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2.xml"/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9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0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7.xml"/><Relationship Id="rId7" Type="http://schemas.openxmlformats.org/officeDocument/2006/relationships/slide" Target="slide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0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file:///C:\Documents and Settings\Administrator\&#26700;&#38754;\&#28023;&#21335;&#29289;&#29702;&#65288;&#27818;&#31185;&#65289;@\AY253.TIF" TargetMode="External"/><Relationship Id="rId5" Type="http://schemas.openxmlformats.org/officeDocument/2006/relationships/image" Target="../media/image26.png"/><Relationship Id="rId4" Type="http://schemas.openxmlformats.org/officeDocument/2006/relationships/image" Target="file:///C:\Documents and Settings\Administrator\&#26700;&#38754;\&#28023;&#21335;&#29289;&#29702;&#65288;&#27818;&#31185;&#65289;@\AY252.TIF" TargetMode="External"/><Relationship Id="rId3" Type="http://schemas.openxmlformats.org/officeDocument/2006/relationships/image" Target="../media/image25.png"/><Relationship Id="rId2" Type="http://schemas.openxmlformats.org/officeDocument/2006/relationships/slide" Target="slide10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3.xml"/><Relationship Id="rId3" Type="http://schemas.openxmlformats.org/officeDocument/2006/relationships/image" Target="NULL" TargetMode="External"/><Relationship Id="rId2" Type="http://schemas.openxmlformats.org/officeDocument/2006/relationships/image" Target="../media/image27.png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slide" Target="slide1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.xml"/><Relationship Id="rId11" Type="http://schemas.openxmlformats.org/officeDocument/2006/relationships/slide" Target="slide17.xml"/><Relationship Id="rId10" Type="http://schemas.openxmlformats.org/officeDocument/2006/relationships/slide" Target="slide20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NULL" TargetMode="External"/><Relationship Id="rId4" Type="http://schemas.openxmlformats.org/officeDocument/2006/relationships/image" Target="../media/image30.png"/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NULL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12061" y="2059942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第三讲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多彩的光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9893" y="3478530"/>
            <a:ext cx="6636385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第二节   透镜及其应用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inIdea"/>
          <p:cNvSpPr/>
          <p:nvPr/>
        </p:nvSpPr>
        <p:spPr>
          <a:xfrm>
            <a:off x="3896043" y="3601085"/>
            <a:ext cx="2649220" cy="1099820"/>
          </a:xfrm>
          <a:custGeom>
            <a:avLst/>
            <a:gdLst>
              <a:gd name="rtl" fmla="*/ 224960 w 1942560"/>
              <a:gd name="rtt" fmla="*/ 132240 h 547200"/>
              <a:gd name="rtr" fmla="*/ 1714560 w 1942560"/>
              <a:gd name="rtb" fmla="*/ 428640 h 547200"/>
            </a:gdLst>
            <a:ahLst/>
            <a:cxnLst/>
            <a:rect l="rtl" t="rtt" r="rtr" b="rtb"/>
            <a:pathLst>
              <a:path w="1942560" h="547200">
                <a:moveTo>
                  <a:pt x="273600" y="0"/>
                </a:moveTo>
                <a:lnTo>
                  <a:pt x="1668960" y="0"/>
                </a:lnTo>
                <a:cubicBezTo>
                  <a:pt x="1820069" y="0"/>
                  <a:pt x="1942560" y="122491"/>
                  <a:pt x="1942560" y="273600"/>
                </a:cubicBezTo>
                <a:cubicBezTo>
                  <a:pt x="1942560" y="424709"/>
                  <a:pt x="1820069" y="547200"/>
                  <a:pt x="16689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透镜及其应用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684838" y="2592973"/>
            <a:ext cx="2426335" cy="1477814"/>
            <a:chOff x="10872" y="2445"/>
            <a:chExt cx="3821" cy="2930"/>
          </a:xfrm>
        </p:grpSpPr>
        <p:sp>
          <p:nvSpPr>
            <p:cNvPr id="30" name="MMConnector"/>
            <p:cNvSpPr/>
            <p:nvPr/>
          </p:nvSpPr>
          <p:spPr>
            <a:xfrm>
              <a:off x="10872" y="4162"/>
              <a:ext cx="510" cy="1213"/>
            </a:xfrm>
            <a:custGeom>
              <a:avLst/>
              <a:gdLst/>
              <a:ahLst/>
              <a:cxnLst/>
              <a:rect l="0" t="0" r="0" b="0"/>
              <a:pathLst>
                <a:path w="1003954" h="468226">
                  <a:moveTo>
                    <a:pt x="-134316" y="79560"/>
                  </a:moveTo>
                  <a:cubicBezTo>
                    <a:pt x="-150297" y="90115"/>
                    <a:pt x="-153924" y="107448"/>
                    <a:pt x="-145673" y="119529"/>
                  </a:cubicBezTo>
                  <a:cubicBezTo>
                    <a:pt x="-137422" y="131610"/>
                    <a:pt x="-119854" y="134683"/>
                    <a:pt x="-104312" y="123492"/>
                  </a:cubicBezTo>
                  <a:cubicBezTo>
                    <a:pt x="-89809" y="113049"/>
                    <a:pt x="-75305" y="102606"/>
                    <a:pt x="-60912" y="92058"/>
                  </a:cubicBezTo>
                  <a:cubicBezTo>
                    <a:pt x="-46519" y="81510"/>
                    <a:pt x="-32237" y="70858"/>
                    <a:pt x="-18004" y="60171"/>
                  </a:cubicBezTo>
                  <a:cubicBezTo>
                    <a:pt x="-3771" y="49485"/>
                    <a:pt x="10412" y="38763"/>
                    <a:pt x="24562" y="28028"/>
                  </a:cubicBezTo>
                  <a:cubicBezTo>
                    <a:pt x="38712" y="17294"/>
                    <a:pt x="52828" y="6547"/>
                    <a:pt x="66940" y="-4178"/>
                  </a:cubicBezTo>
                  <a:cubicBezTo>
                    <a:pt x="81052" y="-14902"/>
                    <a:pt x="95159" y="-25605"/>
                    <a:pt x="109288" y="-36253"/>
                  </a:cubicBezTo>
                  <a:cubicBezTo>
                    <a:pt x="123416" y="-46901"/>
                    <a:pt x="137566" y="-57495"/>
                    <a:pt x="151763" y="-68001"/>
                  </a:cubicBezTo>
                  <a:cubicBezTo>
                    <a:pt x="165960" y="-78507"/>
                    <a:pt x="180204" y="-88926"/>
                    <a:pt x="194521" y="-99222"/>
                  </a:cubicBezTo>
                  <a:cubicBezTo>
                    <a:pt x="208838" y="-109518"/>
                    <a:pt x="223227" y="-119692"/>
                    <a:pt x="237712" y="-129708"/>
                  </a:cubicBezTo>
                  <a:cubicBezTo>
                    <a:pt x="252198" y="-139723"/>
                    <a:pt x="266779" y="-149581"/>
                    <a:pt x="281479" y="-159243"/>
                  </a:cubicBezTo>
                  <a:cubicBezTo>
                    <a:pt x="296178" y="-168905"/>
                    <a:pt x="310995" y="-178371"/>
                    <a:pt x="325948" y="-187604"/>
                  </a:cubicBezTo>
                  <a:cubicBezTo>
                    <a:pt x="340902" y="-196836"/>
                    <a:pt x="355992" y="-205834"/>
                    <a:pt x="371233" y="-214559"/>
                  </a:cubicBezTo>
                  <a:cubicBezTo>
                    <a:pt x="386474" y="-223284"/>
                    <a:pt x="401866" y="-231735"/>
                    <a:pt x="417419" y="-239874"/>
                  </a:cubicBezTo>
                  <a:cubicBezTo>
                    <a:pt x="432972" y="-248013"/>
                    <a:pt x="448687" y="-255839"/>
                    <a:pt x="464566" y="-263315"/>
                  </a:cubicBezTo>
                  <a:cubicBezTo>
                    <a:pt x="480445" y="-270791"/>
                    <a:pt x="496489" y="-277916"/>
                    <a:pt x="512698" y="-284656"/>
                  </a:cubicBezTo>
                  <a:cubicBezTo>
                    <a:pt x="528906" y="-291397"/>
                    <a:pt x="545279" y="-297752"/>
                    <a:pt x="561802" y="-303692"/>
                  </a:cubicBezTo>
                  <a:cubicBezTo>
                    <a:pt x="578325" y="-309632"/>
                    <a:pt x="594999" y="-315157"/>
                    <a:pt x="611828" y="-320244"/>
                  </a:cubicBezTo>
                  <a:cubicBezTo>
                    <a:pt x="628657" y="-325331"/>
                    <a:pt x="645641" y="-329980"/>
                    <a:pt x="662690" y="-334174"/>
                  </a:cubicBezTo>
                  <a:cubicBezTo>
                    <a:pt x="679739" y="-338368"/>
                    <a:pt x="696853" y="-342107"/>
                    <a:pt x="714272" y="-345388"/>
                  </a:cubicBezTo>
                  <a:cubicBezTo>
                    <a:pt x="731692" y="-348669"/>
                    <a:pt x="749416" y="-351492"/>
                    <a:pt x="766438" y="-353846"/>
                  </a:cubicBezTo>
                  <a:cubicBezTo>
                    <a:pt x="783459" y="-356199"/>
                    <a:pt x="799778" y="-358084"/>
                    <a:pt x="819039" y="-359554"/>
                  </a:cubicBezTo>
                  <a:cubicBezTo>
                    <a:pt x="838300" y="-361024"/>
                    <a:pt x="860504" y="-362080"/>
                    <a:pt x="871928" y="-362568"/>
                  </a:cubicBezTo>
                  <a:cubicBezTo>
                    <a:pt x="883352" y="-363057"/>
                    <a:pt x="883996" y="-362978"/>
                    <a:pt x="884640" y="-362900"/>
                  </a:cubicBezTo>
                  <a:cubicBezTo>
                    <a:pt x="887356" y="-362570"/>
                    <a:pt x="889200" y="-364610"/>
                    <a:pt x="889200" y="-366700"/>
                  </a:cubicBezTo>
                  <a:cubicBezTo>
                    <a:pt x="889200" y="-368790"/>
                    <a:pt x="887340" y="-370058"/>
                    <a:pt x="884640" y="-370500"/>
                  </a:cubicBezTo>
                  <a:cubicBezTo>
                    <a:pt x="883999" y="-370605"/>
                    <a:pt x="883359" y="-370710"/>
                    <a:pt x="871833" y="-370683"/>
                  </a:cubicBezTo>
                  <a:cubicBezTo>
                    <a:pt x="860306" y="-370655"/>
                    <a:pt x="837895" y="-370495"/>
                    <a:pt x="818404" y="-369796"/>
                  </a:cubicBezTo>
                  <a:cubicBezTo>
                    <a:pt x="798913" y="-369097"/>
                    <a:pt x="782344" y="-367860"/>
                    <a:pt x="765027" y="-366174"/>
                  </a:cubicBezTo>
                  <a:cubicBezTo>
                    <a:pt x="747711" y="-364488"/>
                    <a:pt x="729647" y="-362355"/>
                    <a:pt x="711852" y="-359742"/>
                  </a:cubicBezTo>
                  <a:cubicBezTo>
                    <a:pt x="694058" y="-357128"/>
                    <a:pt x="676533" y="-354034"/>
                    <a:pt x="659038" y="-350472"/>
                  </a:cubicBezTo>
                  <a:cubicBezTo>
                    <a:pt x="641543" y="-346910"/>
                    <a:pt x="624079" y="-342880"/>
                    <a:pt x="606740" y="-338394"/>
                  </a:cubicBezTo>
                  <a:cubicBezTo>
                    <a:pt x="589402" y="-333908"/>
                    <a:pt x="572189" y="-328966"/>
                    <a:pt x="555104" y="-323591"/>
                  </a:cubicBezTo>
                  <a:cubicBezTo>
                    <a:pt x="538018" y="-318217"/>
                    <a:pt x="521060" y="-312410"/>
                    <a:pt x="504248" y="-306202"/>
                  </a:cubicBezTo>
                  <a:cubicBezTo>
                    <a:pt x="487437" y="-299994"/>
                    <a:pt x="470773" y="-293385"/>
                    <a:pt x="454262" y="-286411"/>
                  </a:cubicBezTo>
                  <a:cubicBezTo>
                    <a:pt x="437752" y="-279437"/>
                    <a:pt x="421396" y="-272099"/>
                    <a:pt x="405196" y="-264438"/>
                  </a:cubicBezTo>
                  <a:cubicBezTo>
                    <a:pt x="388996" y="-256777"/>
                    <a:pt x="372953" y="-248792"/>
                    <a:pt x="357061" y="-240528"/>
                  </a:cubicBezTo>
                  <a:cubicBezTo>
                    <a:pt x="341170" y="-232263"/>
                    <a:pt x="325430" y="-223718"/>
                    <a:pt x="309832" y="-214937"/>
                  </a:cubicBezTo>
                  <a:cubicBezTo>
                    <a:pt x="294234" y="-206155"/>
                    <a:pt x="278778" y="-197137"/>
                    <a:pt x="263450" y="-187925"/>
                  </a:cubicBezTo>
                  <a:cubicBezTo>
                    <a:pt x="248122" y="-178713"/>
                    <a:pt x="232921" y="-169307"/>
                    <a:pt x="217830" y="-159749"/>
                  </a:cubicBezTo>
                  <a:cubicBezTo>
                    <a:pt x="202740" y="-150191"/>
                    <a:pt x="187759" y="-140480"/>
                    <a:pt x="172867" y="-130657"/>
                  </a:cubicBezTo>
                  <a:cubicBezTo>
                    <a:pt x="157976" y="-120835"/>
                    <a:pt x="143174" y="-110899"/>
                    <a:pt x="128441" y="-100890"/>
                  </a:cubicBezTo>
                  <a:cubicBezTo>
                    <a:pt x="113707" y="-90880"/>
                    <a:pt x="99041" y="-80796"/>
                    <a:pt x="84420" y="-70675"/>
                  </a:cubicBezTo>
                  <a:cubicBezTo>
                    <a:pt x="69799" y="-60554"/>
                    <a:pt x="55223" y="-50396"/>
                    <a:pt x="40670" y="-40235"/>
                  </a:cubicBezTo>
                  <a:cubicBezTo>
                    <a:pt x="26117" y="-30074"/>
                    <a:pt x="11586" y="-19911"/>
                    <a:pt x="-2946" y="-9784"/>
                  </a:cubicBezTo>
                  <a:cubicBezTo>
                    <a:pt x="-17478" y="344"/>
                    <a:pt x="-32012" y="10436"/>
                    <a:pt x="-46563" y="20470"/>
                  </a:cubicBezTo>
                  <a:cubicBezTo>
                    <a:pt x="-61115" y="30505"/>
                    <a:pt x="-75684" y="40481"/>
                    <a:pt x="-90312" y="50320"/>
                  </a:cubicBezTo>
                  <a:cubicBezTo>
                    <a:pt x="-104941" y="60159"/>
                    <a:pt x="-119628" y="69859"/>
                    <a:pt x="-134316" y="79560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31" name="MainTopic"/>
            <p:cNvSpPr/>
            <p:nvPr/>
          </p:nvSpPr>
          <p:spPr>
            <a:xfrm>
              <a:off x="11326" y="2445"/>
              <a:ext cx="3367" cy="1574"/>
            </a:xfrm>
            <a:custGeom>
              <a:avLst/>
              <a:gdLst>
                <a:gd name="rtl" fmla="*/ 135280 w 1170400"/>
                <a:gd name="rtt" fmla="*/ 71440 h 296400"/>
                <a:gd name="rtr" fmla="*/ 1032080 w 1170400"/>
                <a:gd name="rtb" fmla="*/ 238640 h 296400"/>
              </a:gdLst>
              <a:ahLst/>
              <a:cxnLst/>
              <a:rect l="rtl" t="rtt" r="rtr" b="rtb"/>
              <a:pathLst>
                <a:path w="1170400" h="296400">
                  <a:moveTo>
                    <a:pt x="30400" y="0"/>
                  </a:moveTo>
                  <a:lnTo>
                    <a:pt x="1140000" y="0"/>
                  </a:lnTo>
                  <a:cubicBezTo>
                    <a:pt x="1156781" y="0"/>
                    <a:pt x="1170400" y="13619"/>
                    <a:pt x="1170400" y="30400"/>
                  </a:cubicBezTo>
                  <a:lnTo>
                    <a:pt x="1170400" y="266000"/>
                  </a:lnTo>
                  <a:cubicBezTo>
                    <a:pt x="1170400" y="282781"/>
                    <a:pt x="1156781" y="296400"/>
                    <a:pt x="1140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1" action="ppaction://hlinksldjump"/>
                </a:rPr>
                <a:t>凸透镜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1" action="ppaction://hlinksldjump"/>
                </a:rPr>
                <a:t>成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1" action="ppaction://hlinksldjump"/>
                </a:rPr>
                <a:t>像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  <a:sym typeface="+mn-ea"/>
                <a:hlinkClick r:id="rId1" action="ppaction://hlinksldjump"/>
              </a:endParaRPr>
            </a:p>
            <a:p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1" action="ppaction://hlinksldjump"/>
                </a:rPr>
                <a:t>规律及应用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73338" y="2346960"/>
            <a:ext cx="2418080" cy="1698625"/>
            <a:chOff x="4616" y="2566"/>
            <a:chExt cx="3808" cy="2675"/>
          </a:xfrm>
        </p:grpSpPr>
        <p:sp>
          <p:nvSpPr>
            <p:cNvPr id="39" name="MMConnector"/>
            <p:cNvSpPr/>
            <p:nvPr/>
          </p:nvSpPr>
          <p:spPr>
            <a:xfrm>
              <a:off x="7080" y="4209"/>
              <a:ext cx="1344" cy="1032"/>
            </a:xfrm>
            <a:custGeom>
              <a:avLst/>
              <a:gdLst/>
              <a:ahLst/>
              <a:cxnLst/>
              <a:rect l="0" t="0" r="0" b="0"/>
              <a:pathLst>
                <a:path w="1024768" h="515092">
                  <a:moveTo>
                    <a:pt x="124505" y="144270"/>
                  </a:moveTo>
                  <a:cubicBezTo>
                    <a:pt x="139722" y="155900"/>
                    <a:pt x="157369" y="153331"/>
                    <a:pt x="165962" y="141490"/>
                  </a:cubicBezTo>
                  <a:cubicBezTo>
                    <a:pt x="174555" y="129650"/>
                    <a:pt x="171409" y="112243"/>
                    <a:pt x="155752" y="101214"/>
                  </a:cubicBezTo>
                  <a:cubicBezTo>
                    <a:pt x="141378" y="91089"/>
                    <a:pt x="127004" y="80965"/>
                    <a:pt x="112708" y="70683"/>
                  </a:cubicBezTo>
                  <a:cubicBezTo>
                    <a:pt x="98412" y="60401"/>
                    <a:pt x="84194" y="49963"/>
                    <a:pt x="70005" y="39452"/>
                  </a:cubicBezTo>
                  <a:cubicBezTo>
                    <a:pt x="55817" y="28942"/>
                    <a:pt x="41659" y="18360"/>
                    <a:pt x="27515" y="7726"/>
                  </a:cubicBezTo>
                  <a:cubicBezTo>
                    <a:pt x="13371" y="-2908"/>
                    <a:pt x="-759" y="-13593"/>
                    <a:pt x="-14900" y="-24293"/>
                  </a:cubicBezTo>
                  <a:cubicBezTo>
                    <a:pt x="-29042" y="-34992"/>
                    <a:pt x="-43194" y="-45705"/>
                    <a:pt x="-57382" y="-56399"/>
                  </a:cubicBezTo>
                  <a:cubicBezTo>
                    <a:pt x="-71570" y="-67093"/>
                    <a:pt x="-85794" y="-77767"/>
                    <a:pt x="-100077" y="-88386"/>
                  </a:cubicBezTo>
                  <a:cubicBezTo>
                    <a:pt x="-114360" y="-99006"/>
                    <a:pt x="-128702" y="-109569"/>
                    <a:pt x="-143129" y="-120041"/>
                  </a:cubicBezTo>
                  <a:cubicBezTo>
                    <a:pt x="-157555" y="-130513"/>
                    <a:pt x="-172066" y="-140893"/>
                    <a:pt x="-186682" y="-151142"/>
                  </a:cubicBezTo>
                  <a:cubicBezTo>
                    <a:pt x="-201299" y="-161391"/>
                    <a:pt x="-216022" y="-171509"/>
                    <a:pt x="-230873" y="-181456"/>
                  </a:cubicBezTo>
                  <a:cubicBezTo>
                    <a:pt x="-245724" y="-191404"/>
                    <a:pt x="-260702" y="-201180"/>
                    <a:pt x="-275826" y="-210742"/>
                  </a:cubicBezTo>
                  <a:cubicBezTo>
                    <a:pt x="-290950" y="-220304"/>
                    <a:pt x="-306220" y="-229652"/>
                    <a:pt x="-321650" y="-238742"/>
                  </a:cubicBezTo>
                  <a:cubicBezTo>
                    <a:pt x="-337081" y="-247832"/>
                    <a:pt x="-352671" y="-256665"/>
                    <a:pt x="-368431" y="-265194"/>
                  </a:cubicBezTo>
                  <a:cubicBezTo>
                    <a:pt x="-384190" y="-273723"/>
                    <a:pt x="-400120" y="-281949"/>
                    <a:pt x="-416222" y="-289828"/>
                  </a:cubicBezTo>
                  <a:cubicBezTo>
                    <a:pt x="-432324" y="-297707"/>
                    <a:pt x="-448599" y="-305238"/>
                    <a:pt x="-465042" y="-312380"/>
                  </a:cubicBezTo>
                  <a:cubicBezTo>
                    <a:pt x="-481486" y="-319522"/>
                    <a:pt x="-498099" y="-326274"/>
                    <a:pt x="-514871" y="-332598"/>
                  </a:cubicBezTo>
                  <a:cubicBezTo>
                    <a:pt x="-531642" y="-338923"/>
                    <a:pt x="-548572" y="-344820"/>
                    <a:pt x="-565641" y="-350260"/>
                  </a:cubicBezTo>
                  <a:cubicBezTo>
                    <a:pt x="-582710" y="-355699"/>
                    <a:pt x="-599919" y="-360681"/>
                    <a:pt x="-617248" y="-365182"/>
                  </a:cubicBezTo>
                  <a:cubicBezTo>
                    <a:pt x="-634577" y="-369682"/>
                    <a:pt x="-652025" y="-373702"/>
                    <a:pt x="-669552" y="-377233"/>
                  </a:cubicBezTo>
                  <a:cubicBezTo>
                    <a:pt x="-687079" y="-380763"/>
                    <a:pt x="-704684" y="-383803"/>
                    <a:pt x="-722392" y="-386342"/>
                  </a:cubicBezTo>
                  <a:cubicBezTo>
                    <a:pt x="-740100" y="-388880"/>
                    <a:pt x="-757910" y="-390916"/>
                    <a:pt x="-775594" y="-392499"/>
                  </a:cubicBezTo>
                  <a:cubicBezTo>
                    <a:pt x="-793278" y="-394081"/>
                    <a:pt x="-810835" y="-395210"/>
                    <a:pt x="-828988" y="-395750"/>
                  </a:cubicBezTo>
                  <a:cubicBezTo>
                    <a:pt x="-847141" y="-396290"/>
                    <a:pt x="-865891" y="-396242"/>
                    <a:pt x="-884640" y="-396193"/>
                  </a:cubicBezTo>
                  <a:cubicBezTo>
                    <a:pt x="-887376" y="-396186"/>
                    <a:pt x="-889200" y="-394440"/>
                    <a:pt x="-889200" y="-392350"/>
                  </a:cubicBezTo>
                  <a:cubicBezTo>
                    <a:pt x="-889200" y="-390260"/>
                    <a:pt x="-887374" y="-388601"/>
                    <a:pt x="-884640" y="-388507"/>
                  </a:cubicBezTo>
                  <a:cubicBezTo>
                    <a:pt x="-866049" y="-387868"/>
                    <a:pt x="-847459" y="-387229"/>
                    <a:pt x="-829510" y="-386009"/>
                  </a:cubicBezTo>
                  <a:cubicBezTo>
                    <a:pt x="-811561" y="-384789"/>
                    <a:pt x="-794254" y="-382988"/>
                    <a:pt x="-776858" y="-380743"/>
                  </a:cubicBezTo>
                  <a:cubicBezTo>
                    <a:pt x="-759462" y="-378498"/>
                    <a:pt x="-741978" y="-375809"/>
                    <a:pt x="-724635" y="-372631"/>
                  </a:cubicBezTo>
                  <a:cubicBezTo>
                    <a:pt x="-707292" y="-369454"/>
                    <a:pt x="-690091" y="-365788"/>
                    <a:pt x="-673003" y="-361649"/>
                  </a:cubicBezTo>
                  <a:cubicBezTo>
                    <a:pt x="-655915" y="-357509"/>
                    <a:pt x="-638940" y="-352896"/>
                    <a:pt x="-622116" y="-347821"/>
                  </a:cubicBezTo>
                  <a:cubicBezTo>
                    <a:pt x="-605293" y="-342746"/>
                    <a:pt x="-588619" y="-337208"/>
                    <a:pt x="-572111" y="-331230"/>
                  </a:cubicBezTo>
                  <a:cubicBezTo>
                    <a:pt x="-555602" y="-325253"/>
                    <a:pt x="-539258" y="-318837"/>
                    <a:pt x="-523090" y="-312011"/>
                  </a:cubicBezTo>
                  <a:cubicBezTo>
                    <a:pt x="-506923" y="-305185"/>
                    <a:pt x="-490932" y="-297949"/>
                    <a:pt x="-475123" y="-290339"/>
                  </a:cubicBezTo>
                  <a:cubicBezTo>
                    <a:pt x="-459314" y="-282729"/>
                    <a:pt x="-443685" y="-274746"/>
                    <a:pt x="-428236" y="-266426"/>
                  </a:cubicBezTo>
                  <a:cubicBezTo>
                    <a:pt x="-412786" y="-258107"/>
                    <a:pt x="-397515" y="-249453"/>
                    <a:pt x="-382414" y="-240504"/>
                  </a:cubicBezTo>
                  <a:cubicBezTo>
                    <a:pt x="-367312" y="-231556"/>
                    <a:pt x="-352381" y="-222312"/>
                    <a:pt x="-337605" y="-212815"/>
                  </a:cubicBezTo>
                  <a:cubicBezTo>
                    <a:pt x="-322830" y="-203318"/>
                    <a:pt x="-308210" y="-193566"/>
                    <a:pt x="-293727" y="-183601"/>
                  </a:cubicBezTo>
                  <a:cubicBezTo>
                    <a:pt x="-279244" y="-173636"/>
                    <a:pt x="-264898" y="-163457"/>
                    <a:pt x="-250668" y="-153102"/>
                  </a:cubicBezTo>
                  <a:cubicBezTo>
                    <a:pt x="-236438" y="-142747"/>
                    <a:pt x="-222323" y="-132216"/>
                    <a:pt x="-208299" y="-121546"/>
                  </a:cubicBezTo>
                  <a:cubicBezTo>
                    <a:pt x="-194275" y="-110876"/>
                    <a:pt x="-180343" y="-100067"/>
                    <a:pt x="-166475" y="-89153"/>
                  </a:cubicBezTo>
                  <a:cubicBezTo>
                    <a:pt x="-152608" y="-78239"/>
                    <a:pt x="-138805" y="-67221"/>
                    <a:pt x="-125042" y="-56132"/>
                  </a:cubicBezTo>
                  <a:cubicBezTo>
                    <a:pt x="-111278" y="-45043"/>
                    <a:pt x="-97552" y="-33882"/>
                    <a:pt x="-83837" y="-22683"/>
                  </a:cubicBezTo>
                  <a:cubicBezTo>
                    <a:pt x="-70122" y="-11484"/>
                    <a:pt x="-56418" y="-246"/>
                    <a:pt x="-42697" y="11000"/>
                  </a:cubicBezTo>
                  <a:cubicBezTo>
                    <a:pt x="-28976" y="22246"/>
                    <a:pt x="-15239" y="33500"/>
                    <a:pt x="-1456" y="44728"/>
                  </a:cubicBezTo>
                  <a:cubicBezTo>
                    <a:pt x="12328" y="55955"/>
                    <a:pt x="26159" y="67156"/>
                    <a:pt x="40052" y="78310"/>
                  </a:cubicBezTo>
                  <a:cubicBezTo>
                    <a:pt x="53945" y="89464"/>
                    <a:pt x="67901" y="100571"/>
                    <a:pt x="81987" y="111556"/>
                  </a:cubicBezTo>
                  <a:cubicBezTo>
                    <a:pt x="96073" y="122542"/>
                    <a:pt x="110289" y="133406"/>
                    <a:pt x="124505" y="144270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40" name="MainTopic"/>
            <p:cNvSpPr/>
            <p:nvPr/>
          </p:nvSpPr>
          <p:spPr>
            <a:xfrm>
              <a:off x="4616" y="2566"/>
              <a:ext cx="1273" cy="9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透镜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0058" y="4745990"/>
            <a:ext cx="1896110" cy="749300"/>
            <a:chOff x="319" y="4084"/>
            <a:chExt cx="2986" cy="1180"/>
          </a:xfrm>
        </p:grpSpPr>
        <p:sp>
          <p:nvSpPr>
            <p:cNvPr id="42" name="MMConnector"/>
            <p:cNvSpPr/>
            <p:nvPr/>
          </p:nvSpPr>
          <p:spPr>
            <a:xfrm>
              <a:off x="2767" y="4858"/>
              <a:ext cx="539" cy="406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3" name="SubTopic"/>
            <p:cNvSpPr/>
            <p:nvPr/>
          </p:nvSpPr>
          <p:spPr>
            <a:xfrm>
              <a:off x="319" y="4084"/>
              <a:ext cx="2178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过光心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64933" y="2244090"/>
            <a:ext cx="1379220" cy="420370"/>
            <a:chOff x="2713" y="2404"/>
            <a:chExt cx="2172" cy="662"/>
          </a:xfrm>
        </p:grpSpPr>
        <p:sp>
          <p:nvSpPr>
            <p:cNvPr id="45" name="MMConnector"/>
            <p:cNvSpPr/>
            <p:nvPr/>
          </p:nvSpPr>
          <p:spPr>
            <a:xfrm>
              <a:off x="4347" y="3006"/>
              <a:ext cx="539" cy="60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6" name="SubTopic"/>
            <p:cNvSpPr/>
            <p:nvPr/>
          </p:nvSpPr>
          <p:spPr>
            <a:xfrm>
              <a:off x="2713" y="2404"/>
              <a:ext cx="1477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凸透镜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64933" y="2683510"/>
            <a:ext cx="1379220" cy="563245"/>
            <a:chOff x="2713" y="3096"/>
            <a:chExt cx="2172" cy="887"/>
          </a:xfrm>
        </p:grpSpPr>
        <p:sp>
          <p:nvSpPr>
            <p:cNvPr id="48" name="MMConnector"/>
            <p:cNvSpPr/>
            <p:nvPr/>
          </p:nvSpPr>
          <p:spPr>
            <a:xfrm>
              <a:off x="4347" y="3351"/>
              <a:ext cx="539" cy="632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9" name="SubTopic"/>
            <p:cNvSpPr/>
            <p:nvPr/>
          </p:nvSpPr>
          <p:spPr>
            <a:xfrm>
              <a:off x="2713" y="3096"/>
              <a:ext cx="1477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凹透镜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97218" y="5184775"/>
            <a:ext cx="1687195" cy="454025"/>
            <a:chOff x="535" y="4775"/>
            <a:chExt cx="2657" cy="715"/>
          </a:xfrm>
        </p:grpSpPr>
        <p:sp>
          <p:nvSpPr>
            <p:cNvPr id="51" name="MMConnector"/>
            <p:cNvSpPr/>
            <p:nvPr/>
          </p:nvSpPr>
          <p:spPr>
            <a:xfrm>
              <a:off x="2654" y="5204"/>
              <a:ext cx="539" cy="286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2" name="SubTopic"/>
            <p:cNvSpPr/>
            <p:nvPr/>
          </p:nvSpPr>
          <p:spPr>
            <a:xfrm>
              <a:off x="535" y="4775"/>
              <a:ext cx="1850" cy="57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平行主光轴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5463" y="5624195"/>
            <a:ext cx="1758950" cy="672465"/>
            <a:chOff x="535" y="5467"/>
            <a:chExt cx="2770" cy="1059"/>
          </a:xfrm>
        </p:grpSpPr>
        <p:sp>
          <p:nvSpPr>
            <p:cNvPr id="54" name="MMConnector"/>
            <p:cNvSpPr/>
            <p:nvPr/>
          </p:nvSpPr>
          <p:spPr>
            <a:xfrm>
              <a:off x="2767" y="5550"/>
              <a:ext cx="539" cy="977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5" name="SubTopic"/>
            <p:cNvSpPr/>
            <p:nvPr/>
          </p:nvSpPr>
          <p:spPr>
            <a:xfrm>
              <a:off x="535" y="5467"/>
              <a:ext cx="1962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过焦点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H="1">
            <a:off x="7900353" y="2332355"/>
            <a:ext cx="2128938" cy="764540"/>
            <a:chOff x="735" y="6544"/>
            <a:chExt cx="2169" cy="1204"/>
          </a:xfrm>
        </p:grpSpPr>
        <p:sp>
          <p:nvSpPr>
            <p:cNvPr id="60" name="MMConnector"/>
            <p:cNvSpPr/>
            <p:nvPr/>
          </p:nvSpPr>
          <p:spPr>
            <a:xfrm>
              <a:off x="2509" y="7342"/>
              <a:ext cx="395" cy="406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1" name="SubTopic"/>
            <p:cNvSpPr/>
            <p:nvPr/>
          </p:nvSpPr>
          <p:spPr>
            <a:xfrm>
              <a:off x="735" y="6544"/>
              <a:ext cx="1583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静态成像规律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H="1">
            <a:off x="7902893" y="2772410"/>
            <a:ext cx="2168678" cy="467995"/>
            <a:chOff x="419" y="7237"/>
            <a:chExt cx="2754" cy="737"/>
          </a:xfrm>
        </p:grpSpPr>
        <p:sp>
          <p:nvSpPr>
            <p:cNvPr id="63" name="MMConnector"/>
            <p:cNvSpPr/>
            <p:nvPr/>
          </p:nvSpPr>
          <p:spPr>
            <a:xfrm>
              <a:off x="2634" y="7688"/>
              <a:ext cx="539" cy="286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4" name="SubTopic"/>
            <p:cNvSpPr/>
            <p:nvPr/>
          </p:nvSpPr>
          <p:spPr>
            <a:xfrm>
              <a:off x="419" y="7237"/>
              <a:ext cx="1996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动态成像规律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701723" y="4749800"/>
            <a:ext cx="854075" cy="749935"/>
            <a:chOff x="14154" y="4429"/>
            <a:chExt cx="1345" cy="1181"/>
          </a:xfrm>
        </p:grpSpPr>
        <p:sp>
          <p:nvSpPr>
            <p:cNvPr id="66" name="MMConnector"/>
            <p:cNvSpPr/>
            <p:nvPr/>
          </p:nvSpPr>
          <p:spPr>
            <a:xfrm>
              <a:off x="14154" y="5204"/>
              <a:ext cx="539" cy="406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7" name="SubTopic"/>
            <p:cNvSpPr/>
            <p:nvPr/>
          </p:nvSpPr>
          <p:spPr>
            <a:xfrm>
              <a:off x="14423" y="4429"/>
              <a:ext cx="1077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近视眼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701723" y="5628640"/>
            <a:ext cx="854075" cy="672465"/>
            <a:chOff x="14154" y="5813"/>
            <a:chExt cx="1345" cy="1059"/>
          </a:xfrm>
        </p:grpSpPr>
        <p:sp>
          <p:nvSpPr>
            <p:cNvPr id="69" name="MMConnector"/>
            <p:cNvSpPr/>
            <p:nvPr/>
          </p:nvSpPr>
          <p:spPr>
            <a:xfrm>
              <a:off x="14154" y="5896"/>
              <a:ext cx="539" cy="977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0" name="SubTopic"/>
            <p:cNvSpPr/>
            <p:nvPr/>
          </p:nvSpPr>
          <p:spPr>
            <a:xfrm>
              <a:off x="14423" y="5813"/>
              <a:ext cx="1077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远视眼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99638" y="4545965"/>
            <a:ext cx="688975" cy="692150"/>
            <a:chOff x="15770" y="4084"/>
            <a:chExt cx="1085" cy="1090"/>
          </a:xfrm>
        </p:grpSpPr>
        <p:sp>
          <p:nvSpPr>
            <p:cNvPr id="72" name="MMConnector"/>
            <p:cNvSpPr/>
            <p:nvPr/>
          </p:nvSpPr>
          <p:spPr>
            <a:xfrm>
              <a:off x="15770" y="4828"/>
              <a:ext cx="539" cy="34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3" name="SubTopic"/>
            <p:cNvSpPr/>
            <p:nvPr/>
          </p:nvSpPr>
          <p:spPr>
            <a:xfrm>
              <a:off x="16039" y="4084"/>
              <a:ext cx="816" cy="57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成因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727883" y="4984750"/>
            <a:ext cx="1387475" cy="473075"/>
            <a:chOff x="15883" y="4775"/>
            <a:chExt cx="2185" cy="745"/>
          </a:xfrm>
        </p:grpSpPr>
        <p:sp>
          <p:nvSpPr>
            <p:cNvPr id="75" name="MMConnector"/>
            <p:cNvSpPr/>
            <p:nvPr/>
          </p:nvSpPr>
          <p:spPr>
            <a:xfrm>
              <a:off x="15883" y="5174"/>
              <a:ext cx="539" cy="34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6" name="SubTopic"/>
            <p:cNvSpPr/>
            <p:nvPr/>
          </p:nvSpPr>
          <p:spPr>
            <a:xfrm>
              <a:off x="16152" y="4775"/>
              <a:ext cx="1916" cy="57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凹透镜矫正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727883" y="5408930"/>
            <a:ext cx="688975" cy="692785"/>
            <a:chOff x="15770" y="5467"/>
            <a:chExt cx="1085" cy="1091"/>
          </a:xfrm>
        </p:grpSpPr>
        <p:sp>
          <p:nvSpPr>
            <p:cNvPr id="78" name="MMConnector"/>
            <p:cNvSpPr/>
            <p:nvPr/>
          </p:nvSpPr>
          <p:spPr>
            <a:xfrm>
              <a:off x="15770" y="6212"/>
              <a:ext cx="539" cy="34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9" name="SubTopic"/>
            <p:cNvSpPr/>
            <p:nvPr/>
          </p:nvSpPr>
          <p:spPr>
            <a:xfrm>
              <a:off x="16039" y="5467"/>
              <a:ext cx="816" cy="57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成因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799638" y="5848350"/>
            <a:ext cx="1487805" cy="472440"/>
            <a:chOff x="15883" y="6159"/>
            <a:chExt cx="2343" cy="744"/>
          </a:xfrm>
        </p:grpSpPr>
        <p:sp>
          <p:nvSpPr>
            <p:cNvPr id="81" name="MMConnector"/>
            <p:cNvSpPr/>
            <p:nvPr/>
          </p:nvSpPr>
          <p:spPr>
            <a:xfrm>
              <a:off x="15883" y="6557"/>
              <a:ext cx="539" cy="34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2" name="SubTopic"/>
            <p:cNvSpPr/>
            <p:nvPr/>
          </p:nvSpPr>
          <p:spPr>
            <a:xfrm>
              <a:off x="16152" y="6159"/>
              <a:ext cx="2075" cy="57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凸透镜矫正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7900988" y="3225800"/>
            <a:ext cx="2252228" cy="673100"/>
            <a:chOff x="939" y="7951"/>
            <a:chExt cx="2112" cy="1060"/>
          </a:xfrm>
        </p:grpSpPr>
        <p:sp>
          <p:nvSpPr>
            <p:cNvPr id="84" name="MMConnector"/>
            <p:cNvSpPr/>
            <p:nvPr/>
          </p:nvSpPr>
          <p:spPr>
            <a:xfrm>
              <a:off x="2660" y="8034"/>
              <a:ext cx="391" cy="977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5" name="SubTopic"/>
            <p:cNvSpPr/>
            <p:nvPr/>
          </p:nvSpPr>
          <p:spPr>
            <a:xfrm>
              <a:off x="939" y="7951"/>
              <a:ext cx="1578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实像与虚像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283643" y="4888230"/>
            <a:ext cx="2211705" cy="819785"/>
            <a:chOff x="10459" y="6568"/>
            <a:chExt cx="3483" cy="1291"/>
          </a:xfrm>
        </p:grpSpPr>
        <p:sp>
          <p:nvSpPr>
            <p:cNvPr id="87" name="MMConnector"/>
            <p:cNvSpPr/>
            <p:nvPr/>
          </p:nvSpPr>
          <p:spPr>
            <a:xfrm>
              <a:off x="10459" y="6568"/>
              <a:ext cx="1007" cy="1009"/>
            </a:xfrm>
            <a:custGeom>
              <a:avLst/>
              <a:gdLst/>
              <a:ahLst/>
              <a:cxnLst/>
              <a:rect l="0" t="0" r="0" b="0"/>
              <a:pathLst>
                <a:path w="1003954" h="468226">
                  <a:moveTo>
                    <a:pt x="-104312" y="-123492"/>
                  </a:moveTo>
                  <a:cubicBezTo>
                    <a:pt x="-119854" y="-134683"/>
                    <a:pt x="-137422" y="-131610"/>
                    <a:pt x="-145673" y="-119529"/>
                  </a:cubicBezTo>
                  <a:cubicBezTo>
                    <a:pt x="-153924" y="-107448"/>
                    <a:pt x="-150297" y="-90115"/>
                    <a:pt x="-134316" y="-79560"/>
                  </a:cubicBezTo>
                  <a:cubicBezTo>
                    <a:pt x="-119628" y="-69859"/>
                    <a:pt x="-104941" y="-60159"/>
                    <a:pt x="-90312" y="-50320"/>
                  </a:cubicBezTo>
                  <a:cubicBezTo>
                    <a:pt x="-75684" y="-40481"/>
                    <a:pt x="-61115" y="-30505"/>
                    <a:pt x="-46563" y="-20470"/>
                  </a:cubicBezTo>
                  <a:cubicBezTo>
                    <a:pt x="-32012" y="-10436"/>
                    <a:pt x="-17478" y="-344"/>
                    <a:pt x="-2946" y="9784"/>
                  </a:cubicBezTo>
                  <a:cubicBezTo>
                    <a:pt x="11586" y="19911"/>
                    <a:pt x="26117" y="30074"/>
                    <a:pt x="40670" y="40235"/>
                  </a:cubicBezTo>
                  <a:cubicBezTo>
                    <a:pt x="55223" y="50396"/>
                    <a:pt x="69799" y="60554"/>
                    <a:pt x="84420" y="70675"/>
                  </a:cubicBezTo>
                  <a:cubicBezTo>
                    <a:pt x="99041" y="80796"/>
                    <a:pt x="113707" y="90880"/>
                    <a:pt x="128441" y="100890"/>
                  </a:cubicBezTo>
                  <a:cubicBezTo>
                    <a:pt x="143174" y="110899"/>
                    <a:pt x="157976" y="120835"/>
                    <a:pt x="172867" y="130657"/>
                  </a:cubicBezTo>
                  <a:cubicBezTo>
                    <a:pt x="187759" y="140480"/>
                    <a:pt x="202740" y="150191"/>
                    <a:pt x="217830" y="159749"/>
                  </a:cubicBezTo>
                  <a:cubicBezTo>
                    <a:pt x="232921" y="169307"/>
                    <a:pt x="248122" y="178713"/>
                    <a:pt x="263450" y="187925"/>
                  </a:cubicBezTo>
                  <a:cubicBezTo>
                    <a:pt x="278778" y="197137"/>
                    <a:pt x="294234" y="206155"/>
                    <a:pt x="309832" y="214937"/>
                  </a:cubicBezTo>
                  <a:cubicBezTo>
                    <a:pt x="325430" y="223718"/>
                    <a:pt x="341170" y="232263"/>
                    <a:pt x="357061" y="240528"/>
                  </a:cubicBezTo>
                  <a:cubicBezTo>
                    <a:pt x="372953" y="248792"/>
                    <a:pt x="388996" y="256777"/>
                    <a:pt x="405196" y="264438"/>
                  </a:cubicBezTo>
                  <a:cubicBezTo>
                    <a:pt x="421396" y="272099"/>
                    <a:pt x="437752" y="279437"/>
                    <a:pt x="454262" y="286411"/>
                  </a:cubicBezTo>
                  <a:cubicBezTo>
                    <a:pt x="470773" y="293385"/>
                    <a:pt x="487437" y="299994"/>
                    <a:pt x="504248" y="306202"/>
                  </a:cubicBezTo>
                  <a:cubicBezTo>
                    <a:pt x="521060" y="312410"/>
                    <a:pt x="538018" y="318217"/>
                    <a:pt x="555104" y="323591"/>
                  </a:cubicBezTo>
                  <a:cubicBezTo>
                    <a:pt x="572189" y="328966"/>
                    <a:pt x="589402" y="333908"/>
                    <a:pt x="606740" y="338394"/>
                  </a:cubicBezTo>
                  <a:cubicBezTo>
                    <a:pt x="624079" y="342880"/>
                    <a:pt x="641543" y="346910"/>
                    <a:pt x="659038" y="350472"/>
                  </a:cubicBezTo>
                  <a:cubicBezTo>
                    <a:pt x="676533" y="354034"/>
                    <a:pt x="694058" y="357128"/>
                    <a:pt x="711852" y="359742"/>
                  </a:cubicBezTo>
                  <a:cubicBezTo>
                    <a:pt x="729647" y="362355"/>
                    <a:pt x="747711" y="364488"/>
                    <a:pt x="765027" y="366174"/>
                  </a:cubicBezTo>
                  <a:cubicBezTo>
                    <a:pt x="782344" y="367860"/>
                    <a:pt x="798913" y="369097"/>
                    <a:pt x="818404" y="369796"/>
                  </a:cubicBezTo>
                  <a:cubicBezTo>
                    <a:pt x="837895" y="370495"/>
                    <a:pt x="860306" y="370655"/>
                    <a:pt x="871833" y="370683"/>
                  </a:cubicBezTo>
                  <a:cubicBezTo>
                    <a:pt x="883359" y="370710"/>
                    <a:pt x="883999" y="370605"/>
                    <a:pt x="884640" y="370500"/>
                  </a:cubicBezTo>
                  <a:cubicBezTo>
                    <a:pt x="887340" y="370058"/>
                    <a:pt x="889200" y="368790"/>
                    <a:pt x="889200" y="366700"/>
                  </a:cubicBezTo>
                  <a:cubicBezTo>
                    <a:pt x="889200" y="364610"/>
                    <a:pt x="887356" y="362570"/>
                    <a:pt x="884640" y="362900"/>
                  </a:cubicBezTo>
                  <a:cubicBezTo>
                    <a:pt x="883996" y="362978"/>
                    <a:pt x="883352" y="363057"/>
                    <a:pt x="871928" y="362568"/>
                  </a:cubicBezTo>
                  <a:cubicBezTo>
                    <a:pt x="860504" y="362080"/>
                    <a:pt x="838300" y="361024"/>
                    <a:pt x="819039" y="359554"/>
                  </a:cubicBezTo>
                  <a:cubicBezTo>
                    <a:pt x="799778" y="358084"/>
                    <a:pt x="783459" y="356199"/>
                    <a:pt x="766438" y="353846"/>
                  </a:cubicBezTo>
                  <a:cubicBezTo>
                    <a:pt x="749416" y="351492"/>
                    <a:pt x="731692" y="348669"/>
                    <a:pt x="714272" y="345388"/>
                  </a:cubicBezTo>
                  <a:cubicBezTo>
                    <a:pt x="696853" y="342107"/>
                    <a:pt x="679739" y="338368"/>
                    <a:pt x="662690" y="334174"/>
                  </a:cubicBezTo>
                  <a:cubicBezTo>
                    <a:pt x="645641" y="329980"/>
                    <a:pt x="628657" y="325331"/>
                    <a:pt x="611828" y="320244"/>
                  </a:cubicBezTo>
                  <a:cubicBezTo>
                    <a:pt x="594999" y="315157"/>
                    <a:pt x="578325" y="309632"/>
                    <a:pt x="561802" y="303692"/>
                  </a:cubicBezTo>
                  <a:cubicBezTo>
                    <a:pt x="545279" y="297752"/>
                    <a:pt x="528906" y="291397"/>
                    <a:pt x="512698" y="284656"/>
                  </a:cubicBezTo>
                  <a:cubicBezTo>
                    <a:pt x="496489" y="277916"/>
                    <a:pt x="480445" y="270791"/>
                    <a:pt x="464566" y="263315"/>
                  </a:cubicBezTo>
                  <a:cubicBezTo>
                    <a:pt x="448687" y="255839"/>
                    <a:pt x="432972" y="248013"/>
                    <a:pt x="417419" y="239874"/>
                  </a:cubicBezTo>
                  <a:cubicBezTo>
                    <a:pt x="401866" y="231735"/>
                    <a:pt x="386474" y="223284"/>
                    <a:pt x="371233" y="214559"/>
                  </a:cubicBezTo>
                  <a:cubicBezTo>
                    <a:pt x="355992" y="205834"/>
                    <a:pt x="340902" y="196836"/>
                    <a:pt x="325948" y="187604"/>
                  </a:cubicBezTo>
                  <a:cubicBezTo>
                    <a:pt x="310995" y="178371"/>
                    <a:pt x="296178" y="168905"/>
                    <a:pt x="281479" y="159243"/>
                  </a:cubicBezTo>
                  <a:cubicBezTo>
                    <a:pt x="266779" y="149581"/>
                    <a:pt x="252198" y="139723"/>
                    <a:pt x="237712" y="129708"/>
                  </a:cubicBezTo>
                  <a:cubicBezTo>
                    <a:pt x="223227" y="119692"/>
                    <a:pt x="208838" y="109518"/>
                    <a:pt x="194521" y="99222"/>
                  </a:cubicBezTo>
                  <a:cubicBezTo>
                    <a:pt x="180204" y="88926"/>
                    <a:pt x="165960" y="78507"/>
                    <a:pt x="151763" y="68001"/>
                  </a:cubicBezTo>
                  <a:cubicBezTo>
                    <a:pt x="137566" y="57495"/>
                    <a:pt x="123416" y="46901"/>
                    <a:pt x="109288" y="36253"/>
                  </a:cubicBezTo>
                  <a:cubicBezTo>
                    <a:pt x="95159" y="25605"/>
                    <a:pt x="81052" y="14902"/>
                    <a:pt x="66940" y="4178"/>
                  </a:cubicBezTo>
                  <a:cubicBezTo>
                    <a:pt x="52828" y="-6547"/>
                    <a:pt x="38712" y="-17294"/>
                    <a:pt x="24562" y="-28028"/>
                  </a:cubicBezTo>
                  <a:cubicBezTo>
                    <a:pt x="10412" y="-38763"/>
                    <a:pt x="-3771" y="-49485"/>
                    <a:pt x="-18004" y="-60171"/>
                  </a:cubicBezTo>
                  <a:cubicBezTo>
                    <a:pt x="-32237" y="-70858"/>
                    <a:pt x="-46519" y="-81510"/>
                    <a:pt x="-60912" y="-92058"/>
                  </a:cubicBezTo>
                  <a:cubicBezTo>
                    <a:pt x="-75305" y="-102606"/>
                    <a:pt x="-89809" y="-113049"/>
                    <a:pt x="-104312" y="-123492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88" name="MainTopic"/>
            <p:cNvSpPr/>
            <p:nvPr/>
          </p:nvSpPr>
          <p:spPr>
            <a:xfrm>
              <a:off x="11398" y="6921"/>
              <a:ext cx="2544" cy="938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眼睛和眼镜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226118" y="1146158"/>
            <a:ext cx="6269990" cy="962591"/>
            <a:chOff x="3865" y="8612"/>
            <a:chExt cx="9874" cy="1701"/>
          </a:xfrm>
        </p:grpSpPr>
        <p:sp>
          <p:nvSpPr>
            <p:cNvPr id="93" name="Floating"/>
            <p:cNvSpPr/>
            <p:nvPr/>
          </p:nvSpPr>
          <p:spPr>
            <a:xfrm>
              <a:off x="5019" y="8878"/>
              <a:ext cx="7566" cy="1095"/>
            </a:xfrm>
            <a:custGeom>
              <a:avLst/>
              <a:gdLst>
                <a:gd name="rtl" fmla="*/ 217968 w 2202176"/>
                <a:gd name="rtt" fmla="*/ 71440 h 463600"/>
                <a:gd name="rtr" fmla="*/ 1981168 w 2202176"/>
                <a:gd name="rtb" fmla="*/ 405840 h 463600"/>
              </a:gdLst>
              <a:ahLst/>
              <a:cxnLst/>
              <a:rect l="rtl" t="rtt" r="rtr" b="rtb"/>
              <a:pathLst>
                <a:path w="2202176" h="463600">
                  <a:moveTo>
                    <a:pt x="231800" y="0"/>
                  </a:moveTo>
                  <a:lnTo>
                    <a:pt x="1970376" y="0"/>
                  </a:lnTo>
                  <a:cubicBezTo>
                    <a:pt x="2098399" y="0"/>
                    <a:pt x="2202176" y="103777"/>
                    <a:pt x="2202176" y="231800"/>
                  </a:cubicBezTo>
                  <a:cubicBezTo>
                    <a:pt x="2202176" y="359823"/>
                    <a:pt x="2098399" y="463600"/>
                    <a:pt x="1970376" y="463600"/>
                  </a:cubicBezTo>
                  <a:lnTo>
                    <a:pt x="231800" y="463600"/>
                  </a:lnTo>
                  <a:cubicBezTo>
                    <a:pt x="103777" y="463600"/>
                    <a:pt x="0" y="359823"/>
                    <a:pt x="0" y="231800"/>
                  </a:cubicBezTo>
                  <a:cubicBezTo>
                    <a:pt x="0" y="103777"/>
                    <a:pt x="103777" y="0"/>
                    <a:pt x="231800" y="0"/>
                  </a:cubicBezTo>
                  <a:close/>
                </a:path>
              </a:pathLst>
            </a:custGeom>
            <a:solidFill>
              <a:srgbClr val="FFFFFF"/>
            </a:solidFill>
            <a:ln w="15200" cap="flat">
              <a:noFill/>
              <a:round/>
            </a:ln>
          </p:spPr>
          <p:txBody>
            <a:bodyPr wrap="square" lIns="0" tIns="0" rIns="0" bIns="22500" rtlCol="0" anchor="ctr"/>
            <a:lstStyle/>
            <a:p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一倍焦距分虚实：内虚外实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二倍焦距分大小：内大外小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4" name="云形标注 93"/>
            <p:cNvSpPr/>
            <p:nvPr/>
          </p:nvSpPr>
          <p:spPr>
            <a:xfrm>
              <a:off x="3865" y="8612"/>
              <a:ext cx="9874" cy="1701"/>
            </a:xfrm>
            <a:prstGeom prst="cloudCallout">
              <a:avLst>
                <a:gd name="adj1" fmla="val 29765"/>
                <a:gd name="adj2" fmla="val 78902"/>
              </a:avLst>
            </a:prstGeom>
            <a:noFill/>
            <a:ln>
              <a:solidFill>
                <a:srgbClr val="71CA5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152333" y="4901565"/>
            <a:ext cx="3126740" cy="851535"/>
            <a:chOff x="4066" y="6476"/>
            <a:chExt cx="4924" cy="1341"/>
          </a:xfrm>
        </p:grpSpPr>
        <p:sp>
          <p:nvSpPr>
            <p:cNvPr id="97" name="MMConnector"/>
            <p:cNvSpPr/>
            <p:nvPr/>
          </p:nvSpPr>
          <p:spPr>
            <a:xfrm>
              <a:off x="7696" y="6476"/>
              <a:ext cx="1294" cy="1077"/>
            </a:xfrm>
            <a:custGeom>
              <a:avLst/>
              <a:gdLst/>
              <a:ahLst/>
              <a:cxnLst/>
              <a:rect l="0" t="0" r="0" b="0"/>
              <a:pathLst>
                <a:path w="980271" h="417463">
                  <a:moveTo>
                    <a:pt x="109846" y="-57255"/>
                  </a:moveTo>
                  <a:cubicBezTo>
                    <a:pt x="126207" y="-67211"/>
                    <a:pt x="130429" y="-84430"/>
                    <a:pt x="122611" y="-96796"/>
                  </a:cubicBezTo>
                  <a:cubicBezTo>
                    <a:pt x="114793" y="-109162"/>
                    <a:pt x="97344" y="-112857"/>
                    <a:pt x="81416" y="-102221"/>
                  </a:cubicBezTo>
                  <a:cubicBezTo>
                    <a:pt x="66572" y="-92309"/>
                    <a:pt x="51728" y="-82396"/>
                    <a:pt x="36973" y="-72398"/>
                  </a:cubicBezTo>
                  <a:cubicBezTo>
                    <a:pt x="22218" y="-62401"/>
                    <a:pt x="7553" y="-52317"/>
                    <a:pt x="-7076" y="-42213"/>
                  </a:cubicBezTo>
                  <a:cubicBezTo>
                    <a:pt x="-21704" y="-32109"/>
                    <a:pt x="-36296" y="-21983"/>
                    <a:pt x="-50869" y="-11861"/>
                  </a:cubicBezTo>
                  <a:cubicBezTo>
                    <a:pt x="-65441" y="-1738"/>
                    <a:pt x="-79993" y="8382"/>
                    <a:pt x="-94551" y="18463"/>
                  </a:cubicBezTo>
                  <a:cubicBezTo>
                    <a:pt x="-109109" y="28545"/>
                    <a:pt x="-123674" y="38588"/>
                    <a:pt x="-138269" y="48561"/>
                  </a:cubicBezTo>
                  <a:cubicBezTo>
                    <a:pt x="-152865" y="58533"/>
                    <a:pt x="-167490" y="68435"/>
                    <a:pt x="-182171" y="78231"/>
                  </a:cubicBezTo>
                  <a:cubicBezTo>
                    <a:pt x="-196851" y="88027"/>
                    <a:pt x="-211585" y="97718"/>
                    <a:pt x="-226397" y="107269"/>
                  </a:cubicBezTo>
                  <a:cubicBezTo>
                    <a:pt x="-241208" y="116819"/>
                    <a:pt x="-256097" y="126229"/>
                    <a:pt x="-271083" y="135462"/>
                  </a:cubicBezTo>
                  <a:cubicBezTo>
                    <a:pt x="-286069" y="144695"/>
                    <a:pt x="-301153" y="153751"/>
                    <a:pt x="-316354" y="162593"/>
                  </a:cubicBezTo>
                  <a:cubicBezTo>
                    <a:pt x="-331554" y="171435"/>
                    <a:pt x="-346870" y="180062"/>
                    <a:pt x="-362317" y="188438"/>
                  </a:cubicBezTo>
                  <a:cubicBezTo>
                    <a:pt x="-377763" y="196814"/>
                    <a:pt x="-393341" y="204938"/>
                    <a:pt x="-409059" y="212772"/>
                  </a:cubicBezTo>
                  <a:cubicBezTo>
                    <a:pt x="-424778" y="220606"/>
                    <a:pt x="-440638" y="228151"/>
                    <a:pt x="-456644" y="235370"/>
                  </a:cubicBezTo>
                  <a:cubicBezTo>
                    <a:pt x="-472650" y="242590"/>
                    <a:pt x="-488802" y="249484"/>
                    <a:pt x="-505102" y="256018"/>
                  </a:cubicBezTo>
                  <a:cubicBezTo>
                    <a:pt x="-521401" y="262553"/>
                    <a:pt x="-537848" y="268729"/>
                    <a:pt x="-554431" y="274516"/>
                  </a:cubicBezTo>
                  <a:cubicBezTo>
                    <a:pt x="-571015" y="280304"/>
                    <a:pt x="-587735" y="285703"/>
                    <a:pt x="-604597" y="290691"/>
                  </a:cubicBezTo>
                  <a:cubicBezTo>
                    <a:pt x="-621459" y="295679"/>
                    <a:pt x="-638461" y="300255"/>
                    <a:pt x="-655531" y="304403"/>
                  </a:cubicBezTo>
                  <a:cubicBezTo>
                    <a:pt x="-672600" y="308550"/>
                    <a:pt x="-689736" y="312268"/>
                    <a:pt x="-707135" y="315553"/>
                  </a:cubicBezTo>
                  <a:cubicBezTo>
                    <a:pt x="-724534" y="318837"/>
                    <a:pt x="-742197" y="321688"/>
                    <a:pt x="-759293" y="324088"/>
                  </a:cubicBezTo>
                  <a:cubicBezTo>
                    <a:pt x="-776389" y="326488"/>
                    <a:pt x="-792918" y="328439"/>
                    <a:pt x="-811874" y="330002"/>
                  </a:cubicBezTo>
                  <a:cubicBezTo>
                    <a:pt x="-830830" y="331565"/>
                    <a:pt x="-852213" y="332740"/>
                    <a:pt x="-864745" y="333329"/>
                  </a:cubicBezTo>
                  <a:cubicBezTo>
                    <a:pt x="-877277" y="333919"/>
                    <a:pt x="-880959" y="333922"/>
                    <a:pt x="-884640" y="333925"/>
                  </a:cubicBezTo>
                  <a:cubicBezTo>
                    <a:pt x="-887376" y="333927"/>
                    <a:pt x="-889200" y="335635"/>
                    <a:pt x="-889200" y="337725"/>
                  </a:cubicBezTo>
                  <a:cubicBezTo>
                    <a:pt x="-889200" y="339815"/>
                    <a:pt x="-887374" y="341412"/>
                    <a:pt x="-884640" y="341525"/>
                  </a:cubicBezTo>
                  <a:cubicBezTo>
                    <a:pt x="-880941" y="341678"/>
                    <a:pt x="-877241" y="341830"/>
                    <a:pt x="-864596" y="341768"/>
                  </a:cubicBezTo>
                  <a:cubicBezTo>
                    <a:pt x="-851950" y="341706"/>
                    <a:pt x="-830358" y="341429"/>
                    <a:pt x="-811169" y="340656"/>
                  </a:cubicBezTo>
                  <a:cubicBezTo>
                    <a:pt x="-791981" y="339884"/>
                    <a:pt x="-775195" y="338618"/>
                    <a:pt x="-757801" y="336918"/>
                  </a:cubicBezTo>
                  <a:cubicBezTo>
                    <a:pt x="-740406" y="335218"/>
                    <a:pt x="-722402" y="333085"/>
                    <a:pt x="-704626" y="330498"/>
                  </a:cubicBezTo>
                  <a:cubicBezTo>
                    <a:pt x="-686851" y="327911"/>
                    <a:pt x="-669303" y="324870"/>
                    <a:pt x="-651789" y="321388"/>
                  </a:cubicBezTo>
                  <a:cubicBezTo>
                    <a:pt x="-634275" y="317905"/>
                    <a:pt x="-616795" y="313981"/>
                    <a:pt x="-599427" y="309628"/>
                  </a:cubicBezTo>
                  <a:cubicBezTo>
                    <a:pt x="-582060" y="305276"/>
                    <a:pt x="-564806" y="300496"/>
                    <a:pt x="-547666" y="295312"/>
                  </a:cubicBezTo>
                  <a:cubicBezTo>
                    <a:pt x="-530527" y="290128"/>
                    <a:pt x="-513502" y="284540"/>
                    <a:pt x="-496608" y="278579"/>
                  </a:cubicBezTo>
                  <a:cubicBezTo>
                    <a:pt x="-479714" y="272617"/>
                    <a:pt x="-462951" y="266282"/>
                    <a:pt x="-446325" y="259610"/>
                  </a:cubicBezTo>
                  <a:cubicBezTo>
                    <a:pt x="-429699" y="252937"/>
                    <a:pt x="-413209" y="245927"/>
                    <a:pt x="-396856" y="238618"/>
                  </a:cubicBezTo>
                  <a:cubicBezTo>
                    <a:pt x="-380503" y="231309"/>
                    <a:pt x="-364287" y="223702"/>
                    <a:pt x="-348204" y="215837"/>
                  </a:cubicBezTo>
                  <a:cubicBezTo>
                    <a:pt x="-332121" y="207973"/>
                    <a:pt x="-316170" y="199851"/>
                    <a:pt x="-300341" y="191514"/>
                  </a:cubicBezTo>
                  <a:cubicBezTo>
                    <a:pt x="-284513" y="183177"/>
                    <a:pt x="-268807" y="174625"/>
                    <a:pt x="-253210" y="165898"/>
                  </a:cubicBezTo>
                  <a:cubicBezTo>
                    <a:pt x="-237613" y="157172"/>
                    <a:pt x="-222125" y="148271"/>
                    <a:pt x="-206729" y="139237"/>
                  </a:cubicBezTo>
                  <a:cubicBezTo>
                    <a:pt x="-191333" y="130203"/>
                    <a:pt x="-176029" y="121035"/>
                    <a:pt x="-160798" y="111773"/>
                  </a:cubicBezTo>
                  <a:cubicBezTo>
                    <a:pt x="-145568" y="102510"/>
                    <a:pt x="-130410" y="93153"/>
                    <a:pt x="-115306" y="83739"/>
                  </a:cubicBezTo>
                  <a:cubicBezTo>
                    <a:pt x="-100202" y="74325"/>
                    <a:pt x="-85151" y="64855"/>
                    <a:pt x="-70133" y="55363"/>
                  </a:cubicBezTo>
                  <a:cubicBezTo>
                    <a:pt x="-55114" y="45872"/>
                    <a:pt x="-40128" y="36360"/>
                    <a:pt x="-25153" y="26865"/>
                  </a:cubicBezTo>
                  <a:cubicBezTo>
                    <a:pt x="-10178" y="17370"/>
                    <a:pt x="4787" y="7893"/>
                    <a:pt x="19757" y="-1543"/>
                  </a:cubicBezTo>
                  <a:cubicBezTo>
                    <a:pt x="34727" y="-10978"/>
                    <a:pt x="49702" y="-20373"/>
                    <a:pt x="64718" y="-29651"/>
                  </a:cubicBezTo>
                  <a:cubicBezTo>
                    <a:pt x="79734" y="-38929"/>
                    <a:pt x="94790" y="-48092"/>
                    <a:pt x="109846" y="-5725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98" name="MainTopic"/>
            <p:cNvSpPr/>
            <p:nvPr/>
          </p:nvSpPr>
          <p:spPr>
            <a:xfrm>
              <a:off x="4066" y="6652"/>
              <a:ext cx="2456" cy="1165"/>
            </a:xfrm>
            <a:custGeom>
              <a:avLst/>
              <a:gdLst>
                <a:gd name="rtl" fmla="*/ 135280 w 1026000"/>
                <a:gd name="rtt" fmla="*/ 71440 h 463600"/>
                <a:gd name="rtr" fmla="*/ 887680 w 1026000"/>
                <a:gd name="rtb" fmla="*/ 405840 h 463600"/>
              </a:gdLst>
              <a:ahLst/>
              <a:cxnLst/>
              <a:rect l="rtl" t="rtt" r="rtr" b="rtb"/>
              <a:pathLst>
                <a:path w="1026000" h="4636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433200"/>
                  </a:lnTo>
                  <a:cubicBezTo>
                    <a:pt x="1026000" y="449981"/>
                    <a:pt x="1012381" y="463600"/>
                    <a:pt x="9956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4" action="ppaction://hlinksldjump"/>
                </a:rPr>
                <a:t>三条特殊光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  <a:hlinkClick r:id="rId4" action="ppaction://hlinksldjump"/>
                </a:rPr>
                <a:t>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9826943" y="2072640"/>
            <a:ext cx="1377472" cy="764540"/>
            <a:chOff x="1512" y="6544"/>
            <a:chExt cx="1392" cy="1204"/>
          </a:xfrm>
        </p:grpSpPr>
        <p:sp>
          <p:nvSpPr>
            <p:cNvPr id="4" name="MMConnector"/>
            <p:cNvSpPr/>
            <p:nvPr/>
          </p:nvSpPr>
          <p:spPr>
            <a:xfrm>
              <a:off x="2509" y="7342"/>
              <a:ext cx="395" cy="406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0" name="SubTopic"/>
            <p:cNvSpPr/>
            <p:nvPr/>
          </p:nvSpPr>
          <p:spPr>
            <a:xfrm>
              <a:off x="1512" y="6544"/>
              <a:ext cx="807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照相机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9829483" y="2527300"/>
            <a:ext cx="1483104" cy="453390"/>
            <a:chOff x="1305" y="7260"/>
            <a:chExt cx="1868" cy="714"/>
          </a:xfrm>
        </p:grpSpPr>
        <p:sp>
          <p:nvSpPr>
            <p:cNvPr id="12" name="MMConnector"/>
            <p:cNvSpPr/>
            <p:nvPr/>
          </p:nvSpPr>
          <p:spPr>
            <a:xfrm>
              <a:off x="2634" y="7688"/>
              <a:ext cx="539" cy="286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" name="SubTopic"/>
            <p:cNvSpPr/>
            <p:nvPr/>
          </p:nvSpPr>
          <p:spPr>
            <a:xfrm>
              <a:off x="1305" y="7260"/>
              <a:ext cx="1085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投影仪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9827578" y="2966085"/>
            <a:ext cx="1484657" cy="673100"/>
            <a:chOff x="1670" y="7951"/>
            <a:chExt cx="1381" cy="1060"/>
          </a:xfrm>
        </p:grpSpPr>
        <p:sp>
          <p:nvSpPr>
            <p:cNvPr id="15" name="MMConnector"/>
            <p:cNvSpPr/>
            <p:nvPr/>
          </p:nvSpPr>
          <p:spPr>
            <a:xfrm>
              <a:off x="2660" y="8034"/>
              <a:ext cx="391" cy="977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" name="SubTopic"/>
            <p:cNvSpPr/>
            <p:nvPr/>
          </p:nvSpPr>
          <p:spPr>
            <a:xfrm>
              <a:off x="1670" y="7951"/>
              <a:ext cx="847" cy="57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放大镜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68588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0251" y="139128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768033" y="2983230"/>
          <a:ext cx="10986135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3975"/>
                <a:gridCol w="3104515"/>
                <a:gridCol w="2228850"/>
                <a:gridCol w="2125345"/>
                <a:gridCol w="220345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图示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对光的作用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应用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668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凸透镜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中间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边缘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照相机、投影仪、放大镜、远视眼镜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凹透镜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中间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边缘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近视眼镜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26758" y="1856105"/>
            <a:ext cx="14020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一、透镜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透镜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163" y="3790315"/>
            <a:ext cx="1627505" cy="1414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7518" y="5480050"/>
            <a:ext cx="1280160" cy="9785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235383" y="4005570"/>
            <a:ext cx="1086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厚　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327458" y="4581634"/>
            <a:ext cx="1309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薄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807008" y="4293602"/>
            <a:ext cx="1203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会聚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327458" y="5445730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薄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33808" y="6021794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厚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800023" y="5733762"/>
            <a:ext cx="1139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 dirty="0"/>
          </a:p>
        </p:txBody>
      </p:sp>
      <p:sp>
        <p:nvSpPr>
          <p:cNvPr id="19" name="流程图: 终止 18">
            <a:hlinkClick r:id="rId6" action="ppaction://hlinksldjump"/>
          </p:cNvPr>
          <p:cNvSpPr/>
          <p:nvPr/>
        </p:nvSpPr>
        <p:spPr>
          <a:xfrm>
            <a:off x="9696559" y="2413188"/>
            <a:ext cx="2034540" cy="475194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3804" y="736506"/>
            <a:ext cx="2777614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三条特殊光路图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54038" y="1332230"/>
          <a:ext cx="11012805" cy="5233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165"/>
                <a:gridCol w="3124835"/>
                <a:gridCol w="3013710"/>
                <a:gridCol w="2665095"/>
              </a:tblGrid>
              <a:tr h="119570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入射光线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折射光线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平行于主光轴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通过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过光心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462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会聚于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en-US" altLang="zh-CN" sz="24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平行于主光轴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传播方向不变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2917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凹透镜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反向延长线经过入射侧虚焦点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平行于主光轴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传播方向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en-US" altLang="zh-CN" sz="24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403" y="3112770"/>
            <a:ext cx="2101850" cy="948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403" y="5434965"/>
            <a:ext cx="2276475" cy="1033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038" y="3112770"/>
            <a:ext cx="2400300" cy="1105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1253" y="5247640"/>
            <a:ext cx="2515870" cy="1220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2893" y="3084195"/>
            <a:ext cx="2255520" cy="11341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9058" y="5388610"/>
            <a:ext cx="2519045" cy="11258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267258" y="1700808"/>
            <a:ext cx="1296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焦点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379913" y="2608585"/>
            <a:ext cx="1296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焦点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0447338" y="4653136"/>
            <a:ext cx="1388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dirty="0"/>
          </a:p>
        </p:txBody>
      </p:sp>
      <p:sp>
        <p:nvSpPr>
          <p:cNvPr id="14" name="流程图: 终止 13">
            <a:hlinkClick r:id="rId8" action="ppaction://hlinksldjump"/>
          </p:cNvPr>
          <p:cNvSpPr/>
          <p:nvPr/>
        </p:nvSpPr>
        <p:spPr>
          <a:xfrm>
            <a:off x="9453563" y="766980"/>
            <a:ext cx="2034540" cy="475194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27698" y="1515110"/>
          <a:ext cx="10947400" cy="4116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585"/>
                <a:gridCol w="1892300"/>
                <a:gridCol w="2011045"/>
                <a:gridCol w="2002155"/>
                <a:gridCol w="1753235"/>
                <a:gridCol w="1656080"/>
              </a:tblGrid>
              <a:tr h="6407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图示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19062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物距与焦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距的关系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u＞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zh-CN" altLang="en-US" sz="240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u=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zh-CN" altLang="en-US" sz="240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f＜u＜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zh-CN" altLang="en-US" sz="240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u=f</a:t>
                      </a:r>
                      <a:endParaRPr lang="zh-CN" altLang="en-US" sz="240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u</a:t>
                      </a:r>
                      <a:r>
                        <a:rPr lang="zh-CN" alt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＜f</a:t>
                      </a:r>
                      <a:endParaRPr lang="zh-CN" altLang="en-US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6362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像距与焦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距的关系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/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27698" y="910590"/>
            <a:ext cx="45504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二、透镜成像规律及其应用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278" y="2103120"/>
            <a:ext cx="1731645" cy="7372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3" y="2103120"/>
            <a:ext cx="1815465" cy="874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693" y="2103120"/>
            <a:ext cx="1701165" cy="958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3" y="2172335"/>
            <a:ext cx="1615440" cy="684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5053" y="2103120"/>
            <a:ext cx="1558290" cy="1039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82228" y="4796140"/>
            <a:ext cx="1783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593908" y="4796140"/>
            <a:ext cx="1165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676708" y="4796140"/>
            <a:ext cx="191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3" name="流程图: 终止 12">
            <a:hlinkClick r:id="rId7" action="ppaction://hlinksldjump"/>
          </p:cNvPr>
          <p:cNvSpPr/>
          <p:nvPr/>
        </p:nvSpPr>
        <p:spPr>
          <a:xfrm>
            <a:off x="9563418" y="5804252"/>
            <a:ext cx="2034540" cy="475194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>
            <a:hlinkClick r:id="rId8" action="ppaction://hlinksldjump"/>
          </p:cNvPr>
          <p:cNvSpPr/>
          <p:nvPr/>
        </p:nvSpPr>
        <p:spPr bwMode="auto">
          <a:xfrm>
            <a:off x="9209400" y="81392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点击至重难点突破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41643" y="1239520"/>
          <a:ext cx="11412220" cy="5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0925"/>
                <a:gridCol w="1826260"/>
                <a:gridCol w="1425575"/>
                <a:gridCol w="1456690"/>
                <a:gridCol w="1457960"/>
                <a:gridCol w="4194810"/>
              </a:tblGrid>
              <a:tr h="169291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成像特点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倒立、缩小、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、实像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倒立、   </a:t>
                      </a:r>
                      <a:r>
                        <a:rPr lang="en-US" altLang="zh-CN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不成像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、放大、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照相机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测焦距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投影仪、幻灯机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探照灯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放大镜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2282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动态成像</a:t>
                      </a: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规律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成实像时，物距增大，像距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，像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；物距减小，像距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，像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成虚像时，物距增大，像距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，像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；物距减小，像距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，像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062952" y="2131844"/>
            <a:ext cx="167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实像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515916" y="1383184"/>
            <a:ext cx="1428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576881" y="1843812"/>
            <a:ext cx="1007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983768" y="1843812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放大　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059363" y="2391549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实像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754303" y="1915820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正立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743758" y="1887493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虚像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3828" y="4229100"/>
            <a:ext cx="961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42418" y="4229100"/>
            <a:ext cx="1231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743758" y="4229100"/>
            <a:ext cx="955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38618" y="476821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223828" y="5247640"/>
            <a:ext cx="960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42418" y="5254625"/>
            <a:ext cx="1507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776143" y="5247640"/>
            <a:ext cx="1033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562418" y="5787390"/>
            <a:ext cx="1412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  <p:sp>
        <p:nvSpPr>
          <p:cNvPr id="17" name="流程图: 终止 16">
            <a:hlinkClick r:id="rId2" action="ppaction://hlinksldjump"/>
          </p:cNvPr>
          <p:cNvSpPr/>
          <p:nvPr/>
        </p:nvSpPr>
        <p:spPr>
          <a:xfrm>
            <a:off x="9819323" y="620747"/>
            <a:ext cx="2034540" cy="475194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5483" y="670560"/>
            <a:ext cx="108731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三、神奇的眼睛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眼睛的视物原理：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晶状体和角膜的共同作用相当于一个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，视网膜相当于光屏，物体在视网膜上成缩小、倒立的实像.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视力矫正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39730" y="3068707"/>
          <a:ext cx="10901045" cy="3315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985"/>
                <a:gridCol w="4374515"/>
                <a:gridCol w="4487545"/>
              </a:tblGrid>
              <a:tr h="6413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近视眼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远视眼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867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只能看清近处的物体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只能看清远处的物体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88785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成像示意图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923" y="4580875"/>
            <a:ext cx="3011805" cy="1718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9368" y="4652883"/>
            <a:ext cx="3790315" cy="15430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288511" y="1340262"/>
            <a:ext cx="1336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凸透镜</a:t>
            </a:r>
            <a:endParaRPr lang="zh-CN" altLang="en-US" dirty="0"/>
          </a:p>
        </p:txBody>
      </p:sp>
      <p:sp>
        <p:nvSpPr>
          <p:cNvPr id="9" name="流程图: 终止 8">
            <a:hlinkClick r:id="rId4" action="ppaction://hlinksldjump"/>
          </p:cNvPr>
          <p:cNvSpPr/>
          <p:nvPr/>
        </p:nvSpPr>
        <p:spPr>
          <a:xfrm>
            <a:off x="9480535" y="793060"/>
            <a:ext cx="2034540" cy="475194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657543" y="862965"/>
          <a:ext cx="10901045" cy="539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985"/>
                <a:gridCol w="4374515"/>
                <a:gridCol w="4487545"/>
              </a:tblGrid>
              <a:tr h="6413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近视眼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远视眼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912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成因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晶状体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太厚，折光能力太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，成像于视网膜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晶状体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太薄，折光能力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     </a:t>
                      </a:r>
                      <a:r>
                        <a:rPr lang="en-US" altLang="zh-CN" sz="24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，成像于视网膜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37617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矫正方法及矫正示意图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配戴用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做成的近视眼镜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配戴用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做成的远视眼镜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8242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矫正原理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及口诀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近前远后，近凹远凸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143831" y="2173680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强　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017022" y="2173680"/>
            <a:ext cx="1231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前方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623810" y="2173679"/>
            <a:ext cx="1113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弱　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430341" y="2206129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后方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740468" y="2783205"/>
            <a:ext cx="1202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凹透镜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112443" y="2783205"/>
            <a:ext cx="1214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凸透镜</a:t>
            </a:r>
            <a:endParaRPr lang="zh-CN" altLang="en-US" dirty="0"/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9337531" y="5447501"/>
            <a:ext cx="2034540" cy="475194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-2147482207" descr="C:\Documents and Settings\Administrator\桌面\海南物理（沪科）@\AY25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668713" y="3647440"/>
            <a:ext cx="2513330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206" descr="C:\Documents and Settings\Administrator\桌面\海南物理（沪科）@\AY253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186738" y="3647440"/>
            <a:ext cx="2496185" cy="111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6473" y="102489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97515" y="1780912"/>
            <a:ext cx="1863725" cy="1621790"/>
            <a:chOff x="11092" y="5329"/>
            <a:chExt cx="2935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2" name="流程图: 终止 11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Flash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动画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85838" y="1595755"/>
            <a:ext cx="1007554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凸透镜成像规律及其应用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zh-CN" sz="2400" b="0" dirty="0">
                <a:ea typeface="宋体" panose="02010600030101010101" pitchFamily="2" charset="-122"/>
              </a:rPr>
              <a:t>　当蜡烛、凸透镜处于下列各图所示位置时，光屏上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恰好成清晰的像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像未画出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，已知凸透镜的</a:t>
            </a:r>
            <a:r>
              <a:rPr lang="zh-CN" sz="2400" b="0" dirty="0" smtClean="0">
                <a:ea typeface="宋体" panose="02010600030101010101" pitchFamily="2" charset="-122"/>
              </a:rPr>
              <a:t>焦距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试回答下列问题：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(1)①</a:t>
            </a:r>
            <a:r>
              <a:rPr lang="zh-CN" sz="2400" b="0" dirty="0">
                <a:ea typeface="宋体" panose="02010600030101010101" pitchFamily="2" charset="-122"/>
              </a:rPr>
              <a:t>如图甲所示，此时光屏上的像为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的实像，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是根据这一成像规律制成的；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若将光屏、蜡烛互换位置，此时光屏上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的实像；</a:t>
            </a:r>
            <a:endParaRPr lang="zh-CN" altLang="en-US" dirty="0"/>
          </a:p>
        </p:txBody>
      </p:sp>
      <p:pic>
        <p:nvPicPr>
          <p:cNvPr id="6" name="图片 -2147482204" descr="C:\Documents and Settings\Administrator\桌面\海南物理（沪科）@\AY44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816745" y="4437617"/>
            <a:ext cx="4378286" cy="163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561281" y="6085542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b="0" dirty="0">
                <a:ea typeface="宋体" panose="02010600030101010101" pitchFamily="2" charset="-122"/>
              </a:rPr>
              <a:t>例题图甲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253163" y="4020820"/>
            <a:ext cx="876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687628" y="4020820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73163" y="4580875"/>
            <a:ext cx="1204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照相机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486853" y="5679440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　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7833" y="5679440"/>
            <a:ext cx="1756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/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 bwMode="auto">
          <a:xfrm>
            <a:off x="6267445" y="170038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39483" y="1003300"/>
            <a:ext cx="100076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③当将蜡烛移动至30 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cm刻度线时，要使光屏上再次出现清晰的像，应将光屏向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选填“左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或“右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移动，此时所成像的大小将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________(选填“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变大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不变”或“变小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(2)①</a:t>
            </a:r>
            <a:r>
              <a:rPr lang="zh-CN" sz="2400" b="0" dirty="0">
                <a:ea typeface="宋体" panose="02010600030101010101" pitchFamily="2" charset="-122"/>
              </a:rPr>
              <a:t>如图乙所示，光屏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未画出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应在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cm </a:t>
            </a:r>
            <a:r>
              <a:rPr lang="zh-CN" sz="2400" b="0" dirty="0">
                <a:ea typeface="宋体" panose="02010600030101010101" pitchFamily="2" charset="-122"/>
              </a:rPr>
              <a:t>刻度处，此时得到的是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、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的清晰实像，此成像规律可用于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当将蜡烛移动至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20 cm</a:t>
            </a:r>
            <a:r>
              <a:rPr lang="zh-CN" sz="2400" b="0" dirty="0">
                <a:ea typeface="宋体" panose="02010600030101010101" pitchFamily="2" charset="-122"/>
              </a:rPr>
              <a:t>刻度线时，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需将光屏向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移动，可在光屏上再次得到清晰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的像．</a:t>
            </a:r>
            <a:endParaRPr lang="zh-CN" altLang="en-US" dirty="0"/>
          </a:p>
        </p:txBody>
      </p:sp>
      <p:pic>
        <p:nvPicPr>
          <p:cNvPr id="2" name="图片 -2147482202" descr="C:\Documents and Settings\Administrator\桌面\海南物理（沪科）@\AY44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124233" y="4343906"/>
            <a:ext cx="4508177" cy="1389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96426" y="57823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b="0" dirty="0">
                <a:ea typeface="宋体" panose="02010600030101010101" pitchFamily="2" charset="-122"/>
              </a:rPr>
              <a:t>例题图乙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286705" y="1671469"/>
            <a:ext cx="1073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右　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362123" y="1627788"/>
            <a:ext cx="1283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115323" y="2779916"/>
            <a:ext cx="916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70.0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216978" y="3283972"/>
            <a:ext cx="954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倒立　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820353" y="3283972"/>
            <a:ext cx="823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099157" y="3283972"/>
            <a:ext cx="1309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测焦距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677026" y="4433689"/>
            <a:ext cx="1546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91248" y="1197610"/>
            <a:ext cx="96634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(3)①</a:t>
            </a:r>
            <a:r>
              <a:rPr lang="zh-CN" sz="2400" b="0" dirty="0">
                <a:ea typeface="宋体" panose="02010600030101010101" pitchFamily="2" charset="-122"/>
              </a:rPr>
              <a:t>如图丙所示，此时光屏上的像为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的实像，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是根据这一成像规律制成的；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要使光屏上成缩小的像，需将图中的蜡烛向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移动，然后将光屏向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移动；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当将蜡烛移动至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45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cm </a:t>
            </a:r>
            <a:r>
              <a:rPr lang="zh-CN" sz="2400" b="0" dirty="0" smtClean="0">
                <a:ea typeface="宋体" panose="02010600030101010101" pitchFamily="2" charset="-122"/>
              </a:rPr>
              <a:t>刻度线</a:t>
            </a:r>
            <a:r>
              <a:rPr lang="zh-CN" sz="2400" b="0" dirty="0">
                <a:ea typeface="宋体" panose="02010600030101010101" pitchFamily="2" charset="-122"/>
              </a:rPr>
              <a:t>时，成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、放大的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像，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是根据这一成像规律制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成的，此时像与物在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异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侧．</a:t>
            </a:r>
            <a:endParaRPr lang="zh-CN" altLang="en-US" dirty="0"/>
          </a:p>
        </p:txBody>
      </p:sp>
      <p:pic>
        <p:nvPicPr>
          <p:cNvPr id="2" name="图片 -2147482201" descr="C:\Documents and Settings\Administrator\桌面\海南物理（沪科）@\AY44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929948" y="4047490"/>
            <a:ext cx="4112260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91225" y="56483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例题图丙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83338" y="1339756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838758" y="1339756"/>
            <a:ext cx="1558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303338" y="1844065"/>
            <a:ext cx="1231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投影仪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586970" y="2391802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左　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251008" y="2924185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左　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397308" y="3500249"/>
            <a:ext cx="1138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正立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703628" y="3531235"/>
            <a:ext cx="822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虚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303338" y="4076060"/>
            <a:ext cx="127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放大镜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251008" y="4587240"/>
            <a:ext cx="645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189865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304673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77148" y="4681221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26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27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" name="文本框 27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344353" y="401891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11" action="ppaction://hlinksldjump"/>
          </p:cNvPr>
          <p:cNvSpPr txBox="1"/>
          <p:nvPr/>
        </p:nvSpPr>
        <p:spPr>
          <a:xfrm>
            <a:off x="6784658" y="4013200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8173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92518" y="270060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38260" y="418563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9333" y="1960245"/>
            <a:ext cx="9502140" cy="558165"/>
            <a:chOff x="1388" y="4017"/>
            <a:chExt cx="14964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14782" cy="824"/>
              <a:chOff x="1457" y="4047"/>
              <a:chExt cx="14782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1270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800" dirty="0" err="1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探究凸透镜成像规律</a:t>
                </a:r>
                <a:r>
                  <a:rPr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近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年未考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37248" y="3205480"/>
            <a:ext cx="77984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【设计与进行实验】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实验主要器材的选取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光屏、光具座、凸透镜、蜡烛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 dirty="0">
                <a:ea typeface="宋体" panose="02010600030101010101" pitchFamily="2" charset="-122"/>
              </a:rPr>
              <a:t>实验应在</a:t>
            </a:r>
            <a:r>
              <a:rPr lang="zh-CN" sz="2400" b="0" u="sng" dirty="0">
                <a:ea typeface="宋体" panose="02010600030101010101" pitchFamily="2" charset="-122"/>
              </a:rPr>
              <a:t>较暗</a:t>
            </a:r>
            <a:r>
              <a:rPr lang="zh-CN" sz="2400" b="0" dirty="0">
                <a:ea typeface="宋体" panose="02010600030101010101" pitchFamily="2" charset="-122"/>
              </a:rPr>
              <a:t>环境下进行的原因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减小其他光线对实验的影响，使实验现象更明显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 dirty="0">
                <a:ea typeface="宋体" panose="02010600030101010101" pitchFamily="2" charset="-122"/>
              </a:rPr>
              <a:t>实验前调整烛焰、凸透镜、光屏的中心在</a:t>
            </a:r>
            <a:r>
              <a:rPr lang="zh-CN" sz="2400" b="0" u="sng" dirty="0">
                <a:ea typeface="宋体" panose="02010600030101010101" pitchFamily="2" charset="-122"/>
              </a:rPr>
              <a:t>同一高度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使烛焰的像成在光屏中央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3123" y="1262380"/>
            <a:ext cx="104889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 dirty="0">
                <a:ea typeface="宋体" panose="02010600030101010101" pitchFamily="2" charset="-122"/>
              </a:rPr>
              <a:t>凸透镜焦距的测量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 b="0" dirty="0">
                <a:ea typeface="宋体" panose="02010600030101010101" pitchFamily="2" charset="-122"/>
              </a:rPr>
              <a:t>一束平行光通过凸透镜后在光屏上得到一个</a:t>
            </a:r>
            <a:r>
              <a:rPr lang="zh-CN" sz="2400" b="0" u="sng" dirty="0">
                <a:ea typeface="宋体" panose="02010600030101010101" pitchFamily="2" charset="-122"/>
              </a:rPr>
              <a:t>最小、最亮</a:t>
            </a:r>
            <a:r>
              <a:rPr lang="zh-CN" sz="2400" b="0" dirty="0">
                <a:ea typeface="宋体" panose="02010600030101010101" pitchFamily="2" charset="-122"/>
              </a:rPr>
              <a:t>的光斑时，焦距等于光斑到透镜光心的</a:t>
            </a:r>
            <a:r>
              <a:rPr lang="zh-CN" sz="2400" b="0" dirty="0" smtClean="0">
                <a:ea typeface="宋体" panose="02010600030101010101" pitchFamily="2" charset="-122"/>
              </a:rPr>
              <a:t>距离</a:t>
            </a: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 smtClean="0">
                <a:ea typeface="宋体" panose="02010600030101010101" pitchFamily="2" charset="-122"/>
              </a:rPr>
              <a:t>当凸透镜成倒立、等大的实像时，蜡烛到凸透镜光心距离的</a:t>
            </a:r>
            <a:r>
              <a:rPr lang="zh-CN" sz="2400" b="0" u="sng" dirty="0" smtClean="0">
                <a:ea typeface="宋体" panose="02010600030101010101" pitchFamily="2" charset="-122"/>
              </a:rPr>
              <a:t>一半</a:t>
            </a:r>
            <a:r>
              <a:rPr lang="en-US" altLang="zh-CN" sz="2400" b="0" u="sng" dirty="0" smtClean="0"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ea typeface="宋体" panose="02010600030101010101" pitchFamily="2" charset="-122"/>
              </a:rPr>
              <a:t>即为焦距</a:t>
            </a: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像没成在光屏中央的原因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烛焰、凸透镜、光屏三者的中心没有在同一高度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 b="0" dirty="0">
                <a:ea typeface="宋体" panose="02010600030101010101" pitchFamily="2" charset="-122"/>
              </a:rPr>
              <a:t>光屏上找不到像的原因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 b="0" dirty="0">
                <a:ea typeface="宋体" panose="02010600030101010101" pitchFamily="2" charset="-122"/>
              </a:rPr>
              <a:t>物距小于或等于一倍焦距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 b="0" dirty="0">
                <a:ea typeface="宋体" panose="02010600030101010101" pitchFamily="2" charset="-122"/>
              </a:rPr>
              <a:t>物距太小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大于一倍焦距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，像距太大，超过了光具座的范围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33793" y="1320800"/>
            <a:ext cx="102596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 b="0" dirty="0">
                <a:ea typeface="宋体" panose="02010600030101010101" pitchFamily="2" charset="-122"/>
              </a:rPr>
              <a:t>物距小于一倍焦距的相关分析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 b="0" dirty="0">
                <a:ea typeface="宋体" panose="02010600030101010101" pitchFamily="2" charset="-122"/>
              </a:rPr>
              <a:t>光屏上</a:t>
            </a:r>
            <a:r>
              <a:rPr lang="zh-CN" sz="2400" b="0" u="sng" dirty="0">
                <a:ea typeface="宋体" panose="02010600030101010101" pitchFamily="2" charset="-122"/>
              </a:rPr>
              <a:t>不能</a:t>
            </a:r>
            <a:r>
              <a:rPr lang="zh-CN" sz="2400" b="0" dirty="0">
                <a:ea typeface="宋体" panose="02010600030101010101" pitchFamily="2" charset="-122"/>
              </a:rPr>
              <a:t>承接到像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 b="0" dirty="0">
                <a:ea typeface="宋体" panose="02010600030101010101" pitchFamily="2" charset="-122"/>
              </a:rPr>
              <a:t>眼睛从</a:t>
            </a:r>
            <a:r>
              <a:rPr lang="zh-CN" sz="2400" b="0" u="sng" dirty="0">
                <a:ea typeface="宋体" panose="02010600030101010101" pitchFamily="2" charset="-122"/>
              </a:rPr>
              <a:t>光屏一侧</a:t>
            </a:r>
            <a:r>
              <a:rPr lang="zh-CN" sz="2400" b="0" dirty="0">
                <a:ea typeface="宋体" panose="02010600030101010101" pitchFamily="2" charset="-122"/>
              </a:rPr>
              <a:t>通过透镜观察像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 b="0" dirty="0">
                <a:ea typeface="宋体" panose="02010600030101010101" pitchFamily="2" charset="-122"/>
              </a:rPr>
              <a:t>此时成正立、放大的虚像，像与蜡烛在</a:t>
            </a:r>
            <a:r>
              <a:rPr lang="zh-CN" sz="2400" b="0" u="sng" dirty="0">
                <a:ea typeface="宋体" panose="02010600030101010101" pitchFamily="2" charset="-122"/>
              </a:rPr>
              <a:t>同侧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 b="0" dirty="0">
                <a:ea typeface="宋体" panose="02010600030101010101" pitchFamily="2" charset="-122"/>
              </a:rPr>
              <a:t>蜡烛、透镜、光屏移动方向的判断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根据凸透镜成实像时，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物近像远像变大，物远像近像变小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进行判断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 b="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【分析数据和现象，总结结论】</a:t>
            </a:r>
            <a:endParaRPr 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 dirty="0">
                <a:ea typeface="宋体" panose="02010600030101010101" pitchFamily="2" charset="-122"/>
              </a:rPr>
              <a:t>根据物距与焦距或像距之间的关系判断成像特点及应用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3123" y="1477645"/>
            <a:ext cx="10259695" cy="4613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【交流与反思】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 b="0" dirty="0" smtClean="0">
                <a:ea typeface="宋体" panose="02010600030101010101" pitchFamily="2" charset="-122"/>
              </a:rPr>
              <a:t>光屏上成清晰像时，对调蜡烛与光屏的位置，光屏上还能成清晰的像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 smtClean="0">
                <a:ea typeface="宋体" panose="02010600030101010101" pitchFamily="2" charset="-122"/>
              </a:rPr>
              <a:t>光路</a:t>
            </a:r>
            <a:r>
              <a:rPr lang="zh-CN" sz="2400" b="0" u="sng" dirty="0" smtClean="0">
                <a:ea typeface="宋体" panose="02010600030101010101" pitchFamily="2" charset="-122"/>
              </a:rPr>
              <a:t>可逆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用纸板遮住部分透镜后能否在光屏上看到烛焰的像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能，像会变暗些，但还是完整的像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 b="0" dirty="0">
                <a:ea typeface="宋体" panose="02010600030101010101" pitchFamily="2" charset="-122"/>
              </a:rPr>
              <a:t>蜡烛燃烧变短，像在光屏上的位置向</a:t>
            </a:r>
            <a:r>
              <a:rPr lang="zh-CN" sz="2400" b="0" u="sng" dirty="0">
                <a:ea typeface="宋体" panose="02010600030101010101" pitchFamily="2" charset="-122"/>
              </a:rPr>
              <a:t>上</a:t>
            </a:r>
            <a:r>
              <a:rPr lang="zh-CN" sz="2400" b="0" dirty="0">
                <a:ea typeface="宋体" panose="02010600030101010101" pitchFamily="2" charset="-122"/>
              </a:rPr>
              <a:t>移，调节像在光屏中央的</a:t>
            </a:r>
            <a:r>
              <a:rPr lang="zh-CN" sz="2400" b="0" dirty="0" smtClean="0">
                <a:ea typeface="宋体" panose="02010600030101010101" pitchFamily="2" charset="-122"/>
              </a:rPr>
              <a:t>方法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将光屏向</a:t>
            </a:r>
            <a:r>
              <a:rPr lang="zh-CN" sz="2400" b="0" u="sng" dirty="0">
                <a:ea typeface="宋体" panose="02010600030101010101" pitchFamily="2" charset="-122"/>
              </a:rPr>
              <a:t>上</a:t>
            </a:r>
            <a:r>
              <a:rPr lang="zh-CN" sz="2400" b="0" dirty="0">
                <a:ea typeface="宋体" panose="02010600030101010101" pitchFamily="2" charset="-122"/>
              </a:rPr>
              <a:t>调节；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将蜡烛向</a:t>
            </a:r>
            <a:r>
              <a:rPr lang="zh-CN" sz="2400" b="0" u="sng" dirty="0">
                <a:ea typeface="宋体" panose="02010600030101010101" pitchFamily="2" charset="-122"/>
              </a:rPr>
              <a:t>上</a:t>
            </a:r>
            <a:r>
              <a:rPr lang="zh-CN" sz="2400" b="0" dirty="0">
                <a:ea typeface="宋体" panose="02010600030101010101" pitchFamily="2" charset="-122"/>
              </a:rPr>
              <a:t>调节；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将凸透镜向</a:t>
            </a:r>
            <a:r>
              <a:rPr lang="zh-CN" sz="2400" b="0" u="sng" dirty="0">
                <a:ea typeface="宋体" panose="02010600030101010101" pitchFamily="2" charset="-122"/>
              </a:rPr>
              <a:t>下</a:t>
            </a:r>
            <a:r>
              <a:rPr lang="zh-CN" sz="2400" b="0" dirty="0">
                <a:ea typeface="宋体" panose="02010600030101010101" pitchFamily="2" charset="-122"/>
              </a:rPr>
              <a:t>调节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 b="0" dirty="0">
                <a:ea typeface="宋体" panose="02010600030101010101" pitchFamily="2" charset="-122"/>
              </a:rPr>
              <a:t>用发光二极管代替蜡烛的优点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成像稳定，容易对比物与像的大小关系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7908" y="942340"/>
            <a:ext cx="10259695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14. 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在凸透镜前加镜片的相关分析：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1)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加远视镜：对光的会聚能力变强，像距变小，像变小，为使光屏上能再次成清晰的像， 光屏应向</a:t>
            </a:r>
            <a:r>
              <a:rPr lang="zh-CN" sz="2400" u="sng" dirty="0">
                <a:ea typeface="宋体" panose="02010600030101010101" pitchFamily="2" charset="-122"/>
                <a:sym typeface="+mn-ea"/>
              </a:rPr>
              <a:t>靠近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透镜的方向移动</a:t>
            </a:r>
            <a:endParaRPr lang="zh-CN" altLang="en-US" sz="2400" dirty="0"/>
          </a:p>
          <a:p>
            <a:pPr indent="0">
              <a:lnSpc>
                <a:spcPct val="13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 b="0" dirty="0">
                <a:ea typeface="宋体" panose="02010600030101010101" pitchFamily="2" charset="-122"/>
              </a:rPr>
              <a:t>加近视镜：对光的会聚能力变弱，像距变大，像变大，为使光屏上能再次成清晰的像， 光屏应向</a:t>
            </a:r>
            <a:r>
              <a:rPr lang="zh-CN" sz="2400" b="0" u="sng" dirty="0">
                <a:ea typeface="宋体" panose="02010600030101010101" pitchFamily="2" charset="-122"/>
              </a:rPr>
              <a:t>远离</a:t>
            </a:r>
            <a:r>
              <a:rPr lang="zh-CN" sz="2400" b="0" dirty="0">
                <a:ea typeface="宋体" panose="02010600030101010101" pitchFamily="2" charset="-122"/>
              </a:rPr>
              <a:t>透镜的方向移动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r>
              <a:rPr lang="zh-CN" sz="2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 b="0" dirty="0">
                <a:ea typeface="宋体" panose="02010600030101010101" pitchFamily="2" charset="-122"/>
              </a:rPr>
              <a:t>当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 dirty="0">
                <a:ea typeface="宋体" panose="02010600030101010101" pitchFamily="2" charset="-122"/>
              </a:rPr>
              <a:t>＞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 </a:t>
            </a:r>
            <a:r>
              <a:rPr lang="zh-CN" sz="2400" b="0" dirty="0" smtClean="0">
                <a:ea typeface="宋体" panose="02010600030101010101" pitchFamily="2" charset="-122"/>
              </a:rPr>
              <a:t>时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ea typeface="宋体" panose="02010600030101010101" pitchFamily="2" charset="-122"/>
              </a:rPr>
              <a:t>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，成缩小、倒立的实像；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 b="0" dirty="0">
                <a:ea typeface="宋体" panose="02010600030101010101" pitchFamily="2" charset="-122"/>
              </a:rPr>
              <a:t>当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 dirty="0">
                <a:ea typeface="宋体" panose="02010600030101010101" pitchFamily="2" charset="-122"/>
              </a:rPr>
              <a:t>＜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  </a:t>
            </a:r>
            <a:r>
              <a:rPr lang="zh-CN" sz="2400" b="0" dirty="0" smtClean="0">
                <a:ea typeface="宋体" panose="02010600030101010101" pitchFamily="2" charset="-122"/>
              </a:rPr>
              <a:t>时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ea typeface="宋体" panose="02010600030101010101" pitchFamily="2" charset="-122"/>
              </a:rPr>
              <a:t>＞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，成放大、倒立的实像；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 b="0" dirty="0">
                <a:ea typeface="宋体" panose="02010600030101010101" pitchFamily="2" charset="-122"/>
              </a:rPr>
              <a:t>当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  </a:t>
            </a:r>
            <a:r>
              <a:rPr lang="zh-CN" sz="2400" b="0" dirty="0" smtClean="0">
                <a:ea typeface="宋体" panose="02010600030101010101" pitchFamily="2" charset="-122"/>
              </a:rPr>
              <a:t>时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，成等大、倒立的实像；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4)</a:t>
            </a:r>
            <a:r>
              <a:rPr lang="zh-CN" sz="2400" b="0" dirty="0">
                <a:ea typeface="宋体" panose="02010600030101010101" pitchFamily="2" charset="-122"/>
              </a:rPr>
              <a:t>当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 dirty="0">
                <a:ea typeface="宋体" panose="02010600030101010101" pitchFamily="2" charset="-122"/>
              </a:rPr>
              <a:t>＜</a:t>
            </a:r>
            <a:r>
              <a:rPr lang="en-US" sz="2400" b="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  </a:t>
            </a:r>
            <a:r>
              <a:rPr lang="zh-CN" sz="2400" b="0" dirty="0" smtClean="0">
                <a:ea typeface="宋体" panose="02010600030101010101" pitchFamily="2" charset="-122"/>
              </a:rPr>
              <a:t>时</a:t>
            </a:r>
            <a:r>
              <a:rPr lang="zh-CN" sz="2400" b="0" dirty="0">
                <a:ea typeface="宋体" panose="02010600030101010101" pitchFamily="2" charset="-122"/>
              </a:rPr>
              <a:t>，成放大、正立的虚像；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5)</a:t>
            </a:r>
            <a:r>
              <a:rPr lang="zh-CN" sz="2400" b="0" dirty="0">
                <a:ea typeface="宋体" panose="02010600030101010101" pitchFamily="2" charset="-122"/>
              </a:rPr>
              <a:t>当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dirty="0">
                <a:ea typeface="宋体" panose="02010600030101010101" pitchFamily="2" charset="-122"/>
              </a:rPr>
              <a:t>时，不能成像．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9"/>
          <p:cNvSpPr txBox="1"/>
          <p:nvPr/>
        </p:nvSpPr>
        <p:spPr>
          <a:xfrm>
            <a:off x="710883" y="1721485"/>
            <a:ext cx="106807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　小军用凸透镜做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探究凸透镜成像规律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sz="2400" b="0" dirty="0">
                <a:ea typeface="宋体" panose="02010600030101010101" pitchFamily="2" charset="-122"/>
              </a:rPr>
              <a:t>的实验</a:t>
            </a:r>
            <a:r>
              <a:rPr lang="zh-CN" sz="2400" b="0" dirty="0" smtClean="0">
                <a:ea typeface="宋体" panose="02010600030101010101" pitchFamily="2" charset="-122"/>
              </a:rPr>
              <a:t>：</a:t>
            </a:r>
            <a:endParaRPr 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 b="0" dirty="0">
                <a:ea typeface="宋体" panose="02010600030101010101" pitchFamily="2" charset="-122"/>
              </a:rPr>
              <a:t>小军让一束平行于主光轴的光线</a:t>
            </a:r>
            <a:r>
              <a:rPr lang="zh-CN" sz="2400" b="0" dirty="0" smtClean="0">
                <a:ea typeface="宋体" panose="02010600030101010101" pitchFamily="2" charset="-122"/>
              </a:rPr>
              <a:t>经过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凸透镜</a:t>
            </a:r>
            <a:r>
              <a:rPr lang="zh-CN" sz="2400" b="0" dirty="0">
                <a:ea typeface="宋体" panose="02010600030101010101" pitchFamily="2" charset="-122"/>
              </a:rPr>
              <a:t>，调整光屏，直到在光屏上</a:t>
            </a:r>
            <a:r>
              <a:rPr lang="zh-CN" sz="2400" b="0" dirty="0" smtClean="0">
                <a:ea typeface="宋体" panose="02010600030101010101" pitchFamily="2" charset="-122"/>
              </a:rPr>
              <a:t>形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成一个</a:t>
            </a:r>
            <a:r>
              <a:rPr lang="zh-CN" sz="2400" b="0" dirty="0">
                <a:ea typeface="宋体" panose="02010600030101010101" pitchFamily="2" charset="-122"/>
              </a:rPr>
              <a:t>最小最亮的光斑，如图甲所示</a:t>
            </a:r>
            <a:r>
              <a:rPr lang="zh-CN" sz="2400" b="0" dirty="0" smtClean="0">
                <a:ea typeface="宋体" panose="02010600030101010101" pitchFamily="2" charset="-122"/>
              </a:rPr>
              <a:t>，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则该</a:t>
            </a:r>
            <a:r>
              <a:rPr lang="zh-CN" sz="2400" b="0" dirty="0">
                <a:ea typeface="宋体" panose="02010600030101010101" pitchFamily="2" charset="-122"/>
              </a:rPr>
              <a:t>透镜的焦距为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________cm.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实验时器材位置正确放置后，为了使烛焰的像成在光屏中央，应使烛焰、凸透镜和光屏的中心大致在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134168" y="98047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5"/>
          <p:cNvGrpSpPr/>
          <p:nvPr/>
        </p:nvGrpSpPr>
        <p:grpSpPr>
          <a:xfrm>
            <a:off x="710909" y="239302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-2147482195" descr="C:\Documents and Settings\Administrator\桌面\海南物理（沪科）@\AY450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6601480" y="2991033"/>
            <a:ext cx="4680520" cy="14649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180523" y="5661248"/>
            <a:ext cx="1688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同一高度　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553634" y="4597598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10.0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395690" y="4530209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例题</a:t>
            </a:r>
            <a:r>
              <a:rPr lang="zh-CN" altLang="zh-CN" dirty="0"/>
              <a:t>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0753" y="993140"/>
            <a:ext cx="101669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小军调节元件位置，当蜡烛和光屏在图乙位置时光屏上恰能承接到清晰的像：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此时光屏上得到的是倒立、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 smtClean="0">
                <a:ea typeface="宋体" panose="02010600030101010101" pitchFamily="2" charset="-122"/>
              </a:rPr>
              <a:t>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放大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sz="2400" b="0" dirty="0" smtClean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缩小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的实像，生活中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 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照相机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投影仪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放大镜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就是利用这一成像原理制成的．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若将蜡烛与光屏的位置互换，光屏上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不能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看到清晰的像，此时成像情况符合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照相机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投影仪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放大镜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的原理．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如果想在光屏上得到更大的清晰的像，应将蜡烛向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</a:t>
            </a:r>
            <a:r>
              <a:rPr lang="zh-CN" sz="2400" b="0" dirty="0">
                <a:ea typeface="宋体" panose="02010600030101010101" pitchFamily="2" charset="-122"/>
              </a:rPr>
              <a:t>移动，同时将光屏向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移动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687256" y="5487893"/>
            <a:ext cx="1104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19904" y="4940156"/>
            <a:ext cx="1104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803589" y="3831709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投影仪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697603" y="3270497"/>
            <a:ext cx="1343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7720" y="2739993"/>
            <a:ext cx="1621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 smtClean="0">
                <a:solidFill>
                  <a:srgbClr val="FF0000"/>
                </a:solidFill>
                <a:ea typeface="宋体" panose="02010600030101010101" pitchFamily="2" charset="-122"/>
              </a:rPr>
              <a:t>照相机</a:t>
            </a:r>
            <a:r>
              <a:rPr lang="en-US" altLang="zh-CN" sz="2400" b="0" dirty="0" smtClean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193348" y="2175525"/>
            <a:ext cx="83089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9798" y="1053465"/>
            <a:ext cx="102997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 dirty="0">
                <a:ea typeface="宋体" panose="02010600030101010101" pitchFamily="2" charset="-122"/>
              </a:rPr>
              <a:t>当将蜡烛移至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35 cm</a:t>
            </a:r>
            <a:r>
              <a:rPr lang="zh-CN" sz="2400" b="0" dirty="0">
                <a:ea typeface="宋体" panose="02010600030101010101" pitchFamily="2" charset="-122"/>
              </a:rPr>
              <a:t>处时，移动光屏，直到找到最清晰的像，此时光屏离凸透镜的距离可能是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 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“8 cm”“18 cm”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“28 cm”)</a:t>
            </a:r>
            <a:r>
              <a:rPr lang="zh-CN" sz="2400" b="0" dirty="0">
                <a:ea typeface="宋体" panose="02010600030101010101" pitchFamily="2" charset="-122"/>
              </a:rPr>
              <a:t>，烛焰通过凸透镜形成的像可能是图丙中的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 dirty="0">
                <a:ea typeface="宋体" panose="02010600030101010101" pitchFamily="2" charset="-122"/>
              </a:rPr>
              <a:t>当将蜡烛移动至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45 cm</a:t>
            </a:r>
            <a:r>
              <a:rPr lang="zh-CN" sz="2400" b="0" dirty="0">
                <a:ea typeface="宋体" panose="02010600030101010101" pitchFamily="2" charset="-122"/>
              </a:rPr>
              <a:t>处时，移动光屏，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光屏上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不能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承接到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像，这是因为此时烛焰成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实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虚像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，像成在了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光屏一侧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蜡烛一侧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，此时应撤去光屏，从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光屏一侧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蜡烛一侧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向透镜方向看去，可以观察到的像为图丙中的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2" name="图片 -2147482192" descr="C:\Documents and Settings\Administrator\桌面\海南物理（沪科）@\AY45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05028" y="2538095"/>
            <a:ext cx="3817620" cy="1205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91843" y="4109720"/>
            <a:ext cx="17145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 dirty="0">
                <a:ea typeface="宋体" panose="02010600030101010101" pitchFamily="2" charset="-122"/>
              </a:rPr>
              <a:t>例题图丙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439975" y="5560154"/>
            <a:ext cx="681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535873" y="5012164"/>
            <a:ext cx="1634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光屏一侧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170363" y="4436353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蜡烛一侧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602798" y="3932044"/>
            <a:ext cx="162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虚像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135972" y="3399661"/>
            <a:ext cx="1436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405403" y="220410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931841" y="1700049"/>
            <a:ext cx="1012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 cm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33158" y="94678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89648" y="1337945"/>
            <a:ext cx="100831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 b="0">
                <a:ea typeface="宋体" panose="02010600030101010101" pitchFamily="2" charset="-122"/>
              </a:rPr>
              <a:t>实验中，由于实验时间较长，蜡烛变短，烛焰的像在光屏上的位置会向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方移动，为了能让所成清晰的像回到光屏中央，可将凸透镜向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调节．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 b="0">
                <a:ea typeface="宋体" panose="02010600030101010101" pitchFamily="2" charset="-122"/>
              </a:rPr>
              <a:t>实验过程中小军思考，光屏上成清晰的像后，用不透光的纸板遮住凸透镜的上半部分，则在光屏上观察到的像是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烛焰的上半部分，亮度变暗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烛焰的下半部分，亮度变暗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完整的烛焰，亮度变暗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完整的烛焰，亮度不变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74498" y="3646805"/>
            <a:ext cx="1264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64218" y="2590165"/>
            <a:ext cx="1237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43343" y="2019935"/>
            <a:ext cx="2562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1403" y="1983740"/>
            <a:ext cx="10083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 b="0" dirty="0">
                <a:ea typeface="宋体" panose="02010600030101010101" pitchFamily="2" charset="-122"/>
              </a:rPr>
              <a:t>小军将自己戴的近视眼镜放在图乙中的烛焰和凸透镜之间，则将光屏向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移动，光屏上仍能再次出现清晰的像，取走镜片后，保持透镜和光屏位置不动， 蜡烛应</a:t>
            </a:r>
            <a:r>
              <a:rPr lang="zh-CN" sz="2400" b="0" dirty="0" smtClean="0">
                <a:ea typeface="宋体" panose="02010600030101010101" pitchFamily="2" charset="-122"/>
              </a:rPr>
              <a:t>向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靠近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远离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透镜的方向移动，光屏上仍能再次呈现烛焰清晰的像．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458045" y="2636153"/>
            <a:ext cx="89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599962" y="3183890"/>
            <a:ext cx="1728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87893" y="1131276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80808" y="2059305"/>
            <a:ext cx="10759440" cy="737235"/>
            <a:chOff x="1156" y="3017"/>
            <a:chExt cx="16944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7"/>
              <a:ext cx="16550" cy="1161"/>
              <a:chOff x="1324" y="1661"/>
              <a:chExt cx="16550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497" y="1661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透镜的光学特性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(2017.2)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272223" y="2926715"/>
            <a:ext cx="93014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如图所示，对光有发散作用的透镜</a:t>
            </a:r>
            <a:r>
              <a:rPr lang="zh-CN" sz="2400" b="0" dirty="0" smtClean="0">
                <a:ea typeface="宋体" panose="02010600030101010101" pitchFamily="2" charset="-122"/>
              </a:rPr>
              <a:t>是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-2147482448" descr="C:\Documents and Settings\Administrator\桌面\海南物理（沪科）@\ay240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170748" y="3890645"/>
            <a:ext cx="6974205" cy="2144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831451" y="3067948"/>
            <a:ext cx="1278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93788" y="1127760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凸透镜成像的规律及应用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年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85203" y="1953260"/>
            <a:ext cx="98044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(2014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如图是探究凸透镜成像规律时观察到的现象，下列光学仪器中成像原理与其相同的</a:t>
            </a:r>
            <a:r>
              <a:rPr lang="zh-CN" sz="2400" b="0" dirty="0" smtClean="0">
                <a:ea typeface="宋体" panose="02010600030101010101" pitchFamily="2" charset="-122"/>
              </a:rPr>
              <a:t>是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放大镜　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幻灯机　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照相机　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近视眼镜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04423" y="493214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808127" y="2671445"/>
            <a:ext cx="1012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 </a:t>
            </a:r>
            <a:endParaRPr lang="zh-CN" altLang="en-US" dirty="0"/>
          </a:p>
        </p:txBody>
      </p:sp>
      <p:pic>
        <p:nvPicPr>
          <p:cNvPr id="13" name="图片 -2147482446" descr="C:\Documents and Settings\Administrator\桌面\海南物理（沪科）@\ay24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209925" y="3300826"/>
            <a:ext cx="5354955" cy="1526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36943" y="1073785"/>
            <a:ext cx="102012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(2015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人们常用手机进行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自拍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，手机的镜头相当于一个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 dirty="0" smtClean="0">
                <a:ea typeface="宋体" panose="02010600030101010101" pitchFamily="2" charset="-122"/>
              </a:rPr>
              <a:t>透镜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自拍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时，手机镜头到人的距离应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大于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小于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等于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透镜的二倍焦距．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(2016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在探究凸透镜成像规律的实验中，凸透镜焦距为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 b="0" dirty="0">
                <a:ea typeface="宋体" panose="02010600030101010101" pitchFamily="2" charset="-122"/>
              </a:rPr>
              <a:t>，当蜡烛、透镜、光屏处在如图所示的位置时，烛焰在光屏上成清晰、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缩小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等大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放大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的实像；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若移动蜡烛，使之与凸透镜间的距离小于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 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zh-CN" sz="2400" b="0" dirty="0">
                <a:ea typeface="宋体" panose="02010600030101010101" pitchFamily="2" charset="-122"/>
              </a:rPr>
              <a:t>，则人应在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蜡烛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光屏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一侧透过凸透镜观察成像．</a:t>
            </a:r>
            <a:endParaRPr lang="zh-CN" altLang="en-US" dirty="0"/>
          </a:p>
        </p:txBody>
      </p:sp>
      <p:pic>
        <p:nvPicPr>
          <p:cNvPr id="2" name="图片 -2147482445" descr="C:\Documents and Settings\Administrator\桌面\海南物理（沪科）@\ay24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654454" y="4043680"/>
            <a:ext cx="2529840" cy="1348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375422" y="556752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304591" y="1195993"/>
            <a:ext cx="83238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672476" y="1771804"/>
            <a:ext cx="1344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303338" y="3944620"/>
            <a:ext cx="1370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031808" y="5003165"/>
            <a:ext cx="1091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光屏　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72858" y="1396365"/>
            <a:ext cx="9568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(2012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小青将点燃的蜡烛分别放在如图所示的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ea typeface="宋体" panose="02010600030101010101" pitchFamily="2" charset="-122"/>
              </a:rPr>
              <a:t>点探究凸透镜成像规律，蜡烛在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0">
                <a:ea typeface="宋体" panose="02010600030101010101" pitchFamily="2" charset="-122"/>
              </a:rPr>
              <a:t>点时，凸透镜右侧光屏上成的像最大，像是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正立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倒立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的．</a:t>
            </a:r>
            <a:endParaRPr lang="zh-CN" altLang="en-US"/>
          </a:p>
        </p:txBody>
      </p:sp>
      <p:pic>
        <p:nvPicPr>
          <p:cNvPr id="2" name="图片 -2147482444" descr="C:\Documents and Settings\Administrator\桌面\海南物理（沪科）@\AY24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570923" y="3279775"/>
            <a:ext cx="5459095" cy="1796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953784" y="534844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90808" y="2114550"/>
            <a:ext cx="1449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98638" y="2646680"/>
            <a:ext cx="162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倒立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50278" y="984250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眼睛及眼镜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(2018.13、2010.2)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98843" y="1694180"/>
            <a:ext cx="103162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6. (2010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制作近视眼镜时需选用的镜片是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(2018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每年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 dirty="0">
                <a:ea typeface="宋体" panose="02010600030101010101" pitchFamily="2" charset="-122"/>
              </a:rPr>
              <a:t>月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 dirty="0">
                <a:ea typeface="宋体" panose="02010600030101010101" pitchFamily="2" charset="-122"/>
              </a:rPr>
              <a:t>日是全国爱眼日，如果不爱护眼睛容易患上近视眼，矫正近视眼应佩戴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凸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透镜．视力正常的眼睛，远近景物都能在视网膜上成倒立、缩小的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实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像．</a:t>
            </a:r>
            <a:endParaRPr lang="zh-CN" altLang="en-US" dirty="0"/>
          </a:p>
        </p:txBody>
      </p:sp>
      <p:pic>
        <p:nvPicPr>
          <p:cNvPr id="2" name="图片 -2147482442" descr="C:\Documents and Settings\Administrator\桌面\海南物理（沪科）@\AY24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443322" y="2611906"/>
            <a:ext cx="6005195" cy="1634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08913" y="1866265"/>
            <a:ext cx="1463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77373" y="5152390"/>
            <a:ext cx="1953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凹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58928" y="5685155"/>
            <a:ext cx="1078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6768" y="91249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透镜作图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[2018.18(1)、2013.2]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35013" y="1621790"/>
            <a:ext cx="107416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(2013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如图所示的光路图中，正确的是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[2018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18(1)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sz="2400" b="0" dirty="0">
                <a:ea typeface="宋体" panose="02010600030101010101" pitchFamily="2" charset="-122"/>
              </a:rPr>
              <a:t>请在图中画出平行于主光轴的光线经凸透镜折射后的光线</a:t>
            </a:r>
            <a:r>
              <a:rPr lang="en-US" altLang="zh-CN" sz="2400" b="0" dirty="0">
                <a:ea typeface="宋体" panose="02010600030101010101" pitchFamily="2" charset="-122"/>
              </a:rPr>
              <a:t>.</a:t>
            </a:r>
            <a:endParaRPr lang="en-US" altLang="zh-CN" sz="2400" b="0" dirty="0">
              <a:ea typeface="宋体" panose="02010600030101010101" pitchFamily="2" charset="-122"/>
            </a:endParaRPr>
          </a:p>
        </p:txBody>
      </p:sp>
      <p:pic>
        <p:nvPicPr>
          <p:cNvPr id="2" name="图片 -2147482440" descr="C:\Documents and Settings\Administrator\桌面\海南物理（沪科）@\AY24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765618" y="2531110"/>
            <a:ext cx="4601845" cy="2704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439" descr="C:\Documents and Settings\Administrator\桌面\海南物理（沪科）@\AY246.TIF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123873" y="2994025"/>
            <a:ext cx="2899410" cy="177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081794" y="496998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685723" y="1807845"/>
            <a:ext cx="1396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442133" y="3407410"/>
            <a:ext cx="1581150" cy="725170"/>
            <a:chOff x="11752" y="7513"/>
            <a:chExt cx="2192" cy="227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23753" y="1300515"/>
            <a:ext cx="2295295" cy="475615"/>
            <a:chOff x="1698" y="7133"/>
            <a:chExt cx="3615" cy="749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10298" y="1776095"/>
            <a:ext cx="99237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 b="0" dirty="0">
                <a:ea typeface="宋体" panose="02010600030101010101" pitchFamily="2" charset="-122"/>
              </a:rPr>
              <a:t>如图所示，经过凹透镜折射后的光线平行于主光轴，请画出它的入射光线．</a:t>
            </a:r>
            <a:endParaRPr lang="zh-CN" altLang="en-US" dirty="0"/>
          </a:p>
        </p:txBody>
      </p:sp>
      <p:pic>
        <p:nvPicPr>
          <p:cNvPr id="2" name="图片 -2147482437" descr="C:\Documents and Settings\Administrator\桌面\海南物理（沪科）@\AY72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819479" y="2900376"/>
            <a:ext cx="4803140" cy="2253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795669" y="564245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447983" y="2924810"/>
            <a:ext cx="2293620" cy="114871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5118418" y="2762885"/>
            <a:ext cx="1297305" cy="652145"/>
            <a:chOff x="11752" y="7513"/>
            <a:chExt cx="2192" cy="227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1752" y="7513"/>
              <a:ext cx="2193" cy="22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2660" y="8462"/>
              <a:ext cx="420" cy="41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d2a816ab-a3d5-430c-a394-10dc71607760}"/>
</p:tagLst>
</file>

<file path=ppt/tags/tag11.xml><?xml version="1.0" encoding="utf-8"?>
<p:tagLst xmlns:p="http://schemas.openxmlformats.org/presentationml/2006/main">
  <p:tag name="KSO_WM_UNIT_TABLE_BEAUTIFY" val="smartTable{5f966921-1ed2-4a9f-85e9-3e1cb2ddf0bc}"/>
</p:tagLst>
</file>

<file path=ppt/tags/tag12.xml><?xml version="1.0" encoding="utf-8"?>
<p:tagLst xmlns:p="http://schemas.openxmlformats.org/presentationml/2006/main">
  <p:tag name="KSO_WM_UNIT_TABLE_BEAUTIFY" val="smartTable{5f966921-1ed2-4a9f-85e9-3e1cb2ddf0bc}"/>
</p:tagLst>
</file>

<file path=ppt/tags/tag13.xml><?xml version="1.0" encoding="utf-8"?>
<p:tagLst xmlns:p="http://schemas.openxmlformats.org/presentationml/2006/main">
  <p:tag name="KSO_WM_UNIT_TABLE_BEAUTIFY" val="smartTable{d2a816ab-a3d5-430c-a394-10dc71607760}"/>
</p:tagLst>
</file>

<file path=ppt/tags/tag14.xml><?xml version="1.0" encoding="utf-8"?>
<p:tagLst xmlns:p="http://schemas.openxmlformats.org/presentationml/2006/main">
  <p:tag name="KSO_WM_UNIT_TABLE_BEAUTIFY" val="smartTable{d2a816ab-a3d5-430c-a394-10dc71607760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d2a816ab-a3d5-430c-a394-10dc7160776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5063</Words>
  <Application>WPS 演示</Application>
  <PresentationFormat>宽屏</PresentationFormat>
  <Paragraphs>632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