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notesMaster" Target="notesMasters/notesMaster1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slide" Target="slide3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7.xml"/><Relationship Id="rId12" Type="http://schemas.openxmlformats.org/officeDocument/2006/relationships/slide" Target="slide3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3" Type="http://schemas.openxmlformats.org/officeDocument/2006/relationships/slideLayout" Target="../slideLayouts/slideLayout7.xml"/><Relationship Id="rId12" Type="http://schemas.openxmlformats.org/officeDocument/2006/relationships/slide" Target="slide3.xml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.bin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69.xml"/><Relationship Id="rId7" Type="http://schemas.openxmlformats.org/officeDocument/2006/relationships/tags" Target="../tags/tag4.xml"/><Relationship Id="rId6" Type="http://schemas.openxmlformats.org/officeDocument/2006/relationships/slide" Target="slide48.xml"/><Relationship Id="rId5" Type="http://schemas.openxmlformats.org/officeDocument/2006/relationships/tags" Target="../tags/tag3.xml"/><Relationship Id="rId4" Type="http://schemas.openxmlformats.org/officeDocument/2006/relationships/slide" Target="slide25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6.xml"/><Relationship Id="rId11" Type="http://schemas.openxmlformats.org/officeDocument/2006/relationships/slide" Target="slide60.xml"/><Relationship Id="rId10" Type="http://schemas.openxmlformats.org/officeDocument/2006/relationships/slide" Target="slide55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tags" Target="../tags/tag23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slide" Target="slide3.xml"/><Relationship Id="rId1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image" Target="file:///C:\Documents and Settings\Administrator\&#26700;&#38754;\&#29289;&#29702;&#65288;&#23665;&#35199;&#65289;\&#23665;&#35199;&#29289;&#29702;\X78.TIF" TargetMode="External"/><Relationship Id="rId3" Type="http://schemas.openxmlformats.org/officeDocument/2006/relationships/image" Target="../media/image28.png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file:///C:\Documents and Settings\Administrator\&#26700;&#38754;\&#29289;&#29702;&#65288;&#23665;&#35199;&#65289;\&#23665;&#35199;&#29289;&#29702;\X102.TIF" TargetMode="Externa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file:///C:\Documents and Settings\Administrator\&#26700;&#38754;\&#29289;&#29702;&#65288;&#23665;&#35199;&#65289;\&#23665;&#35199;&#29289;&#29702;\X103.TIF" TargetMode="Externa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slide" Target="slide8.xml"/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31.emf"/><Relationship Id="rId1" Type="http://schemas.openxmlformats.org/officeDocument/2006/relationships/image" Target="../media/image6.tiff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.xml"/><Relationship Id="rId3" Type="http://schemas.openxmlformats.org/officeDocument/2006/relationships/image" Target="../media/image32.em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file:///C:\Documents and Settings\Administrator\&#26700;&#38754;\&#29289;&#29702;&#65288;&#23665;&#35199;&#65289;\&#23665;&#35199;&#29289;&#29702;\X106.TIF" TargetMode="Externa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4.xml"/><Relationship Id="rId4" Type="http://schemas.openxmlformats.org/officeDocument/2006/relationships/image" Target="file:///C:\Documents and Settings\Administrator\&#26700;&#38754;\&#29289;&#29702;&#65288;&#23665;&#35199;&#65289;\&#23665;&#35199;&#29289;&#29702;\X108.TIF" TargetMode="External"/><Relationship Id="rId3" Type="http://schemas.openxmlformats.org/officeDocument/2006/relationships/image" Target="../media/image34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2" Type="http://schemas.openxmlformats.org/officeDocument/2006/relationships/image" Target="file:///C:\Documents and Settings\Administrator\&#26700;&#38754;\&#29289;&#29702;&#65288;&#23665;&#35199;&#65289;\&#23665;&#35199;&#29289;&#29702;\X107.TIF" TargetMode="Externa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image" Target="../media/image38.emf"/><Relationship Id="rId1" Type="http://schemas.openxmlformats.org/officeDocument/2006/relationships/image" Target="../media/image6.tif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image" Target="../media/image39.emf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39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Relationship Id="rId3" Type="http://schemas.openxmlformats.org/officeDocument/2006/relationships/image" Target="../media/image40.em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image" Target="../media/image44.emf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1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48.emf"/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image" Target="file:///C:\Documents and Settings\Administrator\&#26700;&#38754;\&#29289;&#29702;&#65288;&#23665;&#35199;&#65289;\&#23665;&#35199;&#29289;&#29702;\X124.TIF" TargetMode="Externa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Relationship Id="rId3" Type="http://schemas.openxmlformats.org/officeDocument/2006/relationships/image" Target="file:///C:\Documents and Settings\Administrator\&#26700;&#38754;\&#29289;&#29702;&#65288;&#23665;&#35199;&#65289;\&#23665;&#35199;&#29289;&#29702;\X125.TIF" TargetMode="External"/><Relationship Id="rId2" Type="http://schemas.openxmlformats.org/officeDocument/2006/relationships/image" Target="../media/image52.png"/><Relationship Id="rId1" Type="http://schemas.openxmlformats.org/officeDocument/2006/relationships/image" Target="../media/image6.tiff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image" Target="file:///C:\Documents and Settings\Administrator\&#26700;&#38754;\&#29289;&#29702;&#65288;&#23665;&#35199;&#65289;\&#23665;&#35199;&#29289;&#29702;\X126.tif" TargetMode="Externa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6.xml"/><Relationship Id="rId4" Type="http://schemas.openxmlformats.org/officeDocument/2006/relationships/image" Target="../media/image7.tiff"/><Relationship Id="rId3" Type="http://schemas.openxmlformats.org/officeDocument/2006/relationships/image" Target="file:///C:\Documents and Settings\Administrator\&#26700;&#38754;\&#29289;&#29702;&#65288;&#23665;&#35199;&#65289;\&#23665;&#35199;&#29289;&#29702;\X127.TIF" TargetMode="External"/><Relationship Id="rId2" Type="http://schemas.openxmlformats.org/officeDocument/2006/relationships/image" Target="../media/image54.png"/><Relationship Id="rId1" Type="http://schemas.openxmlformats.org/officeDocument/2006/relationships/image" Target="../media/image5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0.xml"/><Relationship Id="rId2" Type="http://schemas.openxmlformats.org/officeDocument/2006/relationships/image" Target="../media/image56.emf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emf"/><Relationship Id="rId1" Type="http://schemas.openxmlformats.org/officeDocument/2006/relationships/tags" Target="../tags/tag51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2.xml"/><Relationship Id="rId2" Type="http://schemas.openxmlformats.org/officeDocument/2006/relationships/image" Target="../media/image57.emf"/><Relationship Id="rId1" Type="http://schemas.openxmlformats.org/officeDocument/2006/relationships/image" Target="../media/image6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emf"/><Relationship Id="rId1" Type="http://schemas.openxmlformats.org/officeDocument/2006/relationships/tags" Target="../tags/tag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2" Type="http://schemas.openxmlformats.org/officeDocument/2006/relationships/image" Target="../media/image59.emf"/><Relationship Id="rId1" Type="http://schemas.openxmlformats.org/officeDocument/2006/relationships/image" Target="../media/image1.tiff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6.xml"/><Relationship Id="rId4" Type="http://schemas.openxmlformats.org/officeDocument/2006/relationships/image" Target="file:///C:\Documents and Settings\Administrator\&#26700;&#38754;\&#29289;&#29702;&#65288;&#23665;&#35199;&#65289;\&#23665;&#35199;&#29289;&#29702;\X262.TIF" TargetMode="External"/><Relationship Id="rId3" Type="http://schemas.openxmlformats.org/officeDocument/2006/relationships/image" Target="../media/image61.png"/><Relationship Id="rId2" Type="http://schemas.openxmlformats.org/officeDocument/2006/relationships/image" Target="../media/image60.emf"/><Relationship Id="rId1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image" Target="../media/image6.tif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9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image" Target="../media/image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3.xml"/><Relationship Id="rId3" Type="http://schemas.openxmlformats.org/officeDocument/2006/relationships/image" Target="file:///C:\Documents and Settings\Administrator\&#26700;&#38754;\&#29289;&#29702;&#65288;&#23665;&#35199;&#65289;\&#23665;&#35199;&#29289;&#29702;\X134.TIF" TargetMode="External"/><Relationship Id="rId2" Type="http://schemas.openxmlformats.org/officeDocument/2006/relationships/image" Target="../media/image62.png"/><Relationship Id="rId1" Type="http://schemas.openxmlformats.org/officeDocument/2006/relationships/image" Target="../media/image5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5.xml"/><Relationship Id="rId2" Type="http://schemas.openxmlformats.org/officeDocument/2006/relationships/image" Target="../media/image8.tiff"/><Relationship Id="rId1" Type="http://schemas.openxmlformats.org/officeDocument/2006/relationships/image" Target="../media/image2.tif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463550" y="2590165"/>
            <a:ext cx="113925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第十四章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电流和电路 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电压 电阻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0405" y="696595"/>
            <a:ext cx="109347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电压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作用：</a:t>
            </a:r>
            <a:r>
              <a:rPr lang="zh-CN" sz="2400">
                <a:ea typeface="宋体" panose="02010600030101010101" pitchFamily="2" charset="-122"/>
              </a:rPr>
              <a:t>使导体中自由电荷定向移动形成电流．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电压的单位基本单位：</a:t>
            </a:r>
            <a:r>
              <a:rPr lang="zh-CN" sz="2400">
                <a:ea typeface="宋体" panose="02010600030101010101" pitchFamily="2" charset="-122"/>
              </a:rPr>
              <a:t>伏特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简称伏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sz="2400">
                <a:ea typeface="黑体" panose="02010609060101010101" pitchFamily="49" charset="-122"/>
              </a:rPr>
              <a:t>其他常用单位：</a:t>
            </a:r>
            <a:r>
              <a:rPr lang="zh-CN" sz="2400">
                <a:ea typeface="宋体" panose="02010600030101010101" pitchFamily="2" charset="-122"/>
              </a:rPr>
              <a:t>千伏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(kV)</a:t>
            </a:r>
            <a:r>
              <a:rPr lang="zh-CN" sz="2400">
                <a:ea typeface="宋体" panose="02010600030101010101" pitchFamily="2" charset="-122"/>
              </a:rPr>
              <a:t>、毫伏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(mV)</a:t>
            </a:r>
            <a:r>
              <a:rPr lang="zh-CN" sz="2400">
                <a:ea typeface="宋体" panose="02010600030101010101" pitchFamily="2" charset="-122"/>
              </a:rPr>
              <a:t>等．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kV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 mV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______V.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常考电压估测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一节新干电池的电压是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一块铅蓄电池的电压是</a:t>
            </a:r>
            <a:r>
              <a:rPr lang="en-US" sz="1050">
                <a:latin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我国家庭电路的电压是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01390" y="3594100"/>
            <a:ext cx="1227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96585" y="3594100"/>
            <a:ext cx="1195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48810" y="4714875"/>
            <a:ext cx="927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35830" y="524700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48810" y="577913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714105" y="53016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78510" y="1193165"/>
            <a:ext cx="4427855" cy="737235"/>
            <a:chOff x="894" y="3020"/>
            <a:chExt cx="697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020"/>
              <a:ext cx="397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电阻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(2014.20D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06120" y="1974215"/>
            <a:ext cx="110166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电阻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物理意义：</a:t>
            </a:r>
            <a:r>
              <a:rPr lang="zh-CN" sz="2400">
                <a:ea typeface="宋体" panose="02010600030101010101" pitchFamily="2" charset="-122"/>
              </a:rPr>
              <a:t>表示导体对电流的阻碍作用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导体的电阻越大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对电流的阻碍作用就越大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阻用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单位基本单位：</a:t>
            </a:r>
            <a:r>
              <a:rPr lang="zh-CN" sz="2400">
                <a:ea typeface="宋体" panose="02010600030101010101" pitchFamily="2" charset="-122"/>
              </a:rPr>
              <a:t>欧姆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简称欧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Ω.</a:t>
            </a:r>
            <a:r>
              <a:rPr lang="zh-CN" sz="2400">
                <a:ea typeface="黑体" panose="02010609060101010101" pitchFamily="49" charset="-122"/>
              </a:rPr>
              <a:t>其他单位：</a:t>
            </a:r>
            <a:r>
              <a:rPr lang="zh-CN" sz="2400">
                <a:ea typeface="宋体" panose="02010600030101010101" pitchFamily="2" charset="-122"/>
              </a:rPr>
              <a:t>千欧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(kΩ)</a:t>
            </a:r>
            <a:r>
              <a:rPr lang="zh-CN" sz="2400">
                <a:ea typeface="宋体" panose="02010600030101010101" pitchFamily="2" charset="-122"/>
              </a:rPr>
              <a:t>、兆欧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(MΩ)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kΩ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MΩ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Ω</a:t>
            </a:r>
            <a:r>
              <a:rPr lang="en-US" sz="2400">
                <a:latin typeface="Times New Roman" panose="02020603050405020304" pitchFamily="18" charset="0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06470" y="5371465"/>
            <a:ext cx="689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33205" y="50698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2455" y="969645"/>
            <a:ext cx="113233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影响电阻大小的因素</a:t>
            </a:r>
            <a:r>
              <a:rPr lang="zh-CN" sz="2400">
                <a:ea typeface="宋体" panose="02010600030101010101" pitchFamily="2" charset="-122"/>
              </a:rPr>
              <a:t>：导体的材料、长度、横截面积和温度．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长度：同种材料、横截面积相同的导体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长度越长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横截面积：同种材料、长度相同的导体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横截面积越大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一般导体温度越高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滑动变阻器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必考，滑动变阻器的连接方式考查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次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原理：</a:t>
            </a:r>
            <a:r>
              <a:rPr lang="zh-CN" sz="2400">
                <a:ea typeface="宋体" panose="02010600030101010101" pitchFamily="2" charset="-122"/>
              </a:rPr>
              <a:t>通过改变接入电路中电阻丝的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来改变电阻的大小．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铭牌：</a:t>
            </a:r>
            <a:r>
              <a:rPr lang="zh-CN" sz="2400">
                <a:ea typeface="宋体" panose="02010600030101010101" pitchFamily="2" charset="-122"/>
              </a:rPr>
              <a:t>某滑动变阻器标有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2400">
                <a:latin typeface="Times New Roman" panose="02020603050405020304" pitchFamily="18" charset="0"/>
              </a:rPr>
              <a:t>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2400">
                <a:latin typeface="Times New Roman" panose="02020603050405020304" pitchFamily="18" charset="0"/>
              </a:rPr>
              <a:t>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</a:rPr>
              <a:t>2 A”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___________________________________.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343390" y="1588135"/>
            <a:ext cx="626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41890" y="2192020"/>
            <a:ext cx="113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52390" y="2734310"/>
            <a:ext cx="626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21705" y="3773170"/>
            <a:ext cx="290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4690" y="4257675"/>
            <a:ext cx="1098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滑动变阻器的最大阻值为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4912995"/>
            <a:ext cx="5838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滑动变阻器允许通过的最大电流为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A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486900" y="56013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6600" y="1143000"/>
            <a:ext cx="107188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使用方法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联在电路中．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两接线柱要按照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原则接入电路．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闭合开关前应将滑片移到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其接入电路中的阻值变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通过调节其阻值来改变电路中的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或改变某一用电器两端的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保护电路．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7170" y="1842770"/>
            <a:ext cx="583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35095" y="2303145"/>
            <a:ext cx="1535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一上一下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11040" y="2900045"/>
            <a:ext cx="1419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最大阻值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97900" y="3432175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7855" y="4558665"/>
            <a:ext cx="1053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03180" y="4558665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电压</a:t>
            </a:r>
            <a:endParaRPr lang="zh-CN" altLang="en-US"/>
          </a:p>
        </p:txBody>
      </p:sp>
      <p:pic>
        <p:nvPicPr>
          <p:cNvPr id="2" name="图片 -2147481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2190" y="1632585"/>
            <a:ext cx="2548255" cy="1471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20860" y="54152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37285" y="1740535"/>
            <a:ext cx="10186670" cy="1291590"/>
            <a:chOff x="894" y="2978"/>
            <a:chExt cx="16042" cy="2034"/>
          </a:xfrm>
        </p:grpSpPr>
        <p:sp>
          <p:nvSpPr>
            <p:cNvPr id="20481" name="文本框 4"/>
            <p:cNvSpPr txBox="1"/>
            <p:nvPr/>
          </p:nvSpPr>
          <p:spPr>
            <a:xfrm>
              <a:off x="3919" y="2978"/>
              <a:ext cx="13017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电路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(必考，在实验与探究题中考查电路的连　接6次，选择题中考查1次)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16000" y="2942590"/>
            <a:ext cx="96596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电路的组成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组成：</a:t>
            </a:r>
            <a:r>
              <a:rPr lang="zh-CN" sz="2400">
                <a:ea typeface="宋体" panose="02010600030101010101" pitchFamily="2" charset="-122"/>
              </a:rPr>
              <a:t>由电源、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、开关和导线组成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电源是提供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的装置．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只有开关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时电路中才有电流．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66795" y="3593465"/>
            <a:ext cx="1237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用电器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23070" y="3593465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36240" y="4752340"/>
            <a:ext cx="93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23070" y="51390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3890" y="912495"/>
            <a:ext cx="54527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电路图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电路图：用符号表示电路连接的图．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几种常用的元件实物图及其符号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6600" y="2758440"/>
          <a:ext cx="10718800" cy="3379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9050"/>
                <a:gridCol w="2115185"/>
                <a:gridCol w="1909445"/>
                <a:gridCol w="1833880"/>
                <a:gridCol w="1786255"/>
                <a:gridCol w="1784985"/>
              </a:tblGrid>
              <a:tr h="13246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电源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相连的导线(节点)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970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45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实物图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3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580" y="4321175"/>
            <a:ext cx="1137285" cy="550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9220" y="5401945"/>
            <a:ext cx="802005" cy="423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305" y="4342130"/>
            <a:ext cx="1005205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3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9305" y="5250180"/>
            <a:ext cx="1005205" cy="677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3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1120" y="4406265"/>
            <a:ext cx="1037590" cy="465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238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1120" y="5321935"/>
            <a:ext cx="1165860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3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9475" y="4344035"/>
            <a:ext cx="59055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38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78825" y="5159375"/>
            <a:ext cx="792480" cy="829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-214748238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30180" y="4304030"/>
            <a:ext cx="563880" cy="563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-214748238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75875" y="5165090"/>
            <a:ext cx="797560" cy="83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12" action="ppaction://hlinksldjump"/>
          </p:cNvPr>
          <p:cNvSpPr/>
          <p:nvPr/>
        </p:nvSpPr>
        <p:spPr>
          <a:xfrm>
            <a:off x="9420860" y="18364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18185" y="1310005"/>
          <a:ext cx="10731500" cy="327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6195"/>
                <a:gridCol w="2272665"/>
                <a:gridCol w="1787525"/>
                <a:gridCol w="1789430"/>
                <a:gridCol w="1788795"/>
                <a:gridCol w="1786890"/>
              </a:tblGrid>
              <a:tr h="9074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滑动变阻器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电动机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二极管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2058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2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实物图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45795" y="4704080"/>
            <a:ext cx="11010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注：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a.</a:t>
            </a:r>
            <a:r>
              <a:rPr lang="zh-CN" sz="2400">
                <a:cs typeface="仿宋_GB2312" charset="0"/>
              </a:rPr>
              <a:t>上表中电源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电池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>
                <a:cs typeface="仿宋_GB2312" charset="0"/>
              </a:rPr>
              <a:t>符号长的一端为正极；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b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cs typeface="仿宋_GB2312" charset="0"/>
              </a:rPr>
              <a:t>上表中滑动变阻器按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cs typeface="仿宋_GB2312" charset="0"/>
              </a:rPr>
              <a:t>一上一下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cs typeface="仿宋_GB2312" charset="0"/>
              </a:rPr>
              <a:t>接入电路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>
                <a:cs typeface="仿宋_GB2312" charset="0"/>
              </a:rPr>
              <a:t>滑片右滑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>
                <a:cs typeface="仿宋_GB2312" charset="0"/>
              </a:rPr>
              <a:t>接入电路的阻值变大</a:t>
            </a:r>
            <a:endParaRPr lang="zh-CN" altLang="en-US"/>
          </a:p>
        </p:txBody>
      </p:sp>
      <p:pic>
        <p:nvPicPr>
          <p:cNvPr id="3" name="图片 -21474823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810" y="2539365"/>
            <a:ext cx="669290" cy="6692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695" y="2735580"/>
            <a:ext cx="1298575" cy="276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0490" y="2539365"/>
            <a:ext cx="1063625" cy="579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37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4865" y="2467610"/>
            <a:ext cx="729615" cy="729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3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6815" y="2514600"/>
            <a:ext cx="955675" cy="718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23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6550" y="3592195"/>
            <a:ext cx="512445" cy="804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3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0915" y="3655695"/>
            <a:ext cx="970280" cy="741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37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0" y="3592195"/>
            <a:ext cx="1411605" cy="755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-214748237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02625" y="3720465"/>
            <a:ext cx="1032510" cy="554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-214748237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76815" y="3655695"/>
            <a:ext cx="942340" cy="711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12" action="ppaction://hlinksldjump"/>
          </p:cNvPr>
          <p:cNvSpPr/>
          <p:nvPr/>
        </p:nvSpPr>
        <p:spPr>
          <a:xfrm>
            <a:off x="9454515" y="47656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280" y="721360"/>
            <a:ext cx="113068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电路的三种状态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通路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：正常接通，电路中有电流，用电器能够工作的电路；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断路</a:t>
            </a:r>
            <a:r>
              <a:rPr lang="zh-CN" sz="2400">
                <a:ea typeface="宋体" panose="02010600030101010101" pitchFamily="2" charset="-122"/>
              </a:rPr>
              <a:t>：某处被切断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电路中无电流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用电器不能工作的电路；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短路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电源短路：导线直接接在电源两端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电流很大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电源和导线会因发热而         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被烧坏；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用电器短路：导线直接接在用电器两端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用电器中没有电流通过．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4. </a:t>
            </a:r>
            <a:r>
              <a:rPr lang="zh-CN" sz="2400">
                <a:ea typeface="黑体" panose="02010609060101010101" pitchFamily="49" charset="-122"/>
              </a:rPr>
              <a:t>串联电路和并联电路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45820" y="4814570"/>
          <a:ext cx="10055225" cy="14446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1445"/>
                <a:gridCol w="4328160"/>
                <a:gridCol w="4325620"/>
              </a:tblGrid>
              <a:tr h="6464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串联电路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并联电路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981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用电器逐个顺次连接的电路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用电器并列地连接起来的电路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54515" y="41198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88620" y="1020445"/>
          <a:ext cx="11271250" cy="5817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7660"/>
                <a:gridCol w="4742815"/>
                <a:gridCol w="4930775"/>
              </a:tblGrid>
              <a:tr h="69659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串联电路(如下图所示)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并联电路(如下图所示)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13677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电路图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010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连接特点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电路中只有_____电流的路径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有两条或多条电流的路径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439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用电器工作状态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电路中各用电器的工作________影响．当一个用电器断路或损坏时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其余用电器均________工作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各用电器的工作______影响．一个用电器断路或损坏时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其他用电器仍能正常工作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989705" y="32527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一条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38115" y="384492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互相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42410" y="4798060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　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054465" y="386778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互不</a:t>
            </a:r>
            <a:endParaRPr lang="zh-CN" altLang="en-US"/>
          </a:p>
        </p:txBody>
      </p:sp>
      <p:pic>
        <p:nvPicPr>
          <p:cNvPr id="4" name="图片 -2147482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711325"/>
            <a:ext cx="1442085" cy="1248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36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0625" y="1567815"/>
            <a:ext cx="1416050" cy="158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4310643" y="1598770"/>
            <a:ext cx="1849644" cy="1342550"/>
            <a:chOff x="3789" y="4002"/>
            <a:chExt cx="3515" cy="3364"/>
          </a:xfrm>
        </p:grpSpPr>
        <p:grpSp>
          <p:nvGrpSpPr>
            <p:cNvPr id="25" name="组合 24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33" name="流程图: 终止 32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34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35" name="椭圆 3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36" name="流程图: 摘录 3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37" name="文本框 36"/>
            <p:cNvSpPr txBox="1"/>
            <p:nvPr/>
          </p:nvSpPr>
          <p:spPr>
            <a:xfrm>
              <a:off x="3789" y="4002"/>
              <a:ext cx="3515" cy="30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60493" y="1654015"/>
            <a:ext cx="1849644" cy="1342550"/>
            <a:chOff x="3789" y="4002"/>
            <a:chExt cx="3515" cy="3364"/>
          </a:xfrm>
        </p:grpSpPr>
        <p:grpSp>
          <p:nvGrpSpPr>
            <p:cNvPr id="39" name="组合 3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43" name="流程图: 终止 42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44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46" name="流程图: 摘录 4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47" name="文本框 46"/>
            <p:cNvSpPr txBox="1"/>
            <p:nvPr/>
          </p:nvSpPr>
          <p:spPr>
            <a:xfrm>
              <a:off x="3789" y="4002"/>
              <a:ext cx="3515" cy="30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流程图: 终止 6">
            <a:hlinkClick r:id="rId4" action="ppaction://hlinksldjump"/>
          </p:cNvPr>
          <p:cNvSpPr/>
          <p:nvPr/>
        </p:nvSpPr>
        <p:spPr>
          <a:xfrm>
            <a:off x="9689465" y="57416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5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60375" y="1320800"/>
          <a:ext cx="11271250" cy="49447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7660"/>
                <a:gridCol w="4958080"/>
                <a:gridCol w="4715510"/>
              </a:tblGrid>
              <a:tr h="58356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串联电路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并联电路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4249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开关控制特点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控制整个电路的通断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开关的位置改变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控制作用不变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______上的开关控制整个电路的通断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支路上的开关只控制该支路上的用电器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电流规律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各处电流相等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干路中的电流等于各支路中的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632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电压规律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电源两端电压等于各用电器两端电压之和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即_____________________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并联部分两端电压相等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电阻规律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281545" y="3916045"/>
            <a:ext cx="1416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电流之和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07765" y="4915535"/>
            <a:ext cx="307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graphicFrame>
        <p:nvGraphicFramePr>
          <p:cNvPr id="7" name="对象 6"/>
          <p:cNvGraphicFramePr/>
          <p:nvPr/>
        </p:nvGraphicFramePr>
        <p:xfrm>
          <a:off x="7969250" y="5641975"/>
          <a:ext cx="2929890" cy="84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409700" imgH="444500" progId="Equation.DSMT4">
                  <p:embed/>
                </p:oleObj>
              </mc:Choice>
              <mc:Fallback>
                <p:oleObj name="" r:id="rId2" imgW="1409700" imgH="444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69250" y="5641975"/>
                        <a:ext cx="2929890" cy="845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7222490" y="1979295"/>
            <a:ext cx="892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干路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697085" y="7080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122174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33725" y="232410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33725" y="321183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3"/>
          <p:cNvGrpSpPr/>
          <p:nvPr/>
        </p:nvGrpSpPr>
        <p:grpSpPr>
          <a:xfrm>
            <a:off x="3193415" y="4721860"/>
            <a:ext cx="6338887" cy="822325"/>
            <a:chOff x="3671" y="4200"/>
            <a:chExt cx="9982" cy="1296"/>
          </a:xfrm>
        </p:grpSpPr>
        <p:sp>
          <p:nvSpPr>
            <p:cNvPr id="6" name="文本框 104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8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3239135" y="4095750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10" action="ppaction://hlinksldjump"/>
          </p:cNvPr>
          <p:cNvSpPr/>
          <p:nvPr/>
        </p:nvSpPr>
        <p:spPr>
          <a:xfrm>
            <a:off x="4937125" y="409638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hlinkClick r:id="rId11" action="ppaction://hlinksldjump"/>
          </p:cNvPr>
          <p:cNvSpPr/>
          <p:nvPr/>
        </p:nvSpPr>
        <p:spPr>
          <a:xfrm>
            <a:off x="6635115" y="409638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46810" y="2384425"/>
            <a:ext cx="103397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sz="2400">
                <a:ea typeface="黑体" panose="02010609060101010101" pitchFamily="49" charset="-122"/>
              </a:rPr>
              <a:t>电路连接注意事项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在连接电路时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开关必须处于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状态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滑动变阻器滑片处于阻值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处；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不允许直接用导线将电源正、负极连接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27700" y="3074670"/>
            <a:ext cx="1290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断开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41450" y="3602355"/>
            <a:ext cx="1242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最大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900160" y="44361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74675" y="993775"/>
            <a:ext cx="10688320" cy="1291590"/>
            <a:chOff x="894" y="2928"/>
            <a:chExt cx="16832" cy="203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8"/>
              <a:ext cx="13832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电流表、电压表的使用和读数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(6年5考，考查电流表连接2次、读数3次，电压表连接3次)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781540" y="4693675"/>
            <a:ext cx="1794510" cy="1494144"/>
            <a:chOff x="3914" y="4400"/>
            <a:chExt cx="3298" cy="2966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400"/>
              <a:ext cx="3164" cy="2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4" name="表格 23"/>
          <p:cNvGraphicFramePr/>
          <p:nvPr>
            <p:custDataLst>
              <p:tags r:id="rId2"/>
            </p:custDataLst>
          </p:nvPr>
        </p:nvGraphicFramePr>
        <p:xfrm>
          <a:off x="563245" y="2544445"/>
          <a:ext cx="8864600" cy="373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5435"/>
                <a:gridCol w="4054475"/>
                <a:gridCol w="3234690"/>
              </a:tblGrid>
              <a:tr h="5835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1664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测量电路中的电流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测量用电器两端的电压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785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使用规则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使用前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检查指针是否指零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若不指零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需调零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649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与被测电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路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与被测用电器________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520565" y="5488940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串联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40725" y="548894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并联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598025" y="33305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72770" y="1461770"/>
          <a:ext cx="10962005" cy="5442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9455"/>
                <a:gridCol w="4715510"/>
                <a:gridCol w="4257040"/>
              </a:tblGrid>
              <a:tr h="11690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16967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使用规则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不允许将电流表直接接在电源两端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电压表可以直接接在电源两端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341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电流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______进______出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”，被测电流或电压不能超过电流表或电压表所选择的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04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对电路的影响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因自身电阻极小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相当于导线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因自身电阻极大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相当于开路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689350" y="3135630"/>
            <a:ext cx="1053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39665" y="3135630"/>
            <a:ext cx="1464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负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48575" y="3701415"/>
            <a:ext cx="991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00235" y="55200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21030" y="651510"/>
          <a:ext cx="10949940" cy="5929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975"/>
                <a:gridCol w="1539240"/>
                <a:gridCol w="1944370"/>
                <a:gridCol w="2457450"/>
                <a:gridCol w="22860"/>
                <a:gridCol w="2175510"/>
                <a:gridCol w="2248535"/>
              </a:tblGrid>
              <a:tr h="81788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元件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5310"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表盘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660">
                <a:tc rowSpan="4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读数方法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看清所选______及________．电表示数＝大格示数＋大格后的小格数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分度值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87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量程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0～0.6 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0～3 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0～3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0～15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09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分度值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 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881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示数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 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102735" y="3461385"/>
            <a:ext cx="900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30190" y="3461385"/>
            <a:ext cx="1100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52775" y="5358765"/>
            <a:ext cx="83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20360" y="5358765"/>
            <a:ext cx="662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81925" y="5358765"/>
            <a:ext cx="108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977120" y="5358765"/>
            <a:ext cx="812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45790" y="6005195"/>
            <a:ext cx="108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0.28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48935" y="6005195"/>
            <a:ext cx="812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925435" y="6076950"/>
            <a:ext cx="657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192385" y="6005195"/>
            <a:ext cx="424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pic>
        <p:nvPicPr>
          <p:cNvPr id="15" name="图片 -214748236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3820" y="1686560"/>
            <a:ext cx="204597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-21474823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785" y="1616710"/>
            <a:ext cx="2268855" cy="1557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82760" y="39395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0" grpId="0"/>
      <p:bldP spid="100" grpId="1"/>
      <p:bldP spid="3" grpId="0"/>
      <p:bldP spid="3" grpId="1"/>
      <p:bldP spid="8" grpId="0"/>
      <p:bldP spid="8" grpId="1"/>
      <p:bldP spid="4" grpId="0"/>
      <p:bldP spid="4" grpId="1"/>
      <p:bldP spid="9" grpId="0"/>
      <p:bldP spid="9" grpId="1"/>
      <p:bldP spid="5" grpId="0"/>
      <p:bldP spid="5" grpId="1"/>
      <p:bldP spid="10" grpId="0"/>
      <p:bldP spid="10" grpId="1"/>
      <p:bldP spid="7" grpId="0"/>
      <p:bldP spid="7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07745" y="1442085"/>
            <a:ext cx="1653540" cy="460375"/>
            <a:chOff x="1586" y="2158"/>
            <a:chExt cx="2604" cy="725"/>
          </a:xfrm>
        </p:grpSpPr>
        <p:pic>
          <p:nvPicPr>
            <p:cNvPr id="4" name="图片 3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89330" y="2045970"/>
            <a:ext cx="96894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电流表、电压表异常原因判断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开关闭合前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电表指针未指在零刻度线时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说明电表未调零；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开关闭合后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如果电表反向偏转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说明正负接线柱接反；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如果正向偏转幅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度过小，说明量程选择过大；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如果正向偏转幅度过大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到达右边没有刻度处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说明量程选择过小．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10040" y="52095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94678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300" y="1525270"/>
            <a:ext cx="4507865" cy="737235"/>
            <a:chOff x="87" y="2929"/>
            <a:chExt cx="7099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7026" cy="1161"/>
              <a:chOff x="273" y="2929"/>
              <a:chExt cx="7026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3405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电荷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(6年4考)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9832340" y="559054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470" descr="C:\Documents and Settings\Administrator\桌面\物理（山西）\山西物理\X7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756650" y="2834005"/>
            <a:ext cx="2667000" cy="2592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25145" y="2252980"/>
            <a:ext cx="83038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小亮将两只相同的气球在自己的头发上摩擦后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就可以让一只气球在另一只气球上方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跳舞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．对该现象解释正确的是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摩擦的方法创造了电荷使两气球带了电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摩擦的方法使气球分子发生转移而带电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这种现象与验电器的工作原理相同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两气球因带了异种电荷而互相排斥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80890" y="3487420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22095" y="2014855"/>
            <a:ext cx="97682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在空气干燥的冬天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化纤衣服表面很容易吸附灰尘．其主要原因是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冬天气温低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冬天灰尘多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化纤衣服创造了电荷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化纤衣服摩擦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带了电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26890" y="2682875"/>
            <a:ext cx="586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54465" y="529717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469" descr="C:\Documents and Settings\Administrator\桌面\物理（山西）\山西物理\X10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237980" y="2908935"/>
            <a:ext cx="1057910" cy="2219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036955" y="1538605"/>
            <a:ext cx="101180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把一根塑料绳一端扎紧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从另一端撕开成许多细丝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用干燥的手从上向下捋几下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发现细丝张开了．下列分析正确的是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细丝张开的原因是带了异种电荷互相吸引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细丝张开的原因与验电器的工作原理相同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细丝带了电是通过摩擦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的方法创造了电荷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细丝带上电的实质是分子在物体间的转移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45640" y="2795270"/>
            <a:ext cx="57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93860" y="497205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468" descr="C:\Documents and Settings\Administrator\桌面\物理（山西）\山西物理\X10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53120" y="2457450"/>
            <a:ext cx="2505710" cy="2167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90600" y="2110740"/>
            <a:ext cx="7129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2014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用在干燥的头发上梳过的塑料梳子靠近细细的水流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会观察到如图所示的惊奇的现象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这是由于梳子摩擦后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会吸引细细的水流；当梳子靠近带负电的小球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小球被排斥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说明梳子带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29810" y="3310890"/>
            <a:ext cx="824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带电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48585" y="4439920"/>
            <a:ext cx="801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负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8820" y="734695"/>
            <a:ext cx="108978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阅读短文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回答问题．</a:t>
            </a:r>
            <a:r>
              <a:rPr lang="zh-CN" sz="2400">
                <a:ea typeface="黑体" panose="02010609060101010101" pitchFamily="49" charset="-122"/>
              </a:rPr>
              <a:t>                                                         电容式触摸屏</a:t>
            </a:r>
            <a:r>
              <a:rPr lang="zh-CN" sz="2400">
                <a:cs typeface="楷体_GB2312" charset="0"/>
              </a:rPr>
              <a:t>        现在，智能手机、平板电脑等数码移动设备，都使用触摸屏，触摸屏是通过传感器来感知物体在屏上的运动，目前触摸屏大多采用电容式触摸屏．       电容通常就是由两片相距很近的导电极板组成．电容式触摸屏是一块多层复合玻璃，在夹层中涂有具有导电性且透明的薄膜材料，当手指触碰到触摸屏时，手指和导电薄膜就会形</a:t>
            </a:r>
            <a:r>
              <a:rPr lang="zh-CN" sz="2400">
                <a:latin typeface="Times New Roman" panose="02020603050405020304" pitchFamily="18" charset="0"/>
                <a:cs typeface="楷体_GB2312" charset="0"/>
              </a:rPr>
              <a:t>成一个电容</a:t>
            </a:r>
            <a:r>
              <a:rPr lang="zh-CN" sz="2400">
                <a:cs typeface="楷体_GB2312" charset="0"/>
              </a:rPr>
              <a:t>，将人体上的电荷传递到触摸屏上．通过触摸屏周边分布的电极检测电荷分布的变化，就可以计算触摸点的位置，进而感知手指在屏上的运动轨迹．如果较厚的绝缘材料把手指与导电薄膜之间隔离，无法形成有效电容，就不能正常操作触摸屏了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121150" y="2918460"/>
            <a:ext cx="2358390" cy="1515110"/>
          </a:xfrm>
          <a:custGeom>
            <a:avLst/>
            <a:gdLst>
              <a:gd name="rtl" fmla="*/ 331664 w 1912768"/>
              <a:gd name="rtt" fmla="*/ 132240 h 843600"/>
              <a:gd name="rtr" fmla="*/ 1578064 w 1912768"/>
              <a:gd name="rtb" fmla="*/ 725040 h 843600"/>
            </a:gdLst>
            <a:ahLst/>
            <a:cxnLst/>
            <a:rect l="rtl" t="rtt" r="rtr" b="rtb"/>
            <a:pathLst>
              <a:path w="1912768" h="843600">
                <a:moveTo>
                  <a:pt x="421800" y="0"/>
                </a:moveTo>
                <a:lnTo>
                  <a:pt x="1490968" y="0"/>
                </a:lnTo>
                <a:cubicBezTo>
                  <a:pt x="1723928" y="0"/>
                  <a:pt x="1912768" y="188840"/>
                  <a:pt x="1912768" y="421800"/>
                </a:cubicBezTo>
                <a:cubicBezTo>
                  <a:pt x="1912768" y="654760"/>
                  <a:pt x="1723928" y="843600"/>
                  <a:pt x="14909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电学基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础知识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69050" y="1411605"/>
            <a:ext cx="1671955" cy="2586355"/>
            <a:chOff x="10029" y="2449"/>
            <a:chExt cx="2633" cy="4073"/>
          </a:xfrm>
        </p:grpSpPr>
        <p:sp>
          <p:nvSpPr>
            <p:cNvPr id="105" name="MMConnector"/>
            <p:cNvSpPr/>
            <p:nvPr/>
          </p:nvSpPr>
          <p:spPr>
            <a:xfrm>
              <a:off x="10029" y="4442"/>
              <a:ext cx="1491" cy="2081"/>
            </a:xfrm>
            <a:custGeom>
              <a:avLst/>
              <a:gdLst/>
              <a:ahLst/>
              <a:cxnLst/>
              <a:pathLst>
                <a:path w="1029794" h="735765">
                  <a:moveTo>
                    <a:pt x="-172313" y="161677"/>
                  </a:moveTo>
                  <a:cubicBezTo>
                    <a:pt x="-185341" y="175716"/>
                    <a:pt x="-184878" y="193368"/>
                    <a:pt x="-174037" y="203192"/>
                  </a:cubicBezTo>
                  <a:cubicBezTo>
                    <a:pt x="-163196" y="213016"/>
                    <a:pt x="-145425" y="211883"/>
                    <a:pt x="-132892" y="197402"/>
                  </a:cubicBezTo>
                  <a:cubicBezTo>
                    <a:pt x="-121180" y="183869"/>
                    <a:pt x="-109469" y="170336"/>
                    <a:pt x="-97914" y="156707"/>
                  </a:cubicBezTo>
                  <a:cubicBezTo>
                    <a:pt x="-86359" y="143078"/>
                    <a:pt x="-74961" y="129353"/>
                    <a:pt x="-63638" y="115589"/>
                  </a:cubicBezTo>
                  <a:cubicBezTo>
                    <a:pt x="-52315" y="101826"/>
                    <a:pt x="-41066" y="88026"/>
                    <a:pt x="-29875" y="74202"/>
                  </a:cubicBezTo>
                  <a:cubicBezTo>
                    <a:pt x="-18684" y="60379"/>
                    <a:pt x="-7551" y="46533"/>
                    <a:pt x="3560" y="32689"/>
                  </a:cubicBezTo>
                  <a:cubicBezTo>
                    <a:pt x="14670" y="18845"/>
                    <a:pt x="25758" y="5004"/>
                    <a:pt x="36851" y="-8813"/>
                  </a:cubicBezTo>
                  <a:cubicBezTo>
                    <a:pt x="47944" y="-22629"/>
                    <a:pt x="59044" y="-36422"/>
                    <a:pt x="70179" y="-50167"/>
                  </a:cubicBezTo>
                  <a:cubicBezTo>
                    <a:pt x="81315" y="-63912"/>
                    <a:pt x="92487" y="-77609"/>
                    <a:pt x="103725" y="-91235"/>
                  </a:cubicBezTo>
                  <a:cubicBezTo>
                    <a:pt x="114963" y="-104861"/>
                    <a:pt x="126267" y="-118416"/>
                    <a:pt x="137667" y="-131873"/>
                  </a:cubicBezTo>
                  <a:cubicBezTo>
                    <a:pt x="149067" y="-145330"/>
                    <a:pt x="160563" y="-158690"/>
                    <a:pt x="172185" y="-171925"/>
                  </a:cubicBezTo>
                  <a:cubicBezTo>
                    <a:pt x="183806" y="-185160"/>
                    <a:pt x="195554" y="-198269"/>
                    <a:pt x="207456" y="-211223"/>
                  </a:cubicBezTo>
                  <a:cubicBezTo>
                    <a:pt x="219358" y="-224176"/>
                    <a:pt x="231415" y="-236972"/>
                    <a:pt x="243655" y="-249578"/>
                  </a:cubicBezTo>
                  <a:cubicBezTo>
                    <a:pt x="255896" y="-262183"/>
                    <a:pt x="268319" y="-274598"/>
                    <a:pt x="280953" y="-286783"/>
                  </a:cubicBezTo>
                  <a:cubicBezTo>
                    <a:pt x="293587" y="-298967"/>
                    <a:pt x="306431" y="-310922"/>
                    <a:pt x="319510" y="-322605"/>
                  </a:cubicBezTo>
                  <a:cubicBezTo>
                    <a:pt x="332588" y="-334287"/>
                    <a:pt x="345901" y="-345697"/>
                    <a:pt x="359468" y="-356788"/>
                  </a:cubicBezTo>
                  <a:cubicBezTo>
                    <a:pt x="373035" y="-367879"/>
                    <a:pt x="386857" y="-378650"/>
                    <a:pt x="400947" y="-389054"/>
                  </a:cubicBezTo>
                  <a:cubicBezTo>
                    <a:pt x="415037" y="-399457"/>
                    <a:pt x="429396" y="-409492"/>
                    <a:pt x="444030" y="-419107"/>
                  </a:cubicBezTo>
                  <a:cubicBezTo>
                    <a:pt x="458664" y="-428723"/>
                    <a:pt x="473572" y="-437920"/>
                    <a:pt x="488753" y="-446650"/>
                  </a:cubicBezTo>
                  <a:cubicBezTo>
                    <a:pt x="503934" y="-455379"/>
                    <a:pt x="519387" y="-463641"/>
                    <a:pt x="535097" y="-471391"/>
                  </a:cubicBezTo>
                  <a:cubicBezTo>
                    <a:pt x="550807" y="-479141"/>
                    <a:pt x="566773" y="-486380"/>
                    <a:pt x="582980" y="-493073"/>
                  </a:cubicBezTo>
                  <a:cubicBezTo>
                    <a:pt x="599187" y="-499766"/>
                    <a:pt x="615633" y="-505913"/>
                    <a:pt x="632261" y="-511489"/>
                  </a:cubicBezTo>
                  <a:cubicBezTo>
                    <a:pt x="648889" y="-517066"/>
                    <a:pt x="665698" y="-522072"/>
                    <a:pt x="682746" y="-526502"/>
                  </a:cubicBezTo>
                  <a:cubicBezTo>
                    <a:pt x="699795" y="-530932"/>
                    <a:pt x="717082" y="-534787"/>
                    <a:pt x="734206" y="-538055"/>
                  </a:cubicBezTo>
                  <a:cubicBezTo>
                    <a:pt x="751330" y="-541324"/>
                    <a:pt x="768290" y="-544005"/>
                    <a:pt x="786395" y="-546175"/>
                  </a:cubicBezTo>
                  <a:cubicBezTo>
                    <a:pt x="804500" y="-548345"/>
                    <a:pt x="823748" y="-550003"/>
                    <a:pt x="839072" y="-550959"/>
                  </a:cubicBezTo>
                  <a:cubicBezTo>
                    <a:pt x="854395" y="-551915"/>
                    <a:pt x="865794" y="-552170"/>
                    <a:pt x="877192" y="-552425"/>
                  </a:cubicBezTo>
                  <a:cubicBezTo>
                    <a:pt x="879927" y="-552486"/>
                    <a:pt x="881752" y="-554135"/>
                    <a:pt x="881752" y="-556225"/>
                  </a:cubicBezTo>
                  <a:cubicBezTo>
                    <a:pt x="881752" y="-558315"/>
                    <a:pt x="879928" y="-559991"/>
                    <a:pt x="877192" y="-560025"/>
                  </a:cubicBezTo>
                  <a:cubicBezTo>
                    <a:pt x="865695" y="-560167"/>
                    <a:pt x="854198" y="-560309"/>
                    <a:pt x="838693" y="-559880"/>
                  </a:cubicBezTo>
                  <a:cubicBezTo>
                    <a:pt x="823188" y="-559451"/>
                    <a:pt x="803674" y="-558450"/>
                    <a:pt x="785271" y="-556889"/>
                  </a:cubicBezTo>
                  <a:cubicBezTo>
                    <a:pt x="766869" y="-555329"/>
                    <a:pt x="749577" y="-553207"/>
                    <a:pt x="732074" y="-550492"/>
                  </a:cubicBezTo>
                  <a:cubicBezTo>
                    <a:pt x="714572" y="-547777"/>
                    <a:pt x="696860" y="-544468"/>
                    <a:pt x="679347" y="-540559"/>
                  </a:cubicBezTo>
                  <a:cubicBezTo>
                    <a:pt x="661834" y="-536651"/>
                    <a:pt x="644520" y="-532142"/>
                    <a:pt x="627351" y="-527040"/>
                  </a:cubicBezTo>
                  <a:cubicBezTo>
                    <a:pt x="610182" y="-521937"/>
                    <a:pt x="593158" y="-516239"/>
                    <a:pt x="576346" y="-509969"/>
                  </a:cubicBezTo>
                  <a:cubicBezTo>
                    <a:pt x="559533" y="-503699"/>
                    <a:pt x="542932" y="-496857"/>
                    <a:pt x="526566" y="-489477"/>
                  </a:cubicBezTo>
                  <a:cubicBezTo>
                    <a:pt x="510200" y="-482097"/>
                    <a:pt x="494070" y="-474180"/>
                    <a:pt x="478199" y="-465772"/>
                  </a:cubicBezTo>
                  <a:cubicBezTo>
                    <a:pt x="462328" y="-457364"/>
                    <a:pt x="446716" y="-448465"/>
                    <a:pt x="431372" y="-439128"/>
                  </a:cubicBezTo>
                  <a:cubicBezTo>
                    <a:pt x="416028" y="-429790"/>
                    <a:pt x="400953" y="-420014"/>
                    <a:pt x="386145" y="-409855"/>
                  </a:cubicBezTo>
                  <a:cubicBezTo>
                    <a:pt x="371338" y="-399696"/>
                    <a:pt x="356798" y="-389154"/>
                    <a:pt x="342517" y="-378283"/>
                  </a:cubicBezTo>
                  <a:cubicBezTo>
                    <a:pt x="328235" y="-367412"/>
                    <a:pt x="314211" y="-356212"/>
                    <a:pt x="300429" y="-344734"/>
                  </a:cubicBezTo>
                  <a:cubicBezTo>
                    <a:pt x="286647" y="-333257"/>
                    <a:pt x="273105" y="-321502"/>
                    <a:pt x="259784" y="-309517"/>
                  </a:cubicBezTo>
                  <a:cubicBezTo>
                    <a:pt x="246462" y="-297531"/>
                    <a:pt x="233359" y="-285316"/>
                    <a:pt x="220450" y="-272913"/>
                  </a:cubicBezTo>
                  <a:cubicBezTo>
                    <a:pt x="207542" y="-260510"/>
                    <a:pt x="194828" y="-247920"/>
                    <a:pt x="182280" y="-235181"/>
                  </a:cubicBezTo>
                  <a:cubicBezTo>
                    <a:pt x="169732" y="-222441"/>
                    <a:pt x="157352" y="-209553"/>
                    <a:pt x="145110" y="-196550"/>
                  </a:cubicBezTo>
                  <a:cubicBezTo>
                    <a:pt x="132868" y="-183547"/>
                    <a:pt x="120765" y="-170430"/>
                    <a:pt x="108772" y="-157229"/>
                  </a:cubicBezTo>
                  <a:cubicBezTo>
                    <a:pt x="96779" y="-144028"/>
                    <a:pt x="84896" y="-130744"/>
                    <a:pt x="73095" y="-117406"/>
                  </a:cubicBezTo>
                  <a:cubicBezTo>
                    <a:pt x="61294" y="-104067"/>
                    <a:pt x="49574" y="-90674"/>
                    <a:pt x="37908" y="-77254"/>
                  </a:cubicBezTo>
                  <a:cubicBezTo>
                    <a:pt x="26242" y="-63833"/>
                    <a:pt x="14629" y="-50385"/>
                    <a:pt x="3042" y="-36935"/>
                  </a:cubicBezTo>
                  <a:cubicBezTo>
                    <a:pt x="-8546" y="-23486"/>
                    <a:pt x="-20108" y="-10035"/>
                    <a:pt x="-31673" y="3393"/>
                  </a:cubicBezTo>
                  <a:cubicBezTo>
                    <a:pt x="-43237" y="16821"/>
                    <a:pt x="-54804" y="30226"/>
                    <a:pt x="-66402" y="43578"/>
                  </a:cubicBezTo>
                  <a:cubicBezTo>
                    <a:pt x="-78000" y="56930"/>
                    <a:pt x="-89631" y="70230"/>
                    <a:pt x="-101310" y="83463"/>
                  </a:cubicBezTo>
                  <a:cubicBezTo>
                    <a:pt x="-112990" y="96696"/>
                    <a:pt x="-124719" y="109862"/>
                    <a:pt x="-136561" y="122887"/>
                  </a:cubicBezTo>
                  <a:cubicBezTo>
                    <a:pt x="-148403" y="135911"/>
                    <a:pt x="-160358" y="148794"/>
                    <a:pt x="-172313" y="16167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282" y="2449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12865" y="3802380"/>
            <a:ext cx="1700530" cy="532130"/>
            <a:chOff x="10098" y="6214"/>
            <a:chExt cx="2678" cy="838"/>
          </a:xfrm>
        </p:grpSpPr>
        <p:sp>
          <p:nvSpPr>
            <p:cNvPr id="107" name="MMConnector"/>
            <p:cNvSpPr/>
            <p:nvPr/>
          </p:nvSpPr>
          <p:spPr>
            <a:xfrm>
              <a:off x="10098" y="6324"/>
              <a:ext cx="1191" cy="303"/>
            </a:xfrm>
            <a:custGeom>
              <a:avLst/>
              <a:gdLst/>
              <a:ahLst/>
              <a:cxnLst/>
              <a:pathLst>
                <a:path w="812897" h="106984">
                  <a:moveTo>
                    <a:pt x="69496" y="-23821"/>
                  </a:moveTo>
                  <a:cubicBezTo>
                    <a:pt x="50827" y="-28092"/>
                    <a:pt x="35852" y="-18324"/>
                    <a:pt x="32991" y="-3976"/>
                  </a:cubicBezTo>
                  <a:cubicBezTo>
                    <a:pt x="30130" y="10371"/>
                    <a:pt x="40215" y="25123"/>
                    <a:pt x="59093" y="28352"/>
                  </a:cubicBezTo>
                  <a:cubicBezTo>
                    <a:pt x="76574" y="31342"/>
                    <a:pt x="94055" y="34332"/>
                    <a:pt x="111546" y="37321"/>
                  </a:cubicBezTo>
                  <a:cubicBezTo>
                    <a:pt x="129037" y="40309"/>
                    <a:pt x="146539" y="43296"/>
                    <a:pt x="164051" y="46261"/>
                  </a:cubicBezTo>
                  <a:cubicBezTo>
                    <a:pt x="181563" y="49226"/>
                    <a:pt x="199086" y="52168"/>
                    <a:pt x="216621" y="55071"/>
                  </a:cubicBezTo>
                  <a:cubicBezTo>
                    <a:pt x="234157" y="57974"/>
                    <a:pt x="251705" y="60838"/>
                    <a:pt x="269268" y="63645"/>
                  </a:cubicBezTo>
                  <a:cubicBezTo>
                    <a:pt x="286831" y="66451"/>
                    <a:pt x="304409" y="69201"/>
                    <a:pt x="322003" y="71875"/>
                  </a:cubicBezTo>
                  <a:cubicBezTo>
                    <a:pt x="339596" y="74549"/>
                    <a:pt x="357205" y="77148"/>
                    <a:pt x="374831" y="79653"/>
                  </a:cubicBezTo>
                  <a:cubicBezTo>
                    <a:pt x="392456" y="82159"/>
                    <a:pt x="410099" y="84572"/>
                    <a:pt x="427757" y="86874"/>
                  </a:cubicBezTo>
                  <a:cubicBezTo>
                    <a:pt x="445415" y="89177"/>
                    <a:pt x="463090" y="91369"/>
                    <a:pt x="480781" y="93435"/>
                  </a:cubicBezTo>
                  <a:cubicBezTo>
                    <a:pt x="498472" y="95500"/>
                    <a:pt x="516180" y="97439"/>
                    <a:pt x="533898" y="99235"/>
                  </a:cubicBezTo>
                  <a:cubicBezTo>
                    <a:pt x="551617" y="101032"/>
                    <a:pt x="569347" y="102687"/>
                    <a:pt x="587100" y="104185"/>
                  </a:cubicBezTo>
                  <a:cubicBezTo>
                    <a:pt x="604852" y="105683"/>
                    <a:pt x="622628" y="107024"/>
                    <a:pt x="640371" y="108199"/>
                  </a:cubicBezTo>
                  <a:cubicBezTo>
                    <a:pt x="658114" y="109373"/>
                    <a:pt x="675824" y="110380"/>
                    <a:pt x="693693" y="111203"/>
                  </a:cubicBezTo>
                  <a:cubicBezTo>
                    <a:pt x="711563" y="112026"/>
                    <a:pt x="729591" y="112667"/>
                    <a:pt x="747046" y="113135"/>
                  </a:cubicBezTo>
                  <a:cubicBezTo>
                    <a:pt x="764500" y="113603"/>
                    <a:pt x="781382" y="113898"/>
                    <a:pt x="800402" y="113941"/>
                  </a:cubicBezTo>
                  <a:cubicBezTo>
                    <a:pt x="819422" y="113984"/>
                    <a:pt x="840580" y="113775"/>
                    <a:pt x="853735" y="113584"/>
                  </a:cubicBezTo>
                  <a:cubicBezTo>
                    <a:pt x="866889" y="113393"/>
                    <a:pt x="872041" y="113222"/>
                    <a:pt x="877192" y="113050"/>
                  </a:cubicBezTo>
                  <a:cubicBezTo>
                    <a:pt x="879926" y="112959"/>
                    <a:pt x="881752" y="111340"/>
                    <a:pt x="881752" y="109250"/>
                  </a:cubicBezTo>
                  <a:cubicBezTo>
                    <a:pt x="881752" y="107160"/>
                    <a:pt x="879927" y="105511"/>
                    <a:pt x="877192" y="105450"/>
                  </a:cubicBezTo>
                  <a:cubicBezTo>
                    <a:pt x="872054" y="105336"/>
                    <a:pt x="866916" y="105222"/>
                    <a:pt x="853823" y="104684"/>
                  </a:cubicBezTo>
                  <a:cubicBezTo>
                    <a:pt x="840729" y="104147"/>
                    <a:pt x="819679" y="103187"/>
                    <a:pt x="800781" y="102094"/>
                  </a:cubicBezTo>
                  <a:cubicBezTo>
                    <a:pt x="781883" y="101002"/>
                    <a:pt x="765136" y="99776"/>
                    <a:pt x="747837" y="98349"/>
                  </a:cubicBezTo>
                  <a:cubicBezTo>
                    <a:pt x="730537" y="96922"/>
                    <a:pt x="712685" y="95293"/>
                    <a:pt x="695008" y="93492"/>
                  </a:cubicBezTo>
                  <a:cubicBezTo>
                    <a:pt x="677330" y="91691"/>
                    <a:pt x="659828" y="89717"/>
                    <a:pt x="642307" y="87576"/>
                  </a:cubicBezTo>
                  <a:cubicBezTo>
                    <a:pt x="624786" y="85435"/>
                    <a:pt x="607247" y="83127"/>
                    <a:pt x="589742" y="80666"/>
                  </a:cubicBezTo>
                  <a:cubicBezTo>
                    <a:pt x="572237" y="78205"/>
                    <a:pt x="554766" y="75590"/>
                    <a:pt x="537314" y="72836"/>
                  </a:cubicBezTo>
                  <a:cubicBezTo>
                    <a:pt x="519863" y="70081"/>
                    <a:pt x="502431" y="67186"/>
                    <a:pt x="485021" y="64167"/>
                  </a:cubicBezTo>
                  <a:cubicBezTo>
                    <a:pt x="467611" y="61147"/>
                    <a:pt x="450223" y="58003"/>
                    <a:pt x="432852" y="54749"/>
                  </a:cubicBezTo>
                  <a:cubicBezTo>
                    <a:pt x="415482" y="51496"/>
                    <a:pt x="398130" y="48133"/>
                    <a:pt x="380794" y="44678"/>
                  </a:cubicBezTo>
                  <a:cubicBezTo>
                    <a:pt x="363457" y="41223"/>
                    <a:pt x="346136" y="37675"/>
                    <a:pt x="328827" y="34052"/>
                  </a:cubicBezTo>
                  <a:cubicBezTo>
                    <a:pt x="311517" y="30429"/>
                    <a:pt x="294219" y="26730"/>
                    <a:pt x="276928" y="22973"/>
                  </a:cubicBezTo>
                  <a:cubicBezTo>
                    <a:pt x="259637" y="19216"/>
                    <a:pt x="242353" y="15400"/>
                    <a:pt x="225072" y="11544"/>
                  </a:cubicBezTo>
                  <a:cubicBezTo>
                    <a:pt x="207791" y="7687"/>
                    <a:pt x="190513" y="3790"/>
                    <a:pt x="173233" y="-132"/>
                  </a:cubicBezTo>
                  <a:cubicBezTo>
                    <a:pt x="155954" y="-4054"/>
                    <a:pt x="138673" y="-8001"/>
                    <a:pt x="121384" y="-11954"/>
                  </a:cubicBezTo>
                  <a:cubicBezTo>
                    <a:pt x="104094" y="-15906"/>
                    <a:pt x="86795" y="-19863"/>
                    <a:pt x="69496" y="-2382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395" y="6214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69050" y="4827270"/>
            <a:ext cx="2956560" cy="1511935"/>
            <a:chOff x="10029" y="7828"/>
            <a:chExt cx="4656" cy="2381"/>
          </a:xfrm>
        </p:grpSpPr>
        <p:sp>
          <p:nvSpPr>
            <p:cNvPr id="109" name="MMConnector"/>
            <p:cNvSpPr/>
            <p:nvPr/>
          </p:nvSpPr>
          <p:spPr>
            <a:xfrm>
              <a:off x="10029" y="7828"/>
              <a:ext cx="1372" cy="2381"/>
            </a:xfrm>
            <a:custGeom>
              <a:avLst/>
              <a:gdLst/>
              <a:ahLst/>
              <a:cxnLst/>
              <a:pathLst>
                <a:path w="1075441" h="934498">
                  <a:moveTo>
                    <a:pt x="-177121" y="-285184"/>
                  </a:moveTo>
                  <a:cubicBezTo>
                    <a:pt x="-188421" y="-300648"/>
                    <a:pt x="-206022" y="-303265"/>
                    <a:pt x="-217642" y="-294377"/>
                  </a:cubicBezTo>
                  <a:cubicBezTo>
                    <a:pt x="-229263" y="-285488"/>
                    <a:pt x="-231143" y="-267974"/>
                    <a:pt x="-219377" y="-252862"/>
                  </a:cubicBezTo>
                  <a:cubicBezTo>
                    <a:pt x="-208601" y="-239023"/>
                    <a:pt x="-197826" y="-225185"/>
                    <a:pt x="-187212" y="-211188"/>
                  </a:cubicBezTo>
                  <a:cubicBezTo>
                    <a:pt x="-176598" y="-197191"/>
                    <a:pt x="-166145" y="-183036"/>
                    <a:pt x="-155777" y="-168798"/>
                  </a:cubicBezTo>
                  <a:cubicBezTo>
                    <a:pt x="-145409" y="-154561"/>
                    <a:pt x="-135126" y="-140241"/>
                    <a:pt x="-124914" y="-125849"/>
                  </a:cubicBezTo>
                  <a:cubicBezTo>
                    <a:pt x="-114703" y="-111457"/>
                    <a:pt x="-104563" y="-96992"/>
                    <a:pt x="-94466" y="-82479"/>
                  </a:cubicBezTo>
                  <a:cubicBezTo>
                    <a:pt x="-84369" y="-67966"/>
                    <a:pt x="-74314" y="-53405"/>
                    <a:pt x="-64277" y="-38814"/>
                  </a:cubicBezTo>
                  <a:cubicBezTo>
                    <a:pt x="-54240" y="-24224"/>
                    <a:pt x="-44220" y="-9605"/>
                    <a:pt x="-34193" y="5025"/>
                  </a:cubicBezTo>
                  <a:cubicBezTo>
                    <a:pt x="-24165" y="19655"/>
                    <a:pt x="-14129" y="34294"/>
                    <a:pt x="-4059" y="48925"/>
                  </a:cubicBezTo>
                  <a:cubicBezTo>
                    <a:pt x="6011" y="63556"/>
                    <a:pt x="16115" y="78178"/>
                    <a:pt x="26279" y="92772"/>
                  </a:cubicBezTo>
                  <a:cubicBezTo>
                    <a:pt x="36443" y="107367"/>
                    <a:pt x="46667" y="121933"/>
                    <a:pt x="56978" y="136451"/>
                  </a:cubicBezTo>
                  <a:cubicBezTo>
                    <a:pt x="67288" y="150969"/>
                    <a:pt x="77685" y="165439"/>
                    <a:pt x="88196" y="179838"/>
                  </a:cubicBezTo>
                  <a:cubicBezTo>
                    <a:pt x="98707" y="194238"/>
                    <a:pt x="109331" y="208567"/>
                    <a:pt x="120097" y="222802"/>
                  </a:cubicBezTo>
                  <a:cubicBezTo>
                    <a:pt x="130863" y="237037"/>
                    <a:pt x="141770" y="251178"/>
                    <a:pt x="152846" y="265197"/>
                  </a:cubicBezTo>
                  <a:cubicBezTo>
                    <a:pt x="163923" y="279216"/>
                    <a:pt x="175169" y="293113"/>
                    <a:pt x="186613" y="306857"/>
                  </a:cubicBezTo>
                  <a:cubicBezTo>
                    <a:pt x="198058" y="320601"/>
                    <a:pt x="209700" y="334193"/>
                    <a:pt x="221569" y="347595"/>
                  </a:cubicBezTo>
                  <a:cubicBezTo>
                    <a:pt x="233438" y="360998"/>
                    <a:pt x="245534" y="374212"/>
                    <a:pt x="257883" y="387196"/>
                  </a:cubicBezTo>
                  <a:cubicBezTo>
                    <a:pt x="270231" y="400181"/>
                    <a:pt x="282834" y="412935"/>
                    <a:pt x="295715" y="425414"/>
                  </a:cubicBezTo>
                  <a:cubicBezTo>
                    <a:pt x="308596" y="437892"/>
                    <a:pt x="321755" y="450094"/>
                    <a:pt x="335212" y="461967"/>
                  </a:cubicBezTo>
                  <a:cubicBezTo>
                    <a:pt x="348670" y="473839"/>
                    <a:pt x="362426" y="485383"/>
                    <a:pt x="376494" y="496541"/>
                  </a:cubicBezTo>
                  <a:cubicBezTo>
                    <a:pt x="390563" y="507700"/>
                    <a:pt x="404943" y="518472"/>
                    <a:pt x="419640" y="528798"/>
                  </a:cubicBezTo>
                  <a:cubicBezTo>
                    <a:pt x="434337" y="539124"/>
                    <a:pt x="449350" y="549004"/>
                    <a:pt x="464672" y="558378"/>
                  </a:cubicBezTo>
                  <a:cubicBezTo>
                    <a:pt x="479994" y="567753"/>
                    <a:pt x="495625" y="576623"/>
                    <a:pt x="511544" y="584933"/>
                  </a:cubicBezTo>
                  <a:cubicBezTo>
                    <a:pt x="527464" y="593242"/>
                    <a:pt x="543672" y="600993"/>
                    <a:pt x="560134" y="608140"/>
                  </a:cubicBezTo>
                  <a:cubicBezTo>
                    <a:pt x="576596" y="615288"/>
                    <a:pt x="593311" y="621832"/>
                    <a:pt x="610242" y="627744"/>
                  </a:cubicBezTo>
                  <a:cubicBezTo>
                    <a:pt x="627173" y="633655"/>
                    <a:pt x="644319" y="638934"/>
                    <a:pt x="661609" y="643573"/>
                  </a:cubicBezTo>
                  <a:cubicBezTo>
                    <a:pt x="678898" y="648211"/>
                    <a:pt x="696329" y="652210"/>
                    <a:pt x="713936" y="655562"/>
                  </a:cubicBezTo>
                  <a:cubicBezTo>
                    <a:pt x="731542" y="658914"/>
                    <a:pt x="749324" y="661620"/>
                    <a:pt x="766917" y="663750"/>
                  </a:cubicBezTo>
                  <a:cubicBezTo>
                    <a:pt x="784510" y="665881"/>
                    <a:pt x="801914" y="667436"/>
                    <a:pt x="820262" y="668270"/>
                  </a:cubicBezTo>
                  <a:cubicBezTo>
                    <a:pt x="838609" y="669103"/>
                    <a:pt x="857901" y="669216"/>
                    <a:pt x="877192" y="669328"/>
                  </a:cubicBezTo>
                  <a:cubicBezTo>
                    <a:pt x="879928" y="669344"/>
                    <a:pt x="881752" y="667565"/>
                    <a:pt x="881752" y="665475"/>
                  </a:cubicBezTo>
                  <a:cubicBezTo>
                    <a:pt x="881752" y="663385"/>
                    <a:pt x="879926" y="661715"/>
                    <a:pt x="877192" y="661622"/>
                  </a:cubicBezTo>
                  <a:cubicBezTo>
                    <a:pt x="858093" y="660972"/>
                    <a:pt x="838994" y="660321"/>
                    <a:pt x="820882" y="658960"/>
                  </a:cubicBezTo>
                  <a:cubicBezTo>
                    <a:pt x="802771" y="657598"/>
                    <a:pt x="785646" y="655526"/>
                    <a:pt x="768375" y="652893"/>
                  </a:cubicBezTo>
                  <a:cubicBezTo>
                    <a:pt x="751104" y="650259"/>
                    <a:pt x="733686" y="647064"/>
                    <a:pt x="716484" y="643243"/>
                  </a:cubicBezTo>
                  <a:cubicBezTo>
                    <a:pt x="699283" y="639421"/>
                    <a:pt x="682298" y="634973"/>
                    <a:pt x="665493" y="629909"/>
                  </a:cubicBezTo>
                  <a:cubicBezTo>
                    <a:pt x="648689" y="624845"/>
                    <a:pt x="632064" y="619165"/>
                    <a:pt x="615686" y="612880"/>
                  </a:cubicBezTo>
                  <a:cubicBezTo>
                    <a:pt x="599309" y="606594"/>
                    <a:pt x="583179" y="599703"/>
                    <a:pt x="567326" y="592236"/>
                  </a:cubicBezTo>
                  <a:cubicBezTo>
                    <a:pt x="551473" y="584770"/>
                    <a:pt x="535898" y="576728"/>
                    <a:pt x="520627" y="568154"/>
                  </a:cubicBezTo>
                  <a:cubicBezTo>
                    <a:pt x="505357" y="559580"/>
                    <a:pt x="490391" y="550472"/>
                    <a:pt x="475743" y="540883"/>
                  </a:cubicBezTo>
                  <a:cubicBezTo>
                    <a:pt x="461094" y="531293"/>
                    <a:pt x="446763" y="521222"/>
                    <a:pt x="432751" y="510723"/>
                  </a:cubicBezTo>
                  <a:cubicBezTo>
                    <a:pt x="418738" y="500224"/>
                    <a:pt x="405045" y="489299"/>
                    <a:pt x="391661" y="478001"/>
                  </a:cubicBezTo>
                  <a:cubicBezTo>
                    <a:pt x="378277" y="466703"/>
                    <a:pt x="365203" y="455033"/>
                    <a:pt x="352422" y="443043"/>
                  </a:cubicBezTo>
                  <a:cubicBezTo>
                    <a:pt x="339641" y="431054"/>
                    <a:pt x="327153" y="418744"/>
                    <a:pt x="314936" y="406163"/>
                  </a:cubicBezTo>
                  <a:cubicBezTo>
                    <a:pt x="302718" y="393582"/>
                    <a:pt x="290771" y="380729"/>
                    <a:pt x="279070" y="367647"/>
                  </a:cubicBezTo>
                  <a:cubicBezTo>
                    <a:pt x="267368" y="354566"/>
                    <a:pt x="255911" y="341255"/>
                    <a:pt x="244670" y="327753"/>
                  </a:cubicBezTo>
                  <a:cubicBezTo>
                    <a:pt x="233430" y="314251"/>
                    <a:pt x="222407" y="300558"/>
                    <a:pt x="211572" y="286707"/>
                  </a:cubicBezTo>
                  <a:cubicBezTo>
                    <a:pt x="200737" y="272855"/>
                    <a:pt x="190091" y="258845"/>
                    <a:pt x="179604" y="244706"/>
                  </a:cubicBezTo>
                  <a:cubicBezTo>
                    <a:pt x="169117" y="230566"/>
                    <a:pt x="158790" y="216297"/>
                    <a:pt x="148594" y="201923"/>
                  </a:cubicBezTo>
                  <a:cubicBezTo>
                    <a:pt x="138397" y="187549"/>
                    <a:pt x="128332" y="173070"/>
                    <a:pt x="118370" y="158508"/>
                  </a:cubicBezTo>
                  <a:cubicBezTo>
                    <a:pt x="108408" y="143946"/>
                    <a:pt x="98549" y="129302"/>
                    <a:pt x="88766" y="114595"/>
                  </a:cubicBezTo>
                  <a:cubicBezTo>
                    <a:pt x="78983" y="99887"/>
                    <a:pt x="69275" y="85117"/>
                    <a:pt x="59615" y="70302"/>
                  </a:cubicBezTo>
                  <a:cubicBezTo>
                    <a:pt x="49955" y="55487"/>
                    <a:pt x="40344" y="40627"/>
                    <a:pt x="30753" y="25739"/>
                  </a:cubicBezTo>
                  <a:cubicBezTo>
                    <a:pt x="21163" y="10852"/>
                    <a:pt x="11594" y="-4064"/>
                    <a:pt x="2018" y="-18991"/>
                  </a:cubicBezTo>
                  <a:cubicBezTo>
                    <a:pt x="-7557" y="-33919"/>
                    <a:pt x="-17138" y="-48857"/>
                    <a:pt x="-26754" y="-63791"/>
                  </a:cubicBezTo>
                  <a:cubicBezTo>
                    <a:pt x="-36369" y="-78725"/>
                    <a:pt x="-46018" y="-93653"/>
                    <a:pt x="-55728" y="-108561"/>
                  </a:cubicBezTo>
                  <a:cubicBezTo>
                    <a:pt x="-65438" y="-123469"/>
                    <a:pt x="-75208" y="-138355"/>
                    <a:pt x="-85073" y="-153200"/>
                  </a:cubicBezTo>
                  <a:cubicBezTo>
                    <a:pt x="-94939" y="-168044"/>
                    <a:pt x="-104898" y="-182847"/>
                    <a:pt x="-114965" y="-197598"/>
                  </a:cubicBezTo>
                  <a:cubicBezTo>
                    <a:pt x="-125033" y="-212349"/>
                    <a:pt x="-135208" y="-227049"/>
                    <a:pt x="-145585" y="-241638"/>
                  </a:cubicBezTo>
                  <a:cubicBezTo>
                    <a:pt x="-155962" y="-256227"/>
                    <a:pt x="-166542" y="-270706"/>
                    <a:pt x="-177121" y="-2851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193" y="9022"/>
              <a:ext cx="3492" cy="838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电流表与电压表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86965" y="2962275"/>
            <a:ext cx="2574290" cy="1392555"/>
            <a:chOff x="3758" y="5456"/>
            <a:chExt cx="4054" cy="2193"/>
          </a:xfrm>
        </p:grpSpPr>
        <p:sp>
          <p:nvSpPr>
            <p:cNvPr id="154" name="RelatConnector"/>
            <p:cNvSpPr/>
            <p:nvPr/>
          </p:nvSpPr>
          <p:spPr>
            <a:xfrm>
              <a:off x="4562" y="5456"/>
              <a:ext cx="183" cy="2193"/>
            </a:xfrm>
            <a:custGeom>
              <a:avLst/>
              <a:gdLst>
                <a:gd name="rtl" fmla="*/ -258400 w 78679"/>
                <a:gd name="rtt" fmla="*/ -83600 h 775200"/>
                <a:gd name="rtr" fmla="*/ 258400 w 78679"/>
                <a:gd name="rtb" fmla="*/ 83600 h 775200"/>
              </a:gdLst>
              <a:ahLst/>
              <a:cxnLst/>
              <a:rect l="rtl" t="rtt" r="rtr" b="rtb"/>
              <a:pathLst>
                <a:path w="78679" h="775200" fill="none">
                  <a:moveTo>
                    <a:pt x="-24672" y="-387600"/>
                  </a:moveTo>
                  <a:cubicBezTo>
                    <a:pt x="-90511" y="7870"/>
                    <a:pt x="90511" y="-7870"/>
                    <a:pt x="24672" y="3876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  <a:tailEnd type="stealth" w="sm" len="sm"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highlight>
                    <a:srgbClr val="FFFFFF"/>
                  </a:highlight>
                  <a:latin typeface="宋体" panose="02010600030101010101" pitchFamily="2" charset="-122"/>
                </a:rPr>
                <a:t>定向移动</a:t>
              </a:r>
              <a:endParaRPr sz="2400">
                <a:solidFill>
                  <a:srgbClr val="303030"/>
                </a:solidFill>
                <a:highlight>
                  <a:srgbClr val="FFFFFF"/>
                </a:highlight>
                <a:latin typeface="宋体" panose="02010600030101010101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758" y="6493"/>
              <a:ext cx="4054" cy="897"/>
              <a:chOff x="3758" y="6493"/>
              <a:chExt cx="4054" cy="897"/>
            </a:xfrm>
          </p:grpSpPr>
          <p:sp>
            <p:nvSpPr>
              <p:cNvPr id="115" name="MMConnector"/>
              <p:cNvSpPr/>
              <p:nvPr/>
            </p:nvSpPr>
            <p:spPr>
              <a:xfrm>
                <a:off x="6508" y="6493"/>
                <a:ext cx="1304" cy="480"/>
              </a:xfrm>
              <a:custGeom>
                <a:avLst/>
                <a:gdLst/>
                <a:ahLst/>
                <a:cxnLst/>
                <a:pathLst>
                  <a:path w="833025" h="169641">
                    <a:moveTo>
                      <a:pt x="-36180" y="24831"/>
                    </a:moveTo>
                    <a:cubicBezTo>
                      <a:pt x="-17768" y="19558"/>
                      <a:pt x="-9327" y="3828"/>
                      <a:pt x="-13720" y="-10127"/>
                    </a:cubicBezTo>
                    <a:cubicBezTo>
                      <a:pt x="-18114" y="-24081"/>
                      <a:pt x="-34051" y="-32161"/>
                      <a:pt x="-52155" y="-25914"/>
                    </a:cubicBezTo>
                    <a:cubicBezTo>
                      <a:pt x="-68935" y="-20123"/>
                      <a:pt x="-85715" y="-14333"/>
                      <a:pt x="-102481" y="-8548"/>
                    </a:cubicBezTo>
                    <a:cubicBezTo>
                      <a:pt x="-119246" y="-2763"/>
                      <a:pt x="-135997" y="3015"/>
                      <a:pt x="-152750" y="8758"/>
                    </a:cubicBezTo>
                    <a:cubicBezTo>
                      <a:pt x="-169502" y="14502"/>
                      <a:pt x="-186256" y="20209"/>
                      <a:pt x="-203020" y="25858"/>
                    </a:cubicBezTo>
                    <a:cubicBezTo>
                      <a:pt x="-219783" y="31506"/>
                      <a:pt x="-236556" y="37095"/>
                      <a:pt x="-253348" y="42599"/>
                    </a:cubicBezTo>
                    <a:cubicBezTo>
                      <a:pt x="-270140" y="48103"/>
                      <a:pt x="-286952" y="53522"/>
                      <a:pt x="-303791" y="58831"/>
                    </a:cubicBezTo>
                    <a:cubicBezTo>
                      <a:pt x="-320630" y="64140"/>
                      <a:pt x="-337496" y="69339"/>
                      <a:pt x="-354398" y="74403"/>
                    </a:cubicBezTo>
                    <a:cubicBezTo>
                      <a:pt x="-371301" y="79467"/>
                      <a:pt x="-388238" y="84396"/>
                      <a:pt x="-405217" y="89165"/>
                    </a:cubicBezTo>
                    <a:cubicBezTo>
                      <a:pt x="-422196" y="93935"/>
                      <a:pt x="-439216" y="98545"/>
                      <a:pt x="-456283" y="102973"/>
                    </a:cubicBezTo>
                    <a:cubicBezTo>
                      <a:pt x="-473349" y="107401"/>
                      <a:pt x="-490461" y="111647"/>
                      <a:pt x="-507622" y="115690"/>
                    </a:cubicBezTo>
                    <a:cubicBezTo>
                      <a:pt x="-524783" y="119732"/>
                      <a:pt x="-541993" y="123570"/>
                      <a:pt x="-559250" y="127186"/>
                    </a:cubicBezTo>
                    <a:cubicBezTo>
                      <a:pt x="-576508" y="130801"/>
                      <a:pt x="-593813" y="134194"/>
                      <a:pt x="-611170" y="137347"/>
                    </a:cubicBezTo>
                    <a:cubicBezTo>
                      <a:pt x="-628527" y="140499"/>
                      <a:pt x="-645934" y="143411"/>
                      <a:pt x="-663372" y="146071"/>
                    </a:cubicBezTo>
                    <a:cubicBezTo>
                      <a:pt x="-680809" y="148731"/>
                      <a:pt x="-698275" y="151138"/>
                      <a:pt x="-715834" y="153275"/>
                    </a:cubicBezTo>
                    <a:cubicBezTo>
                      <a:pt x="-733392" y="155413"/>
                      <a:pt x="-751042" y="157280"/>
                      <a:pt x="-768524" y="158895"/>
                    </a:cubicBezTo>
                    <a:cubicBezTo>
                      <a:pt x="-786007" y="160511"/>
                      <a:pt x="-803321" y="161873"/>
                      <a:pt x="-821404" y="162886"/>
                    </a:cubicBezTo>
                    <a:cubicBezTo>
                      <a:pt x="-839487" y="163900"/>
                      <a:pt x="-858340" y="164563"/>
                      <a:pt x="-877192" y="165226"/>
                    </a:cubicBezTo>
                    <a:cubicBezTo>
                      <a:pt x="-879926" y="165322"/>
                      <a:pt x="-881752" y="167010"/>
                      <a:pt x="-881752" y="169100"/>
                    </a:cubicBezTo>
                    <a:cubicBezTo>
                      <a:pt x="-881752" y="171190"/>
                      <a:pt x="-879928" y="172933"/>
                      <a:pt x="-877192" y="172974"/>
                    </a:cubicBezTo>
                    <a:cubicBezTo>
                      <a:pt x="-858235" y="173257"/>
                      <a:pt x="-839277" y="173540"/>
                      <a:pt x="-821055" y="173470"/>
                    </a:cubicBezTo>
                    <a:cubicBezTo>
                      <a:pt x="-802833" y="173399"/>
                      <a:pt x="-785346" y="172977"/>
                      <a:pt x="-767664" y="172297"/>
                    </a:cubicBezTo>
                    <a:cubicBezTo>
                      <a:pt x="-749983" y="171618"/>
                      <a:pt x="-732106" y="170683"/>
                      <a:pt x="-714295" y="169473"/>
                    </a:cubicBezTo>
                    <a:cubicBezTo>
                      <a:pt x="-696484" y="168262"/>
                      <a:pt x="-678739" y="166777"/>
                      <a:pt x="-661000" y="165034"/>
                    </a:cubicBezTo>
                    <a:cubicBezTo>
                      <a:pt x="-643261" y="163291"/>
                      <a:pt x="-625529" y="161290"/>
                      <a:pt x="-607828" y="159042"/>
                    </a:cubicBezTo>
                    <a:cubicBezTo>
                      <a:pt x="-590127" y="156795"/>
                      <a:pt x="-572457" y="154301"/>
                      <a:pt x="-554820" y="151579"/>
                    </a:cubicBezTo>
                    <a:cubicBezTo>
                      <a:pt x="-537183" y="148857"/>
                      <a:pt x="-519578" y="145907"/>
                      <a:pt x="-502011" y="142747"/>
                    </a:cubicBezTo>
                    <a:cubicBezTo>
                      <a:pt x="-484444" y="139588"/>
                      <a:pt x="-466914" y="136220"/>
                      <a:pt x="-449424" y="132665"/>
                    </a:cubicBezTo>
                    <a:cubicBezTo>
                      <a:pt x="-431934" y="129111"/>
                      <a:pt x="-414483" y="125371"/>
                      <a:pt x="-397071" y="121469"/>
                    </a:cubicBezTo>
                    <a:cubicBezTo>
                      <a:pt x="-379660" y="117567"/>
                      <a:pt x="-362289" y="113503"/>
                      <a:pt x="-344955" y="109303"/>
                    </a:cubicBezTo>
                    <a:cubicBezTo>
                      <a:pt x="-327622" y="105104"/>
                      <a:pt x="-310326" y="100768"/>
                      <a:pt x="-293066" y="96324"/>
                    </a:cubicBezTo>
                    <a:cubicBezTo>
                      <a:pt x="-275806" y="91879"/>
                      <a:pt x="-258581" y="87326"/>
                      <a:pt x="-241387" y="82690"/>
                    </a:cubicBezTo>
                    <a:cubicBezTo>
                      <a:pt x="-224193" y="78054"/>
                      <a:pt x="-207029" y="73336"/>
                      <a:pt x="-189892" y="68563"/>
                    </a:cubicBezTo>
                    <a:cubicBezTo>
                      <a:pt x="-172754" y="63790"/>
                      <a:pt x="-155642" y="58963"/>
                      <a:pt x="-138549" y="54105"/>
                    </a:cubicBezTo>
                    <a:cubicBezTo>
                      <a:pt x="-121456" y="49248"/>
                      <a:pt x="-104382" y="44360"/>
                      <a:pt x="-87324" y="39476"/>
                    </a:cubicBezTo>
                    <a:cubicBezTo>
                      <a:pt x="-70266" y="34592"/>
                      <a:pt x="-53223" y="29712"/>
                      <a:pt x="-36180" y="2483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00" cap="rnd">
                <a:solidFill>
                  <a:schemeClr val="accent4"/>
                </a:solidFill>
                <a:round/>
              </a:ln>
            </p:spPr>
          </p:sp>
          <p:sp>
            <p:nvSpPr>
              <p:cNvPr id="114" name="MainTopic"/>
              <p:cNvSpPr/>
              <p:nvPr/>
            </p:nvSpPr>
            <p:spPr>
              <a:xfrm>
                <a:off x="3758" y="6552"/>
                <a:ext cx="1381" cy="838"/>
              </a:xfrm>
              <a:custGeom>
                <a:avLst/>
                <a:gdLst>
                  <a:gd name="rtl" fmla="*/ 135280 w 592800"/>
                  <a:gd name="rtt" fmla="*/ 71440 h 296400"/>
                  <a:gd name="rtr" fmla="*/ 454480 w 592800"/>
                  <a:gd name="rtb" fmla="*/ 238640 h 296400"/>
                </a:gdLst>
                <a:ahLst/>
                <a:cxnLst/>
                <a:rect l="rtl" t="rtt" r="rtr" b="rtb"/>
                <a:pathLst>
                  <a:path w="592800" h="296400">
                    <a:moveTo>
                      <a:pt x="30400" y="0"/>
                    </a:moveTo>
                    <a:lnTo>
                      <a:pt x="562400" y="0"/>
                    </a:lnTo>
                    <a:cubicBezTo>
                      <a:pt x="579181" y="0"/>
                      <a:pt x="592800" y="13619"/>
                      <a:pt x="592800" y="30400"/>
                    </a:cubicBezTo>
                    <a:lnTo>
                      <a:pt x="592800" y="266000"/>
                    </a:lnTo>
                    <a:cubicBezTo>
                      <a:pt x="592800" y="282781"/>
                      <a:pt x="579181" y="296400"/>
                      <a:pt x="562400" y="296400"/>
                    </a:cubicBezTo>
                    <a:lnTo>
                      <a:pt x="30400" y="296400"/>
                    </a:lnTo>
                    <a:cubicBezTo>
                      <a:pt x="13619" y="296400"/>
                      <a:pt x="0" y="282781"/>
                      <a:pt x="0" y="266000"/>
                    </a:cubicBezTo>
                    <a:lnTo>
                      <a:pt x="0" y="30400"/>
                    </a:lnTo>
                    <a:cubicBezTo>
                      <a:pt x="0" y="13619"/>
                      <a:pt x="13619" y="0"/>
                      <a:pt x="30400" y="0"/>
                    </a:cubicBezTo>
                    <a:close/>
                  </a:path>
                </a:pathLst>
              </a:custGeom>
              <a:noFill/>
              <a:ln w="15200" cap="flat">
                <a:solidFill>
                  <a:schemeClr val="accent4"/>
                </a:solidFill>
                <a:round/>
              </a:ln>
            </p:spPr>
            <p:txBody>
              <a:bodyPr wrap="none" lIns="0" tIns="0" rIns="0" bIns="22500" rtlCol="0" anchor="ctr"/>
              <a:p>
                <a:pPr algn="ctr"/>
                <a:r>
                  <a:rPr sz="2400">
                    <a:solidFill>
                      <a:srgbClr val="303030"/>
                    </a:solidFill>
                    <a:latin typeface="宋体" panose="02010600030101010101" pitchFamily="2" charset="-122"/>
                    <a:hlinkClick r:id="rId4" action="ppaction://hlinksldjump"/>
                  </a:rPr>
                  <a:t>电流</a:t>
                </a:r>
                <a:endParaRPr sz="2400">
                  <a:solidFill>
                    <a:srgbClr val="30303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458720" y="1733550"/>
            <a:ext cx="2655570" cy="2292350"/>
            <a:chOff x="3871" y="3521"/>
            <a:chExt cx="4182" cy="3610"/>
          </a:xfrm>
        </p:grpSpPr>
        <p:sp>
          <p:nvSpPr>
            <p:cNvPr id="117" name="MMConnector"/>
            <p:cNvSpPr/>
            <p:nvPr/>
          </p:nvSpPr>
          <p:spPr>
            <a:xfrm>
              <a:off x="6619" y="5430"/>
              <a:ext cx="1434" cy="1701"/>
            </a:xfrm>
            <a:custGeom>
              <a:avLst/>
              <a:gdLst/>
              <a:ahLst/>
              <a:cxnLst/>
              <a:pathLst>
                <a:path w="933056" h="424050">
                  <a:moveTo>
                    <a:pt x="40337" y="78948"/>
                  </a:moveTo>
                  <a:cubicBezTo>
                    <a:pt x="55607" y="90508"/>
                    <a:pt x="73242" y="87861"/>
                    <a:pt x="81781" y="75982"/>
                  </a:cubicBezTo>
                  <a:cubicBezTo>
                    <a:pt x="90321" y="64103"/>
                    <a:pt x="87150" y="46635"/>
                    <a:pt x="71390" y="35752"/>
                  </a:cubicBezTo>
                  <a:cubicBezTo>
                    <a:pt x="56859" y="25717"/>
                    <a:pt x="42327" y="15682"/>
                    <a:pt x="27816" y="5571"/>
                  </a:cubicBezTo>
                  <a:cubicBezTo>
                    <a:pt x="13305" y="-4540"/>
                    <a:pt x="-1186" y="-14728"/>
                    <a:pt x="-15691" y="-24927"/>
                  </a:cubicBezTo>
                  <a:cubicBezTo>
                    <a:pt x="-30196" y="-35127"/>
                    <a:pt x="-44714" y="-45338"/>
                    <a:pt x="-59266" y="-55532"/>
                  </a:cubicBezTo>
                  <a:cubicBezTo>
                    <a:pt x="-73818" y="-65726"/>
                    <a:pt x="-88404" y="-75905"/>
                    <a:pt x="-103048" y="-86027"/>
                  </a:cubicBezTo>
                  <a:cubicBezTo>
                    <a:pt x="-117692" y="-96150"/>
                    <a:pt x="-132394" y="-106218"/>
                    <a:pt x="-147176" y="-116192"/>
                  </a:cubicBezTo>
                  <a:cubicBezTo>
                    <a:pt x="-161958" y="-126167"/>
                    <a:pt x="-176821" y="-136048"/>
                    <a:pt x="-191786" y="-145797"/>
                  </a:cubicBezTo>
                  <a:cubicBezTo>
                    <a:pt x="-206751" y="-155546"/>
                    <a:pt x="-221818" y="-165162"/>
                    <a:pt x="-237007" y="-174603"/>
                  </a:cubicBezTo>
                  <a:cubicBezTo>
                    <a:pt x="-252195" y="-184045"/>
                    <a:pt x="-267506" y="-193312"/>
                    <a:pt x="-282954" y="-202361"/>
                  </a:cubicBezTo>
                  <a:cubicBezTo>
                    <a:pt x="-298403" y="-211410"/>
                    <a:pt x="-313989" y="-220242"/>
                    <a:pt x="-329727" y="-228811"/>
                  </a:cubicBezTo>
                  <a:cubicBezTo>
                    <a:pt x="-345464" y="-237381"/>
                    <a:pt x="-361351" y="-245689"/>
                    <a:pt x="-377397" y="-253690"/>
                  </a:cubicBezTo>
                  <a:cubicBezTo>
                    <a:pt x="-393442" y="-261691"/>
                    <a:pt x="-409646" y="-269385"/>
                    <a:pt x="-426008" y="-276730"/>
                  </a:cubicBezTo>
                  <a:cubicBezTo>
                    <a:pt x="-442370" y="-284074"/>
                    <a:pt x="-458891" y="-291069"/>
                    <a:pt x="-475565" y="-297674"/>
                  </a:cubicBezTo>
                  <a:cubicBezTo>
                    <a:pt x="-492240" y="-304278"/>
                    <a:pt x="-509069" y="-310493"/>
                    <a:pt x="-526036" y="-316283"/>
                  </a:cubicBezTo>
                  <a:cubicBezTo>
                    <a:pt x="-543004" y="-322072"/>
                    <a:pt x="-560110" y="-327436"/>
                    <a:pt x="-577346" y="-332348"/>
                  </a:cubicBezTo>
                  <a:cubicBezTo>
                    <a:pt x="-594581" y="-337259"/>
                    <a:pt x="-611946" y="-341718"/>
                    <a:pt x="-629384" y="-345705"/>
                  </a:cubicBezTo>
                  <a:cubicBezTo>
                    <a:pt x="-646822" y="-349692"/>
                    <a:pt x="-664334" y="-353208"/>
                    <a:pt x="-682012" y="-356242"/>
                  </a:cubicBezTo>
                  <a:cubicBezTo>
                    <a:pt x="-699689" y="-359277"/>
                    <a:pt x="-717531" y="-361830"/>
                    <a:pt x="-735071" y="-363906"/>
                  </a:cubicBezTo>
                  <a:cubicBezTo>
                    <a:pt x="-752610" y="-365982"/>
                    <a:pt x="-769847" y="-367581"/>
                    <a:pt x="-788398" y="-368702"/>
                  </a:cubicBezTo>
                  <a:cubicBezTo>
                    <a:pt x="-806949" y="-369822"/>
                    <a:pt x="-826816" y="-370465"/>
                    <a:pt x="-841834" y="-370686"/>
                  </a:cubicBezTo>
                  <a:cubicBezTo>
                    <a:pt x="-856852" y="-370906"/>
                    <a:pt x="-867022" y="-370703"/>
                    <a:pt x="-877192" y="-370500"/>
                  </a:cubicBezTo>
                  <a:cubicBezTo>
                    <a:pt x="-879927" y="-370445"/>
                    <a:pt x="-881752" y="-368790"/>
                    <a:pt x="-881752" y="-366700"/>
                  </a:cubicBezTo>
                  <a:cubicBezTo>
                    <a:pt x="-881752" y="-364610"/>
                    <a:pt x="-879927" y="-362965"/>
                    <a:pt x="-877192" y="-362900"/>
                  </a:cubicBezTo>
                  <a:cubicBezTo>
                    <a:pt x="-867095" y="-362661"/>
                    <a:pt x="-856998" y="-362422"/>
                    <a:pt x="-842136" y="-361555"/>
                  </a:cubicBezTo>
                  <a:cubicBezTo>
                    <a:pt x="-827274" y="-360689"/>
                    <a:pt x="-807648" y="-359195"/>
                    <a:pt x="-789368" y="-357289"/>
                  </a:cubicBezTo>
                  <a:cubicBezTo>
                    <a:pt x="-771089" y="-355382"/>
                    <a:pt x="-754157" y="-353063"/>
                    <a:pt x="-736966" y="-350264"/>
                  </a:cubicBezTo>
                  <a:cubicBezTo>
                    <a:pt x="-719776" y="-347465"/>
                    <a:pt x="-702329" y="-344186"/>
                    <a:pt x="-685085" y="-340446"/>
                  </a:cubicBezTo>
                  <a:cubicBezTo>
                    <a:pt x="-667841" y="-336706"/>
                    <a:pt x="-650802" y="-332504"/>
                    <a:pt x="-633871" y="-327848"/>
                  </a:cubicBezTo>
                  <a:cubicBezTo>
                    <a:pt x="-616941" y="-323192"/>
                    <a:pt x="-600120" y="-318082"/>
                    <a:pt x="-583457" y="-312538"/>
                  </a:cubicBezTo>
                  <a:cubicBezTo>
                    <a:pt x="-566795" y="-306994"/>
                    <a:pt x="-550290" y="-301017"/>
                    <a:pt x="-533948" y="-294633"/>
                  </a:cubicBezTo>
                  <a:cubicBezTo>
                    <a:pt x="-517606" y="-288249"/>
                    <a:pt x="-501425" y="-281458"/>
                    <a:pt x="-485414" y="-274294"/>
                  </a:cubicBezTo>
                  <a:cubicBezTo>
                    <a:pt x="-469403" y="-267130"/>
                    <a:pt x="-453562" y="-259593"/>
                    <a:pt x="-437888" y="-251719"/>
                  </a:cubicBezTo>
                  <a:cubicBezTo>
                    <a:pt x="-422215" y="-243846"/>
                    <a:pt x="-406709" y="-235636"/>
                    <a:pt x="-391364" y="-227130"/>
                  </a:cubicBezTo>
                  <a:cubicBezTo>
                    <a:pt x="-376018" y="-218624"/>
                    <a:pt x="-360833" y="-209821"/>
                    <a:pt x="-345795" y="-200761"/>
                  </a:cubicBezTo>
                  <a:cubicBezTo>
                    <a:pt x="-330758" y="-191701"/>
                    <a:pt x="-315868" y="-182384"/>
                    <a:pt x="-301107" y="-172851"/>
                  </a:cubicBezTo>
                  <a:cubicBezTo>
                    <a:pt x="-286347" y="-163317"/>
                    <a:pt x="-271717" y="-153567"/>
                    <a:pt x="-257196" y="-143638"/>
                  </a:cubicBezTo>
                  <a:cubicBezTo>
                    <a:pt x="-242675" y="-133709"/>
                    <a:pt x="-228263" y="-123601"/>
                    <a:pt x="-213936" y="-113353"/>
                  </a:cubicBezTo>
                  <a:cubicBezTo>
                    <a:pt x="-199610" y="-103104"/>
                    <a:pt x="-185369" y="-92714"/>
                    <a:pt x="-171189" y="-82218"/>
                  </a:cubicBezTo>
                  <a:cubicBezTo>
                    <a:pt x="-157008" y="-71722"/>
                    <a:pt x="-142888" y="-61120"/>
                    <a:pt x="-128802" y="-50447"/>
                  </a:cubicBezTo>
                  <a:cubicBezTo>
                    <a:pt x="-114716" y="-39774"/>
                    <a:pt x="-100664" y="-29028"/>
                    <a:pt x="-86618" y="-18246"/>
                  </a:cubicBezTo>
                  <a:cubicBezTo>
                    <a:pt x="-72572" y="-7464"/>
                    <a:pt x="-58531" y="3355"/>
                    <a:pt x="-44475" y="14184"/>
                  </a:cubicBezTo>
                  <a:cubicBezTo>
                    <a:pt x="-30419" y="25013"/>
                    <a:pt x="-16348" y="35852"/>
                    <a:pt x="-2210" y="46648"/>
                  </a:cubicBezTo>
                  <a:cubicBezTo>
                    <a:pt x="11928" y="57443"/>
                    <a:pt x="26132" y="68196"/>
                    <a:pt x="40337" y="7894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871" y="3521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电荷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27695" y="927100"/>
            <a:ext cx="818515" cy="963930"/>
            <a:chOff x="12956" y="1686"/>
            <a:chExt cx="1289" cy="1518"/>
          </a:xfrm>
        </p:grpSpPr>
        <p:sp>
          <p:nvSpPr>
            <p:cNvPr id="177" name="MMConnector"/>
            <p:cNvSpPr/>
            <p:nvPr/>
          </p:nvSpPr>
          <p:spPr>
            <a:xfrm>
              <a:off x="12956" y="2532"/>
              <a:ext cx="584" cy="672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175" y="1686"/>
              <a:ext cx="1071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7695" y="1319530"/>
            <a:ext cx="1503045" cy="375285"/>
            <a:chOff x="12956" y="2304"/>
            <a:chExt cx="2367" cy="591"/>
          </a:xfrm>
        </p:grpSpPr>
        <p:sp>
          <p:nvSpPr>
            <p:cNvPr id="178" name="MMConnector"/>
            <p:cNvSpPr/>
            <p:nvPr/>
          </p:nvSpPr>
          <p:spPr>
            <a:xfrm>
              <a:off x="12956" y="2841"/>
              <a:ext cx="584" cy="5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263" y="2304"/>
              <a:ext cx="2060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9450" y="2839720"/>
            <a:ext cx="1035685" cy="1540510"/>
            <a:chOff x="13069" y="4698"/>
            <a:chExt cx="1631" cy="2426"/>
          </a:xfrm>
        </p:grpSpPr>
        <p:sp>
          <p:nvSpPr>
            <p:cNvPr id="201" name="MMConnector"/>
            <p:cNvSpPr/>
            <p:nvPr/>
          </p:nvSpPr>
          <p:spPr>
            <a:xfrm>
              <a:off x="13069" y="6143"/>
              <a:ext cx="584" cy="981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-125400" y="173375"/>
                  </a:moveTo>
                  <a:cubicBezTo>
                    <a:pt x="13793" y="173375"/>
                    <a:pt x="-40543" y="-173375"/>
                    <a:pt x="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248" y="4698"/>
              <a:ext cx="1452" cy="95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三种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状态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53515" y="3173730"/>
            <a:ext cx="1118870" cy="964565"/>
            <a:chOff x="2288" y="5789"/>
            <a:chExt cx="1762" cy="1519"/>
          </a:xfrm>
        </p:grpSpPr>
        <p:sp>
          <p:nvSpPr>
            <p:cNvPr id="297" name="MMConnector"/>
            <p:cNvSpPr/>
            <p:nvPr/>
          </p:nvSpPr>
          <p:spPr>
            <a:xfrm>
              <a:off x="3466" y="6636"/>
              <a:ext cx="584" cy="672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288" y="5789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65860" y="818515"/>
            <a:ext cx="1478280" cy="1600200"/>
            <a:chOff x="1835" y="2080"/>
            <a:chExt cx="2328" cy="2520"/>
          </a:xfrm>
        </p:grpSpPr>
        <p:sp>
          <p:nvSpPr>
            <p:cNvPr id="321" name="MMConnector"/>
            <p:cNvSpPr/>
            <p:nvPr/>
          </p:nvSpPr>
          <p:spPr>
            <a:xfrm>
              <a:off x="3579" y="3286"/>
              <a:ext cx="584" cy="1315"/>
            </a:xfrm>
            <a:custGeom>
              <a:avLst/>
              <a:gdLst/>
              <a:ahLst/>
              <a:cxnLst/>
              <a:pathLst>
                <a:path w="250800" h="305900" fill="none">
                  <a:moveTo>
                    <a:pt x="125400" y="152950"/>
                  </a:moveTo>
                  <a:cubicBezTo>
                    <a:pt x="-9596" y="152950"/>
                    <a:pt x="30750" y="-152950"/>
                    <a:pt x="-125400" y="-152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1835" y="2080"/>
              <a:ext cx="1452" cy="51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摩擦起电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5155" y="1353185"/>
            <a:ext cx="1967230" cy="779780"/>
            <a:chOff x="952" y="2922"/>
            <a:chExt cx="3098" cy="1228"/>
          </a:xfrm>
        </p:grpSpPr>
        <p:sp>
          <p:nvSpPr>
            <p:cNvPr id="322" name="MMConnector"/>
            <p:cNvSpPr/>
            <p:nvPr/>
          </p:nvSpPr>
          <p:spPr>
            <a:xfrm>
              <a:off x="3466" y="4010"/>
              <a:ext cx="584" cy="140"/>
            </a:xfrm>
            <a:custGeom>
              <a:avLst/>
              <a:gdLst/>
              <a:ahLst/>
              <a:cxnLst/>
              <a:pathLst>
                <a:path w="250800" h="49400" fill="none">
                  <a:moveTo>
                    <a:pt x="125400" y="-24700"/>
                  </a:moveTo>
                  <a:cubicBezTo>
                    <a:pt x="19266" y="-24700"/>
                    <a:pt x="-36594" y="24700"/>
                    <a:pt x="-125400" y="24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952" y="2922"/>
              <a:ext cx="2335" cy="1159"/>
            </a:xfrm>
            <a:custGeom>
              <a:avLst/>
              <a:gdLst>
                <a:gd name="rtl" fmla="*/ 54150 w 623200"/>
                <a:gd name="rtt" fmla="*/ 26030 h 317300"/>
                <a:gd name="rtr" fmla="*/ 570950 w 623200"/>
                <a:gd name="rtb" fmla="*/ 299630 h 317300"/>
              </a:gdLst>
              <a:ahLst/>
              <a:cxnLst/>
              <a:rect l="rtl" t="rtt" r="rtr" b="rtb"/>
              <a:pathLst>
                <a:path w="623200" h="3173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623200" h="317300" fill="none">
                  <a:moveTo>
                    <a:pt x="0" y="317300"/>
                  </a:moveTo>
                  <a:lnTo>
                    <a:pt x="6232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电荷间的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相互作用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45565" y="2157095"/>
            <a:ext cx="1298575" cy="564515"/>
            <a:chOff x="2118" y="4188"/>
            <a:chExt cx="2045" cy="889"/>
          </a:xfrm>
        </p:grpSpPr>
        <p:sp>
          <p:nvSpPr>
            <p:cNvPr id="390" name="MMConnector"/>
            <p:cNvSpPr/>
            <p:nvPr/>
          </p:nvSpPr>
          <p:spPr>
            <a:xfrm>
              <a:off x="3579" y="4319"/>
              <a:ext cx="584" cy="758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118" y="4188"/>
              <a:ext cx="1169" cy="51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验电器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53515" y="3566160"/>
            <a:ext cx="1118870" cy="375920"/>
            <a:chOff x="2288" y="6407"/>
            <a:chExt cx="1762" cy="592"/>
          </a:xfrm>
        </p:grpSpPr>
        <p:sp>
          <p:nvSpPr>
            <p:cNvPr id="392" name="MMConnector"/>
            <p:cNvSpPr/>
            <p:nvPr/>
          </p:nvSpPr>
          <p:spPr>
            <a:xfrm>
              <a:off x="3466" y="6945"/>
              <a:ext cx="584" cy="5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288" y="6407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99450" y="4190365"/>
            <a:ext cx="1107440" cy="1068705"/>
            <a:chOff x="13069" y="6825"/>
            <a:chExt cx="1744" cy="1683"/>
          </a:xfrm>
        </p:grpSpPr>
        <p:sp>
          <p:nvSpPr>
            <p:cNvPr id="400" name="MMConnector"/>
            <p:cNvSpPr/>
            <p:nvPr/>
          </p:nvSpPr>
          <p:spPr>
            <a:xfrm>
              <a:off x="13069" y="7261"/>
              <a:ext cx="584" cy="1247"/>
            </a:xfrm>
            <a:custGeom>
              <a:avLst/>
              <a:gdLst/>
              <a:ahLst/>
              <a:cxnLst/>
              <a:pathLst>
                <a:path w="250800" h="636500" fill="none">
                  <a:moveTo>
                    <a:pt x="-125400" y="-318250"/>
                  </a:moveTo>
                  <a:cubicBezTo>
                    <a:pt x="38095" y="-318250"/>
                    <a:pt x="-97247" y="318250"/>
                    <a:pt x="125400" y="318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3361" y="6825"/>
              <a:ext cx="1452" cy="104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串、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并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联电路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40790" y="2436495"/>
            <a:ext cx="1403350" cy="873760"/>
            <a:chOff x="1953" y="4628"/>
            <a:chExt cx="2210" cy="1376"/>
          </a:xfrm>
        </p:grpSpPr>
        <p:sp>
          <p:nvSpPr>
            <p:cNvPr id="147" name="MMConnector"/>
            <p:cNvSpPr/>
            <p:nvPr/>
          </p:nvSpPr>
          <p:spPr>
            <a:xfrm>
              <a:off x="3579" y="4628"/>
              <a:ext cx="584" cy="1376"/>
            </a:xfrm>
            <a:custGeom>
              <a:avLst/>
              <a:gdLst/>
              <a:ahLst/>
              <a:cxnLst/>
              <a:pathLst>
                <a:path w="250800" h="486400" fill="none">
                  <a:moveTo>
                    <a:pt x="125400" y="-243200"/>
                  </a:moveTo>
                  <a:cubicBezTo>
                    <a:pt x="-26842" y="-243200"/>
                    <a:pt x="70990" y="243200"/>
                    <a:pt x="-125400" y="2432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953" y="4806"/>
              <a:ext cx="1447" cy="51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电荷量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5155" y="3958590"/>
            <a:ext cx="1967230" cy="503555"/>
            <a:chOff x="952" y="7025"/>
            <a:chExt cx="3098" cy="793"/>
          </a:xfrm>
        </p:grpSpPr>
        <p:sp>
          <p:nvSpPr>
            <p:cNvPr id="151" name="MMConnector"/>
            <p:cNvSpPr/>
            <p:nvPr/>
          </p:nvSpPr>
          <p:spPr>
            <a:xfrm>
              <a:off x="3466" y="7254"/>
              <a:ext cx="584" cy="56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952" y="7025"/>
              <a:ext cx="2223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53515" y="4300220"/>
            <a:ext cx="1118870" cy="750570"/>
            <a:chOff x="2288" y="7563"/>
            <a:chExt cx="1762" cy="1182"/>
          </a:xfrm>
        </p:grpSpPr>
        <p:sp>
          <p:nvSpPr>
            <p:cNvPr id="153" name="MMConnector"/>
            <p:cNvSpPr/>
            <p:nvPr/>
          </p:nvSpPr>
          <p:spPr>
            <a:xfrm>
              <a:off x="3466" y="7563"/>
              <a:ext cx="584" cy="118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2288" y="7643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30475" y="4443730"/>
            <a:ext cx="2429510" cy="1084580"/>
            <a:chOff x="3984" y="7757"/>
            <a:chExt cx="3826" cy="1708"/>
          </a:xfrm>
        </p:grpSpPr>
        <p:sp>
          <p:nvSpPr>
            <p:cNvPr id="157" name="MMConnector"/>
            <p:cNvSpPr/>
            <p:nvPr/>
          </p:nvSpPr>
          <p:spPr>
            <a:xfrm>
              <a:off x="6506" y="7757"/>
              <a:ext cx="1304" cy="1644"/>
            </a:xfrm>
            <a:custGeom>
              <a:avLst/>
              <a:gdLst/>
              <a:ahLst/>
              <a:cxnLst/>
              <a:pathLst>
                <a:path w="1020366" h="699830">
                  <a:moveTo>
                    <a:pt x="162554" y="-145809"/>
                  </a:moveTo>
                  <a:cubicBezTo>
                    <a:pt x="175846" y="-159598"/>
                    <a:pt x="175698" y="-177264"/>
                    <a:pt x="165039" y="-187286"/>
                  </a:cubicBezTo>
                  <a:cubicBezTo>
                    <a:pt x="154380" y="-197307"/>
                    <a:pt x="136589" y="-196503"/>
                    <a:pt x="123795" y="-182251"/>
                  </a:cubicBezTo>
                  <a:cubicBezTo>
                    <a:pt x="111844" y="-168939"/>
                    <a:pt x="99894" y="-155627"/>
                    <a:pt x="88091" y="-142222"/>
                  </a:cubicBezTo>
                  <a:cubicBezTo>
                    <a:pt x="76288" y="-128818"/>
                    <a:pt x="64632" y="-115321"/>
                    <a:pt x="53045" y="-101790"/>
                  </a:cubicBezTo>
                  <a:cubicBezTo>
                    <a:pt x="41457" y="-88259"/>
                    <a:pt x="29938" y="-74694"/>
                    <a:pt x="18468" y="-61112"/>
                  </a:cubicBezTo>
                  <a:cubicBezTo>
                    <a:pt x="6998" y="-47529"/>
                    <a:pt x="-4421" y="-33929"/>
                    <a:pt x="-15825" y="-20337"/>
                  </a:cubicBezTo>
                  <a:cubicBezTo>
                    <a:pt x="-27229" y="-6746"/>
                    <a:pt x="-38618" y="6838"/>
                    <a:pt x="-50020" y="20389"/>
                  </a:cubicBezTo>
                  <a:cubicBezTo>
                    <a:pt x="-61422" y="33941"/>
                    <a:pt x="-72837" y="47461"/>
                    <a:pt x="-84298" y="60925"/>
                  </a:cubicBezTo>
                  <a:cubicBezTo>
                    <a:pt x="-95758" y="74388"/>
                    <a:pt x="-107262" y="87795"/>
                    <a:pt x="-118840" y="101121"/>
                  </a:cubicBezTo>
                  <a:cubicBezTo>
                    <a:pt x="-130419" y="114446"/>
                    <a:pt x="-142072" y="127689"/>
                    <a:pt x="-153829" y="140823"/>
                  </a:cubicBezTo>
                  <a:cubicBezTo>
                    <a:pt x="-165586" y="153957"/>
                    <a:pt x="-177448" y="166981"/>
                    <a:pt x="-189443" y="179865"/>
                  </a:cubicBezTo>
                  <a:cubicBezTo>
                    <a:pt x="-201438" y="192749"/>
                    <a:pt x="-213567" y="205493"/>
                    <a:pt x="-225858" y="218064"/>
                  </a:cubicBezTo>
                  <a:cubicBezTo>
                    <a:pt x="-238150" y="230635"/>
                    <a:pt x="-250604" y="243033"/>
                    <a:pt x="-263249" y="255220"/>
                  </a:cubicBezTo>
                  <a:cubicBezTo>
                    <a:pt x="-275893" y="267408"/>
                    <a:pt x="-288727" y="279385"/>
                    <a:pt x="-301777" y="291112"/>
                  </a:cubicBezTo>
                  <a:cubicBezTo>
                    <a:pt x="-314827" y="302838"/>
                    <a:pt x="-328092" y="314313"/>
                    <a:pt x="-341594" y="325493"/>
                  </a:cubicBezTo>
                  <a:cubicBezTo>
                    <a:pt x="-355097" y="336673"/>
                    <a:pt x="-368836" y="347557"/>
                    <a:pt x="-382829" y="358098"/>
                  </a:cubicBezTo>
                  <a:cubicBezTo>
                    <a:pt x="-396822" y="368638"/>
                    <a:pt x="-411069" y="378836"/>
                    <a:pt x="-425580" y="388641"/>
                  </a:cubicBezTo>
                  <a:cubicBezTo>
                    <a:pt x="-440091" y="398446"/>
                    <a:pt x="-454865" y="407859"/>
                    <a:pt x="-469904" y="416830"/>
                  </a:cubicBezTo>
                  <a:cubicBezTo>
                    <a:pt x="-484943" y="425801"/>
                    <a:pt x="-500246" y="434331"/>
                    <a:pt x="-515807" y="442375"/>
                  </a:cubicBezTo>
                  <a:cubicBezTo>
                    <a:pt x="-531367" y="450419"/>
                    <a:pt x="-547184" y="457976"/>
                    <a:pt x="-563237" y="465009"/>
                  </a:cubicBezTo>
                  <a:cubicBezTo>
                    <a:pt x="-579289" y="472042"/>
                    <a:pt x="-595576" y="478551"/>
                    <a:pt x="-612082" y="484507"/>
                  </a:cubicBezTo>
                  <a:cubicBezTo>
                    <a:pt x="-628588" y="490463"/>
                    <a:pt x="-645312" y="495866"/>
                    <a:pt x="-662176" y="500705"/>
                  </a:cubicBezTo>
                  <a:cubicBezTo>
                    <a:pt x="-679040" y="505543"/>
                    <a:pt x="-696045" y="509817"/>
                    <a:pt x="-713311" y="513513"/>
                  </a:cubicBezTo>
                  <a:cubicBezTo>
                    <a:pt x="-730577" y="517208"/>
                    <a:pt x="-748105" y="520326"/>
                    <a:pt x="-765255" y="522920"/>
                  </a:cubicBezTo>
                  <a:cubicBezTo>
                    <a:pt x="-782405" y="525515"/>
                    <a:pt x="-799178" y="527586"/>
                    <a:pt x="-817771" y="528993"/>
                  </a:cubicBezTo>
                  <a:cubicBezTo>
                    <a:pt x="-836364" y="530400"/>
                    <a:pt x="-856778" y="531141"/>
                    <a:pt x="-877192" y="531883"/>
                  </a:cubicBezTo>
                  <a:cubicBezTo>
                    <a:pt x="-879926" y="531982"/>
                    <a:pt x="-881752" y="533710"/>
                    <a:pt x="-881752" y="535800"/>
                  </a:cubicBezTo>
                  <a:cubicBezTo>
                    <a:pt x="-881752" y="537890"/>
                    <a:pt x="-879928" y="539732"/>
                    <a:pt x="-877192" y="539717"/>
                  </a:cubicBezTo>
                  <a:cubicBezTo>
                    <a:pt x="-856577" y="539602"/>
                    <a:pt x="-835962" y="539486"/>
                    <a:pt x="-817127" y="538696"/>
                  </a:cubicBezTo>
                  <a:cubicBezTo>
                    <a:pt x="-798293" y="537906"/>
                    <a:pt x="-781240" y="536440"/>
                    <a:pt x="-763763" y="534438"/>
                  </a:cubicBezTo>
                  <a:cubicBezTo>
                    <a:pt x="-746287" y="532437"/>
                    <a:pt x="-728387" y="529899"/>
                    <a:pt x="-710706" y="526764"/>
                  </a:cubicBezTo>
                  <a:cubicBezTo>
                    <a:pt x="-693026" y="523629"/>
                    <a:pt x="-675564" y="519897"/>
                    <a:pt x="-658202" y="515578"/>
                  </a:cubicBezTo>
                  <a:cubicBezTo>
                    <a:pt x="-640841" y="511259"/>
                    <a:pt x="-623581" y="506353"/>
                    <a:pt x="-606506" y="500868"/>
                  </a:cubicBezTo>
                  <a:cubicBezTo>
                    <a:pt x="-589430" y="495384"/>
                    <a:pt x="-572540" y="489321"/>
                    <a:pt x="-555859" y="482709"/>
                  </a:cubicBezTo>
                  <a:cubicBezTo>
                    <a:pt x="-539177" y="476096"/>
                    <a:pt x="-522705" y="468933"/>
                    <a:pt x="-506471" y="461259"/>
                  </a:cubicBezTo>
                  <a:cubicBezTo>
                    <a:pt x="-490237" y="453585"/>
                    <a:pt x="-474241" y="445401"/>
                    <a:pt x="-458500" y="436753"/>
                  </a:cubicBezTo>
                  <a:cubicBezTo>
                    <a:pt x="-442758" y="428105"/>
                    <a:pt x="-427270" y="418995"/>
                    <a:pt x="-412042" y="409475"/>
                  </a:cubicBezTo>
                  <a:cubicBezTo>
                    <a:pt x="-396813" y="399955"/>
                    <a:pt x="-381844" y="390025"/>
                    <a:pt x="-367129" y="379739"/>
                  </a:cubicBezTo>
                  <a:cubicBezTo>
                    <a:pt x="-352414" y="369453"/>
                    <a:pt x="-337955" y="358812"/>
                    <a:pt x="-323737" y="347867"/>
                  </a:cubicBezTo>
                  <a:cubicBezTo>
                    <a:pt x="-309519" y="336922"/>
                    <a:pt x="-295543" y="325675"/>
                    <a:pt x="-281791" y="314173"/>
                  </a:cubicBezTo>
                  <a:cubicBezTo>
                    <a:pt x="-268038" y="302672"/>
                    <a:pt x="-254509" y="290917"/>
                    <a:pt x="-241181" y="278953"/>
                  </a:cubicBezTo>
                  <a:cubicBezTo>
                    <a:pt x="-227852" y="266989"/>
                    <a:pt x="-214723" y="254817"/>
                    <a:pt x="-201769" y="242477"/>
                  </a:cubicBezTo>
                  <a:cubicBezTo>
                    <a:pt x="-188815" y="230138"/>
                    <a:pt x="-176035" y="217631"/>
                    <a:pt x="-163402" y="204993"/>
                  </a:cubicBezTo>
                  <a:cubicBezTo>
                    <a:pt x="-150770" y="192356"/>
                    <a:pt x="-138284" y="179588"/>
                    <a:pt x="-125917" y="166723"/>
                  </a:cubicBezTo>
                  <a:cubicBezTo>
                    <a:pt x="-113550" y="153859"/>
                    <a:pt x="-101301" y="140897"/>
                    <a:pt x="-89143" y="127870"/>
                  </a:cubicBezTo>
                  <a:cubicBezTo>
                    <a:pt x="-76985" y="114843"/>
                    <a:pt x="-64917" y="101750"/>
                    <a:pt x="-52911" y="88620"/>
                  </a:cubicBezTo>
                  <a:cubicBezTo>
                    <a:pt x="-40905" y="75490"/>
                    <a:pt x="-28961" y="62323"/>
                    <a:pt x="-17050" y="49146"/>
                  </a:cubicBezTo>
                  <a:cubicBezTo>
                    <a:pt x="-5139" y="35970"/>
                    <a:pt x="6739" y="22784"/>
                    <a:pt x="18610" y="9615"/>
                  </a:cubicBezTo>
                  <a:cubicBezTo>
                    <a:pt x="30481" y="-3554"/>
                    <a:pt x="42347" y="-16707"/>
                    <a:pt x="54236" y="-29812"/>
                  </a:cubicBezTo>
                  <a:cubicBezTo>
                    <a:pt x="66125" y="-42917"/>
                    <a:pt x="78039" y="-55975"/>
                    <a:pt x="89994" y="-68971"/>
                  </a:cubicBezTo>
                  <a:cubicBezTo>
                    <a:pt x="101949" y="-81967"/>
                    <a:pt x="113946" y="-94900"/>
                    <a:pt x="126046" y="-107696"/>
                  </a:cubicBezTo>
                  <a:cubicBezTo>
                    <a:pt x="138147" y="-120491"/>
                    <a:pt x="150350" y="-133150"/>
                    <a:pt x="162554" y="-14580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55" name="MainTopic"/>
            <p:cNvSpPr/>
            <p:nvPr/>
          </p:nvSpPr>
          <p:spPr>
            <a:xfrm>
              <a:off x="3984" y="8627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电压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2010" y="5080000"/>
            <a:ext cx="1873885" cy="404495"/>
            <a:chOff x="1325" y="8791"/>
            <a:chExt cx="2951" cy="637"/>
          </a:xfrm>
        </p:grpSpPr>
        <p:sp>
          <p:nvSpPr>
            <p:cNvPr id="159" name="MMConnector"/>
            <p:cNvSpPr/>
            <p:nvPr/>
          </p:nvSpPr>
          <p:spPr>
            <a:xfrm>
              <a:off x="3692" y="9174"/>
              <a:ext cx="584" cy="255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8" name="SubTopic"/>
            <p:cNvSpPr/>
            <p:nvPr/>
          </p:nvSpPr>
          <p:spPr>
            <a:xfrm>
              <a:off x="1325" y="8791"/>
              <a:ext cx="2153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27695" y="1711960"/>
            <a:ext cx="1322705" cy="502920"/>
            <a:chOff x="12956" y="2922"/>
            <a:chExt cx="2083" cy="792"/>
          </a:xfrm>
        </p:grpSpPr>
        <p:sp>
          <p:nvSpPr>
            <p:cNvPr id="166" name="MMConnector"/>
            <p:cNvSpPr/>
            <p:nvPr/>
          </p:nvSpPr>
          <p:spPr>
            <a:xfrm>
              <a:off x="12956" y="3150"/>
              <a:ext cx="584" cy="56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5" name="SubTopic"/>
            <p:cNvSpPr/>
            <p:nvPr/>
          </p:nvSpPr>
          <p:spPr>
            <a:xfrm>
              <a:off x="13239" y="2922"/>
              <a:ext cx="1800" cy="51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27695" y="2053590"/>
            <a:ext cx="1502410" cy="750570"/>
            <a:chOff x="12956" y="3460"/>
            <a:chExt cx="2366" cy="1182"/>
          </a:xfrm>
        </p:grpSpPr>
        <p:sp>
          <p:nvSpPr>
            <p:cNvPr id="168" name="MMConnector"/>
            <p:cNvSpPr/>
            <p:nvPr/>
          </p:nvSpPr>
          <p:spPr>
            <a:xfrm>
              <a:off x="12956" y="3460"/>
              <a:ext cx="584" cy="118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192" y="3540"/>
              <a:ext cx="2131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滑动变阻器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20555" y="2715895"/>
            <a:ext cx="747395" cy="925830"/>
            <a:chOff x="14992" y="4503"/>
            <a:chExt cx="1177" cy="1458"/>
          </a:xfrm>
        </p:grpSpPr>
        <p:sp>
          <p:nvSpPr>
            <p:cNvPr id="170" name="MMConnector"/>
            <p:cNvSpPr/>
            <p:nvPr/>
          </p:nvSpPr>
          <p:spPr>
            <a:xfrm>
              <a:off x="14992" y="5343"/>
              <a:ext cx="584" cy="618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109250"/>
                  </a:moveTo>
                  <a:cubicBezTo>
                    <a:pt x="162" y="109250"/>
                    <a:pt x="-8738" y="-109250"/>
                    <a:pt x="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5284" y="4503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通路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448800" y="3121660"/>
            <a:ext cx="746760" cy="336550"/>
            <a:chOff x="14879" y="5142"/>
            <a:chExt cx="1176" cy="530"/>
          </a:xfrm>
        </p:grpSpPr>
        <p:sp>
          <p:nvSpPr>
            <p:cNvPr id="172" name="MMConnector"/>
            <p:cNvSpPr/>
            <p:nvPr/>
          </p:nvSpPr>
          <p:spPr>
            <a:xfrm>
              <a:off x="14879" y="5652"/>
              <a:ext cx="584" cy="21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-125400" y="0"/>
                  </a:moveTo>
                  <a:cubicBezTo>
                    <a:pt x="-25080" y="0"/>
                    <a:pt x="50160" y="0"/>
                    <a:pt x="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1" name="SubTopic"/>
            <p:cNvSpPr/>
            <p:nvPr/>
          </p:nvSpPr>
          <p:spPr>
            <a:xfrm>
              <a:off x="15171" y="5142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0555" y="3514090"/>
            <a:ext cx="746760" cy="520065"/>
            <a:chOff x="14992" y="5760"/>
            <a:chExt cx="1176" cy="819"/>
          </a:xfrm>
        </p:grpSpPr>
        <p:sp>
          <p:nvSpPr>
            <p:cNvPr id="174" name="MMConnector"/>
            <p:cNvSpPr/>
            <p:nvPr/>
          </p:nvSpPr>
          <p:spPr>
            <a:xfrm>
              <a:off x="14992" y="5961"/>
              <a:ext cx="584" cy="618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3" name="SubTopic"/>
            <p:cNvSpPr/>
            <p:nvPr/>
          </p:nvSpPr>
          <p:spPr>
            <a:xfrm>
              <a:off x="15284" y="5760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92310" y="4347210"/>
            <a:ext cx="746760" cy="617855"/>
            <a:chOff x="15105" y="7614"/>
            <a:chExt cx="1176" cy="973"/>
          </a:xfrm>
        </p:grpSpPr>
        <p:sp>
          <p:nvSpPr>
            <p:cNvPr id="184" name="MMConnector"/>
            <p:cNvSpPr/>
            <p:nvPr/>
          </p:nvSpPr>
          <p:spPr>
            <a:xfrm>
              <a:off x="15105" y="8279"/>
              <a:ext cx="584" cy="309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397" y="7614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22155" y="4739640"/>
            <a:ext cx="2025015" cy="421640"/>
            <a:chOff x="15152" y="8232"/>
            <a:chExt cx="3189" cy="664"/>
          </a:xfrm>
        </p:grpSpPr>
        <p:sp>
          <p:nvSpPr>
            <p:cNvPr id="185" name="MMConnector"/>
            <p:cNvSpPr/>
            <p:nvPr/>
          </p:nvSpPr>
          <p:spPr>
            <a:xfrm>
              <a:off x="15152" y="8588"/>
              <a:ext cx="584" cy="309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437" y="8232"/>
              <a:ext cx="2904" cy="511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电流、电压规律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11030" y="5564505"/>
            <a:ext cx="675005" cy="375920"/>
            <a:chOff x="14977" y="9215"/>
            <a:chExt cx="1063" cy="592"/>
          </a:xfrm>
        </p:grpSpPr>
        <p:sp>
          <p:nvSpPr>
            <p:cNvPr id="187" name="MMConnector"/>
            <p:cNvSpPr/>
            <p:nvPr/>
          </p:nvSpPr>
          <p:spPr>
            <a:xfrm>
              <a:off x="14977" y="9753"/>
              <a:ext cx="584" cy="5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6" name="SubTopic"/>
            <p:cNvSpPr/>
            <p:nvPr/>
          </p:nvSpPr>
          <p:spPr>
            <a:xfrm>
              <a:off x="15156" y="9215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11030" y="5956935"/>
            <a:ext cx="675005" cy="503555"/>
            <a:chOff x="14977" y="9833"/>
            <a:chExt cx="1063" cy="793"/>
          </a:xfrm>
        </p:grpSpPr>
        <p:sp>
          <p:nvSpPr>
            <p:cNvPr id="190" name="MMConnector"/>
            <p:cNvSpPr/>
            <p:nvPr/>
          </p:nvSpPr>
          <p:spPr>
            <a:xfrm>
              <a:off x="14977" y="10062"/>
              <a:ext cx="584" cy="56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9" name="SubTopic"/>
            <p:cNvSpPr/>
            <p:nvPr/>
          </p:nvSpPr>
          <p:spPr>
            <a:xfrm>
              <a:off x="15156" y="9833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2005242" y="4925060"/>
            <a:ext cx="2481668" cy="1548130"/>
            <a:chOff x="10029" y="7669"/>
            <a:chExt cx="5355" cy="2438"/>
          </a:xfrm>
        </p:grpSpPr>
        <p:sp>
          <p:nvSpPr>
            <p:cNvPr id="35" name="MMConnector"/>
            <p:cNvSpPr/>
            <p:nvPr/>
          </p:nvSpPr>
          <p:spPr>
            <a:xfrm>
              <a:off x="10029" y="7669"/>
              <a:ext cx="1372" cy="2438"/>
            </a:xfrm>
            <a:custGeom>
              <a:avLst/>
              <a:gdLst/>
              <a:ahLst/>
              <a:cxnLst/>
              <a:pathLst>
                <a:path w="1075441" h="934498">
                  <a:moveTo>
                    <a:pt x="-177121" y="-285184"/>
                  </a:moveTo>
                  <a:cubicBezTo>
                    <a:pt x="-188421" y="-300648"/>
                    <a:pt x="-206022" y="-303265"/>
                    <a:pt x="-217642" y="-294377"/>
                  </a:cubicBezTo>
                  <a:cubicBezTo>
                    <a:pt x="-229263" y="-285488"/>
                    <a:pt x="-231143" y="-267974"/>
                    <a:pt x="-219377" y="-252862"/>
                  </a:cubicBezTo>
                  <a:cubicBezTo>
                    <a:pt x="-208601" y="-239023"/>
                    <a:pt x="-197826" y="-225185"/>
                    <a:pt x="-187212" y="-211188"/>
                  </a:cubicBezTo>
                  <a:cubicBezTo>
                    <a:pt x="-176598" y="-197191"/>
                    <a:pt x="-166145" y="-183036"/>
                    <a:pt x="-155777" y="-168798"/>
                  </a:cubicBezTo>
                  <a:cubicBezTo>
                    <a:pt x="-145409" y="-154561"/>
                    <a:pt x="-135126" y="-140241"/>
                    <a:pt x="-124914" y="-125849"/>
                  </a:cubicBezTo>
                  <a:cubicBezTo>
                    <a:pt x="-114703" y="-111457"/>
                    <a:pt x="-104563" y="-96992"/>
                    <a:pt x="-94466" y="-82479"/>
                  </a:cubicBezTo>
                  <a:cubicBezTo>
                    <a:pt x="-84369" y="-67966"/>
                    <a:pt x="-74314" y="-53405"/>
                    <a:pt x="-64277" y="-38814"/>
                  </a:cubicBezTo>
                  <a:cubicBezTo>
                    <a:pt x="-54240" y="-24224"/>
                    <a:pt x="-44220" y="-9605"/>
                    <a:pt x="-34193" y="5025"/>
                  </a:cubicBezTo>
                  <a:cubicBezTo>
                    <a:pt x="-24165" y="19655"/>
                    <a:pt x="-14129" y="34294"/>
                    <a:pt x="-4059" y="48925"/>
                  </a:cubicBezTo>
                  <a:cubicBezTo>
                    <a:pt x="6011" y="63556"/>
                    <a:pt x="16115" y="78178"/>
                    <a:pt x="26279" y="92772"/>
                  </a:cubicBezTo>
                  <a:cubicBezTo>
                    <a:pt x="36443" y="107367"/>
                    <a:pt x="46667" y="121933"/>
                    <a:pt x="56978" y="136451"/>
                  </a:cubicBezTo>
                  <a:cubicBezTo>
                    <a:pt x="67288" y="150969"/>
                    <a:pt x="77685" y="165439"/>
                    <a:pt x="88196" y="179838"/>
                  </a:cubicBezTo>
                  <a:cubicBezTo>
                    <a:pt x="98707" y="194238"/>
                    <a:pt x="109331" y="208567"/>
                    <a:pt x="120097" y="222802"/>
                  </a:cubicBezTo>
                  <a:cubicBezTo>
                    <a:pt x="130863" y="237037"/>
                    <a:pt x="141770" y="251178"/>
                    <a:pt x="152846" y="265197"/>
                  </a:cubicBezTo>
                  <a:cubicBezTo>
                    <a:pt x="163923" y="279216"/>
                    <a:pt x="175169" y="293113"/>
                    <a:pt x="186613" y="306857"/>
                  </a:cubicBezTo>
                  <a:cubicBezTo>
                    <a:pt x="198058" y="320601"/>
                    <a:pt x="209700" y="334193"/>
                    <a:pt x="221569" y="347595"/>
                  </a:cubicBezTo>
                  <a:cubicBezTo>
                    <a:pt x="233438" y="360998"/>
                    <a:pt x="245534" y="374212"/>
                    <a:pt x="257883" y="387196"/>
                  </a:cubicBezTo>
                  <a:cubicBezTo>
                    <a:pt x="270231" y="400181"/>
                    <a:pt x="282834" y="412935"/>
                    <a:pt x="295715" y="425414"/>
                  </a:cubicBezTo>
                  <a:cubicBezTo>
                    <a:pt x="308596" y="437892"/>
                    <a:pt x="321755" y="450094"/>
                    <a:pt x="335212" y="461967"/>
                  </a:cubicBezTo>
                  <a:cubicBezTo>
                    <a:pt x="348670" y="473839"/>
                    <a:pt x="362426" y="485383"/>
                    <a:pt x="376494" y="496541"/>
                  </a:cubicBezTo>
                  <a:cubicBezTo>
                    <a:pt x="390563" y="507700"/>
                    <a:pt x="404943" y="518472"/>
                    <a:pt x="419640" y="528798"/>
                  </a:cubicBezTo>
                  <a:cubicBezTo>
                    <a:pt x="434337" y="539124"/>
                    <a:pt x="449350" y="549004"/>
                    <a:pt x="464672" y="558378"/>
                  </a:cubicBezTo>
                  <a:cubicBezTo>
                    <a:pt x="479994" y="567753"/>
                    <a:pt x="495625" y="576623"/>
                    <a:pt x="511544" y="584933"/>
                  </a:cubicBezTo>
                  <a:cubicBezTo>
                    <a:pt x="527464" y="593242"/>
                    <a:pt x="543672" y="600993"/>
                    <a:pt x="560134" y="608140"/>
                  </a:cubicBezTo>
                  <a:cubicBezTo>
                    <a:pt x="576596" y="615288"/>
                    <a:pt x="593311" y="621832"/>
                    <a:pt x="610242" y="627744"/>
                  </a:cubicBezTo>
                  <a:cubicBezTo>
                    <a:pt x="627173" y="633655"/>
                    <a:pt x="644319" y="638934"/>
                    <a:pt x="661609" y="643573"/>
                  </a:cubicBezTo>
                  <a:cubicBezTo>
                    <a:pt x="678898" y="648211"/>
                    <a:pt x="696329" y="652210"/>
                    <a:pt x="713936" y="655562"/>
                  </a:cubicBezTo>
                  <a:cubicBezTo>
                    <a:pt x="731542" y="658914"/>
                    <a:pt x="749324" y="661620"/>
                    <a:pt x="766917" y="663750"/>
                  </a:cubicBezTo>
                  <a:cubicBezTo>
                    <a:pt x="784510" y="665881"/>
                    <a:pt x="801914" y="667436"/>
                    <a:pt x="820262" y="668270"/>
                  </a:cubicBezTo>
                  <a:cubicBezTo>
                    <a:pt x="838609" y="669103"/>
                    <a:pt x="857901" y="669216"/>
                    <a:pt x="877192" y="669328"/>
                  </a:cubicBezTo>
                  <a:cubicBezTo>
                    <a:pt x="879928" y="669344"/>
                    <a:pt x="881752" y="667565"/>
                    <a:pt x="881752" y="665475"/>
                  </a:cubicBezTo>
                  <a:cubicBezTo>
                    <a:pt x="881752" y="663385"/>
                    <a:pt x="879926" y="661715"/>
                    <a:pt x="877192" y="661622"/>
                  </a:cubicBezTo>
                  <a:cubicBezTo>
                    <a:pt x="858093" y="660972"/>
                    <a:pt x="838994" y="660321"/>
                    <a:pt x="820882" y="658960"/>
                  </a:cubicBezTo>
                  <a:cubicBezTo>
                    <a:pt x="802771" y="657598"/>
                    <a:pt x="785646" y="655526"/>
                    <a:pt x="768375" y="652893"/>
                  </a:cubicBezTo>
                  <a:cubicBezTo>
                    <a:pt x="751104" y="650259"/>
                    <a:pt x="733686" y="647064"/>
                    <a:pt x="716484" y="643243"/>
                  </a:cubicBezTo>
                  <a:cubicBezTo>
                    <a:pt x="699283" y="639421"/>
                    <a:pt x="682298" y="634973"/>
                    <a:pt x="665493" y="629909"/>
                  </a:cubicBezTo>
                  <a:cubicBezTo>
                    <a:pt x="648689" y="624845"/>
                    <a:pt x="632064" y="619165"/>
                    <a:pt x="615686" y="612880"/>
                  </a:cubicBezTo>
                  <a:cubicBezTo>
                    <a:pt x="599309" y="606594"/>
                    <a:pt x="583179" y="599703"/>
                    <a:pt x="567326" y="592236"/>
                  </a:cubicBezTo>
                  <a:cubicBezTo>
                    <a:pt x="551473" y="584770"/>
                    <a:pt x="535898" y="576728"/>
                    <a:pt x="520627" y="568154"/>
                  </a:cubicBezTo>
                  <a:cubicBezTo>
                    <a:pt x="505357" y="559580"/>
                    <a:pt x="490391" y="550472"/>
                    <a:pt x="475743" y="540883"/>
                  </a:cubicBezTo>
                  <a:cubicBezTo>
                    <a:pt x="461094" y="531293"/>
                    <a:pt x="446763" y="521222"/>
                    <a:pt x="432751" y="510723"/>
                  </a:cubicBezTo>
                  <a:cubicBezTo>
                    <a:pt x="418738" y="500224"/>
                    <a:pt x="405045" y="489299"/>
                    <a:pt x="391661" y="478001"/>
                  </a:cubicBezTo>
                  <a:cubicBezTo>
                    <a:pt x="378277" y="466703"/>
                    <a:pt x="365203" y="455033"/>
                    <a:pt x="352422" y="443043"/>
                  </a:cubicBezTo>
                  <a:cubicBezTo>
                    <a:pt x="339641" y="431054"/>
                    <a:pt x="327153" y="418744"/>
                    <a:pt x="314936" y="406163"/>
                  </a:cubicBezTo>
                  <a:cubicBezTo>
                    <a:pt x="302718" y="393582"/>
                    <a:pt x="290771" y="380729"/>
                    <a:pt x="279070" y="367647"/>
                  </a:cubicBezTo>
                  <a:cubicBezTo>
                    <a:pt x="267368" y="354566"/>
                    <a:pt x="255911" y="341255"/>
                    <a:pt x="244670" y="327753"/>
                  </a:cubicBezTo>
                  <a:cubicBezTo>
                    <a:pt x="233430" y="314251"/>
                    <a:pt x="222407" y="300558"/>
                    <a:pt x="211572" y="286707"/>
                  </a:cubicBezTo>
                  <a:cubicBezTo>
                    <a:pt x="200737" y="272855"/>
                    <a:pt x="190091" y="258845"/>
                    <a:pt x="179604" y="244706"/>
                  </a:cubicBezTo>
                  <a:cubicBezTo>
                    <a:pt x="169117" y="230566"/>
                    <a:pt x="158790" y="216297"/>
                    <a:pt x="148594" y="201923"/>
                  </a:cubicBezTo>
                  <a:cubicBezTo>
                    <a:pt x="138397" y="187549"/>
                    <a:pt x="128332" y="173070"/>
                    <a:pt x="118370" y="158508"/>
                  </a:cubicBezTo>
                  <a:cubicBezTo>
                    <a:pt x="108408" y="143946"/>
                    <a:pt x="98549" y="129302"/>
                    <a:pt x="88766" y="114595"/>
                  </a:cubicBezTo>
                  <a:cubicBezTo>
                    <a:pt x="78983" y="99887"/>
                    <a:pt x="69275" y="85117"/>
                    <a:pt x="59615" y="70302"/>
                  </a:cubicBezTo>
                  <a:cubicBezTo>
                    <a:pt x="49955" y="55487"/>
                    <a:pt x="40344" y="40627"/>
                    <a:pt x="30753" y="25739"/>
                  </a:cubicBezTo>
                  <a:cubicBezTo>
                    <a:pt x="21163" y="10852"/>
                    <a:pt x="11594" y="-4064"/>
                    <a:pt x="2018" y="-18991"/>
                  </a:cubicBezTo>
                  <a:cubicBezTo>
                    <a:pt x="-7557" y="-33919"/>
                    <a:pt x="-17138" y="-48857"/>
                    <a:pt x="-26754" y="-63791"/>
                  </a:cubicBezTo>
                  <a:cubicBezTo>
                    <a:pt x="-36369" y="-78725"/>
                    <a:pt x="-46018" y="-93653"/>
                    <a:pt x="-55728" y="-108561"/>
                  </a:cubicBezTo>
                  <a:cubicBezTo>
                    <a:pt x="-65438" y="-123469"/>
                    <a:pt x="-75208" y="-138355"/>
                    <a:pt x="-85073" y="-153200"/>
                  </a:cubicBezTo>
                  <a:cubicBezTo>
                    <a:pt x="-94939" y="-168044"/>
                    <a:pt x="-104898" y="-182847"/>
                    <a:pt x="-114965" y="-197598"/>
                  </a:cubicBezTo>
                  <a:cubicBezTo>
                    <a:pt x="-125033" y="-212349"/>
                    <a:pt x="-135208" y="-227049"/>
                    <a:pt x="-145585" y="-241638"/>
                  </a:cubicBezTo>
                  <a:cubicBezTo>
                    <a:pt x="-155962" y="-256227"/>
                    <a:pt x="-166542" y="-270706"/>
                    <a:pt x="-177121" y="-2851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36" name="MainTopic"/>
            <p:cNvSpPr/>
            <p:nvPr/>
          </p:nvSpPr>
          <p:spPr>
            <a:xfrm>
              <a:off x="11194" y="9022"/>
              <a:ext cx="4190" cy="838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导体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与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绝缘体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8820" y="2070100"/>
            <a:ext cx="108978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电容式触摸屏夹层中的薄膜材料是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导体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绝缘体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．通过触摸屏周边分布的电极检测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的变化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可感知手指的运动轨迹．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冬天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戴上厚厚的绝缘材料做成的保暖手套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不能正常操作电容式触摸屏的原因是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>
                <a:ea typeface="宋体" panose="02010600030101010101" pitchFamily="2" charset="-122"/>
              </a:rPr>
              <a:t>．要制作一副保暖触摸屏手套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你的方法是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64555" y="2181225"/>
            <a:ext cx="998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31410" y="2725420"/>
            <a:ext cx="1406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电荷分布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10385" y="3839210"/>
            <a:ext cx="2822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无法形成有效电容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9795" y="4371340"/>
            <a:ext cx="798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在保暖手套中植入金属导体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开放性试题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答案合理即可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81075" y="2044065"/>
            <a:ext cx="102457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衢州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小科用一个不带电的轻质泡沫球靠近电脑显示屏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小球偏至如图实线位置．据此推测显示屏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带正电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带负电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不带电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一定带电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21445" y="543433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1075" y="149796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8525" y="2592070"/>
            <a:ext cx="2481580" cy="26377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62880" y="2735580"/>
            <a:ext cx="1069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04570" y="1259840"/>
            <a:ext cx="8383905" cy="737235"/>
            <a:chOff x="87" y="2947"/>
            <a:chExt cx="13203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47"/>
              <a:ext cx="13130" cy="1161"/>
              <a:chOff x="273" y="2947"/>
              <a:chExt cx="13130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919" y="2947"/>
                <a:ext cx="948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电流表、电压表的使用和读数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9543415" y="546100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5" name="组合 4"/>
          <p:cNvGrpSpPr/>
          <p:nvPr/>
        </p:nvGrpSpPr>
        <p:grpSpPr>
          <a:xfrm>
            <a:off x="980440" y="22783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965" y="3332480"/>
            <a:ext cx="2599055" cy="17926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38530" y="2824480"/>
            <a:ext cx="80302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闭合开关后两灯均能发光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甲为电流表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乙为电压表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甲为电压表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乙为电流表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甲、乙都为电流表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甲、乙都为电压表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056755" y="2950845"/>
            <a:ext cx="605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485130" y="536130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203960" y="1558925"/>
            <a:ext cx="95611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广东省卷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图甲中电流表的读数为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图乙中电压表的读数为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________V.</a:t>
            </a:r>
            <a:endParaRPr lang="zh-CN" altLang="en-US"/>
          </a:p>
        </p:txBody>
      </p:sp>
      <p:pic>
        <p:nvPicPr>
          <p:cNvPr id="2" name="图片 -2147482462" descr="C:\Documents and Settings\Administrator\桌面\物理（山西）\山西物理\X10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99485" y="3126740"/>
            <a:ext cx="4763135" cy="1972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77885" y="1702435"/>
            <a:ext cx="704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48760" y="2225675"/>
            <a:ext cx="824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511935" y="864870"/>
            <a:ext cx="5940425" cy="737235"/>
            <a:chOff x="87" y="2929"/>
            <a:chExt cx="9355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9282" cy="1161"/>
              <a:chOff x="273" y="2929"/>
              <a:chExt cx="9282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5661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电路设计及连接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(必考)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1511935" y="17586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ea typeface="黑体" panose="02010609060101010101" pitchFamily="49" charset="-122"/>
              </a:rPr>
              <a:t>类型一　电路识别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591310" y="24047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74800" y="3140075"/>
            <a:ext cx="9333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贺州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如图所示能正确测出小灯泡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两端电压的电路是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4" name="图片 -2147482459" descr="C:\Documents and Settings\Administrator\桌面\物理（山西）\山西物理\X10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524885" y="3834765"/>
            <a:ext cx="6773545" cy="2249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0027285" y="3181985"/>
            <a:ext cx="581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49960" y="1895475"/>
            <a:ext cx="101015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达州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甲、乙均为理想电表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闭合后灯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都能发光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是串联在电路中的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甲一定是电流表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乙一定是电压表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短路时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仍能发光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乙、甲两电表示数的比值与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的阻值相等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10600" y="5073015"/>
            <a:ext cx="1746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458" descr="C:\Documents and Settings\Administrator\桌面\物理（山西）\山西物理\X10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00670" y="2574290"/>
            <a:ext cx="2806065" cy="2426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512435" y="2616200"/>
            <a:ext cx="56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05190" y="4762500"/>
            <a:ext cx="14814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0185" y="2879090"/>
            <a:ext cx="2682240" cy="1883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55725" y="1851660"/>
            <a:ext cx="92900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湘潭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如图是电吹风的简化电路图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是吹风机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是电热丝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由电路图可知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只将开关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吹出的是热风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      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是串联在电路中的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吹出的是热风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可以控制整个电路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3672840"/>
            <a:ext cx="400685" cy="4197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370070" y="2564130"/>
            <a:ext cx="722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41095" y="16141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069340" y="911860"/>
            <a:ext cx="3528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类型二　电路连接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必考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52195" y="2124710"/>
            <a:ext cx="10206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伏安法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测量小灯泡电功率的实物电路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用笔画线代替导线完成电路连接．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1840" y="3101975"/>
            <a:ext cx="3874770" cy="27800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002655" y="5882005"/>
            <a:ext cx="14725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任意多边形 2"/>
          <p:cNvSpPr/>
          <p:nvPr/>
        </p:nvSpPr>
        <p:spPr>
          <a:xfrm>
            <a:off x="4850130" y="3296285"/>
            <a:ext cx="1303020" cy="783590"/>
          </a:xfrm>
          <a:custGeom>
            <a:avLst/>
            <a:gdLst>
              <a:gd name="connisteX0" fmla="*/ 86937 w 1302962"/>
              <a:gd name="connsiteY0" fmla="*/ 783808 h 783808"/>
              <a:gd name="connisteX1" fmla="*/ 86937 w 1302962"/>
              <a:gd name="connsiteY1" fmla="*/ 151983 h 783808"/>
              <a:gd name="connisteX2" fmla="*/ 1018482 w 1302962"/>
              <a:gd name="connsiteY2" fmla="*/ 10378 h 783808"/>
              <a:gd name="connisteX3" fmla="*/ 1302962 w 1302962"/>
              <a:gd name="connsiteY3" fmla="*/ 278348 h 78380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302963" h="783808">
                <a:moveTo>
                  <a:pt x="86938" y="783808"/>
                </a:moveTo>
                <a:cubicBezTo>
                  <a:pt x="68523" y="659983"/>
                  <a:pt x="-99117" y="306923"/>
                  <a:pt x="86938" y="151983"/>
                </a:cubicBezTo>
                <a:cubicBezTo>
                  <a:pt x="272993" y="-2957"/>
                  <a:pt x="775278" y="-15022"/>
                  <a:pt x="1018483" y="10378"/>
                </a:cubicBezTo>
                <a:cubicBezTo>
                  <a:pt x="1261688" y="35778"/>
                  <a:pt x="1264863" y="221833"/>
                  <a:pt x="1302963" y="278348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746240" y="5241925"/>
            <a:ext cx="570230" cy="464185"/>
          </a:xfrm>
          <a:custGeom>
            <a:avLst/>
            <a:gdLst>
              <a:gd name="connisteX0" fmla="*/ 0 w 570230"/>
              <a:gd name="connsiteY0" fmla="*/ 464185 h 464185"/>
              <a:gd name="connisteX1" fmla="*/ 371475 w 570230"/>
              <a:gd name="connsiteY1" fmla="*/ 398145 h 464185"/>
              <a:gd name="connisteX2" fmla="*/ 331470 w 570230"/>
              <a:gd name="connsiteY2" fmla="*/ 172720 h 464185"/>
              <a:gd name="connisteX3" fmla="*/ 570230 w 570230"/>
              <a:gd name="connsiteY3" fmla="*/ 0 h 464185"/>
              <a:gd name="connisteX4" fmla="*/ 570230 w 570230"/>
              <a:gd name="connsiteY4" fmla="*/ -26670 h 464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70230" h="464185">
                <a:moveTo>
                  <a:pt x="0" y="464185"/>
                </a:moveTo>
                <a:cubicBezTo>
                  <a:pt x="74930" y="455295"/>
                  <a:pt x="305435" y="456565"/>
                  <a:pt x="371475" y="398145"/>
                </a:cubicBezTo>
                <a:cubicBezTo>
                  <a:pt x="437515" y="339725"/>
                  <a:pt x="291465" y="252095"/>
                  <a:pt x="331470" y="172720"/>
                </a:cubicBezTo>
                <a:cubicBezTo>
                  <a:pt x="371475" y="93345"/>
                  <a:pt x="522605" y="40005"/>
                  <a:pt x="57023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646420" y="5854700"/>
            <a:ext cx="14725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021080" y="1061720"/>
            <a:ext cx="10149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在探究电流与电阻关系的实验中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使用的电源为两节新干电池．如图所示为实验电路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请在接错的一根导线上打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×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再用笔画线代替导线将电路改正确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导线不允许交叉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5705" y="2743200"/>
            <a:ext cx="4719320" cy="304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31965" y="3650615"/>
            <a:ext cx="629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×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554345" y="4582795"/>
            <a:ext cx="294640" cy="994410"/>
          </a:xfrm>
          <a:custGeom>
            <a:avLst/>
            <a:gdLst>
              <a:gd name="connisteX0" fmla="*/ 3761 w 294556"/>
              <a:gd name="connsiteY0" fmla="*/ 0 h 994410"/>
              <a:gd name="connisteX1" fmla="*/ 35511 w 294556"/>
              <a:gd name="connsiteY1" fmla="*/ 520700 h 994410"/>
              <a:gd name="connisteX2" fmla="*/ 272366 w 294556"/>
              <a:gd name="connsiteY2" fmla="*/ 726440 h 994410"/>
              <a:gd name="connisteX3" fmla="*/ 272366 w 294556"/>
              <a:gd name="connsiteY3" fmla="*/ 994410 h 9944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94556" h="994410">
                <a:moveTo>
                  <a:pt x="3762" y="0"/>
                </a:moveTo>
                <a:cubicBezTo>
                  <a:pt x="5667" y="100330"/>
                  <a:pt x="-18463" y="375285"/>
                  <a:pt x="35512" y="520700"/>
                </a:cubicBezTo>
                <a:cubicBezTo>
                  <a:pt x="89487" y="666115"/>
                  <a:pt x="224742" y="631825"/>
                  <a:pt x="272367" y="726440"/>
                </a:cubicBezTo>
                <a:cubicBezTo>
                  <a:pt x="319992" y="821055"/>
                  <a:pt x="276812" y="944880"/>
                  <a:pt x="272367" y="99441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13460" y="850900"/>
            <a:ext cx="7320915" cy="737235"/>
            <a:chOff x="87" y="2929"/>
            <a:chExt cx="11529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1456" cy="1161"/>
              <a:chOff x="273" y="2929"/>
              <a:chExt cx="11456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7835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串并联电路的电流、电压特点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8756015" y="5932170"/>
            <a:ext cx="13760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5" name="组合 4"/>
          <p:cNvGrpSpPr/>
          <p:nvPr/>
        </p:nvGrpSpPr>
        <p:grpSpPr>
          <a:xfrm>
            <a:off x="1059815" y="188976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980" y="3496310"/>
            <a:ext cx="3028315" cy="25342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68375" y="2402205"/>
            <a:ext cx="10492105" cy="2861310"/>
            <a:chOff x="1411" y="3783"/>
            <a:chExt cx="16523" cy="4506"/>
          </a:xfrm>
        </p:grpSpPr>
        <p:sp>
          <p:nvSpPr>
            <p:cNvPr id="13" name="文本框 12"/>
            <p:cNvSpPr txBox="1"/>
            <p:nvPr/>
          </p:nvSpPr>
          <p:spPr>
            <a:xfrm>
              <a:off x="1411" y="3783"/>
              <a:ext cx="1638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14</a:t>
              </a:r>
              <a:r>
                <a:rPr 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北部湾经济区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如图所示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在探究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sz="2400">
                  <a:ea typeface="宋体" panose="02010600030101010101" pitchFamily="2" charset="-122"/>
                </a:rPr>
                <a:t>并联电路的电流规律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sz="2400">
                  <a:ea typeface="宋体" panose="02010600030101010101" pitchFamily="2" charset="-122"/>
                </a:rPr>
                <a:t>时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闭合开关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ea typeface="宋体" panose="02010600030101010101" pitchFamily="2" charset="-122"/>
                </a:rPr>
                <a:t>后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电流表        的示数是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0.1 A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电流表        的示数是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0.3 A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则电流表          的示数是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A. 0.1 A               B. 0.2 A </a:t>
              </a:r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C. 0.3 A               D. 0.4 A</a:t>
              </a:r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52" y="4893"/>
              <a:ext cx="727" cy="72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73" y="4891"/>
              <a:ext cx="790" cy="73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09" y="4925"/>
              <a:ext cx="725" cy="725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2482215" y="3639820"/>
            <a:ext cx="706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66115" y="2554605"/>
            <a:ext cx="10829925" cy="1291590"/>
            <a:chOff x="894" y="3006"/>
            <a:chExt cx="17055" cy="203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006"/>
              <a:ext cx="14055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两种电荷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(6年4考，摩擦起电考查3次，电荷间的相互作用考查3次，导体和绝缘体考查1次)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64349" y="109029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1205" y="1859915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92150" y="3711575"/>
            <a:ext cx="97104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摩擦起电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(2016.17CD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2014.29</a:t>
            </a:r>
            <a:r>
              <a:rPr lang="zh-CN" sz="2400">
                <a:cs typeface="仿宋_GB2312" charset="0"/>
              </a:rPr>
              <a:t>第一空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用摩擦的方法使物体带电．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实质：</a:t>
            </a:r>
            <a:r>
              <a:rPr lang="zh-CN" sz="2400">
                <a:ea typeface="宋体" panose="02010600030101010101" pitchFamily="2" charset="-122"/>
              </a:rPr>
              <a:t>不是创造了电荷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只是电荷从一个物体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到另一个物体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(3)</a:t>
            </a:r>
            <a:r>
              <a:rPr lang="zh-CN" sz="2400">
                <a:ea typeface="黑体" panose="02010609060101010101" pitchFamily="49" charset="-122"/>
                <a:sym typeface="+mn-ea"/>
              </a:rPr>
              <a:t>带电体的性质：</a:t>
            </a:r>
            <a:r>
              <a:rPr lang="zh-CN" sz="2400">
                <a:sym typeface="+mn-ea"/>
              </a:rPr>
              <a:t>能够吸引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物体．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399020" y="4932680"/>
            <a:ext cx="1511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01540" y="5438140"/>
            <a:ext cx="1037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轻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454515" y="55549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文本框 103"/>
          <p:cNvSpPr txBox="1"/>
          <p:nvPr/>
        </p:nvSpPr>
        <p:spPr>
          <a:xfrm>
            <a:off x="1538605" y="1815465"/>
            <a:ext cx="90373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自贡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两个电压表指针偏转均为如图乙所示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两端的电压分别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为（        ）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>
                <a:ea typeface="宋体" panose="02010600030101010101" pitchFamily="2" charset="-122"/>
              </a:rPr>
              <a:t>　　　　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10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2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V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2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V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9235" y="5106035"/>
            <a:ext cx="1459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0160" y="3065780"/>
            <a:ext cx="4342130" cy="20694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307195" y="2474595"/>
            <a:ext cx="706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642350" y="5584190"/>
            <a:ext cx="18903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6915" y="3340100"/>
            <a:ext cx="2367915" cy="21723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75055" y="1503045"/>
            <a:ext cx="9611360" cy="3969385"/>
            <a:chOff x="2370" y="1936"/>
            <a:chExt cx="15136" cy="6251"/>
          </a:xfrm>
        </p:grpSpPr>
        <p:sp>
          <p:nvSpPr>
            <p:cNvPr id="5" name="文本框 4"/>
            <p:cNvSpPr txBox="1"/>
            <p:nvPr/>
          </p:nvSpPr>
          <p:spPr>
            <a:xfrm>
              <a:off x="2370" y="1936"/>
              <a:ext cx="15136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16.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随州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如图所示电路中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当开关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ea typeface="宋体" panose="02010600030101010101" pitchFamily="2" charset="-122"/>
                </a:rPr>
                <a:t>闭合时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电压表         、      、      的示数分别为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电流表       、       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的示数分别为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五块电表的读数均不为零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那么下列关系式正确的是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A. 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　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B. 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＋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　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C. 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＋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　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D. 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＋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　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＞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54" y="2196"/>
              <a:ext cx="680" cy="6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80" y="2196"/>
              <a:ext cx="680" cy="68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28" y="2196"/>
              <a:ext cx="678" cy="67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87" y="3143"/>
              <a:ext cx="688" cy="6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14" y="3130"/>
              <a:ext cx="696" cy="674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7864475" y="2791460"/>
            <a:ext cx="706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05180" y="832485"/>
            <a:ext cx="5237480" cy="737235"/>
            <a:chOff x="87" y="2929"/>
            <a:chExt cx="824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8175" cy="1161"/>
              <a:chOff x="273" y="2929"/>
              <a:chExt cx="817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455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电路设计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(2015.18)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777875" y="1784985"/>
            <a:ext cx="1653540" cy="460375"/>
            <a:chOff x="1586" y="2158"/>
            <a:chExt cx="2604" cy="725"/>
          </a:xfrm>
        </p:grpSpPr>
        <p:pic>
          <p:nvPicPr>
            <p:cNvPr id="5" name="图片 4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716915" y="2211070"/>
            <a:ext cx="108908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根据题中所给条件判断出用电器的连接关系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根据用电器之间是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相互影响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还是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互不影响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确定用电器之间的串、并联关系；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根据开关是否控制某个用电器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判断开关的位置；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如果开关的使用与常理相反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则说明开关与被检测的用电器并联；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确定用电器之间的串、并联关系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进而画出电路图．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注</a:t>
            </a:r>
            <a:r>
              <a:rPr lang="zh-CN" sz="2400">
                <a:solidFill>
                  <a:srgbClr val="1D41D5"/>
                </a:solidFill>
                <a:cs typeface="仿宋_GB2312" charset="0"/>
              </a:rPr>
              <a:t>：电路设计以选择题的形式出现时，也可以将选项中各个电路图所产生的效果与题目要求对比，找出正确答案．</a:t>
            </a:r>
            <a:endParaRPr lang="zh-CN" altLang="en-US" sz="2400">
              <a:solidFill>
                <a:srgbClr val="1D41D5"/>
              </a:solidFill>
              <a:cs typeface="仿宋_GB2312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90955" y="996950"/>
            <a:ext cx="94665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电动自行车两个刹车手柄中各有一只开关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在行驶中用任一只手柄刹车时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该手柄上的开关立即断开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电动机停止工作．以下电路符合要求的是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37" descr="C:\Documents and Settings\Administrator\桌面\物理（山西）\山西物理\X12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58310" y="2869565"/>
            <a:ext cx="3675380" cy="3153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868670" y="2240280"/>
            <a:ext cx="706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2830" y="11087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909320" y="1583055"/>
            <a:ext cx="59397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威</a:t>
            </a:r>
            <a:r>
              <a:rPr lang="zh-CN" sz="2400">
                <a:latin typeface="Times New Roman" panose="02020603050405020304" pitchFamily="18" charset="0"/>
                <a:cs typeface="楷体_GB2312" charset="0"/>
              </a:rPr>
              <a:t>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小明为自家的花卉大棚设计了一套智能电路管理系统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整个电路的通断可以通过手动控制开关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或手机远程控制开关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实现．当大棚内光线较暗时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光控开关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自动闭合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接通灯泡；当需要给大棚通风时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启动风机．灯泡和风机均可独立工作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以下简化电路图符合要求的是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3" name="图片 -2147482435" descr="C:\Documents and Settings\Administrator\桌面\物理（山西）\山西物理\X12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139940" y="1843405"/>
            <a:ext cx="4090670" cy="4002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825625" y="5599430"/>
            <a:ext cx="658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044575" y="982345"/>
            <a:ext cx="100539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达州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下图是物理兴趣小组设计的四个测量身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高的电路图，身高仪都由电压表改装而成，能实现身高越高身高仪示数越大且刻度均匀的电路是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34" descr="C:\Documents and Settings\Administrator\桌面\物理（山西）\山西物理\X12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015740" y="2480310"/>
            <a:ext cx="4327525" cy="3466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30045" y="220345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76935" y="701675"/>
            <a:ext cx="5278120" cy="737235"/>
            <a:chOff x="87" y="2949"/>
            <a:chExt cx="8312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49"/>
              <a:ext cx="8239" cy="1161"/>
              <a:chOff x="273" y="2949"/>
              <a:chExt cx="8239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49"/>
                <a:ext cx="4618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活动建议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(2017.40)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2" name="文本框 11"/>
          <p:cNvSpPr txBox="1"/>
          <p:nvPr/>
        </p:nvSpPr>
        <p:spPr>
          <a:xfrm>
            <a:off x="805180" y="2141855"/>
            <a:ext cx="110204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20. 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通过阅读，小明知道了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1791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年意大利物理学家伏特发明了最早的电池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伏打电池．在老师的帮助下，小明自制了一个如图所示的伏打电池，但是不能确定哪个金属片是正极．请你帮他设计实验并进行判断．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31" descr="C:\Documents and Settings\Administrator\桌面\物理（山西）\山西物理\X12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348480" y="4003040"/>
            <a:ext cx="345694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893435" y="5861685"/>
            <a:ext cx="1408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9" name="组合 18"/>
          <p:cNvGrpSpPr/>
          <p:nvPr/>
        </p:nvGrpSpPr>
        <p:grpSpPr>
          <a:xfrm>
            <a:off x="892810" y="1623060"/>
            <a:ext cx="5262245" cy="471170"/>
            <a:chOff x="1098" y="6800"/>
            <a:chExt cx="8287" cy="742"/>
          </a:xfrm>
        </p:grpSpPr>
        <p:grpSp>
          <p:nvGrpSpPr>
            <p:cNvPr id="20" name="组合 19"/>
            <p:cNvGrpSpPr/>
            <p:nvPr/>
          </p:nvGrpSpPr>
          <p:grpSpPr>
            <a:xfrm>
              <a:off x="1098" y="6805"/>
              <a:ext cx="2987" cy="737"/>
              <a:chOff x="1098" y="7483"/>
              <a:chExt cx="2987" cy="737"/>
            </a:xfrm>
          </p:grpSpPr>
          <p:pic>
            <p:nvPicPr>
              <p:cNvPr id="22" name="图片 21" descr="方块小标3字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8" y="7483"/>
                <a:ext cx="2434" cy="699"/>
              </a:xfrm>
              <a:prstGeom prst="rect">
                <a:avLst/>
              </a:prstGeom>
            </p:spPr>
          </p:pic>
          <p:sp>
            <p:nvSpPr>
              <p:cNvPr id="23" name="文本框 10"/>
              <p:cNvSpPr txBox="1"/>
              <p:nvPr/>
            </p:nvSpPr>
            <p:spPr>
              <a:xfrm>
                <a:off x="1142" y="7495"/>
                <a:ext cx="2943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400" b="1" spc="1500" dirty="0">
                    <a:solidFill>
                      <a:schemeClr val="tx1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rPr>
                  <a:t>设计类</a:t>
                </a:r>
                <a:endParaRPr lang="zh-CN" altLang="en-US" sz="2400" b="1" spc="1500" dirty="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854" y="6800"/>
              <a:ext cx="553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确定伏打电池的正负极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文本框 103"/>
          <p:cNvSpPr txBox="1"/>
          <p:nvPr/>
        </p:nvSpPr>
        <p:spPr>
          <a:xfrm>
            <a:off x="599440" y="977900"/>
            <a:ext cx="114814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写出你选用的实验仪器：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简述操作方法、实验现象和结论：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________________________________________________________________________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________________________________________________________________________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72280" y="1121410"/>
            <a:ext cx="7621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电压表、开关、导线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电流表、小灯泡、开关、导线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9440" y="1520825"/>
            <a:ext cx="11007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将电压表、开关、伏打电池用导线组成简单电路．闭合开关试触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如果电压表指针向右偏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与电压表正接线柱相连的金属片即为伏打电池的正极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另一金属片为负极；如果电压表指针向左偏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与电压表正接线柱相连的金属片即为伏打电池的负极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另一金属片为正极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将电流表、小灯泡、开关、伏打电池用导线组成简单电路．闭合开关试触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如果电流表指针向右偏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与电流表正接线柱相连的金属片即为伏打电池的正极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另一金属片为负极；如果电流表指针向左偏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与电流表正接线柱相连的金属片即为伏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打电池的负极，另一金属片为正极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09054" y="8267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56700" y="141859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4225" y="1418590"/>
            <a:ext cx="6939280" cy="737235"/>
            <a:chOff x="894" y="2929"/>
            <a:chExt cx="109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79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探究串、并联电路的电流规律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748030" y="1969770"/>
            <a:ext cx="108680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画电路图或按照要求设计或连接实物图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连接时开关要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；电流表要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正进负出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>
                <a:ea typeface="宋体" panose="02010600030101010101" pitchFamily="2" charset="-122"/>
              </a:rPr>
              <a:t>电流表的使用与读数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电表指针异常偏转的原因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(a.</a:t>
            </a:r>
            <a:r>
              <a:rPr lang="zh-CN" sz="2400">
                <a:ea typeface="宋体" panose="02010600030101010101" pitchFamily="2" charset="-122"/>
              </a:rPr>
              <a:t>闭合开关前偏转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是因为没有调零；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偏转幅度过小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说明量程选择过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>
                <a:ea typeface="宋体" panose="02010600030101010101" pitchFamily="2" charset="-122"/>
              </a:rPr>
              <a:t>偏转幅度过大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说明量程选择过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sz="2400">
                <a:ea typeface="宋体" panose="02010600030101010101" pitchFamily="2" charset="-122"/>
              </a:rPr>
              <a:t>使用过程中反向偏转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说明电表正负接线柱接反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414385" y="3199130"/>
            <a:ext cx="1369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16985" y="5378450"/>
            <a:ext cx="522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410065" y="5378450"/>
            <a:ext cx="589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2775" y="1026160"/>
            <a:ext cx="112852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实验操作：在测量不同元件的电流或更改实验方案时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对实验电路进行调整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电路故障分析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分析实验数据得出实验结论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改变电源电压或换用不同规格灯泡进行多次实验的目的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 ____________________)8. </a:t>
            </a:r>
            <a:r>
              <a:rPr lang="zh-CN" sz="2400">
                <a:ea typeface="宋体" panose="02010600030101010101" pitchFamily="2" charset="-122"/>
              </a:rPr>
              <a:t>利用实验得出的结论进行电学相关计算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实验评估及改进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zh-CN" sz="2400">
                <a:ea typeface="宋体" panose="02010600030101010101" pitchFamily="2" charset="-122"/>
              </a:rPr>
              <a:t>串联电路中的电流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并联电路干路中的电流等于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357870" y="3342005"/>
            <a:ext cx="343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使实验结论具有普遍性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92650" y="4970145"/>
            <a:ext cx="1889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处处相等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7540" y="5499735"/>
            <a:ext cx="242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各支路电流之和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9290" y="1276350"/>
            <a:ext cx="110439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两种电荷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(2016.17AB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2014.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29</a:t>
            </a:r>
            <a:r>
              <a:rPr lang="zh-CN" sz="2400">
                <a:cs typeface="仿宋_GB2312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用丝绸摩擦过的玻璃棒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电子带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用毛皮摩擦过的橡胶棒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电子带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电荷间的相互作用：</a:t>
            </a:r>
            <a:r>
              <a:rPr lang="zh-CN" sz="2400">
                <a:ea typeface="宋体" panose="02010600030101010101" pitchFamily="2" charset="-122"/>
              </a:rPr>
              <a:t>同种电荷相互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异种电荷相互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验电器：</a:t>
            </a:r>
            <a:r>
              <a:rPr lang="zh-CN" sz="2400">
                <a:ea typeface="宋体" panose="02010600030101010101" pitchFamily="2" charset="-122"/>
              </a:rPr>
              <a:t>检验物体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的仪器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根据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的原理制成．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电荷量：</a:t>
            </a:r>
            <a:r>
              <a:rPr lang="zh-CN" sz="2400">
                <a:ea typeface="宋体" panose="02010600030101010101" pitchFamily="2" charset="-122"/>
              </a:rPr>
              <a:t>电荷的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叫做电荷量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简称电荷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单位是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简称库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38320" y="1933575"/>
            <a:ext cx="854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失去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02400" y="1933575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0595" y="2465705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得到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99435" y="2465705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负电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25820" y="3055620"/>
            <a:ext cx="886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排斥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258935" y="3011170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88740" y="3587750"/>
            <a:ext cx="1604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是否带电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66685" y="3587750"/>
            <a:ext cx="2797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同种电荷相互排斥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501390" y="4664710"/>
            <a:ext cx="83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多少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43670" y="4664710"/>
            <a:ext cx="842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库仑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454515" y="54832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66800" y="9823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363585" y="581406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165" y="1604645"/>
            <a:ext cx="9835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成都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探究串联电路的电流特点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的实验中，小虹同学选用两个不同的小灯泡组成了如图甲所示的串联电路，然后用一个电流表分别接在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三处去测量电流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(1)她先把电流表接在a处，闭合开关后，发现两灯的亮度不稳定，电流表的指针也来回摆动．故障的原因可能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是________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某段导线断开　　B. 某接线柱处接触不良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某灯泡被短路        D. 电流表被烧坏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-2922" r="50927" b="974"/>
          <a:stretch>
            <a:fillRect/>
          </a:stretch>
        </p:blipFill>
        <p:spPr>
          <a:xfrm>
            <a:off x="8181340" y="4004945"/>
            <a:ext cx="1798955" cy="17278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10385" y="4502150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7740" y="890270"/>
            <a:ext cx="102215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她排除故障后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重新闭合开关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电流表的指针指示位置如图乙所示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则所测的电流值为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______A.(3)</a:t>
            </a:r>
            <a:r>
              <a:rPr lang="zh-CN" sz="2400">
                <a:ea typeface="宋体" panose="02010600030101010101" pitchFamily="2" charset="-122"/>
              </a:rPr>
              <a:t>她测量了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三处的电流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又改变灯泡的规格进行了多次实验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其中一次实验的测量数据如下表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在分析数据时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她发现三处的测量值有差异．下列分析正确的是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A. </a:t>
            </a:r>
            <a:r>
              <a:rPr lang="zh-CN" sz="2400">
                <a:ea typeface="宋体" panose="02010600030101010101" pitchFamily="2" charset="-122"/>
              </a:rPr>
              <a:t>可能是因为测量误差造成的</a:t>
            </a:r>
            <a:endParaRPr lang="en-US" sz="2400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是因为没有对电流表调零造成的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串联电路中各处的电流本来就不等</a:t>
            </a:r>
            <a:endParaRPr lang="en-US" sz="2400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电流从电源正极流向负极的过程中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电流越来越小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229793" y="3270272"/>
          <a:ext cx="3743325" cy="1101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950"/>
                <a:gridCol w="1250315"/>
                <a:gridCol w="1242060"/>
              </a:tblGrid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64535" y="1532255"/>
            <a:ext cx="867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25950" y="3198495"/>
            <a:ext cx="702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56920" b="974"/>
          <a:stretch>
            <a:fillRect/>
          </a:stretch>
        </p:blipFill>
        <p:spPr>
          <a:xfrm>
            <a:off x="8801735" y="4500880"/>
            <a:ext cx="1579245" cy="1678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09320" y="8521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9320" y="1334770"/>
            <a:ext cx="108927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为了防止损坏电流表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在不能事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先估计电流大小的情况下，选择量程时，电流表应先用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量程进行试触；小虹试触时电流表的指针偏转情况如图丙所示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根据你的分析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你认为原因可能是：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小虹的同学闭合电路后发现：灯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的亮度比灯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的亮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度大．则下列说法正确的是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中的电流较大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更亮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电流从电源正极出来先通过灯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更亮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两灯中的电流相等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，亮度不同是由于两灯规格不同所致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265" y="3397250"/>
            <a:ext cx="2283460" cy="16338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006330" y="5174615"/>
            <a:ext cx="476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丙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2748280" y="2030095"/>
            <a:ext cx="582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43940" y="3127375"/>
            <a:ext cx="3661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电流表正负接线柱接反了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19675" y="4209415"/>
            <a:ext cx="637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9760" y="789305"/>
            <a:ext cx="109524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小虹又进行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探究并联电路中的电流关系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所用的电源为两节新干电池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连接的电路如图丁所示．换用不同规格小灯泡进行实验得出的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数据如下表所示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此时电流表测量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sz="2400">
                <a:latin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干路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的电流．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分析数据得出结论：在并联电路中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225290" y="2288540"/>
          <a:ext cx="6732905" cy="2411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6915"/>
                <a:gridCol w="1884680"/>
                <a:gridCol w="2043430"/>
                <a:gridCol w="2087880"/>
              </a:tblGrid>
              <a:tr h="7315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的电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流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L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的电流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干路电流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200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7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65" y="2604135"/>
            <a:ext cx="2426335" cy="1415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15770" y="4181475"/>
            <a:ext cx="2143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丁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3340735" y="5259070"/>
            <a:ext cx="884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干路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20690" y="5824855"/>
            <a:ext cx="5528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干路中的电流等于各支路中的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电流之和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31190" y="1353820"/>
            <a:ext cx="109099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sz="2400"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次实验发现灯泡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比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ym typeface="+mn-ea"/>
              </a:rPr>
              <a:t>亮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则灯泡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的电阻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sym typeface="+mn-ea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灯泡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ym typeface="+mn-ea"/>
              </a:rPr>
              <a:t>的电阻；若两灯泡灯丝长度相同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则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的灯丝更细．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次实验时若灯泡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的灯丝电阻为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的灯丝电阻为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(7)</a:t>
            </a:r>
            <a:r>
              <a:rPr lang="zh-CN" sz="2400">
                <a:ea typeface="宋体" panose="02010600030101010101" pitchFamily="2" charset="-122"/>
              </a:rPr>
              <a:t>小虹实验时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发现两灯都亮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由于连线较乱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无法确定电路是串联还是并联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请你帮他想出一种简单可行的判断方法：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小虹认为实验过程中需要多次拆、接电流表很不方便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请你提出一项改进措施：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________________________________________________.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7439660" y="1475105"/>
            <a:ext cx="967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482330" y="2007235"/>
            <a:ext cx="550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027920" y="2567305"/>
            <a:ext cx="658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36600" y="3540125"/>
            <a:ext cx="10296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取下其中一个灯泡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若另一只灯泡不发光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说明它们串联；若另一只灯泡仍发光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说明它们并联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0730" y="5302250"/>
            <a:ext cx="744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同时使用三个电流表分别测量通过两灯和干路的电流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228455" y="98806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37260" y="703580"/>
            <a:ext cx="6793230" cy="737235"/>
            <a:chOff x="894" y="2929"/>
            <a:chExt cx="1069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769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探究串、并联电路的电压规律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37260" y="1306830"/>
            <a:ext cx="104863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注：与实验一相同命题点不再重复体现【设计与进行实验】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电压表的使用与读数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实验方案或结论的评估：如图所示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测量完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两端电压时不能将电压表与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点接线柱相连的导线直接换到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点接线柱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会导致电压表正负接线柱接反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：串联电路两端的电压等于________________；并联电路中各支路两端的电压都_______．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695" y="2105660"/>
            <a:ext cx="2099310" cy="18681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79160" y="5241925"/>
            <a:ext cx="244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各部分电压之和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44190" y="5810250"/>
            <a:ext cx="937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10310" y="112585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148320" y="559879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745" y="2139950"/>
            <a:ext cx="4150360" cy="34588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66165" y="2035175"/>
            <a:ext cx="55130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小芳在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探究串联电路电压特点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连接好了的实物电路图如图甲所示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请你协助完成：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在方框内画出与图甲对应的电路图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并在电路图中标上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在某次测量时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电压表的示数如图乙所示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两端的电压为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______V.</a:t>
            </a:r>
            <a:endParaRPr lang="zh-CN" altLang="en-US"/>
          </a:p>
        </p:txBody>
      </p:sp>
      <p:pic>
        <p:nvPicPr>
          <p:cNvPr id="3" name="图片 -2147482595" descr="C:\Documents and Settings\Administrator\桌面\物理（山西）\山西物理\X26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148320" y="4296410"/>
            <a:ext cx="1303020" cy="121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226050" y="5479415"/>
            <a:ext cx="681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1.9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14070" y="2135505"/>
            <a:ext cx="104927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小芳发现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均不发光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电压表有示数且大小接近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则电路中出现的故障可能是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排除故障后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小芳在测量了灯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两端的电压后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断开开关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然后将导线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端松开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接到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接线柱上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测量灯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两端的电压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这一做法会造成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94350" y="2842895"/>
            <a:ext cx="81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断路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6150" y="4444365"/>
            <a:ext cx="2414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电压表指针反偏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2830" y="1139190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3963035" y="4646930"/>
          <a:ext cx="4227830" cy="1318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0015"/>
                <a:gridCol w="1424940"/>
                <a:gridCol w="1412875"/>
              </a:tblGrid>
              <a:tr h="7696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4880" y="1621155"/>
            <a:ext cx="103378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正确连接电路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小芳将得到的数据记录在下表中．分析实验数据得出两个实验结论：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串联电路两端的电压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各部分电路两端电压之和；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串联电路中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各部分电路两端电压相等．老师指出结论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是错误的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造成结论错误的原因是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sz="2400">
                <a:ea typeface="宋体" panose="02010600030101010101" pitchFamily="2" charset="-122"/>
              </a:rPr>
              <a:t>．小芳在设计方案上还存在的一个不足之处是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________________________________________.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21985" y="2300605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80335" y="3414395"/>
            <a:ext cx="3382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所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选的小灯泡规格相同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03475" y="3946525"/>
            <a:ext cx="5826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只做了一次实验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得出的结论具有偶然性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5340" y="1259840"/>
            <a:ext cx="107492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测量完成后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小芳和同学们进行了交流讨论．下表选录了四个小芳的数据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你认为这些数据是否合理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请说明理由．答：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40815" y="2726055"/>
          <a:ext cx="9199245" cy="3128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6765"/>
                <a:gridCol w="2691765"/>
                <a:gridCol w="2691765"/>
                <a:gridCol w="1758950"/>
              </a:tblGrid>
              <a:tr h="934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实验小组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两端电压/V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两端电压/V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总电压/V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63410" y="1934210"/>
            <a:ext cx="3647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合理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因为实验存在误差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9285" y="518795"/>
            <a:ext cx="109340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原子及其结构：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原子：原子核：质子（带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              中子（不带电）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核外电子（带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注：通常情况下，原子核和核外电子所带电荷数相等，原子不显电性，物体对外也不显电性．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导体和绝缘体、半导体、超导体[2019.40(1)]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28650" y="4416425"/>
          <a:ext cx="1093406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9950"/>
                <a:gridCol w="1673860"/>
                <a:gridCol w="1818005"/>
                <a:gridCol w="3472815"/>
                <a:gridCol w="309943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导体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绝缘体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半导体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超导体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__________的物体</a:t>
                      </a:r>
                      <a:endParaRPr lang="en-US" altLang="en-US" sz="2400" b="0">
                        <a:latin typeface="MS Mincho" panose="02020609040205080304" charset="-128"/>
                        <a:ea typeface="MS Mincho" panose="02020609040205080304" charset="-128"/>
                        <a:cs typeface="MS Mincho" panose="02020609040205080304" charset="-128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___________的物体</a:t>
                      </a:r>
                      <a:endParaRPr lang="en-US" altLang="en-US" sz="2400" b="0">
                        <a:latin typeface="MS Mincho" panose="02020609040205080304" charset="-128"/>
                        <a:ea typeface="MS Mincho" panose="02020609040205080304" charset="-128"/>
                        <a:cs typeface="MS Mincho" panose="02020609040205080304" charset="-128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导电性能介于________和________之间的物体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在超低温的情况下电阻突然减小为______的物体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218940" y="117760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45230" y="2273300"/>
            <a:ext cx="556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40535" y="5283200"/>
            <a:ext cx="1416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容易导电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86125" y="5283835"/>
            <a:ext cx="2190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不容易导电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13600" y="5280025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24195" y="5859145"/>
            <a:ext cx="1684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绝缘体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661650" y="5591175"/>
            <a:ext cx="506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/>
          </a:p>
        </p:txBody>
      </p:sp>
      <p:sp>
        <p:nvSpPr>
          <p:cNvPr id="44" name="左大括号 43"/>
          <p:cNvSpPr/>
          <p:nvPr/>
        </p:nvSpPr>
        <p:spPr>
          <a:xfrm>
            <a:off x="1355090" y="1225550"/>
            <a:ext cx="270510" cy="153670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701925" y="1229995"/>
            <a:ext cx="125095" cy="99250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28175" y="36429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404350" y="357187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5505" y="868680"/>
            <a:ext cx="6727190" cy="737235"/>
            <a:chOff x="894" y="2949"/>
            <a:chExt cx="10594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49"/>
              <a:ext cx="759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探究影响导体电阻大小的因素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794385" y="1664970"/>
            <a:ext cx="104228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主要实验器材及作用：电源、电流表、带鳄鱼夹的导线、不同规格的金属丝、小灯泡等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电路连接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开关要断开、滑动变阻器滑片移至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电流表的使用和读数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电路中滑动变阻器或定值电阻的作用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保护电路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用电流表示数或灯泡的亮度来判断导体电阻的大小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96455" y="400304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阻值最大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5010" y="1016635"/>
            <a:ext cx="107022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控制变量法及其应用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．探究导体电阻与导体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选取长度和横截面积均相同的不同材料制成的导体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．探究导体电阻与导体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选取同种材料制成的横截面积相同、长度不同的导体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．探究导体电阻与导体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选取同种材料制成的长度相同、横截面积不同的导体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．探究导体电阻与导体温度的关系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对同一个导体进行加热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分析数据，总结结论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7835" y="1668780"/>
            <a:ext cx="942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材料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39590" y="2758440"/>
            <a:ext cx="941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52240" y="3863975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横截面积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0885" y="762635"/>
            <a:ext cx="107022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多次测量的目的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使实验结论更具普遍性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利用实验结论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再结合欧姆定律进行一些简单的计算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灯泡代替电流表探究导体电阻大小的不足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不能较准确地反映导体电阻大小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</a:t>
            </a:r>
            <a:r>
              <a:rPr lang="zh-CN" sz="2400">
                <a:ea typeface="宋体" panose="02010600030101010101" pitchFamily="2" charset="-122"/>
              </a:rPr>
              <a:t>实验的评估与改进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判断电流表代替灯泡和灯泡串联在电路中哪种更好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</a:t>
            </a:r>
            <a:r>
              <a:rPr lang="zh-CN" sz="2400">
                <a:ea typeface="宋体" panose="02010600030101010101" pitchFamily="2" charset="-122"/>
              </a:rPr>
              <a:t>实验的拓展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电流与电阻关系；灯泡亮度影响因素；测量电阻的阻值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13. </a:t>
            </a:r>
            <a:r>
              <a:rPr lang="zh-CN" sz="2400">
                <a:ea typeface="宋体" panose="02010600030101010101" pitchFamily="2" charset="-122"/>
              </a:rPr>
              <a:t>铝质输电线在生活中的应用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导体电阻的大小取决于导体的材料、长度和横截面积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还与温度有关．当其他条件不变时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导体的电阻与其长度成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与横截面积成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一般情况下导体温度越高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电阻越大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96480" y="5280025"/>
            <a:ext cx="927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68890" y="5280025"/>
            <a:ext cx="974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反比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83883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578975" y="591058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-2147482409" descr="C:\Documents and Settings\Administrator\桌面\物理（山西）\山西物理\X13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653145" y="3790950"/>
            <a:ext cx="2919730" cy="186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73125" y="1461135"/>
            <a:ext cx="107353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绥化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探究影响电阻大小的因素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某实验小组同学利用如图所示的电路分别对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导体电阻跟它的材料、长度、横截面积有关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的猜想进行实验验证．实验中使用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根电阻丝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其规格、材料如下表所示．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993775" y="3312160"/>
          <a:ext cx="7494270" cy="316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1055"/>
                <a:gridCol w="1596390"/>
                <a:gridCol w="1149350"/>
                <a:gridCol w="2098675"/>
                <a:gridCol w="182880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编号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长度/m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横截面积/mm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电流大小/A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803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锰铜合金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镍铬合金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38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镍铬合金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镍铬合金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6610" y="1957070"/>
            <a:ext cx="104806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实验中通过观察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来比较电阻的大小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此过程用到的研究方法是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分别将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两根合金丝接入电路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可初步探究出的结论是：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(3)</a:t>
            </a:r>
            <a:r>
              <a:rPr lang="zh-CN" sz="2400">
                <a:ea typeface="宋体" panose="02010600030101010101" pitchFamily="2" charset="-122"/>
              </a:rPr>
              <a:t>分别将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填编号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两根合金丝接入电路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可初步探究出的结论是：导体的材料、长度相同时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横截面积越小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电阻越大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88385" y="2100580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电流表的示数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40255" y="2632710"/>
            <a:ext cx="1141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6610" y="3754120"/>
            <a:ext cx="10369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导体的材料、横截面积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粗细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一定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长度越长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越短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，电阻越大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越小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32990" y="4286250"/>
            <a:ext cx="1148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80440" y="1965325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6930" y="2490470"/>
            <a:ext cx="10659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对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合金加热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观察到电流表示数变小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说明电阻大小还与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如果实验中的导体只有两根相同规格的镍铬合金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要探究横截面积对电阻阻值的影响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应该将两条镍铬合金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接入电路；如要探究长度对于电阻阻值的影响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应该将两条镍铬合金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接入电路．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并联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串联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80525" y="2621915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20665" y="3721735"/>
            <a:ext cx="1132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并联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22265" y="4253865"/>
            <a:ext cx="1116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串联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4240" y="1525905"/>
            <a:ext cx="104978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6)</a:t>
            </a:r>
            <a:r>
              <a:rPr lang="zh-CN" sz="2400">
                <a:ea typeface="宋体" panose="02010600030101010101" pitchFamily="2" charset="-122"/>
              </a:rPr>
              <a:t>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如果只有一根粗细均匀的细金属丝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怎样研究导体的电阻与横截面积的关系呢？某同学将金属丝对折后接入电路中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发现电流表的示数变大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由此得出结论：导体的横截面积越大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电阻越小．该同学的结论是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某同学将电流表更换为一个小灯泡后重新进行实验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可以反映导体电阻的大小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与原来的实验电路相比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该同学调整后的实验电路存在的不足是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05865" y="3329940"/>
            <a:ext cx="1017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45985" y="3258185"/>
            <a:ext cx="3607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没有控制导体的长度不变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813800" y="3851910"/>
            <a:ext cx="228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小灯泡的亮度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51150" y="4954905"/>
            <a:ext cx="617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若导体电阻变化较小时灯泡亮度变化不明显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14730" y="1620520"/>
            <a:ext cx="10098405" cy="645160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557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1225" y="2443480"/>
            <a:ext cx="5957570" cy="737235"/>
            <a:chOff x="1095" y="3735"/>
            <a:chExt cx="9382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658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验证梳子带正电还是负电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0590" y="3134360"/>
            <a:ext cx="104895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小红在干燥的天气里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用塑料梳子梳头时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发现头发随着梳子飘起．她知道是梳子带了电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但不知道带的是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正电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还是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负电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请你根据所学的知识选择合适的器材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设计一个实验来验证一下．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实验中所选择的器材：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31055" y="4905375"/>
            <a:ext cx="4868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塑料梳子、细线、玻璃棒和丝绸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8830" y="2161540"/>
            <a:ext cx="105664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实验的方案及原理：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___________________________________________________________________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sym typeface="+mn-ea"/>
              </a:rPr>
              <a:t>实验现象及结论：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109980" y="2149475"/>
            <a:ext cx="102546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将梳过头的梳子用细线吊起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将用丝绸摩擦过的玻璃棒靠近梳子的一端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观察是相斥还是相吸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其原理是同种电荷相互排斥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异种电荷相互吸引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4730" y="3762375"/>
            <a:ext cx="10267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若排斥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则说明塑料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梳子带正电，若吸引，则说明塑料梳子带负电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11225" y="1582420"/>
            <a:ext cx="8795385" cy="737235"/>
            <a:chOff x="1095" y="3735"/>
            <a:chExt cx="13851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1105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验证水果电池的电压可能与水果的大小有关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431545" y="450456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11860" y="2263140"/>
            <a:ext cx="103619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科学之旅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物理社团在一次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探究水果电池电压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实验生活中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小玲用铜片和锌片作为电极插入较小的柠檬制成了一个水果电池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小华用铜片和铝片插入较大的柠檬也制成了一个水果电池．他们分别连通相同的音乐芯片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发现小华比小玲的芯片声音要响一些．由此他们猜想：水果电池的电压可能与水果的大小有关．为了验证他们的猜想．请你设计实验帮助他们解释问题．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19125" y="1359535"/>
          <a:ext cx="11007725" cy="3697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2515"/>
                <a:gridCol w="3272155"/>
                <a:gridCol w="2172335"/>
                <a:gridCol w="2026285"/>
                <a:gridCol w="2464435"/>
              </a:tblGrid>
              <a:tr h="7899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导体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绝缘体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半导体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超导体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6776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金属、人体、大地、石墨、食盐水溶液等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橡胶、玻璃、塑料、陶瓷等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硅、锗、二极管、三极管等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铅在－265.95 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以下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电阻降为0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9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导体和绝缘体之间没有绝对的______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当外界条件改变(高温、潮湿)时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绝缘体也可以变成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756910" y="3931285"/>
            <a:ext cx="855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界限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37050" y="4463415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667240" y="55035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0725" y="2237740"/>
            <a:ext cx="107854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写出你所需要的实验器材：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简述实验设计方案：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____________________________________________________________________________________________________________________________________________________________________________________________________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44415" y="2390775"/>
            <a:ext cx="6390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铜片、锌片、电压表、导线若干、柠檬和小刀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6445" y="2778760"/>
            <a:ext cx="107397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将铜片和锌片用导线分别与电压表的正负接线柱相连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然后将铜片和锌片插入柠檬一定深度处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沿着电极插入的方向不断慢慢地用小刀切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分别测出一个柠檬、大半个柠檬和半个柠檬两端的电压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记录并比较实验数据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得出结论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43585" y="1337945"/>
            <a:ext cx="4082415" cy="737235"/>
            <a:chOff x="894" y="2937"/>
            <a:chExt cx="6429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37"/>
              <a:ext cx="3429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电流、电压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34365" y="2075180"/>
            <a:ext cx="110782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电流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物理意义：</a:t>
            </a:r>
            <a:r>
              <a:rPr lang="zh-CN" sz="2400">
                <a:ea typeface="宋体" panose="02010600030101010101" pitchFamily="2" charset="-122"/>
              </a:rPr>
              <a:t>表示电流的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用字母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形成原因：</a:t>
            </a:r>
            <a:r>
              <a:rPr lang="zh-CN" sz="2400">
                <a:ea typeface="宋体" panose="02010600030101010101" pitchFamily="2" charset="-122"/>
              </a:rPr>
              <a:t>电荷的定向移动．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方向：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电荷定向移动的方向规定为电流方向．按照这个规格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当电池、导线、用电器组成的回路闭合时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在电源外部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电流的方向是从电源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经过用电器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流向电源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333240" y="2757170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强弱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56130" y="3878580"/>
            <a:ext cx="591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61195" y="4410710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19070" y="4942840"/>
            <a:ext cx="926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负极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61195" y="52095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4555" y="754380"/>
            <a:ext cx="109347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黑体" panose="02010609060101010101" pitchFamily="49" charset="-122"/>
              </a:rPr>
              <a:t>电流的单位基本单位：</a:t>
            </a:r>
            <a:r>
              <a:rPr lang="zh-CN" sz="2400">
                <a:ea typeface="宋体" panose="02010600030101010101" pitchFamily="2" charset="-122"/>
              </a:rPr>
              <a:t>安培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简称安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黑体" panose="02010609060101010101" pitchFamily="49" charset="-122"/>
              </a:rPr>
              <a:t>其他单位：</a:t>
            </a:r>
            <a:r>
              <a:rPr lang="zh-CN" sz="2400">
                <a:ea typeface="宋体" panose="02010600030101010101" pitchFamily="2" charset="-122"/>
              </a:rPr>
              <a:t>毫安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(mA)</a:t>
            </a:r>
            <a:r>
              <a:rPr lang="zh-CN" sz="2400">
                <a:ea typeface="宋体" panose="02010600030101010101" pitchFamily="2" charset="-122"/>
              </a:rPr>
              <a:t>、微安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(μA)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mA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>
                <a:latin typeface="Times New Roman" panose="02020603050405020304" pitchFamily="18" charset="0"/>
              </a:rPr>
              <a:t>μA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_____A.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(5)</a:t>
            </a:r>
            <a:r>
              <a:rPr lang="zh-CN" sz="2400">
                <a:ea typeface="黑体" panose="02010609060101010101" pitchFamily="49" charset="-122"/>
              </a:rPr>
              <a:t>常考电流的估测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家用电冰箱正常工作的电流约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台灯正常工作时的电流约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0.05 A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教室里日光灯正常发光时通过的电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流约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家用空调正常工作时的电流约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A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家用电热水壶正常工作时的电流约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A.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15665" y="252730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32120" y="2527300"/>
            <a:ext cx="899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26220" y="52787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d47d5b0d-7e9a-4059-a1d5-a7f8af3591f0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UNIT_TABLE_BEAUTIFY" val="smartTable{96024ff4-3f0c-4a8c-a04a-edd2c79b0bbb}"/>
</p:tagLst>
</file>

<file path=ppt/tags/tag19.xml><?xml version="1.0" encoding="utf-8"?>
<p:tagLst xmlns:p="http://schemas.openxmlformats.org/presentationml/2006/main">
  <p:tag name="KSO_WM_UNIT_TABLE_BEAUTIFY" val="smartTable{96024ff4-3f0c-4a8c-a04a-edd2c79b0bbb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UNIT_TABLE_BEAUTIFY" val="smartTable{feacb462-a754-408b-9245-52000a32dd6d}"/>
</p:tagLst>
</file>

<file path=ppt/tags/tag21.xml><?xml version="1.0" encoding="utf-8"?>
<p:tagLst xmlns:p="http://schemas.openxmlformats.org/presentationml/2006/main">
  <p:tag name="KSO_WM_UNIT_TABLE_BEAUTIFY" val="smartTable{7222b586-2aaa-4907-bc0b-126a69dcf986}"/>
</p:tagLst>
</file>

<file path=ppt/tags/tag22.xml><?xml version="1.0" encoding="utf-8"?>
<p:tagLst xmlns:p="http://schemas.openxmlformats.org/presentationml/2006/main">
  <p:tag name="KSO_WM_UNIT_TABLE_BEAUTIFY" val="smartTable{7222b586-2aaa-4907-bc0b-126a69dcf986}"/>
</p:tagLst>
</file>

<file path=ppt/tags/tag23.xml><?xml version="1.0" encoding="utf-8"?>
<p:tagLst xmlns:p="http://schemas.openxmlformats.org/presentationml/2006/main">
  <p:tag name="KSO_WM_UNIT_TABLE_BEAUTIFY" val="smartTable{1cb5edb1-e7a0-4c59-a654-61ef21799efe}"/>
</p:tagLst>
</file>

<file path=ppt/tags/tag24.xml><?xml version="1.0" encoding="utf-8"?>
<p:tagLst xmlns:p="http://schemas.openxmlformats.org/presentationml/2006/main">
  <p:tag name="KSO_WM_UNIT_TABLE_BEAUTIFY" val="smartTable{510734ed-8689-4765-881c-f907eb28303a}"/>
</p:tagLst>
</file>

<file path=ppt/tags/tag25.xml><?xml version="1.0" encoding="utf-8"?>
<p:tagLst xmlns:p="http://schemas.openxmlformats.org/presentationml/2006/main">
  <p:tag name="KSO_WM_UNIT_TABLE_BEAUTIFY" val="smartTable{510734ed-8689-4765-881c-f907eb28303a}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SLIDE_ITEM_CNT" val="1"/>
  <p:tag name="KSO_WM_SLIDE_MODEL_TYPE" val="timeline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48.xml><?xml version="1.0" encoding="utf-8"?>
<p:tagLst xmlns:p="http://schemas.openxmlformats.org/presentationml/2006/main">
  <p:tag name="KSO_WM_SLIDE_ITEM_CNT" val="1"/>
  <p:tag name="KSO_WM_SLIDE_MODEL_TYPE" val="timeline"/>
</p:tagLst>
</file>

<file path=ppt/tags/tag49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0.xml><?xml version="1.0" encoding="utf-8"?>
<p:tagLst xmlns:p="http://schemas.openxmlformats.org/presentationml/2006/main">
  <p:tag name="KSO_WM_SLIDE_ITEM_CNT" val="1"/>
  <p:tag name="KSO_WM_SLIDE_MODEL_TYPE" val="timeline"/>
</p:tagLst>
</file>

<file path=ppt/tags/tag51.xml><?xml version="1.0" encoding="utf-8"?>
<p:tagLst xmlns:p="http://schemas.openxmlformats.org/presentationml/2006/main">
  <p:tag name="KSO_WM_UNIT_TABLE_BEAUTIFY" val="smartTable{320fce76-b9a2-4b8d-8b30-f20cce926698}"/>
</p:tagLst>
</file>

<file path=ppt/tags/tag52.xml><?xml version="1.0" encoding="utf-8"?>
<p:tagLst xmlns:p="http://schemas.openxmlformats.org/presentationml/2006/main">
  <p:tag name="KSO_WM_SLIDE_ITEM_CNT" val="1"/>
  <p:tag name="KSO_WM_SLIDE_MODEL_TYPE" val="timeline"/>
</p:tagLst>
</file>

<file path=ppt/tags/tag53.xml><?xml version="1.0" encoding="utf-8"?>
<p:tagLst xmlns:p="http://schemas.openxmlformats.org/presentationml/2006/main">
  <p:tag name="KSO_WM_UNIT_TABLE_BEAUTIFY" val="smartTable{86ccf358-a1e8-49e0-aa90-b3305178e2c4}"/>
</p:tagLst>
</file>

<file path=ppt/tags/tag54.xml><?xml version="1.0" encoding="utf-8"?>
<p:tagLst xmlns:p="http://schemas.openxmlformats.org/presentationml/2006/main">
  <p:tag name="KSO_WM_SLIDE_ITEM_CNT" val="1"/>
  <p:tag name="KSO_WM_SLIDE_MODEL_TYPE" val="timeline"/>
</p:tagLst>
</file>

<file path=ppt/tags/tag55.xml><?xml version="1.0" encoding="utf-8"?>
<p:tagLst xmlns:p="http://schemas.openxmlformats.org/presentationml/2006/main">
  <p:tag name="KSO_WM_SLIDE_ITEM_CNT" val="1"/>
  <p:tag name="KSO_WM_SLIDE_MODEL_TYPE" val="timeline"/>
</p:tagLst>
</file>

<file path=ppt/tags/tag56.xml><?xml version="1.0" encoding="utf-8"?>
<p:tagLst xmlns:p="http://schemas.openxmlformats.org/presentationml/2006/main">
  <p:tag name="KSO_WM_SLIDE_ITEM_CNT" val="1"/>
  <p:tag name="KSO_WM_SLIDE_MODEL_TYPE" val="timeline"/>
</p:tagLst>
</file>

<file path=ppt/tags/tag57.xml><?xml version="1.0" encoding="utf-8"?>
<p:tagLst xmlns:p="http://schemas.openxmlformats.org/presentationml/2006/main">
  <p:tag name="KSO_WM_SLIDE_ITEM_CNT" val="1"/>
  <p:tag name="KSO_WM_SLIDE_MODEL_TYPE" val="timeline"/>
</p:tagLst>
</file>

<file path=ppt/tags/tag58.xml><?xml version="1.0" encoding="utf-8"?>
<p:tagLst xmlns:p="http://schemas.openxmlformats.org/presentationml/2006/main">
  <p:tag name="KSO_WM_UNIT_TABLE_BEAUTIFY" val="smartTable{d2dcda1a-aeb2-47f6-b171-e5f279cea115}"/>
</p:tagLst>
</file>

<file path=ppt/tags/tag59.xml><?xml version="1.0" encoding="utf-8"?>
<p:tagLst xmlns:p="http://schemas.openxmlformats.org/presentationml/2006/main">
  <p:tag name="KSO_WM_UNIT_TABLE_BEAUTIFY" val="smartTable{db9bf8a7-ac43-4c1b-8941-13ec8d4a7b09}"/>
</p:tagLst>
</file>

<file path=ppt/tags/tag6.xml><?xml version="1.0" encoding="utf-8"?>
<p:tagLst xmlns:p="http://schemas.openxmlformats.org/presentationml/2006/main">
  <p:tag name="KSO_WM_SLIDE_ITEM_CNT" val="4"/>
</p:tagLst>
</file>

<file path=ppt/tags/tag60.xml><?xml version="1.0" encoding="utf-8"?>
<p:tagLst xmlns:p="http://schemas.openxmlformats.org/presentationml/2006/main">
  <p:tag name="KSO_WM_SLIDE_ITEM_CNT" val="1"/>
  <p:tag name="KSO_WM_SLIDE_MODEL_TYPE" val="timeline"/>
</p:tagLst>
</file>

<file path=ppt/tags/tag61.xml><?xml version="1.0" encoding="utf-8"?>
<p:tagLst xmlns:p="http://schemas.openxmlformats.org/presentationml/2006/main">
  <p:tag name="KSO_WM_SLIDE_ITEM_CNT" val="1"/>
  <p:tag name="KSO_WM_SLIDE_MODEL_TYPE" val="timeline"/>
</p:tagLst>
</file>

<file path=ppt/tags/tag62.xml><?xml version="1.0" encoding="utf-8"?>
<p:tagLst xmlns:p="http://schemas.openxmlformats.org/presentationml/2006/main">
  <p:tag name="KSO_WM_SLIDE_ITEM_CNT" val="1"/>
  <p:tag name="KSO_WM_SLIDE_MODEL_TYPE" val="timeline"/>
</p:tagLst>
</file>

<file path=ppt/tags/tag63.xml><?xml version="1.0" encoding="utf-8"?>
<p:tagLst xmlns:p="http://schemas.openxmlformats.org/presentationml/2006/main">
  <p:tag name="KSO_WM_UNIT_TABLE_BEAUTIFY" val="smartTable{d2520c2c-6d62-4f2c-b1b4-4f9027f933ac}"/>
</p:tagLst>
</file>

<file path=ppt/tags/tag64.xml><?xml version="1.0" encoding="utf-8"?>
<p:tagLst xmlns:p="http://schemas.openxmlformats.org/presentationml/2006/main">
  <p:tag name="KSO_WM_SLIDE_ITEM_CNT" val="1"/>
  <p:tag name="KSO_WM_SLIDE_MODEL_TYPE" val="timeline"/>
</p:tagLst>
</file>

<file path=ppt/tags/tag65.xml><?xml version="1.0" encoding="utf-8"?>
<p:tagLst xmlns:p="http://schemas.openxmlformats.org/presentationml/2006/main">
  <p:tag name="KSO_WM_SLIDE_ITEM_CNT" val="1"/>
  <p:tag name="KSO_WM_SLIDE_MODEL_TYPE" val="timeline"/>
</p:tagLst>
</file>

<file path=ppt/tags/tag66.xml><?xml version="1.0" encoding="utf-8"?>
<p:tagLst xmlns:p="http://schemas.openxmlformats.org/presentationml/2006/main">
  <p:tag name="KSO_WM_SLIDE_ITEM_CNT" val="1"/>
  <p:tag name="KSO_WM_SLIDE_MODEL_TYPE" val="timeline"/>
</p:tagLst>
</file>

<file path=ppt/tags/tag67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ced19c33-ab85-46a3-b7a1-e06ed03f35c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14184</Words>
  <Application>WPS 演示</Application>
  <PresentationFormat>宽屏</PresentationFormat>
  <Paragraphs>1358</Paragraphs>
  <Slides>70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4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MS Mincho</vt:lpstr>
      <vt:lpstr>楷体_GB2312</vt:lpstr>
      <vt:lpstr>新宋体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