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7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733800" y="2047875"/>
          <a:ext cx="5305425" cy="2609850"/>
          <a:chOff x="3733800" y="2047875"/>
          <a:chExt cx="5305425" cy="2609850"/>
        </a:xfrm>
      </p:grpSpPr>
      <p:sp>
        <p:nvSpPr>
          <p:cNvPr id="2" name="文本框 1"/>
          <p:cNvSpPr txBox="1"/>
          <p:nvPr/>
        </p:nvSpPr>
        <p:spPr>
          <a:xfrm>
            <a:off x="2771800" y="2492896"/>
            <a:ext cx="4248472" cy="730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40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9.2 </a:t>
            </a:r>
            <a:r>
              <a:rPr lang="en-US" sz="4400" u="none" spc="0" dirty="0" err="1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液体</a:t>
            </a:r>
            <a:r>
              <a:rPr lang="zh-CN" altLang="en-US" sz="440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en-US" sz="4400" u="none" spc="0" dirty="0" err="1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压强</a:t>
            </a:r>
            <a:endParaRPr lang="en-US" sz="44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443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53475" cy="4610100"/>
          <a:chOff x="381000" y="266700"/>
          <a:chExt cx="8753475" cy="4610100"/>
        </a:xfrm>
      </p:grpSpPr>
      <p:sp>
        <p:nvSpPr>
          <p:cNvPr id="2" name="文本框 1"/>
          <p:cNvSpPr txBox="1"/>
          <p:nvPr/>
        </p:nvSpPr>
        <p:spPr>
          <a:xfrm>
            <a:off x="409574" y="1092201"/>
            <a:ext cx="7978849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实验一：保持探头在水中的深度不变，改变探头的方向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 
             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观察液体内部同一深度各个方向压强的关系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液体压强的特点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0526" y="5588000"/>
            <a:ext cx="720581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同种液体内部同一深度，向各个方向的压强都相等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77101" y="3244851"/>
            <a:ext cx="147637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液面高度差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不变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349500"/>
            <a:ext cx="2190750" cy="2971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2781301" y="2349500"/>
            <a:ext cx="2066925" cy="2971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4991101" y="2349500"/>
            <a:ext cx="2238375" cy="2971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0" name="直接连接符 9"/>
          <p:cNvCxnSpPr/>
          <p:nvPr/>
        </p:nvCxnSpPr>
        <p:spPr>
          <a:xfrm>
            <a:off x="2181225" y="36068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>
            <a:off x="1933575" y="41275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>
            <a:off x="4410075" y="36195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>
          <a:xfrm>
            <a:off x="4162425" y="41402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>
            <a:off x="6791325" y="35941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/>
        </p:nvCxnSpPr>
        <p:spPr>
          <a:xfrm>
            <a:off x="6543675" y="41148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10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29650" cy="4762500"/>
          <a:chOff x="381000" y="266700"/>
          <a:chExt cx="8629650" cy="4762500"/>
        </a:xfrm>
      </p:grpSpPr>
      <p:sp>
        <p:nvSpPr>
          <p:cNvPr id="2" name="文本框 1"/>
          <p:cNvSpPr txBox="1"/>
          <p:nvPr/>
        </p:nvSpPr>
        <p:spPr>
          <a:xfrm>
            <a:off x="419100" y="965201"/>
            <a:ext cx="82105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实验二：增大探头在水中的深度，观察液体内部的压强与深度的关系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液体压强的特点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95976" y="3638551"/>
            <a:ext cx="20478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液面高度差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变大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0051" y="5791200"/>
            <a:ext cx="611616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同种液体内部压强，深度越深，压强越大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1" y="2235201"/>
            <a:ext cx="2352675" cy="3416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3228976" y="2235201"/>
            <a:ext cx="2352675" cy="3416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9" name="直接连接符 8"/>
          <p:cNvCxnSpPr/>
          <p:nvPr/>
        </p:nvCxnSpPr>
        <p:spPr>
          <a:xfrm>
            <a:off x="2257425" y="36703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>
            <a:off x="1990725" y="42291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>
            <a:off x="4991100" y="34290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>
            <a:off x="4714875" y="45212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8188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86825" cy="4772025"/>
          <a:chOff x="381000" y="266700"/>
          <a:chExt cx="8886825" cy="4772025"/>
        </a:xfrm>
      </p:grpSpPr>
      <p:sp>
        <p:nvSpPr>
          <p:cNvPr id="2" name="文本框 1"/>
          <p:cNvSpPr txBox="1"/>
          <p:nvPr/>
        </p:nvSpPr>
        <p:spPr>
          <a:xfrm>
            <a:off x="400051" y="1003301"/>
            <a:ext cx="84105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实验三：换用不同液体，观察在深度相同时，液体内部的压强是否与液体的密度有关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液体压强的特点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8151" y="5803900"/>
            <a:ext cx="6334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深度相同时，液体密度越大，液体内部压强越大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50" y="2374901"/>
            <a:ext cx="2400300" cy="3162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85775" y="2374901"/>
            <a:ext cx="1943100" cy="3162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7324725" y="3378201"/>
            <a:ext cx="156210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液面高度差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变大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924050" y="34544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>
            <a:off x="1685925" y="44958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057775" y="2374901"/>
            <a:ext cx="2266950" cy="3162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2" name="直接连接符 11"/>
          <p:cNvCxnSpPr/>
          <p:nvPr/>
        </p:nvCxnSpPr>
        <p:spPr>
          <a:xfrm>
            <a:off x="6677025" y="33528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>
          <a:xfrm>
            <a:off x="6419850" y="45593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9777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43950" cy="4433888"/>
          <a:chOff x="381000" y="266700"/>
          <a:chExt cx="8743950" cy="4433888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液体压强的特点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051" y="10160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8626" y="320040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1101" y="23749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受重力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1101" y="40386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流动性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71701" y="2089151"/>
            <a:ext cx="11906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对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容器底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有压强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71701" y="3752851"/>
            <a:ext cx="14763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对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容器侧壁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也有压强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62401" y="1104900"/>
            <a:ext cx="454596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液体内部向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各个方向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都有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  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62400" y="1892301"/>
            <a:ext cx="47815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同种液体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深度相同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时液体向各个方向的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压强大小相同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 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62401" y="3200400"/>
            <a:ext cx="445960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随深度的增加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而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增大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 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62400" y="3987801"/>
            <a:ext cx="5010150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液体压强的大小还与液体密度有关，深度相同时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液体密度越大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压强越大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 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62400" y="5283200"/>
            <a:ext cx="518160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压强计可用来测量液体内部的压强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3695700" y="1098551"/>
            <a:ext cx="247650" cy="48133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038225" y="3530600"/>
            <a:ext cx="1181100" cy="7366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1038225" y="2781300"/>
            <a:ext cx="1181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24900" cy="3686175"/>
          <a:chOff x="381000" y="266700"/>
          <a:chExt cx="8724900" cy="3686175"/>
        </a:xfrm>
      </p:grpSpPr>
      <p:sp>
        <p:nvSpPr>
          <p:cNvPr id="2" name="文本框 1"/>
          <p:cNvSpPr txBox="1"/>
          <p:nvPr/>
        </p:nvSpPr>
        <p:spPr>
          <a:xfrm>
            <a:off x="428626" y="965201"/>
            <a:ext cx="8607870" cy="3097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用压强计来研究液体内部压强,当把蒙有橡皮膜的金属盒放入液体中,可以看到压强计两管中的水面产生高度差,这表明__________________,金属盒放入液体中越深,两管中水面的高度差越___,这表明液体内部压强随_____的增加而_____．若金属盒所处深度不变,转动金属盒,使蒙橡皮膜的盒口方向向上、向下、向任何方向，压强计两管中水面的高度差_____，这表明液体内部同一深度处_______________________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626" y="1844824"/>
            <a:ext cx="24193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水的内部存在压强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1188" y="2283467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深度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6926" y="2679700"/>
            <a:ext cx="333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21413" y="2226403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增大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32040" y="3197576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不变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9678" y="3580133"/>
            <a:ext cx="319151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向各个方向的压强相等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60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5410200"/>
          <a:chOff x="381000" y="266700"/>
          <a:chExt cx="9134475" cy="5410200"/>
        </a:xfrm>
      </p:grpSpPr>
      <p:sp>
        <p:nvSpPr>
          <p:cNvPr id="2" name="文本框 1"/>
          <p:cNvSpPr txBox="1"/>
          <p:nvPr/>
        </p:nvSpPr>
        <p:spPr>
          <a:xfrm>
            <a:off x="447675" y="1016001"/>
            <a:ext cx="84201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在研究液体压强的实验时，某同学做了如图所示的实验，此实验研究的内容是________________________________。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54251" y="1587500"/>
            <a:ext cx="447230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液体内部同一深度处的压强关系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00501" y="3175001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895476" y="2120901"/>
            <a:ext cx="4867275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15375" cy="4743450"/>
          <a:chOff x="381000" y="266700"/>
          <a:chExt cx="8715375" cy="47434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8151" y="977901"/>
            <a:ext cx="82772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容器内装满水，在它的侧壁的不同深度开三个小孔，水从孔中射出。试判断图10-5中水从孔中喷射正确的画法（    ）　　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15101" y="1549400"/>
            <a:ext cx="333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乙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126" y="1536701"/>
            <a:ext cx="4562475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05850" cy="4762500"/>
          <a:chOff x="381000" y="266700"/>
          <a:chExt cx="8705850" cy="4762500"/>
        </a:xfrm>
      </p:grpSpPr>
      <p:sp>
        <p:nvSpPr>
          <p:cNvPr id="2" name="文本框 1"/>
          <p:cNvSpPr txBox="1"/>
          <p:nvPr/>
        </p:nvSpPr>
        <p:spPr>
          <a:xfrm>
            <a:off x="885826" y="1054100"/>
            <a:ext cx="678251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液体内部某一位置的压强大小该如何表示呢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液体压强的大小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9575" y="10795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6726" y="1727201"/>
            <a:ext cx="8239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可以设想在此处有个水平放置的平面，计算这个平面上方液柱对这个平面的压强即可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24276" y="375073"/>
            <a:ext cx="347789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研究方法：理想化模型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201" y="2895600"/>
            <a:ext cx="440753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S 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平面上方的液柱对平面的压力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251" y="43053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平面受到的压强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7675" y="5118101"/>
            <a:ext cx="3202940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因此，液面下深度为h处液体的压强为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562851" y="3886201"/>
            <a:ext cx="885825" cy="1079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7201" y="3530600"/>
            <a:ext cx="326707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F=G=mg=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ρVg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ρShg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33676" y="4038600"/>
            <a:ext cx="14573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2686051" y="3975101"/>
            <a:ext cx="1431131" cy="12827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067051" y="5702301"/>
            <a:ext cx="9048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445385" y="5638800"/>
            <a:ext cx="966788" cy="7112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6"/>
          <a:stretch>
            <a:fillRect/>
          </a:stretch>
        </p:blipFill>
        <p:spPr>
          <a:xfrm>
            <a:off x="5600701" y="2794001"/>
            <a:ext cx="1247775" cy="26797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5600700" y="3911601"/>
            <a:ext cx="17335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bldLvl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6810375" cy="4857750"/>
          <a:chOff x="381000" y="266700"/>
          <a:chExt cx="6810375" cy="4857750"/>
        </a:xfrm>
      </p:grpSpPr>
      <p:sp>
        <p:nvSpPr>
          <p:cNvPr id="2" name="文本框 1"/>
          <p:cNvSpPr txBox="1"/>
          <p:nvPr/>
        </p:nvSpPr>
        <p:spPr>
          <a:xfrm>
            <a:off x="400051" y="10922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液体压强公式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液体压强的大小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62376" y="2400300"/>
            <a:ext cx="1797685" cy="680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p=</a:t>
            </a:r>
            <a:r>
              <a:rPr lang="en-US" sz="4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ρgh</a:t>
            </a:r>
            <a:endParaRPr lang="en-US" sz="4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81225" y="2692400"/>
            <a:ext cx="10668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Pa(帕）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34075" y="2603500"/>
            <a:ext cx="8763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m (米)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76750" y="4013200"/>
            <a:ext cx="159385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9.8N/kg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9576" y="44958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注意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9576" y="5130801"/>
            <a:ext cx="4267835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1、h为这点到液面的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垂直距离</a:t>
            </a:r>
            <a:b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9575" y="5918200"/>
            <a:ext cx="599440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2、只适用于液体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静止时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，液体产生的压强</a:t>
            </a: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438650" y="2146301"/>
            <a:ext cx="266700" cy="5715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152775" y="2819400"/>
            <a:ext cx="495300" cy="3556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4676775" y="3429000"/>
            <a:ext cx="304800" cy="6350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5362576" y="2755901"/>
            <a:ext cx="542925" cy="3937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191000" y="1549401"/>
            <a:ext cx="8191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/>
          <p:nvPr/>
        </p:nvPicPr>
        <p:blipFill>
          <a:blip r:embed="rId6"/>
          <a:stretch>
            <a:fillRect/>
          </a:stretch>
        </p:blipFill>
        <p:spPr>
          <a:xfrm>
            <a:off x="4143376" y="1485900"/>
            <a:ext cx="823913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772400" cy="4638675"/>
          <a:chOff x="381000" y="266700"/>
          <a:chExt cx="7772400" cy="46386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液体压强的大小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446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33451" y="1219200"/>
            <a:ext cx="572678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下图中所代表的深度分别是哪一部分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0051" y="5626100"/>
            <a:ext cx="705226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深度的含义：该点到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自由液面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垂直距离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43126" y="4724400"/>
            <a:ext cx="333375" cy="67473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h</a:t>
            </a:r>
            <a:r>
              <a:rPr lang="en-US" sz="14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</a:t>
            </a:r>
            <a:br>
              <a:rPr lang="en-US" sz="14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14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914900" y="20320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923925" y="20320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6096001" y="4762500"/>
            <a:ext cx="333375" cy="67473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h</a:t>
            </a:r>
            <a:r>
              <a:rPr lang="en-US" sz="14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</a:t>
            </a:r>
            <a:br>
              <a:rPr lang="en-US" sz="14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14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007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72525" cy="3419475"/>
          <a:chOff x="381000" y="266700"/>
          <a:chExt cx="8772525" cy="3419475"/>
        </a:xfrm>
      </p:grpSpPr>
      <p:sp>
        <p:nvSpPr>
          <p:cNvPr id="2" name="文本框 1"/>
          <p:cNvSpPr txBox="1"/>
          <p:nvPr/>
        </p:nvSpPr>
        <p:spPr>
          <a:xfrm>
            <a:off x="752475" y="1130301"/>
            <a:ext cx="80200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经历探究液体压强的特点的实验过程，认识液体压强与液体深度和密度的关系，能准确陈述液体压强的特点。会利用液体压强的特点解释有关现象。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2476" y="3035300"/>
            <a:ext cx="661479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能熟练写出液体压强公式，并能进行简单计算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2476" y="4000500"/>
            <a:ext cx="763594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能说出连通器的特点，并能举出一些常见连通器的实例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1" y="355601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教学目标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0525" y="1231900"/>
            <a:ext cx="323850" cy="431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0525" y="4089400"/>
            <a:ext cx="323850" cy="4318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390525" y="3124200"/>
            <a:ext cx="32385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21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53450" cy="4848225"/>
          <a:chOff x="381000" y="266700"/>
          <a:chExt cx="8553450" cy="48482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液体的压强大小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051" y="1066800"/>
            <a:ext cx="352387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帕斯卡裂桶实验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0526" y="1752600"/>
            <a:ext cx="6600825" cy="215129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帕斯卡在1648年表演了一个著名的实验：他用一个密闭的装满水的桶，在桶盖上插入一根细长的管子，从楼房的阳台上向细管子里灌水。结果只用了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几杯水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就把桶压裂了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，桶里的水就从裂缝中流了出来。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0050" y="4203700"/>
            <a:ext cx="630555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原来由于细管子的容积较小，几杯水灌进去，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其深度h是很大了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，能对水桶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产生很大的压强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。这个很大的压强就在各个方向产生很大的压力，把桶压裂了。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41401"/>
            <a:ext cx="1619250" cy="5219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6639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96325" cy="4210050"/>
          <a:chOff x="381000" y="266700"/>
          <a:chExt cx="8696325" cy="42100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876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三种常见容器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7251" y="1168400"/>
            <a:ext cx="78390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如下三种容器，底面积均为S，液面高度均为h，则液体对容器底部的压力为多少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 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419100" cy="558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05526" y="2946400"/>
            <a:ext cx="197167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57276" y="2946400"/>
            <a:ext cx="200977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3162300" y="29464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57702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04800"/>
          <a:ext cx="7143750" cy="4162425"/>
          <a:chOff x="381000" y="304800"/>
          <a:chExt cx="7143750" cy="41624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406401"/>
            <a:ext cx="1876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三种常见容器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7676" y="1663700"/>
            <a:ext cx="246697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1900238" y="4991100"/>
            <a:ext cx="419100" cy="64152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12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12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71675" y="3175000"/>
            <a:ext cx="190500" cy="180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86201" y="1778000"/>
            <a:ext cx="83756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F=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S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10555" y="2603500"/>
            <a:ext cx="98552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m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19539" y="3721101"/>
            <a:ext cx="7524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F=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67251" y="1778000"/>
            <a:ext cx="115887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gh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S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95951" y="1778000"/>
            <a:ext cx="122745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h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S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53200" y="2641601"/>
            <a:ext cx="5905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50281" y="1956647"/>
            <a:ext cx="77406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04800"/>
          <a:ext cx="7934325" cy="4695825"/>
          <a:chOff x="381000" y="304800"/>
          <a:chExt cx="7934325" cy="46958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406401"/>
            <a:ext cx="1876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三种常见容器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733425" y="12573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825" y="12573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685800" y="4749800"/>
            <a:ext cx="88646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F=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S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6851" y="4749800"/>
            <a:ext cx="130492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gh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S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05075" y="4749800"/>
            <a:ext cx="108585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h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S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9331" y="4762500"/>
            <a:ext cx="89344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m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86251" y="4762500"/>
            <a:ext cx="95186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=G '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24425" y="4762500"/>
            <a:ext cx="90551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&lt;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10025" y="5689600"/>
            <a:ext cx="106680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 &lt;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24125" y="4267200"/>
            <a:ext cx="3619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38925" y="4267200"/>
            <a:ext cx="6667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 '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</a:t>
            </a:r>
          </a:p>
        </p:txBody>
      </p:sp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2571751" y="2501901"/>
            <a:ext cx="200025" cy="18161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724651" y="2501901"/>
            <a:ext cx="200025" cy="18161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3867150" y="2343151"/>
            <a:ext cx="990600" cy="5207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886076" y="4826847"/>
            <a:ext cx="6762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3938906" y="4896273"/>
            <a:ext cx="34734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9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bldLvl="0" animBg="1"/>
      <p:bldP spid="1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04800"/>
          <a:ext cx="8124825" cy="4800600"/>
          <a:chOff x="381000" y="304800"/>
          <a:chExt cx="8124825" cy="48006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406401"/>
            <a:ext cx="1876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三种常见容器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67325" y="15367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57225" y="15367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685800" y="4749800"/>
            <a:ext cx="92075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F=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S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6851" y="4749800"/>
            <a:ext cx="109537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gh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S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95550" y="4749800"/>
            <a:ext cx="121031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h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S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9331" y="4762500"/>
            <a:ext cx="91630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m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86250" y="4762500"/>
            <a:ext cx="84455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=G '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04435" y="4749800"/>
            <a:ext cx="85979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&gt;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24125" y="4267200"/>
            <a:ext cx="3619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38925" y="4267200"/>
            <a:ext cx="6667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 '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</a:t>
            </a:r>
          </a:p>
        </p:txBody>
      </p:sp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2562226" y="2527301"/>
            <a:ext cx="200025" cy="18161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6724651" y="2501901"/>
            <a:ext cx="200025" cy="18161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5"/>
          <a:stretch>
            <a:fillRect/>
          </a:stretch>
        </p:blipFill>
        <p:spPr>
          <a:xfrm>
            <a:off x="3867150" y="2343151"/>
            <a:ext cx="990600" cy="5207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847976" y="4813301"/>
            <a:ext cx="6762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3851910" y="4813300"/>
            <a:ext cx="4730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4067176" y="5829300"/>
            <a:ext cx="106362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 &gt;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9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bldLvl="0" animBg="1"/>
      <p:bldP spid="18" grpId="0" bldLvl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04800"/>
          <a:ext cx="8562975" cy="4524375"/>
          <a:chOff x="381000" y="304800"/>
          <a:chExt cx="8562975" cy="45243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406401"/>
            <a:ext cx="1876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三种常见容器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092200"/>
            <a:ext cx="9906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04851" y="1955800"/>
            <a:ext cx="7858125" cy="3225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1909764" y="5473700"/>
            <a:ext cx="7524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F=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91025" y="5473700"/>
            <a:ext cx="99568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 &lt;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15175" y="5473700"/>
            <a:ext cx="109855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 &gt;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水</a:t>
            </a: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901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905875" cy="4848225"/>
          <a:chOff x="381000" y="266700"/>
          <a:chExt cx="8905875" cy="4848225"/>
        </a:xfrm>
      </p:grpSpPr>
      <p:sp>
        <p:nvSpPr>
          <p:cNvPr id="2" name="文本框 1"/>
          <p:cNvSpPr txBox="1"/>
          <p:nvPr/>
        </p:nvSpPr>
        <p:spPr>
          <a:xfrm>
            <a:off x="438150" y="1054101"/>
            <a:ext cx="832485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有人说，“设想你在7 km深的蛟龙号潜水器中把一只脚伸到外面的水里，海水对你脚背压力的大小相当于1500个人所受的重力！”海水压力真有这么大吗？请通过估算加以说明。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8150" y="3975100"/>
            <a:ext cx="3581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则7 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km深处海水的压强为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8151" y="2819401"/>
            <a:ext cx="8467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0525" y="2755901"/>
            <a:ext cx="8331994" cy="12827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8151" y="4610100"/>
            <a:ext cx="4791075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52425" y="295275"/>
          <a:ext cx="8915400" cy="4438650"/>
          <a:chOff x="352425" y="295275"/>
          <a:chExt cx="8915400" cy="4438650"/>
        </a:xfrm>
      </p:grpSpPr>
      <p:sp>
        <p:nvSpPr>
          <p:cNvPr id="2" name="文本框 1"/>
          <p:cNvSpPr txBox="1"/>
          <p:nvPr/>
        </p:nvSpPr>
        <p:spPr>
          <a:xfrm>
            <a:off x="438151" y="393700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脚背受的压力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0050" y="5270501"/>
            <a:ext cx="85153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2425" y="5207000"/>
            <a:ext cx="8210550" cy="7112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8151" y="990600"/>
            <a:ext cx="7038975" cy="6604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438150" y="2438400"/>
            <a:ext cx="4800600" cy="6096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438151" y="3835400"/>
            <a:ext cx="3381375" cy="1397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8150" y="1638300"/>
            <a:ext cx="563372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一个成年人的质量约为60 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kg，所受重力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8150" y="3175000"/>
            <a:ext cx="691515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假设脚背所受压力的大小相当于n个成年人所受重力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984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95275" y="266700"/>
          <a:ext cx="8629650" cy="4486275"/>
          <a:chOff x="295275" y="266700"/>
          <a:chExt cx="8629650" cy="4486275"/>
        </a:xfrm>
      </p:grpSpPr>
      <p:sp>
        <p:nvSpPr>
          <p:cNvPr id="2" name="文本框 1"/>
          <p:cNvSpPr txBox="1"/>
          <p:nvPr/>
        </p:nvSpPr>
        <p:spPr>
          <a:xfrm>
            <a:off x="419100" y="990600"/>
            <a:ext cx="7086600" cy="215129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如图所示，放在水平桌面上容器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
内装有质量为1kg的水 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若水深h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=18cm求：(1)离容器底8cm处有一个A点，A点处受到水的压强
(2)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水对容器底的压强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5275" y="3441700"/>
            <a:ext cx="8286750" cy="25400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972176" y="2616201"/>
            <a:ext cx="26574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9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62925" cy="4886325"/>
          <a:chOff x="381000" y="266700"/>
          <a:chExt cx="8162925" cy="4886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526" y="1041400"/>
            <a:ext cx="563054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在以下各图中比较a、b、c各点的压强大小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4001" y="3657600"/>
            <a:ext cx="7905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a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&lt;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b</a:t>
            </a:r>
            <a:endParaRPr lang="en-US" sz="12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76701" y="3657601"/>
            <a:ext cx="7905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a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b</a:t>
            </a:r>
            <a:endParaRPr lang="en-US" sz="12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67500" y="3657601"/>
            <a:ext cx="12573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a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&gt;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b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&gt;P</a:t>
            </a:r>
            <a:r>
              <a:rPr lang="en-US" sz="12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34026" y="5956300"/>
            <a:ext cx="7905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a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&gt;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b</a:t>
            </a:r>
            <a:endParaRPr lang="en-US" sz="12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3025" y="5930901"/>
            <a:ext cx="12573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a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&lt;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b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&lt;P</a:t>
            </a:r>
            <a:r>
              <a:rPr lang="en-US" sz="12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c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962025" y="1968501"/>
            <a:ext cx="1752600" cy="18415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486151" y="1905000"/>
            <a:ext cx="1971675" cy="20574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105525" y="1689100"/>
            <a:ext cx="2057400" cy="21590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85826" y="3962401"/>
            <a:ext cx="2143125" cy="22479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4505325" y="3619501"/>
            <a:ext cx="27432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105650" cy="3343275"/>
          <a:chOff x="381000" y="266700"/>
          <a:chExt cx="7105650" cy="3343275"/>
        </a:xfrm>
      </p:grpSpPr>
      <p:sp>
        <p:nvSpPr>
          <p:cNvPr id="2" name="文本框 1"/>
          <p:cNvSpPr txBox="1"/>
          <p:nvPr/>
        </p:nvSpPr>
        <p:spPr>
          <a:xfrm>
            <a:off x="771526" y="1123951"/>
            <a:ext cx="365645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液体压强的特点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1526" y="1993900"/>
            <a:ext cx="516862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用压强计探究液体内部的压强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1526" y="3898900"/>
            <a:ext cx="682481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应用液体压强特点和液体压强公式解决实际问题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1" y="355601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教学重点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09575" y="1219200"/>
            <a:ext cx="323850" cy="431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09575" y="2082800"/>
            <a:ext cx="323850" cy="4318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409575" y="3987800"/>
            <a:ext cx="323850" cy="431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0525" y="32639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628651" y="3124201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教学难点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5152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39200" cy="3686175"/>
          <a:chOff x="381000" y="266700"/>
          <a:chExt cx="8839200" cy="3686175"/>
        </a:xfrm>
      </p:grpSpPr>
      <p:sp>
        <p:nvSpPr>
          <p:cNvPr id="2" name="文本框 1"/>
          <p:cNvSpPr txBox="1"/>
          <p:nvPr/>
        </p:nvSpPr>
        <p:spPr>
          <a:xfrm>
            <a:off x="419100" y="1054101"/>
            <a:ext cx="84201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如图所示，将一盛水的试管向一边倾斜，管底受到的水的压强是否发生变化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626" y="220980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解：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572125" y="22479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828676" y="2908300"/>
            <a:ext cx="12287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∵    h&gt;h'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8676" y="3581400"/>
            <a:ext cx="11525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∴   p&gt;p'</a:t>
            </a:r>
          </a:p>
        </p:txBody>
      </p:sp>
    </p:spTree>
    <p:extLst>
      <p:ext uri="{BB962C8B-B14F-4D97-AF65-F5344CB8AC3E}">
        <p14:creationId xmlns:p14="http://schemas.microsoft.com/office/powerpoint/2010/main" val="24065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58225" cy="4133850"/>
          <a:chOff x="381000" y="266700"/>
          <a:chExt cx="8658225" cy="41338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675" y="977901"/>
            <a:ext cx="8210550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如右图所示，玻璃管下端扎有橡皮膜，管里装有某种液体，此时橡皮膜向外凸出，若将玻璃管慢慢放入盛有水的容器中，当玻璃管内外的液面相平时，发现橡皮膜仍向下凸出，则管内装的液体可能是（     ）
  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A、煤油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   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B、水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
  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C、硫酸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   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D、酒精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37592" y="2305187"/>
            <a:ext cx="2286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C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43425" y="2844800"/>
            <a:ext cx="38290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911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34425" cy="3619500"/>
          <a:chOff x="381000" y="266700"/>
          <a:chExt cx="8734425" cy="36195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101" y="1155701"/>
            <a:ext cx="83153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甲、乙两个容器中盛有质量相同的同种液体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 则____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容器底部受到液体的压强大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99399" y="1130299"/>
            <a:ext cx="333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甲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619375" y="2679701"/>
            <a:ext cx="299085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67775" cy="4438650"/>
          <a:chOff x="381000" y="266700"/>
          <a:chExt cx="8867775" cy="44386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9575" y="1168401"/>
            <a:ext cx="84582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三个底面积相同的形状不同的容器装有等高的同种液体。哪个容器底受到的压强大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9576" y="53594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一样大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95376" y="2552701"/>
            <a:ext cx="5762625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24900" cy="3981450"/>
          <a:chOff x="381000" y="266700"/>
          <a:chExt cx="8724900" cy="3981450"/>
        </a:xfrm>
      </p:grpSpPr>
      <p:sp>
        <p:nvSpPr>
          <p:cNvPr id="2" name="文本框 1"/>
          <p:cNvSpPr txBox="1"/>
          <p:nvPr/>
        </p:nvSpPr>
        <p:spPr>
          <a:xfrm>
            <a:off x="400050" y="1155701"/>
            <a:ext cx="81343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（1）一个装满水的烧杯，放入一木块，烧杯底受到的压强有何变化?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0050" y="2679701"/>
            <a:ext cx="83248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（2）一个未装满水的烧杯，放入一物体水未溢出，烧杯底受到的压强有何变化？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91680" y="159813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不变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55776" y="312213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变大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20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6629400" cy="4438650"/>
          <a:chOff x="381000" y="266700"/>
          <a:chExt cx="6629400" cy="4438650"/>
        </a:xfrm>
      </p:grpSpPr>
      <p:sp>
        <p:nvSpPr>
          <p:cNvPr id="2" name="文本框 1"/>
          <p:cNvSpPr txBox="1"/>
          <p:nvPr/>
        </p:nvSpPr>
        <p:spPr>
          <a:xfrm>
            <a:off x="866776" y="1143000"/>
            <a:ext cx="680156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茶壶的壶身和壶嘴哪个高？为什么要这样做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962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168400"/>
            <a:ext cx="419100" cy="558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43051" y="2006600"/>
            <a:ext cx="4791075" cy="3911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928066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37291" cy="4019550"/>
          <a:chOff x="381000" y="266700"/>
          <a:chExt cx="8737291" cy="4019550"/>
        </a:xfrm>
      </p:grpSpPr>
      <p:sp>
        <p:nvSpPr>
          <p:cNvPr id="2" name="文本框 1"/>
          <p:cNvSpPr txBox="1"/>
          <p:nvPr/>
        </p:nvSpPr>
        <p:spPr>
          <a:xfrm>
            <a:off x="838201" y="1079500"/>
            <a:ext cx="366656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下面容器有什么特点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962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168400"/>
            <a:ext cx="419100" cy="558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1976" y="2184400"/>
            <a:ext cx="2189297" cy="31750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3590925" y="2184400"/>
            <a:ext cx="913838" cy="31750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5219701" y="2184400"/>
            <a:ext cx="3517591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35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61091" cy="4324350"/>
          <a:chOff x="381000" y="266700"/>
          <a:chExt cx="8661091" cy="4324350"/>
        </a:xfrm>
      </p:grpSpPr>
      <p:sp>
        <p:nvSpPr>
          <p:cNvPr id="2" name="文本框 1"/>
          <p:cNvSpPr txBox="1"/>
          <p:nvPr/>
        </p:nvSpPr>
        <p:spPr>
          <a:xfrm>
            <a:off x="409576" y="10668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定义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04901" y="1066800"/>
            <a:ext cx="620340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上端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开口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、下端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连通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的容器叫做连通器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55601"/>
            <a:ext cx="962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1" y="5168900"/>
            <a:ext cx="805427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连通器中装有同种液体，液体不流动时，液面会有什么特点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5207000"/>
            <a:ext cx="419100" cy="558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85776" y="1765300"/>
            <a:ext cx="2189297" cy="31750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3514725" y="1765300"/>
            <a:ext cx="913838" cy="31750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5143501" y="1765300"/>
            <a:ext cx="3517591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933825"/>
          <a:chOff x="381000" y="266700"/>
          <a:chExt cx="9134475" cy="393382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276975" y="1917700"/>
            <a:ext cx="2038350" cy="2717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390525" y="1181101"/>
            <a:ext cx="50482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假设容器底部有一竖直膜片，分析下图中p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与p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的大小。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55601"/>
            <a:ext cx="962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3650" y="2489201"/>
            <a:ext cx="6286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438150" y="3276601"/>
            <a:ext cx="48387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、P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大小不相等，会发生什么现象？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0525" y="4114801"/>
            <a:ext cx="49339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右侧液面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下降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，最后当液体静止时，两侧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液面相平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71700" y="2463801"/>
            <a:ext cx="3048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2047876" y="2501901"/>
            <a:ext cx="3143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000250" y="2438401"/>
            <a:ext cx="342900" cy="7080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57475" y="2527301"/>
            <a:ext cx="3238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609851" y="2463801"/>
            <a:ext cx="352425" cy="7080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52676" y="2565401"/>
            <a:ext cx="2571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&lt;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00501" y="3175001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4191001" y="3429001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1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96325" cy="4152900"/>
          <a:chOff x="381000" y="266700"/>
          <a:chExt cx="8696325" cy="4152900"/>
        </a:xfrm>
      </p:grpSpPr>
      <p:sp>
        <p:nvSpPr>
          <p:cNvPr id="2" name="文本框 1"/>
          <p:cNvSpPr txBox="1"/>
          <p:nvPr/>
        </p:nvSpPr>
        <p:spPr>
          <a:xfrm>
            <a:off x="400051" y="16764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连通器的特点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0051" y="10668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定义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4901" y="1066800"/>
            <a:ext cx="591537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上端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开口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、下端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连通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的容器叫做连通器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1" y="355601"/>
            <a:ext cx="962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051" y="2349501"/>
            <a:ext cx="82962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连通器里装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同种液体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，当液体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不流动时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，连通器个部分中的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液面总是相平的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51" y="3670300"/>
            <a:ext cx="431596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连通器液面相平的条件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050" y="4406901"/>
            <a:ext cx="7270750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同种液体，液体静止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，
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各部分直接与大气接触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13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219950" cy="4171950"/>
          <a:chOff x="381000" y="266700"/>
          <a:chExt cx="7219950" cy="41719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知识回顾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050" y="1003300"/>
            <a:ext cx="121962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定义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1" y="1790700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公式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05000" y="1790700"/>
            <a:ext cx="53149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表示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压强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表示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压力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S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表示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受力面积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851" y="1524000"/>
            <a:ext cx="75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38225" y="1460500"/>
            <a:ext cx="762000" cy="12795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1001" y="2565400"/>
            <a:ext cx="1476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国际单位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04975" y="2565400"/>
            <a:ext cx="381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Pa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0051" y="3352800"/>
            <a:ext cx="460399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增大减小压强的方法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0051" y="4178300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增大压强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0051" y="5003800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减小压强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09751" y="4178300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增大压力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05201" y="41783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减小受力面积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9751" y="5003800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减小压力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05201" y="50038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增大受力面积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76351" y="1003300"/>
            <a:ext cx="66800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物体所受压力的大小与受力面积之比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5761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953375" cy="4352925"/>
          <a:chOff x="381000" y="266700"/>
          <a:chExt cx="7953375" cy="4352925"/>
        </a:xfrm>
      </p:grpSpPr>
      <p:sp>
        <p:nvSpPr>
          <p:cNvPr id="2" name="文本框 1"/>
          <p:cNvSpPr txBox="1"/>
          <p:nvPr/>
        </p:nvSpPr>
        <p:spPr>
          <a:xfrm>
            <a:off x="400050" y="1104900"/>
            <a:ext cx="310007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生活中常见的连通器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962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1539" y="5245100"/>
            <a:ext cx="8286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U形管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24351" y="524510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茶壶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62751" y="52451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下水道管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854200"/>
            <a:ext cx="1762570" cy="31750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877051" y="1854200"/>
            <a:ext cx="914777" cy="31750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2838450" y="2139951"/>
            <a:ext cx="35433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7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258175" cy="4562475"/>
          <a:chOff x="381000" y="266700"/>
          <a:chExt cx="8258175" cy="4562475"/>
        </a:xfrm>
      </p:grpSpPr>
      <p:sp>
        <p:nvSpPr>
          <p:cNvPr id="2" name="文本框 1"/>
          <p:cNvSpPr txBox="1"/>
          <p:nvPr/>
        </p:nvSpPr>
        <p:spPr>
          <a:xfrm>
            <a:off x="1238251" y="55245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水位计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3551" y="55245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三峡船闸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050" y="1003300"/>
            <a:ext cx="302006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生活中常见的连通器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1" y="355601"/>
            <a:ext cx="962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47675" y="1905000"/>
            <a:ext cx="243840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71925" y="1860551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2926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05850" cy="4343400"/>
          <a:chOff x="381000" y="266700"/>
          <a:chExt cx="8705850" cy="43434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100" y="1155700"/>
            <a:ext cx="8286750" cy="170886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1.一个空的塑料药瓶，瓶口扎上橡皮膜，竖直地浸入水中，一次瓶口朝上，一次瓶口朝下，这两次药瓶在水里的位置相同(图9.2-8)。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为什么每次橡皮膜都向内凹?哪一次凹进得更多?为什么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?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14625" y="31242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45213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63000" cy="4133850"/>
          <a:chOff x="381000" y="266700"/>
          <a:chExt cx="8763000" cy="41338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0" y="28448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419100" y="1181101"/>
            <a:ext cx="83439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2.图9.2-9的两个容器中盛有同种相同质量的液体，哪个容器底受到的压强大?</a:t>
            </a:r>
          </a:p>
        </p:txBody>
      </p:sp>
    </p:spTree>
    <p:extLst>
      <p:ext uri="{BB962C8B-B14F-4D97-AF65-F5344CB8AC3E}">
        <p14:creationId xmlns:p14="http://schemas.microsoft.com/office/powerpoint/2010/main" val="519546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24900" cy="4495800"/>
          <a:chOff x="381000" y="266700"/>
          <a:chExt cx="8724900" cy="44958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100" y="939801"/>
            <a:ext cx="8305800" cy="398185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3.如图9.2-10，容器中间用隔板分成左右两部分,隔板下部有一圆孔用薄橡皮膜封闭，橡皮膜两侧压强不同时其形状为一凹面。它可以用来做“探究液体压强是否跟深度、液体密度有关”的实验。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(1)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若要检验“在同种液体中液体压强跟深度有关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” 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这一结论，应该怎样实验?说出实验步骤和应该看到的现象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(2)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若要检验“在深度相同时液体压强跟密度有关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” 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这一结论时，应该怎样实验?说出实验步骤和应该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看到的现象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87210" y="3435774"/>
            <a:ext cx="1905000" cy="2654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041714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01075" cy="2143125"/>
          <a:chOff x="381000" y="266700"/>
          <a:chExt cx="8601075" cy="21431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1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051" y="1155700"/>
            <a:ext cx="820102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4.工程师为什么要把拦河坝设计成下宽上窄的形状?三峡水电站的水库大坝高185m，当水库水位为175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m时，坝底受到的水的压强是多大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77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91625" cy="4162425"/>
          <a:chOff x="381000" y="266700"/>
          <a:chExt cx="9191625" cy="41624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86176" y="2946401"/>
            <a:ext cx="1857375" cy="2603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175260" y="1130301"/>
            <a:ext cx="88011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5.某卫生间的地漏结构如图9.2-11所示，请你分析:地漏存水杯的作用。</a:t>
            </a:r>
          </a:p>
        </p:txBody>
      </p:sp>
    </p:spTree>
    <p:extLst>
      <p:ext uri="{BB962C8B-B14F-4D97-AF65-F5344CB8AC3E}">
        <p14:creationId xmlns:p14="http://schemas.microsoft.com/office/powerpoint/2010/main" val="2643963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43950" cy="4433888"/>
          <a:chOff x="381000" y="266700"/>
          <a:chExt cx="8743950" cy="4433888"/>
        </a:xfrm>
      </p:grpSpPr>
      <p:sp>
        <p:nvSpPr>
          <p:cNvPr id="2" name="文本框 1"/>
          <p:cNvSpPr txBox="1"/>
          <p:nvPr/>
        </p:nvSpPr>
        <p:spPr>
          <a:xfrm>
            <a:off x="428626" y="320040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1101" y="23749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受重力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1101" y="40386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流动性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1701" y="2089151"/>
            <a:ext cx="11906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对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容器底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有压强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71701" y="3752851"/>
            <a:ext cx="14763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对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容器侧壁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也有压强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62400" y="1104900"/>
            <a:ext cx="453390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液体内部向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各个方向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都有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  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62400" y="1892301"/>
            <a:ext cx="47815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同种液体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深度相同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时液体向各个方向的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压强大小相同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 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62400" y="3200400"/>
            <a:ext cx="461899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随深度的增加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而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增大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 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62401" y="3987801"/>
            <a:ext cx="4987925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液体压强的大小还与液体密度有关，深度相同时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液体密度越大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压强越大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 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62400" y="5283200"/>
            <a:ext cx="46196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压强计可用来测量液体内部的压强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695700" y="1098551"/>
            <a:ext cx="247650" cy="48133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038225" y="3530600"/>
            <a:ext cx="1181100" cy="7366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038225" y="2781300"/>
            <a:ext cx="1181100" cy="7366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5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86800" cy="4533900"/>
          <a:chOff x="381000" y="266700"/>
          <a:chExt cx="8686800" cy="4533900"/>
        </a:xfrm>
      </p:grpSpPr>
      <p:sp>
        <p:nvSpPr>
          <p:cNvPr id="2" name="文本框 1"/>
          <p:cNvSpPr txBox="1"/>
          <p:nvPr/>
        </p:nvSpPr>
        <p:spPr>
          <a:xfrm>
            <a:off x="390526" y="10541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液体压强公式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33626" y="1054100"/>
            <a:ext cx="135191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p=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ρgh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526" y="16891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注意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0526" y="2235201"/>
            <a:ext cx="4380865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1、h为这点到液面的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垂直距离</a:t>
            </a:r>
            <a:b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0526" y="2908300"/>
            <a:ext cx="53625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2、只适用于液体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静止时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，液体产生的压强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28651" y="355601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0526" y="42799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连通器的特点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0526" y="3594100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连通器定义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24076" y="3594100"/>
            <a:ext cx="5191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上端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开口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、下端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连通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的容器叫做连通器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0526" y="4914901"/>
            <a:ext cx="82962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连通器里装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同种液体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，当液体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不流动时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，连通器个部分中的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液面总是相平的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409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43950" cy="4448175"/>
          <a:chOff x="381000" y="266700"/>
          <a:chExt cx="8743950" cy="4448175"/>
        </a:xfrm>
      </p:grpSpPr>
      <p:sp>
        <p:nvSpPr>
          <p:cNvPr id="2" name="文本框 1"/>
          <p:cNvSpPr txBox="1"/>
          <p:nvPr/>
        </p:nvSpPr>
        <p:spPr>
          <a:xfrm>
            <a:off x="847726" y="1092200"/>
            <a:ext cx="413385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大坝为什么建成下宽上窄型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81576" y="1092200"/>
            <a:ext cx="405492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潜水时为什么需要穿潜水服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55601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知识引入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" y="1117600"/>
            <a:ext cx="419100" cy="558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117600"/>
            <a:ext cx="419100" cy="55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9574" y="4711700"/>
            <a:ext cx="675471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液体对其内部的物体产生力的作用，即有压强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101" y="5372100"/>
            <a:ext cx="436244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液体压强如何产生的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5210175" y="18923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152525" y="18542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59112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71475" y="276225"/>
          <a:ext cx="8705850" cy="4686300"/>
          <a:chOff x="371475" y="276225"/>
          <a:chExt cx="8705850" cy="4686300"/>
        </a:xfrm>
      </p:grpSpPr>
      <p:sp>
        <p:nvSpPr>
          <p:cNvPr id="2" name="文本框 1"/>
          <p:cNvSpPr txBox="1"/>
          <p:nvPr/>
        </p:nvSpPr>
        <p:spPr>
          <a:xfrm>
            <a:off x="866776" y="1168400"/>
            <a:ext cx="737763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给下面的管内加入液体，底面的薄膜会有什么现象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57976" y="3422651"/>
            <a:ext cx="2047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底面的薄膜凸出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1475" y="5334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19126" y="368301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液体压强产生原因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" y="1206500"/>
            <a:ext cx="419100" cy="558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1001" y="5689600"/>
            <a:ext cx="649525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液体受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重力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，对支撑它的容器底部有压强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923925" y="1981200"/>
            <a:ext cx="2628900" cy="3505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3895725" y="1968500"/>
            <a:ext cx="2628900" cy="3505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721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71475" y="276225"/>
          <a:ext cx="8772525" cy="4743450"/>
          <a:chOff x="371475" y="276225"/>
          <a:chExt cx="8772525" cy="4743450"/>
        </a:xfrm>
      </p:grpSpPr>
      <p:sp>
        <p:nvSpPr>
          <p:cNvPr id="2" name="文本框 1"/>
          <p:cNvSpPr txBox="1"/>
          <p:nvPr/>
        </p:nvSpPr>
        <p:spPr>
          <a:xfrm>
            <a:off x="6724651" y="3441700"/>
            <a:ext cx="2047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侧面的薄膜凸出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1475" y="5334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19126" y="368301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液体压强产生原因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" y="1206500"/>
            <a:ext cx="419100" cy="558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1993900"/>
            <a:ext cx="2628900" cy="3505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857251" y="1181100"/>
            <a:ext cx="753117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给下面的管内加入液体，侧面的薄膜会有什么现象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9576" y="5765800"/>
            <a:ext cx="689872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液体由于具有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流动性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，因而对容器的侧壁有压强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3933825" y="1993900"/>
            <a:ext cx="2628900" cy="3505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95115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71475" y="276225"/>
          <a:ext cx="8677275" cy="3600450"/>
          <a:chOff x="371475" y="276225"/>
          <a:chExt cx="8677275" cy="3600450"/>
        </a:xfrm>
      </p:grpSpPr>
      <p:sp>
        <p:nvSpPr>
          <p:cNvPr id="2" name="文本框 1"/>
          <p:cNvSpPr txBox="1"/>
          <p:nvPr/>
        </p:nvSpPr>
        <p:spPr>
          <a:xfrm>
            <a:off x="400051" y="1016000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1475" y="5334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19126" y="368301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液体压强产生原因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7251" y="3670301"/>
            <a:ext cx="78200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液体对容器底部和侧壁都有压强，那液体内部压强大小有什么特点呢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9101" y="1828800"/>
            <a:ext cx="638514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液体受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重力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，对支撑它的容器底部有压强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9576" y="2692400"/>
            <a:ext cx="689872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液体由于具有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流动性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，因而对容器的侧壁有压强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409575" y="3721100"/>
            <a:ext cx="419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6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91525" cy="4638675"/>
          <a:chOff x="381000" y="266700"/>
          <a:chExt cx="8391525" cy="4638675"/>
        </a:xfrm>
      </p:grpSpPr>
      <p:sp>
        <p:nvSpPr>
          <p:cNvPr id="2" name="文本框 1"/>
          <p:cNvSpPr txBox="1"/>
          <p:nvPr/>
        </p:nvSpPr>
        <p:spPr>
          <a:xfrm>
            <a:off x="400050" y="1041400"/>
            <a:ext cx="469011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液体压强测量仪器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——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液体压强计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1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液体压强的特点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91125" y="3924300"/>
            <a:ext cx="320040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如果液体内部存在压强，放在液体里的薄膜就会变形，U行管的两侧液面就会产生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高度差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866900"/>
            <a:ext cx="4286250" cy="4140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238751" y="546100"/>
            <a:ext cx="3038475" cy="3251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5538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726</Words>
  <Application>Microsoft Office PowerPoint</Application>
  <PresentationFormat>全屏显示(4:3)</PresentationFormat>
  <Paragraphs>238</Paragraphs>
  <Slides>48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4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12</cp:revision>
  <dcterms:created xsi:type="dcterms:W3CDTF">2020-04-28T13:33:39Z</dcterms:created>
  <dcterms:modified xsi:type="dcterms:W3CDTF">2020-04-29T06:49:46Z</dcterms:modified>
</cp:coreProperties>
</file>