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76" r:id="rId3"/>
    <p:sldId id="289" r:id="rId5"/>
    <p:sldId id="311" r:id="rId6"/>
    <p:sldId id="259" r:id="rId7"/>
    <p:sldId id="288" r:id="rId8"/>
    <p:sldId id="310" r:id="rId9"/>
    <p:sldId id="319" r:id="rId10"/>
    <p:sldId id="340" r:id="rId11"/>
    <p:sldId id="323" r:id="rId12"/>
    <p:sldId id="325" r:id="rId13"/>
    <p:sldId id="283" r:id="rId14"/>
    <p:sldId id="294" r:id="rId15"/>
    <p:sldId id="300" r:id="rId16"/>
    <p:sldId id="290" r:id="rId17"/>
    <p:sldId id="332" r:id="rId18"/>
    <p:sldId id="335" r:id="rId19"/>
    <p:sldId id="338" r:id="rId20"/>
    <p:sldId id="334" r:id="rId21"/>
    <p:sldId id="339" r:id="rId22"/>
    <p:sldId id="327" r:id="rId23"/>
    <p:sldId id="275" r:id="rId24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新课标第一网" initials="xkb1.com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FF"/>
    <a:srgbClr val="FFFF00"/>
    <a:srgbClr val="00FF00"/>
    <a:srgbClr val="003399"/>
    <a:srgbClr val="FF00FF"/>
    <a:srgbClr val="660033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63" autoAdjust="0"/>
    <p:restoredTop sz="93818" autoAdjust="0"/>
  </p:normalViewPr>
  <p:slideViewPr>
    <p:cSldViewPr>
      <p:cViewPr varScale="1">
        <p:scale>
          <a:sx n="69" d="100"/>
          <a:sy n="69" d="100"/>
        </p:scale>
        <p:origin x="87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8" Type="http://schemas.openxmlformats.org/officeDocument/2006/relationships/commentAuthors" Target="commentAuthors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060C5C-6EA5-4B16-9A33-1DEDC3D67B24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11F956-5C63-454B-BC37-34E11A38FC6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11F956-5C63-454B-BC37-34E11A38FC6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11F956-5C63-454B-BC37-34E11A38FC6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11F956-5C63-454B-BC37-34E11A38FC6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11F956-5C63-454B-BC37-34E11A38FC6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11F956-5C63-454B-BC37-34E11A38FC6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9CA7C900-D055-4A88-815C-4BDE2525A860}" type="slidenum">
              <a:rPr lang="en-US" altLang="zh-CN"/>
            </a:fld>
            <a:endParaRPr lang="en-US" altLang="zh-CN"/>
          </a:p>
        </p:txBody>
      </p:sp>
      <p:sp>
        <p:nvSpPr>
          <p:cNvPr id="304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304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FBDA9405-E457-485E-B5EF-4855D1D6A6CE}" type="slidenum">
              <a:rPr lang="en-US" altLang="zh-CN"/>
            </a:fld>
            <a:endParaRPr lang="en-US" altLang="zh-CN"/>
          </a:p>
        </p:txBody>
      </p:sp>
      <p:sp>
        <p:nvSpPr>
          <p:cNvPr id="306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306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7DA5CD-BF29-47C8-941C-AFE5F51C83DD}" type="slidenum">
              <a:rPr lang="zh-CN" altLang="zh-CN"/>
            </a:fld>
            <a:endParaRPr lang="zh-CN" alt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ECA23-593B-4F85-9ED0-BCB6EC9AFEE5}" type="slidenum">
              <a:rPr lang="zh-CN" altLang="zh-CN"/>
            </a:fld>
            <a:endParaRPr lang="zh-CN" alt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6FB1D-58BF-4B06-BFF1-091DD9434FE9}" type="slidenum">
              <a:rPr lang="zh-CN" altLang="zh-CN"/>
            </a:fld>
            <a:endParaRPr lang="zh-CN" alt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94C595-708B-4321-BF3D-2D0192DFD1F0}" type="slidenum">
              <a:rPr lang="zh-CN" altLang="zh-CN"/>
            </a:fld>
            <a:endParaRPr lang="zh-CN" alt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22B2F9-A03E-450D-98E5-9B0CAD49E674}" type="slidenum">
              <a:rPr lang="zh-CN" altLang="zh-CN"/>
            </a:fld>
            <a:endParaRPr lang="zh-CN" alt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1CE26-48FC-4182-A498-5DAAD3AF05F1}" type="slidenum">
              <a:rPr lang="zh-CN" altLang="zh-CN"/>
            </a:fld>
            <a:endParaRPr lang="zh-CN" alt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7D982D-3CB3-4EE9-9842-8172CF128935}" type="slidenum">
              <a:rPr lang="zh-CN" altLang="zh-CN"/>
            </a:fld>
            <a:endParaRPr lang="zh-CN" alt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7009F5-CEBC-41CB-B6B3-57B085830490}" type="slidenum">
              <a:rPr lang="zh-CN" altLang="zh-CN"/>
            </a:fld>
            <a:endParaRPr lang="zh-CN" alt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CDC096-8934-4B49-8706-D4379DDD3034}" type="slidenum">
              <a:rPr lang="zh-CN" altLang="zh-CN"/>
            </a:fld>
            <a:endParaRPr lang="zh-CN" alt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3FECF-B059-4D3B-9D3C-19F4CD287E3D}" type="slidenum">
              <a:rPr lang="zh-CN" altLang="zh-CN"/>
            </a:fld>
            <a:endParaRPr lang="zh-CN" alt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94A094-A128-4AE4-8448-207CCCBFEFCF}" type="slidenum">
              <a:rPr lang="zh-CN" altLang="zh-CN"/>
            </a:fld>
            <a:endParaRPr lang="zh-CN" alt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smtClean="0"/>
              <a:t>单击此处编辑母版标题样式</a:t>
            </a:r>
            <a:endParaRPr lang="zh-CN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smtClean="0"/>
              <a:t>单击此处编辑母版文本样式</a:t>
            </a:r>
            <a:endParaRPr lang="zh-CN" smtClean="0"/>
          </a:p>
          <a:p>
            <a:pPr lvl="1"/>
            <a:r>
              <a:rPr lang="zh-CN" smtClean="0"/>
              <a:t>第二级</a:t>
            </a:r>
            <a:endParaRPr lang="zh-CN" smtClean="0"/>
          </a:p>
          <a:p>
            <a:pPr lvl="2"/>
            <a:r>
              <a:rPr lang="zh-CN" smtClean="0"/>
              <a:t>第三级</a:t>
            </a:r>
            <a:endParaRPr lang="zh-CN" smtClean="0"/>
          </a:p>
          <a:p>
            <a:pPr lvl="3"/>
            <a:r>
              <a:rPr lang="zh-CN" smtClean="0"/>
              <a:t>第四级</a:t>
            </a:r>
            <a:endParaRPr lang="zh-CN" smtClean="0"/>
          </a:p>
          <a:p>
            <a:pPr lvl="4"/>
            <a:r>
              <a:rPr lang="zh-CN" smtClean="0"/>
              <a:t>第五级</a:t>
            </a:r>
            <a:endParaRPr lang="zh-CN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>
              <a:defRPr/>
            </a:pPr>
            <a:fld id="{1D88C849-0DFD-4A04-B63C-E01120E1D88F}" type="slidenum">
              <a:rPr lang="zh-CN" altLang="zh-CN"/>
            </a:fld>
            <a:endParaRPr lang="zh-CN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4.jpeg"/><Relationship Id="rId1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7.xml"/><Relationship Id="rId2" Type="http://schemas.openxmlformats.org/officeDocument/2006/relationships/slide" Target="slide21.xml"/><Relationship Id="rId1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slide" Target="slide21.xml"/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4.jpeg"/><Relationship Id="rId1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矩形 1"/>
          <p:cNvSpPr>
            <a:spLocks noChangeArrowheads="1"/>
          </p:cNvSpPr>
          <p:nvPr/>
        </p:nvSpPr>
        <p:spPr bwMode="auto">
          <a:xfrm>
            <a:off x="0" y="3429000"/>
            <a:ext cx="9144000" cy="8302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48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第四节  升华和</a:t>
            </a:r>
            <a:r>
              <a:rPr lang="zh-CN" altLang="en-US" sz="48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凝华</a:t>
            </a:r>
            <a:endParaRPr lang="en-US" altLang="zh-CN" sz="48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51" name="矩形 2"/>
          <p:cNvSpPr>
            <a:spLocks noChangeArrowheads="1"/>
          </p:cNvSpPr>
          <p:nvPr/>
        </p:nvSpPr>
        <p:spPr bwMode="auto">
          <a:xfrm>
            <a:off x="0" y="1773238"/>
            <a:ext cx="9144000" cy="9223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54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第三章  物态变化</a:t>
            </a:r>
            <a:endParaRPr lang="zh-CN" altLang="en-US" sz="5400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52" name="矩形 3"/>
          <p:cNvSpPr>
            <a:spLocks noChangeArrowheads="1"/>
          </p:cNvSpPr>
          <p:nvPr/>
        </p:nvSpPr>
        <p:spPr bwMode="auto">
          <a:xfrm>
            <a:off x="179388" y="188913"/>
            <a:ext cx="6391275" cy="646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义 务 教 育 教 科 书</a:t>
            </a:r>
            <a:endParaRPr lang="en-US" altLang="zh-CN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物理 八年级 上册（人教版）</a:t>
            </a:r>
            <a:endParaRPr lang="en-US" altLang="zh-CN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6344848"/>
            <a:ext cx="2592288" cy="4685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8" name="Text Box 6"/>
          <p:cNvSpPr txBox="1">
            <a:spLocks noChangeArrowheads="1"/>
          </p:cNvSpPr>
          <p:nvPr/>
        </p:nvSpPr>
        <p:spPr bwMode="auto">
          <a:xfrm>
            <a:off x="5770710" y="2094192"/>
            <a:ext cx="10795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/>
              <a:t>钨丝</a:t>
            </a:r>
            <a:endParaRPr lang="zh-CN" altLang="en-US" sz="2800" b="1" dirty="0"/>
          </a:p>
        </p:txBody>
      </p:sp>
      <p:sp>
        <p:nvSpPr>
          <p:cNvPr id="131079" name="Text Box 7"/>
          <p:cNvSpPr txBox="1">
            <a:spLocks noChangeArrowheads="1"/>
          </p:cNvSpPr>
          <p:nvPr/>
        </p:nvSpPr>
        <p:spPr bwMode="auto">
          <a:xfrm>
            <a:off x="5626248" y="4094442"/>
            <a:ext cx="15113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/>
              <a:t>钨蒸气</a:t>
            </a:r>
            <a:endParaRPr lang="zh-CN" altLang="en-US" sz="2800" b="1" dirty="0"/>
          </a:p>
        </p:txBody>
      </p:sp>
      <p:sp>
        <p:nvSpPr>
          <p:cNvPr id="131081" name="Text Box 9"/>
          <p:cNvSpPr txBox="1">
            <a:spLocks noChangeArrowheads="1"/>
          </p:cNvSpPr>
          <p:nvPr/>
        </p:nvSpPr>
        <p:spPr bwMode="auto">
          <a:xfrm>
            <a:off x="5509021" y="6146140"/>
            <a:ext cx="204209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/>
              <a:t>钨的颗粒</a:t>
            </a:r>
            <a:endParaRPr lang="zh-CN" altLang="en-US" sz="2800" b="1" dirty="0"/>
          </a:p>
        </p:txBody>
      </p:sp>
      <p:sp>
        <p:nvSpPr>
          <p:cNvPr id="131082" name="Line 10"/>
          <p:cNvSpPr>
            <a:spLocks noChangeShapeType="1"/>
          </p:cNvSpPr>
          <p:nvPr/>
        </p:nvSpPr>
        <p:spPr bwMode="auto">
          <a:xfrm>
            <a:off x="6273948" y="2525992"/>
            <a:ext cx="0" cy="3671888"/>
          </a:xfrm>
          <a:prstGeom prst="line">
            <a:avLst/>
          </a:prstGeom>
          <a:noFill/>
          <a:ln w="28575">
            <a:solidFill>
              <a:srgbClr val="008000"/>
            </a:solidFill>
            <a:prstDash val="dash"/>
            <a:rou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1083" name="Text Box 11"/>
          <p:cNvSpPr txBox="1">
            <a:spLocks noChangeArrowheads="1"/>
          </p:cNvSpPr>
          <p:nvPr/>
        </p:nvSpPr>
        <p:spPr bwMode="auto">
          <a:xfrm>
            <a:off x="5842148" y="3894417"/>
            <a:ext cx="792162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en-US" altLang="zh-CN" sz="5400" b="1" dirty="0">
                <a:solidFill>
                  <a:schemeClr val="bg1"/>
                </a:solidFill>
              </a:rPr>
              <a:t>?</a:t>
            </a:r>
            <a:endParaRPr kumimoji="1" lang="en-US" altLang="zh-CN" sz="5400" b="1" dirty="0">
              <a:solidFill>
                <a:schemeClr val="bg1"/>
              </a:solidFill>
            </a:endParaRPr>
          </a:p>
        </p:txBody>
      </p:sp>
      <p:sp>
        <p:nvSpPr>
          <p:cNvPr id="131084" name="Line 12"/>
          <p:cNvSpPr>
            <a:spLocks noChangeShapeType="1"/>
          </p:cNvSpPr>
          <p:nvPr/>
        </p:nvSpPr>
        <p:spPr bwMode="auto">
          <a:xfrm>
            <a:off x="6273948" y="2452967"/>
            <a:ext cx="0" cy="1728788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1085" name="Line 13"/>
          <p:cNvSpPr>
            <a:spLocks noChangeShapeType="1"/>
          </p:cNvSpPr>
          <p:nvPr/>
        </p:nvSpPr>
        <p:spPr bwMode="auto">
          <a:xfrm>
            <a:off x="6273948" y="4540530"/>
            <a:ext cx="0" cy="1728787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362457" y="1049073"/>
            <a:ext cx="8539085" cy="1015663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r>
              <a:rPr kumimoji="1" lang="zh-CN" altLang="en-US" sz="3200" b="1" dirty="0" smtClean="0"/>
              <a:t>用久了的灯泡变黑是钨丝先</a:t>
            </a:r>
            <a:r>
              <a:rPr kumimoji="1" lang="zh-CN" altLang="en-US" sz="3200" b="1" u="sng" dirty="0" smtClean="0"/>
              <a:t>           </a:t>
            </a:r>
            <a:r>
              <a:rPr kumimoji="1" lang="zh-CN" altLang="en-US" sz="3200" b="1" dirty="0" smtClean="0"/>
              <a:t>再</a:t>
            </a:r>
            <a:r>
              <a:rPr kumimoji="1" lang="zh-CN" altLang="en-US" sz="3200" b="1" u="sng" dirty="0" smtClean="0"/>
              <a:t>          </a:t>
            </a:r>
            <a:r>
              <a:rPr kumimoji="1" lang="zh-CN" altLang="en-US" sz="3200" b="1" dirty="0" smtClean="0"/>
              <a:t>。</a:t>
            </a:r>
            <a:r>
              <a:rPr kumimoji="1"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kumimoji="1"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填物态变化名称</a:t>
            </a:r>
            <a:r>
              <a:rPr kumimoji="1"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)  </a:t>
            </a:r>
            <a:endParaRPr kumimoji="1" lang="zh-CN" altLang="en-US" sz="32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7086218" y="980728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3200" b="1" dirty="0">
                <a:solidFill>
                  <a:srgbClr val="FF0000"/>
                </a:solidFill>
              </a:rPr>
              <a:t>凝华</a:t>
            </a:r>
            <a:endParaRPr kumimoji="1"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373289" y="1027446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3200" b="1" dirty="0" smtClean="0">
                <a:solidFill>
                  <a:srgbClr val="FF0000"/>
                </a:solidFill>
              </a:rPr>
              <a:t>升华</a:t>
            </a:r>
            <a:endParaRPr kumimoji="1" lang="zh-CN" altLang="en-US" sz="3200" b="1" dirty="0">
              <a:solidFill>
                <a:srgbClr val="FF0000"/>
              </a:solidFill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539552" y="2205223"/>
            <a:ext cx="3672408" cy="4422513"/>
            <a:chOff x="262375" y="1012021"/>
            <a:chExt cx="2948803" cy="3785131"/>
          </a:xfrm>
        </p:grpSpPr>
        <p:pic>
          <p:nvPicPr>
            <p:cNvPr id="17" name="Picture 2" descr="发黑的灯泡4-27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2375" y="1012021"/>
              <a:ext cx="2948803" cy="37851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矩形 17"/>
            <p:cNvSpPr/>
            <p:nvPr/>
          </p:nvSpPr>
          <p:spPr>
            <a:xfrm>
              <a:off x="1941806" y="4388273"/>
              <a:ext cx="88197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zh-CN" altLang="en-US" b="1" dirty="0"/>
                <a:t>钨颗粒</a:t>
              </a:r>
              <a:endParaRPr lang="zh-CN" altLang="en-US" dirty="0"/>
            </a:p>
          </p:txBody>
        </p:sp>
        <p:sp>
          <p:nvSpPr>
            <p:cNvPr id="19" name="矩形 18"/>
            <p:cNvSpPr/>
            <p:nvPr/>
          </p:nvSpPr>
          <p:spPr>
            <a:xfrm>
              <a:off x="291928" y="1712776"/>
              <a:ext cx="64953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zh-CN" altLang="en-US" b="1" dirty="0" smtClean="0"/>
                <a:t>钨丝</a:t>
              </a:r>
              <a:endParaRPr lang="zh-CN" altLang="en-US" dirty="0"/>
            </a:p>
          </p:txBody>
        </p:sp>
        <p:cxnSp>
          <p:nvCxnSpPr>
            <p:cNvPr id="22" name="直接箭头连接符 21"/>
            <p:cNvCxnSpPr/>
            <p:nvPr/>
          </p:nvCxnSpPr>
          <p:spPr>
            <a:xfrm>
              <a:off x="755576" y="2025714"/>
              <a:ext cx="702864" cy="125927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箭头连接符 22"/>
            <p:cNvCxnSpPr/>
            <p:nvPr/>
          </p:nvCxnSpPr>
          <p:spPr>
            <a:xfrm flipH="1" flipV="1">
              <a:off x="2123728" y="4077072"/>
              <a:ext cx="208103" cy="418463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矩形 24"/>
          <p:cNvSpPr/>
          <p:nvPr/>
        </p:nvSpPr>
        <p:spPr>
          <a:xfrm>
            <a:off x="35496" y="188640"/>
            <a:ext cx="30564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/>
            <a:r>
              <a:rPr lang="zh-CN" altLang="en-US" sz="4000" i="1" kern="10" dirty="0">
                <a:ln w="9525">
                  <a:round/>
                </a:ln>
                <a:solidFill>
                  <a:srgbClr val="CC0000"/>
                </a:solidFill>
                <a:latin typeface="华文彩云" panose="02010800040101010101" pitchFamily="2" charset="-122"/>
                <a:ea typeface="华文彩云" panose="02010800040101010101" pitchFamily="2" charset="-122"/>
              </a:rPr>
              <a:t>学以致用</a:t>
            </a:r>
            <a:endParaRPr lang="zh-CN" altLang="en-US" sz="4000" i="1" kern="10" dirty="0">
              <a:ln w="9525">
                <a:round/>
              </a:ln>
              <a:solidFill>
                <a:srgbClr val="CC0000"/>
              </a:solidFill>
              <a:latin typeface="华文彩云" panose="02010800040101010101" pitchFamily="2" charset="-122"/>
              <a:ea typeface="华文彩云" panose="02010800040101010101" pitchFamily="2" charset="-122"/>
            </a:endParaRPr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2713537" y="262389"/>
            <a:ext cx="4752528" cy="64633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r>
              <a:rPr kumimoji="1" lang="zh-CN" altLang="en-US" sz="3600" b="1" dirty="0" smtClean="0">
                <a:ea typeface="方正姚体" panose="02010601030101010101" pitchFamily="2" charset="-122"/>
              </a:rPr>
              <a:t>你见过这样的灯泡吗？</a:t>
            </a:r>
            <a:endParaRPr kumimoji="1" lang="zh-CN" altLang="en-US" sz="3600" b="1" dirty="0">
              <a:ea typeface="方正姚体" panose="02010601030101010101" pitchFamily="2" charset="-122"/>
            </a:endParaRPr>
          </a:p>
        </p:txBody>
      </p:sp>
      <p:grpSp>
        <p:nvGrpSpPr>
          <p:cNvPr id="24" name="Group 16"/>
          <p:cNvGrpSpPr/>
          <p:nvPr/>
        </p:nvGrpSpPr>
        <p:grpSpPr bwMode="auto">
          <a:xfrm>
            <a:off x="7380312" y="2112629"/>
            <a:ext cx="1808893" cy="4485082"/>
            <a:chOff x="4332" y="393"/>
            <a:chExt cx="1069" cy="2899"/>
          </a:xfrm>
        </p:grpSpPr>
        <p:sp>
          <p:nvSpPr>
            <p:cNvPr id="26" name="Text Box 17"/>
            <p:cNvSpPr txBox="1">
              <a:spLocks noChangeArrowheads="1"/>
            </p:cNvSpPr>
            <p:nvPr/>
          </p:nvSpPr>
          <p:spPr bwMode="auto">
            <a:xfrm>
              <a:off x="4403" y="393"/>
              <a:ext cx="99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 dirty="0">
                  <a:latin typeface="Times New Roman" panose="02020603050405020304" pitchFamily="18" charset="0"/>
                </a:rPr>
                <a:t>固态</a:t>
              </a:r>
              <a:endParaRPr lang="zh-CN" altLang="en-US" sz="24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27" name="Text Box 18"/>
            <p:cNvSpPr txBox="1">
              <a:spLocks noChangeArrowheads="1"/>
            </p:cNvSpPr>
            <p:nvPr/>
          </p:nvSpPr>
          <p:spPr bwMode="auto">
            <a:xfrm>
              <a:off x="4415" y="3001"/>
              <a:ext cx="81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 dirty="0">
                  <a:latin typeface="Times New Roman" panose="02020603050405020304" pitchFamily="18" charset="0"/>
                </a:rPr>
                <a:t>固态</a:t>
              </a:r>
              <a:endParaRPr lang="zh-CN" altLang="en-US" sz="24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28" name="Text Box 19"/>
            <p:cNvSpPr txBox="1">
              <a:spLocks noChangeArrowheads="1"/>
            </p:cNvSpPr>
            <p:nvPr/>
          </p:nvSpPr>
          <p:spPr bwMode="auto">
            <a:xfrm>
              <a:off x="4332" y="1675"/>
              <a:ext cx="1043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 dirty="0">
                  <a:latin typeface="Times New Roman" panose="02020603050405020304" pitchFamily="18" charset="0"/>
                </a:rPr>
                <a:t>气态</a:t>
              </a:r>
              <a:endParaRPr lang="zh-CN" altLang="en-US" sz="24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29" name="Line 20"/>
            <p:cNvSpPr>
              <a:spLocks noChangeShapeType="1"/>
            </p:cNvSpPr>
            <p:nvPr/>
          </p:nvSpPr>
          <p:spPr bwMode="auto">
            <a:xfrm>
              <a:off x="4649" y="630"/>
              <a:ext cx="0" cy="1089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tailEnd type="triangle" w="lg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600"/>
            </a:p>
          </p:txBody>
        </p:sp>
        <p:sp>
          <p:nvSpPr>
            <p:cNvPr id="30" name="Line 21"/>
            <p:cNvSpPr>
              <a:spLocks noChangeShapeType="1"/>
            </p:cNvSpPr>
            <p:nvPr/>
          </p:nvSpPr>
          <p:spPr bwMode="auto">
            <a:xfrm>
              <a:off x="4649" y="1962"/>
              <a:ext cx="0" cy="1089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tailEnd type="triangle" w="lg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600"/>
            </a:p>
          </p:txBody>
        </p:sp>
      </p:grpSp>
      <p:sp>
        <p:nvSpPr>
          <p:cNvPr id="31" name="Text Box 22"/>
          <p:cNvSpPr txBox="1">
            <a:spLocks noChangeArrowheads="1"/>
          </p:cNvSpPr>
          <p:nvPr/>
        </p:nvSpPr>
        <p:spPr bwMode="auto">
          <a:xfrm>
            <a:off x="5509021" y="2920405"/>
            <a:ext cx="19570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升华</a:t>
            </a:r>
            <a:r>
              <a:rPr lang="zh-CN" alt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（开灯）</a:t>
            </a:r>
            <a:endParaRPr lang="zh-CN" altLang="en-US" sz="16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2" name="Text Box 23"/>
          <p:cNvSpPr txBox="1">
            <a:spLocks noChangeArrowheads="1"/>
          </p:cNvSpPr>
          <p:nvPr/>
        </p:nvSpPr>
        <p:spPr bwMode="auto">
          <a:xfrm>
            <a:off x="5509021" y="5120291"/>
            <a:ext cx="187129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凝华</a:t>
            </a:r>
            <a:r>
              <a:rPr lang="zh-CN" alt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（关灯）</a:t>
            </a:r>
            <a:endParaRPr lang="zh-CN" altLang="en-US" sz="16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1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131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31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9" dur="500"/>
                                        <p:tgtEl>
                                          <p:spTgt spid="1310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3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3" dur="500"/>
                                        <p:tgtEl>
                                          <p:spTgt spid="1310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1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7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250" autoRev="1" fill="hold"/>
                                        <p:tgtEl>
                                          <p:spTgt spid="1310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8" dur="250" autoRev="1" fill="hold"/>
                                        <p:tgtEl>
                                          <p:spTgt spid="1310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250" autoRev="1" fill="hold"/>
                                        <p:tgtEl>
                                          <p:spTgt spid="1310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autoRev="1" fill="hold"/>
                                        <p:tgtEl>
                                          <p:spTgt spid="13107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131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6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79" grpId="0"/>
      <p:bldP spid="131083" grpId="0"/>
      <p:bldP spid="131083" grpId="1"/>
      <p:bldP spid="2" grpId="0"/>
      <p:bldP spid="15" grpId="0"/>
      <p:bldP spid="31" grpId="0"/>
      <p:bldP spid="31" grpId="1"/>
      <p:bldP spid="32" grpId="0"/>
      <p:bldP spid="32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2"/>
          <p:cNvGrpSpPr/>
          <p:nvPr/>
        </p:nvGrpSpPr>
        <p:grpSpPr bwMode="auto">
          <a:xfrm>
            <a:off x="511002" y="252760"/>
            <a:ext cx="941387" cy="1016000"/>
            <a:chOff x="793" y="2246"/>
            <a:chExt cx="593" cy="640"/>
          </a:xfrm>
          <a:solidFill>
            <a:srgbClr val="FF00FF"/>
          </a:solidFill>
        </p:grpSpPr>
        <p:grpSp>
          <p:nvGrpSpPr>
            <p:cNvPr id="27" name="Group 37"/>
            <p:cNvGrpSpPr/>
            <p:nvPr/>
          </p:nvGrpSpPr>
          <p:grpSpPr bwMode="auto">
            <a:xfrm flipH="1">
              <a:off x="793" y="2296"/>
              <a:ext cx="593" cy="564"/>
              <a:chOff x="2016" y="1920"/>
              <a:chExt cx="1680" cy="1680"/>
            </a:xfrm>
            <a:grpFill/>
          </p:grpSpPr>
          <p:sp>
            <p:nvSpPr>
              <p:cNvPr id="29" name="Oval 38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/>
                <a:endParaRPr kumimoji="1" lang="zh-TW" altLang="en-US" sz="2800" b="1">
                  <a:latin typeface="휴먼매직체" pitchFamily="18" charset="-127"/>
                  <a:ea typeface="휴먼매직체" pitchFamily="18" charset="-127"/>
                </a:endParaRPr>
              </a:p>
            </p:txBody>
          </p:sp>
          <p:sp>
            <p:nvSpPr>
              <p:cNvPr id="30" name="Freeform 39"/>
              <p:cNvSpPr/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1276 w 1321"/>
                  <a:gd name="T1" fmla="*/ 357 h 712"/>
                  <a:gd name="T2" fmla="*/ 1292 w 1321"/>
                  <a:gd name="T3" fmla="*/ 394 h 712"/>
                  <a:gd name="T4" fmla="*/ 1296 w 1321"/>
                  <a:gd name="T5" fmla="*/ 428 h 712"/>
                  <a:gd name="T6" fmla="*/ 1290 w 1321"/>
                  <a:gd name="T7" fmla="*/ 459 h 712"/>
                  <a:gd name="T8" fmla="*/ 1273 w 1321"/>
                  <a:gd name="T9" fmla="*/ 490 h 712"/>
                  <a:gd name="T10" fmla="*/ 1248 w 1321"/>
                  <a:gd name="T11" fmla="*/ 516 h 712"/>
                  <a:gd name="T12" fmla="*/ 1216 w 1321"/>
                  <a:gd name="T13" fmla="*/ 538 h 712"/>
                  <a:gd name="T14" fmla="*/ 1173 w 1321"/>
                  <a:gd name="T15" fmla="*/ 559 h 712"/>
                  <a:gd name="T16" fmla="*/ 1125 w 1321"/>
                  <a:gd name="T17" fmla="*/ 578 h 712"/>
                  <a:gd name="T18" fmla="*/ 1071 w 1321"/>
                  <a:gd name="T19" fmla="*/ 594 h 712"/>
                  <a:gd name="T20" fmla="*/ 1011 w 1321"/>
                  <a:gd name="T21" fmla="*/ 608 h 712"/>
                  <a:gd name="T22" fmla="*/ 949 w 1321"/>
                  <a:gd name="T23" fmla="*/ 618 h 712"/>
                  <a:gd name="T24" fmla="*/ 879 w 1321"/>
                  <a:gd name="T25" fmla="*/ 627 h 712"/>
                  <a:gd name="T26" fmla="*/ 808 w 1321"/>
                  <a:gd name="T27" fmla="*/ 632 h 712"/>
                  <a:gd name="T28" fmla="*/ 780 w 1321"/>
                  <a:gd name="T29" fmla="*/ 634 h 712"/>
                  <a:gd name="T30" fmla="*/ 467 w 1321"/>
                  <a:gd name="T31" fmla="*/ 634 h 712"/>
                  <a:gd name="T32" fmla="*/ 463 w 1321"/>
                  <a:gd name="T33" fmla="*/ 634 h 712"/>
                  <a:gd name="T34" fmla="*/ 401 w 1321"/>
                  <a:gd name="T35" fmla="*/ 630 h 712"/>
                  <a:gd name="T36" fmla="*/ 341 w 1321"/>
                  <a:gd name="T37" fmla="*/ 627 h 712"/>
                  <a:gd name="T38" fmla="*/ 285 w 1321"/>
                  <a:gd name="T39" fmla="*/ 620 h 712"/>
                  <a:gd name="T40" fmla="*/ 231 w 1321"/>
                  <a:gd name="T41" fmla="*/ 614 h 712"/>
                  <a:gd name="T42" fmla="*/ 182 w 1321"/>
                  <a:gd name="T43" fmla="*/ 603 h 712"/>
                  <a:gd name="T44" fmla="*/ 138 w 1321"/>
                  <a:gd name="T45" fmla="*/ 590 h 712"/>
                  <a:gd name="T46" fmla="*/ 100 w 1321"/>
                  <a:gd name="T47" fmla="*/ 577 h 712"/>
                  <a:gd name="T48" fmla="*/ 66 w 1321"/>
                  <a:gd name="T49" fmla="*/ 561 h 712"/>
                  <a:gd name="T50" fmla="*/ 38 w 1321"/>
                  <a:gd name="T51" fmla="*/ 541 h 712"/>
                  <a:gd name="T52" fmla="*/ 18 w 1321"/>
                  <a:gd name="T53" fmla="*/ 519 h 712"/>
                  <a:gd name="T54" fmla="*/ 6 w 1321"/>
                  <a:gd name="T55" fmla="*/ 493 h 712"/>
                  <a:gd name="T56" fmla="*/ 0 w 1321"/>
                  <a:gd name="T57" fmla="*/ 467 h 712"/>
                  <a:gd name="T58" fmla="*/ 0 w 1321"/>
                  <a:gd name="T59" fmla="*/ 463 h 712"/>
                  <a:gd name="T60" fmla="*/ 4 w 1321"/>
                  <a:gd name="T61" fmla="*/ 434 h 712"/>
                  <a:gd name="T62" fmla="*/ 16 w 1321"/>
                  <a:gd name="T63" fmla="*/ 397 h 712"/>
                  <a:gd name="T64" fmla="*/ 50 w 1321"/>
                  <a:gd name="T65" fmla="*/ 329 h 712"/>
                  <a:gd name="T66" fmla="*/ 92 w 1321"/>
                  <a:gd name="T67" fmla="*/ 266 h 712"/>
                  <a:gd name="T68" fmla="*/ 144 w 1321"/>
                  <a:gd name="T69" fmla="*/ 209 h 712"/>
                  <a:gd name="T70" fmla="*/ 200 w 1321"/>
                  <a:gd name="T71" fmla="*/ 157 h 712"/>
                  <a:gd name="T72" fmla="*/ 265 w 1321"/>
                  <a:gd name="T73" fmla="*/ 111 h 712"/>
                  <a:gd name="T74" fmla="*/ 335 w 1321"/>
                  <a:gd name="T75" fmla="*/ 73 h 712"/>
                  <a:gd name="T76" fmla="*/ 407 w 1321"/>
                  <a:gd name="T77" fmla="*/ 42 h 712"/>
                  <a:gd name="T78" fmla="*/ 488 w 1321"/>
                  <a:gd name="T79" fmla="*/ 19 h 712"/>
                  <a:gd name="T80" fmla="*/ 570 w 1321"/>
                  <a:gd name="T81" fmla="*/ 5 h 712"/>
                  <a:gd name="T82" fmla="*/ 654 w 1321"/>
                  <a:gd name="T83" fmla="*/ 0 h 712"/>
                  <a:gd name="T84" fmla="*/ 654 w 1321"/>
                  <a:gd name="T85" fmla="*/ 0 h 712"/>
                  <a:gd name="T86" fmla="*/ 745 w 1321"/>
                  <a:gd name="T87" fmla="*/ 5 h 712"/>
                  <a:gd name="T88" fmla="*/ 831 w 1321"/>
                  <a:gd name="T89" fmla="*/ 20 h 712"/>
                  <a:gd name="T90" fmla="*/ 914 w 1321"/>
                  <a:gd name="T91" fmla="*/ 47 h 712"/>
                  <a:gd name="T92" fmla="*/ 991 w 1321"/>
                  <a:gd name="T93" fmla="*/ 80 h 712"/>
                  <a:gd name="T94" fmla="*/ 1062 w 1321"/>
                  <a:gd name="T95" fmla="*/ 122 h 712"/>
                  <a:gd name="T96" fmla="*/ 1127 w 1321"/>
                  <a:gd name="T97" fmla="*/ 173 h 712"/>
                  <a:gd name="T98" fmla="*/ 1185 w 1321"/>
                  <a:gd name="T99" fmla="*/ 228 h 712"/>
                  <a:gd name="T100" fmla="*/ 1234 w 1321"/>
                  <a:gd name="T101" fmla="*/ 289 h 712"/>
                  <a:gd name="T102" fmla="*/ 1276 w 1321"/>
                  <a:gd name="T103" fmla="*/ 357 h 712"/>
                  <a:gd name="T104" fmla="*/ 1276 w 1321"/>
                  <a:gd name="T105" fmla="*/ 357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/>
                <a:endParaRPr kumimoji="1" lang="zh-TW" altLang="en-US" sz="2800" b="1">
                  <a:latin typeface="휴먼매직체" pitchFamily="18" charset="-127"/>
                  <a:ea typeface="휴먼매직체" pitchFamily="18" charset="-127"/>
                </a:endParaRPr>
              </a:p>
            </p:txBody>
          </p:sp>
        </p:grpSp>
        <p:sp>
          <p:nvSpPr>
            <p:cNvPr id="28" name="Text Box 40"/>
            <p:cNvSpPr txBox="1">
              <a:spLocks noChangeArrowheads="1"/>
            </p:cNvSpPr>
            <p:nvPr/>
          </p:nvSpPr>
          <p:spPr bwMode="gray">
            <a:xfrm flipH="1">
              <a:off x="880" y="2246"/>
              <a:ext cx="400" cy="640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0" hangingPunct="0"/>
              <a:r>
                <a:rPr lang="en-US" altLang="zh-CN" sz="6000" b="1" dirty="0" smtClean="0">
                  <a:solidFill>
                    <a:schemeClr val="bg1"/>
                  </a:solidFill>
                  <a:latin typeface="휴먼매직체" pitchFamily="18" charset="-127"/>
                  <a:ea typeface="휴먼매직체" pitchFamily="18" charset="-127"/>
                </a:rPr>
                <a:t>3</a:t>
              </a:r>
              <a:endParaRPr lang="en-US" altLang="zh-CN" sz="6000" b="1" dirty="0">
                <a:solidFill>
                  <a:schemeClr val="bg1"/>
                </a:solidFill>
                <a:latin typeface="휴먼매직체" pitchFamily="18" charset="-127"/>
                <a:ea typeface="휴먼매직체" pitchFamily="18" charset="-127"/>
              </a:endParaRPr>
            </a:p>
          </p:txBody>
        </p:sp>
      </p:grpSp>
      <p:sp>
        <p:nvSpPr>
          <p:cNvPr id="31" name="Text Box 4"/>
          <p:cNvSpPr txBox="1">
            <a:spLocks noChangeArrowheads="1"/>
          </p:cNvSpPr>
          <p:nvPr/>
        </p:nvSpPr>
        <p:spPr bwMode="auto">
          <a:xfrm>
            <a:off x="1422226" y="439503"/>
            <a:ext cx="2573710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 smtClean="0">
                <a:solidFill>
                  <a:schemeClr val="accent2"/>
                </a:solidFill>
                <a:ea typeface="楷体_GB2312" pitchFamily="49" charset="-122"/>
              </a:rPr>
              <a:t>神奇的</a:t>
            </a:r>
            <a:r>
              <a:rPr lang="zh-CN" sz="3200" b="1" dirty="0" smtClean="0">
                <a:solidFill>
                  <a:schemeClr val="accent2"/>
                </a:solidFill>
                <a:ea typeface="楷体_GB2312" pitchFamily="49" charset="-122"/>
              </a:rPr>
              <a:t>干冰</a:t>
            </a:r>
            <a:endParaRPr lang="zh-CN" sz="3200" b="1" dirty="0">
              <a:solidFill>
                <a:schemeClr val="accent2"/>
              </a:solidFill>
              <a:ea typeface="楷体_GB2312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3259" y="133767"/>
            <a:ext cx="2220804" cy="208861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291319" y="2309971"/>
            <a:ext cx="8817185" cy="830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zh-CN" sz="2400" b="1" dirty="0" smtClean="0">
                <a:solidFill>
                  <a:schemeClr val="dk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干冰</a:t>
            </a:r>
            <a:r>
              <a:rPr lang="en-US" altLang="zh-CN" sz="2400" b="1" dirty="0" smtClean="0">
                <a:solidFill>
                  <a:schemeClr val="dk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r>
              <a:rPr lang="zh-CN" altLang="en-US" sz="2400" b="1" dirty="0" smtClean="0">
                <a:solidFill>
                  <a:schemeClr val="dk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即固态二氧化碳，将二氧化碳气体压缩得到，</a:t>
            </a:r>
            <a:r>
              <a:rPr lang="zh-CN" altLang="zh-CN" sz="2400" b="1" dirty="0" smtClean="0">
                <a:solidFill>
                  <a:schemeClr val="dk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以-78.5</a:t>
            </a:r>
            <a:r>
              <a:rPr lang="zh-CN" altLang="en-US" sz="24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℃</a:t>
            </a:r>
            <a:r>
              <a:rPr lang="zh-CN" altLang="zh-CN" sz="2400" b="1" dirty="0" smtClean="0">
                <a:solidFill>
                  <a:schemeClr val="dk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存在。常温下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固态</a:t>
            </a:r>
            <a:r>
              <a:rPr lang="zh-CN" altLang="zh-CN" sz="2400" b="1" dirty="0" smtClean="0">
                <a:solidFill>
                  <a:schemeClr val="dk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干冰</a:t>
            </a: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极</a:t>
            </a:r>
            <a:r>
              <a:rPr lang="zh-CN" altLang="en-US" sz="2400" b="1" dirty="0" smtClean="0">
                <a:solidFill>
                  <a:schemeClr val="dk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易</a:t>
            </a:r>
            <a:r>
              <a:rPr lang="zh-CN" altLang="zh-CN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升华</a:t>
            </a:r>
            <a:r>
              <a:rPr lang="zh-CN" altLang="zh-CN" sz="2400" b="1" dirty="0" smtClean="0">
                <a:solidFill>
                  <a:schemeClr val="dk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为气</a:t>
            </a:r>
            <a:r>
              <a:rPr lang="zh-CN" altLang="en-US" sz="2400" b="1" dirty="0" smtClean="0">
                <a:solidFill>
                  <a:schemeClr val="dk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态二氧化碳并</a:t>
            </a:r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吸收大量的</a:t>
            </a:r>
            <a:r>
              <a:rPr lang="zh-CN" altLang="zh-CN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热</a:t>
            </a:r>
            <a:r>
              <a:rPr lang="zh-CN" altLang="zh-CN" sz="2400" b="1" dirty="0" smtClean="0">
                <a:solidFill>
                  <a:schemeClr val="dk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zh-CN" altLang="zh-CN" sz="2400" b="1" dirty="0">
              <a:solidFill>
                <a:schemeClr val="dk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3253463" y="3687414"/>
            <a:ext cx="2579844" cy="2765921"/>
            <a:chOff x="4427984" y="3562003"/>
            <a:chExt cx="3530498" cy="2700598"/>
          </a:xfrm>
        </p:grpSpPr>
        <p:pic>
          <p:nvPicPr>
            <p:cNvPr id="21" name="Picture 3" descr="200967424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427984" y="4038637"/>
              <a:ext cx="3516727" cy="22239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" name="Text Box 7"/>
            <p:cNvSpPr txBox="1">
              <a:spLocks noChangeArrowheads="1"/>
            </p:cNvSpPr>
            <p:nvPr/>
          </p:nvSpPr>
          <p:spPr bwMode="auto">
            <a:xfrm>
              <a:off x="4427984" y="3562003"/>
              <a:ext cx="3530498" cy="475521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r>
                <a:rPr lang="zh-CN" sz="2400" b="1" dirty="0" smtClean="0">
                  <a:solidFill>
                    <a:srgbClr val="FF3300"/>
                  </a:solidFill>
                  <a:ea typeface="黑体" panose="02010609060101010101" pitchFamily="49" charset="-122"/>
                </a:rPr>
                <a:t>舞台</a:t>
              </a:r>
              <a:r>
                <a:rPr lang="zh-CN" sz="2400" b="1" dirty="0" smtClean="0">
                  <a:solidFill>
                    <a:srgbClr val="FF3300"/>
                  </a:solidFill>
                  <a:latin typeface="宋体" panose="02010600030101010101" pitchFamily="2" charset="-122"/>
                  <a:ea typeface="黑体" panose="02010609060101010101" pitchFamily="49" charset="-122"/>
                </a:rPr>
                <a:t>“</a:t>
              </a:r>
              <a:r>
                <a:rPr lang="zh-CN" sz="2400" b="1" dirty="0" smtClean="0">
                  <a:solidFill>
                    <a:srgbClr val="FF3300"/>
                  </a:solidFill>
                  <a:ea typeface="黑体" panose="02010609060101010101" pitchFamily="49" charset="-122"/>
                </a:rPr>
                <a:t>烟雾</a:t>
              </a:r>
              <a:r>
                <a:rPr lang="zh-CN" altLang="en-US" sz="2400" b="1" dirty="0" smtClean="0">
                  <a:solidFill>
                    <a:srgbClr val="FF3300"/>
                  </a:solidFill>
                  <a:ea typeface="黑体" panose="02010609060101010101" pitchFamily="49" charset="-122"/>
                </a:rPr>
                <a:t>效果</a:t>
              </a:r>
              <a:r>
                <a:rPr lang="zh-CN" sz="2400" b="1" dirty="0" smtClean="0">
                  <a:solidFill>
                    <a:srgbClr val="FF3300"/>
                  </a:solidFill>
                  <a:latin typeface="宋体" panose="02010600030101010101" pitchFamily="2" charset="-122"/>
                  <a:ea typeface="黑体" panose="02010609060101010101" pitchFamily="49" charset="-122"/>
                </a:rPr>
                <a:t>”</a:t>
              </a:r>
              <a:endParaRPr lang="zh-CN" sz="2400" b="1" dirty="0">
                <a:solidFill>
                  <a:srgbClr val="FF3300"/>
                </a:solidFill>
                <a:ea typeface="黑体" panose="02010609060101010101" pitchFamily="49" charset="-122"/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448795" y="3631427"/>
            <a:ext cx="2755624" cy="2821907"/>
            <a:chOff x="4965828" y="406443"/>
            <a:chExt cx="3170567" cy="2970093"/>
          </a:xfrm>
        </p:grpSpPr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2257" y="976793"/>
              <a:ext cx="3114138" cy="23997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5" name="图片 2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667"/>
            <a:stretch>
              <a:fillRect/>
            </a:stretch>
          </p:blipFill>
          <p:spPr>
            <a:xfrm>
              <a:off x="4965828" y="1812432"/>
              <a:ext cx="1440160" cy="1564104"/>
            </a:xfrm>
            <a:prstGeom prst="rect">
              <a:avLst/>
            </a:prstGeom>
          </p:spPr>
        </p:pic>
        <p:sp>
          <p:nvSpPr>
            <p:cNvPr id="32" name="Text Box 7"/>
            <p:cNvSpPr txBox="1">
              <a:spLocks noChangeArrowheads="1"/>
            </p:cNvSpPr>
            <p:nvPr/>
          </p:nvSpPr>
          <p:spPr bwMode="auto">
            <a:xfrm>
              <a:off x="5022257" y="406443"/>
              <a:ext cx="2870402" cy="485908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r>
                <a:rPr lang="zh-CN" altLang="en-US" sz="2400" b="1" dirty="0" smtClean="0">
                  <a:solidFill>
                    <a:srgbClr val="FF3300"/>
                  </a:solidFill>
                  <a:ea typeface="黑体" panose="02010609060101010101" pitchFamily="49" charset="-122"/>
                </a:rPr>
                <a:t>干冰冷藏冷冻</a:t>
              </a:r>
              <a:endParaRPr lang="zh-CN" sz="2400" b="1" dirty="0">
                <a:solidFill>
                  <a:srgbClr val="FF3300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34" name="Text Box 7"/>
            <p:cNvSpPr txBox="1">
              <a:spLocks noChangeArrowheads="1"/>
            </p:cNvSpPr>
            <p:nvPr/>
          </p:nvSpPr>
          <p:spPr bwMode="auto">
            <a:xfrm>
              <a:off x="6776447" y="976794"/>
              <a:ext cx="1217000" cy="40011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2000" b="1" dirty="0">
                  <a:solidFill>
                    <a:srgbClr val="FF3300"/>
                  </a:solidFill>
                  <a:ea typeface="黑体" panose="02010609060101010101" pitchFamily="49" charset="-122"/>
                </a:rPr>
                <a:t>运输</a:t>
              </a:r>
              <a:r>
                <a:rPr lang="zh-CN" altLang="en-US" sz="2000" b="1" dirty="0" smtClean="0">
                  <a:solidFill>
                    <a:srgbClr val="FF3300"/>
                  </a:solidFill>
                  <a:ea typeface="黑体" panose="02010609060101010101" pitchFamily="49" charset="-122"/>
                </a:rPr>
                <a:t>冷藏</a:t>
              </a:r>
              <a:endParaRPr lang="zh-CN" sz="2000" b="1" dirty="0">
                <a:solidFill>
                  <a:srgbClr val="FF3300"/>
                </a:solidFill>
                <a:ea typeface="黑体" panose="02010609060101010101" pitchFamily="49" charset="-122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5957547" y="3687414"/>
            <a:ext cx="3027964" cy="2765920"/>
            <a:chOff x="379124" y="3597009"/>
            <a:chExt cx="3464751" cy="2796181"/>
          </a:xfrm>
        </p:grpSpPr>
        <p:pic>
          <p:nvPicPr>
            <p:cNvPr id="36" name="图片 35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38" r="4303" b="37363"/>
            <a:stretch>
              <a:fillRect/>
            </a:stretch>
          </p:blipFill>
          <p:spPr>
            <a:xfrm>
              <a:off x="379124" y="4120760"/>
              <a:ext cx="3464751" cy="2272430"/>
            </a:xfrm>
            <a:prstGeom prst="rect">
              <a:avLst/>
            </a:prstGeom>
          </p:spPr>
        </p:pic>
        <p:sp>
          <p:nvSpPr>
            <p:cNvPr id="37" name="Text Box 7"/>
            <p:cNvSpPr txBox="1">
              <a:spLocks noChangeArrowheads="1"/>
            </p:cNvSpPr>
            <p:nvPr/>
          </p:nvSpPr>
          <p:spPr bwMode="auto">
            <a:xfrm>
              <a:off x="1290372" y="3597009"/>
              <a:ext cx="1787890" cy="497621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r>
                <a:rPr lang="zh-CN" altLang="en-US" sz="2400" b="1" dirty="0" smtClean="0">
                  <a:solidFill>
                    <a:srgbClr val="FF3300"/>
                  </a:solidFill>
                  <a:ea typeface="黑体" panose="02010609060101010101" pitchFamily="49" charset="-122"/>
                </a:rPr>
                <a:t>人工降雨</a:t>
              </a:r>
              <a:endParaRPr lang="zh-CN" sz="2400" b="1" dirty="0">
                <a:solidFill>
                  <a:srgbClr val="FF3300"/>
                </a:solidFill>
                <a:ea typeface="黑体" panose="02010609060101010101" pitchFamily="49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200967424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3131840" y="188639"/>
            <a:ext cx="5804204" cy="4176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467544" y="1330968"/>
            <a:ext cx="2585477" cy="95410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sz="2800" b="1" dirty="0" smtClean="0">
                <a:solidFill>
                  <a:srgbClr val="FF33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“烟雾</a:t>
            </a:r>
            <a:r>
              <a:rPr lang="zh-CN" altLang="en-US" sz="2800" b="1" dirty="0" smtClean="0">
                <a:solidFill>
                  <a:srgbClr val="FF33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效果</a:t>
            </a:r>
            <a:r>
              <a:rPr lang="zh-CN" sz="2800" b="1" dirty="0" smtClean="0">
                <a:solidFill>
                  <a:srgbClr val="FF33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en-US" sz="2800" b="1" dirty="0" smtClean="0">
                <a:solidFill>
                  <a:srgbClr val="FF33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是怎样产生的？</a:t>
            </a:r>
            <a:endParaRPr lang="zh-CN" sz="2800" b="1" dirty="0">
              <a:solidFill>
                <a:srgbClr val="FF33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2" name="Group 22"/>
          <p:cNvGrpSpPr/>
          <p:nvPr/>
        </p:nvGrpSpPr>
        <p:grpSpPr bwMode="auto">
          <a:xfrm>
            <a:off x="174229" y="188640"/>
            <a:ext cx="941387" cy="1016000"/>
            <a:chOff x="793" y="2246"/>
            <a:chExt cx="593" cy="640"/>
          </a:xfrm>
          <a:solidFill>
            <a:srgbClr val="FF00FF"/>
          </a:solidFill>
        </p:grpSpPr>
        <p:grpSp>
          <p:nvGrpSpPr>
            <p:cNvPr id="3" name="Group 37"/>
            <p:cNvGrpSpPr/>
            <p:nvPr/>
          </p:nvGrpSpPr>
          <p:grpSpPr bwMode="auto">
            <a:xfrm flipH="1">
              <a:off x="793" y="2296"/>
              <a:ext cx="593" cy="564"/>
              <a:chOff x="2016" y="1920"/>
              <a:chExt cx="1680" cy="1680"/>
            </a:xfrm>
            <a:grpFill/>
          </p:grpSpPr>
          <p:sp>
            <p:nvSpPr>
              <p:cNvPr id="5" name="Oval 38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/>
                <a:endParaRPr kumimoji="1" lang="zh-TW" altLang="en-US" sz="2800" b="1">
                  <a:latin typeface="휴먼매직체" pitchFamily="18" charset="-127"/>
                  <a:ea typeface="휴먼매직체" pitchFamily="18" charset="-127"/>
                </a:endParaRPr>
              </a:p>
            </p:txBody>
          </p:sp>
          <p:sp>
            <p:nvSpPr>
              <p:cNvPr id="6" name="Freeform 39"/>
              <p:cNvSpPr/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1276 w 1321"/>
                  <a:gd name="T1" fmla="*/ 357 h 712"/>
                  <a:gd name="T2" fmla="*/ 1292 w 1321"/>
                  <a:gd name="T3" fmla="*/ 394 h 712"/>
                  <a:gd name="T4" fmla="*/ 1296 w 1321"/>
                  <a:gd name="T5" fmla="*/ 428 h 712"/>
                  <a:gd name="T6" fmla="*/ 1290 w 1321"/>
                  <a:gd name="T7" fmla="*/ 459 h 712"/>
                  <a:gd name="T8" fmla="*/ 1273 w 1321"/>
                  <a:gd name="T9" fmla="*/ 490 h 712"/>
                  <a:gd name="T10" fmla="*/ 1248 w 1321"/>
                  <a:gd name="T11" fmla="*/ 516 h 712"/>
                  <a:gd name="T12" fmla="*/ 1216 w 1321"/>
                  <a:gd name="T13" fmla="*/ 538 h 712"/>
                  <a:gd name="T14" fmla="*/ 1173 w 1321"/>
                  <a:gd name="T15" fmla="*/ 559 h 712"/>
                  <a:gd name="T16" fmla="*/ 1125 w 1321"/>
                  <a:gd name="T17" fmla="*/ 578 h 712"/>
                  <a:gd name="T18" fmla="*/ 1071 w 1321"/>
                  <a:gd name="T19" fmla="*/ 594 h 712"/>
                  <a:gd name="T20" fmla="*/ 1011 w 1321"/>
                  <a:gd name="T21" fmla="*/ 608 h 712"/>
                  <a:gd name="T22" fmla="*/ 949 w 1321"/>
                  <a:gd name="T23" fmla="*/ 618 h 712"/>
                  <a:gd name="T24" fmla="*/ 879 w 1321"/>
                  <a:gd name="T25" fmla="*/ 627 h 712"/>
                  <a:gd name="T26" fmla="*/ 808 w 1321"/>
                  <a:gd name="T27" fmla="*/ 632 h 712"/>
                  <a:gd name="T28" fmla="*/ 780 w 1321"/>
                  <a:gd name="T29" fmla="*/ 634 h 712"/>
                  <a:gd name="T30" fmla="*/ 467 w 1321"/>
                  <a:gd name="T31" fmla="*/ 634 h 712"/>
                  <a:gd name="T32" fmla="*/ 463 w 1321"/>
                  <a:gd name="T33" fmla="*/ 634 h 712"/>
                  <a:gd name="T34" fmla="*/ 401 w 1321"/>
                  <a:gd name="T35" fmla="*/ 630 h 712"/>
                  <a:gd name="T36" fmla="*/ 341 w 1321"/>
                  <a:gd name="T37" fmla="*/ 627 h 712"/>
                  <a:gd name="T38" fmla="*/ 285 w 1321"/>
                  <a:gd name="T39" fmla="*/ 620 h 712"/>
                  <a:gd name="T40" fmla="*/ 231 w 1321"/>
                  <a:gd name="T41" fmla="*/ 614 h 712"/>
                  <a:gd name="T42" fmla="*/ 182 w 1321"/>
                  <a:gd name="T43" fmla="*/ 603 h 712"/>
                  <a:gd name="T44" fmla="*/ 138 w 1321"/>
                  <a:gd name="T45" fmla="*/ 590 h 712"/>
                  <a:gd name="T46" fmla="*/ 100 w 1321"/>
                  <a:gd name="T47" fmla="*/ 577 h 712"/>
                  <a:gd name="T48" fmla="*/ 66 w 1321"/>
                  <a:gd name="T49" fmla="*/ 561 h 712"/>
                  <a:gd name="T50" fmla="*/ 38 w 1321"/>
                  <a:gd name="T51" fmla="*/ 541 h 712"/>
                  <a:gd name="T52" fmla="*/ 18 w 1321"/>
                  <a:gd name="T53" fmla="*/ 519 h 712"/>
                  <a:gd name="T54" fmla="*/ 6 w 1321"/>
                  <a:gd name="T55" fmla="*/ 493 h 712"/>
                  <a:gd name="T56" fmla="*/ 0 w 1321"/>
                  <a:gd name="T57" fmla="*/ 467 h 712"/>
                  <a:gd name="T58" fmla="*/ 0 w 1321"/>
                  <a:gd name="T59" fmla="*/ 463 h 712"/>
                  <a:gd name="T60" fmla="*/ 4 w 1321"/>
                  <a:gd name="T61" fmla="*/ 434 h 712"/>
                  <a:gd name="T62" fmla="*/ 16 w 1321"/>
                  <a:gd name="T63" fmla="*/ 397 h 712"/>
                  <a:gd name="T64" fmla="*/ 50 w 1321"/>
                  <a:gd name="T65" fmla="*/ 329 h 712"/>
                  <a:gd name="T66" fmla="*/ 92 w 1321"/>
                  <a:gd name="T67" fmla="*/ 266 h 712"/>
                  <a:gd name="T68" fmla="*/ 144 w 1321"/>
                  <a:gd name="T69" fmla="*/ 209 h 712"/>
                  <a:gd name="T70" fmla="*/ 200 w 1321"/>
                  <a:gd name="T71" fmla="*/ 157 h 712"/>
                  <a:gd name="T72" fmla="*/ 265 w 1321"/>
                  <a:gd name="T73" fmla="*/ 111 h 712"/>
                  <a:gd name="T74" fmla="*/ 335 w 1321"/>
                  <a:gd name="T75" fmla="*/ 73 h 712"/>
                  <a:gd name="T76" fmla="*/ 407 w 1321"/>
                  <a:gd name="T77" fmla="*/ 42 h 712"/>
                  <a:gd name="T78" fmla="*/ 488 w 1321"/>
                  <a:gd name="T79" fmla="*/ 19 h 712"/>
                  <a:gd name="T80" fmla="*/ 570 w 1321"/>
                  <a:gd name="T81" fmla="*/ 5 h 712"/>
                  <a:gd name="T82" fmla="*/ 654 w 1321"/>
                  <a:gd name="T83" fmla="*/ 0 h 712"/>
                  <a:gd name="T84" fmla="*/ 654 w 1321"/>
                  <a:gd name="T85" fmla="*/ 0 h 712"/>
                  <a:gd name="T86" fmla="*/ 745 w 1321"/>
                  <a:gd name="T87" fmla="*/ 5 h 712"/>
                  <a:gd name="T88" fmla="*/ 831 w 1321"/>
                  <a:gd name="T89" fmla="*/ 20 h 712"/>
                  <a:gd name="T90" fmla="*/ 914 w 1321"/>
                  <a:gd name="T91" fmla="*/ 47 h 712"/>
                  <a:gd name="T92" fmla="*/ 991 w 1321"/>
                  <a:gd name="T93" fmla="*/ 80 h 712"/>
                  <a:gd name="T94" fmla="*/ 1062 w 1321"/>
                  <a:gd name="T95" fmla="*/ 122 h 712"/>
                  <a:gd name="T96" fmla="*/ 1127 w 1321"/>
                  <a:gd name="T97" fmla="*/ 173 h 712"/>
                  <a:gd name="T98" fmla="*/ 1185 w 1321"/>
                  <a:gd name="T99" fmla="*/ 228 h 712"/>
                  <a:gd name="T100" fmla="*/ 1234 w 1321"/>
                  <a:gd name="T101" fmla="*/ 289 h 712"/>
                  <a:gd name="T102" fmla="*/ 1276 w 1321"/>
                  <a:gd name="T103" fmla="*/ 357 h 712"/>
                  <a:gd name="T104" fmla="*/ 1276 w 1321"/>
                  <a:gd name="T105" fmla="*/ 357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/>
                <a:endParaRPr kumimoji="1" lang="zh-TW" altLang="en-US" sz="2800" b="1">
                  <a:latin typeface="휴먼매직체" pitchFamily="18" charset="-127"/>
                  <a:ea typeface="휴먼매직체" pitchFamily="18" charset="-127"/>
                </a:endParaRPr>
              </a:p>
            </p:txBody>
          </p:sp>
        </p:grpSp>
        <p:sp>
          <p:nvSpPr>
            <p:cNvPr id="4" name="Text Box 40"/>
            <p:cNvSpPr txBox="1">
              <a:spLocks noChangeArrowheads="1"/>
            </p:cNvSpPr>
            <p:nvPr/>
          </p:nvSpPr>
          <p:spPr bwMode="gray">
            <a:xfrm flipH="1">
              <a:off x="880" y="2246"/>
              <a:ext cx="400" cy="640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0" hangingPunct="0"/>
              <a:r>
                <a:rPr lang="en-US" altLang="zh-CN" sz="6000" b="1" dirty="0" smtClean="0">
                  <a:solidFill>
                    <a:schemeClr val="bg1"/>
                  </a:solidFill>
                  <a:latin typeface="휴먼매직체" pitchFamily="18" charset="-127"/>
                  <a:ea typeface="휴먼매직체" pitchFamily="18" charset="-127"/>
                </a:rPr>
                <a:t>3</a:t>
              </a:r>
              <a:endParaRPr lang="en-US" altLang="zh-CN" sz="6000" b="1" dirty="0">
                <a:solidFill>
                  <a:schemeClr val="bg1"/>
                </a:solidFill>
                <a:latin typeface="휴먼매직체" pitchFamily="18" charset="-127"/>
                <a:ea typeface="휴먼매직체" pitchFamily="18" charset="-127"/>
              </a:endParaRPr>
            </a:p>
          </p:txBody>
        </p:sp>
      </p:grp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990178" y="332656"/>
            <a:ext cx="2573710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 smtClean="0">
                <a:solidFill>
                  <a:srgbClr val="0000FF"/>
                </a:solidFill>
                <a:ea typeface="楷体_GB2312" pitchFamily="49" charset="-122"/>
              </a:rPr>
              <a:t>神奇的</a:t>
            </a:r>
            <a:r>
              <a:rPr lang="zh-CN" sz="3200" b="1" dirty="0" smtClean="0">
                <a:solidFill>
                  <a:srgbClr val="0000FF"/>
                </a:solidFill>
                <a:ea typeface="楷体_GB2312" pitchFamily="49" charset="-122"/>
              </a:rPr>
              <a:t>干冰</a:t>
            </a:r>
            <a:endParaRPr lang="zh-CN" sz="3200" b="1" dirty="0">
              <a:solidFill>
                <a:srgbClr val="0000FF"/>
              </a:solidFill>
              <a:ea typeface="楷体_GB2312" pitchFamily="49" charset="-122"/>
            </a:endParaRPr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4681" y="4515333"/>
            <a:ext cx="8761815" cy="83099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chemeClr val="dk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干冰营造的“烟雾”效果，其实不是“烟”而是</a:t>
            </a:r>
            <a:r>
              <a:rPr lang="zh-CN" altLang="en-US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“雾”</a:t>
            </a:r>
            <a:r>
              <a:rPr lang="zh-CN" altLang="en-US" sz="2400" b="1" dirty="0" smtClean="0">
                <a:solidFill>
                  <a:schemeClr val="dk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，即液态</a:t>
            </a:r>
            <a:r>
              <a:rPr lang="zh-CN" altLang="en-US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小</a:t>
            </a:r>
            <a:r>
              <a:rPr lang="zh-CN" altLang="en-US" sz="24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液滴</a:t>
            </a:r>
            <a:r>
              <a:rPr lang="zh-CN" altLang="en-US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。它是舞台周围空气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中的水蒸气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遇</a:t>
            </a:r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冷液化</a:t>
            </a:r>
            <a:r>
              <a:rPr lang="zh-CN" altLang="en-US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而成的</a:t>
            </a:r>
            <a:r>
              <a:rPr lang="zh-CN" altLang="en-US" sz="24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小液滴</a:t>
            </a:r>
            <a:r>
              <a:rPr lang="en-US" altLang="zh-CN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.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395536" y="5622339"/>
            <a:ext cx="8568952" cy="83099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400" b="1" dirty="0" smtClean="0">
                <a:solidFill>
                  <a:schemeClr val="dk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“烟雾机”里喷出的固态干冰直接</a:t>
            </a:r>
            <a:r>
              <a:rPr lang="zh-CN" altLang="en-US" sz="2400" b="1" u="sng" dirty="0" smtClean="0">
                <a:solidFill>
                  <a:schemeClr val="dk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　      　</a:t>
            </a:r>
            <a:r>
              <a:rPr lang="zh-CN" altLang="en-US" sz="2400" b="1" dirty="0" smtClean="0">
                <a:solidFill>
                  <a:schemeClr val="dk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成</a:t>
            </a:r>
            <a:r>
              <a:rPr lang="zh-CN" altLang="en-US" sz="2400" b="1" dirty="0">
                <a:solidFill>
                  <a:schemeClr val="dk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气态的二氧化碳</a:t>
            </a:r>
            <a:r>
              <a:rPr lang="zh-CN" altLang="en-US" sz="2400" b="1" dirty="0" smtClean="0">
                <a:solidFill>
                  <a:schemeClr val="dk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，干冰升华时要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吸收大量的热</a:t>
            </a:r>
            <a:r>
              <a:rPr lang="zh-CN" altLang="en-US" sz="2400" b="1" dirty="0">
                <a:solidFill>
                  <a:schemeClr val="dk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r>
              <a:rPr lang="zh-CN" altLang="en-US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使舞台周围空气温度降低</a:t>
            </a:r>
            <a:r>
              <a:rPr lang="zh-CN" altLang="en-US" sz="2400" b="1" dirty="0" smtClean="0">
                <a:solidFill>
                  <a:schemeClr val="dk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en-US" altLang="zh-CN" sz="2400" b="1" dirty="0" smtClean="0">
              <a:solidFill>
                <a:schemeClr val="dk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322167" y="5589240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升华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图片 48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8" r="4303" b="37363"/>
          <a:stretch>
            <a:fillRect/>
          </a:stretch>
        </p:blipFill>
        <p:spPr>
          <a:xfrm>
            <a:off x="168325" y="2513869"/>
            <a:ext cx="3005339" cy="2427299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611560" y="1177588"/>
            <a:ext cx="8338981" cy="4555668"/>
            <a:chOff x="-294123" y="1147435"/>
            <a:chExt cx="8338981" cy="4555668"/>
          </a:xfrm>
        </p:grpSpPr>
        <p:sp>
          <p:nvSpPr>
            <p:cNvPr id="163846" name="Text Box 6"/>
            <p:cNvSpPr txBox="1">
              <a:spLocks noChangeArrowheads="1"/>
            </p:cNvSpPr>
            <p:nvPr/>
          </p:nvSpPr>
          <p:spPr bwMode="auto">
            <a:xfrm>
              <a:off x="4719893" y="1500876"/>
              <a:ext cx="2592338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sz="2800" b="1" dirty="0">
                  <a:solidFill>
                    <a:srgbClr val="006600"/>
                  </a:solidFill>
                  <a:ea typeface="华文琥珀" panose="02010800040101010101" pitchFamily="2" charset="-122"/>
                </a:rPr>
                <a:t>二氧化碳气体</a:t>
              </a:r>
              <a:endParaRPr lang="zh-CN" altLang="en-US" sz="2800" b="1" dirty="0">
                <a:solidFill>
                  <a:srgbClr val="006600"/>
                </a:solidFill>
                <a:ea typeface="华文琥珀" panose="02010800040101010101" pitchFamily="2" charset="-122"/>
              </a:endParaRPr>
            </a:p>
          </p:txBody>
        </p:sp>
        <p:sp>
          <p:nvSpPr>
            <p:cNvPr id="163847" name="Text Box 7"/>
            <p:cNvSpPr txBox="1">
              <a:spLocks noChangeArrowheads="1"/>
            </p:cNvSpPr>
            <p:nvPr/>
          </p:nvSpPr>
          <p:spPr bwMode="auto">
            <a:xfrm>
              <a:off x="3266037" y="1147435"/>
              <a:ext cx="1296988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sz="2800" b="1" dirty="0">
                  <a:ea typeface="华文新魏" panose="02010800040101010101" pitchFamily="2" charset="-122"/>
                </a:rPr>
                <a:t>升华</a:t>
              </a:r>
              <a:endParaRPr lang="zh-CN" altLang="en-US" sz="2800" b="1" dirty="0">
                <a:ea typeface="华文新魏" panose="02010800040101010101" pitchFamily="2" charset="-122"/>
              </a:endParaRPr>
            </a:p>
          </p:txBody>
        </p:sp>
        <p:sp>
          <p:nvSpPr>
            <p:cNvPr id="163848" name="Text Box 8"/>
            <p:cNvSpPr txBox="1">
              <a:spLocks noChangeArrowheads="1"/>
            </p:cNvSpPr>
            <p:nvPr/>
          </p:nvSpPr>
          <p:spPr bwMode="auto">
            <a:xfrm>
              <a:off x="3204443" y="2629016"/>
              <a:ext cx="10795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sz="3200" b="1" dirty="0">
                  <a:solidFill>
                    <a:srgbClr val="FF0000"/>
                  </a:solidFill>
                  <a:ea typeface="华文隶书" panose="02010800040101010101" pitchFamily="2" charset="-122"/>
                </a:rPr>
                <a:t>热</a:t>
              </a:r>
              <a:endParaRPr lang="zh-CN" altLang="en-US" sz="3200" b="1" dirty="0">
                <a:solidFill>
                  <a:srgbClr val="FF0000"/>
                </a:solidFill>
                <a:ea typeface="华文隶书" panose="02010800040101010101" pitchFamily="2" charset="-122"/>
              </a:endParaRPr>
            </a:p>
          </p:txBody>
        </p:sp>
        <p:grpSp>
          <p:nvGrpSpPr>
            <p:cNvPr id="2" name="Group 9"/>
            <p:cNvGrpSpPr/>
            <p:nvPr/>
          </p:nvGrpSpPr>
          <p:grpSpPr bwMode="auto">
            <a:xfrm>
              <a:off x="3780706" y="2781376"/>
              <a:ext cx="431800" cy="360363"/>
              <a:chOff x="793" y="1344"/>
              <a:chExt cx="272" cy="227"/>
            </a:xfrm>
          </p:grpSpPr>
          <p:sp>
            <p:nvSpPr>
              <p:cNvPr id="25626" name="Line 10"/>
              <p:cNvSpPr>
                <a:spLocks noChangeShapeType="1"/>
              </p:cNvSpPr>
              <p:nvPr/>
            </p:nvSpPr>
            <p:spPr bwMode="auto">
              <a:xfrm flipV="1">
                <a:off x="793" y="1344"/>
                <a:ext cx="0" cy="227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627" name="Line 11"/>
              <p:cNvSpPr>
                <a:spLocks noChangeShapeType="1"/>
              </p:cNvSpPr>
              <p:nvPr/>
            </p:nvSpPr>
            <p:spPr bwMode="auto">
              <a:xfrm flipV="1">
                <a:off x="929" y="1344"/>
                <a:ext cx="0" cy="227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628" name="Line 12"/>
              <p:cNvSpPr>
                <a:spLocks noChangeShapeType="1"/>
              </p:cNvSpPr>
              <p:nvPr/>
            </p:nvSpPr>
            <p:spPr bwMode="auto">
              <a:xfrm flipV="1">
                <a:off x="1065" y="1344"/>
                <a:ext cx="0" cy="227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63853" name="Text Box 13"/>
            <p:cNvSpPr txBox="1">
              <a:spLocks noChangeArrowheads="1"/>
            </p:cNvSpPr>
            <p:nvPr/>
          </p:nvSpPr>
          <p:spPr bwMode="auto">
            <a:xfrm>
              <a:off x="2412283" y="3234966"/>
              <a:ext cx="2807914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sz="2800" b="1" dirty="0">
                  <a:solidFill>
                    <a:srgbClr val="006600"/>
                  </a:solidFill>
                  <a:ea typeface="华文琥珀" panose="02010800040101010101" pitchFamily="2" charset="-122"/>
                </a:rPr>
                <a:t>空气中的水蒸气</a:t>
              </a:r>
              <a:endParaRPr lang="zh-CN" altLang="en-US" sz="2800" b="1" dirty="0">
                <a:solidFill>
                  <a:srgbClr val="006600"/>
                </a:solidFill>
                <a:ea typeface="华文琥珀" panose="02010800040101010101" pitchFamily="2" charset="-122"/>
              </a:endParaRPr>
            </a:p>
          </p:txBody>
        </p:sp>
        <p:grpSp>
          <p:nvGrpSpPr>
            <p:cNvPr id="3" name="Group 14"/>
            <p:cNvGrpSpPr/>
            <p:nvPr/>
          </p:nvGrpSpPr>
          <p:grpSpPr bwMode="auto">
            <a:xfrm>
              <a:off x="5076106" y="3029026"/>
              <a:ext cx="1439862" cy="760413"/>
              <a:chOff x="1565" y="1681"/>
              <a:chExt cx="907" cy="479"/>
            </a:xfrm>
          </p:grpSpPr>
          <p:sp>
            <p:nvSpPr>
              <p:cNvPr id="25624" name="Line 15"/>
              <p:cNvSpPr>
                <a:spLocks noChangeShapeType="1"/>
              </p:cNvSpPr>
              <p:nvPr/>
            </p:nvSpPr>
            <p:spPr bwMode="auto">
              <a:xfrm flipV="1">
                <a:off x="1565" y="1681"/>
                <a:ext cx="907" cy="226"/>
              </a:xfrm>
              <a:prstGeom prst="line">
                <a:avLst/>
              </a:prstGeom>
              <a:noFill/>
              <a:ln w="38100" cmpd="dbl">
                <a:solidFill>
                  <a:srgbClr val="FF6600"/>
                </a:solidFill>
                <a:rou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625" name="Line 16"/>
              <p:cNvSpPr>
                <a:spLocks noChangeShapeType="1"/>
              </p:cNvSpPr>
              <p:nvPr/>
            </p:nvSpPr>
            <p:spPr bwMode="auto">
              <a:xfrm>
                <a:off x="1565" y="1979"/>
                <a:ext cx="907" cy="181"/>
              </a:xfrm>
              <a:prstGeom prst="line">
                <a:avLst/>
              </a:prstGeom>
              <a:noFill/>
              <a:ln w="38100" cmpd="dbl">
                <a:solidFill>
                  <a:srgbClr val="FF6600"/>
                </a:solidFill>
                <a:rou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63857" name="Text Box 17"/>
            <p:cNvSpPr txBox="1">
              <a:spLocks noChangeArrowheads="1"/>
            </p:cNvSpPr>
            <p:nvPr/>
          </p:nvSpPr>
          <p:spPr bwMode="auto">
            <a:xfrm>
              <a:off x="5076106" y="2884595"/>
              <a:ext cx="8636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sz="2400" b="1" dirty="0">
                  <a:ea typeface="华文新魏" panose="02010800040101010101" pitchFamily="2" charset="-122"/>
                </a:rPr>
                <a:t>凝华</a:t>
              </a:r>
              <a:endParaRPr lang="zh-CN" altLang="en-US" sz="2400" b="1" dirty="0">
                <a:ea typeface="华文新魏" panose="02010800040101010101" pitchFamily="2" charset="-122"/>
              </a:endParaRPr>
            </a:p>
          </p:txBody>
        </p:sp>
        <p:sp>
          <p:nvSpPr>
            <p:cNvPr id="163858" name="Text Box 18"/>
            <p:cNvSpPr txBox="1">
              <a:spLocks noChangeArrowheads="1"/>
            </p:cNvSpPr>
            <p:nvPr/>
          </p:nvSpPr>
          <p:spPr bwMode="auto">
            <a:xfrm>
              <a:off x="5143500" y="3608310"/>
              <a:ext cx="935037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sz="2400" b="1" dirty="0">
                  <a:ea typeface="华文新魏" panose="02010800040101010101" pitchFamily="2" charset="-122"/>
                </a:rPr>
                <a:t>液化</a:t>
              </a:r>
              <a:endParaRPr lang="zh-CN" altLang="en-US" sz="2400" b="1" dirty="0">
                <a:ea typeface="华文新魏" panose="02010800040101010101" pitchFamily="2" charset="-122"/>
              </a:endParaRPr>
            </a:p>
          </p:txBody>
        </p:sp>
        <p:grpSp>
          <p:nvGrpSpPr>
            <p:cNvPr id="4" name="Group 19"/>
            <p:cNvGrpSpPr/>
            <p:nvPr/>
          </p:nvGrpSpPr>
          <p:grpSpPr bwMode="auto">
            <a:xfrm>
              <a:off x="6658843" y="2709937"/>
              <a:ext cx="1368425" cy="1392238"/>
              <a:chOff x="2608" y="1480"/>
              <a:chExt cx="862" cy="877"/>
            </a:xfrm>
          </p:grpSpPr>
          <p:sp>
            <p:nvSpPr>
              <p:cNvPr id="25622" name="Text Box 20"/>
              <p:cNvSpPr txBox="1">
                <a:spLocks noChangeArrowheads="1"/>
              </p:cNvSpPr>
              <p:nvPr/>
            </p:nvSpPr>
            <p:spPr bwMode="auto">
              <a:xfrm>
                <a:off x="2653" y="1480"/>
                <a:ext cx="817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400" b="1">
                    <a:solidFill>
                      <a:schemeClr val="accent2"/>
                    </a:solidFill>
                    <a:ea typeface="华文新魏" panose="02010800040101010101" pitchFamily="2" charset="-122"/>
                  </a:rPr>
                  <a:t>冰晶</a:t>
                </a:r>
                <a:endParaRPr lang="zh-CN" altLang="en-US" sz="2400" b="1">
                  <a:solidFill>
                    <a:schemeClr val="accent2"/>
                  </a:solidFill>
                  <a:ea typeface="华文新魏" panose="02010800040101010101" pitchFamily="2" charset="-122"/>
                </a:endParaRPr>
              </a:p>
            </p:txBody>
          </p:sp>
          <p:sp>
            <p:nvSpPr>
              <p:cNvPr id="25623" name="Text Box 21"/>
              <p:cNvSpPr txBox="1">
                <a:spLocks noChangeArrowheads="1"/>
              </p:cNvSpPr>
              <p:nvPr/>
            </p:nvSpPr>
            <p:spPr bwMode="auto">
              <a:xfrm>
                <a:off x="2608" y="2069"/>
                <a:ext cx="86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400" b="1">
                    <a:solidFill>
                      <a:schemeClr val="accent2"/>
                    </a:solidFill>
                    <a:ea typeface="华文新魏" panose="02010800040101010101" pitchFamily="2" charset="-122"/>
                  </a:rPr>
                  <a:t>小水珠</a:t>
                </a:r>
                <a:endParaRPr lang="zh-CN" altLang="en-US" sz="2400" b="1">
                  <a:solidFill>
                    <a:schemeClr val="accent2"/>
                  </a:solidFill>
                  <a:ea typeface="华文新魏" panose="02010800040101010101" pitchFamily="2" charset="-122"/>
                </a:endParaRPr>
              </a:p>
            </p:txBody>
          </p:sp>
        </p:grpSp>
        <p:grpSp>
          <p:nvGrpSpPr>
            <p:cNvPr id="5" name="Group 22"/>
            <p:cNvGrpSpPr/>
            <p:nvPr/>
          </p:nvGrpSpPr>
          <p:grpSpPr bwMode="auto">
            <a:xfrm>
              <a:off x="6876331" y="4223107"/>
              <a:ext cx="647700" cy="1446520"/>
              <a:chOff x="2699" y="2402"/>
              <a:chExt cx="408" cy="1224"/>
            </a:xfrm>
          </p:grpSpPr>
          <p:sp>
            <p:nvSpPr>
              <p:cNvPr id="25618" name="Line 23"/>
              <p:cNvSpPr>
                <a:spLocks noChangeShapeType="1"/>
              </p:cNvSpPr>
              <p:nvPr/>
            </p:nvSpPr>
            <p:spPr bwMode="auto">
              <a:xfrm>
                <a:off x="2699" y="2402"/>
                <a:ext cx="0" cy="1224"/>
              </a:xfrm>
              <a:prstGeom prst="line">
                <a:avLst/>
              </a:prstGeom>
              <a:noFill/>
              <a:ln w="22225">
                <a:solidFill>
                  <a:srgbClr val="00CCFF"/>
                </a:solidFill>
                <a:prstDash val="sysDot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619" name="Line 24"/>
              <p:cNvSpPr>
                <a:spLocks noChangeShapeType="1"/>
              </p:cNvSpPr>
              <p:nvPr/>
            </p:nvSpPr>
            <p:spPr bwMode="auto">
              <a:xfrm>
                <a:off x="2835" y="2402"/>
                <a:ext cx="0" cy="1224"/>
              </a:xfrm>
              <a:prstGeom prst="line">
                <a:avLst/>
              </a:prstGeom>
              <a:noFill/>
              <a:ln w="22225">
                <a:solidFill>
                  <a:srgbClr val="00CCFF"/>
                </a:solidFill>
                <a:prstDash val="sysDot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620" name="Line 25"/>
              <p:cNvSpPr>
                <a:spLocks noChangeShapeType="1"/>
              </p:cNvSpPr>
              <p:nvPr/>
            </p:nvSpPr>
            <p:spPr bwMode="auto">
              <a:xfrm>
                <a:off x="2971" y="2402"/>
                <a:ext cx="0" cy="1224"/>
              </a:xfrm>
              <a:prstGeom prst="line">
                <a:avLst/>
              </a:prstGeom>
              <a:noFill/>
              <a:ln w="22225">
                <a:solidFill>
                  <a:srgbClr val="00CCFF"/>
                </a:solidFill>
                <a:prstDash val="sysDot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621" name="Line 26"/>
              <p:cNvSpPr>
                <a:spLocks noChangeShapeType="1"/>
              </p:cNvSpPr>
              <p:nvPr/>
            </p:nvSpPr>
            <p:spPr bwMode="auto">
              <a:xfrm>
                <a:off x="3107" y="2402"/>
                <a:ext cx="0" cy="1224"/>
              </a:xfrm>
              <a:prstGeom prst="line">
                <a:avLst/>
              </a:prstGeom>
              <a:noFill/>
              <a:ln w="22225">
                <a:solidFill>
                  <a:srgbClr val="00CCFF"/>
                </a:solidFill>
                <a:prstDash val="sysDot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63867" name="Text Box 27"/>
            <p:cNvSpPr txBox="1">
              <a:spLocks noChangeArrowheads="1"/>
            </p:cNvSpPr>
            <p:nvPr/>
          </p:nvSpPr>
          <p:spPr bwMode="auto">
            <a:xfrm>
              <a:off x="7054925" y="4818034"/>
              <a:ext cx="6477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sz="3200" b="1" dirty="0">
                  <a:solidFill>
                    <a:schemeClr val="accent2"/>
                  </a:solidFill>
                </a:rPr>
                <a:t>雨</a:t>
              </a:r>
              <a:endParaRPr lang="zh-CN" altLang="en-US" sz="3200" b="1" dirty="0">
                <a:solidFill>
                  <a:schemeClr val="accent2"/>
                </a:solidFill>
              </a:endParaRPr>
            </a:p>
          </p:txBody>
        </p:sp>
        <p:sp>
          <p:nvSpPr>
            <p:cNvPr id="163868" name="AutoShape 28"/>
            <p:cNvSpPr>
              <a:spLocks noChangeArrowheads="1"/>
            </p:cNvSpPr>
            <p:nvPr/>
          </p:nvSpPr>
          <p:spPr bwMode="auto">
            <a:xfrm>
              <a:off x="6026724" y="2586092"/>
              <a:ext cx="2018134" cy="1657350"/>
            </a:xfrm>
            <a:prstGeom prst="cloudCallout">
              <a:avLst>
                <a:gd name="adj1" fmla="val -21676"/>
                <a:gd name="adj2" fmla="val 17528"/>
              </a:avLst>
            </a:prstGeom>
            <a:solidFill>
              <a:schemeClr val="accent1">
                <a:alpha val="0"/>
              </a:schemeClr>
            </a:solidFill>
            <a:ln w="19050">
              <a:solidFill>
                <a:srgbClr val="0000FF"/>
              </a:solidFill>
              <a:prstDash val="dash"/>
              <a:rou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/>
            </a:p>
          </p:txBody>
        </p:sp>
        <p:sp>
          <p:nvSpPr>
            <p:cNvPr id="7" name="矩形 6"/>
            <p:cNvSpPr/>
            <p:nvPr/>
          </p:nvSpPr>
          <p:spPr>
            <a:xfrm>
              <a:off x="-294123" y="1526639"/>
              <a:ext cx="3574203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 dirty="0" smtClean="0">
                  <a:solidFill>
                    <a:schemeClr val="accent2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干冰（</a:t>
              </a:r>
              <a:r>
                <a:rPr lang="zh-CN" altLang="en-US" sz="2800" b="1" dirty="0">
                  <a:solidFill>
                    <a:schemeClr val="accent2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固态二氧化碳）</a:t>
              </a:r>
              <a:endParaRPr lang="zh-CN" altLang="en-US" sz="2800" b="1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31" name="Text Box 7"/>
            <p:cNvSpPr txBox="1">
              <a:spLocks noChangeArrowheads="1"/>
            </p:cNvSpPr>
            <p:nvPr/>
          </p:nvSpPr>
          <p:spPr bwMode="auto">
            <a:xfrm>
              <a:off x="3260232" y="1867515"/>
              <a:ext cx="1296988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sz="2800" b="1" dirty="0" smtClean="0">
                  <a:ea typeface="华文新魏" panose="02010800040101010101" pitchFamily="2" charset="-122"/>
                </a:rPr>
                <a:t>吸热</a:t>
              </a:r>
              <a:endParaRPr lang="zh-CN" altLang="en-US" sz="2800" b="1" dirty="0">
                <a:ea typeface="华文新魏" panose="02010800040101010101" pitchFamily="2" charset="-122"/>
              </a:endParaRPr>
            </a:p>
          </p:txBody>
        </p:sp>
        <p:cxnSp>
          <p:nvCxnSpPr>
            <p:cNvPr id="9" name="直接箭头连接符 8"/>
            <p:cNvCxnSpPr/>
            <p:nvPr/>
          </p:nvCxnSpPr>
          <p:spPr>
            <a:xfrm>
              <a:off x="3231237" y="1788908"/>
              <a:ext cx="1366589" cy="0"/>
            </a:xfrm>
            <a:prstGeom prst="straightConnector1">
              <a:avLst/>
            </a:prstGeom>
            <a:ln w="1270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Line 25"/>
            <p:cNvSpPr>
              <a:spLocks noChangeShapeType="1"/>
            </p:cNvSpPr>
            <p:nvPr/>
          </p:nvSpPr>
          <p:spPr bwMode="auto">
            <a:xfrm>
              <a:off x="7702625" y="3861863"/>
              <a:ext cx="0" cy="1841240"/>
            </a:xfrm>
            <a:prstGeom prst="line">
              <a:avLst/>
            </a:prstGeom>
            <a:noFill/>
            <a:ln w="22225">
              <a:solidFill>
                <a:srgbClr val="00CCFF"/>
              </a:solidFill>
              <a:prstDash val="sysDot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" name="Line 25"/>
            <p:cNvSpPr>
              <a:spLocks noChangeShapeType="1"/>
            </p:cNvSpPr>
            <p:nvPr/>
          </p:nvSpPr>
          <p:spPr bwMode="auto">
            <a:xfrm>
              <a:off x="7884493" y="3861863"/>
              <a:ext cx="0" cy="1840501"/>
            </a:xfrm>
            <a:prstGeom prst="line">
              <a:avLst/>
            </a:prstGeom>
            <a:noFill/>
            <a:ln w="22225">
              <a:solidFill>
                <a:srgbClr val="00CCFF"/>
              </a:solidFill>
              <a:prstDash val="sysDot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3" name="Group 22"/>
          <p:cNvGrpSpPr/>
          <p:nvPr/>
        </p:nvGrpSpPr>
        <p:grpSpPr bwMode="auto">
          <a:xfrm>
            <a:off x="30213" y="116632"/>
            <a:ext cx="941387" cy="1016000"/>
            <a:chOff x="793" y="2246"/>
            <a:chExt cx="593" cy="640"/>
          </a:xfrm>
          <a:solidFill>
            <a:srgbClr val="FF00FF"/>
          </a:solidFill>
        </p:grpSpPr>
        <p:grpSp>
          <p:nvGrpSpPr>
            <p:cNvPr id="44" name="Group 37"/>
            <p:cNvGrpSpPr/>
            <p:nvPr/>
          </p:nvGrpSpPr>
          <p:grpSpPr bwMode="auto">
            <a:xfrm flipH="1">
              <a:off x="793" y="2296"/>
              <a:ext cx="593" cy="564"/>
              <a:chOff x="2016" y="1920"/>
              <a:chExt cx="1680" cy="1680"/>
            </a:xfrm>
            <a:grpFill/>
          </p:grpSpPr>
          <p:sp>
            <p:nvSpPr>
              <p:cNvPr id="46" name="Oval 38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/>
                <a:endParaRPr kumimoji="1" lang="zh-TW" altLang="en-US" sz="2800" b="1">
                  <a:latin typeface="휴먼매직체" pitchFamily="18" charset="-127"/>
                  <a:ea typeface="휴먼매직체" pitchFamily="18" charset="-127"/>
                </a:endParaRPr>
              </a:p>
            </p:txBody>
          </p:sp>
          <p:sp>
            <p:nvSpPr>
              <p:cNvPr id="47" name="Freeform 39"/>
              <p:cNvSpPr/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1276 w 1321"/>
                  <a:gd name="T1" fmla="*/ 357 h 712"/>
                  <a:gd name="T2" fmla="*/ 1292 w 1321"/>
                  <a:gd name="T3" fmla="*/ 394 h 712"/>
                  <a:gd name="T4" fmla="*/ 1296 w 1321"/>
                  <a:gd name="T5" fmla="*/ 428 h 712"/>
                  <a:gd name="T6" fmla="*/ 1290 w 1321"/>
                  <a:gd name="T7" fmla="*/ 459 h 712"/>
                  <a:gd name="T8" fmla="*/ 1273 w 1321"/>
                  <a:gd name="T9" fmla="*/ 490 h 712"/>
                  <a:gd name="T10" fmla="*/ 1248 w 1321"/>
                  <a:gd name="T11" fmla="*/ 516 h 712"/>
                  <a:gd name="T12" fmla="*/ 1216 w 1321"/>
                  <a:gd name="T13" fmla="*/ 538 h 712"/>
                  <a:gd name="T14" fmla="*/ 1173 w 1321"/>
                  <a:gd name="T15" fmla="*/ 559 h 712"/>
                  <a:gd name="T16" fmla="*/ 1125 w 1321"/>
                  <a:gd name="T17" fmla="*/ 578 h 712"/>
                  <a:gd name="T18" fmla="*/ 1071 w 1321"/>
                  <a:gd name="T19" fmla="*/ 594 h 712"/>
                  <a:gd name="T20" fmla="*/ 1011 w 1321"/>
                  <a:gd name="T21" fmla="*/ 608 h 712"/>
                  <a:gd name="T22" fmla="*/ 949 w 1321"/>
                  <a:gd name="T23" fmla="*/ 618 h 712"/>
                  <a:gd name="T24" fmla="*/ 879 w 1321"/>
                  <a:gd name="T25" fmla="*/ 627 h 712"/>
                  <a:gd name="T26" fmla="*/ 808 w 1321"/>
                  <a:gd name="T27" fmla="*/ 632 h 712"/>
                  <a:gd name="T28" fmla="*/ 780 w 1321"/>
                  <a:gd name="T29" fmla="*/ 634 h 712"/>
                  <a:gd name="T30" fmla="*/ 467 w 1321"/>
                  <a:gd name="T31" fmla="*/ 634 h 712"/>
                  <a:gd name="T32" fmla="*/ 463 w 1321"/>
                  <a:gd name="T33" fmla="*/ 634 h 712"/>
                  <a:gd name="T34" fmla="*/ 401 w 1321"/>
                  <a:gd name="T35" fmla="*/ 630 h 712"/>
                  <a:gd name="T36" fmla="*/ 341 w 1321"/>
                  <a:gd name="T37" fmla="*/ 627 h 712"/>
                  <a:gd name="T38" fmla="*/ 285 w 1321"/>
                  <a:gd name="T39" fmla="*/ 620 h 712"/>
                  <a:gd name="T40" fmla="*/ 231 w 1321"/>
                  <a:gd name="T41" fmla="*/ 614 h 712"/>
                  <a:gd name="T42" fmla="*/ 182 w 1321"/>
                  <a:gd name="T43" fmla="*/ 603 h 712"/>
                  <a:gd name="T44" fmla="*/ 138 w 1321"/>
                  <a:gd name="T45" fmla="*/ 590 h 712"/>
                  <a:gd name="T46" fmla="*/ 100 w 1321"/>
                  <a:gd name="T47" fmla="*/ 577 h 712"/>
                  <a:gd name="T48" fmla="*/ 66 w 1321"/>
                  <a:gd name="T49" fmla="*/ 561 h 712"/>
                  <a:gd name="T50" fmla="*/ 38 w 1321"/>
                  <a:gd name="T51" fmla="*/ 541 h 712"/>
                  <a:gd name="T52" fmla="*/ 18 w 1321"/>
                  <a:gd name="T53" fmla="*/ 519 h 712"/>
                  <a:gd name="T54" fmla="*/ 6 w 1321"/>
                  <a:gd name="T55" fmla="*/ 493 h 712"/>
                  <a:gd name="T56" fmla="*/ 0 w 1321"/>
                  <a:gd name="T57" fmla="*/ 467 h 712"/>
                  <a:gd name="T58" fmla="*/ 0 w 1321"/>
                  <a:gd name="T59" fmla="*/ 463 h 712"/>
                  <a:gd name="T60" fmla="*/ 4 w 1321"/>
                  <a:gd name="T61" fmla="*/ 434 h 712"/>
                  <a:gd name="T62" fmla="*/ 16 w 1321"/>
                  <a:gd name="T63" fmla="*/ 397 h 712"/>
                  <a:gd name="T64" fmla="*/ 50 w 1321"/>
                  <a:gd name="T65" fmla="*/ 329 h 712"/>
                  <a:gd name="T66" fmla="*/ 92 w 1321"/>
                  <a:gd name="T67" fmla="*/ 266 h 712"/>
                  <a:gd name="T68" fmla="*/ 144 w 1321"/>
                  <a:gd name="T69" fmla="*/ 209 h 712"/>
                  <a:gd name="T70" fmla="*/ 200 w 1321"/>
                  <a:gd name="T71" fmla="*/ 157 h 712"/>
                  <a:gd name="T72" fmla="*/ 265 w 1321"/>
                  <a:gd name="T73" fmla="*/ 111 h 712"/>
                  <a:gd name="T74" fmla="*/ 335 w 1321"/>
                  <a:gd name="T75" fmla="*/ 73 h 712"/>
                  <a:gd name="T76" fmla="*/ 407 w 1321"/>
                  <a:gd name="T77" fmla="*/ 42 h 712"/>
                  <a:gd name="T78" fmla="*/ 488 w 1321"/>
                  <a:gd name="T79" fmla="*/ 19 h 712"/>
                  <a:gd name="T80" fmla="*/ 570 w 1321"/>
                  <a:gd name="T81" fmla="*/ 5 h 712"/>
                  <a:gd name="T82" fmla="*/ 654 w 1321"/>
                  <a:gd name="T83" fmla="*/ 0 h 712"/>
                  <a:gd name="T84" fmla="*/ 654 w 1321"/>
                  <a:gd name="T85" fmla="*/ 0 h 712"/>
                  <a:gd name="T86" fmla="*/ 745 w 1321"/>
                  <a:gd name="T87" fmla="*/ 5 h 712"/>
                  <a:gd name="T88" fmla="*/ 831 w 1321"/>
                  <a:gd name="T89" fmla="*/ 20 h 712"/>
                  <a:gd name="T90" fmla="*/ 914 w 1321"/>
                  <a:gd name="T91" fmla="*/ 47 h 712"/>
                  <a:gd name="T92" fmla="*/ 991 w 1321"/>
                  <a:gd name="T93" fmla="*/ 80 h 712"/>
                  <a:gd name="T94" fmla="*/ 1062 w 1321"/>
                  <a:gd name="T95" fmla="*/ 122 h 712"/>
                  <a:gd name="T96" fmla="*/ 1127 w 1321"/>
                  <a:gd name="T97" fmla="*/ 173 h 712"/>
                  <a:gd name="T98" fmla="*/ 1185 w 1321"/>
                  <a:gd name="T99" fmla="*/ 228 h 712"/>
                  <a:gd name="T100" fmla="*/ 1234 w 1321"/>
                  <a:gd name="T101" fmla="*/ 289 h 712"/>
                  <a:gd name="T102" fmla="*/ 1276 w 1321"/>
                  <a:gd name="T103" fmla="*/ 357 h 712"/>
                  <a:gd name="T104" fmla="*/ 1276 w 1321"/>
                  <a:gd name="T105" fmla="*/ 357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/>
                <a:endParaRPr kumimoji="1" lang="zh-TW" altLang="en-US" sz="2800" b="1">
                  <a:latin typeface="휴먼매직체" pitchFamily="18" charset="-127"/>
                  <a:ea typeface="휴먼매직체" pitchFamily="18" charset="-127"/>
                </a:endParaRPr>
              </a:p>
            </p:txBody>
          </p:sp>
        </p:grpSp>
        <p:sp>
          <p:nvSpPr>
            <p:cNvPr id="45" name="Text Box 40"/>
            <p:cNvSpPr txBox="1">
              <a:spLocks noChangeArrowheads="1"/>
            </p:cNvSpPr>
            <p:nvPr/>
          </p:nvSpPr>
          <p:spPr bwMode="gray">
            <a:xfrm flipH="1">
              <a:off x="880" y="2246"/>
              <a:ext cx="400" cy="640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0" hangingPunct="0"/>
              <a:r>
                <a:rPr lang="en-US" altLang="zh-CN" sz="6000" b="1" dirty="0" smtClean="0">
                  <a:solidFill>
                    <a:schemeClr val="bg1"/>
                  </a:solidFill>
                  <a:latin typeface="휴먼매직체" pitchFamily="18" charset="-127"/>
                  <a:ea typeface="휴먼매직체" pitchFamily="18" charset="-127"/>
                </a:rPr>
                <a:t>3</a:t>
              </a:r>
              <a:endParaRPr lang="en-US" altLang="zh-CN" sz="6000" b="1" dirty="0">
                <a:solidFill>
                  <a:schemeClr val="bg1"/>
                </a:solidFill>
                <a:latin typeface="휴먼매직체" pitchFamily="18" charset="-127"/>
                <a:ea typeface="휴먼매직체" pitchFamily="18" charset="-127"/>
              </a:endParaRPr>
            </a:p>
          </p:txBody>
        </p:sp>
      </p:grpSp>
      <p:sp>
        <p:nvSpPr>
          <p:cNvPr id="48" name="Text Box 4"/>
          <p:cNvSpPr txBox="1">
            <a:spLocks noChangeArrowheads="1"/>
          </p:cNvSpPr>
          <p:nvPr/>
        </p:nvSpPr>
        <p:spPr bwMode="auto">
          <a:xfrm>
            <a:off x="941437" y="260648"/>
            <a:ext cx="5142656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 smtClean="0">
                <a:solidFill>
                  <a:srgbClr val="0000FF"/>
                </a:solidFill>
                <a:ea typeface="楷体_GB2312" pitchFamily="49" charset="-122"/>
              </a:rPr>
              <a:t>神奇的</a:t>
            </a:r>
            <a:r>
              <a:rPr lang="zh-CN" sz="3200" b="1" dirty="0" smtClean="0">
                <a:solidFill>
                  <a:srgbClr val="0000FF"/>
                </a:solidFill>
                <a:ea typeface="楷体_GB2312" pitchFamily="49" charset="-122"/>
              </a:rPr>
              <a:t>干冰</a:t>
            </a:r>
            <a:r>
              <a:rPr lang="en-US" altLang="zh-CN" sz="3200" b="1" dirty="0" smtClean="0">
                <a:solidFill>
                  <a:srgbClr val="0000FF"/>
                </a:solidFill>
                <a:ea typeface="楷体_GB2312" pitchFamily="49" charset="-122"/>
              </a:rPr>
              <a:t>----</a:t>
            </a:r>
            <a:r>
              <a:rPr lang="zh-CN" altLang="en-US" sz="3200" b="1" dirty="0" smtClean="0">
                <a:solidFill>
                  <a:srgbClr val="0000FF"/>
                </a:solidFill>
                <a:ea typeface="楷体_GB2312" pitchFamily="49" charset="-122"/>
              </a:rPr>
              <a:t>人工降雨</a:t>
            </a:r>
            <a:endParaRPr lang="zh-CN" sz="3200" b="1" dirty="0">
              <a:solidFill>
                <a:srgbClr val="0000FF"/>
              </a:solidFill>
              <a:ea typeface="楷体_GB2312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13" name="WordArt 17"/>
          <p:cNvSpPr>
            <a:spLocks noChangeArrowheads="1" noChangeShapeType="1" noTextEdit="1"/>
          </p:cNvSpPr>
          <p:nvPr/>
        </p:nvSpPr>
        <p:spPr bwMode="auto">
          <a:xfrm>
            <a:off x="241050" y="187548"/>
            <a:ext cx="1573629" cy="86518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tailEnd type="none" w="lg" len="lg"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kern="10" dirty="0" smtClean="0">
                <a:solidFill>
                  <a:srgbClr val="00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宋体" panose="02010600030101010101" pitchFamily="2" charset="-122"/>
              </a:rPr>
              <a:t>小结：</a:t>
            </a:r>
            <a:endParaRPr lang="zh-CN" altLang="en-US" kern="10" dirty="0">
              <a:solidFill>
                <a:srgbClr val="000000"/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宋体" panose="02010600030101010101" pitchFamily="2" charset="-122"/>
            </a:endParaRPr>
          </a:p>
        </p:txBody>
      </p:sp>
      <p:sp>
        <p:nvSpPr>
          <p:cNvPr id="25" name="Text Box 6"/>
          <p:cNvSpPr txBox="1">
            <a:spLocks noChangeArrowheads="1"/>
          </p:cNvSpPr>
          <p:nvPr/>
        </p:nvSpPr>
        <p:spPr bwMode="auto">
          <a:xfrm>
            <a:off x="199628" y="2312232"/>
            <a:ext cx="1620864" cy="76944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sz="44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固态</a:t>
            </a:r>
            <a:endParaRPr lang="zh-CN" sz="4400" b="1" dirty="0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6" name="Text Box 7"/>
          <p:cNvSpPr txBox="1">
            <a:spLocks noChangeArrowheads="1"/>
          </p:cNvSpPr>
          <p:nvPr/>
        </p:nvSpPr>
        <p:spPr bwMode="auto">
          <a:xfrm>
            <a:off x="3815232" y="2300038"/>
            <a:ext cx="1620864" cy="76944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sz="4400" b="1" dirty="0">
                <a:latin typeface="Times New Roman" panose="02020603050405020304" pitchFamily="18" charset="0"/>
              </a:rPr>
              <a:t>液态</a:t>
            </a:r>
            <a:endParaRPr lang="zh-CN" sz="4400" b="1" dirty="0">
              <a:latin typeface="Times New Roman" panose="02020603050405020304" pitchFamily="18" charset="0"/>
            </a:endParaRPr>
          </a:p>
        </p:txBody>
      </p:sp>
      <p:sp>
        <p:nvSpPr>
          <p:cNvPr id="27" name="Text Box 8"/>
          <p:cNvSpPr txBox="1">
            <a:spLocks noChangeArrowheads="1"/>
          </p:cNvSpPr>
          <p:nvPr/>
        </p:nvSpPr>
        <p:spPr bwMode="auto">
          <a:xfrm>
            <a:off x="7199608" y="2372769"/>
            <a:ext cx="1620864" cy="76944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sz="4400" b="1" dirty="0">
                <a:latin typeface="Times New Roman" panose="02020603050405020304" pitchFamily="18" charset="0"/>
              </a:rPr>
              <a:t>气态</a:t>
            </a:r>
            <a:endParaRPr lang="zh-CN" sz="4400" b="1" dirty="0">
              <a:latin typeface="Times New Roman" panose="02020603050405020304" pitchFamily="18" charset="0"/>
            </a:endParaRPr>
          </a:p>
        </p:txBody>
      </p:sp>
      <p:sp>
        <p:nvSpPr>
          <p:cNvPr id="28" name="Line 9"/>
          <p:cNvSpPr>
            <a:spLocks noChangeShapeType="1"/>
          </p:cNvSpPr>
          <p:nvPr/>
        </p:nvSpPr>
        <p:spPr bwMode="auto">
          <a:xfrm>
            <a:off x="5312447" y="2533132"/>
            <a:ext cx="2076348" cy="0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tailEnd type="triangle" w="med" len="med"/>
          </a:ln>
        </p:spPr>
        <p:txBody>
          <a:bodyPr wrap="none" anchor="ctr"/>
          <a:lstStyle/>
          <a:p>
            <a:endParaRPr lang="zh-CN" altLang="en-US" b="1"/>
          </a:p>
        </p:txBody>
      </p:sp>
      <p:sp>
        <p:nvSpPr>
          <p:cNvPr id="29" name="Line 12"/>
          <p:cNvSpPr>
            <a:spLocks noChangeShapeType="1"/>
          </p:cNvSpPr>
          <p:nvPr/>
        </p:nvSpPr>
        <p:spPr bwMode="auto">
          <a:xfrm>
            <a:off x="1785366" y="2469206"/>
            <a:ext cx="2076349" cy="0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tailEnd type="triangle" w="med" len="med"/>
          </a:ln>
        </p:spPr>
        <p:txBody>
          <a:bodyPr wrap="none" anchor="ctr"/>
          <a:lstStyle/>
          <a:p>
            <a:endParaRPr lang="zh-CN" altLang="en-US" b="1"/>
          </a:p>
        </p:txBody>
      </p:sp>
      <p:sp>
        <p:nvSpPr>
          <p:cNvPr id="30" name="Line 14"/>
          <p:cNvSpPr>
            <a:spLocks noChangeShapeType="1"/>
          </p:cNvSpPr>
          <p:nvPr/>
        </p:nvSpPr>
        <p:spPr bwMode="auto">
          <a:xfrm flipH="1">
            <a:off x="5234659" y="2877271"/>
            <a:ext cx="2154136" cy="0"/>
          </a:xfrm>
          <a:prstGeom prst="line">
            <a:avLst/>
          </a:prstGeom>
          <a:noFill/>
          <a:ln w="127000">
            <a:solidFill>
              <a:srgbClr val="0000FF"/>
            </a:solidFill>
            <a:round/>
            <a:tailEnd type="triangle" w="med" len="med"/>
          </a:ln>
        </p:spPr>
        <p:txBody>
          <a:bodyPr wrap="none" anchor="ctr"/>
          <a:lstStyle/>
          <a:p>
            <a:endParaRPr lang="zh-CN" altLang="en-US" sz="1200" b="1"/>
          </a:p>
        </p:txBody>
      </p:sp>
      <p:grpSp>
        <p:nvGrpSpPr>
          <p:cNvPr id="31" name="组合 30"/>
          <p:cNvGrpSpPr/>
          <p:nvPr/>
        </p:nvGrpSpPr>
        <p:grpSpPr>
          <a:xfrm>
            <a:off x="1735287" y="1929746"/>
            <a:ext cx="5662665" cy="1592425"/>
            <a:chOff x="1571155" y="2944780"/>
            <a:chExt cx="5662665" cy="1592425"/>
          </a:xfrm>
        </p:grpSpPr>
        <p:sp>
          <p:nvSpPr>
            <p:cNvPr id="32" name="Text Box 2"/>
            <p:cNvSpPr txBox="1">
              <a:spLocks noChangeArrowheads="1"/>
            </p:cNvSpPr>
            <p:nvPr/>
          </p:nvSpPr>
          <p:spPr bwMode="auto">
            <a:xfrm>
              <a:off x="2391644" y="3995283"/>
              <a:ext cx="1252537" cy="46166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4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(</a:t>
              </a:r>
              <a:r>
                <a:rPr lang="zh-CN" altLang="en-US" sz="24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放</a:t>
              </a:r>
              <a:r>
                <a:rPr lang="zh-CN" sz="24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热</a:t>
              </a:r>
              <a:r>
                <a:rPr lang="en-US" altLang="zh-CN" sz="24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)</a:t>
              </a:r>
              <a:endParaRPr lang="zh-CN" sz="2400" b="1" dirty="0">
                <a:solidFill>
                  <a:srgbClr val="000099"/>
                </a:solidFill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  <p:sp>
          <p:nvSpPr>
            <p:cNvPr id="33" name="Text Box 3"/>
            <p:cNvSpPr txBox="1">
              <a:spLocks noChangeArrowheads="1"/>
            </p:cNvSpPr>
            <p:nvPr/>
          </p:nvSpPr>
          <p:spPr bwMode="auto">
            <a:xfrm>
              <a:off x="5981282" y="4024900"/>
              <a:ext cx="1252538" cy="46166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4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(</a:t>
              </a:r>
              <a:r>
                <a:rPr lang="zh-CN" altLang="en-US" sz="24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放</a:t>
              </a:r>
              <a:r>
                <a:rPr lang="zh-CN" sz="24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热</a:t>
              </a:r>
              <a:r>
                <a:rPr lang="en-US" altLang="zh-CN" sz="24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)</a:t>
              </a:r>
              <a:endParaRPr lang="zh-CN" sz="2400" b="1" dirty="0">
                <a:solidFill>
                  <a:srgbClr val="000099"/>
                </a:solidFill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  <p:sp>
          <p:nvSpPr>
            <p:cNvPr id="34" name="Text Box 4"/>
            <p:cNvSpPr txBox="1">
              <a:spLocks noChangeArrowheads="1"/>
            </p:cNvSpPr>
            <p:nvPr/>
          </p:nvSpPr>
          <p:spPr bwMode="auto">
            <a:xfrm>
              <a:off x="5848028" y="2987171"/>
              <a:ext cx="1252538" cy="46166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4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(</a:t>
              </a:r>
              <a:r>
                <a:rPr lang="zh-CN" altLang="en-US" sz="24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吸</a:t>
              </a:r>
              <a:r>
                <a:rPr lang="zh-CN" sz="24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热</a:t>
              </a:r>
              <a:r>
                <a:rPr lang="en-US" altLang="zh-CN" sz="24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)</a:t>
              </a:r>
              <a:endParaRPr 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  <p:sp>
          <p:nvSpPr>
            <p:cNvPr id="35" name="Text Box 5"/>
            <p:cNvSpPr txBox="1">
              <a:spLocks noChangeArrowheads="1"/>
            </p:cNvSpPr>
            <p:nvPr/>
          </p:nvSpPr>
          <p:spPr bwMode="auto">
            <a:xfrm>
              <a:off x="2435251" y="2944780"/>
              <a:ext cx="1252537" cy="46166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4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(</a:t>
              </a:r>
              <a:r>
                <a:rPr lang="zh-CN" altLang="en-US" sz="24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吸</a:t>
              </a:r>
              <a:r>
                <a:rPr lang="zh-CN" sz="24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热</a:t>
              </a:r>
              <a:r>
                <a:rPr lang="en-US" altLang="zh-CN" sz="24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)</a:t>
              </a:r>
              <a:endParaRPr 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  <p:sp>
          <p:nvSpPr>
            <p:cNvPr id="36" name="Text Box 10"/>
            <p:cNvSpPr txBox="1">
              <a:spLocks noChangeArrowheads="1"/>
            </p:cNvSpPr>
            <p:nvPr/>
          </p:nvSpPr>
          <p:spPr bwMode="auto">
            <a:xfrm>
              <a:off x="5249342" y="4013985"/>
              <a:ext cx="1174750" cy="52322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sz="2800" b="1" dirty="0">
                  <a:latin typeface="Times New Roman" panose="02020603050405020304" pitchFamily="18" charset="0"/>
                  <a:ea typeface="楷体_GB2312" pitchFamily="49" charset="-122"/>
                </a:rPr>
                <a:t>液化</a:t>
              </a:r>
              <a:endParaRPr lang="zh-CN" sz="2800" b="1" dirty="0"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  <p:sp>
          <p:nvSpPr>
            <p:cNvPr id="37" name="Text Box 11"/>
            <p:cNvSpPr txBox="1">
              <a:spLocks noChangeArrowheads="1"/>
            </p:cNvSpPr>
            <p:nvPr/>
          </p:nvSpPr>
          <p:spPr bwMode="auto">
            <a:xfrm>
              <a:off x="1599556" y="2956119"/>
              <a:ext cx="1252537" cy="52322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sz="2800" b="1" dirty="0">
                  <a:latin typeface="Times New Roman" panose="02020603050405020304" pitchFamily="18" charset="0"/>
                  <a:ea typeface="楷体_GB2312" pitchFamily="49" charset="-122"/>
                </a:rPr>
                <a:t>熔化</a:t>
              </a:r>
              <a:endParaRPr lang="zh-CN" sz="2800" b="1" dirty="0"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  <p:sp>
          <p:nvSpPr>
            <p:cNvPr id="38" name="Text Box 13"/>
            <p:cNvSpPr txBox="1">
              <a:spLocks noChangeArrowheads="1"/>
            </p:cNvSpPr>
            <p:nvPr/>
          </p:nvSpPr>
          <p:spPr bwMode="auto">
            <a:xfrm>
              <a:off x="4983932" y="2996952"/>
              <a:ext cx="1252538" cy="52322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sz="2800" b="1" dirty="0">
                  <a:latin typeface="Times New Roman" panose="02020603050405020304" pitchFamily="18" charset="0"/>
                  <a:ea typeface="楷体_GB2312" pitchFamily="49" charset="-122"/>
                </a:rPr>
                <a:t>汽化</a:t>
              </a:r>
              <a:endParaRPr lang="zh-CN" sz="2800" b="1" dirty="0"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  <p:sp>
          <p:nvSpPr>
            <p:cNvPr id="39" name="Text Box 15"/>
            <p:cNvSpPr txBox="1">
              <a:spLocks noChangeArrowheads="1"/>
            </p:cNvSpPr>
            <p:nvPr/>
          </p:nvSpPr>
          <p:spPr bwMode="auto">
            <a:xfrm>
              <a:off x="1571155" y="3985900"/>
              <a:ext cx="1252537" cy="52322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sz="2800" b="1" dirty="0">
                  <a:latin typeface="Times New Roman" panose="02020603050405020304" pitchFamily="18" charset="0"/>
                  <a:ea typeface="楷体_GB2312" pitchFamily="49" charset="-122"/>
                </a:rPr>
                <a:t>凝固</a:t>
              </a:r>
              <a:endParaRPr lang="zh-CN" sz="2800" b="1" dirty="0"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</p:grpSp>
      <p:sp>
        <p:nvSpPr>
          <p:cNvPr id="62" name="Line 16"/>
          <p:cNvSpPr>
            <a:spLocks noChangeShapeType="1"/>
          </p:cNvSpPr>
          <p:nvPr/>
        </p:nvSpPr>
        <p:spPr bwMode="auto">
          <a:xfrm flipH="1">
            <a:off x="1711796" y="2866227"/>
            <a:ext cx="2068313" cy="0"/>
          </a:xfrm>
          <a:prstGeom prst="line">
            <a:avLst/>
          </a:prstGeom>
          <a:noFill/>
          <a:ln w="127000">
            <a:solidFill>
              <a:srgbClr val="0000FF"/>
            </a:solidFill>
            <a:round/>
            <a:tailEnd type="triangle" w="med" len="med"/>
          </a:ln>
        </p:spPr>
        <p:txBody>
          <a:bodyPr wrap="none" anchor="ctr"/>
          <a:lstStyle/>
          <a:p>
            <a:endParaRPr lang="zh-CN" altLang="en-US" b="1"/>
          </a:p>
        </p:txBody>
      </p:sp>
      <p:grpSp>
        <p:nvGrpSpPr>
          <p:cNvPr id="64" name="组合 63"/>
          <p:cNvGrpSpPr/>
          <p:nvPr/>
        </p:nvGrpSpPr>
        <p:grpSpPr>
          <a:xfrm>
            <a:off x="941949" y="705610"/>
            <a:ext cx="7068091" cy="4195628"/>
            <a:chOff x="777817" y="1720644"/>
            <a:chExt cx="7068091" cy="4195628"/>
          </a:xfrm>
        </p:grpSpPr>
        <p:sp>
          <p:nvSpPr>
            <p:cNvPr id="66" name="Text Box 19"/>
            <p:cNvSpPr txBox="1">
              <a:spLocks noChangeArrowheads="1"/>
            </p:cNvSpPr>
            <p:nvPr/>
          </p:nvSpPr>
          <p:spPr bwMode="auto">
            <a:xfrm>
              <a:off x="3122048" y="1720644"/>
              <a:ext cx="2293932" cy="52322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2800" b="1" dirty="0" smtClean="0">
                  <a:latin typeface="Times New Roman" panose="02020603050405020304" pitchFamily="18" charset="0"/>
                </a:rPr>
                <a:t>升华</a:t>
              </a:r>
              <a:r>
                <a:rPr lang="zh-CN" altLang="en-US" sz="28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（吸热）</a:t>
              </a:r>
              <a:endParaRPr lang="zh-CN" altLang="zh-CN" sz="2800" b="1" dirty="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67" name="Text Box 20"/>
            <p:cNvSpPr txBox="1">
              <a:spLocks noChangeArrowheads="1"/>
            </p:cNvSpPr>
            <p:nvPr/>
          </p:nvSpPr>
          <p:spPr bwMode="auto">
            <a:xfrm>
              <a:off x="3200014" y="5393052"/>
              <a:ext cx="2257244" cy="52322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2800" b="1" dirty="0" smtClean="0">
                  <a:latin typeface="Times New Roman" panose="02020603050405020304" pitchFamily="18" charset="0"/>
                </a:rPr>
                <a:t>凝华</a:t>
              </a:r>
              <a:r>
                <a:rPr lang="zh-CN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</a:rPr>
                <a:t>（放热）</a:t>
              </a:r>
              <a:endParaRPr lang="zh-CN" altLang="zh-CN" sz="2800" b="1" dirty="0">
                <a:solidFill>
                  <a:srgbClr val="0000FF"/>
                </a:solidFill>
                <a:latin typeface="Times New Roman" panose="02020603050405020304" pitchFamily="18" charset="0"/>
              </a:endParaRPr>
            </a:p>
          </p:txBody>
        </p:sp>
        <p:grpSp>
          <p:nvGrpSpPr>
            <p:cNvPr id="68" name="组合 67"/>
            <p:cNvGrpSpPr/>
            <p:nvPr/>
          </p:nvGrpSpPr>
          <p:grpSpPr>
            <a:xfrm>
              <a:off x="811365" y="2229724"/>
              <a:ext cx="7034543" cy="1335001"/>
              <a:chOff x="811365" y="1524948"/>
              <a:chExt cx="7034543" cy="1575885"/>
            </a:xfrm>
          </p:grpSpPr>
          <p:cxnSp>
            <p:nvCxnSpPr>
              <p:cNvPr id="73" name="直接连接符 72"/>
              <p:cNvCxnSpPr/>
              <p:nvPr/>
            </p:nvCxnSpPr>
            <p:spPr>
              <a:xfrm>
                <a:off x="845928" y="1524948"/>
                <a:ext cx="0" cy="1440160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直接连接符 73"/>
              <p:cNvCxnSpPr/>
              <p:nvPr/>
            </p:nvCxnSpPr>
            <p:spPr>
              <a:xfrm>
                <a:off x="811365" y="1567466"/>
                <a:ext cx="7034543" cy="29421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直接箭头连接符 74"/>
              <p:cNvCxnSpPr/>
              <p:nvPr/>
            </p:nvCxnSpPr>
            <p:spPr>
              <a:xfrm>
                <a:off x="7812360" y="1556792"/>
                <a:ext cx="0" cy="1544041"/>
              </a:xfrm>
              <a:prstGeom prst="straightConnector1">
                <a:avLst/>
              </a:prstGeom>
              <a:ln w="762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" name="组合 68"/>
            <p:cNvGrpSpPr/>
            <p:nvPr/>
          </p:nvGrpSpPr>
          <p:grpSpPr>
            <a:xfrm rot="10800000">
              <a:off x="777817" y="4005064"/>
              <a:ext cx="7034543" cy="1335001"/>
              <a:chOff x="811365" y="1524948"/>
              <a:chExt cx="7034543" cy="1575885"/>
            </a:xfrm>
          </p:grpSpPr>
          <p:cxnSp>
            <p:nvCxnSpPr>
              <p:cNvPr id="70" name="直接连接符 69"/>
              <p:cNvCxnSpPr/>
              <p:nvPr/>
            </p:nvCxnSpPr>
            <p:spPr>
              <a:xfrm>
                <a:off x="845928" y="1524948"/>
                <a:ext cx="0" cy="1440160"/>
              </a:xfrm>
              <a:prstGeom prst="line">
                <a:avLst/>
              </a:prstGeom>
              <a:ln w="76200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直接连接符 70"/>
              <p:cNvCxnSpPr/>
              <p:nvPr/>
            </p:nvCxnSpPr>
            <p:spPr>
              <a:xfrm>
                <a:off x="811365" y="1567466"/>
                <a:ext cx="7034543" cy="29421"/>
              </a:xfrm>
              <a:prstGeom prst="line">
                <a:avLst/>
              </a:prstGeom>
              <a:ln w="76200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直接箭头连接符 71"/>
              <p:cNvCxnSpPr/>
              <p:nvPr/>
            </p:nvCxnSpPr>
            <p:spPr>
              <a:xfrm>
                <a:off x="7812360" y="1556792"/>
                <a:ext cx="0" cy="1544041"/>
              </a:xfrm>
              <a:prstGeom prst="straightConnector1">
                <a:avLst/>
              </a:prstGeom>
              <a:ln w="76200">
                <a:solidFill>
                  <a:srgbClr val="0000FF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6" name="Text Box 11"/>
          <p:cNvSpPr txBox="1">
            <a:spLocks noChangeArrowheads="1"/>
          </p:cNvSpPr>
          <p:nvPr/>
        </p:nvSpPr>
        <p:spPr bwMode="auto">
          <a:xfrm>
            <a:off x="800171" y="5217220"/>
            <a:ext cx="7318098" cy="12311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b="1" dirty="0" smtClean="0"/>
              <a:t>神奇的</a:t>
            </a:r>
            <a:r>
              <a:rPr lang="zh-CN" altLang="zh-CN" b="1" dirty="0" smtClean="0"/>
              <a:t>干冰</a:t>
            </a:r>
            <a:r>
              <a:rPr lang="zh-CN" altLang="en-US" b="1" dirty="0" smtClean="0"/>
              <a:t>：</a:t>
            </a:r>
            <a:r>
              <a:rPr lang="zh-CN" altLang="en-US" sz="20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（利用升华吸热）</a:t>
            </a:r>
            <a:endParaRPr lang="en-US" altLang="zh-CN" sz="2000" b="1" dirty="0" smtClean="0">
              <a:solidFill>
                <a:srgbClr val="FF0000"/>
              </a:solidFill>
            </a:endParaRPr>
          </a:p>
          <a:p>
            <a:pPr eaLnBrk="1" hangingPunct="1"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zh-CN" sz="2800" b="1" dirty="0" smtClean="0"/>
              <a:t>1</a:t>
            </a:r>
            <a:r>
              <a:rPr lang="zh-CN" altLang="en-US" sz="2800" b="1" dirty="0" smtClean="0"/>
              <a:t>、冷藏冷冻 </a:t>
            </a:r>
            <a:r>
              <a:rPr lang="en-US" altLang="zh-CN" sz="2800" b="1" dirty="0" smtClean="0"/>
              <a:t>2</a:t>
            </a:r>
            <a:r>
              <a:rPr lang="zh-CN" altLang="en-US" sz="2800" b="1" dirty="0" smtClean="0"/>
              <a:t>、烟雾效果  </a:t>
            </a:r>
            <a:r>
              <a:rPr lang="en-US" altLang="zh-CN" sz="2800" b="1" dirty="0" smtClean="0"/>
              <a:t>3</a:t>
            </a:r>
            <a:r>
              <a:rPr lang="zh-CN" altLang="en-US" sz="2800" b="1" dirty="0" smtClean="0"/>
              <a:t>、人工降雨</a:t>
            </a:r>
            <a:endParaRPr lang="zh-CN" altLang="zh-CN" sz="2800" b="1" dirty="0"/>
          </a:p>
        </p:txBody>
      </p:sp>
      <p:pic>
        <p:nvPicPr>
          <p:cNvPr id="40" name="Picture 3" descr="65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0" t="4200" r="2352" b="76900"/>
          <a:stretch>
            <a:fillRect/>
          </a:stretch>
        </p:blipFill>
        <p:spPr bwMode="auto">
          <a:xfrm>
            <a:off x="606698" y="1385476"/>
            <a:ext cx="7772140" cy="2960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9" name="Rectangle 11"/>
          <p:cNvSpPr>
            <a:spLocks noChangeArrowheads="1"/>
          </p:cNvSpPr>
          <p:nvPr/>
        </p:nvSpPr>
        <p:spPr bwMode="auto">
          <a:xfrm>
            <a:off x="47631" y="827995"/>
            <a:ext cx="9060873" cy="397031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r>
              <a:rPr kumimoji="1"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kumimoji="1"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指出下面的物理现象属于物态变化的哪种方式。</a:t>
            </a:r>
            <a:endParaRPr kumimoji="1"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kumimoji="1"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endParaRPr kumimoji="1" lang="en-US" altLang="zh-CN" sz="28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kumimoji="1"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(</a:t>
            </a:r>
            <a:r>
              <a:rPr kumimoji="1"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kumimoji="1"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  <a:r>
              <a:rPr kumimoji="1"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樟脑丸过</a:t>
            </a:r>
            <a:r>
              <a:rPr kumimoji="1"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一段时间后会变小。</a:t>
            </a:r>
            <a:r>
              <a:rPr kumimoji="1"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______  </a:t>
            </a:r>
            <a:endParaRPr kumimoji="1" lang="en-US" altLang="zh-CN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kumimoji="1"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endParaRPr kumimoji="1" lang="en-US" altLang="zh-CN" sz="28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kumimoji="1"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kumimoji="1"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(</a:t>
            </a:r>
            <a:r>
              <a:rPr kumimoji="1"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kumimoji="1"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  <a:r>
              <a:rPr kumimoji="1"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寒冷的早晨，窗玻璃上凝结着冰花。</a:t>
            </a:r>
            <a:r>
              <a:rPr kumimoji="1"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______</a:t>
            </a:r>
            <a:endParaRPr kumimoji="1" lang="en-US" altLang="zh-CN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kumimoji="1"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endParaRPr kumimoji="1" lang="en-US" altLang="zh-CN" sz="28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kumimoji="1"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kumimoji="1"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(</a:t>
            </a:r>
            <a:r>
              <a:rPr kumimoji="1"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kumimoji="1"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  <a:r>
              <a:rPr kumimoji="1"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冰化成水。</a:t>
            </a:r>
            <a:r>
              <a:rPr kumimoji="1"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______</a:t>
            </a:r>
            <a:endParaRPr kumimoji="1" lang="en-US" altLang="zh-CN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kumimoji="1"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endParaRPr kumimoji="1" lang="en-US" altLang="zh-CN" sz="28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kumimoji="1"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kumimoji="1"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(</a:t>
            </a:r>
            <a:r>
              <a:rPr kumimoji="1"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4)</a:t>
            </a:r>
            <a:r>
              <a:rPr kumimoji="1"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洒在地上的水很快干了。</a:t>
            </a:r>
            <a:r>
              <a:rPr kumimoji="1"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______</a:t>
            </a:r>
            <a:endParaRPr kumimoji="1" lang="en-US" altLang="zh-CN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09252" name="Text Box 4"/>
          <p:cNvSpPr txBox="1">
            <a:spLocks noChangeArrowheads="1"/>
          </p:cNvSpPr>
          <p:nvPr/>
        </p:nvSpPr>
        <p:spPr bwMode="auto">
          <a:xfrm>
            <a:off x="5761707" y="1680500"/>
            <a:ext cx="8985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升华</a:t>
            </a:r>
            <a:endParaRPr kumimoji="1" lang="zh-CN" alt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309254" name="Text Box 6"/>
          <p:cNvSpPr txBox="1">
            <a:spLocks noChangeArrowheads="1"/>
          </p:cNvSpPr>
          <p:nvPr/>
        </p:nvSpPr>
        <p:spPr bwMode="auto">
          <a:xfrm>
            <a:off x="2843808" y="3388600"/>
            <a:ext cx="8985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熔化</a:t>
            </a:r>
            <a:endParaRPr kumimoji="1" lang="zh-CN" alt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309255" name="Text Box 7"/>
          <p:cNvSpPr txBox="1">
            <a:spLocks noChangeArrowheads="1"/>
          </p:cNvSpPr>
          <p:nvPr/>
        </p:nvSpPr>
        <p:spPr bwMode="auto">
          <a:xfrm>
            <a:off x="4653473" y="4201924"/>
            <a:ext cx="231664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kumimoji="1" lang="zh-CN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汽化（蒸发）</a:t>
            </a:r>
            <a:endParaRPr kumimoji="1" lang="zh-CN" alt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309257" name="Text Box 9"/>
          <p:cNvSpPr txBox="1">
            <a:spLocks noChangeArrowheads="1"/>
          </p:cNvSpPr>
          <p:nvPr/>
        </p:nvSpPr>
        <p:spPr bwMode="auto">
          <a:xfrm>
            <a:off x="6876256" y="2491949"/>
            <a:ext cx="8985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凝华</a:t>
            </a:r>
            <a:endParaRPr kumimoji="1" lang="zh-CN" alt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92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9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9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92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9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9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92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9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9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92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9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9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9252" grpId="0"/>
      <p:bldP spid="309254" grpId="0"/>
      <p:bldP spid="309255" grpId="0"/>
      <p:bldP spid="30925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文本占位符 17409"/>
          <p:cNvSpPr>
            <a:spLocks noGrp="1" noChangeArrowheads="1"/>
          </p:cNvSpPr>
          <p:nvPr>
            <p:ph idx="1"/>
          </p:nvPr>
        </p:nvSpPr>
        <p:spPr>
          <a:xfrm>
            <a:off x="275193" y="1674586"/>
            <a:ext cx="8868807" cy="2402486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eaLnBrk="1" hangingPunct="1">
              <a:lnSpc>
                <a:spcPct val="90000"/>
              </a:lnSpc>
              <a:buNone/>
            </a:pP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下列现象中哪一种属于升华现象（      　）</a:t>
            </a:r>
            <a:endParaRPr lang="en-US" altLang="zh-CN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en-US" altLang="zh-CN" sz="2800" b="1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A</a:t>
            </a:r>
            <a:r>
              <a:rPr lang="zh-CN" altLang="en-US" sz="2800" b="1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、水结冰                  </a:t>
            </a:r>
            <a:r>
              <a:rPr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B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、地上结了一层霜。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en-US" altLang="zh-CN" sz="28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C</a:t>
            </a:r>
            <a:r>
              <a:rPr lang="zh-CN" altLang="en-US" sz="28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、冬天室外冰冻的衣服干了</a:t>
            </a:r>
            <a:r>
              <a:rPr lang="en-US" altLang="zh-CN" sz="28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en-US" altLang="zh-CN" sz="2800" b="1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D</a:t>
            </a:r>
            <a:r>
              <a:rPr lang="zh-CN" altLang="en-US" sz="28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、洒在地上的水干了</a:t>
            </a:r>
            <a:r>
              <a:rPr lang="zh-CN" altLang="en-US" sz="2800" b="1" dirty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zh-CN" altLang="en-US" sz="2800" b="1" dirty="0">
              <a:solidFill>
                <a:schemeClr val="tx2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zh-CN" sz="2800" b="1" dirty="0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zh-CN" sz="2800" b="1" dirty="0" smtClean="0"/>
          </a:p>
        </p:txBody>
      </p:sp>
      <p:sp>
        <p:nvSpPr>
          <p:cNvPr id="17415" name="文本框 17414"/>
          <p:cNvSpPr txBox="1">
            <a:spLocks noChangeArrowheads="1"/>
          </p:cNvSpPr>
          <p:nvPr/>
        </p:nvSpPr>
        <p:spPr bwMode="auto">
          <a:xfrm>
            <a:off x="6684630" y="1026514"/>
            <a:ext cx="998991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8800" dirty="0" smtClean="0">
                <a:solidFill>
                  <a:srgbClr val="FF0000"/>
                </a:solidFill>
                <a:latin typeface="Arial" panose="020B0604020202020204" pitchFamily="34" charset="0"/>
              </a:rPr>
              <a:t>C</a:t>
            </a:r>
            <a:endParaRPr lang="en-US" altLang="zh-CN" sz="8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grpSp>
        <p:nvGrpSpPr>
          <p:cNvPr id="5" name="Group 3"/>
          <p:cNvGrpSpPr/>
          <p:nvPr/>
        </p:nvGrpSpPr>
        <p:grpSpPr bwMode="auto">
          <a:xfrm>
            <a:off x="490201" y="140106"/>
            <a:ext cx="2232347" cy="908720"/>
            <a:chOff x="0" y="0"/>
            <a:chExt cx="1766" cy="972"/>
          </a:xfrm>
        </p:grpSpPr>
        <p:sp>
          <p:nvSpPr>
            <p:cNvPr id="6" name="AutoShape 22"/>
            <p:cNvSpPr>
              <a:spLocks noChangeArrowheads="1"/>
            </p:cNvSpPr>
            <p:nvPr/>
          </p:nvSpPr>
          <p:spPr bwMode="auto">
            <a:xfrm>
              <a:off x="0" y="0"/>
              <a:ext cx="1766" cy="972"/>
            </a:xfrm>
            <a:prstGeom prst="horizontalScroll">
              <a:avLst>
                <a:gd name="adj" fmla="val 12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zh-CN" sz="140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7" name="WordArt 5"/>
            <p:cNvSpPr>
              <a:spLocks noChangeArrowheads="1" noChangeShapeType="1"/>
            </p:cNvSpPr>
            <p:nvPr/>
          </p:nvSpPr>
          <p:spPr bwMode="auto">
            <a:xfrm>
              <a:off x="340" y="210"/>
              <a:ext cx="1179" cy="589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zh-CN" altLang="en-US" sz="3200" b="1" kern="10" dirty="0">
                  <a:ln w="9525">
                    <a:noFill/>
                    <a:round/>
                  </a:ln>
                  <a:solidFill>
                    <a:srgbClr val="FF0000"/>
                  </a:solidFill>
                  <a:effectLst>
                    <a:outerShdw dist="35921" dir="2700000" algn="ctr" rotWithShape="0">
                      <a:srgbClr val="C0C0C0">
                        <a:alpha val="78998"/>
                      </a:srgbClr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</a:rPr>
                <a:t>巩固加深</a:t>
              </a:r>
              <a:endParaRPr lang="zh-CN" altLang="en-US" sz="3200" b="1" kern="10" dirty="0">
                <a:ln w="9525">
                  <a:noFill/>
                  <a:rou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8998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2106547" y="2204864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凝固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7898680" y="2068298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</a:rPr>
              <a:t>凝华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507865" y="3284984"/>
            <a:ext cx="23487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</a:rPr>
              <a:t>汽化（蒸发）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5" grpId="0"/>
      <p:bldP spid="2" grpId="0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67544" y="197684"/>
            <a:ext cx="8496944" cy="264887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altLang="zh-CN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冬天清晨，在有人居住的室内窗户上往往会出现</a:t>
            </a:r>
            <a:endParaRPr 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冰花，下列说法正确的是</a:t>
            </a:r>
            <a:r>
              <a:rPr lang="zh-CN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(       )</a:t>
            </a:r>
            <a:endParaRPr lang="zh-CN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514350" indent="-514350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AutoNum type="alphaUcPeriod"/>
            </a:pPr>
            <a:r>
              <a:rPr lang="zh-CN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由水蒸气</a:t>
            </a:r>
            <a:r>
              <a:rPr lang="zh-CN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凝华</a:t>
            </a:r>
            <a:r>
              <a:rPr 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而</a:t>
            </a:r>
            <a:r>
              <a:rPr lang="zh-CN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成</a:t>
            </a: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r>
              <a:rPr lang="zh-CN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出现在窗内侧</a:t>
            </a:r>
            <a:r>
              <a:rPr lang="zh-CN" altLang="zh-CN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endParaRPr lang="en-US" altLang="zh-CN" sz="24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514350" indent="-514350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AutoNum type="alphaUcPeriod"/>
            </a:pPr>
            <a:r>
              <a:rPr lang="zh-CN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由水蒸气</a:t>
            </a:r>
            <a:r>
              <a:rPr lang="zh-CN" altLang="zh-CN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凝华</a:t>
            </a:r>
            <a:r>
              <a:rPr lang="zh-CN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而成，出现在窗外</a:t>
            </a:r>
            <a:r>
              <a:rPr lang="zh-CN" altLang="zh-CN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侧</a:t>
            </a:r>
            <a:endParaRPr 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zh-CN" altLang="zh-CN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C.</a:t>
            </a:r>
            <a:r>
              <a:rPr lang="en-US" altLang="zh-CN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由</a:t>
            </a:r>
            <a:r>
              <a:rPr lang="zh-CN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水蒸气</a:t>
            </a:r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凝固</a:t>
            </a:r>
            <a:r>
              <a:rPr lang="zh-CN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而成</a:t>
            </a:r>
            <a:r>
              <a:rPr lang="zh-CN" altLang="zh-CN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r>
              <a:rPr lang="zh-CN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出现在窗内侧</a:t>
            </a:r>
            <a:endParaRPr 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zh-CN" altLang="zh-CN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D.</a:t>
            </a:r>
            <a:r>
              <a:rPr lang="zh-CN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zh-CN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由水蒸气</a:t>
            </a:r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液化</a:t>
            </a:r>
            <a:r>
              <a:rPr lang="zh-CN" altLang="zh-CN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而成，</a:t>
            </a:r>
            <a:r>
              <a:rPr lang="zh-CN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出现在窗外侧</a:t>
            </a:r>
            <a:endParaRPr lang="zh-CN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7308304" y="238156"/>
            <a:ext cx="1224136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115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A</a:t>
            </a:r>
            <a:endParaRPr lang="en-US" altLang="zh-CN" sz="115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899592" y="2924944"/>
            <a:ext cx="7416824" cy="3377421"/>
            <a:chOff x="839689" y="47189"/>
            <a:chExt cx="7984117" cy="3092019"/>
          </a:xfrm>
        </p:grpSpPr>
        <p:sp>
          <p:nvSpPr>
            <p:cNvPr id="7" name="圆角矩形 6"/>
            <p:cNvSpPr/>
            <p:nvPr/>
          </p:nvSpPr>
          <p:spPr>
            <a:xfrm>
              <a:off x="839689" y="47189"/>
              <a:ext cx="7984117" cy="3092019"/>
            </a:xfrm>
            <a:prstGeom prst="round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19" b="6869"/>
            <a:stretch>
              <a:fillRect/>
            </a:stretch>
          </p:blipFill>
          <p:spPr>
            <a:xfrm>
              <a:off x="1082394" y="175215"/>
              <a:ext cx="3576724" cy="2322464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08376" y="175215"/>
              <a:ext cx="3749836" cy="2322464"/>
            </a:xfrm>
            <a:prstGeom prst="rect">
              <a:avLst/>
            </a:prstGeom>
          </p:spPr>
        </p:pic>
        <p:sp>
          <p:nvSpPr>
            <p:cNvPr id="11" name="矩形 10"/>
            <p:cNvSpPr/>
            <p:nvPr/>
          </p:nvSpPr>
          <p:spPr>
            <a:xfrm>
              <a:off x="1120367" y="2100935"/>
              <a:ext cx="7562911" cy="87348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r>
                <a:rPr lang="zh-CN" altLang="en-US" sz="2800" dirty="0" smtClean="0">
                  <a:latin typeface="黑体" panose="02010609060101010101" pitchFamily="49" charset="-122"/>
                  <a:ea typeface="黑体" panose="02010609060101010101" pitchFamily="49" charset="-122"/>
                </a:rPr>
                <a:t>冰花是北方寒冬时节，</a:t>
              </a:r>
              <a:r>
                <a:rPr lang="zh-CN" altLang="en-US" sz="2800" dirty="0">
                  <a:latin typeface="黑体" panose="02010609060101010101" pitchFamily="49" charset="-122"/>
                  <a:ea typeface="黑体" panose="02010609060101010101" pitchFamily="49" charset="-122"/>
                </a:rPr>
                <a:t>空气中水蒸气</a:t>
              </a:r>
              <a:r>
                <a:rPr lang="zh-CN" altLang="en-US" sz="2800" dirty="0" smtClean="0">
                  <a:latin typeface="黑体" panose="02010609060101010101" pitchFamily="49" charset="-122"/>
                  <a:ea typeface="黑体" panose="02010609060101010101" pitchFamily="49" charset="-122"/>
                </a:rPr>
                <a:t>遇到冰冷的玻璃窗直接</a:t>
              </a:r>
              <a:r>
                <a:rPr lang="zh-CN" altLang="en-US" sz="28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凝华</a:t>
              </a:r>
              <a:r>
                <a:rPr lang="zh-CN" altLang="en-US" sz="2800" dirty="0" smtClean="0">
                  <a:latin typeface="黑体" panose="02010609060101010101" pitchFamily="49" charset="-122"/>
                  <a:ea typeface="黑体" panose="02010609060101010101" pitchFamily="49" charset="-122"/>
                </a:rPr>
                <a:t>成的冰晶</a:t>
              </a:r>
              <a:r>
                <a:rPr lang="zh-CN" altLang="en-US" sz="2800" dirty="0">
                  <a:latin typeface="黑体" panose="02010609060101010101" pitchFamily="49" charset="-122"/>
                  <a:ea typeface="黑体" panose="02010609060101010101" pitchFamily="49" charset="-122"/>
                </a:rPr>
                <a:t>。</a:t>
              </a:r>
              <a:endPara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2" name="Rectangle 2"/>
          <p:cNvSpPr>
            <a:spLocks noChangeArrowheads="1"/>
          </p:cNvSpPr>
          <p:nvPr/>
        </p:nvSpPr>
        <p:spPr bwMode="auto">
          <a:xfrm>
            <a:off x="179512" y="4082057"/>
            <a:ext cx="9108504" cy="222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kumimoji="1"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5.</a:t>
            </a:r>
            <a:r>
              <a:rPr kumimoji="1"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火箭刚发射时</a:t>
            </a:r>
            <a:r>
              <a:rPr kumimoji="1"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r>
              <a:rPr kumimoji="1"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高温火焰向下喷射到发射台的地面</a:t>
            </a:r>
            <a:r>
              <a:rPr kumimoji="1"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r>
              <a:rPr kumimoji="1"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很</a:t>
            </a:r>
            <a:endParaRPr kumimoji="1"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kumimoji="1"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  多物体遇到这样的高温会</a:t>
            </a:r>
            <a:r>
              <a:rPr kumimoji="1"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______,</a:t>
            </a:r>
            <a:r>
              <a:rPr kumimoji="1"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为了保护发射台底</a:t>
            </a:r>
            <a:r>
              <a:rPr kumimoji="1"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endParaRPr kumimoji="1" lang="en-US" altLang="zh-CN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kumimoji="1"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  就建一个大水池</a:t>
            </a:r>
            <a:r>
              <a:rPr kumimoji="1"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r>
              <a:rPr kumimoji="1"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让火焰喷到水中</a:t>
            </a:r>
            <a:r>
              <a:rPr kumimoji="1"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r>
              <a:rPr kumimoji="1"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利用水的</a:t>
            </a:r>
            <a:r>
              <a:rPr kumimoji="1"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______</a:t>
            </a:r>
            <a:r>
              <a:rPr kumimoji="1"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来</a:t>
            </a:r>
            <a:endParaRPr kumimoji="1"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kumimoji="1"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  吸收巨大的热量</a:t>
            </a:r>
            <a:r>
              <a:rPr kumimoji="1"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r>
              <a:rPr kumimoji="1"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我们在电视上看到火箭升空瞬间</a:t>
            </a:r>
            <a:r>
              <a:rPr kumimoji="1"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r>
              <a:rPr kumimoji="1"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伴</a:t>
            </a:r>
            <a:endParaRPr kumimoji="1"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kumimoji="1"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  有迅速扩展的庞大白色气团是</a:t>
            </a:r>
            <a:r>
              <a:rPr kumimoji="1"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______________</a:t>
            </a:r>
            <a:r>
              <a:rPr kumimoji="1"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形成的</a:t>
            </a:r>
            <a:r>
              <a:rPr kumimoji="1"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.</a:t>
            </a:r>
            <a:endParaRPr kumimoji="1" lang="en-US" altLang="zh-CN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07203" name="Rectangle 3"/>
          <p:cNvSpPr>
            <a:spLocks noChangeArrowheads="1"/>
          </p:cNvSpPr>
          <p:nvPr/>
        </p:nvSpPr>
        <p:spPr bwMode="auto">
          <a:xfrm>
            <a:off x="251519" y="679336"/>
            <a:ext cx="8712076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kumimoji="1"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4.</a:t>
            </a:r>
            <a:r>
              <a:rPr kumimoji="1"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以下</a:t>
            </a:r>
            <a:r>
              <a:rPr kumimoji="1"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物态变化，都需要吸收热量的</a:t>
            </a:r>
            <a:r>
              <a:rPr kumimoji="1"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是 </a:t>
            </a:r>
            <a:r>
              <a:rPr kumimoji="1"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[</a:t>
            </a:r>
            <a:r>
              <a:rPr kumimoji="1"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　</a:t>
            </a:r>
            <a:r>
              <a:rPr kumimoji="1"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kumimoji="1"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] </a:t>
            </a:r>
            <a:br>
              <a:rPr kumimoji="1"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</a:br>
            <a:endParaRPr kumimoji="1" lang="en-US" altLang="zh-CN" sz="28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kumimoji="1"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A</a:t>
            </a:r>
            <a:r>
              <a:rPr kumimoji="1"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.</a:t>
            </a:r>
            <a:r>
              <a:rPr kumimoji="1"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熔化、汽化、</a:t>
            </a:r>
            <a:r>
              <a:rPr kumimoji="1"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升华</a:t>
            </a:r>
            <a:endParaRPr kumimoji="1" lang="en-US" altLang="zh-CN" sz="28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kumimoji="1"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B.</a:t>
            </a:r>
            <a:r>
              <a:rPr kumimoji="1"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凝固</a:t>
            </a:r>
            <a:r>
              <a:rPr kumimoji="1"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、液化、</a:t>
            </a:r>
            <a:r>
              <a:rPr kumimoji="1"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凝华　 </a:t>
            </a:r>
            <a:endParaRPr kumimoji="1"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kumimoji="1"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C.</a:t>
            </a:r>
            <a:r>
              <a:rPr kumimoji="1"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凝华、凝固、汽化　</a:t>
            </a:r>
            <a:endParaRPr kumimoji="1"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kumimoji="1"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D.</a:t>
            </a:r>
            <a:r>
              <a:rPr kumimoji="1"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熔化、凝华、液化　</a:t>
            </a:r>
            <a:endParaRPr kumimoji="1"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07204" name="Text Box 4"/>
          <p:cNvSpPr txBox="1">
            <a:spLocks noChangeArrowheads="1"/>
          </p:cNvSpPr>
          <p:nvPr/>
        </p:nvSpPr>
        <p:spPr bwMode="auto">
          <a:xfrm>
            <a:off x="4607049" y="4432895"/>
            <a:ext cx="8985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熔化</a:t>
            </a:r>
            <a:endParaRPr kumimoji="1" lang="zh-CN" alt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307205" name="Text Box 5"/>
          <p:cNvSpPr txBox="1">
            <a:spLocks noChangeArrowheads="1"/>
          </p:cNvSpPr>
          <p:nvPr/>
        </p:nvSpPr>
        <p:spPr bwMode="auto">
          <a:xfrm>
            <a:off x="7631236" y="4936133"/>
            <a:ext cx="8985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汽化</a:t>
            </a:r>
            <a:endParaRPr kumimoji="1"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307206" name="Text Box 6"/>
          <p:cNvSpPr txBox="1">
            <a:spLocks noChangeArrowheads="1"/>
          </p:cNvSpPr>
          <p:nvPr/>
        </p:nvSpPr>
        <p:spPr bwMode="auto">
          <a:xfrm>
            <a:off x="5183311" y="5728295"/>
            <a:ext cx="26844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水蒸气遇冷液化</a:t>
            </a:r>
            <a:endParaRPr kumimoji="1"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307207" name="Text Box 7"/>
          <p:cNvSpPr txBox="1">
            <a:spLocks noChangeArrowheads="1"/>
          </p:cNvSpPr>
          <p:nvPr/>
        </p:nvSpPr>
        <p:spPr bwMode="auto">
          <a:xfrm>
            <a:off x="6853903" y="389217"/>
            <a:ext cx="795411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zh-CN" sz="6600" b="1" dirty="0">
                <a:solidFill>
                  <a:srgbClr val="FF0000"/>
                </a:solidFill>
              </a:rPr>
              <a:t>A</a:t>
            </a:r>
            <a:endParaRPr kumimoji="1" lang="en-US" altLang="zh-CN" sz="6600" b="1" dirty="0">
              <a:solidFill>
                <a:srgbClr val="FF000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1923" y="1353721"/>
            <a:ext cx="2458625" cy="2806345"/>
          </a:xfrm>
          <a:prstGeom prst="rect">
            <a:avLst/>
          </a:prstGeom>
        </p:spPr>
      </p:pic>
      <p:grpSp>
        <p:nvGrpSpPr>
          <p:cNvPr id="9" name="Group 3"/>
          <p:cNvGrpSpPr/>
          <p:nvPr/>
        </p:nvGrpSpPr>
        <p:grpSpPr bwMode="auto">
          <a:xfrm>
            <a:off x="467543" y="70902"/>
            <a:ext cx="1872208" cy="600030"/>
            <a:chOff x="0" y="0"/>
            <a:chExt cx="1766" cy="972"/>
          </a:xfrm>
        </p:grpSpPr>
        <p:sp>
          <p:nvSpPr>
            <p:cNvPr id="10" name="AutoShape 22"/>
            <p:cNvSpPr>
              <a:spLocks noChangeArrowheads="1"/>
            </p:cNvSpPr>
            <p:nvPr/>
          </p:nvSpPr>
          <p:spPr bwMode="auto">
            <a:xfrm>
              <a:off x="0" y="0"/>
              <a:ext cx="1766" cy="972"/>
            </a:xfrm>
            <a:prstGeom prst="horizontalScroll">
              <a:avLst>
                <a:gd name="adj" fmla="val 12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zh-CN" sz="140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1" name="WordArt 5"/>
            <p:cNvSpPr>
              <a:spLocks noChangeArrowheads="1" noChangeShapeType="1"/>
            </p:cNvSpPr>
            <p:nvPr/>
          </p:nvSpPr>
          <p:spPr bwMode="auto">
            <a:xfrm>
              <a:off x="340" y="210"/>
              <a:ext cx="1179" cy="589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zh-CN" altLang="en-US" sz="3200" b="1" kern="10" dirty="0">
                  <a:ln w="9525">
                    <a:noFill/>
                    <a:round/>
                  </a:ln>
                  <a:solidFill>
                    <a:srgbClr val="FF0000"/>
                  </a:solidFill>
                  <a:effectLst>
                    <a:outerShdw dist="35921" dir="2700000" algn="ctr" rotWithShape="0">
                      <a:srgbClr val="C0C0C0">
                        <a:alpha val="78998"/>
                      </a:srgbClr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</a:rPr>
                <a:t>巩固加深</a:t>
              </a:r>
              <a:endParaRPr lang="zh-CN" altLang="en-US" sz="3200" b="1" kern="10" dirty="0">
                <a:ln w="9525">
                  <a:noFill/>
                  <a:rou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8998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3" name="椭圆 2">
            <a:hlinkClick r:id="rId2" action="ppaction://hlinksldjump"/>
          </p:cNvPr>
          <p:cNvSpPr/>
          <p:nvPr/>
        </p:nvSpPr>
        <p:spPr>
          <a:xfrm>
            <a:off x="467543" y="3405190"/>
            <a:ext cx="644367" cy="6286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7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7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04" grpId="0"/>
      <p:bldP spid="307205" grpId="0"/>
      <p:bldP spid="307206" grpId="0"/>
      <p:bldP spid="30720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文本占位符 17409"/>
          <p:cNvSpPr>
            <a:spLocks noGrp="1" noChangeArrowheads="1"/>
          </p:cNvSpPr>
          <p:nvPr>
            <p:ph idx="1"/>
          </p:nvPr>
        </p:nvSpPr>
        <p:spPr>
          <a:xfrm>
            <a:off x="324544" y="1242538"/>
            <a:ext cx="8783960" cy="3554614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zh-CN" sz="2800" b="1" dirty="0" smtClean="0"/>
          </a:p>
          <a:p>
            <a:pPr marL="0" indent="0">
              <a:buNone/>
            </a:pPr>
            <a:r>
              <a:rPr lang="en-US" altLang="zh-CN" sz="2800" b="1" dirty="0" smtClean="0"/>
              <a:t>6</a:t>
            </a:r>
            <a:r>
              <a:rPr lang="zh-CN" altLang="en-US" sz="2800" b="1" dirty="0" smtClean="0"/>
              <a:t>、</a:t>
            </a:r>
            <a:r>
              <a:rPr kumimoji="1"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下面</a:t>
            </a:r>
            <a:r>
              <a:rPr kumimoji="1"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的几个现象中，属于凝华的现象</a:t>
            </a:r>
            <a:r>
              <a:rPr kumimoji="1"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是（  </a:t>
            </a:r>
            <a:r>
              <a:rPr kumimoji="1"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　　）</a:t>
            </a:r>
            <a:endParaRPr kumimoji="1"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kumimoji="1"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A.</a:t>
            </a:r>
            <a:r>
              <a:rPr lang="zh-CN" altLang="en-US" sz="28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早晨有</a:t>
            </a:r>
            <a:r>
              <a:rPr lang="zh-CN" altLang="en-US" sz="2800" b="1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浓雾</a:t>
            </a:r>
            <a:r>
              <a:rPr kumimoji="1"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；     </a:t>
            </a:r>
            <a:endParaRPr kumimoji="1"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kumimoji="1"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B.</a:t>
            </a:r>
            <a:r>
              <a:rPr kumimoji="1"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用钢水铸造零件；</a:t>
            </a:r>
            <a:endParaRPr kumimoji="1"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kumimoji="1"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C</a:t>
            </a:r>
            <a:r>
              <a:rPr kumimoji="1"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.</a:t>
            </a:r>
            <a:r>
              <a:rPr kumimoji="1"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北方的严冬，玻璃窗内壁上结了一层冰花；   </a:t>
            </a:r>
            <a:endParaRPr kumimoji="1" lang="en-US" altLang="zh-CN" sz="28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kumimoji="1"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D</a:t>
            </a:r>
            <a:r>
              <a:rPr kumimoji="1"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.</a:t>
            </a:r>
            <a:r>
              <a:rPr kumimoji="1"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白炽灯丝时间用长了会变细</a:t>
            </a:r>
            <a:r>
              <a:rPr kumimoji="1"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kumimoji="1" lang="en-US" altLang="zh-CN" sz="28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7417" name="文本框 17416"/>
          <p:cNvSpPr txBox="1">
            <a:spLocks noChangeArrowheads="1"/>
          </p:cNvSpPr>
          <p:nvPr/>
        </p:nvSpPr>
        <p:spPr bwMode="auto">
          <a:xfrm>
            <a:off x="7380312" y="1030245"/>
            <a:ext cx="1224136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115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C</a:t>
            </a:r>
            <a:endParaRPr lang="en-US" altLang="zh-CN" sz="115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5" name="Group 3"/>
          <p:cNvGrpSpPr/>
          <p:nvPr/>
        </p:nvGrpSpPr>
        <p:grpSpPr bwMode="auto">
          <a:xfrm>
            <a:off x="324544" y="264942"/>
            <a:ext cx="2232347" cy="908720"/>
            <a:chOff x="0" y="0"/>
            <a:chExt cx="1766" cy="972"/>
          </a:xfrm>
        </p:grpSpPr>
        <p:sp>
          <p:nvSpPr>
            <p:cNvPr id="6" name="AutoShape 22"/>
            <p:cNvSpPr>
              <a:spLocks noChangeArrowheads="1"/>
            </p:cNvSpPr>
            <p:nvPr/>
          </p:nvSpPr>
          <p:spPr bwMode="auto">
            <a:xfrm>
              <a:off x="0" y="0"/>
              <a:ext cx="1766" cy="972"/>
            </a:xfrm>
            <a:prstGeom prst="horizontalScroll">
              <a:avLst>
                <a:gd name="adj" fmla="val 12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zh-CN" sz="140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7" name="WordArt 5"/>
            <p:cNvSpPr>
              <a:spLocks noChangeArrowheads="1" noChangeShapeType="1"/>
            </p:cNvSpPr>
            <p:nvPr/>
          </p:nvSpPr>
          <p:spPr bwMode="auto">
            <a:xfrm>
              <a:off x="340" y="210"/>
              <a:ext cx="1179" cy="589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zh-CN" altLang="en-US" sz="3200" b="1" kern="10" dirty="0">
                  <a:ln w="9525">
                    <a:noFill/>
                    <a:round/>
                  </a:ln>
                  <a:solidFill>
                    <a:srgbClr val="FF0000"/>
                  </a:solidFill>
                  <a:effectLst>
                    <a:outerShdw dist="35921" dir="2700000" algn="ctr" rotWithShape="0">
                      <a:srgbClr val="C0C0C0">
                        <a:alpha val="78998"/>
                      </a:srgbClr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</a:rPr>
                <a:t>巩固加深</a:t>
              </a:r>
              <a:endParaRPr lang="zh-CN" altLang="en-US" sz="3200" b="1" kern="10" dirty="0">
                <a:ln w="9525">
                  <a:noFill/>
                  <a:rou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8998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3305943" y="2758235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凝固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2509019" y="2235015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</a:rPr>
              <a:t>液化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076056" y="3789040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升华</a:t>
            </a:r>
            <a:endParaRPr lang="zh-CN" altLang="en-US" sz="28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7" grpId="0"/>
      <p:bldP spid="8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199628" y="2947390"/>
            <a:ext cx="1620864" cy="76944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sz="44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固态</a:t>
            </a:r>
            <a:endParaRPr lang="zh-CN" sz="4400" b="1" dirty="0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3815232" y="2935196"/>
            <a:ext cx="1620864" cy="76944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sz="4400" b="1" dirty="0">
                <a:latin typeface="Times New Roman" panose="02020603050405020304" pitchFamily="18" charset="0"/>
              </a:rPr>
              <a:t>液态</a:t>
            </a:r>
            <a:endParaRPr lang="zh-CN" sz="4400" b="1" dirty="0">
              <a:latin typeface="Times New Roman" panose="02020603050405020304" pitchFamily="18" charset="0"/>
            </a:endParaRPr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7199608" y="3007927"/>
            <a:ext cx="1620864" cy="76944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sz="4400" b="1" dirty="0">
                <a:latin typeface="Times New Roman" panose="02020603050405020304" pitchFamily="18" charset="0"/>
              </a:rPr>
              <a:t>气态</a:t>
            </a:r>
            <a:endParaRPr lang="zh-CN" sz="4400" b="1" dirty="0">
              <a:latin typeface="Times New Roman" panose="02020603050405020304" pitchFamily="18" charset="0"/>
            </a:endParaRPr>
          </a:p>
        </p:txBody>
      </p:sp>
      <p:sp>
        <p:nvSpPr>
          <p:cNvPr id="4105" name="Line 9"/>
          <p:cNvSpPr>
            <a:spLocks noChangeShapeType="1"/>
          </p:cNvSpPr>
          <p:nvPr/>
        </p:nvSpPr>
        <p:spPr bwMode="auto">
          <a:xfrm>
            <a:off x="5312447" y="3168290"/>
            <a:ext cx="2076348" cy="0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tailEnd type="triangle" w="med" len="med"/>
          </a:ln>
        </p:spPr>
        <p:txBody>
          <a:bodyPr wrap="none" anchor="ctr"/>
          <a:lstStyle/>
          <a:p>
            <a:endParaRPr lang="zh-CN" altLang="en-US" b="1"/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>
            <a:off x="1785366" y="3104364"/>
            <a:ext cx="2076349" cy="0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tailEnd type="triangle" w="med" len="med"/>
          </a:ln>
        </p:spPr>
        <p:txBody>
          <a:bodyPr wrap="none" anchor="ctr"/>
          <a:lstStyle/>
          <a:p>
            <a:endParaRPr lang="zh-CN" altLang="en-US" b="1"/>
          </a:p>
        </p:txBody>
      </p:sp>
      <p:sp>
        <p:nvSpPr>
          <p:cNvPr id="4110" name="Line 14"/>
          <p:cNvSpPr>
            <a:spLocks noChangeShapeType="1"/>
          </p:cNvSpPr>
          <p:nvPr/>
        </p:nvSpPr>
        <p:spPr bwMode="auto">
          <a:xfrm flipH="1">
            <a:off x="5234659" y="3512429"/>
            <a:ext cx="2154136" cy="0"/>
          </a:xfrm>
          <a:prstGeom prst="line">
            <a:avLst/>
          </a:prstGeom>
          <a:noFill/>
          <a:ln w="127000">
            <a:solidFill>
              <a:srgbClr val="0000FF"/>
            </a:solidFill>
            <a:round/>
            <a:tailEnd type="triangle" w="med" len="med"/>
          </a:ln>
        </p:spPr>
        <p:txBody>
          <a:bodyPr wrap="none" anchor="ctr"/>
          <a:lstStyle/>
          <a:p>
            <a:endParaRPr lang="zh-CN" altLang="en-US" sz="1200" b="1"/>
          </a:p>
        </p:txBody>
      </p:sp>
      <p:grpSp>
        <p:nvGrpSpPr>
          <p:cNvPr id="4" name="组合 3"/>
          <p:cNvGrpSpPr/>
          <p:nvPr/>
        </p:nvGrpSpPr>
        <p:grpSpPr>
          <a:xfrm>
            <a:off x="5413474" y="3634109"/>
            <a:ext cx="1984478" cy="523220"/>
            <a:chOff x="5413474" y="3634109"/>
            <a:chExt cx="1984478" cy="523220"/>
          </a:xfrm>
        </p:grpSpPr>
        <p:sp>
          <p:nvSpPr>
            <p:cNvPr id="4099" name="Text Box 3"/>
            <p:cNvSpPr txBox="1">
              <a:spLocks noChangeArrowheads="1"/>
            </p:cNvSpPr>
            <p:nvPr/>
          </p:nvSpPr>
          <p:spPr bwMode="auto">
            <a:xfrm>
              <a:off x="6145414" y="3645024"/>
              <a:ext cx="1252538" cy="46166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4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(</a:t>
              </a:r>
              <a:r>
                <a:rPr lang="zh-CN" altLang="en-US" sz="24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放</a:t>
              </a:r>
              <a:r>
                <a:rPr lang="zh-CN" sz="24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热</a:t>
              </a:r>
              <a:r>
                <a:rPr lang="en-US" altLang="zh-CN" sz="24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)</a:t>
              </a:r>
              <a:endParaRPr lang="zh-CN" sz="2400" b="1" dirty="0">
                <a:solidFill>
                  <a:srgbClr val="000099"/>
                </a:solidFill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  <p:sp>
          <p:nvSpPr>
            <p:cNvPr id="4106" name="Text Box 10"/>
            <p:cNvSpPr txBox="1">
              <a:spLocks noChangeArrowheads="1"/>
            </p:cNvSpPr>
            <p:nvPr/>
          </p:nvSpPr>
          <p:spPr bwMode="auto">
            <a:xfrm>
              <a:off x="5413474" y="3634109"/>
              <a:ext cx="1174750" cy="52322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sz="2800" b="1" dirty="0">
                  <a:latin typeface="Times New Roman" panose="02020603050405020304" pitchFamily="18" charset="0"/>
                  <a:ea typeface="楷体_GB2312" pitchFamily="49" charset="-122"/>
                </a:rPr>
                <a:t>液化</a:t>
              </a:r>
              <a:endParaRPr lang="zh-CN" sz="2800" b="1" dirty="0"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1763688" y="2564904"/>
            <a:ext cx="2088232" cy="534559"/>
            <a:chOff x="1763688" y="2564904"/>
            <a:chExt cx="2088232" cy="534559"/>
          </a:xfrm>
        </p:grpSpPr>
        <p:sp>
          <p:nvSpPr>
            <p:cNvPr id="4101" name="Text Box 5"/>
            <p:cNvSpPr txBox="1">
              <a:spLocks noChangeArrowheads="1"/>
            </p:cNvSpPr>
            <p:nvPr/>
          </p:nvSpPr>
          <p:spPr bwMode="auto">
            <a:xfrm>
              <a:off x="2599383" y="2564904"/>
              <a:ext cx="1252537" cy="46166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4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(</a:t>
              </a:r>
              <a:r>
                <a:rPr lang="zh-CN" altLang="en-US" sz="24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吸</a:t>
              </a:r>
              <a:r>
                <a:rPr lang="zh-CN" sz="24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热</a:t>
              </a:r>
              <a:r>
                <a:rPr lang="en-US" altLang="zh-CN" sz="24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)</a:t>
              </a:r>
              <a:endParaRPr 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  <p:sp>
          <p:nvSpPr>
            <p:cNvPr id="4107" name="Text Box 11"/>
            <p:cNvSpPr txBox="1">
              <a:spLocks noChangeArrowheads="1"/>
            </p:cNvSpPr>
            <p:nvPr/>
          </p:nvSpPr>
          <p:spPr bwMode="auto">
            <a:xfrm>
              <a:off x="1763688" y="2576243"/>
              <a:ext cx="1252537" cy="52322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sz="2800" b="1" dirty="0">
                  <a:latin typeface="Times New Roman" panose="02020603050405020304" pitchFamily="18" charset="0"/>
                  <a:ea typeface="楷体_GB2312" pitchFamily="49" charset="-122"/>
                </a:rPr>
                <a:t>熔化</a:t>
              </a:r>
              <a:endParaRPr lang="zh-CN" sz="2800" b="1" dirty="0"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5148064" y="2607295"/>
            <a:ext cx="2116634" cy="533001"/>
            <a:chOff x="5148064" y="2607295"/>
            <a:chExt cx="2116634" cy="533001"/>
          </a:xfrm>
        </p:grpSpPr>
        <p:sp>
          <p:nvSpPr>
            <p:cNvPr id="4100" name="Text Box 4"/>
            <p:cNvSpPr txBox="1">
              <a:spLocks noChangeArrowheads="1"/>
            </p:cNvSpPr>
            <p:nvPr/>
          </p:nvSpPr>
          <p:spPr bwMode="auto">
            <a:xfrm>
              <a:off x="6012160" y="2607295"/>
              <a:ext cx="1252538" cy="46166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4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(</a:t>
              </a:r>
              <a:r>
                <a:rPr lang="zh-CN" altLang="en-US" sz="24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吸</a:t>
              </a:r>
              <a:r>
                <a:rPr lang="zh-CN" sz="24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热</a:t>
              </a:r>
              <a:r>
                <a:rPr lang="en-US" altLang="zh-CN" sz="24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)</a:t>
              </a:r>
              <a:endParaRPr 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  <p:sp>
          <p:nvSpPr>
            <p:cNvPr id="4109" name="Text Box 13"/>
            <p:cNvSpPr txBox="1">
              <a:spLocks noChangeArrowheads="1"/>
            </p:cNvSpPr>
            <p:nvPr/>
          </p:nvSpPr>
          <p:spPr bwMode="auto">
            <a:xfrm>
              <a:off x="5148064" y="2617076"/>
              <a:ext cx="1252538" cy="52322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sz="2800" b="1" dirty="0">
                  <a:latin typeface="Times New Roman" panose="02020603050405020304" pitchFamily="18" charset="0"/>
                  <a:ea typeface="楷体_GB2312" pitchFamily="49" charset="-122"/>
                </a:rPr>
                <a:t>汽化</a:t>
              </a:r>
              <a:endParaRPr lang="zh-CN" sz="2800" b="1" dirty="0"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1735287" y="3606024"/>
            <a:ext cx="2073026" cy="523220"/>
            <a:chOff x="1735287" y="3606024"/>
            <a:chExt cx="2073026" cy="523220"/>
          </a:xfrm>
        </p:grpSpPr>
        <p:sp>
          <p:nvSpPr>
            <p:cNvPr id="4098" name="Text Box 2"/>
            <p:cNvSpPr txBox="1">
              <a:spLocks noChangeArrowheads="1"/>
            </p:cNvSpPr>
            <p:nvPr/>
          </p:nvSpPr>
          <p:spPr bwMode="auto">
            <a:xfrm>
              <a:off x="2555776" y="3615407"/>
              <a:ext cx="1252537" cy="46166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4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(</a:t>
              </a:r>
              <a:r>
                <a:rPr lang="zh-CN" altLang="en-US" sz="24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放</a:t>
              </a:r>
              <a:r>
                <a:rPr lang="zh-CN" sz="24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热</a:t>
              </a:r>
              <a:r>
                <a:rPr lang="en-US" altLang="zh-CN" sz="24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)</a:t>
              </a:r>
              <a:endParaRPr lang="zh-CN" sz="2400" b="1" dirty="0">
                <a:solidFill>
                  <a:srgbClr val="000099"/>
                </a:solidFill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  <p:sp>
          <p:nvSpPr>
            <p:cNvPr id="4111" name="Text Box 15"/>
            <p:cNvSpPr txBox="1">
              <a:spLocks noChangeArrowheads="1"/>
            </p:cNvSpPr>
            <p:nvPr/>
          </p:nvSpPr>
          <p:spPr bwMode="auto">
            <a:xfrm>
              <a:off x="1735287" y="3606024"/>
              <a:ext cx="1252537" cy="52322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sz="2800" b="1" dirty="0">
                  <a:latin typeface="Times New Roman" panose="02020603050405020304" pitchFamily="18" charset="0"/>
                  <a:ea typeface="楷体_GB2312" pitchFamily="49" charset="-122"/>
                </a:rPr>
                <a:t>凝固</a:t>
              </a:r>
              <a:endParaRPr lang="zh-CN" sz="2800" b="1" dirty="0"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</p:grpSp>
      <p:sp>
        <p:nvSpPr>
          <p:cNvPr id="4112" name="Line 16"/>
          <p:cNvSpPr>
            <a:spLocks noChangeShapeType="1"/>
          </p:cNvSpPr>
          <p:nvPr/>
        </p:nvSpPr>
        <p:spPr bwMode="auto">
          <a:xfrm flipH="1">
            <a:off x="1711796" y="3501385"/>
            <a:ext cx="2068313" cy="0"/>
          </a:xfrm>
          <a:prstGeom prst="line">
            <a:avLst/>
          </a:prstGeom>
          <a:noFill/>
          <a:ln w="127000">
            <a:solidFill>
              <a:srgbClr val="0000FF"/>
            </a:solidFill>
            <a:round/>
            <a:tailEnd type="triangle" w="med" len="med"/>
          </a:ln>
        </p:spPr>
        <p:txBody>
          <a:bodyPr wrap="none" anchor="ctr"/>
          <a:lstStyle/>
          <a:p>
            <a:endParaRPr lang="zh-CN" altLang="en-US" b="1"/>
          </a:p>
        </p:txBody>
      </p:sp>
      <p:grpSp>
        <p:nvGrpSpPr>
          <p:cNvPr id="56" name="组合 55"/>
          <p:cNvGrpSpPr/>
          <p:nvPr/>
        </p:nvGrpSpPr>
        <p:grpSpPr>
          <a:xfrm>
            <a:off x="397489" y="193390"/>
            <a:ext cx="1929113" cy="1075370"/>
            <a:chOff x="107505" y="44624"/>
            <a:chExt cx="1929113" cy="1075370"/>
          </a:xfrm>
        </p:grpSpPr>
        <p:sp>
          <p:nvSpPr>
            <p:cNvPr id="3094" name="AutoShape 22"/>
            <p:cNvSpPr>
              <a:spLocks noChangeArrowheads="1"/>
            </p:cNvSpPr>
            <p:nvPr/>
          </p:nvSpPr>
          <p:spPr bwMode="auto">
            <a:xfrm>
              <a:off x="107505" y="44624"/>
              <a:ext cx="1929113" cy="1075370"/>
            </a:xfrm>
            <a:prstGeom prst="horizontalScroll">
              <a:avLst>
                <a:gd name="adj" fmla="val 12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zh-CN" sz="1400">
                <a:latin typeface="Times New Roman" panose="02020603050405020304" pitchFamily="18" charset="0"/>
              </a:endParaRPr>
            </a:p>
          </p:txBody>
        </p:sp>
        <p:sp>
          <p:nvSpPr>
            <p:cNvPr id="3095" name="WordArt 23"/>
            <p:cNvSpPr>
              <a:spLocks noChangeArrowheads="1" noChangeShapeType="1"/>
            </p:cNvSpPr>
            <p:nvPr/>
          </p:nvSpPr>
          <p:spPr bwMode="auto">
            <a:xfrm>
              <a:off x="467544" y="404664"/>
              <a:ext cx="1244252" cy="44967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zh-CN" altLang="en-US" sz="4000" b="1" kern="10" normalizeH="1" dirty="0">
                  <a:ln w="9525">
                    <a:noFill/>
                    <a:round/>
                  </a:ln>
                  <a:solidFill>
                    <a:srgbClr val="0000FF"/>
                  </a:solidFill>
                  <a:effectLst>
                    <a:outerShdw dist="35921" dir="2700000" algn="ctr" rotWithShape="0">
                      <a:srgbClr val="C0C0C0">
                        <a:alpha val="78998"/>
                      </a:srgbClr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</a:rPr>
                <a:t>知识</a:t>
              </a:r>
              <a:r>
                <a:rPr lang="zh-CN" altLang="en-US" sz="4000" b="1" kern="10" normalizeH="1" dirty="0" smtClean="0">
                  <a:ln w="9525">
                    <a:noFill/>
                    <a:round/>
                  </a:ln>
                  <a:solidFill>
                    <a:srgbClr val="0000FF"/>
                  </a:solidFill>
                  <a:effectLst>
                    <a:outerShdw dist="35921" dir="2700000" algn="ctr" rotWithShape="0">
                      <a:srgbClr val="C0C0C0">
                        <a:alpha val="78998"/>
                      </a:srgbClr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</a:rPr>
                <a:t>回顾</a:t>
              </a:r>
              <a:endParaRPr lang="zh-CN" altLang="en-US" sz="4000" b="1" kern="10" normalizeH="1" dirty="0">
                <a:ln w="9525">
                  <a:noFill/>
                  <a:rou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C0C0C0">
                      <a:alpha val="78998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57" name="组合 56"/>
          <p:cNvGrpSpPr/>
          <p:nvPr/>
        </p:nvGrpSpPr>
        <p:grpSpPr>
          <a:xfrm>
            <a:off x="941949" y="1340768"/>
            <a:ext cx="7342036" cy="4626473"/>
            <a:chOff x="941949" y="1538831"/>
            <a:chExt cx="7342036" cy="4626473"/>
          </a:xfrm>
        </p:grpSpPr>
        <p:grpSp>
          <p:nvGrpSpPr>
            <p:cNvPr id="54" name="组合 53"/>
            <p:cNvGrpSpPr/>
            <p:nvPr/>
          </p:nvGrpSpPr>
          <p:grpSpPr>
            <a:xfrm>
              <a:off x="941949" y="1538831"/>
              <a:ext cx="7068091" cy="3662544"/>
              <a:chOff x="777817" y="1720644"/>
              <a:chExt cx="7068091" cy="3662544"/>
            </a:xfrm>
          </p:grpSpPr>
          <p:sp>
            <p:nvSpPr>
              <p:cNvPr id="4115" name="Text Box 19"/>
              <p:cNvSpPr txBox="1">
                <a:spLocks noChangeArrowheads="1"/>
              </p:cNvSpPr>
              <p:nvPr/>
            </p:nvSpPr>
            <p:spPr bwMode="auto">
              <a:xfrm>
                <a:off x="3932479" y="1720644"/>
                <a:ext cx="860425" cy="91440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zh-CN" altLang="zh-CN" sz="5400" b="1" dirty="0">
                    <a:latin typeface="Times New Roman" panose="02020603050405020304" pitchFamily="18" charset="0"/>
                  </a:rPr>
                  <a:t>?</a:t>
                </a:r>
                <a:endParaRPr lang="zh-CN" altLang="zh-CN" sz="5400" b="1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116" name="Text Box 20"/>
              <p:cNvSpPr txBox="1">
                <a:spLocks noChangeArrowheads="1"/>
              </p:cNvSpPr>
              <p:nvPr/>
            </p:nvSpPr>
            <p:spPr bwMode="auto">
              <a:xfrm>
                <a:off x="3932479" y="4467200"/>
                <a:ext cx="860425" cy="915988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zh-CN" altLang="zh-CN" sz="5400" b="1" dirty="0">
                    <a:latin typeface="Times New Roman" panose="02020603050405020304" pitchFamily="18" charset="0"/>
                  </a:rPr>
                  <a:t>?</a:t>
                </a:r>
                <a:endParaRPr lang="zh-CN" altLang="zh-CN" sz="5400" b="1" dirty="0">
                  <a:latin typeface="Times New Roman" panose="02020603050405020304" pitchFamily="18" charset="0"/>
                </a:endParaRPr>
              </a:p>
            </p:txBody>
          </p:sp>
          <p:grpSp>
            <p:nvGrpSpPr>
              <p:cNvPr id="53" name="组合 52"/>
              <p:cNvGrpSpPr/>
              <p:nvPr/>
            </p:nvGrpSpPr>
            <p:grpSpPr>
              <a:xfrm>
                <a:off x="811365" y="2229724"/>
                <a:ext cx="7034543" cy="1335001"/>
                <a:chOff x="811365" y="1524948"/>
                <a:chExt cx="7034543" cy="1575885"/>
              </a:xfrm>
            </p:grpSpPr>
            <p:cxnSp>
              <p:nvCxnSpPr>
                <p:cNvPr id="44" name="直接连接符 43"/>
                <p:cNvCxnSpPr/>
                <p:nvPr/>
              </p:nvCxnSpPr>
              <p:spPr>
                <a:xfrm>
                  <a:off x="845928" y="1524948"/>
                  <a:ext cx="0" cy="1440160"/>
                </a:xfrm>
                <a:prstGeom prst="line">
                  <a:avLst/>
                </a:prstGeom>
                <a:ln w="762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直接连接符 66"/>
                <p:cNvCxnSpPr/>
                <p:nvPr/>
              </p:nvCxnSpPr>
              <p:spPr>
                <a:xfrm>
                  <a:off x="811365" y="1567466"/>
                  <a:ext cx="7034543" cy="29421"/>
                </a:xfrm>
                <a:prstGeom prst="line">
                  <a:avLst/>
                </a:prstGeom>
                <a:ln w="762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直接箭头连接符 47"/>
                <p:cNvCxnSpPr/>
                <p:nvPr/>
              </p:nvCxnSpPr>
              <p:spPr>
                <a:xfrm>
                  <a:off x="7812360" y="1556792"/>
                  <a:ext cx="0" cy="1544041"/>
                </a:xfrm>
                <a:prstGeom prst="straightConnector1">
                  <a:avLst/>
                </a:prstGeom>
                <a:ln w="7620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3" name="组合 82"/>
              <p:cNvGrpSpPr/>
              <p:nvPr/>
            </p:nvGrpSpPr>
            <p:grpSpPr>
              <a:xfrm rot="10800000">
                <a:off x="777817" y="4005064"/>
                <a:ext cx="7034543" cy="1335001"/>
                <a:chOff x="811365" y="1524948"/>
                <a:chExt cx="7034543" cy="1575885"/>
              </a:xfrm>
            </p:grpSpPr>
            <p:cxnSp>
              <p:nvCxnSpPr>
                <p:cNvPr id="84" name="直接连接符 83"/>
                <p:cNvCxnSpPr/>
                <p:nvPr/>
              </p:nvCxnSpPr>
              <p:spPr>
                <a:xfrm>
                  <a:off x="845928" y="1524948"/>
                  <a:ext cx="0" cy="1440160"/>
                </a:xfrm>
                <a:prstGeom prst="line">
                  <a:avLst/>
                </a:prstGeom>
                <a:ln w="762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直接连接符 84"/>
                <p:cNvCxnSpPr/>
                <p:nvPr/>
              </p:nvCxnSpPr>
              <p:spPr>
                <a:xfrm>
                  <a:off x="811365" y="1567466"/>
                  <a:ext cx="7034543" cy="29421"/>
                </a:xfrm>
                <a:prstGeom prst="line">
                  <a:avLst/>
                </a:prstGeom>
                <a:ln w="762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直接箭头连接符 85"/>
                <p:cNvCxnSpPr/>
                <p:nvPr/>
              </p:nvCxnSpPr>
              <p:spPr>
                <a:xfrm>
                  <a:off x="7812360" y="1556792"/>
                  <a:ext cx="0" cy="1544041"/>
                </a:xfrm>
                <a:prstGeom prst="straightConnector1">
                  <a:avLst/>
                </a:prstGeom>
                <a:ln w="76200">
                  <a:solidFill>
                    <a:srgbClr val="0000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90" name="Text Box 21"/>
            <p:cNvSpPr txBox="1">
              <a:spLocks noChangeArrowheads="1"/>
            </p:cNvSpPr>
            <p:nvPr/>
          </p:nvSpPr>
          <p:spPr bwMode="auto">
            <a:xfrm>
              <a:off x="1010060" y="5580529"/>
              <a:ext cx="7273925" cy="58477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sz="3200" b="1" dirty="0">
                  <a:latin typeface="Times New Roman" panose="02020603050405020304" pitchFamily="18" charset="0"/>
                </a:rPr>
                <a:t>物质能在固态和气态之间直接变化吗</a:t>
              </a:r>
              <a:r>
                <a:rPr lang="zh-CN" altLang="zh-CN" sz="3200" b="1" dirty="0" smtClean="0">
                  <a:latin typeface="Times New Roman" panose="02020603050405020304" pitchFamily="18" charset="0"/>
                </a:rPr>
                <a:t>?</a:t>
              </a:r>
              <a:endParaRPr lang="zh-CN" altLang="zh-CN" sz="3200" b="1" dirty="0">
                <a:latin typeface="Times New Roman" panose="02020603050405020304" pitchFamily="18" charset="0"/>
              </a:endParaRPr>
            </a:p>
          </p:txBody>
        </p:sp>
      </p:grpSp>
      <p:sp>
        <p:nvSpPr>
          <p:cNvPr id="92" name="矩形 91"/>
          <p:cNvSpPr/>
          <p:nvPr/>
        </p:nvSpPr>
        <p:spPr>
          <a:xfrm>
            <a:off x="2494730" y="377132"/>
            <a:ext cx="5893694" cy="70788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40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我们所学过的物态变化</a:t>
            </a:r>
            <a:endParaRPr lang="en-US" altLang="zh-CN" sz="40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ChangeArrowheads="1"/>
          </p:cNvSpPr>
          <p:nvPr/>
        </p:nvSpPr>
        <p:spPr bwMode="auto">
          <a:xfrm>
            <a:off x="162842" y="789677"/>
            <a:ext cx="8692678" cy="34163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50000"/>
              </a:spcBef>
              <a:buFontTx/>
              <a:buNone/>
            </a:pPr>
            <a:r>
              <a:rPr kumimoji="0" lang="en-US" altLang="zh-CN" b="1" dirty="0" smtClean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7.</a:t>
            </a:r>
            <a:r>
              <a:rPr kumimoji="0" lang="zh-CN" altLang="en-US" b="1" dirty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冬天，戴眼镜的</a:t>
            </a:r>
            <a:r>
              <a:rPr kumimoji="0" lang="zh-CN" altLang="en-US" b="1" dirty="0" smtClean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人从室外走进温暖的室内时，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镜片上会出现一层雾</a:t>
            </a:r>
            <a:r>
              <a:rPr kumimoji="0" lang="zh-CN" altLang="en-US" b="1" dirty="0" smtClean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r>
              <a:rPr kumimoji="0" lang="zh-CN" altLang="en-US" b="1" dirty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这是</a:t>
            </a:r>
            <a:r>
              <a:rPr kumimoji="0" lang="en-US" altLang="zh-CN" b="1" dirty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_________</a:t>
            </a:r>
            <a:r>
              <a:rPr kumimoji="0" lang="zh-CN" altLang="en-US" b="1" dirty="0" smtClean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现象；</a:t>
            </a:r>
            <a:endParaRPr kumimoji="0" lang="en-US" altLang="zh-CN" b="1" dirty="0" smtClean="0">
              <a:solidFill>
                <a:schemeClr val="tx2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>
              <a:lnSpc>
                <a:spcPct val="125000"/>
              </a:lnSpc>
              <a:spcBef>
                <a:spcPct val="50000"/>
              </a:spcBef>
              <a:buFontTx/>
              <a:buNone/>
            </a:pPr>
            <a:r>
              <a:rPr kumimoji="0" lang="en-US" altLang="zh-CN" b="1" dirty="0" smtClean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8</a:t>
            </a:r>
            <a:r>
              <a:rPr kumimoji="0" lang="zh-CN" altLang="en-US" b="1" dirty="0" smtClean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、从冰箱拿出来的冰棒或易拉罐，上面出现</a:t>
            </a:r>
            <a:r>
              <a:rPr kumimoji="0" lang="zh-CN" altLang="en-US" b="1" dirty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一层“白粉”，这些“白粉”是空气中的水蒸气</a:t>
            </a:r>
            <a:r>
              <a:rPr kumimoji="0" lang="en-US" altLang="zh-CN" b="1" dirty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_______</a:t>
            </a:r>
            <a:r>
              <a:rPr kumimoji="0" lang="zh-CN" altLang="en-US" b="1" dirty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而成的。</a:t>
            </a:r>
            <a:endParaRPr kumimoji="0" lang="zh-CN" altLang="en-US" b="1" dirty="0">
              <a:solidFill>
                <a:schemeClr val="tx2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4039" name="Text Box 7"/>
          <p:cNvSpPr txBox="1">
            <a:spLocks noChangeArrowheads="1"/>
          </p:cNvSpPr>
          <p:nvPr/>
        </p:nvSpPr>
        <p:spPr bwMode="auto">
          <a:xfrm>
            <a:off x="-36512" y="3361933"/>
            <a:ext cx="198881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zh-CN" altLang="en-US" sz="4000" b="1" dirty="0">
                <a:solidFill>
                  <a:srgbClr val="FF0000"/>
                </a:solidFill>
                <a:latin typeface="宋体" panose="02010600030101010101" pitchFamily="2" charset="-122"/>
              </a:rPr>
              <a:t>凝华</a:t>
            </a:r>
            <a:endParaRPr kumimoji="0" lang="zh-CN" altLang="en-US" sz="4000" b="1" dirty="0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2" name="Text Box 7"/>
          <p:cNvSpPr txBox="1">
            <a:spLocks noChangeArrowheads="1"/>
          </p:cNvSpPr>
          <p:nvPr/>
        </p:nvSpPr>
        <p:spPr bwMode="auto">
          <a:xfrm>
            <a:off x="5076056" y="1273701"/>
            <a:ext cx="198881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zh-CN" altLang="en-US" sz="4000" b="1" dirty="0">
                <a:solidFill>
                  <a:srgbClr val="FF0000"/>
                </a:solidFill>
                <a:latin typeface="宋体" panose="02010600030101010101" pitchFamily="2" charset="-122"/>
              </a:rPr>
              <a:t>液化</a:t>
            </a:r>
            <a:endParaRPr kumimoji="0" lang="zh-CN" altLang="en-US" sz="4000" b="1" dirty="0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211" y="4226029"/>
            <a:ext cx="4156781" cy="2374793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 bwMode="auto">
          <a:xfrm>
            <a:off x="4716016" y="4226029"/>
            <a:ext cx="4139504" cy="2374793"/>
            <a:chOff x="3780" y="7056"/>
            <a:chExt cx="6375" cy="3276"/>
          </a:xfrm>
        </p:grpSpPr>
        <p:pic>
          <p:nvPicPr>
            <p:cNvPr id="8" name="Picture 7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0" y="7056"/>
              <a:ext cx="3495" cy="3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0" y="7056"/>
              <a:ext cx="3023" cy="3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1" name="Group 3"/>
          <p:cNvGrpSpPr/>
          <p:nvPr/>
        </p:nvGrpSpPr>
        <p:grpSpPr bwMode="auto">
          <a:xfrm>
            <a:off x="162842" y="121573"/>
            <a:ext cx="2021734" cy="596096"/>
            <a:chOff x="0" y="0"/>
            <a:chExt cx="1766" cy="972"/>
          </a:xfrm>
        </p:grpSpPr>
        <p:sp>
          <p:nvSpPr>
            <p:cNvPr id="12" name="AutoShape 22"/>
            <p:cNvSpPr>
              <a:spLocks noChangeArrowheads="1"/>
            </p:cNvSpPr>
            <p:nvPr/>
          </p:nvSpPr>
          <p:spPr bwMode="auto">
            <a:xfrm>
              <a:off x="0" y="0"/>
              <a:ext cx="1766" cy="972"/>
            </a:xfrm>
            <a:prstGeom prst="horizontalScroll">
              <a:avLst>
                <a:gd name="adj" fmla="val 12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zh-CN" sz="105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3" name="WordArt 5"/>
            <p:cNvSpPr>
              <a:spLocks noChangeArrowheads="1" noChangeShapeType="1"/>
            </p:cNvSpPr>
            <p:nvPr/>
          </p:nvSpPr>
          <p:spPr bwMode="auto">
            <a:xfrm>
              <a:off x="340" y="210"/>
              <a:ext cx="1179" cy="589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zh-CN" altLang="en-US" sz="2000" b="1" kern="10" dirty="0">
                  <a:ln w="9525">
                    <a:noFill/>
                    <a:round/>
                  </a:ln>
                  <a:solidFill>
                    <a:srgbClr val="FF0000"/>
                  </a:solidFill>
                  <a:effectLst>
                    <a:outerShdw dist="35921" dir="2700000" algn="ctr" rotWithShape="0">
                      <a:srgbClr val="C0C0C0">
                        <a:alpha val="78998"/>
                      </a:srgbClr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</a:rPr>
                <a:t>巩固加深</a:t>
              </a:r>
              <a:endParaRPr lang="zh-CN" altLang="en-US" sz="2000" b="1" kern="10" dirty="0">
                <a:ln w="9525">
                  <a:noFill/>
                  <a:rou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8998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14" name="椭圆 13">
            <a:hlinkClick r:id="rId4" action="ppaction://hlinksldjump"/>
          </p:cNvPr>
          <p:cNvSpPr/>
          <p:nvPr/>
        </p:nvSpPr>
        <p:spPr>
          <a:xfrm>
            <a:off x="8211153" y="116632"/>
            <a:ext cx="644367" cy="6286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9" grpId="0"/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907704" y="1772816"/>
            <a:ext cx="5699125" cy="2520553"/>
          </a:xfrm>
        </p:spPr>
        <p:txBody>
          <a:bodyPr/>
          <a:lstStyle/>
          <a:p>
            <a:pPr eaLnBrk="1" hangingPunct="1"/>
            <a:r>
              <a:rPr lang="zh-CN" altLang="en-US" sz="12900" dirty="0" smtClean="0">
                <a:solidFill>
                  <a:srgbClr val="00FF00"/>
                </a:solidFill>
                <a:ea typeface="华文行楷" panose="02010800040101010101" pitchFamily="2" charset="-122"/>
              </a:rPr>
              <a:t>谢</a:t>
            </a:r>
            <a:r>
              <a:rPr lang="zh-CN" altLang="en-US" sz="12900" dirty="0" smtClean="0">
                <a:solidFill>
                  <a:srgbClr val="FF0000"/>
                </a:solidFill>
                <a:ea typeface="华文行楷" panose="02010800040101010101" pitchFamily="2" charset="-122"/>
              </a:rPr>
              <a:t>谢</a:t>
            </a:r>
            <a:r>
              <a:rPr lang="zh-CN" altLang="en-US" sz="12900" dirty="0" smtClean="0">
                <a:solidFill>
                  <a:srgbClr val="0000FF"/>
                </a:solidFill>
                <a:ea typeface="华文行楷" panose="02010800040101010101" pitchFamily="2" charset="-122"/>
              </a:rPr>
              <a:t>！</a:t>
            </a:r>
            <a:endParaRPr lang="zh-CN" altLang="en-US" sz="12900" dirty="0" smtClean="0">
              <a:solidFill>
                <a:srgbClr val="0000FF"/>
              </a:solidFill>
              <a:ea typeface="华文行楷" panose="0201080004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344488" y="118373"/>
            <a:ext cx="761188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0000CC"/>
                </a:solidFill>
                <a:ea typeface="华文彩云" panose="02010800040101010101" pitchFamily="2" charset="-122"/>
              </a:rPr>
              <a:t>探究实验</a:t>
            </a:r>
            <a:r>
              <a:rPr lang="zh-CN" altLang="en-US" sz="3600" b="1" dirty="0" smtClean="0">
                <a:solidFill>
                  <a:srgbClr val="0000CC"/>
                </a:solidFill>
                <a:ea typeface="华文彩云" panose="02010800040101010101" pitchFamily="2" charset="-122"/>
              </a:rPr>
              <a:t>：</a:t>
            </a:r>
            <a:r>
              <a:rPr lang="zh-CN" altLang="en-US" sz="3600" b="1" dirty="0">
                <a:solidFill>
                  <a:srgbClr val="0000CC"/>
                </a:solidFill>
                <a:ea typeface="隶书" panose="02010509060101010101" pitchFamily="49" charset="-122"/>
              </a:rPr>
              <a:t>碘的升华、</a:t>
            </a:r>
            <a:r>
              <a:rPr lang="zh-CN" altLang="en-US" sz="3600" b="1" dirty="0" smtClean="0">
                <a:solidFill>
                  <a:srgbClr val="0000CC"/>
                </a:solidFill>
                <a:ea typeface="隶书" panose="02010509060101010101" pitchFamily="49" charset="-122"/>
              </a:rPr>
              <a:t>凝华</a:t>
            </a:r>
            <a:endParaRPr lang="zh-CN" altLang="en-US" sz="3600" b="1" dirty="0">
              <a:solidFill>
                <a:srgbClr val="0000CC"/>
              </a:solidFill>
              <a:ea typeface="隶书" panose="02010509060101010101" pitchFamily="49" charset="-122"/>
            </a:endParaRPr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504056" y="807095"/>
            <a:ext cx="6012160" cy="461665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 smtClean="0">
                <a:solidFill>
                  <a:schemeClr val="accent4">
                    <a:lumMod val="95000"/>
                    <a:lumOff val="5000"/>
                  </a:schemeClr>
                </a:solidFill>
                <a:ea typeface="华文仿宋" panose="02010600040101010101" pitchFamily="2" charset="-122"/>
              </a:rPr>
              <a:t>实验器材：冷水、热水、装有碘的玻璃管</a:t>
            </a:r>
            <a:endParaRPr lang="zh-CN" altLang="en-US" sz="2400" b="1" dirty="0">
              <a:solidFill>
                <a:schemeClr val="accent4">
                  <a:lumMod val="95000"/>
                  <a:lumOff val="5000"/>
                </a:schemeClr>
              </a:solidFill>
              <a:ea typeface="华文仿宋" panose="02010600040101010101" pitchFamily="2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96577" y="1447541"/>
            <a:ext cx="3251287" cy="5410459"/>
            <a:chOff x="197328" y="1397781"/>
            <a:chExt cx="3428442" cy="4879602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56" r="11019" b="32636"/>
            <a:stretch>
              <a:fillRect/>
            </a:stretch>
          </p:blipFill>
          <p:spPr>
            <a:xfrm>
              <a:off x="241395" y="3628411"/>
              <a:ext cx="3384375" cy="264897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2" name="矩形 11"/>
            <p:cNvSpPr/>
            <p:nvPr/>
          </p:nvSpPr>
          <p:spPr>
            <a:xfrm>
              <a:off x="643866" y="5681457"/>
              <a:ext cx="912638" cy="360852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kumimoji="1" lang="zh-CN" altLang="en-US" sz="2000" b="1" dirty="0" smtClean="0">
                  <a:latin typeface="华文仿宋" panose="02010600040101010101" pitchFamily="2" charset="-122"/>
                  <a:ea typeface="华文仿宋" panose="02010600040101010101" pitchFamily="2" charset="-122"/>
                </a:rPr>
                <a:t>冷 水</a:t>
              </a:r>
              <a:endParaRPr lang="zh-CN" altLang="en-US" sz="2000" dirty="0"/>
            </a:p>
          </p:txBody>
        </p:sp>
        <p:sp>
          <p:nvSpPr>
            <p:cNvPr id="13" name="矩形 12"/>
            <p:cNvSpPr/>
            <p:nvPr/>
          </p:nvSpPr>
          <p:spPr>
            <a:xfrm>
              <a:off x="1987559" y="5681457"/>
              <a:ext cx="894827" cy="360852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kumimoji="1" lang="zh-CN" altLang="en-US" sz="2000" b="1" dirty="0" smtClean="0">
                  <a:latin typeface="华文仿宋" panose="02010600040101010101" pitchFamily="2" charset="-122"/>
                  <a:ea typeface="华文仿宋" panose="02010600040101010101" pitchFamily="2" charset="-122"/>
                </a:rPr>
                <a:t>热 水</a:t>
              </a:r>
              <a:endParaRPr lang="zh-CN" altLang="en-US" sz="2000" dirty="0"/>
            </a:p>
          </p:txBody>
        </p:sp>
        <p:pic>
          <p:nvPicPr>
            <p:cNvPr id="10" name="图片 9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6792"/>
            <a:stretch>
              <a:fillRect/>
            </a:stretch>
          </p:blipFill>
          <p:spPr>
            <a:xfrm rot="16200000">
              <a:off x="687603" y="907506"/>
              <a:ext cx="2371960" cy="335250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-324544" y="332656"/>
            <a:ext cx="28854" cy="30259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88872" rIns="0" bIns="88872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zh-CN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020453" y="1550397"/>
            <a:ext cx="6080537" cy="526297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kumimoji="1" lang="zh-CN" altLang="en-US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、未加热前，观察到玻璃管中的碘是一种    </a:t>
            </a:r>
            <a:r>
              <a:rPr kumimoji="1" lang="en-US" altLang="zh-CN" sz="2400" b="1" u="sng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kumimoji="1" lang="zh-CN" altLang="en-US" sz="2400" b="1" u="sng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kumimoji="1" lang="zh-CN" altLang="en-US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色的</a:t>
            </a:r>
            <a:r>
              <a:rPr kumimoji="1" lang="zh-CN" altLang="en-US" sz="2400" b="1" u="sng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</a:t>
            </a:r>
            <a:r>
              <a:rPr kumimoji="1" lang="zh-CN" altLang="en-US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体。</a:t>
            </a:r>
            <a:endParaRPr kumimoji="1" lang="en-US" altLang="zh-CN" sz="2400" b="1" dirty="0" smtClean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spcBef>
                <a:spcPct val="50000"/>
              </a:spcBef>
            </a:pPr>
            <a:endParaRPr kumimoji="1" lang="en-US" altLang="zh-CN" sz="24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spcBef>
                <a:spcPct val="50000"/>
              </a:spcBef>
            </a:pPr>
            <a:r>
              <a:rPr kumimoji="1" lang="en-US" altLang="zh-CN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kumimoji="1" lang="zh-CN" altLang="en-US" sz="24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、将玻璃管放入热水中加热，会观察</a:t>
            </a:r>
            <a:r>
              <a:rPr kumimoji="1" lang="zh-CN" altLang="en-US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到固态的碘变成了</a:t>
            </a:r>
            <a:r>
              <a:rPr kumimoji="1" lang="zh-CN" altLang="en-US" sz="2400" b="1" u="sng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</a:t>
            </a:r>
            <a:r>
              <a:rPr kumimoji="1" lang="zh-CN" altLang="en-US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态的碘</a:t>
            </a:r>
            <a:r>
              <a:rPr kumimoji="1" lang="en-US" altLang="zh-CN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r>
              <a:rPr kumimoji="1" lang="zh-CN" altLang="en-US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且</a:t>
            </a:r>
            <a:r>
              <a:rPr kumimoji="1" lang="zh-CN" altLang="en-US" sz="2400" b="1" u="sng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kumimoji="1" lang="zh-CN" altLang="en-US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（有或无）液态碘生成。</a:t>
            </a:r>
            <a:endParaRPr kumimoji="1" lang="en-US" altLang="zh-CN" sz="2400" b="1" dirty="0" smtClean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spcBef>
                <a:spcPct val="50000"/>
              </a:spcBef>
            </a:pPr>
            <a:r>
              <a:rPr kumimoji="1" lang="zh-CN" altLang="en-US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结论</a:t>
            </a:r>
            <a:r>
              <a:rPr kumimoji="1" lang="zh-CN" altLang="en-US" sz="24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：物质可以从</a:t>
            </a:r>
            <a:r>
              <a:rPr kumimoji="1" lang="zh-CN" altLang="en-US" sz="2400" b="1" u="sng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kumimoji="1" lang="zh-CN" altLang="en-US" sz="2400" b="1" u="sng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kumimoji="1" lang="zh-CN" altLang="en-US" sz="24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态直接变成</a:t>
            </a:r>
            <a:r>
              <a:rPr kumimoji="1" lang="zh-CN" altLang="en-US" sz="2400" b="1" u="sng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kumimoji="1" lang="zh-CN" altLang="en-US" sz="2400" b="1" u="sng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kumimoji="1" lang="zh-CN" altLang="en-US" sz="24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态。</a:t>
            </a:r>
            <a:endParaRPr kumimoji="1" lang="en-US" altLang="zh-CN" sz="24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spcBef>
                <a:spcPct val="50000"/>
              </a:spcBef>
            </a:pPr>
            <a:endParaRPr kumimoji="1" lang="en-US" altLang="zh-CN" sz="2400" b="1" dirty="0" smtClean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spcBef>
                <a:spcPct val="50000"/>
              </a:spcBef>
            </a:pPr>
            <a:r>
              <a:rPr kumimoji="1" lang="en-US" altLang="zh-CN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kumimoji="1" lang="zh-CN" altLang="en-US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kumimoji="1" lang="zh-CN" altLang="en-US" sz="24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将玻璃管放入冷水中一会，会观察</a:t>
            </a:r>
            <a:r>
              <a:rPr kumimoji="1" lang="zh-CN" altLang="en-US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到紫色的碘蒸汽变成了</a:t>
            </a:r>
            <a:r>
              <a:rPr kumimoji="1" lang="zh-CN" altLang="en-US" sz="2400" b="1" u="sng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</a:t>
            </a:r>
            <a:r>
              <a:rPr kumimoji="1" lang="zh-CN" altLang="en-US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态的碘颗粒。</a:t>
            </a:r>
            <a:endParaRPr kumimoji="1" lang="en-US" altLang="zh-CN" sz="2400" b="1" dirty="0" smtClean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spcBef>
                <a:spcPct val="50000"/>
              </a:spcBef>
            </a:pPr>
            <a:r>
              <a:rPr kumimoji="1" lang="zh-CN" altLang="en-US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结论</a:t>
            </a:r>
            <a:r>
              <a:rPr kumimoji="1" lang="zh-CN" altLang="en-US" sz="24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：物质可以从</a:t>
            </a:r>
            <a:r>
              <a:rPr kumimoji="1" lang="zh-CN" altLang="en-US" sz="2400" b="1" u="sng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kumimoji="1" lang="zh-CN" altLang="en-US" sz="2400" b="1" u="sng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kumimoji="1" lang="zh-CN" altLang="en-US" sz="24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态直接变成</a:t>
            </a:r>
            <a:r>
              <a:rPr kumimoji="1" lang="zh-CN" altLang="en-US" sz="2400" b="1" u="sng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kumimoji="1" lang="zh-CN" altLang="en-US" sz="2400" b="1" u="sng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kumimoji="1" lang="zh-CN" altLang="en-US" sz="24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态</a:t>
            </a:r>
            <a:r>
              <a:rPr kumimoji="1" lang="zh-CN" altLang="en-US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kumimoji="1" lang="en-US" altLang="zh-CN" sz="24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427984" y="1846565"/>
            <a:ext cx="6479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 smtClean="0">
                <a:solidFill>
                  <a:srgbClr val="FF0000"/>
                </a:solidFill>
              </a:rPr>
              <a:t>固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956376" y="4124787"/>
            <a:ext cx="6479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 smtClean="0">
                <a:solidFill>
                  <a:srgbClr val="FF0000"/>
                </a:solidFill>
              </a:rPr>
              <a:t>气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056184" y="3274513"/>
            <a:ext cx="6479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 smtClean="0">
                <a:solidFill>
                  <a:srgbClr val="FF0000"/>
                </a:solidFill>
              </a:rPr>
              <a:t>无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652120" y="4124787"/>
            <a:ext cx="6479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 smtClean="0">
                <a:solidFill>
                  <a:srgbClr val="FF0000"/>
                </a:solidFill>
              </a:rPr>
              <a:t>固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5637997" y="5564947"/>
            <a:ext cx="7761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 smtClean="0">
                <a:solidFill>
                  <a:srgbClr val="FF0000"/>
                </a:solidFill>
              </a:rPr>
              <a:t>气 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7884506" y="6139270"/>
            <a:ext cx="6479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 smtClean="0">
                <a:solidFill>
                  <a:srgbClr val="FF0000"/>
                </a:solidFill>
              </a:rPr>
              <a:t>固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5595358" y="6141011"/>
            <a:ext cx="6479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 smtClean="0">
                <a:solidFill>
                  <a:srgbClr val="FF0000"/>
                </a:solidFill>
              </a:rPr>
              <a:t>气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4860032" y="3258950"/>
            <a:ext cx="7761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 smtClean="0">
                <a:solidFill>
                  <a:srgbClr val="FF0000"/>
                </a:solidFill>
              </a:rPr>
              <a:t>气 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3054641" y="1772816"/>
            <a:ext cx="6479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</a:rPr>
              <a:t>黑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15" grpId="0"/>
      <p:bldP spid="16" grpId="0"/>
      <p:bldP spid="17" grpId="0"/>
      <p:bldP spid="18" grpId="0"/>
      <p:bldP spid="19" grpId="0"/>
      <p:bldP spid="22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243346" y="546354"/>
            <a:ext cx="8369214" cy="245262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zh-CN" b="1" dirty="0" smtClean="0"/>
              <a:t>升华：</a:t>
            </a:r>
            <a:endParaRPr lang="zh-CN" b="1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zh-CN" b="1" dirty="0" smtClean="0"/>
              <a:t>物质从</a:t>
            </a:r>
            <a:r>
              <a:rPr lang="zh-CN" b="1" dirty="0" smtClean="0">
                <a:solidFill>
                  <a:srgbClr val="FF0000"/>
                </a:solidFill>
              </a:rPr>
              <a:t>固态</a:t>
            </a:r>
            <a:r>
              <a:rPr lang="zh-CN" b="1" dirty="0" smtClean="0"/>
              <a:t>直接变成</a:t>
            </a:r>
            <a:r>
              <a:rPr lang="zh-CN" b="1" dirty="0" smtClean="0">
                <a:solidFill>
                  <a:srgbClr val="FF0000"/>
                </a:solidFill>
              </a:rPr>
              <a:t>气态</a:t>
            </a:r>
            <a:r>
              <a:rPr lang="zh-CN" b="1" dirty="0" smtClean="0"/>
              <a:t>的过程</a:t>
            </a:r>
            <a:r>
              <a:rPr lang="zh-CN" altLang="en-US" sz="2400" b="1" dirty="0" smtClean="0"/>
              <a:t>（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升华吸热</a:t>
            </a:r>
            <a:r>
              <a:rPr lang="zh-CN" altLang="en-US" sz="2400" b="1" dirty="0" smtClean="0"/>
              <a:t>）</a:t>
            </a:r>
            <a:endParaRPr lang="zh-CN" sz="2400" b="1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zh-CN" altLang="en-US" sz="2000" b="1" dirty="0" smtClean="0"/>
              <a:t>生活中的升华现象</a:t>
            </a:r>
            <a:r>
              <a:rPr lang="en-US" altLang="zh-CN" sz="2000" b="1" dirty="0" smtClean="0"/>
              <a:t>P64</a:t>
            </a:r>
            <a:r>
              <a:rPr lang="zh-CN" altLang="en-US" sz="2000" b="1" dirty="0" smtClean="0"/>
              <a:t>：</a:t>
            </a:r>
            <a:endParaRPr lang="en-US" altLang="zh-CN" sz="2000" b="1" dirty="0" smtClean="0"/>
          </a:p>
          <a:p>
            <a:r>
              <a:rPr lang="zh-CN" altLang="en-US" sz="2800" b="1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sz="2800" b="1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800" b="1" dirty="0" smtClean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）衣柜里的樟脑丸变小了</a:t>
            </a:r>
            <a:endParaRPr lang="en-US" altLang="zh-CN" sz="2800" b="1" dirty="0" smtClean="0">
              <a:solidFill>
                <a:srgbClr val="0033CC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b="1" dirty="0" smtClean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sz="2800" b="1" dirty="0" smtClean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2800" b="1" dirty="0" smtClean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）北方的冬天</a:t>
            </a:r>
            <a:r>
              <a:rPr lang="zh-CN" altLang="en-US" sz="2800" b="1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冰冻的</a:t>
            </a:r>
            <a:r>
              <a:rPr lang="zh-CN" altLang="en-US" sz="2800" b="1" dirty="0" smtClean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衣服也会</a:t>
            </a:r>
            <a:r>
              <a:rPr lang="zh-CN" altLang="en-US" sz="2800" b="1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变</a:t>
            </a:r>
            <a:r>
              <a:rPr lang="zh-CN" altLang="en-US" sz="2800" b="1" dirty="0" smtClean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干</a:t>
            </a:r>
            <a:endParaRPr lang="zh-CN" altLang="en-US" sz="2800" b="1" dirty="0">
              <a:solidFill>
                <a:srgbClr val="0033CC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5427953" y="4669354"/>
            <a:ext cx="2960471" cy="1955661"/>
            <a:chOff x="-322861" y="6352203"/>
            <a:chExt cx="3998178" cy="3008976"/>
          </a:xfrm>
        </p:grpSpPr>
        <p:pic>
          <p:nvPicPr>
            <p:cNvPr id="62" name="图片 61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22861" y="6405499"/>
              <a:ext cx="3998178" cy="2955680"/>
            </a:xfrm>
            <a:prstGeom prst="rect">
              <a:avLst/>
            </a:prstGeom>
          </p:spPr>
        </p:pic>
        <p:pic>
          <p:nvPicPr>
            <p:cNvPr id="63" name="图片 6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22859" y="6352203"/>
              <a:ext cx="2019522" cy="1435831"/>
            </a:xfrm>
            <a:prstGeom prst="rect">
              <a:avLst/>
            </a:prstGeom>
          </p:spPr>
        </p:pic>
      </p:grpSp>
      <p:sp>
        <p:nvSpPr>
          <p:cNvPr id="22" name="Rectangle 2"/>
          <p:cNvSpPr txBox="1">
            <a:spLocks noChangeArrowheads="1"/>
          </p:cNvSpPr>
          <p:nvPr/>
        </p:nvSpPr>
        <p:spPr bwMode="auto">
          <a:xfrm>
            <a:off x="1212097" y="3597894"/>
            <a:ext cx="8081717" cy="306102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zh-CN" altLang="en-US" b="1" kern="0" dirty="0" smtClean="0"/>
              <a:t>凝</a:t>
            </a:r>
            <a:r>
              <a:rPr lang="zh-CN" b="1" kern="0" dirty="0" smtClean="0"/>
              <a:t>华：</a:t>
            </a:r>
            <a:endParaRPr lang="zh-CN" b="1" kern="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zh-CN" b="1" kern="0" dirty="0" smtClean="0"/>
              <a:t>物质从</a:t>
            </a:r>
            <a:r>
              <a:rPr lang="zh-CN" altLang="zh-CN" b="1" kern="0" dirty="0">
                <a:solidFill>
                  <a:srgbClr val="FF0000"/>
                </a:solidFill>
              </a:rPr>
              <a:t>气态</a:t>
            </a:r>
            <a:r>
              <a:rPr lang="zh-CN" b="1" kern="0" dirty="0" smtClean="0"/>
              <a:t>直接变成</a:t>
            </a:r>
            <a:r>
              <a:rPr lang="zh-CN" altLang="zh-CN" b="1" kern="0" dirty="0" smtClean="0">
                <a:solidFill>
                  <a:srgbClr val="FF0000"/>
                </a:solidFill>
              </a:rPr>
              <a:t>固态</a:t>
            </a:r>
            <a:r>
              <a:rPr lang="zh-CN" b="1" kern="0" dirty="0" smtClean="0"/>
              <a:t>的过程</a:t>
            </a:r>
            <a:r>
              <a:rPr lang="zh-CN" altLang="en-US" sz="2400" b="1" kern="0" dirty="0" smtClean="0"/>
              <a:t>（</a:t>
            </a:r>
            <a:r>
              <a:rPr lang="zh-CN" altLang="en-US" sz="2400" b="1" kern="0" dirty="0" smtClean="0">
                <a:solidFill>
                  <a:srgbClr val="FF0000"/>
                </a:solidFill>
              </a:rPr>
              <a:t>凝华放热</a:t>
            </a:r>
            <a:r>
              <a:rPr lang="zh-CN" altLang="en-US" sz="2400" b="1" kern="0" dirty="0" smtClean="0"/>
              <a:t>）</a:t>
            </a:r>
            <a:endParaRPr lang="zh-CN" sz="2400" b="1" kern="0" dirty="0" smtClean="0"/>
          </a:p>
          <a:p>
            <a:pPr eaLnBrk="1" hangingPunct="1">
              <a:lnSpc>
                <a:spcPct val="80000"/>
              </a:lnSpc>
              <a:buNone/>
            </a:pPr>
            <a:r>
              <a:rPr lang="zh-CN" altLang="en-US" sz="2000" b="1" dirty="0"/>
              <a:t>生活中</a:t>
            </a:r>
            <a:r>
              <a:rPr lang="zh-CN" altLang="en-US" sz="2000" b="1" dirty="0" smtClean="0"/>
              <a:t>的凝华</a:t>
            </a:r>
            <a:r>
              <a:rPr lang="zh-CN" altLang="en-US" sz="2000" b="1" dirty="0"/>
              <a:t>现象</a:t>
            </a:r>
            <a:r>
              <a:rPr lang="en-US" altLang="zh-CN" sz="2000" b="1" dirty="0" smtClean="0"/>
              <a:t>P64</a:t>
            </a:r>
            <a:r>
              <a:rPr lang="zh-CN" altLang="en-US" sz="2000" b="1" kern="0" dirty="0" smtClean="0"/>
              <a:t>：</a:t>
            </a:r>
            <a:endParaRPr lang="en-US" altLang="zh-CN" sz="2000" b="1" kern="0" dirty="0" smtClean="0"/>
          </a:p>
          <a:p>
            <a:r>
              <a:rPr lang="zh-CN" altLang="en-US" sz="2800" b="1" kern="0" dirty="0" smtClean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sz="2800" b="1" kern="0" dirty="0" smtClean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800" b="1" kern="0" dirty="0" smtClean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）秋冬季节的霜</a:t>
            </a:r>
            <a:endParaRPr lang="en-US" altLang="zh-CN" sz="2800" b="1" kern="0" dirty="0" smtClean="0">
              <a:solidFill>
                <a:srgbClr val="0033CC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b="1" kern="0" dirty="0" smtClean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sz="2800" b="1" kern="0" dirty="0" smtClean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2800" b="1" kern="0" dirty="0" smtClean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）北方的雾凇</a:t>
            </a:r>
            <a:endParaRPr lang="en-US" altLang="zh-CN" sz="2800" b="1" kern="0" dirty="0" smtClean="0">
              <a:solidFill>
                <a:srgbClr val="0033CC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b="1" kern="0" dirty="0" smtClean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sz="2800" b="1" kern="0" dirty="0" smtClean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2800" b="1" kern="0" dirty="0" smtClean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）玻璃窗</a:t>
            </a:r>
            <a:r>
              <a:rPr lang="zh-CN" altLang="en-US" sz="2800" b="1" kern="0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上的冰花</a:t>
            </a:r>
            <a:endParaRPr lang="zh-CN" altLang="en-US" sz="2800" b="1" kern="0" dirty="0">
              <a:solidFill>
                <a:srgbClr val="0033CC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7740352" y="4725144"/>
            <a:ext cx="615306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zh-CN" altLang="en-US" sz="3200" b="1" kern="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霜</a:t>
            </a:r>
            <a:endParaRPr lang="en-US" altLang="zh-CN" sz="3200" b="1" kern="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971600" y="3210404"/>
            <a:ext cx="7984375" cy="3448517"/>
            <a:chOff x="2715107" y="1480850"/>
            <a:chExt cx="7984375" cy="3448517"/>
          </a:xfrm>
        </p:grpSpPr>
        <p:grpSp>
          <p:nvGrpSpPr>
            <p:cNvPr id="3" name="组合 2"/>
            <p:cNvGrpSpPr/>
            <p:nvPr/>
          </p:nvGrpSpPr>
          <p:grpSpPr>
            <a:xfrm>
              <a:off x="2715107" y="1480850"/>
              <a:ext cx="7984375" cy="3448517"/>
              <a:chOff x="2715107" y="1480850"/>
              <a:chExt cx="7984375" cy="3448517"/>
            </a:xfrm>
          </p:grpSpPr>
          <p:sp>
            <p:nvSpPr>
              <p:cNvPr id="37" name="圆角矩形 36"/>
              <p:cNvSpPr/>
              <p:nvPr/>
            </p:nvSpPr>
            <p:spPr>
              <a:xfrm>
                <a:off x="2715107" y="1480850"/>
                <a:ext cx="7984375" cy="3448517"/>
              </a:xfrm>
              <a:prstGeom prst="roundRect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38" name="Picture 3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3015517" y="1769234"/>
                <a:ext cx="3663872" cy="2780577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2" name="Picture 10" descr="2008111111124741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97507" y="1844533"/>
                <a:ext cx="1744174" cy="21888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3" name="图片 42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48576" y="1756624"/>
                <a:ext cx="3605689" cy="2762669"/>
              </a:xfrm>
              <a:prstGeom prst="rect">
                <a:avLst/>
              </a:prstGeom>
            </p:spPr>
          </p:pic>
          <p:sp>
            <p:nvSpPr>
              <p:cNvPr id="44" name="矩形 43"/>
              <p:cNvSpPr/>
              <p:nvPr/>
            </p:nvSpPr>
            <p:spPr>
              <a:xfrm>
                <a:off x="3074370" y="4122785"/>
                <a:ext cx="3528989" cy="461665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r>
                  <a:rPr lang="zh-CN" altLang="en-US" sz="2400" b="1" dirty="0">
                    <a:solidFill>
                      <a:schemeClr val="tx1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衣柜里的樟脑丸变小了</a:t>
                </a:r>
                <a:endParaRPr lang="en-US" altLang="zh-CN" sz="2400" b="1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  <p:sp>
            <p:nvSpPr>
              <p:cNvPr id="45" name="矩形 44"/>
              <p:cNvSpPr/>
              <p:nvPr/>
            </p:nvSpPr>
            <p:spPr>
              <a:xfrm>
                <a:off x="6901148" y="4105073"/>
                <a:ext cx="3587842" cy="461665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r>
                  <a:rPr lang="zh-CN" altLang="en-US" sz="2400" b="1" dirty="0" smtClean="0">
                    <a:solidFill>
                      <a:schemeClr val="tx1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北方冰冻</a:t>
                </a:r>
                <a:r>
                  <a:rPr lang="zh-CN" altLang="en-US" sz="2400" b="1" dirty="0">
                    <a:solidFill>
                      <a:schemeClr val="tx1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的</a:t>
                </a:r>
                <a:r>
                  <a:rPr lang="zh-CN" altLang="en-US" sz="2400" b="1" dirty="0" smtClean="0">
                    <a:solidFill>
                      <a:schemeClr val="tx1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衣服也会</a:t>
                </a:r>
                <a:r>
                  <a:rPr lang="zh-CN" altLang="en-US" sz="2400" b="1" dirty="0">
                    <a:solidFill>
                      <a:schemeClr val="tx1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变干</a:t>
                </a:r>
                <a:endParaRPr lang="zh-CN" altLang="en-US" sz="2400" b="1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</p:grpSp>
        <p:sp>
          <p:nvSpPr>
            <p:cNvPr id="47" name="矩形 46"/>
            <p:cNvSpPr/>
            <p:nvPr/>
          </p:nvSpPr>
          <p:spPr>
            <a:xfrm>
              <a:off x="8540287" y="1742222"/>
              <a:ext cx="1899646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kumimoji="1" lang="zh-CN" altLang="en-US" sz="2000" b="1" dirty="0" smtClean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气温</a:t>
              </a:r>
              <a:r>
                <a:rPr kumimoji="1" lang="en-US" altLang="zh-CN" sz="2000" b="1" dirty="0" smtClean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0</a:t>
              </a:r>
              <a:r>
                <a:rPr lang="zh-CN" altLang="zh-CN" sz="2000" b="1" dirty="0" smtClean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℃</a:t>
              </a:r>
              <a:r>
                <a:rPr lang="zh-CN" altLang="en-US" sz="2000" b="1" dirty="0" smtClean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以下</a:t>
              </a:r>
              <a:endParaRPr lang="zh-CN" altLang="en-US" sz="20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grpSp>
        <p:nvGrpSpPr>
          <p:cNvPr id="9" name="Group 20"/>
          <p:cNvGrpSpPr/>
          <p:nvPr/>
        </p:nvGrpSpPr>
        <p:grpSpPr bwMode="auto">
          <a:xfrm>
            <a:off x="308719" y="258371"/>
            <a:ext cx="950913" cy="1015999"/>
            <a:chOff x="657" y="774"/>
            <a:chExt cx="599" cy="640"/>
          </a:xfrm>
        </p:grpSpPr>
        <p:grpSp>
          <p:nvGrpSpPr>
            <p:cNvPr id="11" name="Group 21"/>
            <p:cNvGrpSpPr/>
            <p:nvPr/>
          </p:nvGrpSpPr>
          <p:grpSpPr bwMode="auto">
            <a:xfrm flipH="1">
              <a:off x="657" y="845"/>
              <a:ext cx="599" cy="561"/>
              <a:chOff x="2016" y="1920"/>
              <a:chExt cx="1680" cy="1680"/>
            </a:xfrm>
          </p:grpSpPr>
          <p:sp>
            <p:nvSpPr>
              <p:cNvPr id="13" name="Oval 22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93C052"/>
                  </a:gs>
                  <a:gs pos="100000">
                    <a:srgbClr val="3A4B2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/>
                <a:endParaRPr kumimoji="1" lang="zh-TW" altLang="en-US" sz="2800" b="1">
                  <a:latin typeface="휴먼매직체" pitchFamily="18" charset="-127"/>
                  <a:ea typeface="휴먼매직체" pitchFamily="18" charset="-127"/>
                </a:endParaRPr>
              </a:p>
            </p:txBody>
          </p:sp>
          <p:sp>
            <p:nvSpPr>
              <p:cNvPr id="14" name="Freeform 23"/>
              <p:cNvSpPr/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1276 w 1321"/>
                  <a:gd name="T1" fmla="*/ 357 h 712"/>
                  <a:gd name="T2" fmla="*/ 1292 w 1321"/>
                  <a:gd name="T3" fmla="*/ 394 h 712"/>
                  <a:gd name="T4" fmla="*/ 1296 w 1321"/>
                  <a:gd name="T5" fmla="*/ 428 h 712"/>
                  <a:gd name="T6" fmla="*/ 1290 w 1321"/>
                  <a:gd name="T7" fmla="*/ 459 h 712"/>
                  <a:gd name="T8" fmla="*/ 1273 w 1321"/>
                  <a:gd name="T9" fmla="*/ 490 h 712"/>
                  <a:gd name="T10" fmla="*/ 1248 w 1321"/>
                  <a:gd name="T11" fmla="*/ 516 h 712"/>
                  <a:gd name="T12" fmla="*/ 1216 w 1321"/>
                  <a:gd name="T13" fmla="*/ 538 h 712"/>
                  <a:gd name="T14" fmla="*/ 1173 w 1321"/>
                  <a:gd name="T15" fmla="*/ 559 h 712"/>
                  <a:gd name="T16" fmla="*/ 1125 w 1321"/>
                  <a:gd name="T17" fmla="*/ 578 h 712"/>
                  <a:gd name="T18" fmla="*/ 1071 w 1321"/>
                  <a:gd name="T19" fmla="*/ 594 h 712"/>
                  <a:gd name="T20" fmla="*/ 1011 w 1321"/>
                  <a:gd name="T21" fmla="*/ 608 h 712"/>
                  <a:gd name="T22" fmla="*/ 949 w 1321"/>
                  <a:gd name="T23" fmla="*/ 618 h 712"/>
                  <a:gd name="T24" fmla="*/ 879 w 1321"/>
                  <a:gd name="T25" fmla="*/ 627 h 712"/>
                  <a:gd name="T26" fmla="*/ 808 w 1321"/>
                  <a:gd name="T27" fmla="*/ 632 h 712"/>
                  <a:gd name="T28" fmla="*/ 780 w 1321"/>
                  <a:gd name="T29" fmla="*/ 634 h 712"/>
                  <a:gd name="T30" fmla="*/ 467 w 1321"/>
                  <a:gd name="T31" fmla="*/ 634 h 712"/>
                  <a:gd name="T32" fmla="*/ 463 w 1321"/>
                  <a:gd name="T33" fmla="*/ 634 h 712"/>
                  <a:gd name="T34" fmla="*/ 401 w 1321"/>
                  <a:gd name="T35" fmla="*/ 630 h 712"/>
                  <a:gd name="T36" fmla="*/ 341 w 1321"/>
                  <a:gd name="T37" fmla="*/ 627 h 712"/>
                  <a:gd name="T38" fmla="*/ 285 w 1321"/>
                  <a:gd name="T39" fmla="*/ 620 h 712"/>
                  <a:gd name="T40" fmla="*/ 231 w 1321"/>
                  <a:gd name="T41" fmla="*/ 614 h 712"/>
                  <a:gd name="T42" fmla="*/ 182 w 1321"/>
                  <a:gd name="T43" fmla="*/ 603 h 712"/>
                  <a:gd name="T44" fmla="*/ 138 w 1321"/>
                  <a:gd name="T45" fmla="*/ 590 h 712"/>
                  <a:gd name="T46" fmla="*/ 100 w 1321"/>
                  <a:gd name="T47" fmla="*/ 577 h 712"/>
                  <a:gd name="T48" fmla="*/ 66 w 1321"/>
                  <a:gd name="T49" fmla="*/ 561 h 712"/>
                  <a:gd name="T50" fmla="*/ 38 w 1321"/>
                  <a:gd name="T51" fmla="*/ 541 h 712"/>
                  <a:gd name="T52" fmla="*/ 18 w 1321"/>
                  <a:gd name="T53" fmla="*/ 519 h 712"/>
                  <a:gd name="T54" fmla="*/ 6 w 1321"/>
                  <a:gd name="T55" fmla="*/ 493 h 712"/>
                  <a:gd name="T56" fmla="*/ 0 w 1321"/>
                  <a:gd name="T57" fmla="*/ 467 h 712"/>
                  <a:gd name="T58" fmla="*/ 0 w 1321"/>
                  <a:gd name="T59" fmla="*/ 463 h 712"/>
                  <a:gd name="T60" fmla="*/ 4 w 1321"/>
                  <a:gd name="T61" fmla="*/ 434 h 712"/>
                  <a:gd name="T62" fmla="*/ 16 w 1321"/>
                  <a:gd name="T63" fmla="*/ 397 h 712"/>
                  <a:gd name="T64" fmla="*/ 50 w 1321"/>
                  <a:gd name="T65" fmla="*/ 329 h 712"/>
                  <a:gd name="T66" fmla="*/ 92 w 1321"/>
                  <a:gd name="T67" fmla="*/ 266 h 712"/>
                  <a:gd name="T68" fmla="*/ 144 w 1321"/>
                  <a:gd name="T69" fmla="*/ 209 h 712"/>
                  <a:gd name="T70" fmla="*/ 200 w 1321"/>
                  <a:gd name="T71" fmla="*/ 157 h 712"/>
                  <a:gd name="T72" fmla="*/ 265 w 1321"/>
                  <a:gd name="T73" fmla="*/ 111 h 712"/>
                  <a:gd name="T74" fmla="*/ 335 w 1321"/>
                  <a:gd name="T75" fmla="*/ 73 h 712"/>
                  <a:gd name="T76" fmla="*/ 407 w 1321"/>
                  <a:gd name="T77" fmla="*/ 42 h 712"/>
                  <a:gd name="T78" fmla="*/ 488 w 1321"/>
                  <a:gd name="T79" fmla="*/ 19 h 712"/>
                  <a:gd name="T80" fmla="*/ 570 w 1321"/>
                  <a:gd name="T81" fmla="*/ 5 h 712"/>
                  <a:gd name="T82" fmla="*/ 654 w 1321"/>
                  <a:gd name="T83" fmla="*/ 0 h 712"/>
                  <a:gd name="T84" fmla="*/ 654 w 1321"/>
                  <a:gd name="T85" fmla="*/ 0 h 712"/>
                  <a:gd name="T86" fmla="*/ 745 w 1321"/>
                  <a:gd name="T87" fmla="*/ 5 h 712"/>
                  <a:gd name="T88" fmla="*/ 831 w 1321"/>
                  <a:gd name="T89" fmla="*/ 20 h 712"/>
                  <a:gd name="T90" fmla="*/ 914 w 1321"/>
                  <a:gd name="T91" fmla="*/ 47 h 712"/>
                  <a:gd name="T92" fmla="*/ 991 w 1321"/>
                  <a:gd name="T93" fmla="*/ 80 h 712"/>
                  <a:gd name="T94" fmla="*/ 1062 w 1321"/>
                  <a:gd name="T95" fmla="*/ 122 h 712"/>
                  <a:gd name="T96" fmla="*/ 1127 w 1321"/>
                  <a:gd name="T97" fmla="*/ 173 h 712"/>
                  <a:gd name="T98" fmla="*/ 1185 w 1321"/>
                  <a:gd name="T99" fmla="*/ 228 h 712"/>
                  <a:gd name="T100" fmla="*/ 1234 w 1321"/>
                  <a:gd name="T101" fmla="*/ 289 h 712"/>
                  <a:gd name="T102" fmla="*/ 1276 w 1321"/>
                  <a:gd name="T103" fmla="*/ 357 h 712"/>
                  <a:gd name="T104" fmla="*/ 1276 w 1321"/>
                  <a:gd name="T105" fmla="*/ 357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93C05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/>
                <a:endParaRPr kumimoji="1" lang="zh-TW" altLang="en-US" sz="2800" b="1">
                  <a:latin typeface="휴먼매직체" pitchFamily="18" charset="-127"/>
                  <a:ea typeface="휴먼매직체" pitchFamily="18" charset="-127"/>
                </a:endParaRPr>
              </a:p>
            </p:txBody>
          </p:sp>
        </p:grpSp>
        <p:sp>
          <p:nvSpPr>
            <p:cNvPr id="12" name="Text Box 24"/>
            <p:cNvSpPr txBox="1">
              <a:spLocks noChangeArrowheads="1"/>
            </p:cNvSpPr>
            <p:nvPr/>
          </p:nvSpPr>
          <p:spPr bwMode="gray">
            <a:xfrm flipH="1">
              <a:off x="748" y="774"/>
              <a:ext cx="400" cy="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0" hangingPunct="0"/>
              <a:r>
                <a:rPr lang="en-US" altLang="zh-CN" sz="6000" b="1" dirty="0">
                  <a:solidFill>
                    <a:schemeClr val="bg1"/>
                  </a:solidFill>
                  <a:latin typeface="휴먼매직체" pitchFamily="18" charset="-127"/>
                  <a:ea typeface="휴먼매직체" pitchFamily="18" charset="-127"/>
                </a:rPr>
                <a:t>1</a:t>
              </a:r>
              <a:endParaRPr lang="en-US" altLang="zh-CN" sz="6000" b="1" dirty="0">
                <a:solidFill>
                  <a:schemeClr val="bg1"/>
                </a:solidFill>
                <a:latin typeface="휴먼매직체" pitchFamily="18" charset="-127"/>
                <a:ea typeface="휴먼매직체" pitchFamily="18" charset="-127"/>
              </a:endParaRPr>
            </a:p>
          </p:txBody>
        </p:sp>
      </p:grpSp>
      <p:grpSp>
        <p:nvGrpSpPr>
          <p:cNvPr id="79" name="Group 22"/>
          <p:cNvGrpSpPr/>
          <p:nvPr/>
        </p:nvGrpSpPr>
        <p:grpSpPr bwMode="auto">
          <a:xfrm>
            <a:off x="318245" y="3205109"/>
            <a:ext cx="941387" cy="1016000"/>
            <a:chOff x="793" y="2225"/>
            <a:chExt cx="593" cy="640"/>
          </a:xfrm>
        </p:grpSpPr>
        <p:grpSp>
          <p:nvGrpSpPr>
            <p:cNvPr id="80" name="Group 37"/>
            <p:cNvGrpSpPr/>
            <p:nvPr/>
          </p:nvGrpSpPr>
          <p:grpSpPr bwMode="auto">
            <a:xfrm flipH="1">
              <a:off x="793" y="2296"/>
              <a:ext cx="593" cy="564"/>
              <a:chOff x="2016" y="1920"/>
              <a:chExt cx="1680" cy="1680"/>
            </a:xfrm>
          </p:grpSpPr>
          <p:sp>
            <p:nvSpPr>
              <p:cNvPr id="82" name="Oval 38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4EA7EA"/>
                  </a:gs>
                  <a:gs pos="100000">
                    <a:srgbClr val="1832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/>
                <a:endParaRPr kumimoji="1" lang="zh-TW" altLang="en-US" sz="2800" b="1">
                  <a:latin typeface="휴먼매직체" pitchFamily="18" charset="-127"/>
                  <a:ea typeface="휴먼매직체" pitchFamily="18" charset="-127"/>
                </a:endParaRPr>
              </a:p>
            </p:txBody>
          </p:sp>
          <p:sp>
            <p:nvSpPr>
              <p:cNvPr id="83" name="Freeform 39"/>
              <p:cNvSpPr/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1276 w 1321"/>
                  <a:gd name="T1" fmla="*/ 357 h 712"/>
                  <a:gd name="T2" fmla="*/ 1292 w 1321"/>
                  <a:gd name="T3" fmla="*/ 394 h 712"/>
                  <a:gd name="T4" fmla="*/ 1296 w 1321"/>
                  <a:gd name="T5" fmla="*/ 428 h 712"/>
                  <a:gd name="T6" fmla="*/ 1290 w 1321"/>
                  <a:gd name="T7" fmla="*/ 459 h 712"/>
                  <a:gd name="T8" fmla="*/ 1273 w 1321"/>
                  <a:gd name="T9" fmla="*/ 490 h 712"/>
                  <a:gd name="T10" fmla="*/ 1248 w 1321"/>
                  <a:gd name="T11" fmla="*/ 516 h 712"/>
                  <a:gd name="T12" fmla="*/ 1216 w 1321"/>
                  <a:gd name="T13" fmla="*/ 538 h 712"/>
                  <a:gd name="T14" fmla="*/ 1173 w 1321"/>
                  <a:gd name="T15" fmla="*/ 559 h 712"/>
                  <a:gd name="T16" fmla="*/ 1125 w 1321"/>
                  <a:gd name="T17" fmla="*/ 578 h 712"/>
                  <a:gd name="T18" fmla="*/ 1071 w 1321"/>
                  <a:gd name="T19" fmla="*/ 594 h 712"/>
                  <a:gd name="T20" fmla="*/ 1011 w 1321"/>
                  <a:gd name="T21" fmla="*/ 608 h 712"/>
                  <a:gd name="T22" fmla="*/ 949 w 1321"/>
                  <a:gd name="T23" fmla="*/ 618 h 712"/>
                  <a:gd name="T24" fmla="*/ 879 w 1321"/>
                  <a:gd name="T25" fmla="*/ 627 h 712"/>
                  <a:gd name="T26" fmla="*/ 808 w 1321"/>
                  <a:gd name="T27" fmla="*/ 632 h 712"/>
                  <a:gd name="T28" fmla="*/ 780 w 1321"/>
                  <a:gd name="T29" fmla="*/ 634 h 712"/>
                  <a:gd name="T30" fmla="*/ 467 w 1321"/>
                  <a:gd name="T31" fmla="*/ 634 h 712"/>
                  <a:gd name="T32" fmla="*/ 463 w 1321"/>
                  <a:gd name="T33" fmla="*/ 634 h 712"/>
                  <a:gd name="T34" fmla="*/ 401 w 1321"/>
                  <a:gd name="T35" fmla="*/ 630 h 712"/>
                  <a:gd name="T36" fmla="*/ 341 w 1321"/>
                  <a:gd name="T37" fmla="*/ 627 h 712"/>
                  <a:gd name="T38" fmla="*/ 285 w 1321"/>
                  <a:gd name="T39" fmla="*/ 620 h 712"/>
                  <a:gd name="T40" fmla="*/ 231 w 1321"/>
                  <a:gd name="T41" fmla="*/ 614 h 712"/>
                  <a:gd name="T42" fmla="*/ 182 w 1321"/>
                  <a:gd name="T43" fmla="*/ 603 h 712"/>
                  <a:gd name="T44" fmla="*/ 138 w 1321"/>
                  <a:gd name="T45" fmla="*/ 590 h 712"/>
                  <a:gd name="T46" fmla="*/ 100 w 1321"/>
                  <a:gd name="T47" fmla="*/ 577 h 712"/>
                  <a:gd name="T48" fmla="*/ 66 w 1321"/>
                  <a:gd name="T49" fmla="*/ 561 h 712"/>
                  <a:gd name="T50" fmla="*/ 38 w 1321"/>
                  <a:gd name="T51" fmla="*/ 541 h 712"/>
                  <a:gd name="T52" fmla="*/ 18 w 1321"/>
                  <a:gd name="T53" fmla="*/ 519 h 712"/>
                  <a:gd name="T54" fmla="*/ 6 w 1321"/>
                  <a:gd name="T55" fmla="*/ 493 h 712"/>
                  <a:gd name="T56" fmla="*/ 0 w 1321"/>
                  <a:gd name="T57" fmla="*/ 467 h 712"/>
                  <a:gd name="T58" fmla="*/ 0 w 1321"/>
                  <a:gd name="T59" fmla="*/ 463 h 712"/>
                  <a:gd name="T60" fmla="*/ 4 w 1321"/>
                  <a:gd name="T61" fmla="*/ 434 h 712"/>
                  <a:gd name="T62" fmla="*/ 16 w 1321"/>
                  <a:gd name="T63" fmla="*/ 397 h 712"/>
                  <a:gd name="T64" fmla="*/ 50 w 1321"/>
                  <a:gd name="T65" fmla="*/ 329 h 712"/>
                  <a:gd name="T66" fmla="*/ 92 w 1321"/>
                  <a:gd name="T67" fmla="*/ 266 h 712"/>
                  <a:gd name="T68" fmla="*/ 144 w 1321"/>
                  <a:gd name="T69" fmla="*/ 209 h 712"/>
                  <a:gd name="T70" fmla="*/ 200 w 1321"/>
                  <a:gd name="T71" fmla="*/ 157 h 712"/>
                  <a:gd name="T72" fmla="*/ 265 w 1321"/>
                  <a:gd name="T73" fmla="*/ 111 h 712"/>
                  <a:gd name="T74" fmla="*/ 335 w 1321"/>
                  <a:gd name="T75" fmla="*/ 73 h 712"/>
                  <a:gd name="T76" fmla="*/ 407 w 1321"/>
                  <a:gd name="T77" fmla="*/ 42 h 712"/>
                  <a:gd name="T78" fmla="*/ 488 w 1321"/>
                  <a:gd name="T79" fmla="*/ 19 h 712"/>
                  <a:gd name="T80" fmla="*/ 570 w 1321"/>
                  <a:gd name="T81" fmla="*/ 5 h 712"/>
                  <a:gd name="T82" fmla="*/ 654 w 1321"/>
                  <a:gd name="T83" fmla="*/ 0 h 712"/>
                  <a:gd name="T84" fmla="*/ 654 w 1321"/>
                  <a:gd name="T85" fmla="*/ 0 h 712"/>
                  <a:gd name="T86" fmla="*/ 745 w 1321"/>
                  <a:gd name="T87" fmla="*/ 5 h 712"/>
                  <a:gd name="T88" fmla="*/ 831 w 1321"/>
                  <a:gd name="T89" fmla="*/ 20 h 712"/>
                  <a:gd name="T90" fmla="*/ 914 w 1321"/>
                  <a:gd name="T91" fmla="*/ 47 h 712"/>
                  <a:gd name="T92" fmla="*/ 991 w 1321"/>
                  <a:gd name="T93" fmla="*/ 80 h 712"/>
                  <a:gd name="T94" fmla="*/ 1062 w 1321"/>
                  <a:gd name="T95" fmla="*/ 122 h 712"/>
                  <a:gd name="T96" fmla="*/ 1127 w 1321"/>
                  <a:gd name="T97" fmla="*/ 173 h 712"/>
                  <a:gd name="T98" fmla="*/ 1185 w 1321"/>
                  <a:gd name="T99" fmla="*/ 228 h 712"/>
                  <a:gd name="T100" fmla="*/ 1234 w 1321"/>
                  <a:gd name="T101" fmla="*/ 289 h 712"/>
                  <a:gd name="T102" fmla="*/ 1276 w 1321"/>
                  <a:gd name="T103" fmla="*/ 357 h 712"/>
                  <a:gd name="T104" fmla="*/ 1276 w 1321"/>
                  <a:gd name="T105" fmla="*/ 357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4EA7EA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/>
                <a:endParaRPr kumimoji="1" lang="zh-TW" altLang="en-US" sz="2800" b="1">
                  <a:latin typeface="휴먼매직체" pitchFamily="18" charset="-127"/>
                  <a:ea typeface="휴먼매직체" pitchFamily="18" charset="-127"/>
                </a:endParaRPr>
              </a:p>
            </p:txBody>
          </p:sp>
        </p:grpSp>
        <p:sp>
          <p:nvSpPr>
            <p:cNvPr id="81" name="Text Box 40"/>
            <p:cNvSpPr txBox="1">
              <a:spLocks noChangeArrowheads="1"/>
            </p:cNvSpPr>
            <p:nvPr/>
          </p:nvSpPr>
          <p:spPr bwMode="gray">
            <a:xfrm flipH="1">
              <a:off x="881" y="2225"/>
              <a:ext cx="400" cy="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0" hangingPunct="0"/>
              <a:r>
                <a:rPr lang="en-US" altLang="zh-CN" sz="6000" b="1" dirty="0">
                  <a:solidFill>
                    <a:schemeClr val="bg1"/>
                  </a:solidFill>
                  <a:latin typeface="휴먼매직체" pitchFamily="18" charset="-127"/>
                  <a:ea typeface="휴먼매직체" pitchFamily="18" charset="-127"/>
                </a:rPr>
                <a:t>2</a:t>
              </a:r>
              <a:endParaRPr lang="en-US" altLang="zh-CN" sz="6000" b="1" dirty="0">
                <a:solidFill>
                  <a:schemeClr val="bg1"/>
                </a:solidFill>
                <a:latin typeface="휴먼매직체" pitchFamily="18" charset="-127"/>
                <a:ea typeface="휴먼매직체" pitchFamily="18" charset="-127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67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5" t="10739" r="18102" b="69950"/>
          <a:stretch>
            <a:fillRect/>
          </a:stretch>
        </p:blipFill>
        <p:spPr bwMode="auto">
          <a:xfrm>
            <a:off x="4788024" y="116632"/>
            <a:ext cx="4270395" cy="2422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0" y="1988840"/>
            <a:ext cx="9131661" cy="440120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霜的形成条件是：</a:t>
            </a:r>
            <a:r>
              <a:rPr lang="en-US" altLang="zh-CN" sz="28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lang="zh-CN" altLang="en-US" sz="28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较低的温度 </a:t>
            </a:r>
            <a:r>
              <a:rPr lang="en-US" altLang="zh-CN" sz="28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lang="zh-CN" altLang="en-US" sz="28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空气中含较多水蒸气</a:t>
            </a:r>
            <a:endParaRPr lang="en-US" altLang="zh-CN" sz="2800" b="1" dirty="0" smtClean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en-US" altLang="zh-CN" sz="2800" b="1" dirty="0" smtClean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如图，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①</a:t>
            </a:r>
            <a:r>
              <a:rPr lang="zh-CN" altLang="en-US" sz="28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将冰块放入易拉罐中并加入适量的盐．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②</a:t>
            </a:r>
            <a:r>
              <a:rPr lang="zh-CN" altLang="en-US" sz="28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用手摇罐体半分钟，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③</a:t>
            </a:r>
            <a:r>
              <a:rPr lang="zh-CN" altLang="en-US" sz="28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用温度计测量罐中冰水的温度，可以看到温度低于</a:t>
            </a:r>
            <a:r>
              <a:rPr lang="en-US" altLang="zh-CN" sz="28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0℃</a:t>
            </a:r>
            <a:r>
              <a:rPr lang="zh-CN" altLang="en-US" sz="28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，这时观察到易拉罐外的下部和底部有白霜生成，这主要是</a:t>
            </a:r>
            <a:r>
              <a:rPr lang="zh-CN" altLang="en-US" sz="2800" b="1" i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空气中的水蒸气遇冷直接</a:t>
            </a:r>
            <a:r>
              <a:rPr lang="zh-CN" altLang="en-US" sz="2800" b="1" i="1" dirty="0" smtClean="0">
                <a:solidFill>
                  <a:srgbClr val="FF0000"/>
                </a:solidFill>
              </a:rPr>
              <a:t>凝华</a:t>
            </a:r>
            <a:r>
              <a:rPr lang="zh-CN" altLang="en-US" sz="2800" b="1" i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成固态的霜。</a:t>
            </a:r>
            <a:endParaRPr lang="en-US" altLang="zh-CN" sz="2800" b="1" dirty="0" smtClean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en-US" altLang="zh-CN" sz="2800" b="1" dirty="0" smtClean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28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1. </a:t>
            </a:r>
            <a:r>
              <a:rPr lang="zh-CN" altLang="en-US" sz="28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实验中利用了冰熔化</a:t>
            </a:r>
            <a:r>
              <a:rPr lang="zh-CN" altLang="en-US" sz="2800" b="1" u="sng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2800" b="1" u="sng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2800" b="1" u="sng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</a:t>
            </a:r>
            <a:r>
              <a:rPr lang="zh-CN" altLang="en-US" sz="28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热降低易拉罐的温度。</a:t>
            </a:r>
            <a:endParaRPr lang="en-US" altLang="zh-CN" sz="2800" b="1" dirty="0" smtClean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28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lang="zh-CN" altLang="en-US" sz="28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“在易拉罐里加入适量的盐”作用是降低冰的</a:t>
            </a:r>
            <a:r>
              <a:rPr lang="zh-CN" altLang="en-US" sz="2800" b="1" u="sng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</a:t>
            </a:r>
            <a:r>
              <a:rPr lang="en-US" altLang="zh-CN" sz="28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.</a:t>
            </a:r>
            <a:endParaRPr lang="en-US" altLang="zh-CN" sz="2800" b="1" dirty="0" smtClean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28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3.</a:t>
            </a:r>
            <a:r>
              <a:rPr lang="zh-CN" altLang="en-US" sz="28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“罐底下垫一块湿毛巾”作用是增加空气中的</a:t>
            </a:r>
            <a:r>
              <a:rPr lang="zh-CN" altLang="en-US" sz="2800" b="1" u="sng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</a:t>
            </a:r>
            <a:r>
              <a:rPr lang="en-US" altLang="zh-CN" sz="2800" b="1" u="sng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.</a:t>
            </a:r>
            <a:endParaRPr lang="zh-CN" altLang="en-US" sz="28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95536" y="406405"/>
            <a:ext cx="482352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0000CC"/>
                </a:solidFill>
                <a:ea typeface="华文彩云" panose="02010800040101010101" pitchFamily="2" charset="-122"/>
              </a:rPr>
              <a:t>探究实验</a:t>
            </a:r>
            <a:r>
              <a:rPr lang="zh-CN" altLang="en-US" sz="3600" b="1" dirty="0" smtClean="0">
                <a:solidFill>
                  <a:srgbClr val="0000CC"/>
                </a:solidFill>
                <a:ea typeface="华文彩云" panose="02010800040101010101" pitchFamily="2" charset="-122"/>
              </a:rPr>
              <a:t>：造霜</a:t>
            </a:r>
            <a:endParaRPr lang="zh-CN" altLang="en-US" sz="3600" b="1" dirty="0">
              <a:solidFill>
                <a:srgbClr val="0000CC"/>
              </a:solidFill>
              <a:ea typeface="华文彩云" panose="02010800040101010101" pitchFamily="2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4212098" y="5302949"/>
            <a:ext cx="6479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 smtClean="0">
                <a:solidFill>
                  <a:srgbClr val="FF0000"/>
                </a:solidFill>
              </a:rPr>
              <a:t>吸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7754778" y="5734997"/>
            <a:ext cx="11112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 smtClean="0">
                <a:solidFill>
                  <a:srgbClr val="FF0000"/>
                </a:solidFill>
              </a:rPr>
              <a:t>熔点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7400574" y="6211669"/>
            <a:ext cx="15744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 smtClean="0">
                <a:solidFill>
                  <a:srgbClr val="FF0000"/>
                </a:solidFill>
              </a:rPr>
              <a:t>水蒸气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97925" y="237457"/>
            <a:ext cx="8250539" cy="31085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atinLnBrk="1"/>
            <a:r>
              <a:rPr lang="zh-CN" altLang="en-US" sz="2800" dirty="0" smtClean="0">
                <a:solidFill>
                  <a:srgbClr val="3333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深秋的傍晚，有经验的农民</a:t>
            </a:r>
            <a:r>
              <a:rPr lang="zh-CN" altLang="en-US" sz="2800" dirty="0">
                <a:solidFill>
                  <a:srgbClr val="3333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往往在田间燃烧烟</a:t>
            </a:r>
            <a:r>
              <a:rPr lang="zh-CN" altLang="en-US" sz="2800" dirty="0" smtClean="0">
                <a:solidFill>
                  <a:srgbClr val="3333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堆“熏烟防霜”，其</a:t>
            </a:r>
            <a:r>
              <a:rPr lang="zh-CN" altLang="en-US" sz="2800" dirty="0">
                <a:solidFill>
                  <a:srgbClr val="3333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原理是（　　</a:t>
            </a:r>
            <a:r>
              <a:rPr lang="zh-CN" altLang="en-US" sz="2800" dirty="0" smtClean="0">
                <a:solidFill>
                  <a:srgbClr val="3333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  <a:br>
              <a:rPr lang="zh-CN" altLang="en-US" sz="2800" dirty="0">
                <a:solidFill>
                  <a:srgbClr val="3333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en-US" altLang="zh-CN" sz="2800" dirty="0">
                <a:solidFill>
                  <a:srgbClr val="3333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A</a:t>
            </a:r>
            <a:r>
              <a:rPr lang="zh-CN" altLang="en-US" sz="2800" dirty="0" smtClean="0">
                <a:solidFill>
                  <a:srgbClr val="3333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．避免</a:t>
            </a:r>
            <a:r>
              <a:rPr lang="zh-CN" altLang="en-US" sz="2800" dirty="0">
                <a:solidFill>
                  <a:srgbClr val="3333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水蒸气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液化</a:t>
            </a:r>
            <a:r>
              <a:rPr lang="zh-CN" altLang="en-US" sz="2800" dirty="0">
                <a:solidFill>
                  <a:srgbClr val="3333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成</a:t>
            </a:r>
            <a:r>
              <a:rPr lang="zh-CN" altLang="en-US" sz="2800" dirty="0" smtClean="0">
                <a:solidFill>
                  <a:srgbClr val="3333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霜</a:t>
            </a:r>
            <a:br>
              <a:rPr lang="zh-CN" altLang="en-US" sz="2800" dirty="0">
                <a:solidFill>
                  <a:srgbClr val="3333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en-US" altLang="zh-CN" sz="2800" dirty="0">
                <a:solidFill>
                  <a:srgbClr val="3333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B</a:t>
            </a:r>
            <a:r>
              <a:rPr lang="zh-CN" altLang="en-US" sz="2800" dirty="0">
                <a:solidFill>
                  <a:srgbClr val="3333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．避免水蒸气</a:t>
            </a: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凝固</a:t>
            </a:r>
            <a:r>
              <a:rPr lang="zh-CN" altLang="en-US" sz="2800" dirty="0">
                <a:solidFill>
                  <a:srgbClr val="3333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成霜</a:t>
            </a:r>
            <a:r>
              <a:rPr lang="zh-CN" altLang="en-US" sz="2800" dirty="0" smtClean="0">
                <a:solidFill>
                  <a:srgbClr val="3333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en-US" altLang="zh-CN" sz="2800" dirty="0" smtClean="0">
              <a:solidFill>
                <a:srgbClr val="333333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atinLnBrk="1"/>
            <a:r>
              <a:rPr lang="en-US" altLang="zh-CN" sz="2800" dirty="0" smtClean="0">
                <a:solidFill>
                  <a:srgbClr val="3333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C</a:t>
            </a:r>
            <a:r>
              <a:rPr lang="zh-CN" altLang="en-US" sz="2800" dirty="0" smtClean="0">
                <a:solidFill>
                  <a:srgbClr val="3333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．</a:t>
            </a:r>
            <a:r>
              <a:rPr lang="zh-CN" altLang="en-US" sz="2800" dirty="0">
                <a:solidFill>
                  <a:srgbClr val="3333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避免</a:t>
            </a:r>
            <a:r>
              <a:rPr lang="zh-CN" altLang="en-US" sz="2800" dirty="0" smtClean="0">
                <a:solidFill>
                  <a:srgbClr val="3333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水蒸气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汽化</a:t>
            </a:r>
            <a:r>
              <a:rPr lang="zh-CN" altLang="en-US" sz="2800" dirty="0" smtClean="0">
                <a:solidFill>
                  <a:srgbClr val="3333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成</a:t>
            </a:r>
            <a:r>
              <a:rPr lang="zh-CN" altLang="en-US" sz="2800" dirty="0">
                <a:solidFill>
                  <a:srgbClr val="3333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霜</a:t>
            </a:r>
            <a:r>
              <a:rPr lang="zh-CN" altLang="en-US" sz="2800" dirty="0" smtClean="0">
                <a:solidFill>
                  <a:srgbClr val="3333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br>
              <a:rPr lang="zh-CN" altLang="en-US" sz="2800" dirty="0">
                <a:solidFill>
                  <a:srgbClr val="3333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en-US" altLang="zh-CN" sz="2800" dirty="0" smtClean="0">
                <a:solidFill>
                  <a:srgbClr val="3333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D</a:t>
            </a:r>
            <a:r>
              <a:rPr lang="zh-CN" altLang="en-US" sz="2800" dirty="0" smtClean="0">
                <a:solidFill>
                  <a:srgbClr val="3333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．</a:t>
            </a:r>
            <a:r>
              <a:rPr lang="zh-CN" altLang="en-US" sz="2800" dirty="0">
                <a:solidFill>
                  <a:srgbClr val="3333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燃烧烟堆能提高地面附近的</a:t>
            </a:r>
            <a:r>
              <a:rPr lang="zh-CN" altLang="en-US" sz="2800" dirty="0" smtClean="0">
                <a:solidFill>
                  <a:srgbClr val="3333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温度同时</a:t>
            </a:r>
            <a:r>
              <a:rPr lang="zh-CN" altLang="en-US" sz="2800" dirty="0">
                <a:solidFill>
                  <a:srgbClr val="3333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减少空气中的水蒸气</a:t>
            </a:r>
            <a:r>
              <a:rPr lang="zh-CN" altLang="en-US" sz="2800" dirty="0" smtClean="0">
                <a:solidFill>
                  <a:srgbClr val="3333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含量，避免水蒸气</a:t>
            </a: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凝华</a:t>
            </a:r>
            <a:r>
              <a:rPr lang="zh-CN" altLang="en-US" sz="2800" dirty="0">
                <a:solidFill>
                  <a:srgbClr val="3333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成</a:t>
            </a:r>
            <a:r>
              <a:rPr lang="zh-CN" altLang="en-US" sz="2800" dirty="0" smtClean="0">
                <a:solidFill>
                  <a:srgbClr val="3333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霜。</a:t>
            </a:r>
            <a:endParaRPr lang="zh-CN" altLang="en-US" sz="2800" b="0" i="0" dirty="0">
              <a:solidFill>
                <a:srgbClr val="333333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932040" y="476672"/>
            <a:ext cx="8618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7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D</a:t>
            </a:r>
            <a:endParaRPr lang="zh-CN" altLang="en-US" sz="7200" dirty="0">
              <a:solidFill>
                <a:srgbClr val="FF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79512" y="3861048"/>
            <a:ext cx="30564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/>
            <a:r>
              <a:rPr lang="zh-CN" altLang="en-US" sz="4000" i="1" kern="10" dirty="0">
                <a:ln w="9525">
                  <a:round/>
                </a:ln>
                <a:solidFill>
                  <a:srgbClr val="FF0000"/>
                </a:solidFill>
                <a:latin typeface="华文彩云" panose="02010800040101010101" pitchFamily="2" charset="-122"/>
                <a:ea typeface="华文彩云" panose="02010800040101010101" pitchFamily="2" charset="-122"/>
              </a:rPr>
              <a:t>学以致用</a:t>
            </a:r>
            <a:endParaRPr lang="zh-CN" altLang="en-US" sz="4000" i="1" kern="10" dirty="0">
              <a:ln w="9525">
                <a:round/>
              </a:ln>
              <a:solidFill>
                <a:srgbClr val="FF0000"/>
              </a:solidFill>
              <a:latin typeface="华文彩云" panose="02010800040101010101" pitchFamily="2" charset="-122"/>
              <a:ea typeface="华文彩云" panose="02010800040101010101" pitchFamily="2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513584" y="3429000"/>
            <a:ext cx="5400600" cy="3240360"/>
            <a:chOff x="395536" y="3673534"/>
            <a:chExt cx="4536504" cy="2697212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536" y="3673534"/>
              <a:ext cx="4536504" cy="2697212"/>
            </a:xfrm>
            <a:prstGeom prst="rect">
              <a:avLst/>
            </a:prstGeom>
          </p:spPr>
        </p:pic>
        <p:sp>
          <p:nvSpPr>
            <p:cNvPr id="2" name="矩形 1"/>
            <p:cNvSpPr/>
            <p:nvPr/>
          </p:nvSpPr>
          <p:spPr>
            <a:xfrm>
              <a:off x="3099208" y="5833885"/>
              <a:ext cx="1693627" cy="486755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zh-CN" altLang="en-US" sz="32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熏烟防霜</a:t>
              </a:r>
              <a:endParaRPr lang="zh-CN" altLang="en-US" sz="3200" dirty="0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/>
          <p:cNvGrpSpPr/>
          <p:nvPr/>
        </p:nvGrpSpPr>
        <p:grpSpPr>
          <a:xfrm>
            <a:off x="35496" y="-27384"/>
            <a:ext cx="9100956" cy="6885384"/>
            <a:chOff x="43044" y="-27384"/>
            <a:chExt cx="9100956" cy="6885384"/>
          </a:xfrm>
        </p:grpSpPr>
        <p:pic>
          <p:nvPicPr>
            <p:cNvPr id="33" name="图片 32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9992" y="-27384"/>
              <a:ext cx="4644008" cy="3312368"/>
            </a:xfrm>
            <a:prstGeom prst="rect">
              <a:avLst/>
            </a:prstGeom>
          </p:spPr>
        </p:pic>
        <p:pic>
          <p:nvPicPr>
            <p:cNvPr id="34" name="图片 3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3149" y="3378309"/>
              <a:ext cx="4640851" cy="3378954"/>
            </a:xfrm>
            <a:prstGeom prst="rect">
              <a:avLst/>
            </a:prstGeom>
          </p:spPr>
        </p:pic>
        <p:pic>
          <p:nvPicPr>
            <p:cNvPr id="35" name="图片 3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044" y="0"/>
              <a:ext cx="4456947" cy="3284984"/>
            </a:xfrm>
            <a:prstGeom prst="rect">
              <a:avLst/>
            </a:prstGeom>
          </p:spPr>
        </p:pic>
        <p:pic>
          <p:nvPicPr>
            <p:cNvPr id="36" name="图片 3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49185" y="3357950"/>
              <a:ext cx="4671841" cy="3500049"/>
            </a:xfrm>
            <a:prstGeom prst="rect">
              <a:avLst/>
            </a:prstGeom>
          </p:spPr>
        </p:pic>
        <p:pic>
          <p:nvPicPr>
            <p:cNvPr id="37" name="图片 36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6" t="12676" r="15370"/>
            <a:stretch>
              <a:fillRect/>
            </a:stretch>
          </p:blipFill>
          <p:spPr>
            <a:xfrm>
              <a:off x="43044" y="3385722"/>
              <a:ext cx="4456947" cy="3472278"/>
            </a:xfrm>
            <a:prstGeom prst="rect">
              <a:avLst/>
            </a:prstGeom>
          </p:spPr>
        </p:pic>
        <p:sp>
          <p:nvSpPr>
            <p:cNvPr id="38" name="矩形 37"/>
            <p:cNvSpPr/>
            <p:nvPr/>
          </p:nvSpPr>
          <p:spPr>
            <a:xfrm>
              <a:off x="468825" y="2757784"/>
              <a:ext cx="8131691" cy="1200329"/>
            </a:xfrm>
            <a:prstGeom prst="rect">
              <a:avLst/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zh-CN" altLang="en-US" sz="2400" b="1" dirty="0"/>
                <a:t>雾凇，俗称树挂</a:t>
              </a:r>
              <a:r>
                <a:rPr lang="zh-CN" altLang="en-US" sz="2400" b="1" dirty="0" smtClean="0"/>
                <a:t>，是</a:t>
              </a:r>
              <a:r>
                <a:rPr lang="zh-CN" altLang="en-US" sz="2400" b="1" dirty="0" smtClean="0">
                  <a:solidFill>
                    <a:srgbClr val="FF0000"/>
                  </a:solidFill>
                </a:rPr>
                <a:t>水蒸气</a:t>
              </a:r>
              <a:r>
                <a:rPr lang="zh-CN" altLang="en-US" sz="2400" b="1" dirty="0">
                  <a:solidFill>
                    <a:srgbClr val="FF0000"/>
                  </a:solidFill>
                </a:rPr>
                <a:t>遇冷直接</a:t>
              </a:r>
              <a:r>
                <a:rPr lang="zh-CN" altLang="en-US" sz="2400" b="1" dirty="0" smtClean="0">
                  <a:solidFill>
                    <a:srgbClr val="FF0000"/>
                  </a:solidFill>
                </a:rPr>
                <a:t>凝华成冰晶</a:t>
              </a:r>
              <a:r>
                <a:rPr lang="zh-CN" altLang="en-US" sz="2400" b="1" dirty="0" smtClean="0"/>
                <a:t>的</a:t>
              </a:r>
              <a:r>
                <a:rPr lang="zh-CN" altLang="en-US" sz="2400" b="1" dirty="0"/>
                <a:t>一种自然</a:t>
              </a:r>
              <a:r>
                <a:rPr lang="zh-CN" altLang="en-US" sz="2400" b="1" dirty="0" smtClean="0"/>
                <a:t>奇观</a:t>
              </a:r>
              <a:r>
                <a:rPr lang="en-US" altLang="zh-CN" sz="2400" b="1" dirty="0"/>
                <a:t>.</a:t>
              </a:r>
              <a:r>
                <a:rPr lang="zh-CN" altLang="en-US" sz="2400" b="1" dirty="0" smtClean="0"/>
                <a:t>形成</a:t>
              </a:r>
              <a:r>
                <a:rPr lang="zh-CN" altLang="en-US" sz="2400" b="1" dirty="0"/>
                <a:t>条件极其</a:t>
              </a:r>
              <a:r>
                <a:rPr lang="zh-CN" altLang="en-US" sz="2400" b="1" dirty="0" smtClean="0"/>
                <a:t>苛刻：既</a:t>
              </a:r>
              <a:r>
                <a:rPr lang="zh-CN" altLang="en-US" sz="2400" b="1" dirty="0"/>
                <a:t>需要很低的气温，又需要很充足的</a:t>
              </a:r>
              <a:r>
                <a:rPr lang="zh-CN" altLang="en-US" sz="2400" b="1" dirty="0" smtClean="0"/>
                <a:t>水蒸汽</a:t>
              </a:r>
              <a:r>
                <a:rPr lang="en-US" altLang="zh-CN" sz="2400" b="1" dirty="0" smtClean="0"/>
                <a:t>.</a:t>
              </a:r>
              <a:r>
                <a:rPr lang="zh-CN" altLang="en-US" sz="2400" b="1" dirty="0" smtClean="0"/>
                <a:t>一般</a:t>
              </a:r>
              <a:r>
                <a:rPr lang="zh-CN" altLang="en-US" sz="2400" b="1" dirty="0"/>
                <a:t>形成于北方严冬时节的</a:t>
              </a:r>
              <a:r>
                <a:rPr lang="zh-CN" altLang="en-US" sz="2400" b="1" dirty="0" smtClean="0"/>
                <a:t>大河、水库边</a:t>
              </a:r>
              <a:r>
                <a:rPr lang="en-US" altLang="zh-CN" sz="2400" b="1" dirty="0" smtClean="0"/>
                <a:t>.</a:t>
              </a:r>
              <a:endParaRPr lang="zh-CN" altLang="en-US" sz="2400" b="1" dirty="0"/>
            </a:p>
          </p:txBody>
        </p:sp>
      </p:grpSp>
      <p:sp>
        <p:nvSpPr>
          <p:cNvPr id="5" name="矩形 4"/>
          <p:cNvSpPr/>
          <p:nvPr/>
        </p:nvSpPr>
        <p:spPr>
          <a:xfrm>
            <a:off x="3203848" y="35913"/>
            <a:ext cx="29225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0000CC"/>
                </a:solidFill>
                <a:ea typeface="华文彩云" panose="02010800040101010101" pitchFamily="2" charset="-122"/>
              </a:rPr>
              <a:t>凝华现象</a:t>
            </a:r>
            <a:r>
              <a:rPr lang="en-US" altLang="zh-CN" sz="3200" b="1" dirty="0" smtClean="0">
                <a:solidFill>
                  <a:srgbClr val="0000CC"/>
                </a:solidFill>
                <a:ea typeface="华文彩云" panose="02010800040101010101" pitchFamily="2" charset="-122"/>
              </a:rPr>
              <a:t>--</a:t>
            </a:r>
            <a:r>
              <a:rPr lang="zh-CN" altLang="en-US" sz="3200" b="1" dirty="0"/>
              <a:t>雾凇</a:t>
            </a:r>
            <a:endParaRPr lang="zh-CN" altLang="en-US" sz="3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5" name="矩形 4"/>
            <p:cNvSpPr/>
            <p:nvPr/>
          </p:nvSpPr>
          <p:spPr>
            <a:xfrm>
              <a:off x="384918" y="118373"/>
              <a:ext cx="5843266" cy="646331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r>
                <a:rPr lang="en-US" altLang="zh-CN" sz="3600" b="1" dirty="0" smtClean="0">
                  <a:solidFill>
                    <a:srgbClr val="FF0000"/>
                  </a:solidFill>
                </a:rPr>
                <a:t>2016</a:t>
              </a:r>
              <a:r>
                <a:rPr lang="zh-CN" altLang="en-US" sz="3600" b="1" dirty="0" smtClean="0">
                  <a:solidFill>
                    <a:srgbClr val="FF0000"/>
                  </a:solidFill>
                </a:rPr>
                <a:t>灵山县罗阳山雾凇景观</a:t>
              </a:r>
              <a:endParaRPr lang="zh-CN" altLang="en-US" sz="36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419" y="-32436"/>
            <a:ext cx="9144000" cy="6858000"/>
            <a:chOff x="2915816" y="1412776"/>
            <a:chExt cx="9144000" cy="6858000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5816" y="1412776"/>
              <a:ext cx="9144000" cy="6858000"/>
            </a:xfrm>
            <a:prstGeom prst="rect">
              <a:avLst/>
            </a:prstGeom>
          </p:spPr>
        </p:pic>
        <p:sp>
          <p:nvSpPr>
            <p:cNvPr id="8" name="矩形 7"/>
            <p:cNvSpPr/>
            <p:nvPr/>
          </p:nvSpPr>
          <p:spPr>
            <a:xfrm>
              <a:off x="3635896" y="1854314"/>
              <a:ext cx="5843266" cy="646331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r>
                <a:rPr lang="en-US" altLang="zh-CN" sz="3600" b="1" dirty="0" smtClean="0">
                  <a:solidFill>
                    <a:srgbClr val="FF0000"/>
                  </a:solidFill>
                </a:rPr>
                <a:t>2016</a:t>
              </a:r>
              <a:r>
                <a:rPr lang="zh-CN" altLang="en-US" sz="3600" b="1" dirty="0" smtClean="0">
                  <a:solidFill>
                    <a:srgbClr val="FF0000"/>
                  </a:solidFill>
                </a:rPr>
                <a:t>灵山县罗阳山雾凇景观</a:t>
              </a:r>
              <a:endParaRPr lang="zh-CN" altLang="en-US" sz="36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0" y="-64872"/>
            <a:ext cx="9144000" cy="6858000"/>
            <a:chOff x="-3448" y="13120"/>
            <a:chExt cx="9144000" cy="6858000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3448" y="13120"/>
              <a:ext cx="9144000" cy="6858000"/>
            </a:xfrm>
            <a:prstGeom prst="rect">
              <a:avLst/>
            </a:prstGeom>
          </p:spPr>
        </p:pic>
        <p:sp>
          <p:nvSpPr>
            <p:cNvPr id="12" name="矩形 11"/>
            <p:cNvSpPr/>
            <p:nvPr/>
          </p:nvSpPr>
          <p:spPr>
            <a:xfrm>
              <a:off x="343931" y="267966"/>
              <a:ext cx="5843266" cy="646331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r>
                <a:rPr lang="en-US" altLang="zh-CN" sz="3600" b="1" dirty="0" smtClean="0">
                  <a:solidFill>
                    <a:srgbClr val="FF0000"/>
                  </a:solidFill>
                </a:rPr>
                <a:t>2016</a:t>
              </a:r>
              <a:r>
                <a:rPr lang="zh-CN" altLang="en-US" sz="3600" b="1" dirty="0" smtClean="0">
                  <a:solidFill>
                    <a:srgbClr val="FF0000"/>
                  </a:solidFill>
                </a:rPr>
                <a:t>灵山县罗阳山雾凇景观</a:t>
              </a:r>
              <a:endParaRPr lang="zh-CN" altLang="en-US" sz="36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-419" y="28453"/>
            <a:ext cx="9075912" cy="6864559"/>
            <a:chOff x="-2328870" y="6858000"/>
            <a:chExt cx="9146650" cy="6871118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2326220" y="6871118"/>
              <a:ext cx="9144000" cy="6858000"/>
            </a:xfrm>
            <a:prstGeom prst="rect">
              <a:avLst/>
            </a:prstGeom>
          </p:spPr>
        </p:pic>
        <p:sp>
          <p:nvSpPr>
            <p:cNvPr id="15" name="矩形 14"/>
            <p:cNvSpPr/>
            <p:nvPr/>
          </p:nvSpPr>
          <p:spPr>
            <a:xfrm>
              <a:off x="-2328870" y="6858000"/>
              <a:ext cx="5888809" cy="646949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r>
                <a:rPr lang="en-US" altLang="zh-CN" sz="3600" b="1" dirty="0" smtClean="0">
                  <a:solidFill>
                    <a:srgbClr val="FF0000"/>
                  </a:solidFill>
                </a:rPr>
                <a:t>2016</a:t>
              </a:r>
              <a:r>
                <a:rPr lang="zh-CN" altLang="en-US" sz="3600" b="1" dirty="0" smtClean="0">
                  <a:solidFill>
                    <a:srgbClr val="FF0000"/>
                  </a:solidFill>
                </a:rPr>
                <a:t>灵山县罗阳山雾凇景观</a:t>
              </a:r>
              <a:endParaRPr lang="zh-CN" altLang="en-US" sz="36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-86918" y="76537"/>
            <a:ext cx="9146178" cy="6853939"/>
            <a:chOff x="-9710482" y="-1613374"/>
            <a:chExt cx="9208096" cy="6906072"/>
          </a:xfrm>
        </p:grpSpPr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9710482" y="-1613374"/>
              <a:ext cx="9208096" cy="6906072"/>
            </a:xfrm>
            <a:prstGeom prst="rect">
              <a:avLst/>
            </a:prstGeom>
          </p:spPr>
        </p:pic>
        <p:sp>
          <p:nvSpPr>
            <p:cNvPr id="18" name="矩形 17"/>
            <p:cNvSpPr/>
            <p:nvPr/>
          </p:nvSpPr>
          <p:spPr>
            <a:xfrm>
              <a:off x="-9281785" y="-1336201"/>
              <a:ext cx="5882824" cy="651247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r>
                <a:rPr lang="en-US" altLang="zh-CN" sz="3600" b="1" dirty="0" smtClean="0">
                  <a:solidFill>
                    <a:srgbClr val="FF0000"/>
                  </a:solidFill>
                </a:rPr>
                <a:t>2016</a:t>
              </a:r>
              <a:r>
                <a:rPr lang="zh-CN" altLang="en-US" sz="3600" b="1" dirty="0" smtClean="0">
                  <a:solidFill>
                    <a:srgbClr val="FF0000"/>
                  </a:solidFill>
                </a:rPr>
                <a:t>灵山县罗阳山雾凇景观</a:t>
              </a:r>
              <a:endParaRPr lang="zh-CN" altLang="en-US" sz="36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953" y="83126"/>
            <a:ext cx="9094079" cy="6710002"/>
            <a:chOff x="-16206" y="33611"/>
            <a:chExt cx="9094079" cy="6908290"/>
          </a:xfrm>
        </p:grpSpPr>
        <p:grpSp>
          <p:nvGrpSpPr>
            <p:cNvPr id="20" name="组合 19"/>
            <p:cNvGrpSpPr/>
            <p:nvPr/>
          </p:nvGrpSpPr>
          <p:grpSpPr>
            <a:xfrm>
              <a:off x="-16206" y="33611"/>
              <a:ext cx="9094079" cy="6908290"/>
              <a:chOff x="25515" y="0"/>
              <a:chExt cx="9094079" cy="6908290"/>
            </a:xfrm>
          </p:grpSpPr>
          <p:grpSp>
            <p:nvGrpSpPr>
              <p:cNvPr id="22" name="组合 21"/>
              <p:cNvGrpSpPr/>
              <p:nvPr/>
            </p:nvGrpSpPr>
            <p:grpSpPr>
              <a:xfrm>
                <a:off x="25515" y="0"/>
                <a:ext cx="9094079" cy="6908290"/>
                <a:chOff x="25515" y="0"/>
                <a:chExt cx="9094079" cy="6908290"/>
              </a:xfrm>
            </p:grpSpPr>
            <p:pic>
              <p:nvPicPr>
                <p:cNvPr id="24" name="图片 23"/>
                <p:cNvPicPr>
                  <a:picLocks noChangeAspect="1"/>
                </p:cNvPicPr>
                <p:nvPr/>
              </p:nvPicPr>
              <p:blipFill rotWithShape="1"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415" t="2411" r="3763" b="4507"/>
                <a:stretch>
                  <a:fillRect/>
                </a:stretch>
              </p:blipFill>
              <p:spPr>
                <a:xfrm>
                  <a:off x="25515" y="0"/>
                  <a:ext cx="9094079" cy="6309320"/>
                </a:xfrm>
                <a:prstGeom prst="rect">
                  <a:avLst/>
                </a:prstGeom>
              </p:spPr>
            </p:pic>
            <p:sp>
              <p:nvSpPr>
                <p:cNvPr id="25" name="矩形 24"/>
                <p:cNvSpPr/>
                <p:nvPr/>
              </p:nvSpPr>
              <p:spPr>
                <a:xfrm>
                  <a:off x="240705" y="5672490"/>
                  <a:ext cx="8814873" cy="1235800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wrap="square">
                  <a:spAutoFit/>
                </a:bodyPr>
                <a:lstStyle/>
                <a:p>
                  <a:r>
                    <a:rPr lang="zh-CN" altLang="en-US" sz="3600" b="1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rPr>
                    <a:t>灵东水库产生丰富的水蒸气，水蒸气上升到罗阳山顶遇冷直接</a:t>
                  </a:r>
                  <a:r>
                    <a:rPr lang="zh-CN" altLang="en-US" sz="3600" b="1" dirty="0">
                      <a:solidFill>
                        <a:srgbClr val="FF0000"/>
                      </a:solidFill>
                    </a:rPr>
                    <a:t>凝华</a:t>
                  </a:r>
                  <a:r>
                    <a:rPr lang="zh-CN" altLang="en-US" sz="3600" b="1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rPr>
                    <a:t>成固态冰晶。</a:t>
                  </a:r>
                  <a:endParaRPr lang="en-US" altLang="zh-CN" sz="36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endParaRPr>
                </a:p>
              </p:txBody>
            </p:sp>
          </p:grpSp>
          <p:sp>
            <p:nvSpPr>
              <p:cNvPr id="23" name="Text Box 4"/>
              <p:cNvSpPr txBox="1">
                <a:spLocks noChangeArrowheads="1"/>
              </p:cNvSpPr>
              <p:nvPr/>
            </p:nvSpPr>
            <p:spPr bwMode="auto">
              <a:xfrm>
                <a:off x="179512" y="0"/>
                <a:ext cx="2651578" cy="76944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4400" b="1" dirty="0" smtClean="0">
                    <a:solidFill>
                      <a:srgbClr val="0000CC"/>
                    </a:solidFill>
                    <a:ea typeface="华文彩云" panose="02010800040101010101" pitchFamily="2" charset="-122"/>
                  </a:rPr>
                  <a:t>学以致用：</a:t>
                </a:r>
                <a:endParaRPr lang="zh-CN" altLang="en-US" sz="4400" b="1" dirty="0">
                  <a:solidFill>
                    <a:srgbClr val="0000CC"/>
                  </a:solidFill>
                  <a:ea typeface="华文彩云" panose="02010800040101010101" pitchFamily="2" charset="-122"/>
                </a:endParaRPr>
              </a:p>
            </p:txBody>
          </p:sp>
        </p:grpSp>
        <p:sp>
          <p:nvSpPr>
            <p:cNvPr id="21" name="矩形 20"/>
            <p:cNvSpPr/>
            <p:nvPr/>
          </p:nvSpPr>
          <p:spPr>
            <a:xfrm>
              <a:off x="1698690" y="2032579"/>
              <a:ext cx="1420582" cy="584775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r>
                <a:rPr lang="zh-CN" altLang="en-US" sz="32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水蒸气</a:t>
              </a:r>
              <a:endParaRPr lang="zh-CN" altLang="en-US" sz="3200" dirty="0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组合 64"/>
          <p:cNvGrpSpPr/>
          <p:nvPr/>
        </p:nvGrpSpPr>
        <p:grpSpPr>
          <a:xfrm>
            <a:off x="179512" y="908720"/>
            <a:ext cx="8855968" cy="5328592"/>
            <a:chOff x="815663" y="88430"/>
            <a:chExt cx="8216664" cy="3069886"/>
          </a:xfrm>
        </p:grpSpPr>
        <p:sp>
          <p:nvSpPr>
            <p:cNvPr id="67" name="圆角矩形 66"/>
            <p:cNvSpPr/>
            <p:nvPr/>
          </p:nvSpPr>
          <p:spPr>
            <a:xfrm>
              <a:off x="815663" y="88430"/>
              <a:ext cx="8216664" cy="3069886"/>
            </a:xfrm>
            <a:prstGeom prst="round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68" name="图片 67"/>
            <p:cNvPicPr>
              <a:picLocks noChangeAspect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19" b="6869"/>
            <a:stretch>
              <a:fillRect/>
            </a:stretch>
          </p:blipFill>
          <p:spPr>
            <a:xfrm>
              <a:off x="1144523" y="359764"/>
              <a:ext cx="3576724" cy="2322464"/>
            </a:xfrm>
            <a:prstGeom prst="rect">
              <a:avLst/>
            </a:prstGeom>
          </p:spPr>
        </p:pic>
        <p:pic>
          <p:nvPicPr>
            <p:cNvPr id="69" name="图片 6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70505" y="359764"/>
              <a:ext cx="3749836" cy="2322464"/>
            </a:xfrm>
            <a:prstGeom prst="rect">
              <a:avLst/>
            </a:prstGeom>
          </p:spPr>
        </p:pic>
        <p:sp>
          <p:nvSpPr>
            <p:cNvPr id="73" name="矩形 72"/>
            <p:cNvSpPr/>
            <p:nvPr/>
          </p:nvSpPr>
          <p:spPr>
            <a:xfrm>
              <a:off x="2821528" y="359764"/>
              <a:ext cx="4752192" cy="301435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zh-CN" altLang="en-US" sz="2800" b="1" dirty="0" smtClean="0">
                  <a:solidFill>
                    <a:srgbClr val="0033CC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凝华现象</a:t>
              </a:r>
              <a:r>
                <a:rPr lang="en-US" altLang="zh-CN" sz="2800" b="1" dirty="0" smtClean="0">
                  <a:solidFill>
                    <a:srgbClr val="0033CC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--</a:t>
              </a:r>
              <a:r>
                <a:rPr lang="zh-CN" altLang="en-US" sz="2800" b="1" dirty="0" smtClean="0">
                  <a:solidFill>
                    <a:srgbClr val="0033CC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北方玻璃窗</a:t>
              </a:r>
              <a:r>
                <a:rPr lang="zh-CN" altLang="en-US" sz="2800" b="1" dirty="0">
                  <a:solidFill>
                    <a:srgbClr val="0033CC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上的冰花</a:t>
              </a:r>
              <a:endParaRPr lang="zh-CN" altLang="en-US" sz="2800" b="1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74" name="矩形 73"/>
            <p:cNvSpPr/>
            <p:nvPr/>
          </p:nvSpPr>
          <p:spPr>
            <a:xfrm>
              <a:off x="1146802" y="2743467"/>
              <a:ext cx="7562911" cy="30143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r>
                <a:rPr lang="zh-CN" altLang="en-US" sz="2800" dirty="0" smtClean="0">
                  <a:latin typeface="黑体" panose="02010609060101010101" pitchFamily="49" charset="-122"/>
                  <a:ea typeface="黑体" panose="02010609060101010101" pitchFamily="49" charset="-122"/>
                </a:rPr>
                <a:t>空气</a:t>
              </a:r>
              <a:r>
                <a:rPr lang="zh-CN" altLang="en-US" sz="2800" dirty="0">
                  <a:latin typeface="黑体" panose="02010609060101010101" pitchFamily="49" charset="-122"/>
                  <a:ea typeface="黑体" panose="02010609060101010101" pitchFamily="49" charset="-122"/>
                </a:rPr>
                <a:t>中水蒸气</a:t>
              </a:r>
              <a:r>
                <a:rPr lang="zh-CN" altLang="en-US" sz="2800" dirty="0" smtClean="0">
                  <a:latin typeface="黑体" panose="02010609060101010101" pitchFamily="49" charset="-122"/>
                  <a:ea typeface="黑体" panose="02010609060101010101" pitchFamily="49" charset="-122"/>
                </a:rPr>
                <a:t>遇到冰冷的玻璃窗直接</a:t>
              </a:r>
              <a:r>
                <a:rPr lang="zh-CN" altLang="en-US" sz="2800" b="1" dirty="0" smtClean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凝华</a:t>
              </a:r>
              <a:r>
                <a:rPr lang="zh-CN" altLang="en-US" sz="2800" dirty="0" smtClean="0">
                  <a:latin typeface="黑体" panose="02010609060101010101" pitchFamily="49" charset="-122"/>
                  <a:ea typeface="黑体" panose="02010609060101010101" pitchFamily="49" charset="-122"/>
                </a:rPr>
                <a:t>成的冰晶</a:t>
              </a:r>
              <a:r>
                <a:rPr lang="zh-CN" altLang="en-US" sz="2800" dirty="0">
                  <a:latin typeface="黑体" panose="02010609060101010101" pitchFamily="49" charset="-122"/>
                  <a:ea typeface="黑体" panose="02010609060101010101" pitchFamily="49" charset="-122"/>
                </a:rPr>
                <a:t>。</a:t>
              </a:r>
              <a:endPara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2344</Words>
  <Application>WPS 演示</Application>
  <PresentationFormat>全屏显示(4:3)</PresentationFormat>
  <Paragraphs>358</Paragraphs>
  <Slides>21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45" baseType="lpstr">
      <vt:lpstr>Arial</vt:lpstr>
      <vt:lpstr>宋体</vt:lpstr>
      <vt:lpstr>Wingdings</vt:lpstr>
      <vt:lpstr>微软雅黑</vt:lpstr>
      <vt:lpstr>楷体</vt:lpstr>
      <vt:lpstr>Times New Roman</vt:lpstr>
      <vt:lpstr>黑体</vt:lpstr>
      <vt:lpstr>楷体_GB2312</vt:lpstr>
      <vt:lpstr>华文彩云</vt:lpstr>
      <vt:lpstr>隶书</vt:lpstr>
      <vt:lpstr>华文仿宋</vt:lpstr>
      <vt:lpstr>휴먼매직체</vt:lpstr>
      <vt:lpstr>方正姚体</vt:lpstr>
      <vt:lpstr>Arial Unicode MS</vt:lpstr>
      <vt:lpstr>等线</vt:lpstr>
      <vt:lpstr>华文琥珀</vt:lpstr>
      <vt:lpstr>华文新魏</vt:lpstr>
      <vt:lpstr>华文隶书</vt:lpstr>
      <vt:lpstr>Tahoma</vt:lpstr>
      <vt:lpstr>Calibri</vt:lpstr>
      <vt:lpstr>华文行楷</vt:lpstr>
      <vt:lpstr>新宋体</vt:lpstr>
      <vt:lpstr>Malgun Gothic</vt:lpstr>
      <vt:lpstr>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非你莫属</cp:lastModifiedBy>
  <cp:revision>560</cp:revision>
  <cp:lastPrinted>2411-12-30T00:00:00Z</cp:lastPrinted>
  <dcterms:created xsi:type="dcterms:W3CDTF">2012-05-23T04:56:00Z</dcterms:created>
  <dcterms:modified xsi:type="dcterms:W3CDTF">2018-10-22T08:34:17Z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2052-10.1.0.7520</vt:lpwstr>
  </property>
</Properties>
</file>