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8402" r:id="rId1"/>
    <p:sldMasterId id="2147488403" r:id="rId2"/>
  </p:sldMasterIdLst>
  <p:notesMasterIdLst>
    <p:notesMasterId r:id="rId29"/>
  </p:notesMasterIdLst>
  <p:handoutMasterIdLst>
    <p:handoutMasterId r:id="rId30"/>
  </p:handoutMasterIdLst>
  <p:sldIdLst>
    <p:sldId id="256" r:id="rId3"/>
    <p:sldId id="259" r:id="rId4"/>
    <p:sldId id="591" r:id="rId5"/>
    <p:sldId id="592" r:id="rId6"/>
    <p:sldId id="593" r:id="rId7"/>
    <p:sldId id="594" r:id="rId8"/>
    <p:sldId id="298" r:id="rId9"/>
    <p:sldId id="523" r:id="rId10"/>
    <p:sldId id="545" r:id="rId11"/>
    <p:sldId id="595" r:id="rId12"/>
    <p:sldId id="299" r:id="rId13"/>
    <p:sldId id="547" r:id="rId14"/>
    <p:sldId id="596" r:id="rId15"/>
    <p:sldId id="588" r:id="rId16"/>
    <p:sldId id="589" r:id="rId17"/>
    <p:sldId id="597" r:id="rId18"/>
    <p:sldId id="598" r:id="rId19"/>
    <p:sldId id="599" r:id="rId20"/>
    <p:sldId id="601" r:id="rId21"/>
    <p:sldId id="600" r:id="rId22"/>
    <p:sldId id="314" r:id="rId23"/>
    <p:sldId id="602" r:id="rId24"/>
    <p:sldId id="577" r:id="rId25"/>
    <p:sldId id="603" r:id="rId26"/>
    <p:sldId id="575" r:id="rId27"/>
    <p:sldId id="604" r:id="rId28"/>
  </p:sldIdLst>
  <p:sldSz cx="9144000" cy="5143500" type="screen16x9"/>
  <p:notesSz cx="6858000" cy="9144000"/>
  <p:embeddedFontLst>
    <p:embeddedFont>
      <p:font typeface="华文隶书" panose="02010800040101010101" pitchFamily="2" charset="-122"/>
      <p:regular r:id="rId31"/>
    </p:embeddedFont>
    <p:embeddedFont>
      <p:font typeface="Cambria Math" panose="02040503050406030204" pitchFamily="18" charset="0"/>
      <p:regular r:id="rId32"/>
    </p:embeddedFont>
    <p:embeddedFont>
      <p:font typeface="黑体" panose="02010609060101010101" pitchFamily="49" charset="-122"/>
      <p:regular r:id="rId33"/>
    </p:embeddedFont>
    <p:embeddedFont>
      <p:font typeface="微软雅黑" panose="020B0503020204020204" pitchFamily="34" charset="-122"/>
      <p:regular r:id="rId34"/>
      <p:bold r:id="rId35"/>
    </p:embeddedFont>
  </p:embeddedFontLst>
  <p:custDataLst>
    <p:tags r:id="rId3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385">
          <p15:clr>
            <a:srgbClr val="A4A3A4"/>
          </p15:clr>
        </p15:guide>
        <p15:guide id="4" pos="53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13" autoAdjust="0"/>
    <p:restoredTop sz="99241" autoAdjust="0"/>
  </p:normalViewPr>
  <p:slideViewPr>
    <p:cSldViewPr showGuides="1">
      <p:cViewPr varScale="1">
        <p:scale>
          <a:sx n="110" d="100"/>
          <a:sy n="110" d="100"/>
        </p:scale>
        <p:origin x="595" y="77"/>
      </p:cViewPr>
      <p:guideLst>
        <p:guide orient="horz" pos="1620"/>
        <p:guide pos="2880"/>
        <p:guide pos="385"/>
        <p:guide pos="53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howGuides="1">
      <p:cViewPr varScale="1">
        <p:scale>
          <a:sx n="65" d="100"/>
          <a:sy n="65" d="100"/>
        </p:scale>
        <p:origin x="-284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5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F57B25-E55C-4ECB-B442-19184F08EF20}" type="datetimeFigureOut">
              <a:rPr lang="zh-CN" altLang="en-US"/>
              <a:pPr>
                <a:defRPr/>
              </a:pPr>
              <a:t>2026/2/25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B091C73-6F38-49F0-AAAF-059D83A8C5FA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643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5648C9B-99AA-4A45-9BAF-6DE6D3038FCB}" type="datetimeFigureOut">
              <a:rPr lang="zh-CN" altLang="en-US"/>
              <a:pPr>
                <a:defRPr/>
              </a:pPr>
              <a:t>2026/2/25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DE180D4-C109-4118-B104-8FEDE09BCD69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2086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65D47BE7-534E-40B1-937A-3D2CAC7A65AC}" type="slidenum">
              <a:rPr lang="zh-CN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zh-CN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180D4-C109-4118-B104-8FEDE09BCD69}" type="slidenum">
              <a:rPr lang="zh-CN" altLang="en-US" smtClean="0"/>
              <a:pPr>
                <a:defRPr/>
              </a:pPr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934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65D47BE7-534E-40B1-937A-3D2CAC7A65AC}" type="slidenum">
              <a:rPr lang="zh-CN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zh-CN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备注占位符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58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65D47BE7-534E-40B1-937A-3D2CAC7A65AC}" type="slidenum">
              <a:rPr lang="zh-CN" altLang="en-US" smtClean="0">
                <a:latin typeface="Arial" pitchFamily="34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zh-CN" alt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180D4-C109-4118-B104-8FEDE09BCD69}" type="slidenum">
              <a:rPr lang="zh-CN" altLang="en-US" smtClean="0"/>
              <a:pPr>
                <a:defRPr/>
              </a:pPr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934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E180D4-C109-4118-B104-8FEDE09BCD69}" type="slidenum">
              <a:rPr lang="zh-CN" altLang="en-US" smtClean="0"/>
              <a:pPr>
                <a:defRPr/>
              </a:pPr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79347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46198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350877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827453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file:///D:\qq&#25991;&#20214;\712321467\Image\C2C\Image2\%7b75232B38-A165-1FB7-499C-2E1C792CACB5%7d.png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4" Type="http://schemas.openxmlformats.org/officeDocument/2006/relationships/image" Target="file:///D:\qq&#25991;&#20214;\712321467\Image\C2C\Image2\%7b75232B38-A165-1FB7-499C-2E1C792CACB5%7d.png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4824413"/>
            <a:ext cx="6616700" cy="319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kumimoji="1"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5435600" y="4745038"/>
            <a:ext cx="3708400" cy="3984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kumimoji="1"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2339975" y="481013"/>
            <a:ext cx="6624638" cy="2111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endParaRPr kumimoji="1" lang="zh-CN" altLang="en-US"/>
          </a:p>
        </p:txBody>
      </p:sp>
      <p:pic>
        <p:nvPicPr>
          <p:cNvPr id="1035" name="Picture 2" descr="C:\Users\Administrator\Desktop\HK62SS4PAKHZ2ZG]RY9F2D7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450850"/>
            <a:ext cx="230346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2" descr="C:\Users\Administrator\Desktop\HK62SS4PAKHZ2ZG]RY9F2D7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1012825"/>
            <a:ext cx="582613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图片 1073743875" descr="学科网 zxxk.com"/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785" r:id="rId1"/>
    <p:sldLayoutId id="2147488787" r:id="rId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073743875" descr="学科网 zxxk.com"/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838200" y="365125"/>
            <a:ext cx="9525" cy="9525"/>
          </a:xfrm>
          <a:prstGeom prst="rect">
            <a:avLst/>
          </a:prstGeom>
          <a:noFill/>
          <a:ln>
            <a:noFill/>
            <a:miter lim="8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786" r:id="rId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文本框 6"/>
          <p:cNvSpPr txBox="1">
            <a:spLocks noChangeArrowheads="1"/>
          </p:cNvSpPr>
          <p:nvPr/>
        </p:nvSpPr>
        <p:spPr bwMode="auto">
          <a:xfrm>
            <a:off x="503040" y="1707654"/>
            <a:ext cx="864096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/>
            <a:r>
              <a:rPr kumimoji="1" lang="zh-CN" altLang="en-US" sz="4000" b="1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第</a:t>
            </a:r>
            <a:r>
              <a:rPr kumimoji="1" lang="en-US" altLang="zh-CN" sz="4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2</a:t>
            </a:r>
            <a:r>
              <a:rPr kumimoji="1" lang="zh-CN" altLang="en-US" sz="4000" b="1" dirty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节 跨学科实践：制作简易杆秤</a:t>
            </a:r>
          </a:p>
        </p:txBody>
      </p:sp>
      <p:sp>
        <p:nvSpPr>
          <p:cNvPr id="5126" name="文本框 5"/>
          <p:cNvSpPr txBox="1">
            <a:spLocks noChangeArrowheads="1"/>
          </p:cNvSpPr>
          <p:nvPr/>
        </p:nvSpPr>
        <p:spPr bwMode="auto">
          <a:xfrm>
            <a:off x="899592" y="627534"/>
            <a:ext cx="387157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kumimoji="1" lang="zh-CN" altLang="en-US" sz="3200" b="1" dirty="0">
                <a:latin typeface="华文隶书" panose="02010800040101010101" pitchFamily="2" charset="-122"/>
                <a:ea typeface="华文隶书" panose="02010800040101010101" pitchFamily="2" charset="-122"/>
              </a:rPr>
              <a:t>第十二章    简单机械</a:t>
            </a:r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6"/>
          <p:cNvSpPr txBox="1">
            <a:spLocks noChangeArrowheads="1"/>
          </p:cNvSpPr>
          <p:nvPr/>
        </p:nvSpPr>
        <p:spPr bwMode="auto">
          <a:xfrm>
            <a:off x="415925" y="-84138"/>
            <a:ext cx="167798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9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感悟新知</a:t>
            </a:r>
          </a:p>
        </p:txBody>
      </p:sp>
      <p:sp>
        <p:nvSpPr>
          <p:cNvPr id="11269" name="内容占位符 7"/>
          <p:cNvSpPr txBox="1">
            <a:spLocks noChangeArrowheads="1"/>
          </p:cNvSpPr>
          <p:nvPr/>
        </p:nvSpPr>
        <p:spPr bwMode="auto">
          <a:xfrm>
            <a:off x="611189" y="915566"/>
            <a:ext cx="367278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269875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下列各图能正确表示其工作原理的是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忽略秤杆自重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)(        )</a:t>
            </a: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1979712" y="2037631"/>
            <a:ext cx="4320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0F9FE"/>
              </a:clrFrom>
              <a:clrTo>
                <a:srgbClr val="F0F9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992" y="606276"/>
            <a:ext cx="2239814" cy="3930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95770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文本框 6"/>
          <p:cNvSpPr txBox="1">
            <a:spLocks noChangeArrowheads="1"/>
          </p:cNvSpPr>
          <p:nvPr/>
        </p:nvSpPr>
        <p:spPr bwMode="auto">
          <a:xfrm>
            <a:off x="415925" y="-84138"/>
            <a:ext cx="167798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9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感悟新知</a:t>
            </a:r>
          </a:p>
        </p:txBody>
      </p:sp>
      <p:sp>
        <p:nvSpPr>
          <p:cNvPr id="14" name="TextBox 33"/>
          <p:cNvSpPr txBox="1">
            <a:spLocks noChangeArrowheads="1"/>
          </p:cNvSpPr>
          <p:nvPr/>
        </p:nvSpPr>
        <p:spPr bwMode="auto">
          <a:xfrm>
            <a:off x="611187" y="617656"/>
            <a:ext cx="7921626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357188" indent="-357188" eaLnBrk="1" hangingPunct="1">
              <a:lnSpc>
                <a:spcPct val="150000"/>
              </a:lnSpc>
              <a:defRPr/>
            </a:pPr>
            <a:r>
              <a:rPr lang="zh-CN" altLang="en-US" sz="240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三、项目实施</a:t>
            </a:r>
          </a:p>
          <a:p>
            <a:pPr marL="357188" indent="-357188" eaLnBrk="1" hangingPunct="1">
              <a:lnSpc>
                <a:spcPct val="150000"/>
              </a:lnSpc>
              <a:defRPr/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(1)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选材料：如图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所示，秤杆选用一根长度约为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40 cm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的木制筷子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或细木杆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、秤盘选用一个小纸杯、秤砣选用一个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 g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钩码、被称物体选用</a:t>
            </a:r>
            <a:endParaRPr lang="en-US" altLang="zh-CN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57188" eaLnBrk="1" hangingPunct="1">
              <a:lnSpc>
                <a:spcPct val="150000"/>
              </a:lnSpc>
              <a:defRPr/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一个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100 g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砝码、其他辅助工</a:t>
            </a:r>
            <a:endParaRPr lang="en-US" altLang="zh-CN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57188" eaLnBrk="1" hangingPunct="1">
              <a:lnSpc>
                <a:spcPct val="150000"/>
              </a:lnSpc>
              <a:defRPr/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具选用细绳、记号笔和刻度</a:t>
            </a:r>
            <a:endParaRPr lang="en-US" altLang="zh-CN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57188" eaLnBrk="1" hangingPunct="1">
              <a:lnSpc>
                <a:spcPct val="150000"/>
              </a:lnSpc>
              <a:defRPr/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尺等。</a:t>
            </a:r>
            <a:endParaRPr lang="en-US" altLang="zh-CN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6056" y="2340446"/>
            <a:ext cx="3312741" cy="2237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文本框 6"/>
          <p:cNvSpPr txBox="1">
            <a:spLocks noChangeArrowheads="1"/>
          </p:cNvSpPr>
          <p:nvPr/>
        </p:nvSpPr>
        <p:spPr bwMode="auto">
          <a:xfrm>
            <a:off x="415925" y="-84138"/>
            <a:ext cx="167798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9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感悟新知</a:t>
            </a: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611188" y="843558"/>
            <a:ext cx="79216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357188" indent="-357188" eaLnBrk="1" hangingPunct="1">
              <a:lnSpc>
                <a:spcPct val="150000"/>
              </a:lnSpc>
              <a:defRPr/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(2)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制作步骤</a:t>
            </a:r>
          </a:p>
          <a:p>
            <a:pPr marL="357188" indent="-357188" eaLnBrk="1" hangingPunct="1">
              <a:lnSpc>
                <a:spcPct val="150000"/>
              </a:lnSpc>
              <a:defRPr/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①做秤杆：选取一根筷子，在筷子的左端刻一个槽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，在距离槽</a:t>
            </a:r>
            <a:r>
              <a:rPr lang="en-US" altLang="zh-CN" sz="2400" i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稍近处再刻一个槽</a:t>
            </a:r>
            <a:r>
              <a:rPr lang="en-US" altLang="zh-CN" sz="2400" i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  <a:p>
            <a:pPr marL="357188" indent="-357188" eaLnBrk="1" hangingPunct="1">
              <a:lnSpc>
                <a:spcPct val="150000"/>
              </a:lnSpc>
              <a:defRPr/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②挂秤盘：取一个小纸杯，剪去上部四分之三，在纸杯四周系上细绳，固定在秤杆的槽</a:t>
            </a:r>
            <a:r>
              <a:rPr lang="en-US" altLang="zh-CN" sz="2400" i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处作为秤盘。</a:t>
            </a:r>
          </a:p>
          <a:p>
            <a:pPr marL="357188" indent="-357188" eaLnBrk="1" hangingPunct="1">
              <a:lnSpc>
                <a:spcPct val="150000"/>
              </a:lnSpc>
              <a:defRPr/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③系提纽：在秤杆的槽</a:t>
            </a:r>
            <a:r>
              <a:rPr lang="en-US" altLang="zh-CN" sz="2400" i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处系一根细绳作为提纽。</a:t>
            </a:r>
          </a:p>
        </p:txBody>
      </p:sp>
    </p:spTree>
    <p:extLst>
      <p:ext uri="{BB962C8B-B14F-4D97-AF65-F5344CB8AC3E}">
        <p14:creationId xmlns:p14="http://schemas.microsoft.com/office/powerpoint/2010/main" val="3390130722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文本框 6"/>
          <p:cNvSpPr txBox="1">
            <a:spLocks noChangeArrowheads="1"/>
          </p:cNvSpPr>
          <p:nvPr/>
        </p:nvSpPr>
        <p:spPr bwMode="auto">
          <a:xfrm>
            <a:off x="415925" y="-84138"/>
            <a:ext cx="167798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9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感悟新知</a:t>
            </a: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610815" y="267494"/>
            <a:ext cx="79216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357188" indent="-357188" eaLnBrk="1" hangingPunct="1">
              <a:lnSpc>
                <a:spcPct val="150000"/>
              </a:lnSpc>
              <a:defRPr/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④定盘星：将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 0 g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的钩码系上细绳制成秤砣，挂到提纽的右边，手提提纽，移动秤砣，使秤杆在水平位置处于平衡状态，用记号笔在秤砣所挂的位置标上“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0”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，此位置为秤的定盘星。</a:t>
            </a:r>
            <a:endParaRPr lang="en-US" altLang="zh-CN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57188" indent="-357188" eaLnBrk="1" hangingPunct="1">
              <a:lnSpc>
                <a:spcPct val="150000"/>
              </a:lnSpc>
              <a:defRPr/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⑤定刻度线：在秤盘中放上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100 g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砝码，手提提纽，并调节秤砣的位置使秤杆水平平衡，此时，标记秤砣细绳在秤杆上的位置，并标记为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100 g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。在定盘星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到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100 g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位置之间均匀地画上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49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条刻度线，每一格表示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 g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5874420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文本框 6"/>
          <p:cNvSpPr txBox="1">
            <a:spLocks noChangeArrowheads="1"/>
          </p:cNvSpPr>
          <p:nvPr/>
        </p:nvSpPr>
        <p:spPr bwMode="auto">
          <a:xfrm>
            <a:off x="415925" y="-84138"/>
            <a:ext cx="167798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9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感悟新知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965131" y="1131590"/>
            <a:ext cx="7213737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58775" indent="-3587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indent="0" eaLnBrk="1" hangingPunct="1">
              <a:lnSpc>
                <a:spcPct val="150000"/>
              </a:lnSpc>
            </a:pPr>
            <a:r>
              <a:rPr lang="zh-CN" altLang="en-US" sz="2200" b="1">
                <a:latin typeface="Times New Roman" panose="02020603050405020304" pitchFamily="18" charset="0"/>
                <a:ea typeface="楷体" pitchFamily="49" charset="-122"/>
              </a:rPr>
              <a:t>特别提醒</a:t>
            </a:r>
          </a:p>
          <a:p>
            <a:pPr marL="0" indent="541338" eaLnBrk="1" hangingPunct="1">
              <a:lnSpc>
                <a:spcPct val="150000"/>
              </a:lnSpc>
            </a:pPr>
            <a:r>
              <a:rPr lang="zh-CN" altLang="en-US" sz="2200" b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同学们由于在制作的过程中往往忽略了杠杆自重对杠杆平衡的影响，因此对于本部分的问题分析，会停留在分析阻力时仅考虑秤砣挂绳对秤杆的力，而未考虑秤杆自重对秤杆水平平衡的影响。</a:t>
            </a:r>
            <a:endParaRPr lang="en-US" altLang="zh-CN" sz="2200" b="1">
              <a:solidFill>
                <a:srgbClr val="00B0F0"/>
              </a:solidFill>
              <a:latin typeface="Times New Roman" panose="02020603050405020304" pitchFamily="18" charset="0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524907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文本框 6"/>
          <p:cNvSpPr txBox="1">
            <a:spLocks noChangeArrowheads="1"/>
          </p:cNvSpPr>
          <p:nvPr/>
        </p:nvSpPr>
        <p:spPr bwMode="auto">
          <a:xfrm>
            <a:off x="415925" y="-84138"/>
            <a:ext cx="167798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9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感悟新知</a:t>
            </a: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611560" y="555526"/>
            <a:ext cx="7921625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357188" indent="-357188" eaLnBrk="1" hangingPunct="1">
              <a:lnSpc>
                <a:spcPct val="150000"/>
              </a:lnSpc>
              <a:defRPr/>
            </a:pPr>
            <a:r>
              <a:rPr lang="zh-CN" altLang="en-US" sz="240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四、展示交流</a:t>
            </a:r>
          </a:p>
          <a:p>
            <a:pPr marL="357188" indent="-357188" eaLnBrk="1" hangingPunct="1">
              <a:lnSpc>
                <a:spcPct val="150000"/>
              </a:lnSpc>
              <a:defRPr/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(1)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成果展示：学生用自制杆秤称量一些质量未知的物品。</a:t>
            </a:r>
          </a:p>
          <a:p>
            <a:pPr marL="357188" indent="-357188" eaLnBrk="1" hangingPunct="1">
              <a:lnSpc>
                <a:spcPct val="150000"/>
              </a:lnSpc>
              <a:defRPr/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(2)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交流评价</a:t>
            </a:r>
          </a:p>
          <a:p>
            <a:pPr marL="357188" eaLnBrk="1" hangingPunct="1">
              <a:lnSpc>
                <a:spcPct val="150000"/>
              </a:lnSpc>
              <a:defRPr/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杆秤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甲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是我国古老的测量工具，现今人们仍然在</a:t>
            </a:r>
          </a:p>
          <a:p>
            <a:pPr marL="357188" eaLnBrk="1" hangingPunct="1">
              <a:lnSpc>
                <a:spcPct val="150000"/>
              </a:lnSpc>
              <a:defRPr/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使用，同学们动手制</a:t>
            </a:r>
            <a:endParaRPr lang="en-US" altLang="zh-CN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57188" eaLnBrk="1" hangingPunct="1">
              <a:lnSpc>
                <a:spcPct val="150000"/>
              </a:lnSpc>
              <a:defRPr/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作测量范围为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～ </a:t>
            </a:r>
            <a:endParaRPr lang="en-US" altLang="zh-CN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marL="357188" eaLnBrk="1" hangingPunct="1">
              <a:lnSpc>
                <a:spcPct val="150000"/>
              </a:lnSpc>
              <a:defRPr/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 g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的杆秤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图乙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。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82362" y="2806040"/>
            <a:ext cx="4947373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53681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文本框 6"/>
          <p:cNvSpPr txBox="1">
            <a:spLocks noChangeArrowheads="1"/>
          </p:cNvSpPr>
          <p:nvPr/>
        </p:nvSpPr>
        <p:spPr bwMode="auto">
          <a:xfrm>
            <a:off x="415925" y="-84138"/>
            <a:ext cx="167798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9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感悟新知</a:t>
            </a: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611188" y="915566"/>
            <a:ext cx="7921625" cy="113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indent="541338" eaLnBrk="1" hangingPunct="1">
              <a:lnSpc>
                <a:spcPct val="150000"/>
              </a:lnSpc>
              <a:defRPr/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深度思考 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1 .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图甲中，杆秤有两个提纽，你认为使用哪一个提纽时的测量范围更大，其理由是什么？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188" y="2026660"/>
            <a:ext cx="7921625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58775" indent="-3587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indent="541338" eaLnBrk="1" hangingPunct="1">
              <a:lnSpc>
                <a:spcPct val="150000"/>
              </a:lnSpc>
            </a:pPr>
            <a:r>
              <a:rPr lang="zh-CN" altLang="en-US" sz="2400" b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使用提纽</a:t>
            </a:r>
            <a:r>
              <a:rPr lang="en-US" altLang="zh-CN" sz="2400" b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2</a:t>
            </a:r>
            <a:r>
              <a:rPr lang="zh-CN" altLang="en-US" sz="2400" b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时杆秤的测量范围更大；理由：结合杠杆的平衡条件，由图</a:t>
            </a:r>
            <a:r>
              <a:rPr lang="en-US" altLang="zh-CN" sz="2400" b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4</a:t>
            </a:r>
            <a:r>
              <a:rPr lang="zh-CN" altLang="en-US" sz="2400" b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甲可知，使用提纽</a:t>
            </a:r>
            <a:r>
              <a:rPr lang="en-US" altLang="zh-CN" sz="2400" b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2</a:t>
            </a:r>
            <a:r>
              <a:rPr lang="zh-CN" altLang="en-US" sz="2400" b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，将秤砣置于最远处时，</a:t>
            </a:r>
            <a:r>
              <a:rPr lang="en-US" altLang="zh-CN" sz="2400" b="1" i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l</a:t>
            </a:r>
            <a:r>
              <a:rPr lang="en-US" altLang="zh-CN" sz="2400" b="1" baseline="-25000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2</a:t>
            </a:r>
            <a:r>
              <a:rPr lang="zh-CN" altLang="en-US" sz="2400" b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最小而</a:t>
            </a:r>
            <a:r>
              <a:rPr lang="en-US" altLang="zh-CN" sz="2400" b="1" i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l</a:t>
            </a:r>
            <a:r>
              <a:rPr lang="en-US" altLang="zh-CN" sz="2400" b="1" baseline="-25000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1</a:t>
            </a:r>
            <a:r>
              <a:rPr lang="zh-CN" altLang="en-US" sz="2400" b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最大，</a:t>
            </a:r>
            <a:r>
              <a:rPr lang="en-US" altLang="zh-CN" sz="2400" b="1" i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m</a:t>
            </a:r>
            <a:r>
              <a:rPr lang="zh-CN" altLang="en-US" sz="2400" b="1" baseline="-25000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砣</a:t>
            </a:r>
            <a:r>
              <a:rPr lang="zh-CN" altLang="en-US" sz="2400" b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一定，此时对应的</a:t>
            </a:r>
            <a:r>
              <a:rPr lang="en-US" altLang="zh-CN" sz="2400" b="1" i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m</a:t>
            </a:r>
            <a:r>
              <a:rPr lang="zh-CN" altLang="en-US" sz="2400" b="1" baseline="-25000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物</a:t>
            </a:r>
            <a:r>
              <a:rPr lang="zh-CN" altLang="en-US" sz="2400" b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最大，故其测量范围更大。</a:t>
            </a:r>
            <a:endParaRPr lang="en-US" altLang="zh-CN" sz="2400" b="1">
              <a:solidFill>
                <a:srgbClr val="00B0F0"/>
              </a:solidFill>
              <a:latin typeface="Times New Roman" panose="02020603050405020304" pitchFamily="18" charset="0"/>
              <a:ea typeface="楷体" pitchFamily="49" charset="-122"/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11391900" y="11176000"/>
            <a:ext cx="0" cy="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8867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文本框 6"/>
          <p:cNvSpPr txBox="1">
            <a:spLocks noChangeArrowheads="1"/>
          </p:cNvSpPr>
          <p:nvPr/>
        </p:nvSpPr>
        <p:spPr bwMode="auto">
          <a:xfrm>
            <a:off x="415925" y="-84138"/>
            <a:ext cx="167798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9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感悟新知</a:t>
            </a: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611188" y="915566"/>
            <a:ext cx="7921625" cy="113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357188" indent="-357188" eaLnBrk="1" hangingPunct="1">
              <a:lnSpc>
                <a:spcPct val="150000"/>
              </a:lnSpc>
              <a:defRPr/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图乙中秤杆上标“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0”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刻度线的目的是什么？悬挂的秤盘质量不同时，会不会影响“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0”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刻度线的位置？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71600" y="2067694"/>
            <a:ext cx="756121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58775" indent="-3587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indent="541338" eaLnBrk="1" hangingPunct="1">
              <a:lnSpc>
                <a:spcPct val="150000"/>
              </a:lnSpc>
            </a:pPr>
            <a:r>
              <a:rPr lang="zh-CN" altLang="en-US" sz="2400" b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秤杆自身的重心不是位于</a:t>
            </a:r>
            <a:r>
              <a:rPr lang="en-US" altLang="zh-CN" sz="2400" b="1" i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B</a:t>
            </a:r>
            <a:r>
              <a:rPr lang="zh-CN" altLang="en-US" sz="2400" b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点，所以秤杆上需要标“</a:t>
            </a:r>
            <a:r>
              <a:rPr lang="en-US" altLang="zh-CN" sz="2400" b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0”</a:t>
            </a:r>
            <a:r>
              <a:rPr lang="zh-CN" altLang="en-US" sz="2400" b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刻度线，即秤砣在“</a:t>
            </a:r>
            <a:r>
              <a:rPr lang="en-US" altLang="zh-CN" sz="2400" b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0”</a:t>
            </a:r>
            <a:r>
              <a:rPr lang="zh-CN" altLang="en-US" sz="2400" b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点时与杆秤自重平衡；根据杠杆平衡原理，悬挂的秤盘质量不同时，会影响“</a:t>
            </a:r>
            <a:r>
              <a:rPr lang="en-US" altLang="zh-CN" sz="2400" b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0”</a:t>
            </a:r>
            <a:r>
              <a:rPr lang="zh-CN" altLang="en-US" sz="2400" b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刻度线的位置。</a:t>
            </a:r>
            <a:endParaRPr lang="en-US" altLang="zh-CN" sz="2400" b="1">
              <a:solidFill>
                <a:srgbClr val="00B0F0"/>
              </a:solidFill>
              <a:latin typeface="Times New Roman" panose="02020603050405020304" pitchFamily="18" charset="0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588678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文本框 6"/>
          <p:cNvSpPr txBox="1">
            <a:spLocks noChangeArrowheads="1"/>
          </p:cNvSpPr>
          <p:nvPr/>
        </p:nvSpPr>
        <p:spPr bwMode="auto">
          <a:xfrm>
            <a:off x="415925" y="-84138"/>
            <a:ext cx="167798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9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感悟新知</a:t>
            </a: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611188" y="627534"/>
            <a:ext cx="7921625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357188" indent="-357188" eaLnBrk="1" hangingPunct="1">
              <a:defRPr/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3 .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定刻度线时，小科和小思采用不同的方法：你认为按照谁的方法去做更合理，原因是什么？</a:t>
            </a:r>
          </a:p>
          <a:p>
            <a:pPr marL="357188" eaLnBrk="1" hangingPunct="1">
              <a:defRPr/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小科：先在秤盘上放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 g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的物体，移动秤砣，使秤杆在水平位置处于平衡状态，在秤砣所挂的位置标上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；然后在秤盘上放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 g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的物体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……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按上述方法直至标出所有刻度线；</a:t>
            </a:r>
          </a:p>
          <a:p>
            <a:pPr marL="357188" eaLnBrk="1" hangingPunct="1">
              <a:defRPr/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小思：在秤盘上放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 0 g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砝码，移动秤砣，使秤杆在水平位置处于平衡状态，在秤砣所挂的位置标上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2 0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，将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0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20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之间均分为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2 0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等份，依次标上相应刻度线对应的示数。</a:t>
            </a:r>
          </a:p>
        </p:txBody>
      </p:sp>
    </p:spTree>
    <p:extLst>
      <p:ext uri="{BB962C8B-B14F-4D97-AF65-F5344CB8AC3E}">
        <p14:creationId xmlns:p14="http://schemas.microsoft.com/office/powerpoint/2010/main" val="3158867849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文本框 6"/>
          <p:cNvSpPr txBox="1">
            <a:spLocks noChangeArrowheads="1"/>
          </p:cNvSpPr>
          <p:nvPr/>
        </p:nvSpPr>
        <p:spPr bwMode="auto">
          <a:xfrm>
            <a:off x="415925" y="-84138"/>
            <a:ext cx="167798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9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感悟新知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65131" y="1417628"/>
            <a:ext cx="7213737" cy="2059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58775" indent="-3587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indent="541338" eaLnBrk="1" hangingPunct="1">
              <a:lnSpc>
                <a:spcPct val="150000"/>
              </a:lnSpc>
            </a:pPr>
            <a:r>
              <a:rPr lang="zh-CN" altLang="en-US" sz="2200" b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小思；根据杠杆平衡条件可知，所称物体的质量与秤砣挂线处到提纽处的距离成正比，故杆秤的刻度线是均匀分布的，定刻度线时，小科的方法比较麻烦，而小思的方法比较简单，更合理。</a:t>
            </a:r>
            <a:endParaRPr lang="en-US" altLang="zh-CN" sz="2200" b="1">
              <a:solidFill>
                <a:srgbClr val="00B0F0"/>
              </a:solidFill>
              <a:latin typeface="Times New Roman" panose="02020603050405020304" pitchFamily="18" charset="0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85834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文本框 6"/>
          <p:cNvSpPr txBox="1">
            <a:spLocks noChangeArrowheads="1"/>
          </p:cNvSpPr>
          <p:nvPr/>
        </p:nvSpPr>
        <p:spPr bwMode="auto">
          <a:xfrm>
            <a:off x="415925" y="-84138"/>
            <a:ext cx="167798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9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感悟新知</a:t>
            </a:r>
          </a:p>
        </p:txBody>
      </p:sp>
      <p:sp>
        <p:nvSpPr>
          <p:cNvPr id="28" name="TextBox 26"/>
          <p:cNvSpPr txBox="1">
            <a:spLocks noChangeArrowheads="1"/>
          </p:cNvSpPr>
          <p:nvPr/>
        </p:nvSpPr>
        <p:spPr bwMode="auto">
          <a:xfrm>
            <a:off x="611189" y="1140589"/>
            <a:ext cx="7921624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57188" indent="-357188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>
                <a:solidFill>
                  <a:srgbClr val="00B0F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一、项目提出</a:t>
            </a:r>
          </a:p>
          <a:p>
            <a:pPr indent="541338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杆秤是中国最古老也是现今人们仍然在使用的称量工具，它是根据杠杆原理制造出来的，方便了人们买卖，映射出中国古代劳动人民的聪明才智，具有悠久的历史特征。学习了杠杆平衡条件的知识，你也能制作一个简易杆秤。</a:t>
            </a:r>
          </a:p>
        </p:txBody>
      </p:sp>
    </p:spTree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文本框 6"/>
          <p:cNvSpPr txBox="1">
            <a:spLocks noChangeArrowheads="1"/>
          </p:cNvSpPr>
          <p:nvPr/>
        </p:nvSpPr>
        <p:spPr bwMode="auto">
          <a:xfrm>
            <a:off x="415925" y="-84138"/>
            <a:ext cx="167798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9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感悟新知</a:t>
            </a:r>
          </a:p>
        </p:txBody>
      </p:sp>
      <p:sp>
        <p:nvSpPr>
          <p:cNvPr id="6" name="TextBox 33"/>
          <p:cNvSpPr txBox="1">
            <a:spLocks noChangeArrowheads="1"/>
          </p:cNvSpPr>
          <p:nvPr/>
        </p:nvSpPr>
        <p:spPr bwMode="auto">
          <a:xfrm>
            <a:off x="611188" y="1131406"/>
            <a:ext cx="7921625" cy="113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357188" indent="-357188" eaLnBrk="1" hangingPunct="1">
              <a:lnSpc>
                <a:spcPct val="150000"/>
              </a:lnSpc>
              <a:defRPr/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4.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若秤砣上粘上了一块橡皮泥，那么使用该杆秤，测量结果将怎样变化，原因是什么？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971600" y="2220617"/>
            <a:ext cx="7561213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58775" indent="-3587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0" indent="541338" eaLnBrk="1" hangingPunct="1">
              <a:lnSpc>
                <a:spcPct val="150000"/>
              </a:lnSpc>
            </a:pPr>
            <a:r>
              <a:rPr lang="zh-CN" altLang="en-US" sz="2400" b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偏小；原因：秤砣上粘上了一块橡皮泥，秤砣的质量增大，即</a:t>
            </a:r>
            <a:r>
              <a:rPr lang="en-US" altLang="zh-CN" sz="2400" b="1" i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F</a:t>
            </a:r>
            <a:r>
              <a:rPr lang="en-US" altLang="zh-CN" sz="2400" b="1" baseline="-25000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1</a:t>
            </a:r>
            <a:r>
              <a:rPr lang="en-US" altLang="zh-CN" sz="2400" b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 </a:t>
            </a:r>
            <a:r>
              <a:rPr lang="zh-CN" altLang="en-US" sz="2400" b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增大，根据杠杆平衡条件可知，在</a:t>
            </a:r>
            <a:r>
              <a:rPr lang="en-US" altLang="zh-CN" sz="2400" b="1" i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F</a:t>
            </a:r>
            <a:r>
              <a:rPr lang="en-US" altLang="zh-CN" sz="2400" b="1" baseline="-25000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2</a:t>
            </a:r>
            <a:r>
              <a:rPr lang="en-US" altLang="zh-CN" sz="2400" b="1" i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l</a:t>
            </a:r>
            <a:r>
              <a:rPr lang="en-US" altLang="zh-CN" sz="2400" b="1" baseline="-25000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2</a:t>
            </a:r>
            <a:r>
              <a:rPr lang="zh-CN" altLang="en-US" sz="2400" b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不变时若</a:t>
            </a:r>
            <a:r>
              <a:rPr lang="en-US" altLang="zh-CN" sz="2400" b="1" i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F</a:t>
            </a:r>
            <a:r>
              <a:rPr lang="en-US" altLang="zh-CN" sz="2400" b="1" baseline="-25000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1</a:t>
            </a:r>
            <a:r>
              <a:rPr lang="zh-CN" altLang="en-US" sz="2400" b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增大，则</a:t>
            </a:r>
            <a:r>
              <a:rPr lang="en-US" altLang="zh-CN" sz="2400" b="1" i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l</a:t>
            </a:r>
            <a:r>
              <a:rPr lang="en-US" altLang="zh-CN" sz="2400" b="1" baseline="-25000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1</a:t>
            </a:r>
            <a:r>
              <a:rPr lang="en-US" altLang="zh-CN" sz="2400" b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 </a:t>
            </a:r>
            <a:r>
              <a:rPr lang="zh-CN" altLang="en-US" sz="2400" b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变小，即测量值偏小。</a:t>
            </a:r>
            <a:endParaRPr lang="en-US" altLang="zh-CN" sz="2400" b="1">
              <a:solidFill>
                <a:srgbClr val="00B0F0"/>
              </a:solidFill>
              <a:latin typeface="Times New Roman" panose="02020603050405020304" pitchFamily="18" charset="0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392993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6"/>
          <p:cNvSpPr txBox="1">
            <a:spLocks noChangeArrowheads="1"/>
          </p:cNvSpPr>
          <p:nvPr/>
        </p:nvSpPr>
        <p:spPr bwMode="auto">
          <a:xfrm>
            <a:off x="415925" y="-84138"/>
            <a:ext cx="167798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9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感悟新知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58888" y="915566"/>
            <a:ext cx="7273925" cy="3416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中考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·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重庆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同学们模仿中药房的戥秤制作杆秤，用筷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子做秤杆，用钩码做秤砣，用细线将秤盘系在</a:t>
            </a:r>
            <a:r>
              <a:rPr lang="en-US" altLang="zh-CN" sz="2400" i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点。当不挂秤砣、秤盘不放物体时，在</a:t>
            </a:r>
            <a:r>
              <a:rPr lang="en-US" altLang="zh-CN" sz="2400" i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点提起提纽，秤杆水平平衡；当秤盘放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100 g 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物体、秤砣移到</a:t>
            </a:r>
            <a:r>
              <a:rPr lang="en-US" altLang="zh-CN" sz="2400" i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点时，秤杆</a:t>
            </a:r>
            <a:endParaRPr lang="en-US" altLang="zh-CN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再次水平平衡，如图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5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所示。</a:t>
            </a:r>
            <a:endParaRPr lang="zh-CN" altLang="en-US" sz="2400" i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任意多边形 25"/>
          <p:cNvSpPr/>
          <p:nvPr>
            <p:custDataLst>
              <p:tags r:id="rId1"/>
            </p:custDataLst>
          </p:nvPr>
        </p:nvSpPr>
        <p:spPr bwMode="auto">
          <a:xfrm>
            <a:off x="449263" y="1037407"/>
            <a:ext cx="806450" cy="438150"/>
          </a:xfrm>
          <a:custGeom>
            <a:avLst/>
            <a:gdLst>
              <a:gd name="T0" fmla="*/ 0 w 1186765"/>
              <a:gd name="T1" fmla="*/ 0 h 714376"/>
              <a:gd name="T2" fmla="*/ 1 w 1186765"/>
              <a:gd name="T3" fmla="*/ 0 h 714376"/>
              <a:gd name="T4" fmla="*/ 1 w 1186765"/>
              <a:gd name="T5" fmla="*/ 1 h 714376"/>
              <a:gd name="T6" fmla="*/ 1 w 1186765"/>
              <a:gd name="T7" fmla="*/ 1 h 714376"/>
              <a:gd name="T8" fmla="*/ 1 w 1186765"/>
              <a:gd name="T9" fmla="*/ 1 h 714376"/>
              <a:gd name="T10" fmla="*/ 1 w 1186765"/>
              <a:gd name="T11" fmla="*/ 1 h 71437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86765"/>
              <a:gd name="T19" fmla="*/ 0 h 714376"/>
              <a:gd name="T20" fmla="*/ 1186765 w 1186765"/>
              <a:gd name="T21" fmla="*/ 714376 h 71437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86765" h="714376">
                <a:moveTo>
                  <a:pt x="0" y="0"/>
                </a:moveTo>
                <a:lnTo>
                  <a:pt x="829577" y="0"/>
                </a:lnTo>
                <a:cubicBezTo>
                  <a:pt x="1026846" y="0"/>
                  <a:pt x="1186765" y="159919"/>
                  <a:pt x="1186765" y="357188"/>
                </a:cubicBezTo>
                <a:lnTo>
                  <a:pt x="1186764" y="357188"/>
                </a:lnTo>
                <a:cubicBezTo>
                  <a:pt x="1186764" y="554457"/>
                  <a:pt x="1026845" y="714376"/>
                  <a:pt x="829576" y="714376"/>
                </a:cubicBezTo>
                <a:lnTo>
                  <a:pt x="244993" y="714376"/>
                </a:lnTo>
                <a:lnTo>
                  <a:pt x="0" y="0"/>
                </a:lnTo>
                <a:close/>
              </a:path>
            </a:pathLst>
          </a:custGeom>
          <a:solidFill>
            <a:srgbClr val="A5CC44">
              <a:alpha val="8509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2200">
                <a:solidFill>
                  <a:srgbClr val="FFFFFF"/>
                </a:solidFill>
                <a:latin typeface="微软雅黑" pitchFamily="34" charset="-122"/>
                <a:ea typeface="微软雅黑" panose="020B0503020204020204" pitchFamily="34" charset="-122"/>
              </a:rPr>
              <a:t>例</a:t>
            </a:r>
            <a:r>
              <a:rPr lang="en-US" altLang="zh-CN" sz="2200">
                <a:solidFill>
                  <a:srgbClr val="FFFFFF"/>
                </a:solidFill>
                <a:latin typeface="微软雅黑" pitchFamily="34" charset="-122"/>
                <a:ea typeface="微软雅黑" panose="020B0503020204020204" pitchFamily="34" charset="-122"/>
              </a:rPr>
              <a:t>2</a:t>
            </a:r>
            <a:endParaRPr lang="zh-CN" altLang="en-US" sz="2200">
              <a:solidFill>
                <a:srgbClr val="FFFFFF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62587" y="2522428"/>
            <a:ext cx="2933452" cy="1809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6"/>
          <p:cNvSpPr txBox="1">
            <a:spLocks noChangeArrowheads="1"/>
          </p:cNvSpPr>
          <p:nvPr/>
        </p:nvSpPr>
        <p:spPr bwMode="auto">
          <a:xfrm>
            <a:off x="415925" y="-84138"/>
            <a:ext cx="167798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9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感悟新知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1188" y="915566"/>
            <a:ext cx="7921625" cy="34163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在</a:t>
            </a:r>
            <a:r>
              <a:rPr lang="en-US" altLang="zh-CN" sz="2400" i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到</a:t>
            </a:r>
            <a:r>
              <a:rPr lang="en-US" altLang="zh-CN" sz="2400" i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两条刻度线之间均匀地画上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49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条刻度线。下列说法正确的是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        )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自制杆秤的每一格约表示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2.08 g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B.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称中药时</a:t>
            </a:r>
            <a:r>
              <a:rPr lang="en-US" altLang="zh-CN" sz="2400" i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端翘起应减少中药恢复水平平衡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C.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如果秤砣磨损则测量结果会比真实质量偏小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D.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若将提纽移到</a:t>
            </a:r>
            <a:r>
              <a:rPr lang="en-US" altLang="zh-CN" sz="2400" i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点右侧可以增大杆秤的测量范围</a:t>
            </a:r>
          </a:p>
        </p:txBody>
      </p:sp>
    </p:spTree>
    <p:extLst>
      <p:ext uri="{BB962C8B-B14F-4D97-AF65-F5344CB8AC3E}">
        <p14:creationId xmlns:p14="http://schemas.microsoft.com/office/powerpoint/2010/main" val="2921723224"/>
      </p:ext>
    </p:extLst>
  </p:cSld>
  <p:clrMapOvr>
    <a:masterClrMapping/>
  </p:clrMapOvr>
  <p:transition spd="slow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6"/>
          <p:cNvSpPr txBox="1">
            <a:spLocks noChangeArrowheads="1"/>
          </p:cNvSpPr>
          <p:nvPr/>
        </p:nvSpPr>
        <p:spPr bwMode="auto">
          <a:xfrm>
            <a:off x="415925" y="-84138"/>
            <a:ext cx="167798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9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感悟新知</a:t>
            </a:r>
          </a:p>
        </p:txBody>
      </p:sp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981024" y="699542"/>
            <a:ext cx="747940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解题秘方：根据杠杆平衡条件</a:t>
            </a:r>
            <a:r>
              <a:rPr lang="en-US" altLang="zh-CN" sz="2400" i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en-US" altLang="zh-CN" sz="2400" baseline="-2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sz="2400" i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</a:t>
            </a:r>
            <a:r>
              <a:rPr lang="en-US" altLang="zh-CN" sz="2400" baseline="-2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</a:t>
            </a:r>
            <a:r>
              <a:rPr lang="en-US" altLang="zh-CN" sz="2400" i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F</a:t>
            </a:r>
            <a:r>
              <a:rPr lang="en-US" altLang="zh-CN" sz="2400" baseline="-2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400" i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</a:t>
            </a:r>
            <a:r>
              <a:rPr lang="en-US" altLang="zh-CN" sz="2400" baseline="-2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分析，秤杆水平平衡时，秤砣所在的位置对应的示数即物体的质量。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2"/>
              <p:cNvSpPr>
                <a:spLocks noChangeArrowheads="1"/>
              </p:cNvSpPr>
              <p:nvPr/>
            </p:nvSpPr>
            <p:spPr bwMode="auto">
              <a:xfrm>
                <a:off x="971600" y="1851670"/>
                <a:ext cx="7488831" cy="26164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ea typeface="宋体" pitchFamily="2" charset="-122"/>
                  </a:defRPr>
                </a:lvl9pPr>
              </a:lstStyle>
              <a:p>
                <a:pPr eaLnBrk="1" hangingPunct="1">
                  <a:lnSpc>
                    <a:spcPct val="150000"/>
                  </a:lnSpc>
                </a:pPr>
                <a:r>
                  <a:rPr lang="zh-CN" altLang="en-US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解析：从</a:t>
                </a:r>
                <a:r>
                  <a:rPr lang="en-US" altLang="zh-CN" sz="2400" i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O</a:t>
                </a:r>
                <a:r>
                  <a:rPr lang="en-US" altLang="zh-CN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到</a:t>
                </a:r>
                <a:r>
                  <a:rPr lang="en-US" altLang="zh-CN" sz="2400" i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点共</a:t>
                </a:r>
                <a:r>
                  <a:rPr lang="en-US" altLang="zh-CN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5 0 </a:t>
                </a:r>
                <a:r>
                  <a:rPr lang="zh-CN" altLang="en-US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个小格每一小格表示的质量为</a:t>
                </a:r>
                <a:r>
                  <a:rPr lang="en-US" altLang="zh-CN" sz="2400" i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m</a:t>
                </a:r>
                <a:r>
                  <a:rPr lang="en-US" altLang="zh-CN" sz="2400" baseline="-250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0</a:t>
                </a:r>
                <a:r>
                  <a:rPr lang="en-US" altLang="zh-CN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altLang="zh-CN" sz="2400" i="1" smtClean="0">
                            <a:latin typeface="Cambria Math" panose="02040503050406030204" pitchFamily="18" charset="0"/>
                            <a:ea typeface="微软雅黑" panose="020B0503020204020204" pitchFamily="34" charset="-122"/>
                            <a:cs typeface="Times New Roman" panose="02020603050405020304" pitchFamily="18" charset="0"/>
                          </a:rPr>
                        </m:ctrlPr>
                      </m:boxPr>
                      <m:e>
                        <m:f>
                          <m:fPr>
                            <m:ctrlPr>
                              <a:rPr lang="en-US" altLang="zh-CN" sz="2400" i="1" smtClean="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altLang="zh-CN" sz="24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100 </m:t>
                            </m:r>
                            <m:r>
                              <m:rPr>
                                <m:sty m:val="p"/>
                              </m:rPr>
                              <a:rPr lang="en-US" altLang="zh-CN" sz="24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g</m:t>
                            </m:r>
                            <m:r>
                              <a:rPr lang="en-US" altLang="zh-CN" sz="24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 </m:t>
                            </m:r>
                          </m:num>
                          <m:den>
                            <m:r>
                              <a:rPr lang="en-US" altLang="zh-CN" sz="2400">
                                <a:latin typeface="Cambria Math" panose="02040503050406030204" pitchFamily="18" charset="0"/>
                                <a:ea typeface="微软雅黑" panose="020B0503020204020204" pitchFamily="34" charset="-122"/>
                                <a:cs typeface="Times New Roman" panose="02020603050405020304" pitchFamily="18" charset="0"/>
                              </a:rPr>
                              <m:t>50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altLang="zh-CN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=2 g</a:t>
                </a:r>
                <a:r>
                  <a:rPr lang="zh-CN" altLang="en-US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，故</a:t>
                </a:r>
                <a:r>
                  <a:rPr lang="en-US" altLang="zh-CN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A </a:t>
                </a:r>
                <a:r>
                  <a:rPr lang="zh-CN" altLang="en-US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错误；称中药时</a:t>
                </a:r>
                <a:r>
                  <a:rPr lang="en-US" altLang="zh-CN" sz="2400" i="1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</a:t>
                </a:r>
                <a:r>
                  <a:rPr lang="en-US" altLang="zh-CN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 </a:t>
                </a:r>
                <a:r>
                  <a:rPr lang="zh-CN" altLang="en-US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端翘起，秤杆不能水平平衡，说明中药的质量大于秤砣指示的示数，应减少中药使秤杆恢复水平平衡，故</a:t>
                </a:r>
                <a:r>
                  <a:rPr lang="en-US" altLang="zh-CN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 </a:t>
                </a:r>
                <a:r>
                  <a:rPr lang="zh-CN" altLang="en-US" sz="2400"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正确；</a:t>
                </a:r>
              </a:p>
            </p:txBody>
          </p:sp>
        </mc:Choice>
        <mc:Fallback xmlns:p159="http://schemas.microsoft.com/office/powerpoint/2015/09/main" xmlns:p15="http://schemas.microsoft.com/office/powerpoint/2012/main" xmlns:p14="http://schemas.microsoft.com/office/powerpoint/2010/main" xmlns:wp="http://schemas.openxmlformats.org/drawingml/2006/wordprocessingDrawing" xmlns:w="http://schemas.openxmlformats.org/wordprocessingml/2006/main" xmlns:m="http://schemas.openxmlformats.org/officeDocument/2006/math" xmlns="">
          <p:sp>
            <p:nvSpPr>
              <p:cNvPr id="10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1600" y="1851670"/>
                <a:ext cx="7488831" cy="2616486"/>
              </a:xfrm>
              <a:prstGeom prst="rect">
                <a:avLst/>
              </a:prstGeom>
              <a:blipFill rotWithShape="1">
                <a:blip r:embed="rId3"/>
                <a:stretch>
                  <a:fillRect l="-1221" r="-1221" b="-209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35511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6"/>
          <p:cNvSpPr txBox="1">
            <a:spLocks noChangeArrowheads="1"/>
          </p:cNvSpPr>
          <p:nvPr/>
        </p:nvSpPr>
        <p:spPr bwMode="auto">
          <a:xfrm>
            <a:off x="415925" y="-84138"/>
            <a:ext cx="167798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9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感悟新知</a:t>
            </a:r>
          </a:p>
        </p:txBody>
      </p:sp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981025" y="843558"/>
            <a:ext cx="718195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根据</a:t>
            </a:r>
            <a:r>
              <a:rPr lang="en-US" altLang="zh-CN" sz="2400" i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</a:t>
            </a:r>
            <a:r>
              <a:rPr lang="en-US" altLang="zh-CN" sz="2400" i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mg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和杠杆平衡条件可得</a:t>
            </a:r>
            <a:r>
              <a:rPr lang="en-US" altLang="zh-CN" sz="2400" i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zh-CN" altLang="en-US" sz="2400" baseline="-2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物</a:t>
            </a:r>
            <a:r>
              <a:rPr lang="en-US" altLang="zh-CN" sz="2400" i="1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lang="en-US" altLang="zh-CN" sz="240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i="1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OA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=</a:t>
            </a:r>
            <a:r>
              <a:rPr lang="en-US" altLang="zh-CN" sz="2400" i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m</a:t>
            </a:r>
            <a:r>
              <a:rPr lang="zh-CN" altLang="en-US" sz="2400" baseline="-250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砣</a:t>
            </a:r>
            <a:r>
              <a:rPr lang="en-US" altLang="zh-CN" sz="2400" i="1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</a:t>
            </a:r>
            <a:r>
              <a:rPr lang="en-US" altLang="zh-CN" sz="240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×</a:t>
            </a:r>
            <a:r>
              <a:rPr lang="en-US" altLang="zh-CN" sz="2400" i="1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OB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，秤砣磨损了，</a:t>
            </a:r>
            <a:r>
              <a:rPr lang="en-US" altLang="zh-CN" sz="2400" i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OB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变大，则测量结果将偏大，故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错误；若将提纽移到</a:t>
            </a:r>
            <a:r>
              <a:rPr lang="en-US" altLang="zh-CN" sz="2400" i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点右侧，测量物体的质量时，左边力臂变大，右边力臂变小，秤砣不变，则其测量范围变小，故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错误。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971600" y="3705880"/>
            <a:ext cx="143073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答案：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6846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6"/>
          <p:cNvSpPr txBox="1">
            <a:spLocks noChangeArrowheads="1"/>
          </p:cNvSpPr>
          <p:nvPr/>
        </p:nvSpPr>
        <p:spPr bwMode="auto">
          <a:xfrm>
            <a:off x="415925" y="-84138"/>
            <a:ext cx="167798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9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感悟新知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1188" y="843558"/>
            <a:ext cx="7921625" cy="224285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269875" indent="-269875">
              <a:lnSpc>
                <a:spcPct val="150000"/>
              </a:lnSpc>
              <a:defRPr/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2.[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衡水桃城区期末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杆秤是我国古代劳动人民智慧的结晶，是历史悠久的称重器具之一。如图是杆秤的结构示意图，秤盘上不放重物时，提起提纽，秤砣移至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处秤杆恰好可以水平平衡。</a:t>
            </a:r>
            <a:endParaRPr lang="zh-CN" altLang="en-US" sz="2400" i="1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0F9FE"/>
              </a:clrFrom>
              <a:clrTo>
                <a:srgbClr val="F0F9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47864" y="2643758"/>
            <a:ext cx="3245069" cy="1703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422744"/>
      </p:ext>
    </p:extLst>
  </p:cSld>
  <p:clrMapOvr>
    <a:masterClrMapping/>
  </p:clrMapOvr>
  <p:transition spd="slow">
    <p:wip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文本框 6"/>
          <p:cNvSpPr txBox="1">
            <a:spLocks noChangeArrowheads="1"/>
          </p:cNvSpPr>
          <p:nvPr/>
        </p:nvSpPr>
        <p:spPr bwMode="auto">
          <a:xfrm>
            <a:off x="415925" y="-84138"/>
            <a:ext cx="167798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9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感悟新知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11188" y="1131590"/>
            <a:ext cx="7921625" cy="286232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58775" indent="-1588">
              <a:lnSpc>
                <a:spcPct val="150000"/>
              </a:lnSpc>
              <a:defRPr/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关于杆秤下列说法正确的是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        )</a:t>
            </a:r>
          </a:p>
          <a:p>
            <a:pPr marL="358775" indent="-1588">
              <a:lnSpc>
                <a:spcPct val="150000"/>
              </a:lnSpc>
              <a:defRPr/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A.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秤杆上的零刻度线就在提纽</a:t>
            </a:r>
            <a:r>
              <a:rPr lang="en-US" altLang="zh-CN" sz="2400" i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O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处</a:t>
            </a:r>
          </a:p>
          <a:p>
            <a:pPr marL="358775" indent="-1588">
              <a:lnSpc>
                <a:spcPct val="150000"/>
              </a:lnSpc>
              <a:defRPr/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B.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被称物体质量一定大于秤砣质量</a:t>
            </a:r>
          </a:p>
          <a:p>
            <a:pPr marL="358775" indent="-1588">
              <a:lnSpc>
                <a:spcPct val="150000"/>
              </a:lnSpc>
              <a:defRPr/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C.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被称物体质量越大，秤砣离提纽越远</a:t>
            </a:r>
          </a:p>
          <a:p>
            <a:pPr marL="358775" indent="-1588">
              <a:lnSpc>
                <a:spcPct val="150000"/>
              </a:lnSpc>
              <a:defRPr/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D.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若秤砣磕掉一块，被称物体的称量值比真实值小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4932040" y="1164196"/>
            <a:ext cx="3600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</a:t>
            </a:r>
            <a:endParaRPr lang="zh-CN" altLang="en-US" sz="240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6035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文本框 6"/>
          <p:cNvSpPr txBox="1">
            <a:spLocks noChangeArrowheads="1"/>
          </p:cNvSpPr>
          <p:nvPr/>
        </p:nvSpPr>
        <p:spPr bwMode="auto">
          <a:xfrm>
            <a:off x="415925" y="-84138"/>
            <a:ext cx="167798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9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感悟新知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411760" y="1131590"/>
            <a:ext cx="432048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58775" indent="-3587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357188" indent="-357188" eaLnBrk="1" hangingPunct="1">
              <a:lnSpc>
                <a:spcPct val="150000"/>
              </a:lnSpc>
            </a:pPr>
            <a:r>
              <a:rPr lang="zh-CN" altLang="en-US" sz="2200" b="1">
                <a:latin typeface="Times New Roman" panose="02020603050405020304" pitchFamily="18" charset="0"/>
                <a:ea typeface="楷体" pitchFamily="49" charset="-122"/>
              </a:rPr>
              <a:t>方法点拨</a:t>
            </a:r>
          </a:p>
          <a:p>
            <a:pPr marL="0" indent="444500" eaLnBrk="1" hangingPunct="1">
              <a:lnSpc>
                <a:spcPct val="150000"/>
              </a:lnSpc>
            </a:pPr>
            <a:r>
              <a:rPr lang="zh-CN" altLang="en-US" sz="2200" b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将杆秤抽象为杠杆。这种将具体事物抽象为物理模型的方法称之为模型法。</a:t>
            </a:r>
            <a:endParaRPr lang="en-US" altLang="zh-CN" sz="2200" b="1">
              <a:solidFill>
                <a:srgbClr val="00B0F0"/>
              </a:solidFill>
              <a:latin typeface="Times New Roman" panose="02020603050405020304" pitchFamily="18" charset="0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2216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文本框 6"/>
          <p:cNvSpPr txBox="1">
            <a:spLocks noChangeArrowheads="1"/>
          </p:cNvSpPr>
          <p:nvPr/>
        </p:nvSpPr>
        <p:spPr bwMode="auto">
          <a:xfrm>
            <a:off x="415925" y="-84138"/>
            <a:ext cx="167798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9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感悟新知</a:t>
            </a:r>
          </a:p>
        </p:txBody>
      </p:sp>
      <p:sp>
        <p:nvSpPr>
          <p:cNvPr id="28" name="TextBox 26"/>
          <p:cNvSpPr txBox="1">
            <a:spLocks noChangeArrowheads="1"/>
          </p:cNvSpPr>
          <p:nvPr/>
        </p:nvSpPr>
        <p:spPr bwMode="auto">
          <a:xfrm>
            <a:off x="611189" y="454025"/>
            <a:ext cx="7921624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57188" indent="-357188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二、项目分析</a:t>
            </a:r>
          </a:p>
          <a:p>
            <a:pPr marL="357188" indent="-357188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(1)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杆秤结构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如图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1)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：杆秤是由带有秤星的秤杆、秤砣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砝码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、秤盘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秤钩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和提纽等组成的。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03747" y="2121698"/>
            <a:ext cx="4799947" cy="2826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2216218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文本框 6"/>
          <p:cNvSpPr txBox="1">
            <a:spLocks noChangeArrowheads="1"/>
          </p:cNvSpPr>
          <p:nvPr/>
        </p:nvSpPr>
        <p:spPr bwMode="auto">
          <a:xfrm>
            <a:off x="415925" y="-84138"/>
            <a:ext cx="167798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9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感悟新知</a:t>
            </a:r>
          </a:p>
        </p:txBody>
      </p:sp>
      <p:sp>
        <p:nvSpPr>
          <p:cNvPr id="28" name="TextBox 26"/>
          <p:cNvSpPr txBox="1">
            <a:spLocks noChangeArrowheads="1"/>
          </p:cNvSpPr>
          <p:nvPr/>
        </p:nvSpPr>
        <p:spPr bwMode="auto">
          <a:xfrm>
            <a:off x="611189" y="555526"/>
            <a:ext cx="7921624" cy="113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indent="541338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深度思考 杆秤水平平衡时哪些地方对应的是杠杆的支点、动力、动力臂、阻力及阻力臂？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188" y="1672613"/>
            <a:ext cx="7911158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marL="358775" indent="-358775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357188" indent="-357188" eaLnBrk="1" hangingPunct="1">
              <a:lnSpc>
                <a:spcPct val="150000"/>
              </a:lnSpc>
            </a:pPr>
            <a:r>
              <a:rPr lang="zh-CN" altLang="en-US" sz="2400" b="1">
                <a:latin typeface="Times New Roman" panose="02020603050405020304" pitchFamily="18" charset="0"/>
                <a:ea typeface="楷体" pitchFamily="49" charset="-122"/>
              </a:rPr>
              <a:t>深度理解</a:t>
            </a:r>
          </a:p>
          <a:p>
            <a:pPr marL="0" indent="541338" eaLnBrk="1" hangingPunct="1">
              <a:lnSpc>
                <a:spcPct val="150000"/>
              </a:lnSpc>
            </a:pPr>
            <a:r>
              <a:rPr lang="zh-CN" altLang="en-US" sz="2400" b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如图</a:t>
            </a:r>
            <a:r>
              <a:rPr lang="en-US" altLang="zh-CN" sz="2400" b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1</a:t>
            </a:r>
            <a:r>
              <a:rPr lang="zh-CN" altLang="en-US" sz="2400" b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，若</a:t>
            </a:r>
            <a:r>
              <a:rPr lang="en-US" altLang="zh-CN" sz="2400" b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2 </a:t>
            </a:r>
            <a:r>
              <a:rPr lang="zh-CN" altLang="en-US" sz="2400" b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号提纽为支点，秤砣提绳对秤杆的拉力</a:t>
            </a:r>
            <a:r>
              <a:rPr lang="en-US" altLang="zh-CN" sz="2400" b="1" i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F</a:t>
            </a:r>
            <a:r>
              <a:rPr lang="en-US" altLang="zh-CN" sz="2400" b="1" baseline="-25000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1</a:t>
            </a:r>
            <a:r>
              <a:rPr lang="zh-CN" altLang="en-US" sz="2400" b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为动力，则</a:t>
            </a:r>
            <a:r>
              <a:rPr lang="en-US" altLang="zh-CN" sz="2400" b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2 </a:t>
            </a:r>
            <a:r>
              <a:rPr lang="zh-CN" altLang="en-US" sz="2400" b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号提纽到秤砣提绳的距离</a:t>
            </a:r>
            <a:r>
              <a:rPr lang="en-US" altLang="zh-CN" sz="2400" b="1" i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l</a:t>
            </a:r>
            <a:r>
              <a:rPr lang="en-US" altLang="zh-CN" sz="2400" b="1" baseline="-25000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1</a:t>
            </a:r>
            <a:r>
              <a:rPr lang="zh-CN" altLang="en-US" sz="2400" b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为动力臂，秤钩对秤杆的拉力</a:t>
            </a:r>
            <a:r>
              <a:rPr lang="en-US" altLang="zh-CN" sz="2400" b="1" i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F</a:t>
            </a:r>
            <a:r>
              <a:rPr lang="en-US" altLang="zh-CN" sz="2400" b="1" baseline="-25000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2 </a:t>
            </a:r>
            <a:r>
              <a:rPr lang="zh-CN" altLang="en-US" sz="2400" b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为阻力，从</a:t>
            </a:r>
            <a:r>
              <a:rPr lang="en-US" altLang="zh-CN" sz="2400" b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2 </a:t>
            </a:r>
            <a:r>
              <a:rPr lang="zh-CN" altLang="en-US" sz="2400" b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号提纽到秤钩的距离</a:t>
            </a:r>
            <a:r>
              <a:rPr lang="en-US" altLang="zh-CN" sz="2400" b="1" i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l</a:t>
            </a:r>
            <a:r>
              <a:rPr lang="en-US" altLang="zh-CN" sz="2400" b="1" baseline="-25000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2</a:t>
            </a:r>
            <a:r>
              <a:rPr lang="en-US" altLang="zh-CN" sz="2400" b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 </a:t>
            </a:r>
            <a:r>
              <a:rPr lang="zh-CN" altLang="en-US" sz="2400" b="1">
                <a:solidFill>
                  <a:srgbClr val="00B0F0"/>
                </a:solidFill>
                <a:latin typeface="Times New Roman" panose="02020603050405020304" pitchFamily="18" charset="0"/>
                <a:ea typeface="楷体" pitchFamily="49" charset="-122"/>
              </a:rPr>
              <a:t>为阻力臂。</a:t>
            </a:r>
            <a:endParaRPr lang="en-US" altLang="zh-CN" sz="2400" b="1">
              <a:solidFill>
                <a:srgbClr val="00B0F0"/>
              </a:solidFill>
              <a:latin typeface="Times New Roman" panose="02020603050405020304" pitchFamily="18" charset="0"/>
              <a:ea typeface="楷体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122162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6" name="文本框 6"/>
          <p:cNvSpPr txBox="1">
            <a:spLocks noChangeArrowheads="1"/>
          </p:cNvSpPr>
          <p:nvPr/>
        </p:nvSpPr>
        <p:spPr bwMode="auto">
          <a:xfrm>
            <a:off x="415925" y="-84138"/>
            <a:ext cx="167798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9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感悟新知</a:t>
            </a:r>
          </a:p>
        </p:txBody>
      </p:sp>
      <p:sp>
        <p:nvSpPr>
          <p:cNvPr id="28" name="TextBox 26"/>
          <p:cNvSpPr txBox="1">
            <a:spLocks noChangeArrowheads="1"/>
          </p:cNvSpPr>
          <p:nvPr/>
        </p:nvSpPr>
        <p:spPr bwMode="auto">
          <a:xfrm>
            <a:off x="611189" y="915566"/>
            <a:ext cx="7921624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marL="357188" indent="-357188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(2)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工作原理：杠杆平衡条件。</a:t>
            </a:r>
          </a:p>
          <a:p>
            <a:pPr indent="541338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杆秤是一种杠杆，是杠杆平衡条件在生活中的应用。称量时将被称物体放在秤盘中，移动系秤砣的挂绳使秤杆水平平衡。根据平衡时挂绳所对应的秤杆上的星点，即可读出被称物体的质量。我们自制的简易杆秤也是根据此原理制作。</a:t>
            </a:r>
          </a:p>
        </p:txBody>
      </p:sp>
    </p:spTree>
    <p:extLst>
      <p:ext uri="{BB962C8B-B14F-4D97-AF65-F5344CB8AC3E}">
        <p14:creationId xmlns:p14="http://schemas.microsoft.com/office/powerpoint/2010/main" val="81221621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6"/>
          <p:cNvSpPr txBox="1">
            <a:spLocks noChangeArrowheads="1"/>
          </p:cNvSpPr>
          <p:nvPr/>
        </p:nvSpPr>
        <p:spPr bwMode="auto">
          <a:xfrm>
            <a:off x="415925" y="-84138"/>
            <a:ext cx="167798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9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感悟新知</a:t>
            </a:r>
          </a:p>
        </p:txBody>
      </p:sp>
      <p:sp>
        <p:nvSpPr>
          <p:cNvPr id="11269" name="内容占位符 7"/>
          <p:cNvSpPr txBox="1">
            <a:spLocks noChangeArrowheads="1"/>
          </p:cNvSpPr>
          <p:nvPr/>
        </p:nvSpPr>
        <p:spPr bwMode="auto">
          <a:xfrm>
            <a:off x="1245815" y="843558"/>
            <a:ext cx="7286625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[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中考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·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乐山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]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从物理学角度来看，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______(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填“省力”或“费力”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)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杠杆因动力臂比阻力臂长，可以实现“四两拨千斤”。我国传统衡</a:t>
            </a:r>
            <a:endParaRPr lang="en-US" altLang="zh-CN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器“杆秤”是一种杠杆，要使</a:t>
            </a:r>
            <a:endParaRPr lang="en-US" altLang="zh-CN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如图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所示的秤杆在水平方向平</a:t>
            </a:r>
            <a:endParaRPr lang="en-US" altLang="zh-CN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衡，应将秤砣往</a:t>
            </a: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______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端移动。</a:t>
            </a:r>
            <a:endParaRPr lang="en-US" altLang="zh-CN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0" name="任意多边形 19"/>
          <p:cNvSpPr/>
          <p:nvPr>
            <p:custDataLst>
              <p:tags r:id="rId1"/>
            </p:custDataLst>
          </p:nvPr>
        </p:nvSpPr>
        <p:spPr>
          <a:xfrm>
            <a:off x="426665" y="975122"/>
            <a:ext cx="796925" cy="444500"/>
          </a:xfrm>
          <a:custGeom>
            <a:avLst/>
            <a:gdLst>
              <a:gd name="connsiteX0" fmla="*/ 0 w 1141940"/>
              <a:gd name="connsiteY0" fmla="*/ 0 h 714376"/>
              <a:gd name="connsiteX1" fmla="*/ 784752 w 1141940"/>
              <a:gd name="connsiteY1" fmla="*/ 0 h 714376"/>
              <a:gd name="connsiteX2" fmla="*/ 1141940 w 1141940"/>
              <a:gd name="connsiteY2" fmla="*/ 357188 h 714376"/>
              <a:gd name="connsiteX3" fmla="*/ 1141939 w 1141940"/>
              <a:gd name="connsiteY3" fmla="*/ 357188 h 714376"/>
              <a:gd name="connsiteX4" fmla="*/ 784751 w 1141940"/>
              <a:gd name="connsiteY4" fmla="*/ 714376 h 714376"/>
              <a:gd name="connsiteX5" fmla="*/ 244993 w 1141940"/>
              <a:gd name="connsiteY5" fmla="*/ 714376 h 714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41940" h="714376">
                <a:moveTo>
                  <a:pt x="0" y="0"/>
                </a:moveTo>
                <a:lnTo>
                  <a:pt x="784752" y="0"/>
                </a:lnTo>
                <a:cubicBezTo>
                  <a:pt x="982021" y="0"/>
                  <a:pt x="1141940" y="159919"/>
                  <a:pt x="1141940" y="357188"/>
                </a:cubicBezTo>
                <a:lnTo>
                  <a:pt x="1141939" y="357188"/>
                </a:lnTo>
                <a:cubicBezTo>
                  <a:pt x="1141939" y="554457"/>
                  <a:pt x="982020" y="714376"/>
                  <a:pt x="784751" y="714376"/>
                </a:cubicBezTo>
                <a:lnTo>
                  <a:pt x="244993" y="714376"/>
                </a:lnTo>
                <a:close/>
              </a:path>
            </a:pathLst>
          </a:custGeom>
          <a:solidFill>
            <a:srgbClr val="E6844E">
              <a:alpha val="74000"/>
            </a:srgbClr>
          </a:solidFill>
        </p:spPr>
        <p:txBody>
          <a:bodyPr lIns="180000" anchor="ctr">
            <a:normAutofit fontScale="92500"/>
          </a:bodyPr>
          <a:lstStyle/>
          <a:p>
            <a:pPr algn="ctr">
              <a:defRPr/>
            </a:pPr>
            <a:r>
              <a:rPr lang="zh-CN" altLang="en-US" sz="2400">
                <a:solidFill>
                  <a:srgbClr val="FFFFFF"/>
                </a:solidFill>
                <a:latin typeface="微软雅黑" pitchFamily="34" charset="-122"/>
                <a:ea typeface="微软雅黑" panose="020B0503020204020204" pitchFamily="34" charset="-122"/>
              </a:rPr>
              <a:t>例 </a:t>
            </a:r>
            <a:r>
              <a:rPr lang="en-US" altLang="zh-CN" sz="2400">
                <a:solidFill>
                  <a:srgbClr val="FFFFFF"/>
                </a:solidFill>
                <a:latin typeface="微软雅黑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err="1">
              <a:solidFill>
                <a:srgbClr val="FFFFFF"/>
              </a:solidFill>
              <a:latin typeface="微软雅黑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8382" y="2138353"/>
            <a:ext cx="2949129" cy="209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>
            <a:spLocks noChangeArrowheads="1"/>
          </p:cNvSpPr>
          <p:nvPr/>
        </p:nvSpPr>
        <p:spPr bwMode="auto">
          <a:xfrm>
            <a:off x="5793679" y="845299"/>
            <a:ext cx="93856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省力</a:t>
            </a:r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3692002" y="3557750"/>
            <a:ext cx="4742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右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文本框 6"/>
          <p:cNvSpPr txBox="1">
            <a:spLocks noChangeArrowheads="1"/>
          </p:cNvSpPr>
          <p:nvPr/>
        </p:nvSpPr>
        <p:spPr bwMode="auto">
          <a:xfrm>
            <a:off x="415925" y="-84138"/>
            <a:ext cx="167798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9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感悟新知</a:t>
            </a:r>
          </a:p>
        </p:txBody>
      </p:sp>
      <p:sp>
        <p:nvSpPr>
          <p:cNvPr id="8" name="矩形 2"/>
          <p:cNvSpPr>
            <a:spLocks noChangeArrowheads="1"/>
          </p:cNvSpPr>
          <p:nvPr/>
        </p:nvSpPr>
        <p:spPr bwMode="auto">
          <a:xfrm>
            <a:off x="985430" y="856756"/>
            <a:ext cx="754738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解析：称量时，若秤杆右端向上翘起，说明右边的力和力臂的乘积小于左边的力和力臂的乘积，而左边的力和力臂、右边的力一定，根据杠杆平衡条件可知，应该增大右边的力臂，即应将秤砣向右端移动。</a:t>
            </a:r>
          </a:p>
        </p:txBody>
      </p:sp>
      <p:sp>
        <p:nvSpPr>
          <p:cNvPr id="10" name="矩形 2"/>
          <p:cNvSpPr>
            <a:spLocks noChangeArrowheads="1"/>
          </p:cNvSpPr>
          <p:nvPr/>
        </p:nvSpPr>
        <p:spPr bwMode="auto">
          <a:xfrm>
            <a:off x="985430" y="3165080"/>
            <a:ext cx="7547383" cy="113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点素养：本题通过一个简单的实例考查了杠杆的分类及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杆秤平衡的原理，体现了物理在生活中的应用。</a:t>
            </a:r>
          </a:p>
        </p:txBody>
      </p:sp>
    </p:spTree>
    <p:extLst>
      <p:ext uri="{BB962C8B-B14F-4D97-AF65-F5344CB8AC3E}">
        <p14:creationId xmlns:p14="http://schemas.microsoft.com/office/powerpoint/2010/main" val="12359920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  <p:cond evt="onBegin" delay="0">
                          <p:tn val="7"/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6"/>
          <p:cNvSpPr txBox="1">
            <a:spLocks noChangeArrowheads="1"/>
          </p:cNvSpPr>
          <p:nvPr/>
        </p:nvSpPr>
        <p:spPr bwMode="auto">
          <a:xfrm>
            <a:off x="415925" y="-84138"/>
            <a:ext cx="1677988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r>
              <a:rPr lang="zh-CN" altLang="en-US" sz="2900" b="1">
                <a:solidFill>
                  <a:schemeClr val="bg1"/>
                </a:solidFill>
                <a:latin typeface="黑体" pitchFamily="49" charset="-122"/>
                <a:ea typeface="黑体" pitchFamily="49" charset="-122"/>
              </a:rPr>
              <a:t>感悟新知</a:t>
            </a:r>
          </a:p>
        </p:txBody>
      </p:sp>
      <p:sp>
        <p:nvSpPr>
          <p:cNvPr id="11269" name="内容占位符 7"/>
          <p:cNvSpPr txBox="1">
            <a:spLocks noChangeArrowheads="1"/>
          </p:cNvSpPr>
          <p:nvPr/>
        </p:nvSpPr>
        <p:spPr bwMode="auto">
          <a:xfrm>
            <a:off x="611188" y="1139471"/>
            <a:ext cx="7921625" cy="168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marL="269875" indent="-269875" eaLnBrk="1" hangingPunct="1">
              <a:lnSpc>
                <a:spcPct val="150000"/>
              </a:lnSpc>
              <a:buFont typeface="Arial" pitchFamily="34" charset="0"/>
              <a:buNone/>
            </a:pPr>
            <a:r>
              <a:rPr lang="en-US" altLang="zh-CN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1. </a:t>
            </a:r>
            <a:r>
              <a:rPr lang="zh-CN" altLang="en-US" sz="24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杆秤是中国古代的传统衡器，使用时可视为一个杠杆，把物品放入秤盘中，将秤砣拨至合适的位置使杆秤水平静止后，对应的刻度值即为物品的质量，如图所示。</a:t>
            </a:r>
            <a:endParaRPr lang="en-US" altLang="zh-CN" sz="240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5876" y="2830106"/>
            <a:ext cx="2232248" cy="132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55675524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3.03.31"/>
  <p:tag name="AS_TITLE" val="Aspose.Slides for Java"/>
  <p:tag name="AS_VERSION" val="23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43"/>
  <p:tag name="KSO_WM_UNIT_CLEAR" val="1"/>
  <p:tag name="KSO_WM_UNIT_FILL_FORE_SCHEMECOLOR_INDEX" val="7"/>
  <p:tag name="KSO_WM_UNIT_FILL_TYPE" val="1"/>
  <p:tag name="KSO_WM_UNIT_ID" val="258*m_i*1_3"/>
  <p:tag name="KSO_WM_UNIT_INDEX" val="1_3"/>
  <p:tag name="KSO_WM_UNIT_LAYERLEVEL" val="1_1"/>
  <p:tag name="KSO_WM_UNIT_TEXT_FILL_FORE_SCHEMECOLOR_INDEX" val="14"/>
  <p:tag name="KSO_WM_UNIT_TEXT_FILL_TYPE" val="1"/>
  <p:tag name="KSO_WM_UNIT_TYPE" val="m_i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DIAGRAM_GROUP_CODE" val="m1-1"/>
  <p:tag name="KSO_WM_TAG_VERSION" val="1.0"/>
  <p:tag name="KSO_WM_TEMPLATE_CATEGORY" val="diagram"/>
  <p:tag name="KSO_WM_TEMPLATE_INDEX" val="160443"/>
  <p:tag name="KSO_WM_UNIT_CLEAR" val="1"/>
  <p:tag name="KSO_WM_UNIT_FILL_FORE_SCHEMECOLOR_INDEX" val="8"/>
  <p:tag name="KSO_WM_UNIT_FILL_TYPE" val="1"/>
  <p:tag name="KSO_WM_UNIT_ID" val="258*m_i*1_4"/>
  <p:tag name="KSO_WM_UNIT_INDEX" val="1_4"/>
  <p:tag name="KSO_WM_UNIT_LAYERLEVEL" val="1_1"/>
  <p:tag name="KSO_WM_UNIT_TEXT_FILL_FORE_SCHEMECOLOR_INDEX" val="14"/>
  <p:tag name="KSO_WM_UNIT_TEXT_FILL_TYPE" val="1"/>
  <p:tag name="KSO_WM_UNIT_TYPE" val="m_i"/>
</p:tagLst>
</file>

<file path=ppt/theme/theme1.xml><?xml version="1.0" encoding="utf-8"?>
<a:theme xmlns:a="http://schemas.openxmlformats.org/drawingml/2006/main" name="2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宋体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1902</Words>
  <PresentationFormat>全屏显示(16:9)</PresentationFormat>
  <Paragraphs>108</Paragraphs>
  <Slides>26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Times New Roman</vt:lpstr>
      <vt:lpstr>Arial</vt:lpstr>
      <vt:lpstr>Cambria Math</vt:lpstr>
      <vt:lpstr>华文隶书</vt:lpstr>
      <vt:lpstr>Calibri</vt:lpstr>
      <vt:lpstr>微软雅黑</vt:lpstr>
      <vt:lpstr>黑体</vt:lpstr>
      <vt:lpstr>2_自定义设计方案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2025-01-26T08:11:57Z</cp:lastPrinted>
  <dcterms:created xsi:type="dcterms:W3CDTF">2025-01-26T08:11:57Z</dcterms:created>
  <dcterms:modified xsi:type="dcterms:W3CDTF">2026-02-25T01:43:29Z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