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280" r:id="rId3"/>
    <p:sldId id="283" r:id="rId5"/>
    <p:sldId id="286" r:id="rId6"/>
    <p:sldId id="282" r:id="rId7"/>
    <p:sldId id="284" r:id="rId8"/>
    <p:sldId id="281" r:id="rId9"/>
    <p:sldId id="285" r:id="rId10"/>
    <p:sldId id="288" r:id="rId11"/>
    <p:sldId id="287" r:id="rId12"/>
    <p:sldId id="290" r:id="rId13"/>
    <p:sldId id="298" r:id="rId14"/>
    <p:sldId id="289" r:id="rId15"/>
    <p:sldId id="299" r:id="rId16"/>
    <p:sldId id="292" r:id="rId17"/>
    <p:sldId id="293" r:id="rId18"/>
    <p:sldId id="294" r:id="rId19"/>
    <p:sldId id="297" r:id="rId20"/>
    <p:sldId id="301" r:id="rId21"/>
    <p:sldId id="300" r:id="rId22"/>
    <p:sldId id="295" r:id="rId23"/>
    <p:sldId id="296" r:id="rId24"/>
    <p:sldId id="268" r:id="rId25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BFE"/>
    <a:srgbClr val="57D2E3"/>
    <a:srgbClr val="21B1C5"/>
    <a:srgbClr val="B2F3FC"/>
    <a:srgbClr val="4BCFE1"/>
    <a:srgbClr val="5BADF7"/>
    <a:srgbClr val="6A56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790" y="36"/>
      </p:cViewPr>
      <p:guideLst/>
    </p:cSldViewPr>
  </p:notes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6C365F1-4CF4-4317-9B5B-2E4DA37AB4F6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E3DFA46D-388F-404C-AE37-21387C47440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DC36CA1-8E2C-46D2-B61D-3B397035BDDC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8CC88FC5-66CF-47A8-9869-2C99CBBC2529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3A5404F-C8A6-47CC-B42B-1564B4D733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F2576E37-1FE5-4189-B5A7-27AC796818C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"/>
          <p:cNvGrpSpPr/>
          <p:nvPr userDrawn="1"/>
        </p:nvGrpSpPr>
        <p:grpSpPr bwMode="auto">
          <a:xfrm>
            <a:off x="0" y="876300"/>
            <a:ext cx="8143875" cy="3740150"/>
            <a:chOff x="-1" y="869694"/>
            <a:chExt cx="8144452" cy="3740406"/>
          </a:xfrm>
        </p:grpSpPr>
        <p:sp>
          <p:nvSpPr>
            <p:cNvPr id="8" name="矩形 14"/>
            <p:cNvSpPr>
              <a:spLocks noChangeArrowheads="1"/>
            </p:cNvSpPr>
            <p:nvPr/>
          </p:nvSpPr>
          <p:spPr bwMode="auto">
            <a:xfrm rot="10800000">
              <a:off x="-1" y="869694"/>
              <a:ext cx="8144452" cy="3740406"/>
            </a:xfrm>
            <a:prstGeom prst="rect">
              <a:avLst/>
            </a:prstGeom>
            <a:gradFill flip="none" rotWithShape="1">
              <a:gsLst>
                <a:gs pos="917">
                  <a:schemeClr val="bg1"/>
                </a:gs>
                <a:gs pos="37000">
                  <a:srgbClr val="E6FBFE">
                    <a:alpha val="80000"/>
                  </a:srgbClr>
                </a:gs>
                <a:gs pos="100000">
                  <a:srgbClr val="57D2E3"/>
                </a:gs>
              </a:gsLst>
              <a:lin ang="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dirty="0" smtClean="0"/>
            </a:p>
          </p:txBody>
        </p:sp>
        <p:pic>
          <p:nvPicPr>
            <p:cNvPr id="9" name="图片 28"/>
            <p:cNvPicPr>
              <a:picLocks noChangeAspect="1"/>
            </p:cNvPicPr>
            <p:nvPr/>
          </p:nvPicPr>
          <p:blipFill>
            <a:blip r:embed="rId2"/>
            <a:srcRect l="368" t="9363" r="29749" b="-82"/>
            <a:stretch>
              <a:fillRect/>
            </a:stretch>
          </p:blipFill>
          <p:spPr bwMode="auto">
            <a:xfrm>
              <a:off x="0" y="869694"/>
              <a:ext cx="8144450" cy="3336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矩形 14"/>
          <p:cNvSpPr>
            <a:spLocks noChangeArrowheads="1"/>
          </p:cNvSpPr>
          <p:nvPr userDrawn="1"/>
        </p:nvSpPr>
        <p:spPr bwMode="auto">
          <a:xfrm>
            <a:off x="6531" y="1536700"/>
            <a:ext cx="8144451" cy="2298699"/>
          </a:xfrm>
          <a:prstGeom prst="rect">
            <a:avLst/>
          </a:prstGeom>
          <a:gradFill>
            <a:gsLst>
              <a:gs pos="917">
                <a:schemeClr val="bg1">
                  <a:alpha val="28000"/>
                </a:schemeClr>
              </a:gs>
              <a:gs pos="31000">
                <a:srgbClr val="E6FBFE">
                  <a:alpha val="80000"/>
                </a:srgbClr>
              </a:gs>
              <a:gs pos="79000">
                <a:srgbClr val="57D2E3"/>
              </a:gs>
            </a:gsLst>
            <a:lin ang="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 userDrawn="1"/>
        </p:nvSpPr>
        <p:spPr bwMode="auto">
          <a:xfrm>
            <a:off x="0" y="171611"/>
            <a:ext cx="12192000" cy="521785"/>
          </a:xfrm>
          <a:prstGeom prst="rect">
            <a:avLst/>
          </a:prstGeom>
          <a:gradFill flip="none" rotWithShape="1"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pic>
        <p:nvPicPr>
          <p:cNvPr id="3" name="图片 21"/>
          <p:cNvPicPr>
            <a:picLocks noChangeAspect="1"/>
          </p:cNvPicPr>
          <p:nvPr userDrawn="1"/>
        </p:nvPicPr>
        <p:blipFill>
          <a:blip r:embed="rId2"/>
          <a:srcRect l="-2669" t="12558" r="-10663" b="70840"/>
          <a:stretch>
            <a:fillRect/>
          </a:stretch>
        </p:blipFill>
        <p:spPr bwMode="auto">
          <a:xfrm>
            <a:off x="2233613" y="182563"/>
            <a:ext cx="9958387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2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9513" y="252413"/>
            <a:ext cx="5238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8"/>
          <p:cNvSpPr>
            <a:spLocks noChangeArrowheads="1"/>
          </p:cNvSpPr>
          <p:nvPr userDrawn="1"/>
        </p:nvSpPr>
        <p:spPr bwMode="auto">
          <a:xfrm>
            <a:off x="7583488" y="280988"/>
            <a:ext cx="3743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北京师范大学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0" y="839788"/>
            <a:ext cx="12192000" cy="3122612"/>
            <a:chOff x="0" y="839788"/>
            <a:chExt cx="12192000" cy="3122612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840303"/>
              <a:ext cx="12192000" cy="3120789"/>
            </a:xfrm>
            <a:prstGeom prst="rect">
              <a:avLst/>
            </a:prstGeom>
            <a:solidFill>
              <a:srgbClr val="57D2E3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smtClean="0"/>
            </a:p>
          </p:txBody>
        </p:sp>
        <p:pic>
          <p:nvPicPr>
            <p:cNvPr id="4" name="图片 28"/>
            <p:cNvPicPr>
              <a:picLocks noChangeAspect="1"/>
            </p:cNvPicPr>
            <p:nvPr/>
          </p:nvPicPr>
          <p:blipFill>
            <a:blip r:embed="rId2"/>
            <a:srcRect t="9363" b="14136"/>
            <a:stretch>
              <a:fillRect/>
            </a:stretch>
          </p:blipFill>
          <p:spPr bwMode="auto">
            <a:xfrm>
              <a:off x="280416" y="839788"/>
              <a:ext cx="11640122" cy="312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矩形 14"/>
          <p:cNvSpPr>
            <a:spLocks noChangeArrowheads="1"/>
          </p:cNvSpPr>
          <p:nvPr userDrawn="1"/>
        </p:nvSpPr>
        <p:spPr bwMode="auto">
          <a:xfrm>
            <a:off x="0" y="2127509"/>
            <a:ext cx="12192000" cy="1356797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2646680" y="2373630"/>
            <a:ext cx="777049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54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  <a:endParaRPr lang="zh-CN" altLang="en-US" sz="5400" b="1" spc="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&#12304;&#32032;&#26448;&#12305;&#12298;&#30005;&#33655;&#12299;&#25705;&#25830;&#36215;&#30005;&#35270;&#39057;&#65288;&#21271;&#24072;&#22823;&#65289;.mp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6531" y="840302"/>
            <a:ext cx="12192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dirty="0" smtClean="0"/>
          </a:p>
        </p:txBody>
      </p:sp>
      <p:grpSp>
        <p:nvGrpSpPr>
          <p:cNvPr id="6148" name="组合 8"/>
          <p:cNvGrpSpPr/>
          <p:nvPr/>
        </p:nvGrpSpPr>
        <p:grpSpPr bwMode="auto">
          <a:xfrm>
            <a:off x="206477" y="1987550"/>
            <a:ext cx="7801897" cy="1270297"/>
            <a:chOff x="1178398" y="2105678"/>
            <a:chExt cx="3548062" cy="1501704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703860" y="2105678"/>
              <a:ext cx="2497138" cy="554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第十一章 </a:t>
              </a:r>
              <a:r>
                <a:rPr lang="en-US" altLang="zh-CN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· </a:t>
              </a:r>
              <a:r>
                <a:rPr lang="zh-CN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简单电路</a:t>
              </a:r>
              <a:endPara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1178398" y="2625004"/>
              <a:ext cx="3548062" cy="982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4800" b="1" spc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三、电荷</a:t>
              </a:r>
              <a:endParaRPr lang="zh-CN" altLang="en-US" sz="48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7583488" y="280988"/>
            <a:ext cx="3743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北京师范大学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50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940675" y="971550"/>
            <a:ext cx="416242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 bwMode="auto">
          <a:xfrm>
            <a:off x="0" y="756367"/>
            <a:ext cx="2093913" cy="5508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比较总结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Text Box 162"/>
          <p:cNvSpPr txBox="1">
            <a:spLocks noChangeArrowheads="1"/>
          </p:cNvSpPr>
          <p:nvPr/>
        </p:nvSpPr>
        <p:spPr bwMode="auto">
          <a:xfrm>
            <a:off x="2591005" y="999306"/>
            <a:ext cx="587456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二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、两种电荷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电荷之间的相互作用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46036" y="1615869"/>
            <a:ext cx="10864184" cy="255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" name="Text Box 21"/>
          <p:cNvSpPr txBox="1">
            <a:spLocks noChangeArrowheads="1"/>
          </p:cNvSpPr>
          <p:nvPr/>
        </p:nvSpPr>
        <p:spPr bwMode="auto">
          <a:xfrm>
            <a:off x="3254786" y="4520382"/>
            <a:ext cx="279205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同种电荷相互排斥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Rectangle 22"/>
          <p:cNvSpPr>
            <a:spLocks noChangeArrowheads="1"/>
          </p:cNvSpPr>
          <p:nvPr/>
        </p:nvSpPr>
        <p:spPr bwMode="auto">
          <a:xfrm>
            <a:off x="8650390" y="4459543"/>
            <a:ext cx="264687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异种电荷相互吸引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下箭头 81"/>
          <p:cNvSpPr/>
          <p:nvPr/>
        </p:nvSpPr>
        <p:spPr bwMode="auto">
          <a:xfrm rot="2700000">
            <a:off x="5515219" y="3598580"/>
            <a:ext cx="281573" cy="1032439"/>
          </a:xfrm>
          <a:prstGeom prst="down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" name="下箭头 84"/>
          <p:cNvSpPr/>
          <p:nvPr/>
        </p:nvSpPr>
        <p:spPr bwMode="auto">
          <a:xfrm rot="18900000">
            <a:off x="3468378" y="3612010"/>
            <a:ext cx="269204" cy="1011581"/>
          </a:xfrm>
          <a:prstGeom prst="down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" name="下箭头 85"/>
          <p:cNvSpPr/>
          <p:nvPr/>
        </p:nvSpPr>
        <p:spPr bwMode="auto">
          <a:xfrm>
            <a:off x="10121631" y="3760839"/>
            <a:ext cx="246485" cy="727613"/>
          </a:xfrm>
          <a:prstGeom prst="down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7" name="Picture 7" descr="{61FDFEBB-C55A-4935-B2A1-F0D6D19ED983}0"/>
          <p:cNvPicPr>
            <a:picLocks noChangeAspect="1" noChangeArrowheads="1"/>
          </p:cNvPicPr>
          <p:nvPr/>
        </p:nvPicPr>
        <p:blipFill>
          <a:blip r:embed="rId2">
            <a:lum bright="12000" contrast="36000"/>
          </a:blip>
          <a:srcRect/>
          <a:stretch>
            <a:fillRect/>
          </a:stretch>
        </p:blipFill>
        <p:spPr bwMode="auto">
          <a:xfrm>
            <a:off x="3134032" y="4971527"/>
            <a:ext cx="1541207" cy="116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8" descr="{BC0E8B72-8578-400F-A6B6-002ED5CC0D4A}0"/>
          <p:cNvPicPr>
            <a:picLocks noChangeAspect="1" noChangeArrowheads="1"/>
          </p:cNvPicPr>
          <p:nvPr/>
        </p:nvPicPr>
        <p:blipFill>
          <a:blip r:embed="rId3">
            <a:lum bright="6000" contrast="42000"/>
          </a:blip>
          <a:srcRect/>
          <a:stretch>
            <a:fillRect/>
          </a:stretch>
        </p:blipFill>
        <p:spPr bwMode="auto">
          <a:xfrm>
            <a:off x="9094838" y="5142036"/>
            <a:ext cx="1541207" cy="118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9" descr="{F9EEEC82-61E9-4A1E-A5C8-72D75CCE7317}0"/>
          <p:cNvPicPr>
            <a:picLocks noChangeAspect="1" noChangeArrowheads="1"/>
          </p:cNvPicPr>
          <p:nvPr/>
        </p:nvPicPr>
        <p:blipFill>
          <a:blip r:embed="rId4">
            <a:lum bright="12000" contrast="36000"/>
          </a:blip>
          <a:srcRect/>
          <a:stretch>
            <a:fillRect/>
          </a:stretch>
        </p:blipFill>
        <p:spPr bwMode="auto">
          <a:xfrm>
            <a:off x="4982497" y="4994551"/>
            <a:ext cx="1541207" cy="118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5" grpId="0" animBg="1"/>
      <p:bldP spid="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341358" y="1886770"/>
            <a:ext cx="8280400" cy="29731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例题</a:t>
            </a:r>
            <a:r>
              <a:rPr lang="en-US" altLang="zh-CN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用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丝线吊起三个通草球，其中任意两个靠近都相互吸引，则它们可能是（    ）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、两个带正电，一个带负电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、两个带负电，一个带正电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、两个带正电，一个不带电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、两个带异种电，一个不带电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442462" y="2403885"/>
            <a:ext cx="4572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294968" y="874524"/>
            <a:ext cx="1769806" cy="4528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例题讲解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427704" y="977763"/>
            <a:ext cx="1769806" cy="4528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练习巩固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Rectangle 8"/>
          <p:cNvSpPr>
            <a:spLocks noChangeArrowheads="1"/>
          </p:cNvSpPr>
          <p:nvPr/>
        </p:nvSpPr>
        <p:spPr bwMode="auto">
          <a:xfrm>
            <a:off x="802659" y="2158479"/>
            <a:ext cx="827200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丝绸与玻璃棒摩擦后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玻璃棒带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电；丝绸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带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2" name="Rectangle 9"/>
          <p:cNvSpPr>
            <a:spLocks noChangeArrowheads="1"/>
          </p:cNvSpPr>
          <p:nvPr/>
        </p:nvSpPr>
        <p:spPr bwMode="auto">
          <a:xfrm>
            <a:off x="802661" y="3075644"/>
            <a:ext cx="10469511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有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两个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带电体，若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相互排斥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又与带正电的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相互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吸引，那么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一定带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,B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一定能相互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3" name="Rectangle 10"/>
          <p:cNvSpPr>
            <a:spLocks noChangeArrowheads="1"/>
          </p:cNvSpPr>
          <p:nvPr/>
        </p:nvSpPr>
        <p:spPr bwMode="auto">
          <a:xfrm>
            <a:off x="832155" y="4743596"/>
            <a:ext cx="10513756" cy="1135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有些化纤布料做成的衣服穿在身上很容易脏，主要是因为化纤布料容易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发生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__________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现象而吸引细小的灰尘。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4" name="Text Box 34"/>
          <p:cNvSpPr txBox="1">
            <a:spLocks noChangeArrowheads="1"/>
          </p:cNvSpPr>
          <p:nvPr/>
        </p:nvSpPr>
        <p:spPr bwMode="auto">
          <a:xfrm>
            <a:off x="5375120" y="2101791"/>
            <a:ext cx="7207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5" name="Text Box 35"/>
          <p:cNvSpPr txBox="1">
            <a:spLocks noChangeArrowheads="1"/>
          </p:cNvSpPr>
          <p:nvPr/>
        </p:nvSpPr>
        <p:spPr bwMode="auto">
          <a:xfrm>
            <a:off x="7490593" y="2070910"/>
            <a:ext cx="64293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负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6" name="Text Box 36"/>
          <p:cNvSpPr txBox="1">
            <a:spLocks noChangeArrowheads="1"/>
          </p:cNvSpPr>
          <p:nvPr/>
        </p:nvSpPr>
        <p:spPr bwMode="auto">
          <a:xfrm>
            <a:off x="2009721" y="3682173"/>
            <a:ext cx="8048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负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8" name="Text Box 37"/>
          <p:cNvSpPr txBox="1">
            <a:spLocks noChangeArrowheads="1"/>
          </p:cNvSpPr>
          <p:nvPr/>
        </p:nvSpPr>
        <p:spPr bwMode="auto">
          <a:xfrm>
            <a:off x="5296308" y="3711668"/>
            <a:ext cx="10810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吸引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0" name="Text Box 38"/>
          <p:cNvSpPr txBox="1">
            <a:spLocks noChangeArrowheads="1"/>
          </p:cNvSpPr>
          <p:nvPr/>
        </p:nvSpPr>
        <p:spPr bwMode="auto">
          <a:xfrm>
            <a:off x="1465876" y="5305878"/>
            <a:ext cx="18843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摩擦起电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1024934"/>
            <a:ext cx="1769806" cy="4528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拓展延伸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227520" y="3266835"/>
            <a:ext cx="9969807" cy="31947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摩擦起电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的实质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两个物体相互摩擦时，束缚电子本领强的物体得到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电子而带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负电，束缚电子本领弱的物体失去电子带正电。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  得  负，弱  失  正。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丝绸与玻璃棒摩擦时，丝绸束缚电子的本领强，得到电子带负电；玻璃棒束缚电子的本领弱，失去电子带正电。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摩擦起电的实质：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电子的得失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/>
          <p:nvPr/>
        </p:nvSpPr>
        <p:spPr>
          <a:xfrm>
            <a:off x="2583029" y="1618070"/>
            <a:ext cx="43225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 action="ppaction://hlinkfile"/>
              </a:rPr>
              <a:t>原子结构和摩擦起电的本质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76682" y="2101969"/>
            <a:ext cx="7812088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物质的组成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：常见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物质是由分子、原子构成的。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76681" y="2677156"/>
            <a:ext cx="1037784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原子结构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：原子是由带正电的原子核和带等量负电荷的核外电子组成的。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97299" y="949154"/>
            <a:ext cx="1769806" cy="4528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演示实验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>
          <a:xfrm>
            <a:off x="2270919" y="1558225"/>
            <a:ext cx="3024187" cy="433028"/>
          </a:xfrm>
          <a:prstGeom prst="rect">
            <a:avLst/>
          </a:prstGeom>
        </p:spPr>
        <p:txBody>
          <a:bodyPr/>
          <a:lstStyle/>
          <a:p>
            <a:pPr marL="914400" marR="0" lvl="0" indent="-9144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alibri Light" pitchFamily="34" charset="0"/>
              </a:rPr>
              <a:t>三、验电器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Calibri Light" pitchFamily="34" charset="0"/>
            </a:endParaRP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1017306" y="3297561"/>
            <a:ext cx="28194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buFont typeface="Wingdings" panose="05000000000000000000" pitchFamily="2" charset="2"/>
              <a:buNone/>
              <a:defRPr/>
            </a:pP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工作原理：</a:t>
            </a:r>
            <a:endParaRPr kumimoji="1"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1132989" y="2394837"/>
            <a:ext cx="20574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buFont typeface="Wingdings" panose="05000000000000000000" pitchFamily="2" charset="2"/>
              <a:buNone/>
              <a:defRPr/>
            </a:pP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结构</a:t>
            </a: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kumimoji="1" lang="zh-CN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2531781" y="2389715"/>
            <a:ext cx="3587842" cy="461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金属球、金属杆、金属箔</a:t>
            </a:r>
            <a:endParaRPr lang="zh-CN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Rectangle 8"/>
          <p:cNvSpPr>
            <a:spLocks noChangeArrowheads="1"/>
          </p:cNvSpPr>
          <p:nvPr/>
        </p:nvSpPr>
        <p:spPr bwMode="auto">
          <a:xfrm>
            <a:off x="2717468" y="3259563"/>
            <a:ext cx="2659702" cy="461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buFont typeface="Wingdings" panose="05000000000000000000" pitchFamily="2" charset="2"/>
              <a:buNone/>
              <a:defRPr/>
            </a:pP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同种电荷互相排斥</a:t>
            </a:r>
            <a:endParaRPr lang="zh-CN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2712244" y="4225686"/>
            <a:ext cx="2659702" cy="461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检验物体是否带电</a:t>
            </a:r>
            <a:endParaRPr lang="zh-CN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1121877" y="4278073"/>
            <a:ext cx="28194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buFont typeface="Wingdings" panose="05000000000000000000" pitchFamily="2" charset="2"/>
              <a:buNone/>
              <a:defRPr/>
            </a:pPr>
            <a:r>
              <a:rPr kumimoji="1"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作用：</a:t>
            </a:r>
            <a:endParaRPr kumimoji="1" lang="zh-CN" altLang="en-US" sz="240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/>
        </p:nvSpPr>
        <p:spPr bwMode="auto">
          <a:xfrm>
            <a:off x="1826162" y="5839763"/>
            <a:ext cx="82804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验电器的张角越大，它所带的电荷越多。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772625" y="5284648"/>
            <a:ext cx="896461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演示：将带电体接触验电器金属球，观察现象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9" name="Picture 3" descr="F:\解析有关文档\科大讯飞\资源制作有关文件（20170807）\北师大九年级\第十一章简单电路\第3节 电荷\素材\【素材】《两种电荷》验电器的结构图片（人教）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367356" y="1932258"/>
            <a:ext cx="3450928" cy="3554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6" grpId="0"/>
      <p:bldP spid="57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1049612"/>
            <a:ext cx="1769806" cy="4528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知识讲解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1958452" y="1502441"/>
            <a:ext cx="474898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四、静电现象的应用和防护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 Box 6"/>
          <p:cNvSpPr txBox="1">
            <a:spLocks noChangeArrowheads="1"/>
          </p:cNvSpPr>
          <p:nvPr/>
        </p:nvSpPr>
        <p:spPr bwMode="auto">
          <a:xfrm>
            <a:off x="890629" y="2230950"/>
            <a:ext cx="2778637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buFont typeface="Wingdings" panose="05000000000000000000" pitchFamily="2" charset="2"/>
              <a:buNone/>
              <a:defRPr/>
            </a:pPr>
            <a:r>
              <a:rPr kumimoji="1"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kumimoji="1"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静电现象的应用</a:t>
            </a:r>
            <a:endParaRPr kumimoji="1" lang="zh-CN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964370" y="2776640"/>
            <a:ext cx="864849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buFont typeface="Wingdings" panose="05000000000000000000" pitchFamily="2" charset="2"/>
              <a:buNone/>
              <a:defRPr/>
            </a:pPr>
            <a:r>
              <a:rPr kumimoji="1"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kumimoji="1"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1"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）原理：利用带电微粒在异种电荷的吸引下作定向运动。</a:t>
            </a:r>
            <a:endParaRPr kumimoji="1" lang="zh-CN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905376" y="3337079"/>
            <a:ext cx="8648495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buFont typeface="Wingdings" panose="05000000000000000000" pitchFamily="2" charset="2"/>
              <a:buNone/>
              <a:defRPr/>
            </a:pPr>
            <a:r>
              <a:rPr kumimoji="1"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kumimoji="1"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1"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）举例：静电除尘，给尘埃带上电荷，让它飞向某一个方向；静电喷涂，给喷出的雾状油漆带电，让它飞向带有异种电荷的待喷涂物件上等。</a:t>
            </a:r>
            <a:endParaRPr kumimoji="1" lang="zh-CN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79120" y="4738176"/>
            <a:ext cx="2778637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buFont typeface="Wingdings" panose="05000000000000000000" pitchFamily="2" charset="2"/>
              <a:buNone/>
              <a:defRPr/>
            </a:pPr>
            <a:r>
              <a:rPr kumimoji="1"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kumimoji="1"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静电现象的防护</a:t>
            </a:r>
            <a:endParaRPr kumimoji="1" lang="zh-CN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038112" y="5785312"/>
            <a:ext cx="8515759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buFont typeface="Wingdings" panose="05000000000000000000" pitchFamily="2" charset="2"/>
              <a:buNone/>
              <a:defRPr/>
            </a:pPr>
            <a:r>
              <a:rPr kumimoji="1"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kumimoji="1"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1"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）举例：油罐车尾部的铁链是将摩擦产生的电荷转移到大地，以免放电出现火花而引起危险；雷电与避雷针的设置。</a:t>
            </a:r>
            <a:endParaRPr kumimoji="1"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057777" y="5229788"/>
            <a:ext cx="864849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buFont typeface="Wingdings" panose="05000000000000000000" pitchFamily="2" charset="2"/>
              <a:buNone/>
              <a:defRPr/>
            </a:pPr>
            <a:r>
              <a:rPr kumimoji="1"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kumimoji="1"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1"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）原理：带电物体的尖端会出现放电现象。</a:t>
            </a:r>
            <a:endParaRPr kumimoji="1" lang="zh-CN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745294" y="4262233"/>
            <a:ext cx="1843856" cy="212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2" grpId="0"/>
      <p:bldP spid="8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 bwMode="auto">
          <a:xfrm>
            <a:off x="0" y="889102"/>
            <a:ext cx="2093913" cy="5508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例题讲解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135625" y="1843548"/>
            <a:ext cx="10161640" cy="33510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例题</a:t>
            </a:r>
            <a:r>
              <a:rPr lang="en-US" altLang="zh-CN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丝绸摩擦过的玻璃棒接触验电器的金属球后，再用毛皮摩擦过的橡胶棒接触验电器的金属球；则金属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箔可能出现的（      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、张开角度不变     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、张开角度变小     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、闭合                     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、先闭合后张开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182027" y="2465029"/>
            <a:ext cx="96197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BCD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0" y="933347"/>
            <a:ext cx="2093913" cy="5508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巩固练习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1311224" y="1653663"/>
            <a:ext cx="8153400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177800"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有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三个用丝线悬吊着的小球，相互作用情况如图：那么下列说法正确的是（   ）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177800" eaLnBrk="0" hangingPunct="0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若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带正电，则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一定带正电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177800" eaLnBrk="0" hangingPunct="0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若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带负电，则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一定带正电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177800" eaLnBrk="0" hangingPunct="0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若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带正电，则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一定带正电，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177800" eaLnBrk="0" hangingPunct="0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带负电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177800" eaLnBrk="0" hangingPunct="0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 . A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一定带同种电荷，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则可能不带电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5262000" y="2285079"/>
            <a:ext cx="5889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6" name="Group 11"/>
          <p:cNvGrpSpPr>
            <a:grpSpLocks noChangeAspect="1"/>
          </p:cNvGrpSpPr>
          <p:nvPr/>
        </p:nvGrpSpPr>
        <p:grpSpPr bwMode="auto">
          <a:xfrm>
            <a:off x="8345744" y="2546862"/>
            <a:ext cx="2000250" cy="1485900"/>
            <a:chOff x="3870" y="4752"/>
            <a:chExt cx="3150" cy="2340"/>
          </a:xfrm>
        </p:grpSpPr>
        <p:sp>
          <p:nvSpPr>
            <p:cNvPr id="7" name="AutoShape 29"/>
            <p:cNvSpPr>
              <a:spLocks noChangeAspect="1" noChangeArrowheads="1" noTextEdit="1"/>
            </p:cNvSpPr>
            <p:nvPr/>
          </p:nvSpPr>
          <p:spPr bwMode="auto">
            <a:xfrm>
              <a:off x="3870" y="4752"/>
              <a:ext cx="3150" cy="23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Line 28"/>
            <p:cNvSpPr>
              <a:spLocks noChangeShapeType="1"/>
            </p:cNvSpPr>
            <p:nvPr/>
          </p:nvSpPr>
          <p:spPr bwMode="auto">
            <a:xfrm>
              <a:off x="4080" y="5064"/>
              <a:ext cx="199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Line 27"/>
            <p:cNvSpPr>
              <a:spLocks noChangeShapeType="1"/>
            </p:cNvSpPr>
            <p:nvPr/>
          </p:nvSpPr>
          <p:spPr bwMode="auto">
            <a:xfrm flipH="1">
              <a:off x="4080" y="5064"/>
              <a:ext cx="368" cy="18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>
              <a:off x="4605" y="5064"/>
              <a:ext cx="420" cy="18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Line 25"/>
            <p:cNvSpPr>
              <a:spLocks noChangeShapeType="1"/>
            </p:cNvSpPr>
            <p:nvPr/>
          </p:nvSpPr>
          <p:spPr bwMode="auto">
            <a:xfrm flipH="1">
              <a:off x="5445" y="5064"/>
              <a:ext cx="420" cy="18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Line 24"/>
            <p:cNvSpPr>
              <a:spLocks noChangeShapeType="1"/>
            </p:cNvSpPr>
            <p:nvPr/>
          </p:nvSpPr>
          <p:spPr bwMode="auto">
            <a:xfrm flipH="1">
              <a:off x="4356" y="4908"/>
              <a:ext cx="104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Line 23"/>
            <p:cNvSpPr>
              <a:spLocks noChangeShapeType="1"/>
            </p:cNvSpPr>
            <p:nvPr/>
          </p:nvSpPr>
          <p:spPr bwMode="auto">
            <a:xfrm flipH="1">
              <a:off x="4566" y="4908"/>
              <a:ext cx="106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Line 22"/>
            <p:cNvSpPr>
              <a:spLocks noChangeShapeType="1"/>
            </p:cNvSpPr>
            <p:nvPr/>
          </p:nvSpPr>
          <p:spPr bwMode="auto">
            <a:xfrm flipH="1">
              <a:off x="4776" y="4908"/>
              <a:ext cx="105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Line 21"/>
            <p:cNvSpPr>
              <a:spLocks noChangeShapeType="1"/>
            </p:cNvSpPr>
            <p:nvPr/>
          </p:nvSpPr>
          <p:spPr bwMode="auto">
            <a:xfrm flipH="1">
              <a:off x="4986" y="4908"/>
              <a:ext cx="105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 flipH="1">
              <a:off x="5196" y="4908"/>
              <a:ext cx="105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 flipH="1">
              <a:off x="5406" y="4908"/>
              <a:ext cx="105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H="1">
              <a:off x="5616" y="4908"/>
              <a:ext cx="105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5826" y="4908"/>
              <a:ext cx="105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H="1">
              <a:off x="6036" y="4908"/>
              <a:ext cx="105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 flipH="1">
              <a:off x="4185" y="4908"/>
              <a:ext cx="105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Oval 14"/>
            <p:cNvSpPr>
              <a:spLocks noChangeArrowheads="1"/>
            </p:cNvSpPr>
            <p:nvPr/>
          </p:nvSpPr>
          <p:spPr bwMode="auto">
            <a:xfrm>
              <a:off x="3975" y="6882"/>
              <a:ext cx="210" cy="2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Oval 13"/>
            <p:cNvSpPr>
              <a:spLocks noChangeArrowheads="1"/>
            </p:cNvSpPr>
            <p:nvPr/>
          </p:nvSpPr>
          <p:spPr bwMode="auto">
            <a:xfrm>
              <a:off x="4920" y="6882"/>
              <a:ext cx="210" cy="2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Oval 12"/>
            <p:cNvSpPr>
              <a:spLocks noChangeArrowheads="1"/>
            </p:cNvSpPr>
            <p:nvPr/>
          </p:nvSpPr>
          <p:spPr bwMode="auto">
            <a:xfrm>
              <a:off x="5340" y="6882"/>
              <a:ext cx="210" cy="2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8510277" y="4051659"/>
            <a:ext cx="15001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  B  C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0" y="933347"/>
            <a:ext cx="2093913" cy="5508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巩固练习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51756" y="2315463"/>
            <a:ext cx="6408738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如图所示</a:t>
            </a:r>
            <a:r>
              <a:rPr 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将塑料绳一端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扎紧</a:t>
            </a:r>
            <a:r>
              <a:rPr 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把绳尽可能撕成更多的细丝</a:t>
            </a:r>
            <a:r>
              <a:rPr 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用手从上向下捋几次</a:t>
            </a:r>
            <a:r>
              <a:rPr 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观察到细丝蓬散开来</a:t>
            </a:r>
            <a:r>
              <a:rPr 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是因为细丝与手摩擦后带上</a:t>
            </a:r>
            <a:r>
              <a:rPr lang="zh-CN" altLang="en-US" sz="2400" u="sng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　　</a:t>
            </a:r>
            <a:r>
              <a:rPr 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选填“同”或“异”</a:t>
            </a:r>
            <a:r>
              <a:rPr 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种电荷而相互</a:t>
            </a:r>
            <a:r>
              <a:rPr lang="zh-CN" altLang="en-US" sz="2400" u="sng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zh-CN" altLang="en-US" sz="2400" u="sng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692306" y="1796350"/>
            <a:ext cx="1819275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0" y="933347"/>
            <a:ext cx="2093913" cy="5508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巩固练习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73659" y="1427460"/>
            <a:ext cx="49688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533833" y="1816039"/>
            <a:ext cx="4866967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运输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油的油罐车底部都拖有一根铁链，这样做的目的是什么？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88144" y="2950487"/>
            <a:ext cx="6061586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在运输过程中，由于油和油罐的摩擦会使油和油罐带上异种电荷，当电荷积累到一定程度时，会发生放电现象，产生电火花，将汽油点燃。铁链是导体可把所带电荷传导到大地。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597385" y="5231212"/>
            <a:ext cx="75612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加油站禁止用塑料桶装运汽油，你知道是什么原因吗？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462684" y="1191692"/>
            <a:ext cx="3864077" cy="322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427704" y="977763"/>
            <a:ext cx="1769806" cy="4528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学习目标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557976" y="2103745"/>
            <a:ext cx="6624637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知道摩擦起电现象及其本质。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知道自然界中有两种电荷和电荷之间的相互作用规律。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知道验电器的结构和工作原理。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静电现象的应用与防护。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294968" y="874524"/>
            <a:ext cx="1769806" cy="4528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Group 3"/>
          <p:cNvGrpSpPr/>
          <p:nvPr/>
        </p:nvGrpSpPr>
        <p:grpSpPr bwMode="auto">
          <a:xfrm>
            <a:off x="959106" y="2216202"/>
            <a:ext cx="2657475" cy="2468562"/>
            <a:chOff x="0" y="0"/>
            <a:chExt cx="1674" cy="1555"/>
          </a:xfrm>
        </p:grpSpPr>
        <p:pic>
          <p:nvPicPr>
            <p:cNvPr id="21" name="单圆角矩形 2"/>
            <p:cNvPicPr>
              <a:picLocks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0"/>
              <a:ext cx="1674" cy="1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116" y="66"/>
              <a:ext cx="937" cy="14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32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摩擦</a:t>
              </a:r>
              <a:endParaRPr lang="en-US" altLang="zh-CN" sz="32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32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起电</a:t>
              </a:r>
              <a:endParaRPr lang="zh-CN" altLang="en-US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Group 6"/>
          <p:cNvGrpSpPr/>
          <p:nvPr/>
        </p:nvGrpSpPr>
        <p:grpSpPr bwMode="auto">
          <a:xfrm>
            <a:off x="3514315" y="2155210"/>
            <a:ext cx="1828800" cy="2468563"/>
            <a:chOff x="0" y="0"/>
            <a:chExt cx="1152" cy="1555"/>
          </a:xfrm>
        </p:grpSpPr>
        <p:pic>
          <p:nvPicPr>
            <p:cNvPr id="24" name="单圆角矩形 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152" cy="1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92" y="77"/>
              <a:ext cx="937" cy="14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32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两种电荷及其相互作用</a:t>
              </a:r>
              <a:endParaRPr lang="zh-CN" altLang="en-US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7" name="单圆角矩形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4341" y="2129810"/>
            <a:ext cx="267017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6222079" y="2232997"/>
            <a:ext cx="1487488" cy="2273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32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验电器的结构和原理</a:t>
            </a:r>
            <a:endParaRPr lang="zh-CN" altLang="en-US" sz="3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6" name="单圆角矩形 4"/>
          <p:cNvPicPr>
            <a:picLocks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17541" y="2099647"/>
            <a:ext cx="267017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8965279" y="2218710"/>
            <a:ext cx="1487488" cy="2273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32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静电的应用与防护</a:t>
            </a:r>
            <a:endParaRPr lang="zh-CN" altLang="en-US" sz="3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Group 12"/>
          <p:cNvGrpSpPr/>
          <p:nvPr/>
        </p:nvGrpSpPr>
        <p:grpSpPr bwMode="auto">
          <a:xfrm>
            <a:off x="2994435" y="2831742"/>
            <a:ext cx="615950" cy="1322387"/>
            <a:chOff x="0" y="0"/>
            <a:chExt cx="388" cy="833"/>
          </a:xfrm>
        </p:grpSpPr>
        <p:pic>
          <p:nvPicPr>
            <p:cNvPr id="30" name="燕尾形 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388" cy="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39" y="23"/>
              <a:ext cx="315" cy="7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latin typeface="华文新魏" pitchFamily="2" charset="-122"/>
              </a:endParaRPr>
            </a:p>
          </p:txBody>
        </p:sp>
      </p:grpSp>
      <p:grpSp>
        <p:nvGrpSpPr>
          <p:cNvPr id="32" name="Group 15"/>
          <p:cNvGrpSpPr/>
          <p:nvPr/>
        </p:nvGrpSpPr>
        <p:grpSpPr bwMode="auto">
          <a:xfrm>
            <a:off x="8101166" y="2800862"/>
            <a:ext cx="614363" cy="1328738"/>
            <a:chOff x="0" y="0"/>
            <a:chExt cx="387" cy="837"/>
          </a:xfrm>
        </p:grpSpPr>
        <p:pic>
          <p:nvPicPr>
            <p:cNvPr id="33" name="燕尾形 6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387" cy="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17"/>
            <p:cNvSpPr txBox="1">
              <a:spLocks noChangeArrowheads="1"/>
            </p:cNvSpPr>
            <p:nvPr/>
          </p:nvSpPr>
          <p:spPr bwMode="auto">
            <a:xfrm>
              <a:off x="36" y="24"/>
              <a:ext cx="315" cy="7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latin typeface="华文新魏" pitchFamily="2" charset="-122"/>
              </a:endParaRPr>
            </a:p>
          </p:txBody>
        </p:sp>
      </p:grpSp>
      <p:pic>
        <p:nvPicPr>
          <p:cNvPr id="19" name="燕尾形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10367" y="2850023"/>
            <a:ext cx="614363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5567517" y="2888123"/>
            <a:ext cx="500063" cy="1214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latin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442452" y="800151"/>
            <a:ext cx="2093913" cy="5508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作业布置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35277" y="2337056"/>
            <a:ext cx="7934631" cy="181588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课本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sz="2800" baseline="-25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49-50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      第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阅读课本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sz="2800" baseline="-25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50-60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放电现象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427704" y="977763"/>
            <a:ext cx="1769806" cy="4528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情境导入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>
            <a:off x="1547340" y="4333755"/>
            <a:ext cx="48977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秋冬时节，天气干燥，梳头发时会发现头发随着梳子飘动，为什么？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6738772" y="4407498"/>
            <a:ext cx="47797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运输油料的车辆，车厢后面总是拖着一根金属的链条，为什么？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1916049" y="5351394"/>
            <a:ext cx="80538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电是什么？与前面所学的电路中电流有没有什么关系？学习本节内容将对这些知识有初步了解。</a:t>
            </a:r>
            <a:endParaRPr lang="en-US" alt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"/>
          <p:cNvSpPr txBox="1"/>
          <p:nvPr/>
        </p:nvSpPr>
        <p:spPr>
          <a:xfrm>
            <a:off x="1768566" y="1561058"/>
            <a:ext cx="27591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生活中的静电现象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990736" y="1728020"/>
            <a:ext cx="3008670" cy="250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3118" y="2209800"/>
            <a:ext cx="3654191" cy="217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427704" y="977763"/>
            <a:ext cx="1769806" cy="4528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实验演示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1032388" y="5309420"/>
            <a:ext cx="103976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经摩擦过的物体能够吸引轻小物体，人们就说它带了“电”，或者说带了电荷。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用摩擦的方法使物体带电的现象叫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摩擦起电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"/>
          <p:cNvSpPr txBox="1"/>
          <p:nvPr/>
        </p:nvSpPr>
        <p:spPr>
          <a:xfrm>
            <a:off x="1768566" y="1561058"/>
            <a:ext cx="27591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一、摩擦起电现象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78950" y="2179536"/>
            <a:ext cx="3779889" cy="283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{50B851D2-EAF0-4B28-ACB6-EE4D70805183}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3189" y="2182189"/>
            <a:ext cx="2548707" cy="287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5355" y="2190137"/>
            <a:ext cx="3548830" cy="283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16"/>
          <p:cNvSpPr/>
          <p:nvPr/>
        </p:nvSpPr>
        <p:spPr bwMode="auto">
          <a:xfrm>
            <a:off x="1504335" y="4586748"/>
            <a:ext cx="3200399" cy="35396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支架上方的轻质丝絮会张开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8411496" y="4576916"/>
            <a:ext cx="3200399" cy="35396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细水流会靠近摩擦后的气球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427704" y="977763"/>
            <a:ext cx="1769806" cy="4528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讨论总结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1"/>
          <p:cNvSpPr txBox="1"/>
          <p:nvPr/>
        </p:nvSpPr>
        <p:spPr>
          <a:xfrm>
            <a:off x="987042" y="3080873"/>
            <a:ext cx="103976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经摩擦过的物体能够吸引轻小物体，人们就说它带了“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”，或者说带了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电荷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1"/>
          <p:cNvSpPr txBox="1"/>
          <p:nvPr/>
        </p:nvSpPr>
        <p:spPr>
          <a:xfrm>
            <a:off x="1752717" y="2311685"/>
            <a:ext cx="27591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一、摩擦起电现象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文本框 1"/>
          <p:cNvSpPr txBox="1"/>
          <p:nvPr/>
        </p:nvSpPr>
        <p:spPr>
          <a:xfrm>
            <a:off x="972293" y="4098512"/>
            <a:ext cx="103976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用摩擦的方法使物体带电的现象叫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摩擦起电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文本框 1"/>
          <p:cNvSpPr txBox="1"/>
          <p:nvPr/>
        </p:nvSpPr>
        <p:spPr>
          <a:xfrm>
            <a:off x="987043" y="4968667"/>
            <a:ext cx="106188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带电体具有够吸引轻小物体的性质，这也是判定物体是否带电的方法之一。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111" grpId="0"/>
      <p:bldP spid="1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427704" y="977763"/>
            <a:ext cx="1769806" cy="4528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提出问题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Rectangle 5"/>
          <p:cNvSpPr>
            <a:spLocks noChangeArrowheads="1"/>
          </p:cNvSpPr>
          <p:nvPr/>
        </p:nvSpPr>
        <p:spPr bwMode="auto">
          <a:xfrm>
            <a:off x="1885998" y="2409228"/>
            <a:ext cx="8004227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想一想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被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毛皮摩擦过的橡胶棒与被丝绸摩擦过的玻璃棒带的电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是否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一样？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9" name="Picture 7" descr="{2ADA718F-30E9-4AD6-B1D4-8AC60A6765E9}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30396" y="3110698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8" descr="{EF245CCE-3E56-49EE-A8A3-727E6A69CAB8}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9582" y="3302428"/>
            <a:ext cx="23336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 Box 130"/>
          <p:cNvSpPr txBox="1">
            <a:spLocks noChangeArrowheads="1"/>
          </p:cNvSpPr>
          <p:nvPr/>
        </p:nvSpPr>
        <p:spPr bwMode="auto">
          <a:xfrm>
            <a:off x="3002829" y="5663554"/>
            <a:ext cx="269885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与毛皮摩擦过的橡胶棒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2" name="Text Box 130"/>
          <p:cNvSpPr txBox="1">
            <a:spLocks noChangeArrowheads="1"/>
          </p:cNvSpPr>
          <p:nvPr/>
        </p:nvSpPr>
        <p:spPr bwMode="auto">
          <a:xfrm>
            <a:off x="6955397" y="5663554"/>
            <a:ext cx="26103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与丝绸摩擦过的玻璃棒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3" name="文本框 1"/>
          <p:cNvSpPr txBox="1"/>
          <p:nvPr/>
        </p:nvSpPr>
        <p:spPr>
          <a:xfrm>
            <a:off x="2780261" y="1685208"/>
            <a:ext cx="27591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二、两种电荷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427704" y="977763"/>
            <a:ext cx="1769806" cy="4528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观察思考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197787" y="2843979"/>
            <a:ext cx="5825613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将两个吹足气的气球分别在干燥的皮肤上或用干布摩擦几下，然后将悬线提起，你看到了什么现象？为什么？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/>
          <p:nvPr/>
        </p:nvSpPr>
        <p:spPr>
          <a:xfrm>
            <a:off x="2957682" y="1917220"/>
            <a:ext cx="27591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二、两种电荷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41823" y="2695318"/>
            <a:ext cx="2287852" cy="257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10800000" flipV="1">
            <a:off x="4640239" y="5316085"/>
            <a:ext cx="541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同种电荷是相互排斥的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427704" y="977763"/>
            <a:ext cx="1769806" cy="4528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实验探究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162"/>
          <p:cNvSpPr txBox="1">
            <a:spLocks noChangeArrowheads="1"/>
          </p:cNvSpPr>
          <p:nvPr/>
        </p:nvSpPr>
        <p:spPr bwMode="auto">
          <a:xfrm>
            <a:off x="2328836" y="1199759"/>
            <a:ext cx="425962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二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、两种电荷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75597" y="1595097"/>
            <a:ext cx="10864184" cy="255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 Box 161"/>
          <p:cNvSpPr txBox="1">
            <a:spLocks noChangeArrowheads="1"/>
          </p:cNvSpPr>
          <p:nvPr/>
        </p:nvSpPr>
        <p:spPr bwMode="auto">
          <a:xfrm>
            <a:off x="947688" y="4108775"/>
            <a:ext cx="10830330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）当两根用毛皮摩擦过的硬橡胶棒相互靠近时（图甲），现象是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）当两根用丝绸摩擦过的玻璃棒相互靠近时（图乙），现象是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</a:t>
            </a:r>
            <a:r>
              <a:rPr lang="en-US" altLang="zh-CN" sz="2400" u="sng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）当用丝绸摩擦过的玻璃棒和用毛皮摩擦过的硬橡胶棒相互靠近时（图丙），现象是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268179" y="413827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排斥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992876" y="493960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排斥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28836" y="620066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吸引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427704" y="977763"/>
            <a:ext cx="1769806" cy="4528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分析归纳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" name="Text Box 162"/>
          <p:cNvSpPr txBox="1">
            <a:spLocks noChangeArrowheads="1"/>
          </p:cNvSpPr>
          <p:nvPr/>
        </p:nvSpPr>
        <p:spPr bwMode="auto">
          <a:xfrm>
            <a:off x="2591005" y="999306"/>
            <a:ext cx="478318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二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、两种电荷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电荷的种类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2848848" y="2375772"/>
            <a:ext cx="3021010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人们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通过大量的实验研究发现，用摩擦的方法可以使各种各样的物质带电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右箭头 62"/>
          <p:cNvSpPr/>
          <p:nvPr/>
        </p:nvSpPr>
        <p:spPr bwMode="auto">
          <a:xfrm>
            <a:off x="6135329" y="3967318"/>
            <a:ext cx="825910" cy="48669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7012807" y="3484680"/>
            <a:ext cx="189521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与正电荷不同的一定是负电荷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右箭头 64"/>
          <p:cNvSpPr/>
          <p:nvPr/>
        </p:nvSpPr>
        <p:spPr bwMode="auto">
          <a:xfrm>
            <a:off x="6105834" y="5373329"/>
            <a:ext cx="870154" cy="48669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6" name="Rectangle 2"/>
          <p:cNvSpPr>
            <a:spLocks noChangeArrowheads="1"/>
          </p:cNvSpPr>
          <p:nvPr/>
        </p:nvSpPr>
        <p:spPr bwMode="auto">
          <a:xfrm>
            <a:off x="7002976" y="5008680"/>
            <a:ext cx="1978791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与负电荷不同的一定是正电荷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7" name="Picture 8" descr="{EF245CCE-3E56-49EE-A8A3-727E6A69CAB8}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38702" y="2385116"/>
            <a:ext cx="1326072" cy="13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 Box 130"/>
          <p:cNvSpPr txBox="1">
            <a:spLocks noChangeArrowheads="1"/>
          </p:cNvSpPr>
          <p:nvPr/>
        </p:nvSpPr>
        <p:spPr bwMode="auto">
          <a:xfrm>
            <a:off x="471949" y="3695855"/>
            <a:ext cx="184063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与毛皮摩擦过的橡胶棒带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负电荷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9" name="Picture 7" descr="{2ADA718F-30E9-4AD6-B1D4-8AC60A6765E9}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" y="4383188"/>
            <a:ext cx="1408009" cy="140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ext Box 130"/>
          <p:cNvSpPr txBox="1">
            <a:spLocks noChangeArrowheads="1"/>
          </p:cNvSpPr>
          <p:nvPr/>
        </p:nvSpPr>
        <p:spPr bwMode="auto">
          <a:xfrm>
            <a:off x="575289" y="5788050"/>
            <a:ext cx="181395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与丝绸摩擦过的玻璃棒带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正电荷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1" name="Text Box 162"/>
          <p:cNvSpPr txBox="1">
            <a:spLocks noChangeArrowheads="1"/>
          </p:cNvSpPr>
          <p:nvPr/>
        </p:nvSpPr>
        <p:spPr bwMode="auto">
          <a:xfrm>
            <a:off x="467237" y="1825216"/>
            <a:ext cx="184825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物理学规定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2" name="Text Box 162"/>
          <p:cNvSpPr txBox="1">
            <a:spLocks noChangeArrowheads="1"/>
          </p:cNvSpPr>
          <p:nvPr/>
        </p:nvSpPr>
        <p:spPr bwMode="auto">
          <a:xfrm>
            <a:off x="3697134" y="1736727"/>
            <a:ext cx="184825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实验现象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2920181" y="3514178"/>
            <a:ext cx="3067664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70C0"/>
            </a:solidFill>
            <a:miter lim="800000"/>
          </a:ln>
        </p:spPr>
        <p:txBody>
          <a:bodyPr wrap="square" anchor="ctr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凡是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跟丝绸摩擦过的玻璃棒互相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吸引的带电体，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必定跟毛皮摩擦过的橡胶棒互相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排斥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Rectangle 2"/>
          <p:cNvSpPr>
            <a:spLocks noChangeArrowheads="1"/>
          </p:cNvSpPr>
          <p:nvPr/>
        </p:nvSpPr>
        <p:spPr bwMode="auto">
          <a:xfrm>
            <a:off x="2920180" y="5030482"/>
            <a:ext cx="3067665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70C0"/>
            </a:solidFill>
            <a:miter lim="800000"/>
          </a:ln>
        </p:spPr>
        <p:txBody>
          <a:bodyPr wrap="square" anchor="ctr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凡是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跟毛皮摩擦过的橡胶棒互相吸引的，必定跟丝绸摩擦过的玻璃棒互相排斥。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右大括号 74"/>
          <p:cNvSpPr/>
          <p:nvPr/>
        </p:nvSpPr>
        <p:spPr bwMode="auto">
          <a:xfrm>
            <a:off x="8878528" y="3878826"/>
            <a:ext cx="619433" cy="1696064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9645445" y="3937818"/>
            <a:ext cx="2064774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自然界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只有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两种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电荷：</a:t>
            </a:r>
            <a:endParaRPr lang="en-US" altLang="zh-CN" sz="2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正电荷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负电荷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Text Box 162"/>
          <p:cNvSpPr txBox="1">
            <a:spLocks noChangeArrowheads="1"/>
          </p:cNvSpPr>
          <p:nvPr/>
        </p:nvSpPr>
        <p:spPr bwMode="auto">
          <a:xfrm>
            <a:off x="7325239" y="1736727"/>
            <a:ext cx="91911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分析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8" name="Text Box 162"/>
          <p:cNvSpPr txBox="1">
            <a:spLocks noChangeArrowheads="1"/>
          </p:cNvSpPr>
          <p:nvPr/>
        </p:nvSpPr>
        <p:spPr bwMode="auto">
          <a:xfrm>
            <a:off x="9876709" y="1721983"/>
            <a:ext cx="91911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结论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 animBg="1"/>
      <p:bldP spid="64" grpId="0" animBg="1"/>
      <p:bldP spid="65" grpId="0" animBg="1"/>
      <p:bldP spid="66" grpId="0" animBg="1"/>
      <p:bldP spid="68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6" grpId="1" animBg="1"/>
      <p:bldP spid="77" grpId="0"/>
      <p:bldP spid="78" grpId="0"/>
    </p:bld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2371</Words>
  <Application>WPS 演示</Application>
  <PresentationFormat>宽屏</PresentationFormat>
  <Paragraphs>240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Arial</vt:lpstr>
      <vt:lpstr>宋体</vt:lpstr>
      <vt:lpstr>Wingdings</vt:lpstr>
      <vt:lpstr>Calibri Light</vt:lpstr>
      <vt:lpstr>Calibri</vt:lpstr>
      <vt:lpstr>微软雅黑</vt:lpstr>
      <vt:lpstr>黑体</vt:lpstr>
      <vt:lpstr>Times New Roman</vt:lpstr>
      <vt:lpstr/>
      <vt:lpstr>Arial Unicode MS</vt:lpstr>
      <vt:lpstr>华文新魏</vt:lpstr>
      <vt:lpstr>RomanS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陈志磊</dc:creator>
  <cp:lastModifiedBy>Administrator</cp:lastModifiedBy>
  <cp:revision>480</cp:revision>
  <dcterms:created xsi:type="dcterms:W3CDTF">2013-07-01T03:05:00Z</dcterms:created>
  <dcterms:modified xsi:type="dcterms:W3CDTF">2018-05-01T10:53:56Z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