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7E20C8-0594-4CA0-AB62-C3E2DF3EAAF1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D49B-3C6B-425C-A5A2-EFFB67A5B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99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42905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762105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008913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346761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04516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22308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94286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25584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344366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658784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544368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88778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848919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29687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9602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84"/>
            <a:ext cx="2743200" cy="366029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84"/>
            <a:ext cx="4114800" cy="36602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84"/>
            <a:ext cx="2743200" cy="366029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06642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3.doc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4.doc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5.doc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6.doc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4.png"/><Relationship Id="rId4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oleObject" Target="../embeddings/Microsoft_Word_97_-_2003___1.doc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Word_97_-_2003___2.doc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" y="813539"/>
            <a:ext cx="4411980" cy="43013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4403">
            <a:off x="622058" y="1142031"/>
            <a:ext cx="3077795" cy="3077795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3858895" y="1625168"/>
            <a:ext cx="53333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3200" b="1">
                <a:solidFill>
                  <a:srgbClr val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zh-CN" altLang="en-US" sz="32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•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物理•八年级上册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-2516" y="166782"/>
            <a:ext cx="5280613" cy="6479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flat" dir="t">
                <a:rot lat="0" lon="0" rev="0"/>
              </a:lightRig>
            </a:scene3d>
            <a:sp3d prstMaterial="matte">
              <a:extrusionClr>
                <a:srgbClr val="FB0F52"/>
              </a:extrusionClr>
              <a:contourClr>
                <a:srgbClr val="ED1E79"/>
              </a:contourClr>
            </a:sp3d>
          </a:bodyPr>
          <a:lstStyle/>
          <a:p>
            <a:pPr algn="ctr"/>
            <a:r>
              <a:rPr lang="zh-CN" altLang="en-US" sz="3600" b="1" dirty="0">
                <a:ln w="25400"/>
                <a:solidFill>
                  <a:srgbClr val="C00000"/>
                </a:solidFill>
                <a:effectLst>
                  <a:glow rad="127000">
                    <a:srgbClr val="FFFB28"/>
                  </a:glow>
                  <a:outerShdw blurRad="381000" dist="63500" sx="108000" sy="108000" algn="ctr" rotWithShape="0">
                    <a:srgbClr val="C00000">
                      <a:alpha val="100000"/>
                    </a:srgbClr>
                  </a:outerShdw>
                </a:effectLst>
                <a:latin typeface="+mj-ea"/>
                <a:ea typeface="+mj-ea"/>
              </a:rPr>
              <a:t>同步章节单元复习一遍过</a:t>
            </a:r>
          </a:p>
        </p:txBody>
      </p:sp>
      <p:sp>
        <p:nvSpPr>
          <p:cNvPr id="9" name="矩形 8"/>
          <p:cNvSpPr/>
          <p:nvPr/>
        </p:nvSpPr>
        <p:spPr>
          <a:xfrm>
            <a:off x="4843145" y="3076551"/>
            <a:ext cx="3855720" cy="120184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核心考点</a:t>
            </a:r>
          </a:p>
        </p:txBody>
      </p:sp>
    </p:spTree>
    <p:extLst>
      <p:ext uri="{BB962C8B-B14F-4D97-AF65-F5344CB8AC3E}">
        <p14:creationId xmlns:p14="http://schemas.microsoft.com/office/powerpoint/2010/main" val="3541113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对象 13313"/>
          <p:cNvGraphicFramePr>
            <a:graphicFrameLocks noChangeAspect="1"/>
          </p:cNvGraphicFramePr>
          <p:nvPr/>
        </p:nvGraphicFramePr>
        <p:xfrm>
          <a:off x="1470597" y="804321"/>
          <a:ext cx="6158865" cy="2175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Document" r:id="rId3" imgW="8296275" imgH="2924175" progId="Word.Document.8">
                  <p:embed/>
                </p:oleObj>
              </mc:Choice>
              <mc:Fallback>
                <p:oleObj name="Document" r:id="rId3" imgW="8296275" imgH="292417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0597" y="804321"/>
                        <a:ext cx="6158865" cy="21751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5" name="矩形 13314"/>
          <p:cNvSpPr>
            <a:spLocks noChangeArrowheads="1"/>
          </p:cNvSpPr>
          <p:nvPr/>
        </p:nvSpPr>
        <p:spPr bwMode="auto">
          <a:xfrm>
            <a:off x="7161155" y="1124505"/>
            <a:ext cx="3575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B </a:t>
            </a:r>
          </a:p>
        </p:txBody>
      </p:sp>
      <p:sp>
        <p:nvSpPr>
          <p:cNvPr id="3" name="矩形 2"/>
          <p:cNvSpPr/>
          <p:nvPr/>
        </p:nvSpPr>
        <p:spPr>
          <a:xfrm>
            <a:off x="299721" y="113946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7965572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对象 14337"/>
          <p:cNvGraphicFramePr>
            <a:graphicFrameLocks noChangeAspect="1"/>
          </p:cNvGraphicFramePr>
          <p:nvPr/>
        </p:nvGraphicFramePr>
        <p:xfrm>
          <a:off x="1468755" y="797836"/>
          <a:ext cx="6206490" cy="1820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r:id="rId3" imgW="8296275" imgH="2428875" progId="Word.Document.8">
                  <p:embed/>
                </p:oleObj>
              </mc:Choice>
              <mc:Fallback>
                <p:oleObj r:id="rId3" imgW="8296275" imgH="242887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8755" y="797836"/>
                        <a:ext cx="6206490" cy="18205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矩形 14338"/>
          <p:cNvSpPr>
            <a:spLocks noChangeArrowheads="1"/>
          </p:cNvSpPr>
          <p:nvPr/>
        </p:nvSpPr>
        <p:spPr bwMode="auto">
          <a:xfrm>
            <a:off x="1703742" y="1839869"/>
            <a:ext cx="4210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95">
                <a:solidFill>
                  <a:srgbClr val="FF0000"/>
                </a:solidFill>
                <a:ea typeface="黑体" panose="02010609060101010101" charset="-122"/>
              </a:rPr>
              <a:t>乙 </a:t>
            </a:r>
          </a:p>
        </p:txBody>
      </p:sp>
      <p:sp>
        <p:nvSpPr>
          <p:cNvPr id="14340" name="矩形 14339"/>
          <p:cNvSpPr>
            <a:spLocks noChangeArrowheads="1"/>
          </p:cNvSpPr>
          <p:nvPr/>
        </p:nvSpPr>
        <p:spPr bwMode="auto">
          <a:xfrm>
            <a:off x="3314690" y="1839811"/>
            <a:ext cx="4210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42 </a:t>
            </a:r>
          </a:p>
        </p:txBody>
      </p:sp>
      <p:sp>
        <p:nvSpPr>
          <p:cNvPr id="14341" name="矩形 14340"/>
          <p:cNvSpPr>
            <a:spLocks noChangeArrowheads="1"/>
          </p:cNvSpPr>
          <p:nvPr/>
        </p:nvSpPr>
        <p:spPr bwMode="auto">
          <a:xfrm>
            <a:off x="4133992" y="2162541"/>
            <a:ext cx="6115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95">
                <a:solidFill>
                  <a:srgbClr val="FF0000"/>
                </a:solidFill>
                <a:ea typeface="黑体" panose="02010609060101010101" charset="-122"/>
              </a:rPr>
              <a:t>－</a:t>
            </a: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21 </a:t>
            </a:r>
          </a:p>
        </p:txBody>
      </p:sp>
      <p:pic>
        <p:nvPicPr>
          <p:cNvPr id="15366" name="图片 1434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0319" y="2792417"/>
            <a:ext cx="3798217" cy="1760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99721" y="106307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val="8240454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对象 15361"/>
          <p:cNvGraphicFramePr>
            <a:graphicFrameLocks noChangeAspect="1"/>
          </p:cNvGraphicFramePr>
          <p:nvPr/>
        </p:nvGraphicFramePr>
        <p:xfrm>
          <a:off x="1453482" y="1276999"/>
          <a:ext cx="6436399" cy="220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Document" r:id="rId3" imgW="9767570" imgH="2959735" progId="Word.Document.8">
                  <p:embed/>
                </p:oleObj>
              </mc:Choice>
              <mc:Fallback>
                <p:oleObj name="Document" r:id="rId3" imgW="9767570" imgH="295973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53482" y="1276999"/>
                        <a:ext cx="6436399" cy="220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3" name="矩形 15362"/>
          <p:cNvSpPr>
            <a:spLocks noChangeArrowheads="1"/>
          </p:cNvSpPr>
          <p:nvPr/>
        </p:nvSpPr>
        <p:spPr bwMode="auto">
          <a:xfrm>
            <a:off x="6257724" y="1277188"/>
            <a:ext cx="3575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C </a:t>
            </a:r>
          </a:p>
        </p:txBody>
      </p:sp>
      <p:sp>
        <p:nvSpPr>
          <p:cNvPr id="3" name="矩形 2"/>
          <p:cNvSpPr/>
          <p:nvPr/>
        </p:nvSpPr>
        <p:spPr>
          <a:xfrm>
            <a:off x="299721" y="106307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val="28317827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对象 16385"/>
          <p:cNvGraphicFramePr>
            <a:graphicFrameLocks noChangeAspect="1"/>
          </p:cNvGraphicFramePr>
          <p:nvPr/>
        </p:nvGraphicFramePr>
        <p:xfrm>
          <a:off x="1442051" y="1118305"/>
          <a:ext cx="5994247" cy="2906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Document" r:id="rId3" imgW="8192770" imgH="4448810" progId="Word.Document.8">
                  <p:embed/>
                </p:oleObj>
              </mc:Choice>
              <mc:Fallback>
                <p:oleObj name="Document" r:id="rId3" imgW="8192770" imgH="444881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2051" y="1118305"/>
                        <a:ext cx="5994247" cy="29063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矩形 16386"/>
          <p:cNvSpPr>
            <a:spLocks noChangeArrowheads="1"/>
          </p:cNvSpPr>
          <p:nvPr/>
        </p:nvSpPr>
        <p:spPr bwMode="auto">
          <a:xfrm>
            <a:off x="3001516" y="1712354"/>
            <a:ext cx="368300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A </a:t>
            </a:r>
          </a:p>
        </p:txBody>
      </p:sp>
      <p:sp>
        <p:nvSpPr>
          <p:cNvPr id="3" name="矩形 2"/>
          <p:cNvSpPr/>
          <p:nvPr/>
        </p:nvSpPr>
        <p:spPr>
          <a:xfrm>
            <a:off x="299721" y="106307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val="9128959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对象 17409"/>
          <p:cNvGraphicFramePr>
            <a:graphicFrameLocks noChangeAspect="1"/>
          </p:cNvGraphicFramePr>
          <p:nvPr/>
        </p:nvGraphicFramePr>
        <p:xfrm>
          <a:off x="1474517" y="973012"/>
          <a:ext cx="6194966" cy="3539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r:id="rId3" imgW="8281670" imgH="4721225" progId="Word.Document.8">
                  <p:embed/>
                </p:oleObj>
              </mc:Choice>
              <mc:Fallback>
                <p:oleObj r:id="rId3" imgW="8281670" imgH="472122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74517" y="973012"/>
                        <a:ext cx="6194966" cy="35397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矩形 17410"/>
          <p:cNvSpPr>
            <a:spLocks noChangeArrowheads="1"/>
          </p:cNvSpPr>
          <p:nvPr/>
        </p:nvSpPr>
        <p:spPr bwMode="auto">
          <a:xfrm>
            <a:off x="2512708" y="2055726"/>
            <a:ext cx="3575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B </a:t>
            </a:r>
          </a:p>
        </p:txBody>
      </p:sp>
      <p:sp>
        <p:nvSpPr>
          <p:cNvPr id="3" name="矩形 2"/>
          <p:cNvSpPr/>
          <p:nvPr/>
        </p:nvSpPr>
        <p:spPr>
          <a:xfrm>
            <a:off x="299721" y="106307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val="18021109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对象 18433"/>
          <p:cNvGraphicFramePr>
            <a:graphicFrameLocks noChangeAspect="1"/>
          </p:cNvGraphicFramePr>
          <p:nvPr/>
        </p:nvGraphicFramePr>
        <p:xfrm>
          <a:off x="1474517" y="1416031"/>
          <a:ext cx="6194966" cy="1978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r:id="rId3" imgW="8281670" imgH="2639695" progId="Word.Document.8">
                  <p:embed/>
                </p:oleObj>
              </mc:Choice>
              <mc:Fallback>
                <p:oleObj r:id="rId3" imgW="8281670" imgH="263969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74517" y="1416031"/>
                        <a:ext cx="6194966" cy="19788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矩形 18434"/>
          <p:cNvSpPr>
            <a:spLocks noChangeArrowheads="1"/>
          </p:cNvSpPr>
          <p:nvPr/>
        </p:nvSpPr>
        <p:spPr bwMode="auto">
          <a:xfrm>
            <a:off x="6309101" y="1721315"/>
            <a:ext cx="368300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D </a:t>
            </a:r>
          </a:p>
        </p:txBody>
      </p:sp>
      <p:sp>
        <p:nvSpPr>
          <p:cNvPr id="3" name="矩形 2"/>
          <p:cNvSpPr/>
          <p:nvPr/>
        </p:nvSpPr>
        <p:spPr>
          <a:xfrm>
            <a:off x="299721" y="106307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val="40643480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对象 19457"/>
          <p:cNvGraphicFramePr>
            <a:graphicFrameLocks noChangeAspect="1"/>
          </p:cNvGraphicFramePr>
          <p:nvPr/>
        </p:nvGraphicFramePr>
        <p:xfrm>
          <a:off x="1497295" y="1025399"/>
          <a:ext cx="6148646" cy="3746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Document" r:id="rId3" imgW="8282940" imgH="5035550" progId="Word.Document.8">
                  <p:embed/>
                </p:oleObj>
              </mc:Choice>
              <mc:Fallback>
                <p:oleObj name="Document" r:id="rId3" imgW="8282940" imgH="503555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97295" y="1025399"/>
                        <a:ext cx="6148646" cy="37468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9" name="矩形 19458"/>
          <p:cNvSpPr>
            <a:spLocks noChangeArrowheads="1"/>
          </p:cNvSpPr>
          <p:nvPr/>
        </p:nvSpPr>
        <p:spPr bwMode="auto">
          <a:xfrm>
            <a:off x="5379627" y="1714618"/>
            <a:ext cx="54292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95">
                <a:solidFill>
                  <a:srgbClr val="FF0000"/>
                </a:solidFill>
                <a:ea typeface="黑体" panose="02010609060101010101" charset="-122"/>
              </a:rPr>
              <a:t> </a:t>
            </a: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AC </a:t>
            </a:r>
          </a:p>
        </p:txBody>
      </p:sp>
      <p:sp>
        <p:nvSpPr>
          <p:cNvPr id="3" name="矩形 2"/>
          <p:cNvSpPr/>
          <p:nvPr/>
        </p:nvSpPr>
        <p:spPr>
          <a:xfrm>
            <a:off x="299721" y="106307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val="33741669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对象 20481"/>
          <p:cNvGraphicFramePr>
            <a:graphicFrameLocks noChangeAspect="1"/>
          </p:cNvGraphicFramePr>
          <p:nvPr/>
        </p:nvGraphicFramePr>
        <p:xfrm>
          <a:off x="1478599" y="901385"/>
          <a:ext cx="6186805" cy="3974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r:id="rId3" imgW="8305800" imgH="5324475" progId="Word.Document.8">
                  <p:embed/>
                </p:oleObj>
              </mc:Choice>
              <mc:Fallback>
                <p:oleObj r:id="rId3" imgW="8305800" imgH="532447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8599" y="901385"/>
                        <a:ext cx="6186805" cy="39747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07" name="图片 204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4302" y="2733888"/>
            <a:ext cx="3304140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99721" y="106307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val="223856508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对象 21505"/>
          <p:cNvGraphicFramePr>
            <a:graphicFrameLocks noChangeAspect="1"/>
          </p:cNvGraphicFramePr>
          <p:nvPr/>
        </p:nvGraphicFramePr>
        <p:xfrm>
          <a:off x="1487583" y="1354048"/>
          <a:ext cx="6168837" cy="2597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r:id="rId3" imgW="8281670" imgH="3479165" progId="Word.Document.8">
                  <p:embed/>
                </p:oleObj>
              </mc:Choice>
              <mc:Fallback>
                <p:oleObj r:id="rId3" imgW="8281670" imgH="347916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87583" y="1354048"/>
                        <a:ext cx="6168837" cy="25979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7" name="矩形 21506"/>
          <p:cNvSpPr>
            <a:spLocks noChangeArrowheads="1"/>
          </p:cNvSpPr>
          <p:nvPr/>
        </p:nvSpPr>
        <p:spPr bwMode="auto">
          <a:xfrm>
            <a:off x="5708216" y="1273227"/>
            <a:ext cx="4210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14 </a:t>
            </a:r>
          </a:p>
        </p:txBody>
      </p:sp>
      <p:sp>
        <p:nvSpPr>
          <p:cNvPr id="21508" name="矩形 21507"/>
          <p:cNvSpPr>
            <a:spLocks noChangeArrowheads="1"/>
          </p:cNvSpPr>
          <p:nvPr/>
        </p:nvSpPr>
        <p:spPr bwMode="auto">
          <a:xfrm>
            <a:off x="2820613" y="1673819"/>
            <a:ext cx="4210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80 </a:t>
            </a:r>
          </a:p>
        </p:txBody>
      </p:sp>
      <p:sp>
        <p:nvSpPr>
          <p:cNvPr id="21509" name="矩形 21508"/>
          <p:cNvSpPr>
            <a:spLocks noChangeArrowheads="1"/>
          </p:cNvSpPr>
          <p:nvPr/>
        </p:nvSpPr>
        <p:spPr bwMode="auto">
          <a:xfrm>
            <a:off x="1452398" y="2687978"/>
            <a:ext cx="3992880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4290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4290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429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95">
                <a:solidFill>
                  <a:srgbClr val="FF0000"/>
                </a:solidFill>
                <a:ea typeface="黑体" panose="02010609060101010101" charset="-122"/>
              </a:rPr>
              <a:t>干球温度计测得的温度越高，相对湿度越大。</a:t>
            </a:r>
          </a:p>
        </p:txBody>
      </p:sp>
      <p:sp>
        <p:nvSpPr>
          <p:cNvPr id="21510" name="矩形 21509"/>
          <p:cNvSpPr>
            <a:spLocks noChangeArrowheads="1"/>
          </p:cNvSpPr>
          <p:nvPr/>
        </p:nvSpPr>
        <p:spPr bwMode="auto">
          <a:xfrm>
            <a:off x="1487511" y="3532402"/>
            <a:ext cx="2849880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429000" algn="l"/>
              </a:tabLst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429000" algn="l"/>
              </a:tabLst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3429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3429000" algn="l"/>
              </a:tabLs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95">
                <a:solidFill>
                  <a:srgbClr val="FF0000"/>
                </a:solidFill>
                <a:ea typeface="黑体" panose="02010609060101010101" charset="-122"/>
              </a:rPr>
              <a:t>相对湿度越大，水蒸发得越慢。</a:t>
            </a:r>
          </a:p>
        </p:txBody>
      </p:sp>
      <p:sp>
        <p:nvSpPr>
          <p:cNvPr id="3" name="矩形 2"/>
          <p:cNvSpPr/>
          <p:nvPr/>
        </p:nvSpPr>
        <p:spPr>
          <a:xfrm>
            <a:off x="299721" y="106307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val="27936871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21509" grpId="0"/>
      <p:bldP spid="215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0130" y="1534138"/>
            <a:ext cx="7492310" cy="966953"/>
          </a:xfrm>
        </p:spPr>
        <p:txBody>
          <a:bodyPr>
            <a:normAutofit fontScale="90000"/>
          </a:bodyPr>
          <a:lstStyle/>
          <a:p>
            <a:r>
              <a:rPr lang="zh-CN" altLang="en-US" sz="4940" b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第三章  </a:t>
            </a:r>
            <a:r>
              <a:rPr lang="zh-CN" altLang="en-US" sz="494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物态变化  复习课件</a:t>
            </a:r>
          </a:p>
        </p:txBody>
      </p:sp>
      <p:sp>
        <p:nvSpPr>
          <p:cNvPr id="4" name="矩形 3"/>
          <p:cNvSpPr/>
          <p:nvPr/>
        </p:nvSpPr>
        <p:spPr>
          <a:xfrm>
            <a:off x="72578" y="171969"/>
            <a:ext cx="5770880" cy="770252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400" b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人教版八年级物理上册</a:t>
            </a:r>
          </a:p>
        </p:txBody>
      </p:sp>
      <p:sp>
        <p:nvSpPr>
          <p:cNvPr id="6" name="矩形 5"/>
          <p:cNvSpPr/>
          <p:nvPr/>
        </p:nvSpPr>
        <p:spPr>
          <a:xfrm>
            <a:off x="156794" y="4235583"/>
            <a:ext cx="8507457" cy="714042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40" b="1">
                <a:solidFill>
                  <a:srgbClr val="FFC227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知识梳理    </a:t>
            </a:r>
            <a:r>
              <a:rPr lang="zh-CN" altLang="en-US" sz="4040" b="1">
                <a:solidFill>
                  <a:srgbClr val="0070C0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基础达标</a:t>
            </a:r>
            <a:r>
              <a:rPr lang="zh-CN" altLang="en-US" sz="4040" b="1">
                <a:solidFill>
                  <a:srgbClr val="FFC227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    </a:t>
            </a:r>
            <a:r>
              <a:rPr lang="zh-CN" altLang="en-US" sz="4040" b="1">
                <a:solidFill>
                  <a:srgbClr val="00B050"/>
                </a:solidFill>
                <a:effectLst>
                  <a:outerShdw blurRad="50800" dist="63500" dir="18900000" algn="bl" rotWithShape="0">
                    <a:prstClr val="black">
                      <a:alpha val="40000"/>
                    </a:prstClr>
                  </a:outerShdw>
                </a:effectLst>
                <a:latin typeface="汉仪雅酷黑-75J" panose="00020600040101010101" charset="-122"/>
                <a:ea typeface="汉仪雅酷黑-75J" panose="00020600040101010101" charset="-122"/>
              </a:rPr>
              <a:t>技能强化</a:t>
            </a:r>
          </a:p>
        </p:txBody>
      </p:sp>
      <p:sp>
        <p:nvSpPr>
          <p:cNvPr id="3" name="太阳形 2"/>
          <p:cNvSpPr/>
          <p:nvPr/>
        </p:nvSpPr>
        <p:spPr>
          <a:xfrm>
            <a:off x="1206500" y="3014977"/>
            <a:ext cx="948690" cy="1037267"/>
          </a:xfrm>
          <a:prstGeom prst="sun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charset="-122"/>
              <a:ea typeface="微软雅黑" charset="-122"/>
              <a:cs typeface="微软雅黑" panose="020B0503020204020204" charset="-122"/>
              <a:sym typeface="微软雅黑" charset="-122"/>
            </a:endParaRPr>
          </a:p>
        </p:txBody>
      </p:sp>
      <p:sp>
        <p:nvSpPr>
          <p:cNvPr id="7" name="太阳形 6"/>
          <p:cNvSpPr/>
          <p:nvPr/>
        </p:nvSpPr>
        <p:spPr>
          <a:xfrm>
            <a:off x="3936365" y="3120648"/>
            <a:ext cx="948690" cy="1037267"/>
          </a:xfrm>
          <a:prstGeom prst="sun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太阳形 7"/>
          <p:cNvSpPr/>
          <p:nvPr/>
        </p:nvSpPr>
        <p:spPr>
          <a:xfrm>
            <a:off x="6703695" y="3120648"/>
            <a:ext cx="948690" cy="1037267"/>
          </a:xfrm>
          <a:prstGeom prst="sun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78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对象 6145"/>
          <p:cNvGraphicFramePr>
            <a:graphicFrameLocks noChangeAspect="1"/>
          </p:cNvGraphicFramePr>
          <p:nvPr/>
        </p:nvGraphicFramePr>
        <p:xfrm>
          <a:off x="1513429" y="884558"/>
          <a:ext cx="6206490" cy="3492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3" imgW="8296275" imgH="4657725" progId="Word.Document.8">
                  <p:embed/>
                </p:oleObj>
              </mc:Choice>
              <mc:Fallback>
                <p:oleObj r:id="rId3" imgW="8296275" imgH="465772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3429" y="884558"/>
                        <a:ext cx="6206490" cy="34928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77800" y="141955"/>
            <a:ext cx="2011680" cy="646757"/>
          </a:xfrm>
          <a:prstGeom prst="rect">
            <a:avLst/>
          </a:prstGeom>
          <a:gradFill flip="none"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思维导图</a:t>
            </a:r>
          </a:p>
        </p:txBody>
      </p:sp>
    </p:spTree>
    <p:extLst>
      <p:ext uri="{BB962C8B-B14F-4D97-AF65-F5344CB8AC3E}">
        <p14:creationId xmlns:p14="http://schemas.microsoft.com/office/powerpoint/2010/main" val="361555209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对象 7169"/>
          <p:cNvGraphicFramePr>
            <a:graphicFrameLocks noChangeAspect="1"/>
          </p:cNvGraphicFramePr>
          <p:nvPr/>
        </p:nvGraphicFramePr>
        <p:xfrm>
          <a:off x="1524954" y="760656"/>
          <a:ext cx="6182995" cy="218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3" imgW="8362950" imgH="2924175" progId="Word.Document.8">
                  <p:embed/>
                </p:oleObj>
              </mc:Choice>
              <mc:Fallback>
                <p:oleObj r:id="rId3" imgW="8362950" imgH="292417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954" y="760656"/>
                        <a:ext cx="6182995" cy="218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对象 7170"/>
          <p:cNvGraphicFramePr>
            <a:graphicFrameLocks noChangeAspect="1"/>
          </p:cNvGraphicFramePr>
          <p:nvPr/>
        </p:nvGraphicFramePr>
        <p:xfrm>
          <a:off x="1449576" y="2998619"/>
          <a:ext cx="6194966" cy="1112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5" imgW="8281670" imgH="1482725" progId="Word.Document.8">
                  <p:embed/>
                </p:oleObj>
              </mc:Choice>
              <mc:Fallback>
                <p:oleObj r:id="rId5" imgW="8281670" imgH="148272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49576" y="2998619"/>
                        <a:ext cx="6194966" cy="11120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对象 7171"/>
          <p:cNvGraphicFramePr>
            <a:graphicFrameLocks noChangeAspect="1"/>
          </p:cNvGraphicFramePr>
          <p:nvPr/>
        </p:nvGraphicFramePr>
        <p:xfrm>
          <a:off x="1449482" y="4186992"/>
          <a:ext cx="6194966" cy="370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7" imgW="8281670" imgH="495300" progId="Word.Document.8">
                  <p:embed/>
                </p:oleObj>
              </mc:Choice>
              <mc:Fallback>
                <p:oleObj r:id="rId7" imgW="8281670" imgH="49530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49482" y="4186992"/>
                        <a:ext cx="6194966" cy="3702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299721" y="113946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易错例析</a:t>
            </a:r>
          </a:p>
        </p:txBody>
      </p:sp>
    </p:spTree>
    <p:extLst>
      <p:ext uri="{BB962C8B-B14F-4D97-AF65-F5344CB8AC3E}">
        <p14:creationId xmlns:p14="http://schemas.microsoft.com/office/powerpoint/2010/main" val="37970388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对象 8193"/>
          <p:cNvGraphicFramePr>
            <a:graphicFrameLocks noChangeAspect="1"/>
          </p:cNvGraphicFramePr>
          <p:nvPr/>
        </p:nvGraphicFramePr>
        <p:xfrm>
          <a:off x="1482056" y="995605"/>
          <a:ext cx="6180455" cy="3352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3" imgW="8296275" imgH="4486275" progId="Word.Document.8">
                  <p:embed/>
                </p:oleObj>
              </mc:Choice>
              <mc:Fallback>
                <p:oleObj r:id="rId3" imgW="8296275" imgH="448627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2056" y="995605"/>
                        <a:ext cx="6180455" cy="33528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矩形 8194"/>
          <p:cNvSpPr>
            <a:spLocks noChangeArrowheads="1"/>
          </p:cNvSpPr>
          <p:nvPr/>
        </p:nvSpPr>
        <p:spPr bwMode="auto">
          <a:xfrm>
            <a:off x="3505566" y="1675021"/>
            <a:ext cx="3575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C </a:t>
            </a:r>
          </a:p>
        </p:txBody>
      </p:sp>
      <p:sp>
        <p:nvSpPr>
          <p:cNvPr id="8196" name="矩形 8195"/>
          <p:cNvSpPr>
            <a:spLocks noChangeArrowheads="1"/>
          </p:cNvSpPr>
          <p:nvPr/>
        </p:nvSpPr>
        <p:spPr bwMode="auto">
          <a:xfrm>
            <a:off x="2989664" y="1997292"/>
            <a:ext cx="51625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95">
                <a:solidFill>
                  <a:srgbClr val="FF0000"/>
                </a:solidFill>
                <a:ea typeface="黑体" panose="02010609060101010101" charset="-122"/>
              </a:rPr>
              <a:t>－</a:t>
            </a: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2 </a:t>
            </a:r>
          </a:p>
        </p:txBody>
      </p:sp>
      <p:sp>
        <p:nvSpPr>
          <p:cNvPr id="8197" name="矩形 8196"/>
          <p:cNvSpPr>
            <a:spLocks noChangeArrowheads="1"/>
          </p:cNvSpPr>
          <p:nvPr/>
        </p:nvSpPr>
        <p:spPr bwMode="auto">
          <a:xfrm>
            <a:off x="4846145" y="1997315"/>
            <a:ext cx="4210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95">
                <a:solidFill>
                  <a:srgbClr val="FF0000"/>
                </a:solidFill>
                <a:ea typeface="黑体" panose="02010609060101010101" charset="-122"/>
              </a:rPr>
              <a:t>88 </a:t>
            </a:r>
          </a:p>
        </p:txBody>
      </p:sp>
      <p:sp>
        <p:nvSpPr>
          <p:cNvPr id="2" name="矩形 1"/>
          <p:cNvSpPr/>
          <p:nvPr/>
        </p:nvSpPr>
        <p:spPr>
          <a:xfrm>
            <a:off x="299720" y="113946"/>
            <a:ext cx="2011680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13526658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对象 9217"/>
          <p:cNvGraphicFramePr>
            <a:graphicFrameLocks noChangeAspect="1"/>
          </p:cNvGraphicFramePr>
          <p:nvPr/>
        </p:nvGraphicFramePr>
        <p:xfrm>
          <a:off x="1402715" y="1006201"/>
          <a:ext cx="6206490" cy="2607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r:id="rId3" imgW="8296275" imgH="3476625" progId="Word.Document.8">
                  <p:embed/>
                </p:oleObj>
              </mc:Choice>
              <mc:Fallback>
                <p:oleObj r:id="rId3" imgW="8296275" imgH="347662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2715" y="1006201"/>
                        <a:ext cx="6206490" cy="26073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3" name="图片 92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9870" y="2317464"/>
            <a:ext cx="1275574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99721" y="113946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易错例析</a:t>
            </a:r>
          </a:p>
        </p:txBody>
      </p:sp>
    </p:spTree>
    <p:extLst>
      <p:ext uri="{BB962C8B-B14F-4D97-AF65-F5344CB8AC3E}">
        <p14:creationId xmlns:p14="http://schemas.microsoft.com/office/powerpoint/2010/main" val="156417058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对象 10241"/>
          <p:cNvGraphicFramePr>
            <a:graphicFrameLocks noChangeAspect="1"/>
          </p:cNvGraphicFramePr>
          <p:nvPr/>
        </p:nvGraphicFramePr>
        <p:xfrm>
          <a:off x="1525952" y="1410172"/>
          <a:ext cx="6194966" cy="185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r:id="rId3" imgW="8281670" imgH="2472055" progId="Word.Document.8">
                  <p:embed/>
                </p:oleObj>
              </mc:Choice>
              <mc:Fallback>
                <p:oleObj r:id="rId3" imgW="8281670" imgH="247205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525952" y="1410172"/>
                        <a:ext cx="6194966" cy="185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对象 10242"/>
          <p:cNvGraphicFramePr>
            <a:graphicFrameLocks noChangeAspect="1"/>
          </p:cNvGraphicFramePr>
          <p:nvPr/>
        </p:nvGraphicFramePr>
        <p:xfrm>
          <a:off x="1474517" y="3539104"/>
          <a:ext cx="6194966" cy="370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r:id="rId5" imgW="8281670" imgH="495300" progId="Word.Document.8">
                  <p:embed/>
                </p:oleObj>
              </mc:Choice>
              <mc:Fallback>
                <p:oleObj r:id="rId5" imgW="8281670" imgH="49530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74517" y="3539104"/>
                        <a:ext cx="6194966" cy="3702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99721" y="113946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易错例析</a:t>
            </a:r>
          </a:p>
        </p:txBody>
      </p:sp>
    </p:spTree>
    <p:extLst>
      <p:ext uri="{BB962C8B-B14F-4D97-AF65-F5344CB8AC3E}">
        <p14:creationId xmlns:p14="http://schemas.microsoft.com/office/powerpoint/2010/main" val="31187982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对象 11265"/>
          <p:cNvGraphicFramePr>
            <a:graphicFrameLocks noChangeAspect="1"/>
          </p:cNvGraphicFramePr>
          <p:nvPr/>
        </p:nvGraphicFramePr>
        <p:xfrm>
          <a:off x="1379855" y="1152827"/>
          <a:ext cx="6206490" cy="2564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r:id="rId3" imgW="8296275" imgH="3419475" progId="Word.Document.8">
                  <p:embed/>
                </p:oleObj>
              </mc:Choice>
              <mc:Fallback>
                <p:oleObj r:id="rId3" imgW="8296275" imgH="341947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9855" y="1152827"/>
                        <a:ext cx="6206490" cy="25647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" name="矩形 11266"/>
          <p:cNvSpPr>
            <a:spLocks noChangeArrowheads="1"/>
          </p:cNvSpPr>
          <p:nvPr/>
        </p:nvSpPr>
        <p:spPr bwMode="auto">
          <a:xfrm>
            <a:off x="3218722" y="2469735"/>
            <a:ext cx="6115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95">
                <a:solidFill>
                  <a:srgbClr val="FF0000"/>
                </a:solidFill>
                <a:ea typeface="黑体" panose="02010609060101010101" charset="-122"/>
              </a:rPr>
              <a:t>汽化 </a:t>
            </a:r>
          </a:p>
        </p:txBody>
      </p:sp>
      <p:sp>
        <p:nvSpPr>
          <p:cNvPr id="11268" name="矩形 11267"/>
          <p:cNvSpPr>
            <a:spLocks noChangeArrowheads="1"/>
          </p:cNvSpPr>
          <p:nvPr/>
        </p:nvSpPr>
        <p:spPr bwMode="auto">
          <a:xfrm>
            <a:off x="5089173" y="2870998"/>
            <a:ext cx="4210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95">
                <a:solidFill>
                  <a:srgbClr val="FF0000"/>
                </a:solidFill>
                <a:ea typeface="黑体" panose="02010609060101010101" charset="-122"/>
              </a:rPr>
              <a:t>吸 </a:t>
            </a:r>
          </a:p>
        </p:txBody>
      </p:sp>
      <p:sp>
        <p:nvSpPr>
          <p:cNvPr id="11269" name="矩形 11268"/>
          <p:cNvSpPr>
            <a:spLocks noChangeArrowheads="1"/>
          </p:cNvSpPr>
          <p:nvPr/>
        </p:nvSpPr>
        <p:spPr bwMode="auto">
          <a:xfrm>
            <a:off x="6253446" y="2792936"/>
            <a:ext cx="611505" cy="322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495">
                <a:solidFill>
                  <a:srgbClr val="FF0000"/>
                </a:solidFill>
                <a:ea typeface="黑体" panose="02010609060101010101" charset="-122"/>
              </a:rPr>
              <a:t>不变 </a:t>
            </a:r>
          </a:p>
        </p:txBody>
      </p:sp>
      <p:sp>
        <p:nvSpPr>
          <p:cNvPr id="3" name="矩形 2"/>
          <p:cNvSpPr/>
          <p:nvPr/>
        </p:nvSpPr>
        <p:spPr>
          <a:xfrm>
            <a:off x="299721" y="113946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巩固提升</a:t>
            </a:r>
          </a:p>
        </p:txBody>
      </p:sp>
    </p:spTree>
    <p:extLst>
      <p:ext uri="{BB962C8B-B14F-4D97-AF65-F5344CB8AC3E}">
        <p14:creationId xmlns:p14="http://schemas.microsoft.com/office/powerpoint/2010/main" val="6324065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对象 12289"/>
          <p:cNvGraphicFramePr>
            <a:graphicFrameLocks noChangeAspect="1"/>
          </p:cNvGraphicFramePr>
          <p:nvPr/>
        </p:nvGraphicFramePr>
        <p:xfrm>
          <a:off x="1474517" y="892803"/>
          <a:ext cx="6194966" cy="2594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r:id="rId3" imgW="8281670" imgH="3459480" progId="Word.Document.8">
                  <p:embed/>
                </p:oleObj>
              </mc:Choice>
              <mc:Fallback>
                <p:oleObj r:id="rId3" imgW="8281670" imgH="345948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74517" y="892803"/>
                        <a:ext cx="6194966" cy="25943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对象 12290"/>
          <p:cNvGraphicFramePr>
            <a:graphicFrameLocks noChangeAspect="1"/>
          </p:cNvGraphicFramePr>
          <p:nvPr/>
        </p:nvGraphicFramePr>
        <p:xfrm>
          <a:off x="1474517" y="3343181"/>
          <a:ext cx="6194966" cy="1112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r:id="rId5" imgW="8281670" imgH="1482725" progId="Word.Document.8">
                  <p:embed/>
                </p:oleObj>
              </mc:Choice>
              <mc:Fallback>
                <p:oleObj r:id="rId5" imgW="8281670" imgH="148272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74517" y="3343181"/>
                        <a:ext cx="6194966" cy="11120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对象 12291"/>
          <p:cNvGraphicFramePr>
            <a:graphicFrameLocks noChangeAspect="1"/>
          </p:cNvGraphicFramePr>
          <p:nvPr/>
        </p:nvGraphicFramePr>
        <p:xfrm>
          <a:off x="1474517" y="4455261"/>
          <a:ext cx="6194966" cy="370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r:id="rId7" imgW="8281670" imgH="495300" progId="Word.Document.8">
                  <p:embed/>
                </p:oleObj>
              </mc:Choice>
              <mc:Fallback>
                <p:oleObj r:id="rId7" imgW="8281670" imgH="495300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74517" y="4455261"/>
                        <a:ext cx="6194966" cy="3702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99721" y="113946"/>
            <a:ext cx="2099945" cy="646757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易错例析</a:t>
            </a:r>
          </a:p>
        </p:txBody>
      </p:sp>
    </p:spTree>
    <p:extLst>
      <p:ext uri="{BB962C8B-B14F-4D97-AF65-F5344CB8AC3E}">
        <p14:creationId xmlns:p14="http://schemas.microsoft.com/office/powerpoint/2010/main" val="24830491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181</Words>
  <Application>Microsoft Office PowerPoint</Application>
  <PresentationFormat>全屏显示(16:9)</PresentationFormat>
  <Paragraphs>42</Paragraphs>
  <Slides>18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Office 主题</vt:lpstr>
      <vt:lpstr>Microsoft Word 97 - 2003 文档</vt:lpstr>
      <vt:lpstr>Document</vt:lpstr>
      <vt:lpstr>PowerPoint 演示文稿</vt:lpstr>
      <vt:lpstr>第三章  物态变化  复习课件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2020-12-13T03:08:46Z</dcterms:created>
  <dcterms:modified xsi:type="dcterms:W3CDTF">2020-12-13T03:13:16Z</dcterms:modified>
</cp:coreProperties>
</file>