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90" r:id="rId2"/>
    <p:sldId id="256" r:id="rId3"/>
    <p:sldId id="296" r:id="rId4"/>
    <p:sldId id="263" r:id="rId5"/>
    <p:sldId id="264" r:id="rId6"/>
    <p:sldId id="303" r:id="rId7"/>
    <p:sldId id="312" r:id="rId8"/>
    <p:sldId id="342" r:id="rId9"/>
    <p:sldId id="393" r:id="rId10"/>
    <p:sldId id="343" r:id="rId11"/>
    <p:sldId id="344" r:id="rId12"/>
    <p:sldId id="394" r:id="rId13"/>
    <p:sldId id="345" r:id="rId14"/>
    <p:sldId id="385" r:id="rId15"/>
    <p:sldId id="346" r:id="rId16"/>
    <p:sldId id="391" r:id="rId17"/>
    <p:sldId id="392" r:id="rId18"/>
    <p:sldId id="354" r:id="rId19"/>
    <p:sldId id="300" r:id="rId20"/>
    <p:sldId id="335" r:id="rId21"/>
  </p:sldIdLst>
  <p:sldSz cx="9144000" cy="6858000" type="screen4x3"/>
  <p:notesSz cx="6858000" cy="9144000"/>
  <p:custDataLst>
    <p:tags r:id="rId23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48" autoAdjust="0"/>
    <p:restoredTop sz="96226" autoAdjust="0"/>
  </p:normalViewPr>
  <p:slideViewPr>
    <p:cSldViewPr>
      <p:cViewPr varScale="1">
        <p:scale>
          <a:sx n="86" d="100"/>
          <a:sy n="86" d="100"/>
        </p:scale>
        <p:origin x="-16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C5511A8-3CEA-43D1-BA21-59D6A51AFEE1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C8E79C-9B50-49B7-9365-5640C5C9D10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3230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7F44C-1A3B-40A4-8BAA-48DB6A8264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59AF4-472E-4973-8923-15E3126A7B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B69C9-C93B-4F9D-A1D7-5115E33832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44DD-CD92-4477-AF4D-59F99CBFEF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9BFB6-074E-4DA1-81C8-F54BB30C1C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23AB-7E94-49FB-BA5D-87ADBE7DAF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44290-FBCE-4E9B-BF09-A65A9D272E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6D2E0-FC51-4B19-9E9B-A8BB6CEE77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E2A37-4491-400C-AA91-16D09D7938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07882-8097-44CD-9D39-D853EE3FB4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8EF6E-C29B-4F16-A172-C8CDE9DFEF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76FF539-4725-4B9F-BC7E-95A8FDF3D8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0063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4114800"/>
            <a:ext cx="8610600" cy="2590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规律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：当物距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时，则像距 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 成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像。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此时像距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于物距，像与物大小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，物像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侧。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应用：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2667000" y="4191000"/>
            <a:ext cx="188414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等于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6067425" y="4229100"/>
            <a:ext cx="2085975" cy="463550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等于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876300" y="4762500"/>
            <a:ext cx="80051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倒立</a:t>
            </a: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2409825" y="4762500"/>
            <a:ext cx="80051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等大</a:t>
            </a:r>
          </a:p>
        </p:txBody>
      </p:sp>
      <p:sp>
        <p:nvSpPr>
          <p:cNvPr id="121864" name="Rectangle 8"/>
          <p:cNvSpPr>
            <a:spLocks noChangeArrowheads="1"/>
          </p:cNvSpPr>
          <p:nvPr/>
        </p:nvSpPr>
        <p:spPr bwMode="auto">
          <a:xfrm>
            <a:off x="3933825" y="4737100"/>
            <a:ext cx="491138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</a:t>
            </a:r>
          </a:p>
        </p:txBody>
      </p:sp>
      <p:sp>
        <p:nvSpPr>
          <p:cNvPr id="121865" name="Rectangle 9"/>
          <p:cNvSpPr>
            <a:spLocks noChangeArrowheads="1"/>
          </p:cNvSpPr>
          <p:nvPr/>
        </p:nvSpPr>
        <p:spPr bwMode="auto">
          <a:xfrm>
            <a:off x="1866900" y="5334000"/>
            <a:ext cx="609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等</a:t>
            </a:r>
          </a:p>
        </p:txBody>
      </p:sp>
      <p:sp>
        <p:nvSpPr>
          <p:cNvPr id="121866" name="Rectangle 10"/>
          <p:cNvSpPr>
            <a:spLocks noChangeArrowheads="1"/>
          </p:cNvSpPr>
          <p:nvPr/>
        </p:nvSpPr>
        <p:spPr bwMode="auto">
          <a:xfrm>
            <a:off x="5181600" y="5334000"/>
            <a:ext cx="10668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相等</a:t>
            </a:r>
          </a:p>
        </p:txBody>
      </p:sp>
      <p:sp>
        <p:nvSpPr>
          <p:cNvPr id="121867" name="Rectangle 11"/>
          <p:cNvSpPr>
            <a:spLocks noChangeArrowheads="1"/>
          </p:cNvSpPr>
          <p:nvPr/>
        </p:nvSpPr>
        <p:spPr bwMode="auto">
          <a:xfrm>
            <a:off x="6756400" y="5334000"/>
            <a:ext cx="8382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异</a:t>
            </a:r>
          </a:p>
        </p:txBody>
      </p:sp>
      <p:sp>
        <p:nvSpPr>
          <p:cNvPr id="121874" name="Rectangle 18"/>
          <p:cNvSpPr>
            <a:spLocks noChangeArrowheads="1"/>
          </p:cNvSpPr>
          <p:nvPr/>
        </p:nvSpPr>
        <p:spPr bwMode="auto">
          <a:xfrm>
            <a:off x="1600200" y="5922963"/>
            <a:ext cx="41148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000066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二倍焦距法精确测量焦距。</a:t>
            </a:r>
          </a:p>
        </p:txBody>
      </p:sp>
      <p:pic>
        <p:nvPicPr>
          <p:cNvPr id="9218" name="Picture 2" descr="D:\我的文档\Pictures\112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5241" y="381000"/>
            <a:ext cx="8839200" cy="36052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1" grpId="0"/>
      <p:bldP spid="121862" grpId="0"/>
      <p:bldP spid="121863" grpId="0"/>
      <p:bldP spid="121864" grpId="0"/>
      <p:bldP spid="121865" grpId="0"/>
      <p:bldP spid="121866" grpId="0"/>
      <p:bldP spid="121867" grpId="0"/>
      <p:bldP spid="121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" y="3810000"/>
            <a:ext cx="8763000" cy="2514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规律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：当物距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时，则像距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 成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像。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此时像距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于物距，像比物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，物像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侧。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应用：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2489200" y="3925888"/>
            <a:ext cx="3895916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小于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倍焦距、大于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723900" y="4484688"/>
            <a:ext cx="188414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3479800" y="4483100"/>
            <a:ext cx="80051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倒立</a:t>
            </a:r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4699000" y="4483100"/>
            <a:ext cx="80051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放大</a:t>
            </a:r>
          </a:p>
        </p:txBody>
      </p: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5913438" y="4483100"/>
            <a:ext cx="491138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</a:t>
            </a:r>
          </a:p>
        </p:txBody>
      </p:sp>
      <p:sp>
        <p:nvSpPr>
          <p:cNvPr id="122888" name="Rectangle 8"/>
          <p:cNvSpPr>
            <a:spLocks noChangeArrowheads="1"/>
          </p:cNvSpPr>
          <p:nvPr/>
        </p:nvSpPr>
        <p:spPr bwMode="auto">
          <a:xfrm>
            <a:off x="1270000" y="5651500"/>
            <a:ext cx="49784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投影仪、幻灯机、电影放映机</a:t>
            </a:r>
          </a:p>
        </p:txBody>
      </p:sp>
      <p:sp>
        <p:nvSpPr>
          <p:cNvPr id="122889" name="Rectangle 9"/>
          <p:cNvSpPr>
            <a:spLocks noChangeArrowheads="1"/>
          </p:cNvSpPr>
          <p:nvPr/>
        </p:nvSpPr>
        <p:spPr bwMode="auto">
          <a:xfrm>
            <a:off x="1841500" y="5080000"/>
            <a:ext cx="785813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</a:t>
            </a:r>
          </a:p>
        </p:txBody>
      </p:sp>
      <p:sp>
        <p:nvSpPr>
          <p:cNvPr id="122890" name="Rectangle 10"/>
          <p:cNvSpPr>
            <a:spLocks noChangeArrowheads="1"/>
          </p:cNvSpPr>
          <p:nvPr/>
        </p:nvSpPr>
        <p:spPr bwMode="auto">
          <a:xfrm>
            <a:off x="4495800" y="5080000"/>
            <a:ext cx="785813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</a:t>
            </a:r>
          </a:p>
        </p:txBody>
      </p:sp>
      <p:sp>
        <p:nvSpPr>
          <p:cNvPr id="122891" name="Rectangle 11"/>
          <p:cNvSpPr>
            <a:spLocks noChangeArrowheads="1"/>
          </p:cNvSpPr>
          <p:nvPr/>
        </p:nvSpPr>
        <p:spPr bwMode="auto">
          <a:xfrm>
            <a:off x="6019800" y="5029200"/>
            <a:ext cx="785813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异</a:t>
            </a:r>
          </a:p>
        </p:txBody>
      </p:sp>
      <p:pic>
        <p:nvPicPr>
          <p:cNvPr id="2" name="Picture 1" descr="D:\我的文档\Pictures\113 - 副本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2400" y="304800"/>
            <a:ext cx="8839200" cy="34988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/>
      <p:bldP spid="122884" grpId="0"/>
      <p:bldP spid="122885" grpId="0"/>
      <p:bldP spid="122886" grpId="0"/>
      <p:bldP spid="122887" grpId="0"/>
      <p:bldP spid="122888" grpId="0"/>
      <p:bldP spid="122889" grpId="0"/>
      <p:bldP spid="122890" grpId="0"/>
      <p:bldP spid="1228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IMG_20161124_08441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4495800"/>
            <a:ext cx="8763000" cy="1981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规律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：当物距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时，则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此时在光屏上出现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应用：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2400300" y="4598988"/>
            <a:ext cx="188414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等于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5016500" y="4572000"/>
            <a:ext cx="35179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不成像，成平行光射出</a:t>
            </a: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3048000" y="5181600"/>
            <a:ext cx="35179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大小不变的光斑</a:t>
            </a:r>
          </a:p>
        </p:txBody>
      </p:sp>
      <p:sp>
        <p:nvSpPr>
          <p:cNvPr id="123917" name="Rectangle 13"/>
          <p:cNvSpPr>
            <a:spLocks noChangeArrowheads="1"/>
          </p:cNvSpPr>
          <p:nvPr/>
        </p:nvSpPr>
        <p:spPr bwMode="auto">
          <a:xfrm>
            <a:off x="1524000" y="5791200"/>
            <a:ext cx="54102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000066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强光手电筒、一倍焦距法测焦距</a:t>
            </a:r>
          </a:p>
        </p:txBody>
      </p:sp>
      <p:pic>
        <p:nvPicPr>
          <p:cNvPr id="2" name="Picture 1" descr="D:\我的文档\Pictures\113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2412" y="533400"/>
            <a:ext cx="8915400" cy="3505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  <p:bldP spid="123909" grpId="0"/>
      <p:bldP spid="123910" grpId="0"/>
      <p:bldP spid="1239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600" y="471488"/>
            <a:ext cx="8534400" cy="6005512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419600"/>
            <a:ext cx="8458200" cy="1828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规律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：当物距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时，则成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像。此时像距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于物距，像比物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，物像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侧。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应用：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2667000" y="4495800"/>
            <a:ext cx="20574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小于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5676900" y="4495800"/>
            <a:ext cx="9144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正立</a:t>
            </a:r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6819900" y="4495800"/>
            <a:ext cx="86995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放大</a:t>
            </a:r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7924800" y="4495800"/>
            <a:ext cx="609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虚</a:t>
            </a:r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1739900" y="5664200"/>
            <a:ext cx="15367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放大镜</a:t>
            </a:r>
          </a:p>
        </p:txBody>
      </p: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2514600" y="5029200"/>
            <a:ext cx="609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</a:t>
            </a:r>
          </a:p>
        </p:txBody>
      </p:sp>
      <p:sp>
        <p:nvSpPr>
          <p:cNvPr id="124938" name="Rectangle 10"/>
          <p:cNvSpPr>
            <a:spLocks noChangeArrowheads="1"/>
          </p:cNvSpPr>
          <p:nvPr/>
        </p:nvSpPr>
        <p:spPr bwMode="auto">
          <a:xfrm>
            <a:off x="5257800" y="5029200"/>
            <a:ext cx="609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</a:t>
            </a:r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6781800" y="5029200"/>
            <a:ext cx="609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同</a:t>
            </a:r>
          </a:p>
        </p:txBody>
      </p:sp>
      <p:pic>
        <p:nvPicPr>
          <p:cNvPr id="4097" name="Picture 1" descr="D:\我的文档\Pictures\114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2400" y="304800"/>
            <a:ext cx="8686800" cy="42068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/>
      <p:bldP spid="124933" grpId="0"/>
      <p:bldP spid="124934" grpId="0"/>
      <p:bldP spid="124935" grpId="0"/>
      <p:bldP spid="124936" grpId="0"/>
      <p:bldP spid="124937" grpId="0"/>
      <p:bldP spid="124938" grpId="0"/>
      <p:bldP spid="1249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IMG_20161124_083806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IMG_20161124_08390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41" name="ShockwaveFlash1" r:id="rId2" imgW="8992379" imgH="5638095"/>
        </mc:Choice>
        <mc:Fallback>
          <p:control name="ShockwaveFlash1" r:id="rId2" imgW="8992379" imgH="5638095">
            <p:pic>
              <p:nvPicPr>
                <p:cNvPr id="0" name="ShockwaveFlash1"/>
                <p:cNvPicPr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8900" y="457200"/>
                  <a:ext cx="8991600" cy="5638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>
    <p:cover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实验结论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凸透镜成像规律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029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u&gt;2f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2f&gt;v&gt;f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，倒、小、实、异，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u&gt;v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marL="609600" indent="-609600" eaLnBrk="1" hangingPunct="1"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u=2f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 =2f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，倒、等、实、异，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u=v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marL="609600" indent="-609600" eaLnBrk="1" hangingPunct="1"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2f&gt; u&gt;f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 &gt;2f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，倒、大、实、异，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u&lt;v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marL="609600" indent="-609600" eaLnBrk="1" hangingPunct="1"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u=f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，不成像，成平行光射出。</a:t>
            </a:r>
          </a:p>
          <a:p>
            <a:pPr marL="609600" indent="-609600" eaLnBrk="1" hangingPunct="1">
              <a:buFontTx/>
              <a:buNone/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u&lt;f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，正、大、虚、同，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u&gt;v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图片1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819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914400"/>
            <a:ext cx="8610600" cy="1676400"/>
          </a:xfrm>
        </p:spPr>
        <p:txBody>
          <a:bodyPr/>
          <a:lstStyle/>
          <a:p>
            <a:pPr eaLnBrk="1" hangingPunct="1"/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第五章 透镜及其应用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/>
            </a:r>
            <a:b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zh-CN" altLang="en-US" sz="4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第</a:t>
            </a:r>
            <a:r>
              <a:rPr lang="en-US" altLang="zh-CN" sz="4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4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节 凸透镜成像规律</a:t>
            </a:r>
            <a:r>
              <a:rPr lang="en-US" altLang="zh-CN" sz="4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/>
            </a:r>
            <a:br>
              <a:rPr lang="en-US" altLang="zh-CN" sz="4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（第</a:t>
            </a:r>
            <a:r>
              <a:rPr lang="en-US" altLang="zh-CN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课时）</a:t>
            </a:r>
          </a:p>
        </p:txBody>
      </p:sp>
      <p:sp>
        <p:nvSpPr>
          <p:cNvPr id="8198" name="TextBox 3"/>
          <p:cNvSpPr txBox="1">
            <a:spLocks noChangeArrowheads="1"/>
          </p:cNvSpPr>
          <p:nvPr/>
        </p:nvSpPr>
        <p:spPr bwMode="auto">
          <a:xfrm>
            <a:off x="161925" y="376238"/>
            <a:ext cx="7069138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kumimoji="1" lang="zh-CN" altLang="en-US" sz="2000" b="1">
                <a:solidFill>
                  <a:srgbClr val="11111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义务教育教科书  物理  八年级  上册</a:t>
            </a:r>
          </a:p>
        </p:txBody>
      </p:sp>
    </p:spTree>
  </p:cSld>
  <p:clrMapOvr>
    <a:masterClrMapping/>
  </p:clrMapOvr>
  <p:transition>
    <p:cover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5334000" cy="715963"/>
          </a:xfrm>
        </p:spPr>
        <p:txBody>
          <a:bodyPr/>
          <a:lstStyle/>
          <a:p>
            <a:pPr algn="l" eaLnBrk="1" hangingPunct="1"/>
            <a:r>
              <a:rPr lang="en-US" altLang="zh-CN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分组讨论</a:t>
            </a:r>
            <a:r>
              <a:rPr lang="en-US" altLang="zh-CN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81075"/>
            <a:ext cx="82296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．凸透镜成像时实像特点是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，虚像特点是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．凸透镜成像时虚像和实像的分界点在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，放大实像和缩小实像的分界点在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．凸透镜在成实像时，物距减小时像距变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，像变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；成虚像时，物距减小时像距变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，像变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．凸透镜成像时，如果无论怎么移动光屏，光屏上不成像，可能的原因是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62600" y="985838"/>
            <a:ext cx="28194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倒立的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物像异侧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71800" y="1362075"/>
            <a:ext cx="39624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正立放大的，物像同侧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43800" y="1905000"/>
            <a:ext cx="10668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焦点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553200" y="2362200"/>
            <a:ext cx="21336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二倍焦距处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38200" y="3276600"/>
            <a:ext cx="9144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0" y="3352800"/>
            <a:ext cx="9144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33600" y="3733800"/>
            <a:ext cx="9144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267200" y="3733800"/>
            <a:ext cx="9144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小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38200" y="5276850"/>
            <a:ext cx="7696200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烛焰、凸透镜、光屏三者中心不在同一高度；</a:t>
            </a:r>
            <a:endParaRPr lang="en-US" altLang="zh-CN" sz="2400" b="1">
              <a:solidFill>
                <a:srgbClr val="FF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光具座太短；凸透镜焦距太长；蜡烛放在焦点处；蜡烛放在一倍焦距以内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……</a:t>
            </a:r>
            <a:endParaRPr lang="zh-CN" altLang="en-US" sz="2400" b="1">
              <a:solidFill>
                <a:srgbClr val="FF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25604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722100" y="11620500"/>
            <a:ext cx="406400" cy="3937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zh-CN" altLang="en-US" sz="4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实验探究凸透镜成像规律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839200" cy="228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solidFill>
                  <a:srgbClr val="0D0D0D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solidFill>
                  <a:srgbClr val="0D0D0D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提出问题</a:t>
            </a:r>
            <a:r>
              <a:rPr lang="en-US" altLang="zh-CN" sz="2800" b="1" smtClean="0">
                <a:solidFill>
                  <a:srgbClr val="0D0D0D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</a:pPr>
            <a:r>
              <a:rPr lang="zh-CN" altLang="en-US" sz="2800" b="1" smtClean="0">
                <a:solidFill>
                  <a:srgbClr val="0D0D0D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像的虚实、大小、倒正、同异侧跟物距和像距有什么关系呢？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猜想与假设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】……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实验设计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</p:txBody>
      </p:sp>
      <p:grpSp>
        <p:nvGrpSpPr>
          <p:cNvPr id="2" name="Group 30"/>
          <p:cNvGrpSpPr/>
          <p:nvPr/>
        </p:nvGrpSpPr>
        <p:grpSpPr>
          <a:xfrm>
            <a:off x="762000" y="3811588"/>
            <a:ext cx="7777163" cy="2414588"/>
            <a:chOff x="624" y="2409"/>
            <a:chExt cx="4899" cy="1521"/>
          </a:xfrm>
        </p:grpSpPr>
        <p:sp>
          <p:nvSpPr>
            <p:cNvPr id="9221" name="Line 4"/>
            <p:cNvSpPr>
              <a:spLocks noChangeShapeType="1"/>
            </p:cNvSpPr>
            <p:nvPr/>
          </p:nvSpPr>
          <p:spPr bwMode="auto">
            <a:xfrm>
              <a:off x="1101" y="2804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lg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9222" name="Group 5"/>
            <p:cNvGrpSpPr/>
            <p:nvPr/>
          </p:nvGrpSpPr>
          <p:grpSpPr>
            <a:xfrm>
              <a:off x="624" y="2860"/>
              <a:ext cx="4899" cy="1010"/>
              <a:chOff x="453" y="2571"/>
              <a:chExt cx="4899" cy="1010"/>
            </a:xfrm>
          </p:grpSpPr>
          <p:sp>
            <p:nvSpPr>
              <p:cNvPr id="9232" name="Oval 6"/>
              <p:cNvSpPr>
                <a:spLocks noChangeArrowheads="1"/>
              </p:cNvSpPr>
              <p:nvPr/>
            </p:nvSpPr>
            <p:spPr bwMode="auto">
              <a:xfrm>
                <a:off x="3061" y="2571"/>
                <a:ext cx="136" cy="649"/>
              </a:xfrm>
              <a:prstGeom prst="ellipse">
                <a:avLst/>
              </a:prstGeom>
              <a:solidFill>
                <a:srgbClr val="C5F4FF"/>
              </a:solidFill>
              <a:ln w="9525">
                <a:solidFill>
                  <a:srgbClr val="00C4F2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3" name="Line 7"/>
              <p:cNvSpPr>
                <a:spLocks noChangeShapeType="1"/>
              </p:cNvSpPr>
              <p:nvPr/>
            </p:nvSpPr>
            <p:spPr bwMode="auto">
              <a:xfrm>
                <a:off x="453" y="2895"/>
                <a:ext cx="4899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4" name="Oval 8"/>
              <p:cNvSpPr>
                <a:spLocks noChangeArrowheads="1"/>
              </p:cNvSpPr>
              <p:nvPr/>
            </p:nvSpPr>
            <p:spPr bwMode="auto">
              <a:xfrm>
                <a:off x="2222" y="2872"/>
                <a:ext cx="45" cy="4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5" name="Oval 9"/>
              <p:cNvSpPr>
                <a:spLocks noChangeArrowheads="1"/>
              </p:cNvSpPr>
              <p:nvPr/>
            </p:nvSpPr>
            <p:spPr bwMode="auto">
              <a:xfrm>
                <a:off x="1292" y="2872"/>
                <a:ext cx="45" cy="4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6" name="Oval 10"/>
              <p:cNvSpPr>
                <a:spLocks noChangeArrowheads="1"/>
              </p:cNvSpPr>
              <p:nvPr/>
            </p:nvSpPr>
            <p:spPr bwMode="auto">
              <a:xfrm>
                <a:off x="3107" y="2872"/>
                <a:ext cx="45" cy="4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</a:ln>
            </p:spPr>
            <p:txBody>
              <a:bodyPr wrap="none" anchor="ctr"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7" name="Line 11"/>
              <p:cNvSpPr>
                <a:spLocks noChangeShapeType="1"/>
              </p:cNvSpPr>
              <p:nvPr/>
            </p:nvSpPr>
            <p:spPr bwMode="auto">
              <a:xfrm flipH="1">
                <a:off x="2245" y="3105"/>
                <a:ext cx="0" cy="115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8" name="Line 12"/>
              <p:cNvSpPr>
                <a:spLocks noChangeShapeType="1"/>
              </p:cNvSpPr>
              <p:nvPr/>
            </p:nvSpPr>
            <p:spPr bwMode="auto">
              <a:xfrm flipH="1">
                <a:off x="3129" y="3105"/>
                <a:ext cx="0" cy="115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9" name="Line 13"/>
              <p:cNvSpPr>
                <a:spLocks noChangeShapeType="1"/>
              </p:cNvSpPr>
              <p:nvPr/>
            </p:nvSpPr>
            <p:spPr bwMode="auto">
              <a:xfrm>
                <a:off x="2245" y="3151"/>
                <a:ext cx="884" cy="0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 type="stealth" w="med" len="lg"/>
                <a:tailEnd type="stealth" w="med" len="lg"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40" name="Text Box 14"/>
              <p:cNvSpPr txBox="1">
                <a:spLocks noChangeArrowheads="1"/>
              </p:cNvSpPr>
              <p:nvPr/>
            </p:nvSpPr>
            <p:spPr bwMode="auto">
              <a:xfrm>
                <a:off x="2539" y="3015"/>
                <a:ext cx="182" cy="27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 i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 </a:t>
                </a:r>
                <a:r>
                  <a:rPr lang="en-US" altLang="zh-CN" sz="2800" i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9241" name="Text Box 15"/>
              <p:cNvSpPr txBox="1">
                <a:spLocks noChangeArrowheads="1"/>
              </p:cNvSpPr>
              <p:nvPr/>
            </p:nvSpPr>
            <p:spPr bwMode="auto">
              <a:xfrm>
                <a:off x="2199" y="2617"/>
                <a:ext cx="204" cy="26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9242" name="Text Box 16"/>
              <p:cNvSpPr txBox="1">
                <a:spLocks noChangeArrowheads="1"/>
              </p:cNvSpPr>
              <p:nvPr/>
            </p:nvSpPr>
            <p:spPr bwMode="auto">
              <a:xfrm>
                <a:off x="3197" y="2663"/>
                <a:ext cx="204" cy="26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9243" name="Text Box 17"/>
              <p:cNvSpPr txBox="1">
                <a:spLocks noChangeArrowheads="1"/>
              </p:cNvSpPr>
              <p:nvPr/>
            </p:nvSpPr>
            <p:spPr bwMode="auto">
              <a:xfrm>
                <a:off x="2857" y="3312"/>
                <a:ext cx="816" cy="26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b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凸透镜</a:t>
                </a:r>
              </a:p>
            </p:txBody>
          </p:sp>
        </p:grpSp>
        <p:grpSp>
          <p:nvGrpSpPr>
            <p:cNvPr id="9223" name="Group 18"/>
            <p:cNvGrpSpPr/>
            <p:nvPr/>
          </p:nvGrpSpPr>
          <p:grpSpPr>
            <a:xfrm>
              <a:off x="964" y="2895"/>
              <a:ext cx="476" cy="567"/>
              <a:chOff x="793" y="2727"/>
              <a:chExt cx="476" cy="567"/>
            </a:xfrm>
          </p:grpSpPr>
          <p:sp>
            <p:nvSpPr>
              <p:cNvPr id="9230" name="Text Box 19"/>
              <p:cNvSpPr txBox="1">
                <a:spLocks noChangeArrowheads="1"/>
              </p:cNvSpPr>
              <p:nvPr/>
            </p:nvSpPr>
            <p:spPr bwMode="auto">
              <a:xfrm>
                <a:off x="793" y="3025"/>
                <a:ext cx="476" cy="26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b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物体</a:t>
                </a:r>
              </a:p>
            </p:txBody>
          </p:sp>
          <p:sp>
            <p:nvSpPr>
              <p:cNvPr id="9231" name="AutoShape 20"/>
              <p:cNvSpPr>
                <a:spLocks noChangeArrowheads="1"/>
              </p:cNvSpPr>
              <p:nvPr/>
            </p:nvSpPr>
            <p:spPr bwMode="auto">
              <a:xfrm>
                <a:off x="952" y="2727"/>
                <a:ext cx="113" cy="278"/>
              </a:xfrm>
              <a:prstGeom prst="upArrow">
                <a:avLst>
                  <a:gd name="adj1" fmla="val 50000"/>
                  <a:gd name="adj2" fmla="val 61504"/>
                </a:avLst>
              </a:prstGeom>
              <a:solidFill>
                <a:srgbClr val="FF0000"/>
              </a:solidFill>
              <a:ln w="9525">
                <a:solidFill>
                  <a:schemeClr val="tx2"/>
                </a:solidFill>
                <a:miter lim="800000"/>
              </a:ln>
            </p:spPr>
            <p:txBody>
              <a:bodyPr vert="eaVert" wrap="none" anchor="ctr"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9224" name="AutoShape 21"/>
            <p:cNvSpPr>
              <a:spLocks noChangeArrowheads="1"/>
            </p:cNvSpPr>
            <p:nvPr/>
          </p:nvSpPr>
          <p:spPr bwMode="auto">
            <a:xfrm>
              <a:off x="1849" y="2901"/>
              <a:ext cx="114" cy="278"/>
            </a:xfrm>
            <a:prstGeom prst="upArrow">
              <a:avLst>
                <a:gd name="adj1" fmla="val 50000"/>
                <a:gd name="adj2" fmla="val 60965"/>
              </a:avLst>
            </a:prstGeom>
            <a:solidFill>
              <a:srgbClr val="FFCCCC"/>
            </a:solidFill>
            <a:ln w="9525">
              <a:solidFill>
                <a:schemeClr val="bg2"/>
              </a:solidFill>
              <a:miter lim="800000"/>
            </a:ln>
          </p:spPr>
          <p:txBody>
            <a:bodyPr vert="eaVert" wrap="none" anchor="ctr"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9225" name="AutoShape 22"/>
            <p:cNvSpPr>
              <a:spLocks noChangeArrowheads="1"/>
            </p:cNvSpPr>
            <p:nvPr/>
          </p:nvSpPr>
          <p:spPr bwMode="auto">
            <a:xfrm>
              <a:off x="2620" y="2901"/>
              <a:ext cx="114" cy="278"/>
            </a:xfrm>
            <a:prstGeom prst="upArrow">
              <a:avLst>
                <a:gd name="adj1" fmla="val 50000"/>
                <a:gd name="adj2" fmla="val 60965"/>
              </a:avLst>
            </a:prstGeom>
            <a:solidFill>
              <a:srgbClr val="FFCCCC"/>
            </a:solidFill>
            <a:ln w="9525">
              <a:solidFill>
                <a:schemeClr val="bg2"/>
              </a:solidFill>
              <a:miter lim="800000"/>
            </a:ln>
          </p:spPr>
          <p:txBody>
            <a:bodyPr vert="eaVert" wrap="none" anchor="ctr"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9226" name="Text Box 23"/>
            <p:cNvSpPr txBox="1">
              <a:spLocks noChangeArrowheads="1"/>
            </p:cNvSpPr>
            <p:nvPr/>
          </p:nvSpPr>
          <p:spPr bwMode="auto">
            <a:xfrm>
              <a:off x="1320" y="285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3200" b="1">
                  <a:solidFill>
                    <a:schemeClr val="tx2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P</a:t>
              </a:r>
            </a:p>
          </p:txBody>
        </p:sp>
        <p:grpSp>
          <p:nvGrpSpPr>
            <p:cNvPr id="9227" name="Group 25"/>
            <p:cNvGrpSpPr/>
            <p:nvPr/>
          </p:nvGrpSpPr>
          <p:grpSpPr>
            <a:xfrm>
              <a:off x="4560" y="2409"/>
              <a:ext cx="521" cy="1521"/>
              <a:chOff x="4309" y="2409"/>
              <a:chExt cx="521" cy="1156"/>
            </a:xfrm>
          </p:grpSpPr>
          <p:sp>
            <p:nvSpPr>
              <p:cNvPr id="9228" name="Text Box 26"/>
              <p:cNvSpPr txBox="1">
                <a:spLocks noChangeArrowheads="1"/>
              </p:cNvSpPr>
              <p:nvPr/>
            </p:nvSpPr>
            <p:spPr bwMode="auto">
              <a:xfrm>
                <a:off x="4309" y="3359"/>
                <a:ext cx="521" cy="20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b="1">
                    <a:solidFill>
                      <a:schemeClr val="tx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光屏</a:t>
                </a:r>
              </a:p>
            </p:txBody>
          </p:sp>
          <p:sp>
            <p:nvSpPr>
              <p:cNvPr id="9229" name="Line 27"/>
              <p:cNvSpPr>
                <a:spLocks noChangeShapeType="1"/>
              </p:cNvSpPr>
              <p:nvPr/>
            </p:nvSpPr>
            <p:spPr bwMode="auto">
              <a:xfrm flipH="1">
                <a:off x="4558" y="2409"/>
                <a:ext cx="0" cy="973"/>
              </a:xfrm>
              <a:prstGeom prst="line">
                <a:avLst/>
              </a:prstGeom>
              <a:noFill/>
              <a:ln w="38100">
                <a:solidFill>
                  <a:srgbClr val="00CCFF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5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65200" y="3606800"/>
            <a:ext cx="6070600" cy="2308225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248400" cy="639762"/>
          </a:xfrm>
        </p:spPr>
        <p:txBody>
          <a:bodyPr/>
          <a:lstStyle/>
          <a:p>
            <a:pPr algn="l" eaLnBrk="1" hangingPunct="1"/>
            <a:r>
              <a:rPr lang="en-US" altLang="zh-CN" sz="32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4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zh-CN" altLang="en-US" sz="32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基本概念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90600"/>
            <a:ext cx="7543800" cy="274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bg1"/>
              </a:buClr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2f 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 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（或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2F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 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</a:pPr>
            <a:r>
              <a:rPr lang="en-US" alt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____________________________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</a:pPr>
            <a:r>
              <a:rPr lang="en-US" alt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____________________________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3263900" y="4722813"/>
            <a:ext cx="0" cy="457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276600" y="4876800"/>
            <a:ext cx="914400" cy="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568700" y="4622800"/>
            <a:ext cx="304800" cy="396875"/>
          </a:xfrm>
          <a:prstGeom prst="rect">
            <a:avLst/>
          </a:prstGeom>
          <a:solidFill>
            <a:schemeClr val="bg1"/>
          </a:solidFill>
          <a:ln w="1587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2286000" y="3886200"/>
            <a:ext cx="1905000" cy="1295400"/>
            <a:chOff x="1824" y="2880"/>
            <a:chExt cx="1200" cy="816"/>
          </a:xfrm>
        </p:grpSpPr>
        <p:sp>
          <p:nvSpPr>
            <p:cNvPr id="10265" name="Line 8"/>
            <p:cNvSpPr>
              <a:spLocks noChangeShapeType="1"/>
            </p:cNvSpPr>
            <p:nvPr/>
          </p:nvSpPr>
          <p:spPr bwMode="auto">
            <a:xfrm flipH="1" flipV="1">
              <a:off x="1824" y="2880"/>
              <a:ext cx="0" cy="81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0266" name="Line 10"/>
            <p:cNvSpPr>
              <a:spLocks noChangeShapeType="1"/>
            </p:cNvSpPr>
            <p:nvPr/>
          </p:nvSpPr>
          <p:spPr bwMode="auto">
            <a:xfrm flipH="1" flipV="1">
              <a:off x="3024" y="2880"/>
              <a:ext cx="0" cy="816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2286000" y="4038600"/>
            <a:ext cx="1903413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971800" y="3733800"/>
            <a:ext cx="438238" cy="463846"/>
          </a:xfrm>
          <a:prstGeom prst="rect">
            <a:avLst/>
          </a:prstGeom>
          <a:solidFill>
            <a:schemeClr val="bg1"/>
          </a:solidFill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2f</a:t>
            </a:r>
          </a:p>
        </p:txBody>
      </p:sp>
      <p:grpSp>
        <p:nvGrpSpPr>
          <p:cNvPr id="3" name="Group 23"/>
          <p:cNvGrpSpPr/>
          <p:nvPr/>
        </p:nvGrpSpPr>
        <p:grpSpPr>
          <a:xfrm>
            <a:off x="1752600" y="5054600"/>
            <a:ext cx="2438400" cy="1346200"/>
            <a:chOff x="1455" y="3616"/>
            <a:chExt cx="1569" cy="576"/>
          </a:xfrm>
        </p:grpSpPr>
        <p:sp>
          <p:nvSpPr>
            <p:cNvPr id="10263" name="Line 14"/>
            <p:cNvSpPr>
              <a:spLocks noChangeShapeType="1"/>
            </p:cNvSpPr>
            <p:nvPr/>
          </p:nvSpPr>
          <p:spPr bwMode="auto">
            <a:xfrm flipH="1">
              <a:off x="1455" y="3616"/>
              <a:ext cx="0" cy="576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lg" len="lg"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0264" name="Line 15"/>
            <p:cNvSpPr>
              <a:spLocks noChangeShapeType="1"/>
            </p:cNvSpPr>
            <p:nvPr/>
          </p:nvSpPr>
          <p:spPr bwMode="auto">
            <a:xfrm flipH="1">
              <a:off x="3024" y="3648"/>
              <a:ext cx="0" cy="528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lg" len="lg"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1752600" y="6045200"/>
            <a:ext cx="2436813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2679700" y="5753100"/>
            <a:ext cx="471488" cy="463846"/>
          </a:xfrm>
          <a:prstGeom prst="rect">
            <a:avLst/>
          </a:prstGeom>
          <a:solidFill>
            <a:schemeClr val="bg1"/>
          </a:solidFill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5511800" y="5181600"/>
            <a:ext cx="0" cy="11430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4191000" y="6070600"/>
            <a:ext cx="12954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597400" y="5815013"/>
            <a:ext cx="337250" cy="463846"/>
          </a:xfrm>
          <a:prstGeom prst="rect">
            <a:avLst/>
          </a:prstGeom>
          <a:solidFill>
            <a:schemeClr val="bg1"/>
          </a:solidFill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057400" y="990600"/>
            <a:ext cx="14478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一倍焦距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286000" y="1371600"/>
            <a:ext cx="14478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二倍焦距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133600" y="1828800"/>
            <a:ext cx="29718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一倍焦距处（焦点）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276600" y="2209800"/>
            <a:ext cx="19812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二倍焦距处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057400" y="2662238"/>
            <a:ext cx="49530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物距，物体到透镜光心的距离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057400" y="3048000"/>
            <a:ext cx="44196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像距，像到透镜光心的距离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6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6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8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1275" grpId="0" animBg="1"/>
      <p:bldP spid="11276" grpId="0" animBg="1"/>
      <p:bldP spid="11281" grpId="0" animBg="1"/>
      <p:bldP spid="11282" grpId="0" animBg="1"/>
      <p:bldP spid="11283" grpId="0" animBg="1"/>
      <p:bldP spid="11284" grpId="0" animBg="1"/>
      <p:bldP spid="11285" grpId="0" animBg="1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52400"/>
            <a:ext cx="8839200" cy="3505200"/>
          </a:xfrm>
        </p:spPr>
        <p:txBody>
          <a:bodyPr/>
          <a:lstStyle/>
          <a:p>
            <a:pPr eaLnBrk="1" hangingPunct="1">
              <a:buClr>
                <a:schemeClr val="bg1"/>
              </a:buClr>
            </a:pP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．实验器材：蜡烛、凸透镜、光屏、光具座（刻度尺）、火柴。</a:t>
            </a:r>
          </a:p>
          <a:p>
            <a:pPr eaLnBrk="1" hangingPunct="1">
              <a:buClr>
                <a:schemeClr val="bg1"/>
              </a:buClr>
            </a:pP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．实验前的调节：</a:t>
            </a:r>
          </a:p>
          <a:p>
            <a:pPr eaLnBrk="1" hangingPunct="1">
              <a:buClr>
                <a:schemeClr val="bg1"/>
              </a:buClr>
            </a:pP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调整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、凸透镜、光屏三者中心在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，其目的是</a:t>
            </a:r>
            <a:r>
              <a:rPr lang="en-US" altLang="zh-CN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_______________________</a:t>
            </a:r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28600" y="3619500"/>
            <a:ext cx="8686800" cy="2671763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</p:pic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1600200" y="5295900"/>
            <a:ext cx="0" cy="10287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3771900" y="5334000"/>
            <a:ext cx="0" cy="10287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5651500" y="5334000"/>
            <a:ext cx="0" cy="1066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" name="Group 25"/>
          <p:cNvGrpSpPr/>
          <p:nvPr/>
        </p:nvGrpSpPr>
        <p:grpSpPr>
          <a:xfrm>
            <a:off x="3810000" y="5791200"/>
            <a:ext cx="1828800" cy="463550"/>
            <a:chOff x="2400" y="3120"/>
            <a:chExt cx="1152" cy="292"/>
          </a:xfrm>
        </p:grpSpPr>
        <p:sp>
          <p:nvSpPr>
            <p:cNvPr id="11279" name="Line 14"/>
            <p:cNvSpPr>
              <a:spLocks noChangeShapeType="1"/>
            </p:cNvSpPr>
            <p:nvPr/>
          </p:nvSpPr>
          <p:spPr bwMode="auto">
            <a:xfrm>
              <a:off x="2400" y="3288"/>
              <a:ext cx="1152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stealth" w="lg" len="lg"/>
              <a:tailEnd type="stealth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1280" name="Text Box 21"/>
            <p:cNvSpPr txBox="1">
              <a:spLocks noChangeArrowheads="1"/>
            </p:cNvSpPr>
            <p:nvPr/>
          </p:nvSpPr>
          <p:spPr bwMode="auto">
            <a:xfrm>
              <a:off x="2760" y="3120"/>
              <a:ext cx="345" cy="292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bg1"/>
              </a:solidFill>
              <a:miter lim="800000"/>
              <a:headEnd type="none" w="lg" len="lg"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pPr algn="ctr"/>
              <a:r>
                <a:rPr lang="en-US" altLang="zh-CN" sz="2400" b="1">
                  <a:solidFill>
                    <a:srgbClr val="FF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endParaRPr lang="en-US" altLang="zh-CN" sz="2400" b="1" baseline="-2500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3" name="Group 24"/>
          <p:cNvGrpSpPr/>
          <p:nvPr/>
        </p:nvGrpSpPr>
        <p:grpSpPr>
          <a:xfrm>
            <a:off x="1600200" y="5715000"/>
            <a:ext cx="2209800" cy="463550"/>
            <a:chOff x="1008" y="3072"/>
            <a:chExt cx="1392" cy="292"/>
          </a:xfrm>
        </p:grpSpPr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1008" y="3208"/>
              <a:ext cx="1392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stealth" w="lg" len="lg"/>
              <a:tailEnd type="stealth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1278" name="Text Box 22"/>
            <p:cNvSpPr txBox="1">
              <a:spLocks noChangeArrowheads="1"/>
            </p:cNvSpPr>
            <p:nvPr/>
          </p:nvSpPr>
          <p:spPr bwMode="auto">
            <a:xfrm>
              <a:off x="1488" y="3072"/>
              <a:ext cx="288" cy="292"/>
            </a:xfrm>
            <a:prstGeom prst="rect">
              <a:avLst/>
            </a:prstGeom>
            <a:solidFill>
              <a:schemeClr val="bg1"/>
            </a:solidFill>
            <a:ln w="31750">
              <a:noFill/>
              <a:miter lim="800000"/>
              <a:headEnd type="none" w="lg" len="lg"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pPr algn="ctr"/>
              <a:r>
                <a:rPr lang="en-US" altLang="zh-CN" sz="2400" b="1">
                  <a:solidFill>
                    <a:srgbClr val="FF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u</a:t>
              </a:r>
              <a:endParaRPr lang="en-US" altLang="zh-CN" sz="2400" b="1" baseline="-2500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609600" y="4343400"/>
            <a:ext cx="7467600" cy="0"/>
          </a:xfrm>
          <a:prstGeom prst="line">
            <a:avLst/>
          </a:prstGeom>
          <a:noFill/>
          <a:ln w="31750">
            <a:solidFill>
              <a:srgbClr val="000080"/>
            </a:solidFill>
            <a:prstDash val="dashDot"/>
            <a:round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endParaRPr lang="zh-CN" altLang="en-US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47800" y="1905000"/>
            <a:ext cx="80327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烛焰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57200" y="2357438"/>
            <a:ext cx="48768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同一高度（或在同一水平直线上）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7200" y="2819400"/>
            <a:ext cx="48768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使像成在光屏中央，便于观察。</a:t>
            </a:r>
            <a:endParaRPr lang="zh-CN" altLang="en-US" sz="240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  <p:bldP spid="12296" grpId="0" animBg="1"/>
      <p:bldP spid="12298" grpId="0" animBg="1"/>
      <p:bldP spid="12299" grpId="0" animBg="1"/>
      <p:bldP spid="12311" grpId="0" animBg="1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924800" cy="639762"/>
          </a:xfrm>
        </p:spPr>
        <p:txBody>
          <a:bodyPr/>
          <a:lstStyle/>
          <a:p>
            <a:pPr algn="l" eaLnBrk="1" hangingPunct="1"/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活动</a:t>
            </a:r>
            <a:r>
              <a:rPr lang="en-US" altLang="zh-CN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：探究凸透镜成像规律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086600" cy="533400"/>
          </a:xfrm>
        </p:spPr>
        <p:txBody>
          <a:bodyPr/>
          <a:lstStyle/>
          <a:p>
            <a:pPr eaLnBrk="1" hangingPunct="1">
              <a:buClr>
                <a:schemeClr val="bg1"/>
              </a:buClr>
            </a:pPr>
            <a:r>
              <a:rPr lang="en-US" altLang="zh-CN" sz="28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8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＝</a:t>
            </a:r>
            <a:r>
              <a:rPr lang="en-US" altLang="zh-CN" sz="28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10cm</a:t>
            </a:r>
          </a:p>
        </p:txBody>
      </p:sp>
      <p:graphicFrame>
        <p:nvGraphicFramePr>
          <p:cNvPr id="65540" name="Group 4"/>
          <p:cNvGraphicFramePr>
            <a:graphicFrameLocks noGrp="1"/>
          </p:cNvGraphicFramePr>
          <p:nvPr>
            <p:ph type="tbl" idx="1"/>
          </p:nvPr>
        </p:nvGraphicFramePr>
        <p:xfrm>
          <a:off x="457200" y="1752600"/>
          <a:ext cx="8305800" cy="4419604"/>
        </p:xfrm>
        <a:graphic>
          <a:graphicData uri="http://schemas.openxmlformats.org/drawingml/2006/table">
            <a:tbl>
              <a:tblPr/>
              <a:tblGrid>
                <a:gridCol w="1214438"/>
                <a:gridCol w="754062"/>
                <a:gridCol w="844550"/>
                <a:gridCol w="846138"/>
                <a:gridCol w="779462"/>
                <a:gridCol w="1338263"/>
                <a:gridCol w="706437"/>
                <a:gridCol w="1106488"/>
                <a:gridCol w="715962"/>
              </a:tblGrid>
              <a:tr h="4365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物距与焦距的关系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物距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/cm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成像的特点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像距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v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/cm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像距与焦距的关系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应用举例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正倒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缩放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虚实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同侧或异侧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65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u&gt;2f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u=2f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2f&gt;u&gt;f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u=f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u&lt;f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387" name="Group 99"/>
          <p:cNvGrpSpPr/>
          <p:nvPr/>
        </p:nvGrpSpPr>
        <p:grpSpPr>
          <a:xfrm>
            <a:off x="6248400" y="3567113"/>
            <a:ext cx="2514600" cy="2606675"/>
            <a:chOff x="3936" y="2119"/>
            <a:chExt cx="1584" cy="1721"/>
          </a:xfrm>
        </p:grpSpPr>
        <p:sp>
          <p:nvSpPr>
            <p:cNvPr id="12388" name="Line 100"/>
            <p:cNvSpPr>
              <a:spLocks noChangeShapeType="1"/>
            </p:cNvSpPr>
            <p:nvPr/>
          </p:nvSpPr>
          <p:spPr bwMode="auto">
            <a:xfrm>
              <a:off x="3936" y="3264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89" name="Line 101"/>
            <p:cNvSpPr>
              <a:spLocks noChangeShapeType="1"/>
            </p:cNvSpPr>
            <p:nvPr/>
          </p:nvSpPr>
          <p:spPr bwMode="auto">
            <a:xfrm>
              <a:off x="4368" y="3264"/>
              <a:ext cx="672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90" name="Line 102"/>
            <p:cNvSpPr>
              <a:spLocks noChangeShapeType="1"/>
            </p:cNvSpPr>
            <p:nvPr/>
          </p:nvSpPr>
          <p:spPr bwMode="auto">
            <a:xfrm>
              <a:off x="3936" y="3550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088" y="2976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2392" name="Line 104"/>
            <p:cNvSpPr>
              <a:spLocks noChangeShapeType="1"/>
            </p:cNvSpPr>
            <p:nvPr/>
          </p:nvSpPr>
          <p:spPr bwMode="auto">
            <a:xfrm>
              <a:off x="5080" y="2119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001000" cy="639763"/>
          </a:xfrm>
        </p:spPr>
        <p:txBody>
          <a:bodyPr/>
          <a:lstStyle/>
          <a:p>
            <a:pPr eaLnBrk="1" hangingPunct="1"/>
            <a:r>
              <a:rPr lang="zh-CN" altLang="en-US" sz="3600" b="1" smtClean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实验记录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7086600" cy="381000"/>
          </a:xfrm>
        </p:spPr>
        <p:txBody>
          <a:bodyPr/>
          <a:lstStyle/>
          <a:p>
            <a:pPr eaLnBrk="1" hangingPunct="1">
              <a:buClr>
                <a:schemeClr val="bg1"/>
              </a:buClr>
            </a:pPr>
            <a:r>
              <a:rPr lang="zh-CN" altLang="en-US" sz="24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凸透镜焦距 </a:t>
            </a:r>
            <a:r>
              <a:rPr lang="en-US" altLang="zh-CN" sz="24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＝</a:t>
            </a:r>
            <a:r>
              <a:rPr lang="en-US" altLang="zh-CN" sz="2400" b="1" smtClean="0">
                <a:solidFill>
                  <a:schemeClr val="tx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10cm</a:t>
            </a:r>
          </a:p>
        </p:txBody>
      </p:sp>
      <p:graphicFrame>
        <p:nvGraphicFramePr>
          <p:cNvPr id="79876" name="Group 4"/>
          <p:cNvGraphicFramePr>
            <a:graphicFrameLocks noGrp="1"/>
          </p:cNvGraphicFramePr>
          <p:nvPr>
            <p:ph type="tbl" idx="1"/>
          </p:nvPr>
        </p:nvGraphicFramePr>
        <p:xfrm>
          <a:off x="457200" y="1524000"/>
          <a:ext cx="8305800" cy="4676776"/>
        </p:xfrm>
        <a:graphic>
          <a:graphicData uri="http://schemas.openxmlformats.org/drawingml/2006/table">
            <a:tbl>
              <a:tblPr/>
              <a:tblGrid>
                <a:gridCol w="1214438"/>
                <a:gridCol w="754062"/>
                <a:gridCol w="844550"/>
                <a:gridCol w="846138"/>
                <a:gridCol w="779462"/>
                <a:gridCol w="1338263"/>
                <a:gridCol w="706437"/>
                <a:gridCol w="1106488"/>
                <a:gridCol w="715962"/>
              </a:tblGrid>
              <a:tr h="4667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物距与焦距的关系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物距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/cm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成像的特点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像距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v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/cm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像距与焦距的关系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应用举例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正倒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缩放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虚实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同侧或异侧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667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u&gt;2f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40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倒立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缩小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实像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异侧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2f&gt;v&gt;f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照相机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30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倒立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缩小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实像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异侧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u=2f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20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倒立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等大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实像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异侧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20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v=2f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2f&gt;u&gt;f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倒立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放大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实像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异侧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30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v&gt;2f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投影仪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倒立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放大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实像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异侧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40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u=f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不成像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宋体" pitchFamily="2" charset="-122"/>
                          <a:cs typeface="Times New Roman" pitchFamily="18" charset="0"/>
                        </a:rPr>
                        <a:t>u&lt;f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正立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放大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虚像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同侧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放大镜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正立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放大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虚像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</a:rPr>
                        <a:t>同侧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宋体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411" name="Group 99"/>
          <p:cNvGrpSpPr/>
          <p:nvPr/>
        </p:nvGrpSpPr>
        <p:grpSpPr>
          <a:xfrm>
            <a:off x="6248400" y="3454400"/>
            <a:ext cx="2514600" cy="2768600"/>
            <a:chOff x="3936" y="2128"/>
            <a:chExt cx="1584" cy="1744"/>
          </a:xfrm>
        </p:grpSpPr>
        <p:sp>
          <p:nvSpPr>
            <p:cNvPr id="13412" name="Line 100"/>
            <p:cNvSpPr>
              <a:spLocks noChangeShapeType="1"/>
            </p:cNvSpPr>
            <p:nvPr/>
          </p:nvSpPr>
          <p:spPr bwMode="auto">
            <a:xfrm>
              <a:off x="3936" y="3264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413" name="Line 101"/>
            <p:cNvSpPr>
              <a:spLocks noChangeShapeType="1"/>
            </p:cNvSpPr>
            <p:nvPr/>
          </p:nvSpPr>
          <p:spPr bwMode="auto">
            <a:xfrm>
              <a:off x="4368" y="3264"/>
              <a:ext cx="672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414" name="Line 102"/>
            <p:cNvSpPr>
              <a:spLocks noChangeShapeType="1"/>
            </p:cNvSpPr>
            <p:nvPr/>
          </p:nvSpPr>
          <p:spPr bwMode="auto">
            <a:xfrm>
              <a:off x="3936" y="3584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415" name="Line 103"/>
            <p:cNvSpPr>
              <a:spLocks noChangeShapeType="1"/>
            </p:cNvSpPr>
            <p:nvPr/>
          </p:nvSpPr>
          <p:spPr bwMode="auto">
            <a:xfrm>
              <a:off x="5088" y="2976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3416" name="Line 104"/>
            <p:cNvSpPr>
              <a:spLocks noChangeShapeType="1"/>
            </p:cNvSpPr>
            <p:nvPr/>
          </p:nvSpPr>
          <p:spPr bwMode="auto">
            <a:xfrm>
              <a:off x="5088" y="2128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4343400"/>
            <a:ext cx="8458200" cy="2362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规律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：当物距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时，则像距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 成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像。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此时像距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于物距，像比物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，物像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侧。</a:t>
            </a:r>
          </a:p>
          <a:p>
            <a:pPr eaLnBrk="1" hangingPunct="1">
              <a:lnSpc>
                <a:spcPct val="150000"/>
              </a:lnSpc>
              <a:buClr>
                <a:schemeClr val="bg1"/>
              </a:buClr>
            </a:pP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应用：</a:t>
            </a:r>
            <a:r>
              <a:rPr lang="en-US" altLang="zh-CN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_____________________</a:t>
            </a:r>
            <a:r>
              <a:rPr lang="zh-CN" altLang="en-US" sz="24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4267200" cy="487363"/>
          </a:xfrm>
        </p:spPr>
        <p:txBody>
          <a:bodyPr/>
          <a:lstStyle/>
          <a:p>
            <a:pPr algn="l" eaLnBrk="1" hangingPunct="1"/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分析论证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】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2971800" y="4419600"/>
            <a:ext cx="22860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大于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</a:t>
            </a:r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458788" y="4953000"/>
            <a:ext cx="3810000" cy="463550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倍焦距和</a:t>
            </a: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倍焦距之间</a:t>
            </a:r>
          </a:p>
        </p:txBody>
      </p:sp>
      <p:sp>
        <p:nvSpPr>
          <p:cNvPr id="120838" name="Rectangle 6"/>
          <p:cNvSpPr>
            <a:spLocks noChangeArrowheads="1"/>
          </p:cNvSpPr>
          <p:nvPr/>
        </p:nvSpPr>
        <p:spPr bwMode="auto">
          <a:xfrm>
            <a:off x="4699000" y="4951413"/>
            <a:ext cx="990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倒立</a:t>
            </a:r>
          </a:p>
        </p:txBody>
      </p:sp>
      <p:sp>
        <p:nvSpPr>
          <p:cNvPr id="120839" name="Rectangle 7"/>
          <p:cNvSpPr>
            <a:spLocks noChangeArrowheads="1"/>
          </p:cNvSpPr>
          <p:nvPr/>
        </p:nvSpPr>
        <p:spPr bwMode="auto">
          <a:xfrm>
            <a:off x="5638800" y="4953000"/>
            <a:ext cx="800517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缩小</a:t>
            </a:r>
          </a:p>
        </p:txBody>
      </p:sp>
      <p:sp>
        <p:nvSpPr>
          <p:cNvPr id="120840" name="Rectangle 8"/>
          <p:cNvSpPr>
            <a:spLocks noChangeArrowheads="1"/>
          </p:cNvSpPr>
          <p:nvPr/>
        </p:nvSpPr>
        <p:spPr bwMode="auto">
          <a:xfrm>
            <a:off x="6858000" y="4953000"/>
            <a:ext cx="491138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实</a:t>
            </a:r>
          </a:p>
        </p:txBody>
      </p:sp>
      <p:sp>
        <p:nvSpPr>
          <p:cNvPr id="120841" name="Rectangle 9"/>
          <p:cNvSpPr>
            <a:spLocks noChangeArrowheads="1"/>
          </p:cNvSpPr>
          <p:nvPr/>
        </p:nvSpPr>
        <p:spPr bwMode="auto">
          <a:xfrm>
            <a:off x="1676400" y="6172200"/>
            <a:ext cx="2895600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照相机、摄像机</a:t>
            </a:r>
          </a:p>
        </p:txBody>
      </p:sp>
      <p:sp>
        <p:nvSpPr>
          <p:cNvPr id="120842" name="Rectangle 10"/>
          <p:cNvSpPr>
            <a:spLocks noChangeArrowheads="1"/>
          </p:cNvSpPr>
          <p:nvPr/>
        </p:nvSpPr>
        <p:spPr bwMode="auto">
          <a:xfrm>
            <a:off x="1981200" y="5638800"/>
            <a:ext cx="639763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小</a:t>
            </a:r>
          </a:p>
        </p:txBody>
      </p:sp>
      <p:sp>
        <p:nvSpPr>
          <p:cNvPr id="120843" name="Rectangle 11"/>
          <p:cNvSpPr>
            <a:spLocks noChangeArrowheads="1"/>
          </p:cNvSpPr>
          <p:nvPr/>
        </p:nvSpPr>
        <p:spPr bwMode="auto">
          <a:xfrm>
            <a:off x="4724400" y="5600700"/>
            <a:ext cx="639763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小</a:t>
            </a:r>
          </a:p>
        </p:txBody>
      </p:sp>
      <p:sp>
        <p:nvSpPr>
          <p:cNvPr id="120844" name="Rectangle 12"/>
          <p:cNvSpPr>
            <a:spLocks noChangeArrowheads="1"/>
          </p:cNvSpPr>
          <p:nvPr/>
        </p:nvSpPr>
        <p:spPr bwMode="auto">
          <a:xfrm>
            <a:off x="6248400" y="5562600"/>
            <a:ext cx="639763" cy="463846"/>
          </a:xfrm>
          <a:prstGeom prst="rect">
            <a:avLst/>
          </a:prstGeom>
          <a:noFill/>
          <a:ln w="31750">
            <a:noFill/>
            <a:miter lim="800000"/>
            <a:headEnd type="none" w="lg" len="lg"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异</a:t>
            </a:r>
          </a:p>
        </p:txBody>
      </p:sp>
      <p:pic>
        <p:nvPicPr>
          <p:cNvPr id="14" name="Picture 1" descr="D:\我的文档\Pictures\111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755" y="838200"/>
            <a:ext cx="8969715" cy="3505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/>
      <p:bldP spid="120837" grpId="0"/>
      <p:bldP spid="120838" grpId="0"/>
      <p:bldP spid="120839" grpId="0"/>
      <p:bldP spid="120840" grpId="0"/>
      <p:bldP spid="120841" grpId="0"/>
      <p:bldP spid="120842" grpId="0"/>
      <p:bldP spid="120843" grpId="0"/>
      <p:bldP spid="1208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IMG_20161124_084125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878</Words>
  <Application>Microsoft Office PowerPoint</Application>
  <PresentationFormat>全屏显示(4:3)</PresentationFormat>
  <Paragraphs>200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默认设计模板</vt:lpstr>
      <vt:lpstr>PowerPoint 演示文稿</vt:lpstr>
      <vt:lpstr>第五章 透镜及其应用 第3节 凸透镜成像规律 （第1课时）</vt:lpstr>
      <vt:lpstr>实验探究凸透镜成像规律</vt:lpstr>
      <vt:lpstr>1．基本概念</vt:lpstr>
      <vt:lpstr>PowerPoint 演示文稿</vt:lpstr>
      <vt:lpstr>活动1：探究凸透镜成像规律</vt:lpstr>
      <vt:lpstr>实验记录</vt:lpstr>
      <vt:lpstr>【分析论证】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【实验结论】凸透镜成像规律</vt:lpstr>
      <vt:lpstr>【分组讨论】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lenovo</cp:lastModifiedBy>
  <cp:revision>1</cp:revision>
  <cp:lastPrinted>1601-01-01T00:00:00Z</cp:lastPrinted>
  <dcterms:created xsi:type="dcterms:W3CDTF">1601-01-01T00:00:00Z</dcterms:created>
  <dcterms:modified xsi:type="dcterms:W3CDTF">2020-11-11T02:43:59Z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