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9"/>
  </p:notesMasterIdLst>
  <p:sldIdLst>
    <p:sldId id="280" r:id="rId2"/>
    <p:sldId id="364" r:id="rId3"/>
    <p:sldId id="265" r:id="rId4"/>
    <p:sldId id="327" r:id="rId5"/>
    <p:sldId id="366" r:id="rId6"/>
    <p:sldId id="368" r:id="rId7"/>
    <p:sldId id="369" r:id="rId8"/>
    <p:sldId id="367" r:id="rId9"/>
    <p:sldId id="382" r:id="rId10"/>
    <p:sldId id="383" r:id="rId11"/>
    <p:sldId id="387" r:id="rId12"/>
    <p:sldId id="384" r:id="rId13"/>
    <p:sldId id="385" r:id="rId14"/>
    <p:sldId id="386" r:id="rId15"/>
    <p:sldId id="310" r:id="rId16"/>
    <p:sldId id="371" r:id="rId17"/>
    <p:sldId id="388" r:id="rId18"/>
    <p:sldId id="389" r:id="rId19"/>
    <p:sldId id="390" r:id="rId20"/>
    <p:sldId id="332" r:id="rId21"/>
    <p:sldId id="373" r:id="rId22"/>
    <p:sldId id="391" r:id="rId23"/>
    <p:sldId id="392" r:id="rId24"/>
    <p:sldId id="393" r:id="rId25"/>
    <p:sldId id="334" r:id="rId26"/>
    <p:sldId id="348" r:id="rId27"/>
    <p:sldId id="394" r:id="rId28"/>
    <p:sldId id="294" r:id="rId29"/>
    <p:sldId id="395" r:id="rId30"/>
    <p:sldId id="396" r:id="rId31"/>
    <p:sldId id="397" r:id="rId32"/>
    <p:sldId id="398" r:id="rId33"/>
    <p:sldId id="399" r:id="rId34"/>
    <p:sldId id="400" r:id="rId35"/>
    <p:sldId id="401" r:id="rId36"/>
    <p:sldId id="402" r:id="rId37"/>
    <p:sldId id="403" r:id="rId38"/>
    <p:sldId id="339" r:id="rId39"/>
    <p:sldId id="404" r:id="rId40"/>
    <p:sldId id="405" r:id="rId41"/>
    <p:sldId id="358" r:id="rId42"/>
    <p:sldId id="406" r:id="rId43"/>
    <p:sldId id="407" r:id="rId44"/>
    <p:sldId id="408" r:id="rId45"/>
    <p:sldId id="409" r:id="rId46"/>
    <p:sldId id="410" r:id="rId47"/>
    <p:sldId id="411" r:id="rId48"/>
    <p:sldId id="412" r:id="rId49"/>
    <p:sldId id="413" r:id="rId50"/>
    <p:sldId id="414" r:id="rId51"/>
    <p:sldId id="415" r:id="rId52"/>
    <p:sldId id="416" r:id="rId53"/>
    <p:sldId id="417" r:id="rId54"/>
    <p:sldId id="426" r:id="rId55"/>
    <p:sldId id="427" r:id="rId56"/>
    <p:sldId id="428" r:id="rId57"/>
    <p:sldId id="419" r:id="rId58"/>
    <p:sldId id="324" r:id="rId59"/>
    <p:sldId id="378" r:id="rId60"/>
    <p:sldId id="420" r:id="rId61"/>
    <p:sldId id="381" r:id="rId62"/>
    <p:sldId id="379" r:id="rId63"/>
    <p:sldId id="380" r:id="rId64"/>
    <p:sldId id="421" r:id="rId65"/>
    <p:sldId id="422" r:id="rId66"/>
    <p:sldId id="424" r:id="rId67"/>
    <p:sldId id="423" r:id="rId68"/>
  </p:sldIdLst>
  <p:sldSz cx="9144000" cy="5143500" type="screen16x9"/>
  <p:notesSz cx="6761163" cy="99425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A096"/>
    <a:srgbClr val="006762"/>
    <a:srgbClr val="6FB52F"/>
    <a:srgbClr val="99CA6C"/>
    <a:srgbClr val="316A2C"/>
    <a:srgbClr val="5AB430"/>
    <a:srgbClr val="B18147"/>
    <a:srgbClr val="7F4E21"/>
    <a:srgbClr val="A50021"/>
    <a:srgbClr val="A271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36" autoAdjust="0"/>
    <p:restoredTop sz="94660"/>
  </p:normalViewPr>
  <p:slideViewPr>
    <p:cSldViewPr snapToGrid="0">
      <p:cViewPr>
        <p:scale>
          <a:sx n="112" d="100"/>
          <a:sy n="112" d="100"/>
        </p:scale>
        <p:origin x="-1902" y="-738"/>
      </p:cViewPr>
      <p:guideLst>
        <p:guide orient="horz" pos="1620"/>
        <p:guide pos="2880"/>
      </p:guideLst>
    </p:cSldViewPr>
  </p:slideViewPr>
  <p:notesTextViewPr>
    <p:cViewPr>
      <p:scale>
        <a:sx n="1" d="1"/>
        <a:sy n="1" d="1"/>
      </p:scale>
      <p:origin x="0" y="0"/>
    </p:cViewPr>
  </p:notesTextViewPr>
  <p:notesViewPr>
    <p:cSldViewPr snapToGrid="0">
      <p:cViewPr varScale="1">
        <p:scale>
          <a:sx n="81" d="100"/>
          <a:sy n="81" d="100"/>
        </p:scale>
        <p:origin x="-1786" y="-62"/>
      </p:cViewPr>
      <p:guideLst>
        <p:guide orient="horz" pos="3131"/>
        <p:guide pos="212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73" cy="49724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30210" y="0"/>
            <a:ext cx="2929873" cy="497243"/>
          </a:xfrm>
          <a:prstGeom prst="rect">
            <a:avLst/>
          </a:prstGeom>
        </p:spPr>
        <p:txBody>
          <a:bodyPr vert="horz" lIns="91440" tIns="45720" rIns="91440" bIns="45720" rtlCol="0"/>
          <a:lstStyle>
            <a:lvl1pPr algn="r">
              <a:defRPr sz="1200"/>
            </a:lvl1pPr>
          </a:lstStyle>
          <a:p>
            <a:fld id="{66C5C803-4147-42E9-928B-8B970BB3B50D}" type="datetimeFigureOut">
              <a:rPr lang="zh-CN" altLang="en-US" smtClean="0"/>
              <a:pPr/>
              <a:t>2020/4/24</a:t>
            </a:fld>
            <a:endParaRPr lang="zh-CN" altLang="en-US"/>
          </a:p>
        </p:txBody>
      </p:sp>
      <p:sp>
        <p:nvSpPr>
          <p:cNvPr id="4" name="幻灯片图像占位符 3"/>
          <p:cNvSpPr>
            <a:spLocks noGrp="1" noRot="1" noChangeAspect="1"/>
          </p:cNvSpPr>
          <p:nvPr>
            <p:ph type="sldImg" idx="2"/>
          </p:nvPr>
        </p:nvSpPr>
        <p:spPr>
          <a:xfrm>
            <a:off x="65088" y="744538"/>
            <a:ext cx="6630987" cy="3730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5793" y="4722637"/>
            <a:ext cx="5409578" cy="447518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442937"/>
            <a:ext cx="2929873" cy="49724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30210" y="9442937"/>
            <a:ext cx="2929873" cy="497242"/>
          </a:xfrm>
          <a:prstGeom prst="rect">
            <a:avLst/>
          </a:prstGeom>
        </p:spPr>
        <p:txBody>
          <a:bodyPr vert="horz" lIns="91440" tIns="45720" rIns="91440" bIns="45720" rtlCol="0" anchor="b"/>
          <a:lstStyle>
            <a:lvl1pPr algn="r">
              <a:defRPr sz="1200"/>
            </a:lvl1pPr>
          </a:lstStyle>
          <a:p>
            <a:fld id="{629F8E82-EDFE-45F3-982F-DFF3237CA4A6}" type="slidenum">
              <a:rPr lang="zh-CN" altLang="en-US" smtClean="0"/>
              <a:pPr/>
              <a:t>‹#›</a:t>
            </a:fld>
            <a:endParaRPr lang="zh-CN" altLang="en-US"/>
          </a:p>
        </p:txBody>
      </p:sp>
    </p:spTree>
    <p:extLst>
      <p:ext uri="{BB962C8B-B14F-4D97-AF65-F5344CB8AC3E}">
        <p14:creationId xmlns:p14="http://schemas.microsoft.com/office/powerpoint/2010/main" val="881214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2" name="组合 1"/>
          <p:cNvGrpSpPr/>
          <p:nvPr userDrawn="1"/>
        </p:nvGrpSpPr>
        <p:grpSpPr>
          <a:xfrm>
            <a:off x="-7792" y="350583"/>
            <a:ext cx="428625" cy="1928489"/>
            <a:chOff x="-7792" y="350584"/>
            <a:chExt cx="428625" cy="1893852"/>
          </a:xfrm>
        </p:grpSpPr>
        <p:sp>
          <p:nvSpPr>
            <p:cNvPr id="3" name="矩形 2">
              <a:extLst>
                <a:ext uri="{FF2B5EF4-FFF2-40B4-BE49-F238E27FC236}">
                  <a16:creationId xmlns="" xmlns:a16="http://schemas.microsoft.com/office/drawing/2014/main" id="{12DF1909-F95C-465D-A193-2A3965084D53}"/>
                </a:ext>
              </a:extLst>
            </p:cNvPr>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4" name="文本框 10">
              <a:extLst>
                <a:ext uri="{FF2B5EF4-FFF2-40B4-BE49-F238E27FC236}">
                  <a16:creationId xmlns="" xmlns:a16="http://schemas.microsoft.com/office/drawing/2014/main" id="{DB8C9B3D-9897-4BDF-9264-472DA4AA7D23}"/>
                </a:ext>
              </a:extLst>
            </p:cNvPr>
            <p:cNvSpPr txBox="1"/>
            <p:nvPr/>
          </p:nvSpPr>
          <p:spPr>
            <a:xfrm>
              <a:off x="8529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a:t>
              </a:r>
              <a:r>
                <a:rPr lang="en-US" altLang="zh-CN" sz="1400" spc="300" baseline="0" dirty="0" smtClean="0">
                  <a:solidFill>
                    <a:schemeClr val="bg1"/>
                  </a:solidFill>
                  <a:latin typeface="微软雅黑" panose="020B0503020204020204" pitchFamily="34" charset="-122"/>
                  <a:ea typeface="微软雅黑" panose="020B0503020204020204" pitchFamily="34" charset="-122"/>
                </a:rPr>
                <a:t> </a:t>
              </a:r>
              <a:r>
                <a:rPr lang="zh-CN" altLang="en-US" sz="1400" spc="300" dirty="0" smtClean="0">
                  <a:solidFill>
                    <a:schemeClr val="bg1"/>
                  </a:solidFill>
                  <a:latin typeface="微软雅黑" panose="020B0503020204020204" pitchFamily="34" charset="-122"/>
                  <a:ea typeface="微软雅黑" panose="020B0503020204020204" pitchFamily="34" charset="-122"/>
                </a:rPr>
                <a:t>夯实基础</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
        <p:nvSpPr>
          <p:cNvPr id="5" name="文本框 10">
            <a:extLst>
              <a:ext uri="{FF2B5EF4-FFF2-40B4-BE49-F238E27FC236}">
                <a16:creationId xmlns="" xmlns:a16="http://schemas.microsoft.com/office/drawing/2014/main" id="{DB8C9B3D-9897-4BDF-9264-472DA4AA7D23}"/>
              </a:ext>
            </a:extLst>
          </p:cNvPr>
          <p:cNvSpPr txBox="1"/>
          <p:nvPr userDrawn="1"/>
        </p:nvSpPr>
        <p:spPr>
          <a:xfrm>
            <a:off x="85289"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a:t>
            </a:r>
            <a:r>
              <a:rPr lang="zh-CN" altLang="en-US" sz="1400" spc="300" baseline="0"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逐个击破</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280759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6" name="文本框 10">
            <a:extLst>
              <a:ext uri="{FF2B5EF4-FFF2-40B4-BE49-F238E27FC236}">
                <a16:creationId xmlns="" xmlns:a16="http://schemas.microsoft.com/office/drawing/2014/main" id="{DB8C9B3D-9897-4BDF-9264-472DA4AA7D23}"/>
              </a:ext>
            </a:extLst>
          </p:cNvPr>
          <p:cNvSpPr txBox="1"/>
          <p:nvPr userDrawn="1"/>
        </p:nvSpPr>
        <p:spPr>
          <a:xfrm>
            <a:off x="85288"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p>
        </p:txBody>
      </p:sp>
      <p:grpSp>
        <p:nvGrpSpPr>
          <p:cNvPr id="11" name="组合 10">
            <a:extLst>
              <a:ext uri="{FF2B5EF4-FFF2-40B4-BE49-F238E27FC236}">
                <a16:creationId xmlns="" xmlns:a16="http://schemas.microsoft.com/office/drawing/2014/main" id="{2446DE56-8190-4473-AD9E-9B119FCA8742}"/>
              </a:ext>
            </a:extLst>
          </p:cNvPr>
          <p:cNvGrpSpPr/>
          <p:nvPr userDrawn="1"/>
        </p:nvGrpSpPr>
        <p:grpSpPr>
          <a:xfrm>
            <a:off x="1188" y="2836806"/>
            <a:ext cx="428625" cy="1928489"/>
            <a:chOff x="-7792" y="350584"/>
            <a:chExt cx="428625" cy="1893852"/>
          </a:xfrm>
        </p:grpSpPr>
        <p:sp>
          <p:nvSpPr>
            <p:cNvPr id="12" name="矩形 11">
              <a:extLst>
                <a:ext uri="{FF2B5EF4-FFF2-40B4-BE49-F238E27FC236}">
                  <a16:creationId xmlns="" xmlns:a16="http://schemas.microsoft.com/office/drawing/2014/main" id="{BDDF6FB7-C4CD-43BF-9DD4-48230BCE7E20}"/>
                </a:ext>
              </a:extLst>
            </p:cNvPr>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a:extLst>
                <a:ext uri="{FF2B5EF4-FFF2-40B4-BE49-F238E27FC236}">
                  <a16:creationId xmlns="" xmlns:a16="http://schemas.microsoft.com/office/drawing/2014/main" id="{914BFB94-9412-4FBD-A920-EBC75514AE05}"/>
                </a:ext>
              </a:extLst>
            </p:cNvPr>
            <p:cNvSpPr txBox="1"/>
            <p:nvPr/>
          </p:nvSpPr>
          <p:spPr>
            <a:xfrm>
              <a:off x="85288"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p>
          </p:txBody>
        </p:sp>
      </p:gr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grpSp>
        <p:nvGrpSpPr>
          <p:cNvPr id="5" name="组合 4"/>
          <p:cNvGrpSpPr/>
          <p:nvPr userDrawn="1"/>
        </p:nvGrpSpPr>
        <p:grpSpPr>
          <a:xfrm>
            <a:off x="-7792" y="350583"/>
            <a:ext cx="428625" cy="1928489"/>
            <a:chOff x="-7792" y="350584"/>
            <a:chExt cx="428625" cy="1893852"/>
          </a:xfrm>
        </p:grpSpPr>
        <p:sp>
          <p:nvSpPr>
            <p:cNvPr id="7" name="矩形 6">
              <a:extLst>
                <a:ext uri="{FF2B5EF4-FFF2-40B4-BE49-F238E27FC236}">
                  <a16:creationId xmlns="" xmlns:a16="http://schemas.microsoft.com/office/drawing/2014/main" id="{12DF1909-F95C-465D-A193-2A3965084D53}"/>
                </a:ext>
              </a:extLst>
            </p:cNvPr>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8" name="文本框 10">
              <a:extLst>
                <a:ext uri="{FF2B5EF4-FFF2-40B4-BE49-F238E27FC236}">
                  <a16:creationId xmlns="" xmlns:a16="http://schemas.microsoft.com/office/drawing/2014/main" id="{DB8C9B3D-9897-4BDF-9264-472DA4AA7D23}"/>
                </a:ext>
              </a:extLst>
            </p:cNvPr>
            <p:cNvSpPr txBox="1"/>
            <p:nvPr/>
          </p:nvSpPr>
          <p:spPr>
            <a:xfrm>
              <a:off x="85289"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a:t>
              </a:r>
              <a:r>
                <a:rPr lang="zh-CN" altLang="en-US" sz="1400" spc="300" baseline="0" dirty="0" smtClean="0">
                  <a:solidFill>
                    <a:schemeClr val="bg1"/>
                  </a:solidFill>
                  <a:latin typeface="微软雅黑" panose="020B0503020204020204" pitchFamily="34" charset="-122"/>
                  <a:ea typeface="微软雅黑" panose="020B0503020204020204" pitchFamily="34" charset="-122"/>
                </a:rPr>
                <a:t> </a:t>
              </a:r>
              <a:r>
                <a:rPr lang="zh-CN" altLang="en-US" sz="1400" spc="300" dirty="0" smtClean="0">
                  <a:solidFill>
                    <a:schemeClr val="bg1"/>
                  </a:solidFill>
                  <a:latin typeface="微软雅黑" panose="020B0503020204020204" pitchFamily="34" charset="-122"/>
                  <a:ea typeface="微软雅黑" panose="020B0503020204020204" pitchFamily="34" charset="-122"/>
                </a:rPr>
                <a:t>素养提升</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
        <p:nvSpPr>
          <p:cNvPr id="11" name="文本框 10">
            <a:extLst>
              <a:ext uri="{FF2B5EF4-FFF2-40B4-BE49-F238E27FC236}">
                <a16:creationId xmlns="" xmlns:a16="http://schemas.microsoft.com/office/drawing/2014/main" id="{DB8C9B3D-9897-4BDF-9264-472DA4AA7D23}"/>
              </a:ext>
            </a:extLst>
          </p:cNvPr>
          <p:cNvSpPr txBox="1"/>
          <p:nvPr userDrawn="1"/>
        </p:nvSpPr>
        <p:spPr>
          <a:xfrm>
            <a:off x="85370" y="2819416"/>
            <a:ext cx="288147" cy="1926806"/>
          </a:xfrm>
          <a:prstGeom prst="rect">
            <a:avLst/>
          </a:prstGeom>
          <a:noFill/>
        </p:spPr>
        <p:txBody>
          <a:bodyPr vert="eaVert" wrap="square" lIns="36000" tIns="72000" rIns="36000" bIns="0" rtlCol="0" anchor="ctr" anchorCtr="0">
            <a:spAutoFit/>
          </a:bodyPr>
          <a:lstStyle/>
          <a:p>
            <a:r>
              <a:rPr lang="zh-CN" altLang="en-US" sz="1400" spc="300" baseline="0" dirty="0" smtClean="0">
                <a:solidFill>
                  <a:schemeClr val="bg1">
                    <a:lumMod val="65000"/>
                  </a:schemeClr>
                </a:solidFill>
                <a:latin typeface="微软雅黑" panose="020B0503020204020204" pitchFamily="34" charset="-122"/>
                <a:ea typeface="微软雅黑" panose="020B0503020204020204" pitchFamily="34" charset="-122"/>
              </a:rPr>
              <a:t>真题回顾 </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把握考向</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文本框 10">
            <a:extLst>
              <a:ext uri="{FF2B5EF4-FFF2-40B4-BE49-F238E27FC236}">
                <a16:creationId xmlns="" xmlns:a16="http://schemas.microsoft.com/office/drawing/2014/main" id="{DB8C9B3D-9897-4BDF-9264-472DA4AA7D23}"/>
              </a:ext>
            </a:extLst>
          </p:cNvPr>
          <p:cNvSpPr txBox="1"/>
          <p:nvPr userDrawn="1"/>
        </p:nvSpPr>
        <p:spPr>
          <a:xfrm>
            <a:off x="85288"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实验突破 素养提升</a:t>
            </a:r>
          </a:p>
        </p:txBody>
      </p:sp>
      <p:grpSp>
        <p:nvGrpSpPr>
          <p:cNvPr id="3" name="组合 2">
            <a:extLst>
              <a:ext uri="{FF2B5EF4-FFF2-40B4-BE49-F238E27FC236}">
                <a16:creationId xmlns="" xmlns:a16="http://schemas.microsoft.com/office/drawing/2014/main" id="{2446DE56-8190-4473-AD9E-9B119FCA8742}"/>
              </a:ext>
            </a:extLst>
          </p:cNvPr>
          <p:cNvGrpSpPr/>
          <p:nvPr userDrawn="1"/>
        </p:nvGrpSpPr>
        <p:grpSpPr>
          <a:xfrm>
            <a:off x="1188" y="2836806"/>
            <a:ext cx="428625" cy="1928489"/>
            <a:chOff x="-7792" y="350584"/>
            <a:chExt cx="428625" cy="1893852"/>
          </a:xfrm>
        </p:grpSpPr>
        <p:sp>
          <p:nvSpPr>
            <p:cNvPr id="4" name="矩形 3">
              <a:extLst>
                <a:ext uri="{FF2B5EF4-FFF2-40B4-BE49-F238E27FC236}">
                  <a16:creationId xmlns="" xmlns:a16="http://schemas.microsoft.com/office/drawing/2014/main" id="{BDDF6FB7-C4CD-43BF-9DD4-48230BCE7E20}"/>
                </a:ext>
              </a:extLst>
            </p:cNvPr>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5" name="文本框 10">
              <a:extLst>
                <a:ext uri="{FF2B5EF4-FFF2-40B4-BE49-F238E27FC236}">
                  <a16:creationId xmlns="" xmlns:a16="http://schemas.microsoft.com/office/drawing/2014/main" id="{914BFB94-9412-4FBD-A920-EBC75514AE05}"/>
                </a:ext>
              </a:extLst>
            </p:cNvPr>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真题回顾 把握考向</a:t>
              </a:r>
            </a:p>
          </p:txBody>
        </p:sp>
      </p:gr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2" r:id="rId3"/>
    <p:sldLayoutId id="2147483663" r:id="rId4"/>
    <p:sldLayoutId id="2147483665" r:id="rId5"/>
    <p:sldLayoutId id="2147483666" r:id="rId6"/>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jpeg"/><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6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179295E-B0A6-4C81-B6F1-A77751C28B01}"/>
              </a:ext>
            </a:extLst>
          </p:cNvPr>
          <p:cNvSpPr/>
          <p:nvPr/>
        </p:nvSpPr>
        <p:spPr>
          <a:xfrm>
            <a:off x="2" y="1263377"/>
            <a:ext cx="9143999" cy="2555629"/>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a16="http://schemas.microsoft.com/office/drawing/2014/main" xmlns=""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a:lnSpc>
                  <a:spcPct val="150000"/>
                </a:lnSpc>
                <a:defRPr/>
              </a:pPr>
              <a:r>
                <a:rPr lang="zh-CN" altLang="en-US" sz="3200" b="1" dirty="0" smtClean="0">
                  <a:solidFill>
                    <a:schemeClr val="bg1"/>
                  </a:solidFill>
                  <a:latin typeface="微软雅黑" pitchFamily="34" charset="-122"/>
                  <a:ea typeface="微软雅黑" pitchFamily="34" charset="-122"/>
                </a:rPr>
                <a:t>第 </a:t>
              </a:r>
              <a:r>
                <a:rPr lang="en-US" altLang="zh-CN" sz="3200" b="1" dirty="0" smtClean="0">
                  <a:solidFill>
                    <a:schemeClr val="bg1"/>
                  </a:solidFill>
                  <a:latin typeface="微软雅黑" pitchFamily="34" charset="-122"/>
                  <a:ea typeface="微软雅黑" pitchFamily="34" charset="-122"/>
                </a:rPr>
                <a:t>2 </a:t>
              </a:r>
              <a:r>
                <a:rPr lang="zh-CN" altLang="en-US" sz="3200" b="1" dirty="0" smtClean="0">
                  <a:solidFill>
                    <a:schemeClr val="bg1"/>
                  </a:solidFill>
                  <a:latin typeface="微软雅黑" pitchFamily="34" charset="-122"/>
                  <a:ea typeface="微软雅黑" pitchFamily="34" charset="-122"/>
                </a:rPr>
                <a:t>课时　</a:t>
              </a:r>
              <a:endParaRPr lang="en-US" altLang="zh-CN" sz="3200" b="1" dirty="0" smtClean="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光现象</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a16="http://schemas.microsoft.com/office/drawing/2014/main" xmlns=""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xmlns="" id="{AC661369-7F35-4FB2-A688-71209A56C55B}"/>
              </a:ext>
            </a:extLst>
          </p:cNvPr>
          <p:cNvSpPr txBox="1"/>
          <p:nvPr/>
        </p:nvSpPr>
        <p:spPr>
          <a:xfrm>
            <a:off x="6555638" y="878126"/>
            <a:ext cx="2208354" cy="338554"/>
          </a:xfrm>
          <a:prstGeom prst="rect">
            <a:avLst/>
          </a:prstGeom>
          <a:noFill/>
        </p:spPr>
        <p:txBody>
          <a:bodyPr wrap="squar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第一篇　教材梳理</a:t>
            </a:r>
          </a:p>
        </p:txBody>
      </p:sp>
    </p:spTree>
    <p:extLst>
      <p:ext uri="{BB962C8B-B14F-4D97-AF65-F5344CB8AC3E}">
        <p14:creationId xmlns:p14="http://schemas.microsoft.com/office/powerpoint/2010/main" val="651069272"/>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91500" y="348343"/>
            <a:ext cx="723900" cy="395869"/>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（续表）</a:t>
            </a:r>
            <a:endParaRPr lang="zh-CN" altLang="en-US" sz="140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835231" y="727516"/>
          <a:ext cx="7976260" cy="1943100"/>
        </p:xfrm>
        <a:graphic>
          <a:graphicData uri="http://schemas.openxmlformats.org/drawingml/2006/table">
            <a:tbl>
              <a:tblPr/>
              <a:tblGrid>
                <a:gridCol w="554182"/>
                <a:gridCol w="7422078"/>
              </a:tblGrid>
              <a:tr h="111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应用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en-US" sz="1700" kern="100" dirty="0">
                          <a:solidFill>
                            <a:srgbClr val="000000"/>
                          </a:solidFill>
                          <a:latin typeface="微软雅黑"/>
                          <a:ea typeface="方正书宋_GBK"/>
                          <a:cs typeface="Times New Roman"/>
                        </a:rPr>
                        <a:t>①</a:t>
                      </a:r>
                      <a:r>
                        <a:rPr lang="zh-CN" sz="1700" kern="100" dirty="0">
                          <a:solidFill>
                            <a:srgbClr val="000000"/>
                          </a:solidFill>
                          <a:latin typeface="Times New Roman"/>
                          <a:ea typeface="微软雅黑"/>
                          <a:cs typeface="Times New Roman"/>
                        </a:rPr>
                        <a:t>成像</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如梳妆镜等</a:t>
                      </a:r>
                      <a:r>
                        <a:rPr lang="en-US" sz="1700" kern="100" dirty="0">
                          <a:solidFill>
                            <a:srgbClr val="000000"/>
                          </a:solidFill>
                          <a:latin typeface="Times New Roman"/>
                          <a:ea typeface="微软雅黑"/>
                          <a:cs typeface="Times New Roman"/>
                        </a:rPr>
                        <a:t>;</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i="1" kern="100" dirty="0">
                          <a:solidFill>
                            <a:srgbClr val="000000"/>
                          </a:solidFill>
                          <a:latin typeface="Times New Roman"/>
                          <a:ea typeface="微软雅黑"/>
                          <a:cs typeface="Times New Roman"/>
                        </a:rPr>
                        <a:t>　</a:t>
                      </a:r>
                      <a:r>
                        <a:rPr lang="en-US" sz="1700" kern="100" dirty="0">
                          <a:solidFill>
                            <a:srgbClr val="000000"/>
                          </a:solidFill>
                          <a:latin typeface="微软雅黑"/>
                          <a:ea typeface="方正书宋_GBK"/>
                          <a:cs typeface="Times New Roman"/>
                        </a:rPr>
                        <a:t>②</a:t>
                      </a:r>
                      <a:r>
                        <a:rPr lang="zh-CN" sz="1700" kern="100" dirty="0">
                          <a:solidFill>
                            <a:srgbClr val="000000"/>
                          </a:solidFill>
                          <a:latin typeface="Times New Roman"/>
                          <a:ea typeface="微软雅黑"/>
                          <a:cs typeface="Times New Roman"/>
                        </a:rPr>
                        <a:t>改变光的传播方向</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如潜望镜等。</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示例</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如图所示</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一束光线与水平方向成</a:t>
                      </a:r>
                      <a:r>
                        <a:rPr lang="en-US" sz="1700" kern="100" dirty="0">
                          <a:solidFill>
                            <a:srgbClr val="000000"/>
                          </a:solidFill>
                          <a:latin typeface="Times New Roman"/>
                          <a:ea typeface="微软雅黑"/>
                          <a:cs typeface="Times New Roman"/>
                        </a:rPr>
                        <a:t>60</a:t>
                      </a:r>
                      <a:r>
                        <a:rPr lang="en-US" sz="1700" i="1"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角</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请你</a:t>
                      </a:r>
                      <a:r>
                        <a:rPr lang="zh-CN" sz="1700" kern="100" dirty="0" smtClean="0">
                          <a:solidFill>
                            <a:srgbClr val="000000"/>
                          </a:solidFill>
                          <a:latin typeface="Times New Roman"/>
                          <a:ea typeface="微软雅黑"/>
                          <a:cs typeface="Times New Roman"/>
                        </a:rPr>
                        <a:t>放置一块</a:t>
                      </a:r>
                      <a:endParaRPr lang="en-US" altLang="zh-CN" sz="1700" kern="100" dirty="0" smtClean="0">
                        <a:solidFill>
                          <a:srgbClr val="000000"/>
                        </a:solidFill>
                        <a:latin typeface="Times New Roman"/>
                        <a:ea typeface="微软雅黑"/>
                        <a:cs typeface="Times New Roman"/>
                      </a:endParaRPr>
                    </a:p>
                    <a:p>
                      <a:pPr>
                        <a:lnSpc>
                          <a:spcPct val="150000"/>
                        </a:lnSpc>
                        <a:spcAft>
                          <a:spcPts val="0"/>
                        </a:spcAft>
                      </a:pPr>
                      <a:r>
                        <a:rPr lang="zh-CN" sz="1700" kern="100" dirty="0" smtClean="0">
                          <a:solidFill>
                            <a:srgbClr val="000000"/>
                          </a:solidFill>
                          <a:latin typeface="Times New Roman"/>
                          <a:ea typeface="微软雅黑"/>
                          <a:cs typeface="Times New Roman"/>
                        </a:rPr>
                        <a:t>平面镜</a:t>
                      </a:r>
                      <a:r>
                        <a:rPr lang="zh-CN" sz="1700" kern="100" dirty="0">
                          <a:solidFill>
                            <a:srgbClr val="000000"/>
                          </a:solidFill>
                          <a:latin typeface="Times New Roman"/>
                          <a:ea typeface="微软雅黑"/>
                          <a:cs typeface="Times New Roman"/>
                        </a:rPr>
                        <a:t>使它的传播方向变为水平向右</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画出平面镜</a:t>
                      </a:r>
                      <a:r>
                        <a:rPr lang="zh-CN" sz="1700" kern="100" dirty="0" smtClean="0">
                          <a:solidFill>
                            <a:srgbClr val="000000"/>
                          </a:solidFill>
                          <a:latin typeface="Times New Roman"/>
                          <a:ea typeface="微软雅黑"/>
                          <a:cs typeface="Times New Roman"/>
                        </a:rPr>
                        <a:t>的位置</a:t>
                      </a:r>
                      <a:r>
                        <a:rPr lang="en-US" sz="1700" kern="100" dirty="0" smtClean="0">
                          <a:solidFill>
                            <a:srgbClr val="000000"/>
                          </a:solidFill>
                          <a:latin typeface="Times New Roman"/>
                          <a:ea typeface="微软雅黑"/>
                          <a:cs typeface="Times New Roman"/>
                        </a:rPr>
                        <a:t>,</a:t>
                      </a:r>
                    </a:p>
                    <a:p>
                      <a:pPr>
                        <a:lnSpc>
                          <a:spcPct val="150000"/>
                        </a:lnSpc>
                        <a:spcAft>
                          <a:spcPts val="0"/>
                        </a:spcAft>
                      </a:pPr>
                      <a:r>
                        <a:rPr lang="zh-CN" sz="1700" kern="100" dirty="0" smtClean="0">
                          <a:solidFill>
                            <a:srgbClr val="000000"/>
                          </a:solidFill>
                          <a:latin typeface="Times New Roman"/>
                          <a:ea typeface="微软雅黑"/>
                          <a:cs typeface="Times New Roman"/>
                        </a:rPr>
                        <a:t>并</a:t>
                      </a:r>
                      <a:r>
                        <a:rPr lang="zh-CN" sz="1700" kern="100" dirty="0">
                          <a:solidFill>
                            <a:srgbClr val="000000"/>
                          </a:solidFill>
                          <a:latin typeface="Times New Roman"/>
                          <a:ea typeface="微软雅黑"/>
                          <a:cs typeface="Times New Roman"/>
                        </a:rPr>
                        <a:t>标出反射角的</a:t>
                      </a:r>
                      <a:r>
                        <a:rPr lang="zh-CN" sz="1700" kern="100" dirty="0" smtClean="0">
                          <a:solidFill>
                            <a:srgbClr val="000000"/>
                          </a:solidFill>
                          <a:latin typeface="Times New Roman"/>
                          <a:ea typeface="微软雅黑"/>
                          <a:cs typeface="Times New Roman"/>
                        </a:rPr>
                        <a:t>度数</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5" name="QZ93.EPS"/>
          <p:cNvPicPr>
            <a:picLocks noChangeAspect="1"/>
          </p:cNvPicPr>
          <p:nvPr/>
        </p:nvPicPr>
        <p:blipFill>
          <a:blip r:embed="rId2" cstate="print"/>
          <a:stretch>
            <a:fillRect/>
          </a:stretch>
        </p:blipFill>
        <p:spPr>
          <a:xfrm>
            <a:off x="7290787" y="967392"/>
            <a:ext cx="1235696" cy="1095521"/>
          </a:xfrm>
          <a:prstGeom prst="rect">
            <a:avLst/>
          </a:prstGeom>
        </p:spPr>
      </p:pic>
      <p:sp>
        <p:nvSpPr>
          <p:cNvPr id="8" name="Rectangle 1"/>
          <p:cNvSpPr>
            <a:spLocks noChangeArrowheads="1"/>
          </p:cNvSpPr>
          <p:nvPr/>
        </p:nvSpPr>
        <p:spPr bwMode="auto">
          <a:xfrm>
            <a:off x="738251" y="2629899"/>
            <a:ext cx="1107996" cy="45845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lnSpc>
                <a:spcPct val="150000"/>
              </a:lnSpc>
              <a:spcBef>
                <a:spcPct val="0"/>
              </a:spcBef>
              <a:spcAft>
                <a:spcPct val="0"/>
              </a:spcAft>
            </a:pPr>
            <a:r>
              <a:rPr lang="zh-CN" altLang="en-US" dirty="0" smtClean="0">
                <a:solidFill>
                  <a:srgbClr val="C00000"/>
                </a:solidFill>
              </a:rPr>
              <a:t>如图所示</a:t>
            </a:r>
            <a:endParaRPr kumimoji="0" lang="zh-CN" altLang="en-US"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p:txBody>
      </p:sp>
      <p:pic>
        <p:nvPicPr>
          <p:cNvPr id="9" name="QZ96.EPS" descr="id:2147488804;FounderCES"/>
          <p:cNvPicPr>
            <a:picLocks noChangeAspect="1"/>
          </p:cNvPicPr>
          <p:nvPr/>
        </p:nvPicPr>
        <p:blipFill>
          <a:blip r:embed="rId3" cstate="print"/>
          <a:stretch>
            <a:fillRect/>
          </a:stretch>
        </p:blipFill>
        <p:spPr>
          <a:xfrm>
            <a:off x="2807235" y="3012256"/>
            <a:ext cx="2097273" cy="1472045"/>
          </a:xfrm>
          <a:prstGeom prst="rect">
            <a:avLst/>
          </a:prstGeom>
        </p:spPr>
      </p:pic>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91500" y="348343"/>
            <a:ext cx="723900" cy="395869"/>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（续表）</a:t>
            </a:r>
            <a:endParaRPr lang="zh-CN" altLang="en-US" sz="140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835231" y="727516"/>
          <a:ext cx="7976260" cy="2720340"/>
        </p:xfrm>
        <a:graphic>
          <a:graphicData uri="http://schemas.openxmlformats.org/drawingml/2006/table">
            <a:tbl>
              <a:tblPr/>
              <a:tblGrid>
                <a:gridCol w="696686"/>
                <a:gridCol w="7279574"/>
              </a:tblGrid>
              <a:tr h="111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球面镜</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en-US" sz="1700" kern="100" dirty="0">
                          <a:solidFill>
                            <a:srgbClr val="000000"/>
                          </a:solidFill>
                          <a:latin typeface="微软雅黑"/>
                          <a:ea typeface="方正书宋_GBK"/>
                          <a:cs typeface="Times New Roman"/>
                        </a:rPr>
                        <a:t>①</a:t>
                      </a:r>
                      <a:r>
                        <a:rPr lang="zh-CN" sz="1700" kern="100" dirty="0">
                          <a:solidFill>
                            <a:srgbClr val="000000"/>
                          </a:solidFill>
                          <a:latin typeface="Times New Roman"/>
                          <a:ea typeface="微软雅黑"/>
                          <a:cs typeface="Times New Roman"/>
                        </a:rPr>
                        <a:t>凸面镜</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对光有</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作用</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起到扩大视野的作用</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如汽车后视镜、路口转弯镜</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i="1" kern="100" dirty="0">
                          <a:solidFill>
                            <a:srgbClr val="000000"/>
                          </a:solidFill>
                          <a:latin typeface="Times New Roman"/>
                          <a:ea typeface="微软雅黑"/>
                          <a:cs typeface="Times New Roman"/>
                        </a:rPr>
                        <a:t>　</a:t>
                      </a:r>
                      <a:r>
                        <a:rPr lang="en-US" sz="1700" kern="100" dirty="0">
                          <a:solidFill>
                            <a:srgbClr val="000000"/>
                          </a:solidFill>
                          <a:latin typeface="微软雅黑"/>
                          <a:ea typeface="方正书宋_GBK"/>
                          <a:cs typeface="Times New Roman"/>
                        </a:rPr>
                        <a:t>②</a:t>
                      </a:r>
                      <a:r>
                        <a:rPr lang="zh-CN" sz="1700" kern="100" dirty="0">
                          <a:solidFill>
                            <a:srgbClr val="000000"/>
                          </a:solidFill>
                          <a:latin typeface="Times New Roman"/>
                          <a:ea typeface="微软雅黑"/>
                          <a:cs typeface="Times New Roman"/>
                        </a:rPr>
                        <a:t>凹面镜</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对光有</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作用</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应用有太阳灶</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1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实像与</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Times New Roman"/>
                          <a:ea typeface="微软雅黑"/>
                          <a:cs typeface="Times New Roman"/>
                        </a:rPr>
                        <a:t>虚像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smtClean="0">
                          <a:solidFill>
                            <a:srgbClr val="000000"/>
                          </a:solidFill>
                          <a:latin typeface="Times New Roman"/>
                          <a:ea typeface="微软雅黑"/>
                          <a:cs typeface="Times New Roman"/>
                        </a:rPr>
                        <a:t>实像</a:t>
                      </a:r>
                      <a:r>
                        <a:rPr lang="zh-CN" sz="1700" kern="100" dirty="0">
                          <a:solidFill>
                            <a:srgbClr val="000000"/>
                          </a:solidFill>
                          <a:latin typeface="Times New Roman"/>
                          <a:ea typeface="微软雅黑"/>
                          <a:cs typeface="Times New Roman"/>
                        </a:rPr>
                        <a:t>是实际光线会聚而成</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可以用光屏承接</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作图时用实线表示</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虚像是实际光线的反向延长线会聚而成</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不能用光屏承接</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但人眼能看到</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作图时用虚线表示。如平面镜成的是正立、等大的虚像</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岸上看鱼鱼变浅</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水下看树树更高</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是折射形成的物体的虚像</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放大镜成的是正立、放大的虚像</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4" name="Rectangle 1"/>
          <p:cNvSpPr>
            <a:spLocks noChangeArrowheads="1"/>
          </p:cNvSpPr>
          <p:nvPr/>
        </p:nvSpPr>
        <p:spPr bwMode="auto">
          <a:xfrm>
            <a:off x="3481448" y="729852"/>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发散</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Rectangle 1"/>
          <p:cNvSpPr>
            <a:spLocks noChangeArrowheads="1"/>
          </p:cNvSpPr>
          <p:nvPr/>
        </p:nvSpPr>
        <p:spPr bwMode="auto">
          <a:xfrm>
            <a:off x="3493323" y="1501748"/>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会聚</a:t>
            </a:r>
          </a:p>
        </p:txBody>
      </p:sp>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4596377"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考点五　光的色散</a:t>
            </a:r>
            <a:r>
              <a:rPr lang="en-US" altLang="zh-CN" sz="2000" b="1" dirty="0" smtClean="0">
                <a:solidFill>
                  <a:srgbClr val="0FA096"/>
                </a:solidFill>
                <a:latin typeface="微软雅黑" pitchFamily="34" charset="-122"/>
                <a:ea typeface="微软雅黑" pitchFamily="34" charset="-122"/>
              </a:rPr>
              <a:t>(</a:t>
            </a:r>
            <a:r>
              <a:rPr lang="zh-CN" altLang="en-US" sz="2000" b="1" dirty="0" smtClean="0">
                <a:solidFill>
                  <a:srgbClr val="0FA096"/>
                </a:solidFill>
                <a:latin typeface="微软雅黑" pitchFamily="34" charset="-122"/>
                <a:ea typeface="微软雅黑" pitchFamily="34" charset="-122"/>
              </a:rPr>
              <a:t>实质</a:t>
            </a:r>
            <a:r>
              <a:rPr lang="en-US" altLang="zh-CN" sz="2000" b="1" dirty="0" smtClean="0">
                <a:solidFill>
                  <a:srgbClr val="0FA096"/>
                </a:solidFill>
                <a:latin typeface="微软雅黑" pitchFamily="34" charset="-122"/>
                <a:ea typeface="微软雅黑" pitchFamily="34" charset="-122"/>
              </a:rPr>
              <a:t>:</a:t>
            </a:r>
            <a:r>
              <a:rPr lang="zh-CN" altLang="en-US" sz="2000" b="1" dirty="0" smtClean="0">
                <a:solidFill>
                  <a:srgbClr val="0FA096"/>
                </a:solidFill>
                <a:latin typeface="微软雅黑" pitchFamily="34" charset="-122"/>
                <a:ea typeface="微软雅黑" pitchFamily="34" charset="-122"/>
              </a:rPr>
              <a:t>折射</a:t>
            </a:r>
            <a:r>
              <a:rPr lang="en-US" altLang="zh-CN" sz="2000" b="1" dirty="0" smtClean="0">
                <a:solidFill>
                  <a:srgbClr val="0FA096"/>
                </a:solidFill>
                <a:latin typeface="微软雅黑" pitchFamily="34" charset="-122"/>
                <a:ea typeface="微软雅黑" pitchFamily="34" charset="-122"/>
              </a:rPr>
              <a:t>;</a:t>
            </a:r>
            <a:r>
              <a:rPr lang="zh-CN" altLang="en-US" sz="2000" b="1" dirty="0" smtClean="0">
                <a:solidFill>
                  <a:srgbClr val="0FA096"/>
                </a:solidFill>
                <a:latin typeface="微软雅黑" pitchFamily="34" charset="-122"/>
                <a:ea typeface="微软雅黑" pitchFamily="34" charset="-122"/>
              </a:rPr>
              <a:t>实例</a:t>
            </a:r>
            <a:r>
              <a:rPr lang="en-US" altLang="zh-CN" sz="2000" b="1" dirty="0" smtClean="0">
                <a:solidFill>
                  <a:srgbClr val="0FA096"/>
                </a:solidFill>
                <a:latin typeface="微软雅黑" pitchFamily="34" charset="-122"/>
                <a:ea typeface="微软雅黑" pitchFamily="34" charset="-122"/>
              </a:rPr>
              <a:t>:</a:t>
            </a:r>
            <a:r>
              <a:rPr lang="zh-CN" altLang="en-US" sz="2000" b="1" dirty="0" smtClean="0">
                <a:solidFill>
                  <a:srgbClr val="0FA096"/>
                </a:solidFill>
                <a:latin typeface="微软雅黑" pitchFamily="34" charset="-122"/>
                <a:ea typeface="微软雅黑" pitchFamily="34" charset="-122"/>
              </a:rPr>
              <a:t>彩虹</a:t>
            </a:r>
            <a:r>
              <a:rPr lang="en-US" altLang="zh-CN" sz="2000" b="1" dirty="0" smtClean="0">
                <a:solidFill>
                  <a:srgbClr val="0FA096"/>
                </a:solidFill>
                <a:latin typeface="微软雅黑" pitchFamily="34" charset="-122"/>
                <a:ea typeface="微软雅黑" pitchFamily="34" charset="-122"/>
              </a:rPr>
              <a:t>)</a:t>
            </a:r>
            <a:endParaRPr lang="zh-CN" altLang="en-US" sz="2000" b="1" dirty="0" smtClean="0">
              <a:solidFill>
                <a:srgbClr val="0FA096"/>
              </a:solidFill>
              <a:latin typeface="微软雅黑" pitchFamily="34" charset="-122"/>
              <a:ea typeface="微软雅黑" pitchFamily="34" charset="-122"/>
            </a:endParaRPr>
          </a:p>
        </p:txBody>
      </p:sp>
      <p:graphicFrame>
        <p:nvGraphicFramePr>
          <p:cNvPr id="4" name="表格 3"/>
          <p:cNvGraphicFramePr>
            <a:graphicFrameLocks noGrp="1"/>
          </p:cNvGraphicFramePr>
          <p:nvPr/>
        </p:nvGraphicFramePr>
        <p:xfrm>
          <a:off x="835231" y="858141"/>
          <a:ext cx="7869381" cy="2411100"/>
        </p:xfrm>
        <a:graphic>
          <a:graphicData uri="http://schemas.openxmlformats.org/drawingml/2006/table">
            <a:tbl>
              <a:tblPr/>
              <a:tblGrid>
                <a:gridCol w="1017320"/>
                <a:gridCol w="6852061"/>
              </a:tblGrid>
              <a:tr h="468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光</a:t>
                      </a:r>
                      <a:r>
                        <a:rPr lang="zh-CN" sz="1700" kern="100" dirty="0" smtClean="0">
                          <a:solidFill>
                            <a:srgbClr val="000000"/>
                          </a:solidFill>
                          <a:latin typeface="Times New Roman"/>
                          <a:ea typeface="微软雅黑"/>
                          <a:cs typeface="Times New Roman"/>
                        </a:rPr>
                        <a:t>的色散</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a:solidFill>
                            <a:srgbClr val="000000"/>
                          </a:solidFill>
                          <a:latin typeface="Times New Roman"/>
                          <a:ea typeface="微软雅黑"/>
                          <a:cs typeface="Times New Roman"/>
                        </a:rPr>
                        <a:t>　</a:t>
                      </a:r>
                      <a:r>
                        <a:rPr lang="zh-CN" sz="1700" kern="100">
                          <a:solidFill>
                            <a:srgbClr val="000000"/>
                          </a:solidFill>
                          <a:latin typeface="Times New Roman"/>
                          <a:ea typeface="微软雅黑"/>
                          <a:cs typeface="Times New Roman"/>
                        </a:rPr>
                        <a:t>太阳光被分解成红、橙、黄、绿、蓝、靛、紫七种色光的现象叫光的色散</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a:txBody>
                    <a:bodyPr/>
                    <a:lstStyle/>
                    <a:p>
                      <a:pPr algn="ctr">
                        <a:lnSpc>
                          <a:spcPct val="150000"/>
                        </a:lnSpc>
                        <a:spcAft>
                          <a:spcPts val="0"/>
                        </a:spcAft>
                      </a:pPr>
                      <a:r>
                        <a:rPr lang="zh-CN" sz="1700" kern="100" dirty="0" smtClean="0">
                          <a:solidFill>
                            <a:srgbClr val="000000"/>
                          </a:solidFill>
                          <a:latin typeface="Times New Roman"/>
                          <a:ea typeface="微软雅黑"/>
                          <a:cs typeface="Times New Roman"/>
                        </a:rPr>
                        <a:t>实验结论</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a:solidFill>
                            <a:srgbClr val="000000"/>
                          </a:solidFill>
                          <a:latin typeface="Times New Roman"/>
                          <a:ea typeface="微软雅黑"/>
                          <a:cs typeface="Times New Roman"/>
                        </a:rPr>
                        <a:t>　</a:t>
                      </a:r>
                      <a:r>
                        <a:rPr lang="zh-CN" sz="1700" kern="100">
                          <a:solidFill>
                            <a:srgbClr val="000000"/>
                          </a:solidFill>
                          <a:latin typeface="Times New Roman"/>
                          <a:ea typeface="微软雅黑"/>
                          <a:cs typeface="Times New Roman"/>
                        </a:rPr>
                        <a:t>色散现象说明</a:t>
                      </a:r>
                      <a:r>
                        <a:rPr lang="en-US" sz="1700" kern="100">
                          <a:solidFill>
                            <a:srgbClr val="000000"/>
                          </a:solidFill>
                          <a:latin typeface="Times New Roman"/>
                          <a:ea typeface="微软雅黑"/>
                          <a:cs typeface="Times New Roman"/>
                        </a:rPr>
                        <a:t>:</a:t>
                      </a:r>
                      <a:r>
                        <a:rPr lang="zh-CN" sz="1700" kern="100">
                          <a:solidFill>
                            <a:srgbClr val="000000"/>
                          </a:solidFill>
                          <a:latin typeface="Times New Roman"/>
                          <a:ea typeface="微软雅黑"/>
                          <a:cs typeface="Times New Roman"/>
                        </a:rPr>
                        <a:t>白光是由各种单色光</a:t>
                      </a:r>
                      <a:r>
                        <a:rPr lang="zh-CN" sz="1700" i="1" u="sng" kern="100">
                          <a:solidFill>
                            <a:srgbClr val="000000"/>
                          </a:solidFill>
                          <a:uFill>
                            <a:solidFill>
                              <a:srgbClr val="000000"/>
                            </a:solidFill>
                          </a:uFill>
                          <a:latin typeface="Times New Roman"/>
                          <a:ea typeface="微软雅黑"/>
                          <a:cs typeface="Times New Roman"/>
                        </a:rPr>
                        <a:t>　　　</a:t>
                      </a:r>
                      <a:r>
                        <a:rPr lang="zh-CN" sz="1700" kern="100">
                          <a:solidFill>
                            <a:srgbClr val="000000"/>
                          </a:solidFill>
                          <a:latin typeface="Times New Roman"/>
                          <a:ea typeface="微软雅黑"/>
                          <a:cs typeface="Times New Roman"/>
                        </a:rPr>
                        <a:t>而成的</a:t>
                      </a:r>
                      <a:r>
                        <a:rPr lang="en-US" sz="1700" kern="100">
                          <a:solidFill>
                            <a:srgbClr val="000000"/>
                          </a:solidFill>
                          <a:latin typeface="Times New Roman"/>
                          <a:ea typeface="微软雅黑"/>
                          <a:cs typeface="Times New Roman"/>
                        </a:rPr>
                        <a:t>,</a:t>
                      </a:r>
                      <a:r>
                        <a:rPr lang="zh-CN" sz="1700" kern="100">
                          <a:solidFill>
                            <a:srgbClr val="000000"/>
                          </a:solidFill>
                          <a:latin typeface="Times New Roman"/>
                          <a:ea typeface="微软雅黑"/>
                          <a:cs typeface="Times New Roman"/>
                        </a:rPr>
                        <a:t>白光是复色光</a:t>
                      </a:r>
                      <a:r>
                        <a:rPr lang="en-US" sz="1700" kern="100">
                          <a:solidFill>
                            <a:srgbClr val="000000"/>
                          </a:solidFill>
                          <a:latin typeface="Times New Roman"/>
                          <a:ea typeface="微软雅黑"/>
                          <a:cs typeface="Times New Roman"/>
                        </a:rPr>
                        <a:t>;</a:t>
                      </a:r>
                      <a:r>
                        <a:rPr lang="zh-CN" sz="1700" kern="100">
                          <a:solidFill>
                            <a:srgbClr val="000000"/>
                          </a:solidFill>
                          <a:latin typeface="Times New Roman"/>
                          <a:ea typeface="微软雅黑"/>
                          <a:cs typeface="Times New Roman"/>
                        </a:rPr>
                        <a:t>不同色光通过棱镜时偏折程度不同</a:t>
                      </a:r>
                      <a:r>
                        <a:rPr lang="en-US" sz="1700" kern="100">
                          <a:solidFill>
                            <a:srgbClr val="000000"/>
                          </a:solidFill>
                          <a:latin typeface="Times New Roman"/>
                          <a:ea typeface="微软雅黑"/>
                          <a:cs typeface="Times New Roman"/>
                        </a:rPr>
                        <a:t>,</a:t>
                      </a:r>
                      <a:r>
                        <a:rPr lang="zh-CN" sz="1700" kern="100">
                          <a:solidFill>
                            <a:srgbClr val="000000"/>
                          </a:solidFill>
                          <a:latin typeface="Times New Roman"/>
                          <a:ea typeface="微软雅黑"/>
                          <a:cs typeface="Times New Roman"/>
                        </a:rPr>
                        <a:t>红光偏折程度最</a:t>
                      </a:r>
                      <a:r>
                        <a:rPr lang="zh-CN" sz="1700" i="1" u="sng" kern="100">
                          <a:solidFill>
                            <a:srgbClr val="000000"/>
                          </a:solidFill>
                          <a:uFill>
                            <a:solidFill>
                              <a:srgbClr val="000000"/>
                            </a:solidFill>
                          </a:uFill>
                          <a:latin typeface="Times New Roman"/>
                          <a:ea typeface="微软雅黑"/>
                          <a:cs typeface="Times New Roman"/>
                        </a:rPr>
                        <a:t>　　　</a:t>
                      </a:r>
                      <a:r>
                        <a:rPr lang="en-US" sz="1700" kern="100">
                          <a:solidFill>
                            <a:srgbClr val="000000"/>
                          </a:solidFill>
                          <a:latin typeface="Times New Roman"/>
                          <a:ea typeface="微软雅黑"/>
                          <a:cs typeface="Times New Roman"/>
                        </a:rPr>
                        <a:t>,</a:t>
                      </a:r>
                      <a:r>
                        <a:rPr lang="zh-CN" sz="1700" kern="100">
                          <a:solidFill>
                            <a:srgbClr val="000000"/>
                          </a:solidFill>
                          <a:latin typeface="Times New Roman"/>
                          <a:ea typeface="微软雅黑"/>
                          <a:cs typeface="Times New Roman"/>
                        </a:rPr>
                        <a:t>紫光偏折程度最</a:t>
                      </a:r>
                      <a:r>
                        <a:rPr lang="zh-CN" sz="1700" i="1" u="sng" kern="100">
                          <a:solidFill>
                            <a:srgbClr val="000000"/>
                          </a:solidFill>
                          <a:uFill>
                            <a:solidFill>
                              <a:srgbClr val="000000"/>
                            </a:solidFill>
                          </a:uFill>
                          <a:latin typeface="Times New Roman"/>
                          <a:ea typeface="微软雅黑"/>
                          <a:cs typeface="Times New Roman"/>
                        </a:rPr>
                        <a:t>　　　</a:t>
                      </a:r>
                      <a:r>
                        <a:rPr lang="en-US" sz="1700" i="1" u="sng" kern="100">
                          <a:solidFill>
                            <a:srgbClr val="000000"/>
                          </a:solidFill>
                          <a:uFill>
                            <a:solidFill>
                              <a:srgbClr val="000000"/>
                            </a:solidFill>
                          </a:uFill>
                          <a:latin typeface="Times New Roman"/>
                          <a:ea typeface="微软雅黑"/>
                          <a:cs typeface="Times New Roman"/>
                        </a:rPr>
                        <a:t> </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a:txBody>
                    <a:bodyPr/>
                    <a:lstStyle/>
                    <a:p>
                      <a:pPr algn="ctr">
                        <a:lnSpc>
                          <a:spcPct val="150000"/>
                        </a:lnSpc>
                        <a:spcAft>
                          <a:spcPts val="0"/>
                        </a:spcAft>
                      </a:pPr>
                      <a:r>
                        <a:rPr lang="zh-CN" sz="1700" kern="100">
                          <a:solidFill>
                            <a:srgbClr val="000000"/>
                          </a:solidFill>
                          <a:latin typeface="Times New Roman"/>
                          <a:ea typeface="微软雅黑"/>
                          <a:cs typeface="Times New Roman"/>
                        </a:rPr>
                        <a:t>三原色</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色光的三原色</a:t>
                      </a:r>
                      <a:r>
                        <a:rPr lang="en-US" sz="1700" kern="100" dirty="0">
                          <a:solidFill>
                            <a:srgbClr val="000000"/>
                          </a:solidFill>
                          <a:latin typeface="Times New Roman"/>
                          <a:ea typeface="微软雅黑"/>
                          <a:cs typeface="Times New Roman"/>
                        </a:rPr>
                        <a:t>:</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a:t>
                      </a:r>
                      <a:r>
                        <a:rPr lang="zh-CN" sz="1700" i="1" u="sng" kern="100" dirty="0">
                          <a:solidFill>
                            <a:srgbClr val="000000"/>
                          </a:solidFill>
                          <a:uFill>
                            <a:solidFill>
                              <a:srgbClr val="000000"/>
                            </a:solidFill>
                          </a:uFill>
                          <a:latin typeface="Times New Roman"/>
                          <a:ea typeface="微软雅黑"/>
                          <a:cs typeface="Times New Roman"/>
                        </a:rPr>
                        <a:t>　　　　</a:t>
                      </a:r>
                      <a:r>
                        <a:rPr lang="en-US" sz="1700" i="1" u="sng" kern="100" dirty="0">
                          <a:solidFill>
                            <a:srgbClr val="000000"/>
                          </a:solidFill>
                          <a:uFill>
                            <a:solidFill>
                              <a:srgbClr val="000000"/>
                            </a:solidFill>
                          </a:u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7" name="Rectangle 1"/>
          <p:cNvSpPr>
            <a:spLocks noChangeArrowheads="1"/>
          </p:cNvSpPr>
          <p:nvPr/>
        </p:nvSpPr>
        <p:spPr bwMode="auto">
          <a:xfrm>
            <a:off x="5451851" y="1643350"/>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混合</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8" name="Rectangle 1"/>
          <p:cNvSpPr>
            <a:spLocks noChangeArrowheads="1"/>
          </p:cNvSpPr>
          <p:nvPr/>
        </p:nvSpPr>
        <p:spPr bwMode="auto">
          <a:xfrm>
            <a:off x="6438104" y="2034936"/>
            <a:ext cx="402674"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小</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Rectangle 1"/>
          <p:cNvSpPr>
            <a:spLocks noChangeArrowheads="1"/>
          </p:cNvSpPr>
          <p:nvPr/>
        </p:nvSpPr>
        <p:spPr bwMode="auto">
          <a:xfrm>
            <a:off x="2281737" y="2415547"/>
            <a:ext cx="402674"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大</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Rectangle 1"/>
          <p:cNvSpPr>
            <a:spLocks noChangeArrowheads="1"/>
          </p:cNvSpPr>
          <p:nvPr/>
        </p:nvSpPr>
        <p:spPr bwMode="auto">
          <a:xfrm>
            <a:off x="3730830" y="2842158"/>
            <a:ext cx="402674"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红</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Rectangle 1"/>
          <p:cNvSpPr>
            <a:spLocks noChangeArrowheads="1"/>
          </p:cNvSpPr>
          <p:nvPr/>
        </p:nvSpPr>
        <p:spPr bwMode="auto">
          <a:xfrm>
            <a:off x="4811485" y="2842157"/>
            <a:ext cx="402674"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绿</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Rectangle 1"/>
          <p:cNvSpPr>
            <a:spLocks noChangeArrowheads="1"/>
          </p:cNvSpPr>
          <p:nvPr/>
        </p:nvSpPr>
        <p:spPr bwMode="auto">
          <a:xfrm>
            <a:off x="5868389" y="2842158"/>
            <a:ext cx="402674"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蓝</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2381027"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考点六　看不见的光</a:t>
            </a:r>
          </a:p>
        </p:txBody>
      </p:sp>
      <p:graphicFrame>
        <p:nvGraphicFramePr>
          <p:cNvPr id="4" name="表格 3"/>
          <p:cNvGraphicFramePr>
            <a:graphicFrameLocks noGrp="1"/>
          </p:cNvGraphicFramePr>
          <p:nvPr/>
        </p:nvGraphicFramePr>
        <p:xfrm>
          <a:off x="835231" y="858141"/>
          <a:ext cx="7869381" cy="1943100"/>
        </p:xfrm>
        <a:graphic>
          <a:graphicData uri="http://schemas.openxmlformats.org/drawingml/2006/table">
            <a:tbl>
              <a:tblPr/>
              <a:tblGrid>
                <a:gridCol w="1207325"/>
                <a:gridCol w="3331028"/>
                <a:gridCol w="3331028"/>
              </a:tblGrid>
              <a:tr h="252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项目</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红外线</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紫外线</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252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定义</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可见光谱上红光以外的光</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noFill/>
                  </a:tcPr>
                </a:tc>
                <a:tc>
                  <a:txBody>
                    <a:bodyPr/>
                    <a:lstStyle/>
                    <a:p>
                      <a:pPr>
                        <a:lnSpc>
                          <a:spcPct val="150000"/>
                        </a:lnSpc>
                        <a:spcAft>
                          <a:spcPts val="0"/>
                        </a:spcAft>
                      </a:pPr>
                      <a:r>
                        <a:rPr lang="zh-CN" sz="1700" i="1" kern="100">
                          <a:solidFill>
                            <a:srgbClr val="000000"/>
                          </a:solidFill>
                          <a:latin typeface="Times New Roman"/>
                          <a:ea typeface="微软雅黑"/>
                          <a:cs typeface="Times New Roman"/>
                        </a:rPr>
                        <a:t>　</a:t>
                      </a:r>
                      <a:r>
                        <a:rPr lang="zh-CN" sz="1700" kern="100">
                          <a:solidFill>
                            <a:srgbClr val="000000"/>
                          </a:solidFill>
                          <a:latin typeface="Times New Roman"/>
                          <a:ea typeface="微软雅黑"/>
                          <a:cs typeface="Times New Roman"/>
                        </a:rPr>
                        <a:t>可见光谱上紫光以外的光</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2000">
                <a:tc>
                  <a:txBody>
                    <a:bodyPr/>
                    <a:lstStyle/>
                    <a:p>
                      <a:pPr algn="ctr">
                        <a:lnSpc>
                          <a:spcPct val="150000"/>
                        </a:lnSpc>
                        <a:spcAft>
                          <a:spcPts val="0"/>
                        </a:spcAft>
                      </a:pPr>
                      <a:r>
                        <a:rPr lang="zh-CN" sz="1700" kern="100">
                          <a:solidFill>
                            <a:srgbClr val="000000"/>
                          </a:solidFill>
                          <a:latin typeface="Times New Roman"/>
                          <a:ea typeface="微软雅黑"/>
                          <a:cs typeface="Times New Roman"/>
                        </a:rPr>
                        <a:t>特性</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热作用强</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no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化学作用强</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2000">
                <a:tc>
                  <a:txBody>
                    <a:bodyPr/>
                    <a:lstStyle/>
                    <a:p>
                      <a:pPr algn="ctr">
                        <a:lnSpc>
                          <a:spcPct val="150000"/>
                        </a:lnSpc>
                        <a:spcAft>
                          <a:spcPts val="0"/>
                        </a:spcAft>
                      </a:pPr>
                      <a:r>
                        <a:rPr lang="zh-CN" sz="1700" kern="100">
                          <a:solidFill>
                            <a:srgbClr val="000000"/>
                          </a:solidFill>
                          <a:latin typeface="Times New Roman"/>
                          <a:ea typeface="微软雅黑"/>
                          <a:cs typeface="Times New Roman"/>
                        </a:rPr>
                        <a:t>应用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检测病情</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制成红外线夜视仪</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遥控、遥感</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烘箱、烤炉等</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no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使荧光物质发光</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合成维生素</a:t>
                      </a:r>
                      <a:r>
                        <a:rPr lang="en-US" sz="1700" kern="100" dirty="0">
                          <a:solidFill>
                            <a:srgbClr val="000000"/>
                          </a:solidFill>
                          <a:latin typeface="Times New Roman"/>
                          <a:ea typeface="微软雅黑"/>
                          <a:cs typeface="Times New Roman"/>
                        </a:rPr>
                        <a:t>D;</a:t>
                      </a:r>
                      <a:r>
                        <a:rPr lang="zh-CN" sz="1700" kern="100" dirty="0">
                          <a:solidFill>
                            <a:srgbClr val="000000"/>
                          </a:solidFill>
                          <a:latin typeface="Times New Roman"/>
                          <a:ea typeface="微软雅黑"/>
                          <a:cs typeface="Times New Roman"/>
                        </a:rPr>
                        <a:t>杀死微生物等</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24341" y="352237"/>
            <a:ext cx="7880272" cy="38121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pPr>
            <a:r>
              <a:rPr lang="en-US" altLang="zh-CN" dirty="0" smtClean="0">
                <a:solidFill>
                  <a:srgbClr val="0FA096"/>
                </a:solidFill>
              </a:rPr>
              <a:t>【</a:t>
            </a:r>
            <a:r>
              <a:rPr lang="zh-CN" altLang="en-US" dirty="0" smtClean="0">
                <a:solidFill>
                  <a:srgbClr val="0FA096"/>
                </a:solidFill>
              </a:rPr>
              <a:t>知识纵横</a:t>
            </a:r>
            <a:r>
              <a:rPr lang="en-US" altLang="zh-CN" dirty="0" smtClean="0">
                <a:solidFill>
                  <a:srgbClr val="0FA096"/>
                </a:solidFill>
              </a:rPr>
              <a:t>】</a:t>
            </a:r>
            <a:r>
              <a:rPr lang="zh-CN" altLang="en-US" dirty="0" smtClean="0"/>
              <a:t>影与像</a:t>
            </a: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r>
              <a:rPr lang="en-US" altLang="zh-CN" dirty="0" smtClean="0">
                <a:solidFill>
                  <a:srgbClr val="0FA096"/>
                </a:solidFill>
              </a:rPr>
              <a:t>【</a:t>
            </a:r>
            <a:r>
              <a:rPr lang="zh-CN" altLang="en-US" dirty="0" smtClean="0">
                <a:solidFill>
                  <a:srgbClr val="0FA096"/>
                </a:solidFill>
              </a:rPr>
              <a:t>注意</a:t>
            </a:r>
            <a:r>
              <a:rPr lang="en-US" altLang="zh-CN" dirty="0" smtClean="0">
                <a:solidFill>
                  <a:srgbClr val="0FA096"/>
                </a:solidFill>
              </a:rPr>
              <a:t>】</a:t>
            </a:r>
            <a:r>
              <a:rPr lang="zh-CN" altLang="en-US" dirty="0" smtClean="0"/>
              <a:t>我们日常所说的</a:t>
            </a:r>
            <a:r>
              <a:rPr lang="en-US" dirty="0" smtClean="0"/>
              <a:t>“</a:t>
            </a:r>
            <a:r>
              <a:rPr lang="zh-CN" altLang="en-US" dirty="0" smtClean="0"/>
              <a:t>倒影</a:t>
            </a:r>
            <a:r>
              <a:rPr lang="en-US" dirty="0" smtClean="0"/>
              <a:t>”“</a:t>
            </a:r>
            <a:r>
              <a:rPr lang="zh-CN" altLang="en-US" dirty="0" smtClean="0"/>
              <a:t>电影</a:t>
            </a:r>
            <a:r>
              <a:rPr lang="en-US" dirty="0" smtClean="0"/>
              <a:t>”</a:t>
            </a:r>
            <a:r>
              <a:rPr lang="zh-CN" altLang="en-US" dirty="0" smtClean="0"/>
              <a:t>和</a:t>
            </a:r>
            <a:r>
              <a:rPr lang="en-US" dirty="0" smtClean="0"/>
              <a:t>“</a:t>
            </a:r>
            <a:r>
              <a:rPr lang="zh-CN" altLang="en-US" dirty="0" smtClean="0"/>
              <a:t>摄影</a:t>
            </a:r>
            <a:r>
              <a:rPr lang="en-US" dirty="0" smtClean="0"/>
              <a:t>”</a:t>
            </a:r>
            <a:r>
              <a:rPr lang="zh-CN" altLang="en-US" dirty="0" smtClean="0"/>
              <a:t>中的</a:t>
            </a:r>
            <a:r>
              <a:rPr lang="en-US" dirty="0" smtClean="0"/>
              <a:t>“</a:t>
            </a:r>
            <a:r>
              <a:rPr lang="zh-CN" altLang="en-US" dirty="0" smtClean="0"/>
              <a:t>影</a:t>
            </a:r>
            <a:r>
              <a:rPr lang="en-US" dirty="0" smtClean="0"/>
              <a:t>”</a:t>
            </a:r>
            <a:r>
              <a:rPr lang="zh-CN" altLang="en-US" dirty="0" smtClean="0"/>
              <a:t>都不是影子</a:t>
            </a:r>
            <a:r>
              <a:rPr lang="en-US" dirty="0" smtClean="0"/>
              <a:t>,</a:t>
            </a:r>
            <a:r>
              <a:rPr lang="zh-CN" altLang="en-US" dirty="0" smtClean="0"/>
              <a:t>而是像。</a:t>
            </a:r>
            <a:endParaRPr lang="zh-CN" altLang="en-US" dirty="0"/>
          </a:p>
        </p:txBody>
      </p:sp>
      <p:graphicFrame>
        <p:nvGraphicFramePr>
          <p:cNvPr id="5" name="表格 4"/>
          <p:cNvGraphicFramePr>
            <a:graphicFrameLocks noGrp="1"/>
          </p:cNvGraphicFramePr>
          <p:nvPr/>
        </p:nvGraphicFramePr>
        <p:xfrm>
          <a:off x="831273" y="823356"/>
          <a:ext cx="7861466" cy="2871720"/>
        </p:xfrm>
        <a:graphic>
          <a:graphicData uri="http://schemas.openxmlformats.org/drawingml/2006/table">
            <a:tbl>
              <a:tblPr/>
              <a:tblGrid>
                <a:gridCol w="1223158"/>
                <a:gridCol w="3319154"/>
                <a:gridCol w="3319154"/>
              </a:tblGrid>
              <a:tr h="540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项目</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影子</a:t>
                      </a:r>
                      <a:endParaRPr lang="zh-CN" sz="1700" kern="100" dirty="0">
                        <a:solidFill>
                          <a:srgbClr val="000000"/>
                        </a:solidFill>
                        <a:latin typeface="NEU-BZ-S92"/>
                        <a:ea typeface="方正书宋_GBK"/>
                        <a:cs typeface="Times New Roman"/>
                      </a:endParaRPr>
                    </a:p>
                  </a:txBody>
                  <a:tcPr marL="59865" marR="5986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Times New Roman"/>
                          <a:ea typeface="微软雅黑"/>
                          <a:cs typeface="Times New Roman"/>
                        </a:rPr>
                        <a:t>像</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40000">
                <a:tc>
                  <a:txBody>
                    <a:bodyPr/>
                    <a:lstStyle/>
                    <a:p>
                      <a:pPr algn="ctr">
                        <a:lnSpc>
                          <a:spcPct val="150000"/>
                        </a:lnSpc>
                        <a:spcAft>
                          <a:spcPts val="0"/>
                        </a:spcAft>
                      </a:pPr>
                      <a:r>
                        <a:rPr lang="zh-CN" sz="1700" kern="100" dirty="0" smtClean="0">
                          <a:solidFill>
                            <a:srgbClr val="000000"/>
                          </a:solidFill>
                          <a:latin typeface="Times New Roman"/>
                          <a:ea typeface="微软雅黑"/>
                          <a:cs typeface="Times New Roman"/>
                        </a:rPr>
                        <a:t>形成原理</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在障碍物后面出现的光照不到的阴影区便是影子</a:t>
                      </a:r>
                      <a:endParaRPr lang="zh-CN" sz="1700" kern="100" dirty="0">
                        <a:solidFill>
                          <a:srgbClr val="000000"/>
                        </a:solidFill>
                        <a:latin typeface="NEU-BZ-S92"/>
                        <a:ea typeface="方正书宋_GBK"/>
                        <a:cs typeface="Times New Roman"/>
                      </a:endParaRPr>
                    </a:p>
                  </a:txBody>
                  <a:tcPr marL="59865" marR="5986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有三种方式</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由光的直线传播成像</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光的反射成像</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折射成像</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如透镜成像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40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位置</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位于光源照射的物体之后</a:t>
                      </a:r>
                      <a:endParaRPr lang="zh-CN" sz="1700" kern="100" dirty="0">
                        <a:solidFill>
                          <a:srgbClr val="000000"/>
                        </a:solidFill>
                        <a:latin typeface="NEU-BZ-S92"/>
                        <a:ea typeface="方正书宋_GBK"/>
                        <a:cs typeface="Times New Roman"/>
                      </a:endParaRPr>
                    </a:p>
                  </a:txBody>
                  <a:tcPr marL="59865" marR="5986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小孔成像和面镜成像</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像与物体分居于小孔和面镜两侧</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透镜成像</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像与物体分居透镜两侧或同一侧</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fade">
                                      <p:cBhvr>
                                        <p:cTn id="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2381027"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探究一　光现象辨识</a:t>
            </a:r>
          </a:p>
        </p:txBody>
      </p:sp>
      <p:sp>
        <p:nvSpPr>
          <p:cNvPr id="3" name="TextBox 2"/>
          <p:cNvSpPr txBox="1"/>
          <p:nvPr/>
        </p:nvSpPr>
        <p:spPr>
          <a:xfrm>
            <a:off x="810985" y="838199"/>
            <a:ext cx="7843157" cy="2565693"/>
          </a:xfrm>
          <a:prstGeom prst="rect">
            <a:avLst/>
          </a:prstGeom>
          <a:noFill/>
        </p:spPr>
        <p:txBody>
          <a:bodyPr wrap="square" lIns="36000" tIns="36000" rIns="36000" bIns="36000" rtlCol="0">
            <a:spAutoFit/>
          </a:bodyPr>
          <a:lstStyle/>
          <a:p>
            <a:pPr>
              <a:lnSpc>
                <a:spcPct val="150000"/>
              </a:lnSpc>
            </a:pPr>
            <a:r>
              <a:rPr lang="en-US" b="1" dirty="0" smtClean="0"/>
              <a:t>1</a:t>
            </a:r>
            <a:r>
              <a:rPr lang="en-US" b="1" i="1" dirty="0" smtClean="0"/>
              <a:t>.</a:t>
            </a:r>
            <a:r>
              <a:rPr lang="en-US" dirty="0" smtClean="0"/>
              <a:t>2019</a:t>
            </a:r>
            <a:r>
              <a:rPr lang="zh-CN" altLang="en-US" dirty="0" smtClean="0"/>
              <a:t>年</a:t>
            </a:r>
            <a:r>
              <a:rPr lang="en-US" dirty="0" smtClean="0"/>
              <a:t>1</a:t>
            </a:r>
            <a:r>
              <a:rPr lang="zh-CN" altLang="en-US" dirty="0" smtClean="0"/>
              <a:t>月</a:t>
            </a:r>
            <a:r>
              <a:rPr lang="en-US" dirty="0" smtClean="0"/>
              <a:t>6</a:t>
            </a:r>
            <a:r>
              <a:rPr lang="zh-CN" altLang="en-US" dirty="0" smtClean="0"/>
              <a:t>日天空出现了日偏食</a:t>
            </a:r>
            <a:r>
              <a:rPr lang="en-US" dirty="0" smtClean="0"/>
              <a:t>(</a:t>
            </a:r>
            <a:r>
              <a:rPr lang="zh-CN" altLang="en-US" dirty="0" smtClean="0"/>
              <a:t>如图</a:t>
            </a:r>
            <a:r>
              <a:rPr lang="en-US" dirty="0" smtClean="0"/>
              <a:t>2</a:t>
            </a:r>
            <a:r>
              <a:rPr lang="en-US" i="1" dirty="0" smtClean="0"/>
              <a:t>-</a:t>
            </a:r>
            <a:r>
              <a:rPr lang="en-US" dirty="0" smtClean="0"/>
              <a:t>2</a:t>
            </a:r>
            <a:r>
              <a:rPr lang="zh-CN" altLang="en-US" dirty="0" smtClean="0"/>
              <a:t>所示</a:t>
            </a:r>
            <a:r>
              <a:rPr lang="en-US" dirty="0" smtClean="0"/>
              <a:t>),</a:t>
            </a:r>
            <a:r>
              <a:rPr lang="zh-CN" altLang="en-US" dirty="0" smtClean="0"/>
              <a:t>下列现象中与日偏食的形成原因相同的是</a:t>
            </a:r>
            <a:r>
              <a:rPr lang="en-US" dirty="0" smtClean="0"/>
              <a:t>	(</a:t>
            </a:r>
            <a:r>
              <a:rPr lang="zh-CN" altLang="en-US" i="1" dirty="0" smtClean="0"/>
              <a:t>　　</a:t>
            </a:r>
            <a:r>
              <a:rPr lang="en-US" dirty="0" smtClean="0"/>
              <a:t>)</a:t>
            </a:r>
            <a:endParaRPr lang="zh-CN" altLang="en-US" dirty="0" smtClean="0"/>
          </a:p>
          <a:p>
            <a:pPr>
              <a:lnSpc>
                <a:spcPct val="150000"/>
              </a:lnSpc>
            </a:pPr>
            <a:r>
              <a:rPr lang="en-US" dirty="0" smtClean="0"/>
              <a:t>A.</a:t>
            </a:r>
            <a:r>
              <a:rPr lang="zh-CN" altLang="en-US" dirty="0" smtClean="0"/>
              <a:t>通过放大镜看到的</a:t>
            </a:r>
            <a:r>
              <a:rPr lang="en-US" dirty="0" smtClean="0"/>
              <a:t>“</a:t>
            </a:r>
            <a:r>
              <a:rPr lang="zh-CN" altLang="en-US" dirty="0" smtClean="0"/>
              <a:t>字</a:t>
            </a:r>
            <a:r>
              <a:rPr lang="en-US" dirty="0" smtClean="0"/>
              <a:t>”</a:t>
            </a:r>
            <a:endParaRPr lang="zh-CN" altLang="en-US" dirty="0" smtClean="0"/>
          </a:p>
          <a:p>
            <a:pPr>
              <a:lnSpc>
                <a:spcPct val="150000"/>
              </a:lnSpc>
            </a:pPr>
            <a:r>
              <a:rPr lang="en-US" dirty="0" smtClean="0"/>
              <a:t>B.</a:t>
            </a:r>
            <a:r>
              <a:rPr lang="zh-CN" altLang="en-US" dirty="0" smtClean="0"/>
              <a:t>从岸上看到水中的</a:t>
            </a:r>
            <a:r>
              <a:rPr lang="en-US" dirty="0" smtClean="0"/>
              <a:t>“</a:t>
            </a:r>
            <a:r>
              <a:rPr lang="zh-CN" altLang="en-US" dirty="0" smtClean="0"/>
              <a:t>鱼</a:t>
            </a:r>
            <a:r>
              <a:rPr lang="en-US" dirty="0" smtClean="0"/>
              <a:t>”</a:t>
            </a:r>
            <a:endParaRPr lang="zh-CN" altLang="en-US" dirty="0" smtClean="0"/>
          </a:p>
          <a:p>
            <a:pPr>
              <a:lnSpc>
                <a:spcPct val="150000"/>
              </a:lnSpc>
            </a:pPr>
            <a:r>
              <a:rPr lang="en-US" dirty="0" smtClean="0"/>
              <a:t>C.</a:t>
            </a:r>
            <a:r>
              <a:rPr lang="zh-CN" altLang="en-US" dirty="0" smtClean="0"/>
              <a:t>路灯下人在地面上的</a:t>
            </a:r>
            <a:r>
              <a:rPr lang="en-US" dirty="0" smtClean="0"/>
              <a:t>“</a:t>
            </a:r>
            <a:r>
              <a:rPr lang="zh-CN" altLang="en-US" dirty="0" smtClean="0"/>
              <a:t>影子</a:t>
            </a:r>
            <a:r>
              <a:rPr lang="en-US" dirty="0" smtClean="0"/>
              <a:t>”</a:t>
            </a:r>
            <a:endParaRPr lang="zh-CN" altLang="en-US" dirty="0" smtClean="0"/>
          </a:p>
          <a:p>
            <a:pPr>
              <a:lnSpc>
                <a:spcPct val="150000"/>
              </a:lnSpc>
            </a:pPr>
            <a:r>
              <a:rPr lang="en-US" dirty="0" smtClean="0"/>
              <a:t>D.</a:t>
            </a:r>
            <a:r>
              <a:rPr lang="zh-CN" altLang="en-US" dirty="0" smtClean="0"/>
              <a:t>在平面镜前看到镜中的</a:t>
            </a:r>
            <a:r>
              <a:rPr lang="en-US" dirty="0" smtClean="0"/>
              <a:t>“</a:t>
            </a:r>
            <a:r>
              <a:rPr lang="zh-CN" altLang="en-US" dirty="0" smtClean="0"/>
              <a:t>自己</a:t>
            </a:r>
            <a:r>
              <a:rPr lang="en-US" dirty="0" smtClean="0"/>
              <a:t>”</a:t>
            </a:r>
            <a:endParaRPr lang="zh-CN" altLang="en-US" dirty="0"/>
          </a:p>
        </p:txBody>
      </p:sp>
      <p:sp>
        <p:nvSpPr>
          <p:cNvPr id="25603" name="Rectangle 3"/>
          <p:cNvSpPr>
            <a:spLocks noChangeArrowheads="1"/>
          </p:cNvSpPr>
          <p:nvPr/>
        </p:nvSpPr>
        <p:spPr bwMode="auto">
          <a:xfrm>
            <a:off x="5283037" y="2798040"/>
            <a:ext cx="723275" cy="45871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nSpc>
                <a:spcPct val="150000"/>
              </a:lnSpc>
            </a:pPr>
            <a:r>
              <a:rPr lang="zh-CN" altLang="en-US" dirty="0" smtClean="0"/>
              <a:t>图</a:t>
            </a:r>
            <a:r>
              <a:rPr lang="en-US" dirty="0" smtClean="0"/>
              <a:t>2</a:t>
            </a:r>
            <a:r>
              <a:rPr lang="en-US" i="1" dirty="0" smtClean="0"/>
              <a:t>-</a:t>
            </a:r>
            <a:r>
              <a:rPr lang="en-US" dirty="0" smtClean="0"/>
              <a:t>2</a:t>
            </a:r>
            <a:endParaRPr lang="zh-CN" altLang="en-US" dirty="0" smtClean="0"/>
          </a:p>
        </p:txBody>
      </p:sp>
      <p:sp>
        <p:nvSpPr>
          <p:cNvPr id="54273" name="Rectangle 1"/>
          <p:cNvSpPr>
            <a:spLocks noChangeArrowheads="1"/>
          </p:cNvSpPr>
          <p:nvPr/>
        </p:nvSpPr>
        <p:spPr bwMode="auto">
          <a:xfrm>
            <a:off x="2807031" y="1354777"/>
            <a:ext cx="35137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b="1" dirty="0" smtClean="0">
                <a:solidFill>
                  <a:srgbClr val="C00000"/>
                </a:solidFill>
                <a:ea typeface="微软雅黑" pitchFamily="34" charset="-122"/>
                <a:cs typeface="Times New Roman" pitchFamily="18" charset="0"/>
              </a:rPr>
              <a:t>C</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pic>
        <p:nvPicPr>
          <p:cNvPr id="10" name="sx6.jpg" descr="id:2147505927;FounderCES"/>
          <p:cNvPicPr>
            <a:picLocks noChangeAspect="1"/>
          </p:cNvPicPr>
          <p:nvPr/>
        </p:nvPicPr>
        <p:blipFill>
          <a:blip r:embed="rId2" cstate="print"/>
          <a:stretch>
            <a:fillRect/>
          </a:stretch>
        </p:blipFill>
        <p:spPr>
          <a:xfrm>
            <a:off x="4830540" y="1659384"/>
            <a:ext cx="1760264" cy="1118330"/>
          </a:xfrm>
          <a:prstGeom prst="rect">
            <a:avLst/>
          </a:prstGeom>
        </p:spPr>
      </p:pic>
    </p:spTree>
    <p:extLst>
      <p:ext uri="{BB962C8B-B14F-4D97-AF65-F5344CB8AC3E}">
        <p14:creationId xmlns:p14="http://schemas.microsoft.com/office/powerpoint/2010/main" val="345846565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273"/>
                                        </p:tgtEl>
                                        <p:attrNameLst>
                                          <p:attrName>style.visibility</p:attrName>
                                        </p:attrNameLst>
                                      </p:cBhvr>
                                      <p:to>
                                        <p:strVal val="visible"/>
                                      </p:to>
                                    </p:set>
                                    <p:animEffect transition="in" filter="fade">
                                      <p:cBhvr>
                                        <p:cTn id="7" dur="500"/>
                                        <p:tgtEl>
                                          <p:spTgt spid="54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0857" y="364671"/>
            <a:ext cx="4045527" cy="903700"/>
          </a:xfrm>
          <a:prstGeom prst="rect">
            <a:avLst/>
          </a:prstGeom>
          <a:noFill/>
        </p:spPr>
        <p:txBody>
          <a:bodyPr wrap="square" lIns="36000" tIns="36000" rIns="36000" bIns="36000" rtlCol="0">
            <a:spAutoFit/>
          </a:bodyPr>
          <a:lstStyle/>
          <a:p>
            <a:pPr>
              <a:lnSpc>
                <a:spcPct val="150000"/>
              </a:lnSpc>
            </a:pPr>
            <a:r>
              <a:rPr lang="en-US" b="1" dirty="0" smtClean="0"/>
              <a:t>2</a:t>
            </a:r>
            <a:r>
              <a:rPr lang="en-US" b="1" i="1" dirty="0" smtClean="0"/>
              <a:t>.</a:t>
            </a:r>
            <a:r>
              <a:rPr lang="en-US" dirty="0" smtClean="0">
                <a:solidFill>
                  <a:srgbClr val="0FA096"/>
                </a:solidFill>
              </a:rPr>
              <a:t>[2019·</a:t>
            </a:r>
            <a:r>
              <a:rPr lang="zh-CN" altLang="en-US" dirty="0" smtClean="0">
                <a:solidFill>
                  <a:srgbClr val="0FA096"/>
                </a:solidFill>
              </a:rPr>
              <a:t>乐山</a:t>
            </a:r>
            <a:r>
              <a:rPr lang="en-US" dirty="0" smtClean="0">
                <a:solidFill>
                  <a:srgbClr val="0FA096"/>
                </a:solidFill>
              </a:rPr>
              <a:t>]</a:t>
            </a:r>
            <a:r>
              <a:rPr lang="zh-CN" altLang="en-US" dirty="0" smtClean="0"/>
              <a:t>如图</a:t>
            </a:r>
            <a:r>
              <a:rPr lang="en-US" dirty="0" smtClean="0"/>
              <a:t>2</a:t>
            </a:r>
            <a:r>
              <a:rPr lang="en-US" i="1" dirty="0" smtClean="0"/>
              <a:t>-</a:t>
            </a:r>
            <a:r>
              <a:rPr lang="en-US" dirty="0" smtClean="0"/>
              <a:t>3</a:t>
            </a:r>
            <a:r>
              <a:rPr lang="zh-CN" altLang="en-US" dirty="0" smtClean="0"/>
              <a:t>所示的现象中</a:t>
            </a:r>
            <a:r>
              <a:rPr lang="en-US" dirty="0" smtClean="0"/>
              <a:t>,</a:t>
            </a:r>
            <a:r>
              <a:rPr lang="zh-CN" altLang="en-US" dirty="0" smtClean="0"/>
              <a:t>属于光的反射的是</a:t>
            </a:r>
            <a:r>
              <a:rPr lang="en-US" dirty="0" smtClean="0"/>
              <a:t>	(</a:t>
            </a:r>
            <a:r>
              <a:rPr lang="zh-CN" altLang="en-US" i="1" dirty="0" smtClean="0"/>
              <a:t>　　</a:t>
            </a:r>
            <a:r>
              <a:rPr lang="en-US" dirty="0" smtClean="0"/>
              <a:t>)</a:t>
            </a:r>
            <a:endParaRPr lang="zh-CN" altLang="en-US" dirty="0" smtClean="0"/>
          </a:p>
        </p:txBody>
      </p:sp>
      <p:sp>
        <p:nvSpPr>
          <p:cNvPr id="122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2460131" y="3301257"/>
            <a:ext cx="723275" cy="458715"/>
          </a:xfrm>
          <a:prstGeom prst="rect">
            <a:avLst/>
          </a:prstGeom>
        </p:spPr>
        <p:txBody>
          <a:bodyPr wrap="none">
            <a:spAutoFit/>
          </a:bodyPr>
          <a:lstStyle/>
          <a:p>
            <a:pPr>
              <a:lnSpc>
                <a:spcPct val="150000"/>
              </a:lnSpc>
            </a:pPr>
            <a:r>
              <a:rPr lang="zh-CN" altLang="en-US" dirty="0" smtClean="0"/>
              <a:t>图</a:t>
            </a:r>
            <a:r>
              <a:rPr lang="en-US" dirty="0" smtClean="0"/>
              <a:t>2</a:t>
            </a:r>
            <a:r>
              <a:rPr lang="en-US" i="1" dirty="0" smtClean="0"/>
              <a:t>-</a:t>
            </a:r>
            <a:r>
              <a:rPr lang="en-US" dirty="0" smtClean="0"/>
              <a:t>3</a:t>
            </a:r>
            <a:endParaRPr lang="zh-CN" altLang="en-US" dirty="0"/>
          </a:p>
        </p:txBody>
      </p:sp>
      <p:pic>
        <p:nvPicPr>
          <p:cNvPr id="7" name="20WLZT1405.EPS" descr="id:2147505934;FounderCES"/>
          <p:cNvPicPr>
            <a:picLocks noChangeAspect="1"/>
          </p:cNvPicPr>
          <p:nvPr/>
        </p:nvPicPr>
        <p:blipFill>
          <a:blip r:embed="rId2" cstate="print"/>
          <a:stretch>
            <a:fillRect/>
          </a:stretch>
        </p:blipFill>
        <p:spPr>
          <a:xfrm>
            <a:off x="1076748" y="1258888"/>
            <a:ext cx="3494845" cy="1994951"/>
          </a:xfrm>
          <a:prstGeom prst="rect">
            <a:avLst/>
          </a:prstGeom>
        </p:spPr>
      </p:pic>
      <p:sp>
        <p:nvSpPr>
          <p:cNvPr id="8" name="TextBox 7"/>
          <p:cNvSpPr txBox="1"/>
          <p:nvPr/>
        </p:nvSpPr>
        <p:spPr>
          <a:xfrm>
            <a:off x="4928260" y="340921"/>
            <a:ext cx="3769426" cy="37630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B</a:t>
            </a:r>
            <a:r>
              <a:rPr lang="zh-CN" altLang="en-US" i="1" dirty="0" smtClean="0">
                <a:solidFill>
                  <a:srgbClr val="C00000"/>
                </a:solidFill>
              </a:rPr>
              <a:t>　</a:t>
            </a:r>
            <a:endParaRPr lang="en-US" altLang="zh-CN" i="1"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开凿隧道时</a:t>
            </a:r>
            <a:r>
              <a:rPr lang="en-US" dirty="0" smtClean="0">
                <a:solidFill>
                  <a:srgbClr val="C00000"/>
                </a:solidFill>
              </a:rPr>
              <a:t>,</a:t>
            </a:r>
            <a:r>
              <a:rPr lang="zh-CN" altLang="en-US" dirty="0" smtClean="0">
                <a:solidFill>
                  <a:srgbClr val="C00000"/>
                </a:solidFill>
              </a:rPr>
              <a:t>利用激光束引导掘进方向</a:t>
            </a:r>
            <a:r>
              <a:rPr lang="en-US" dirty="0" smtClean="0">
                <a:solidFill>
                  <a:srgbClr val="C00000"/>
                </a:solidFill>
              </a:rPr>
              <a:t>,</a:t>
            </a:r>
            <a:r>
              <a:rPr lang="zh-CN" altLang="en-US" dirty="0" smtClean="0">
                <a:solidFill>
                  <a:srgbClr val="C00000"/>
                </a:solidFill>
              </a:rPr>
              <a:t>利用了光沿直线传播的性质</a:t>
            </a:r>
            <a:r>
              <a:rPr lang="en-US" dirty="0" smtClean="0">
                <a:solidFill>
                  <a:srgbClr val="C00000"/>
                </a:solidFill>
              </a:rPr>
              <a:t>,</a:t>
            </a:r>
            <a:r>
              <a:rPr lang="zh-CN" altLang="en-US" dirty="0" smtClean="0">
                <a:solidFill>
                  <a:srgbClr val="C00000"/>
                </a:solidFill>
              </a:rPr>
              <a:t>故</a:t>
            </a:r>
            <a:r>
              <a:rPr lang="en-US" dirty="0" smtClean="0">
                <a:solidFill>
                  <a:srgbClr val="C00000"/>
                </a:solidFill>
              </a:rPr>
              <a:t>A</a:t>
            </a:r>
            <a:r>
              <a:rPr lang="zh-CN" altLang="en-US" dirty="0" smtClean="0">
                <a:solidFill>
                  <a:srgbClr val="C00000"/>
                </a:solidFill>
              </a:rPr>
              <a:t>不符合题意</a:t>
            </a:r>
            <a:r>
              <a:rPr lang="en-US" dirty="0" smtClean="0">
                <a:solidFill>
                  <a:srgbClr val="C00000"/>
                </a:solidFill>
              </a:rPr>
              <a:t>; </a:t>
            </a:r>
            <a:r>
              <a:rPr lang="zh-CN" altLang="en-US" dirty="0" smtClean="0">
                <a:solidFill>
                  <a:srgbClr val="C00000"/>
                </a:solidFill>
              </a:rPr>
              <a:t>扩大视野应用的是凸面镜</a:t>
            </a:r>
            <a:r>
              <a:rPr lang="en-US" dirty="0" smtClean="0">
                <a:solidFill>
                  <a:srgbClr val="C00000"/>
                </a:solidFill>
              </a:rPr>
              <a:t>,</a:t>
            </a:r>
            <a:r>
              <a:rPr lang="zh-CN" altLang="en-US" dirty="0" smtClean="0">
                <a:solidFill>
                  <a:srgbClr val="C00000"/>
                </a:solidFill>
              </a:rPr>
              <a:t>属于光的反射现象</a:t>
            </a:r>
            <a:r>
              <a:rPr lang="en-US" dirty="0" smtClean="0">
                <a:solidFill>
                  <a:srgbClr val="C00000"/>
                </a:solidFill>
              </a:rPr>
              <a:t>,</a:t>
            </a:r>
            <a:r>
              <a:rPr lang="zh-CN" altLang="en-US" dirty="0" smtClean="0">
                <a:solidFill>
                  <a:srgbClr val="C00000"/>
                </a:solidFill>
              </a:rPr>
              <a:t>故</a:t>
            </a:r>
            <a:r>
              <a:rPr lang="en-US" dirty="0" smtClean="0">
                <a:solidFill>
                  <a:srgbClr val="C00000"/>
                </a:solidFill>
              </a:rPr>
              <a:t>B</a:t>
            </a:r>
            <a:r>
              <a:rPr lang="zh-CN" altLang="en-US" dirty="0" smtClean="0">
                <a:solidFill>
                  <a:srgbClr val="C00000"/>
                </a:solidFill>
              </a:rPr>
              <a:t>符合题意</a:t>
            </a:r>
            <a:r>
              <a:rPr lang="en-US" dirty="0" smtClean="0">
                <a:solidFill>
                  <a:srgbClr val="C00000"/>
                </a:solidFill>
              </a:rPr>
              <a:t>; </a:t>
            </a:r>
            <a:r>
              <a:rPr lang="zh-CN" altLang="en-US" dirty="0" smtClean="0">
                <a:solidFill>
                  <a:srgbClr val="C00000"/>
                </a:solidFill>
              </a:rPr>
              <a:t>放大镜使光会聚</a:t>
            </a:r>
            <a:r>
              <a:rPr lang="en-US" dirty="0" smtClean="0">
                <a:solidFill>
                  <a:srgbClr val="C00000"/>
                </a:solidFill>
              </a:rPr>
              <a:t>,</a:t>
            </a:r>
            <a:r>
              <a:rPr lang="zh-CN" altLang="en-US" dirty="0" smtClean="0">
                <a:solidFill>
                  <a:srgbClr val="C00000"/>
                </a:solidFill>
              </a:rPr>
              <a:t>是由于光的折射形成的</a:t>
            </a:r>
            <a:r>
              <a:rPr lang="en-US" dirty="0" smtClean="0">
                <a:solidFill>
                  <a:srgbClr val="C00000"/>
                </a:solidFill>
              </a:rPr>
              <a:t>,</a:t>
            </a:r>
            <a:r>
              <a:rPr lang="zh-CN" altLang="en-US" dirty="0" smtClean="0">
                <a:solidFill>
                  <a:srgbClr val="C00000"/>
                </a:solidFill>
              </a:rPr>
              <a:t>故</a:t>
            </a:r>
            <a:r>
              <a:rPr lang="en-US" dirty="0" smtClean="0">
                <a:solidFill>
                  <a:srgbClr val="C00000"/>
                </a:solidFill>
              </a:rPr>
              <a:t>C</a:t>
            </a:r>
            <a:r>
              <a:rPr lang="zh-CN" altLang="en-US" dirty="0" smtClean="0">
                <a:solidFill>
                  <a:srgbClr val="C00000"/>
                </a:solidFill>
              </a:rPr>
              <a:t>不符合题意</a:t>
            </a:r>
            <a:r>
              <a:rPr lang="en-US" dirty="0" smtClean="0">
                <a:solidFill>
                  <a:srgbClr val="C00000"/>
                </a:solidFill>
              </a:rPr>
              <a:t>; </a:t>
            </a:r>
            <a:r>
              <a:rPr lang="zh-CN" altLang="en-US" dirty="0" smtClean="0">
                <a:solidFill>
                  <a:srgbClr val="C00000"/>
                </a:solidFill>
              </a:rPr>
              <a:t>手影也是影子</a:t>
            </a:r>
            <a:r>
              <a:rPr lang="en-US" dirty="0" smtClean="0">
                <a:solidFill>
                  <a:srgbClr val="C00000"/>
                </a:solidFill>
              </a:rPr>
              <a:t>,</a:t>
            </a:r>
            <a:r>
              <a:rPr lang="zh-CN" altLang="en-US" dirty="0" smtClean="0">
                <a:solidFill>
                  <a:srgbClr val="C00000"/>
                </a:solidFill>
              </a:rPr>
              <a:t>是由光的直线传播形成的</a:t>
            </a:r>
            <a:r>
              <a:rPr lang="en-US" dirty="0" smtClean="0">
                <a:solidFill>
                  <a:srgbClr val="C00000"/>
                </a:solidFill>
              </a:rPr>
              <a:t>,</a:t>
            </a:r>
            <a:r>
              <a:rPr lang="zh-CN" altLang="en-US" dirty="0" smtClean="0">
                <a:solidFill>
                  <a:srgbClr val="C00000"/>
                </a:solidFill>
              </a:rPr>
              <a:t>故</a:t>
            </a:r>
            <a:r>
              <a:rPr lang="en-US" dirty="0" smtClean="0">
                <a:solidFill>
                  <a:srgbClr val="C00000"/>
                </a:solidFill>
              </a:rPr>
              <a:t>D</a:t>
            </a:r>
            <a:r>
              <a:rPr lang="zh-CN" altLang="en-US" dirty="0" smtClean="0">
                <a:solidFill>
                  <a:srgbClr val="C00000"/>
                </a:solidFill>
              </a:rPr>
              <a:t>不符合题意。</a:t>
            </a:r>
            <a:endParaRPr lang="zh-CN" altLang="en-US" dirty="0">
              <a:solidFill>
                <a:srgbClr val="C00000"/>
              </a:solidFill>
            </a:endParaRPr>
          </a:p>
        </p:txBody>
      </p:sp>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0857" y="364671"/>
            <a:ext cx="7703127" cy="488201"/>
          </a:xfrm>
          <a:prstGeom prst="rect">
            <a:avLst/>
          </a:prstGeom>
          <a:noFill/>
        </p:spPr>
        <p:txBody>
          <a:bodyPr wrap="square" lIns="36000" tIns="36000" rIns="36000" bIns="36000" rtlCol="0">
            <a:spAutoFit/>
          </a:bodyPr>
          <a:lstStyle/>
          <a:p>
            <a:pPr>
              <a:lnSpc>
                <a:spcPct val="150000"/>
              </a:lnSpc>
            </a:pPr>
            <a:r>
              <a:rPr lang="en-US" b="1" dirty="0" smtClean="0"/>
              <a:t>3</a:t>
            </a:r>
            <a:r>
              <a:rPr lang="en-US" b="1" i="1" dirty="0" smtClean="0"/>
              <a:t>.</a:t>
            </a:r>
            <a:r>
              <a:rPr lang="en-US" dirty="0" smtClean="0">
                <a:solidFill>
                  <a:srgbClr val="0FA096"/>
                </a:solidFill>
              </a:rPr>
              <a:t>[2019·</a:t>
            </a:r>
            <a:r>
              <a:rPr lang="zh-CN" altLang="en-US" dirty="0" smtClean="0">
                <a:solidFill>
                  <a:srgbClr val="0FA096"/>
                </a:solidFill>
              </a:rPr>
              <a:t>武威</a:t>
            </a:r>
            <a:r>
              <a:rPr lang="en-US" dirty="0" smtClean="0">
                <a:solidFill>
                  <a:srgbClr val="0FA096"/>
                </a:solidFill>
              </a:rPr>
              <a:t>]</a:t>
            </a:r>
            <a:r>
              <a:rPr lang="zh-CN" altLang="en-US" dirty="0" smtClean="0"/>
              <a:t>关于光现象及其解释</a:t>
            </a:r>
            <a:r>
              <a:rPr lang="en-US" dirty="0" smtClean="0"/>
              <a:t>,</a:t>
            </a:r>
            <a:r>
              <a:rPr lang="zh-CN" altLang="en-US" dirty="0" smtClean="0"/>
              <a:t>图</a:t>
            </a:r>
            <a:r>
              <a:rPr lang="en-US" dirty="0" smtClean="0"/>
              <a:t>2</a:t>
            </a:r>
            <a:r>
              <a:rPr lang="en-US" i="1" dirty="0" smtClean="0"/>
              <a:t>-</a:t>
            </a:r>
            <a:r>
              <a:rPr lang="en-US" dirty="0" smtClean="0"/>
              <a:t>4</a:t>
            </a:r>
            <a:r>
              <a:rPr lang="zh-CN" altLang="en-US" dirty="0" smtClean="0"/>
              <a:t>中描述错误的是</a:t>
            </a:r>
            <a:r>
              <a:rPr lang="en-US" dirty="0" smtClean="0"/>
              <a:t>	(</a:t>
            </a:r>
            <a:r>
              <a:rPr lang="zh-CN" altLang="en-US" i="1" dirty="0" smtClean="0"/>
              <a:t>　　</a:t>
            </a:r>
            <a:r>
              <a:rPr lang="en-US" dirty="0" smtClean="0"/>
              <a:t>)</a:t>
            </a:r>
            <a:endParaRPr lang="zh-CN" altLang="en-US" dirty="0" smtClean="0"/>
          </a:p>
        </p:txBody>
      </p:sp>
      <p:sp>
        <p:nvSpPr>
          <p:cNvPr id="122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4295532" y="3949124"/>
            <a:ext cx="723275" cy="458715"/>
          </a:xfrm>
          <a:prstGeom prst="rect">
            <a:avLst/>
          </a:prstGeom>
        </p:spPr>
        <p:txBody>
          <a:bodyPr wrap="none">
            <a:spAutoFit/>
          </a:bodyPr>
          <a:lstStyle/>
          <a:p>
            <a:pPr>
              <a:lnSpc>
                <a:spcPct val="150000"/>
              </a:lnSpc>
            </a:pPr>
            <a:r>
              <a:rPr lang="zh-CN" altLang="en-US" dirty="0" smtClean="0"/>
              <a:t>图</a:t>
            </a:r>
            <a:r>
              <a:rPr lang="en-US" dirty="0" smtClean="0"/>
              <a:t>2</a:t>
            </a:r>
            <a:r>
              <a:rPr lang="en-US" i="1" dirty="0" smtClean="0"/>
              <a:t>-</a:t>
            </a:r>
            <a:r>
              <a:rPr lang="en-US" dirty="0" smtClean="0"/>
              <a:t>4</a:t>
            </a:r>
            <a:endParaRPr lang="zh-CN" altLang="en-US" dirty="0"/>
          </a:p>
        </p:txBody>
      </p:sp>
      <p:pic>
        <p:nvPicPr>
          <p:cNvPr id="9" name="20WLZT520.EPS" descr="id:2147505941;FounderCES"/>
          <p:cNvPicPr>
            <a:picLocks noChangeAspect="1"/>
          </p:cNvPicPr>
          <p:nvPr/>
        </p:nvPicPr>
        <p:blipFill>
          <a:blip r:embed="rId2" cstate="print"/>
          <a:stretch>
            <a:fillRect/>
          </a:stretch>
        </p:blipFill>
        <p:spPr>
          <a:xfrm>
            <a:off x="2772546" y="953279"/>
            <a:ext cx="3663879" cy="2917460"/>
          </a:xfrm>
          <a:prstGeom prst="rect">
            <a:avLst/>
          </a:prstGeom>
        </p:spPr>
      </p:pic>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02525" y="364671"/>
            <a:ext cx="7795161" cy="2932076"/>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D</a:t>
            </a:r>
            <a:r>
              <a:rPr lang="zh-CN" altLang="en-US" i="1" dirty="0" smtClean="0">
                <a:solidFill>
                  <a:srgbClr val="C00000"/>
                </a:solidFill>
              </a:rPr>
              <a:t>　</a:t>
            </a:r>
            <a:endParaRPr lang="en-US" altLang="zh-CN" i="1"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镜面反射和漫反射都遵循光的反射定律</a:t>
            </a:r>
            <a:r>
              <a:rPr lang="en-US" dirty="0" smtClean="0">
                <a:solidFill>
                  <a:srgbClr val="C00000"/>
                </a:solidFill>
              </a:rPr>
              <a:t>,</a:t>
            </a:r>
            <a:r>
              <a:rPr lang="zh-CN" altLang="en-US" dirty="0" smtClean="0">
                <a:solidFill>
                  <a:srgbClr val="C00000"/>
                </a:solidFill>
              </a:rPr>
              <a:t>故</a:t>
            </a:r>
            <a:r>
              <a:rPr lang="en-US" dirty="0" smtClean="0">
                <a:solidFill>
                  <a:srgbClr val="C00000"/>
                </a:solidFill>
              </a:rPr>
              <a:t>A</a:t>
            </a:r>
            <a:r>
              <a:rPr lang="zh-CN" altLang="en-US" dirty="0" smtClean="0">
                <a:solidFill>
                  <a:srgbClr val="C00000"/>
                </a:solidFill>
              </a:rPr>
              <a:t>正确</a:t>
            </a:r>
            <a:r>
              <a:rPr lang="en-US" dirty="0" smtClean="0">
                <a:solidFill>
                  <a:srgbClr val="C00000"/>
                </a:solidFill>
              </a:rPr>
              <a:t>,</a:t>
            </a:r>
            <a:r>
              <a:rPr lang="zh-CN" altLang="en-US" dirty="0" smtClean="0">
                <a:solidFill>
                  <a:srgbClr val="C00000"/>
                </a:solidFill>
              </a:rPr>
              <a:t>不符合题意</a:t>
            </a:r>
            <a:r>
              <a:rPr lang="en-US" dirty="0" smtClean="0">
                <a:solidFill>
                  <a:srgbClr val="C00000"/>
                </a:solidFill>
              </a:rPr>
              <a:t>;</a:t>
            </a:r>
            <a:r>
              <a:rPr lang="zh-CN" altLang="en-US" dirty="0" smtClean="0">
                <a:solidFill>
                  <a:srgbClr val="C00000"/>
                </a:solidFill>
              </a:rPr>
              <a:t>影子的形成说明光是沿直线传播的</a:t>
            </a:r>
            <a:r>
              <a:rPr lang="en-US" dirty="0" smtClean="0">
                <a:solidFill>
                  <a:srgbClr val="C00000"/>
                </a:solidFill>
              </a:rPr>
              <a:t>,</a:t>
            </a:r>
            <a:r>
              <a:rPr lang="zh-CN" altLang="en-US" dirty="0" smtClean="0">
                <a:solidFill>
                  <a:srgbClr val="C00000"/>
                </a:solidFill>
              </a:rPr>
              <a:t>故</a:t>
            </a:r>
            <a:r>
              <a:rPr lang="en-US" dirty="0" smtClean="0">
                <a:solidFill>
                  <a:srgbClr val="C00000"/>
                </a:solidFill>
              </a:rPr>
              <a:t>B</a:t>
            </a:r>
            <a:r>
              <a:rPr lang="zh-CN" altLang="en-US" dirty="0" smtClean="0">
                <a:solidFill>
                  <a:srgbClr val="C00000"/>
                </a:solidFill>
              </a:rPr>
              <a:t>正确</a:t>
            </a:r>
            <a:r>
              <a:rPr lang="en-US" dirty="0" smtClean="0">
                <a:solidFill>
                  <a:srgbClr val="C00000"/>
                </a:solidFill>
              </a:rPr>
              <a:t>,</a:t>
            </a:r>
            <a:r>
              <a:rPr lang="zh-CN" altLang="en-US" dirty="0" smtClean="0">
                <a:solidFill>
                  <a:srgbClr val="C00000"/>
                </a:solidFill>
              </a:rPr>
              <a:t>不符合题意</a:t>
            </a:r>
            <a:r>
              <a:rPr lang="en-US" dirty="0" smtClean="0">
                <a:solidFill>
                  <a:srgbClr val="C00000"/>
                </a:solidFill>
              </a:rPr>
              <a:t>;</a:t>
            </a:r>
            <a:r>
              <a:rPr lang="zh-CN" altLang="en-US" dirty="0" smtClean="0">
                <a:solidFill>
                  <a:srgbClr val="C00000"/>
                </a:solidFill>
              </a:rPr>
              <a:t>平静水面上的倒影</a:t>
            </a:r>
            <a:r>
              <a:rPr lang="en-US" dirty="0" smtClean="0">
                <a:solidFill>
                  <a:srgbClr val="C00000"/>
                </a:solidFill>
              </a:rPr>
              <a:t>,</a:t>
            </a:r>
            <a:r>
              <a:rPr lang="zh-CN" altLang="en-US" dirty="0" smtClean="0">
                <a:solidFill>
                  <a:srgbClr val="C00000"/>
                </a:solidFill>
              </a:rPr>
              <a:t>属于平面镜成像</a:t>
            </a:r>
            <a:r>
              <a:rPr lang="en-US" dirty="0" smtClean="0">
                <a:solidFill>
                  <a:srgbClr val="C00000"/>
                </a:solidFill>
              </a:rPr>
              <a:t>,</a:t>
            </a:r>
            <a:r>
              <a:rPr lang="zh-CN" altLang="en-US" dirty="0" smtClean="0">
                <a:solidFill>
                  <a:srgbClr val="C00000"/>
                </a:solidFill>
              </a:rPr>
              <a:t>是由于光的反射形成的</a:t>
            </a:r>
            <a:r>
              <a:rPr lang="en-US" dirty="0" smtClean="0">
                <a:solidFill>
                  <a:srgbClr val="C00000"/>
                </a:solidFill>
              </a:rPr>
              <a:t>,</a:t>
            </a:r>
            <a:r>
              <a:rPr lang="zh-CN" altLang="en-US" dirty="0" smtClean="0">
                <a:solidFill>
                  <a:srgbClr val="C00000"/>
                </a:solidFill>
              </a:rPr>
              <a:t>故</a:t>
            </a:r>
            <a:r>
              <a:rPr lang="en-US" dirty="0" smtClean="0">
                <a:solidFill>
                  <a:srgbClr val="C00000"/>
                </a:solidFill>
              </a:rPr>
              <a:t>C</a:t>
            </a:r>
            <a:r>
              <a:rPr lang="zh-CN" altLang="en-US" dirty="0" smtClean="0">
                <a:solidFill>
                  <a:srgbClr val="C00000"/>
                </a:solidFill>
              </a:rPr>
              <a:t>正确</a:t>
            </a:r>
            <a:r>
              <a:rPr lang="en-US" dirty="0" smtClean="0">
                <a:solidFill>
                  <a:srgbClr val="C00000"/>
                </a:solidFill>
              </a:rPr>
              <a:t>,</a:t>
            </a:r>
            <a:r>
              <a:rPr lang="zh-CN" altLang="en-US" dirty="0" smtClean="0">
                <a:solidFill>
                  <a:srgbClr val="C00000"/>
                </a:solidFill>
              </a:rPr>
              <a:t>不符合题意</a:t>
            </a:r>
            <a:r>
              <a:rPr lang="en-US" dirty="0" smtClean="0">
                <a:solidFill>
                  <a:srgbClr val="C00000"/>
                </a:solidFill>
              </a:rPr>
              <a:t>;</a:t>
            </a:r>
            <a:r>
              <a:rPr lang="zh-CN" altLang="en-US" dirty="0" smtClean="0">
                <a:solidFill>
                  <a:srgbClr val="C00000"/>
                </a:solidFill>
              </a:rPr>
              <a:t>水中铅笔反射的光从水中斜射入空气中时</a:t>
            </a:r>
            <a:r>
              <a:rPr lang="en-US" dirty="0" smtClean="0">
                <a:solidFill>
                  <a:srgbClr val="C00000"/>
                </a:solidFill>
              </a:rPr>
              <a:t>,</a:t>
            </a:r>
            <a:r>
              <a:rPr lang="zh-CN" altLang="en-US" dirty="0" smtClean="0">
                <a:solidFill>
                  <a:srgbClr val="C00000"/>
                </a:solidFill>
              </a:rPr>
              <a:t>发生折射</a:t>
            </a:r>
            <a:r>
              <a:rPr lang="en-US" dirty="0" smtClean="0">
                <a:solidFill>
                  <a:srgbClr val="C00000"/>
                </a:solidFill>
              </a:rPr>
              <a:t>,</a:t>
            </a:r>
            <a:r>
              <a:rPr lang="zh-CN" altLang="en-US" dirty="0" smtClean="0">
                <a:solidFill>
                  <a:srgbClr val="C00000"/>
                </a:solidFill>
              </a:rPr>
              <a:t>折射光线远离法线</a:t>
            </a:r>
            <a:r>
              <a:rPr lang="en-US" dirty="0" smtClean="0">
                <a:solidFill>
                  <a:srgbClr val="C00000"/>
                </a:solidFill>
              </a:rPr>
              <a:t>,</a:t>
            </a:r>
            <a:r>
              <a:rPr lang="zh-CN" altLang="en-US" dirty="0" smtClean="0">
                <a:solidFill>
                  <a:srgbClr val="C00000"/>
                </a:solidFill>
              </a:rPr>
              <a:t>当人逆着折射光线的方向看时</a:t>
            </a:r>
            <a:r>
              <a:rPr lang="en-US" dirty="0" smtClean="0">
                <a:solidFill>
                  <a:srgbClr val="C00000"/>
                </a:solidFill>
              </a:rPr>
              <a:t>,</a:t>
            </a:r>
            <a:r>
              <a:rPr lang="zh-CN" altLang="en-US" dirty="0" smtClean="0">
                <a:solidFill>
                  <a:srgbClr val="C00000"/>
                </a:solidFill>
              </a:rPr>
              <a:t>看到的是铅笔的虚像</a:t>
            </a:r>
            <a:r>
              <a:rPr lang="en-US" dirty="0" smtClean="0">
                <a:solidFill>
                  <a:srgbClr val="C00000"/>
                </a:solidFill>
              </a:rPr>
              <a:t>,</a:t>
            </a:r>
            <a:r>
              <a:rPr lang="zh-CN" altLang="en-US" dirty="0" smtClean="0">
                <a:solidFill>
                  <a:srgbClr val="C00000"/>
                </a:solidFill>
              </a:rPr>
              <a:t>比实际位置偏高</a:t>
            </a:r>
            <a:r>
              <a:rPr lang="en-US" dirty="0" smtClean="0">
                <a:solidFill>
                  <a:srgbClr val="C00000"/>
                </a:solidFill>
              </a:rPr>
              <a:t>,</a:t>
            </a:r>
            <a:r>
              <a:rPr lang="zh-CN" altLang="en-US" dirty="0" smtClean="0">
                <a:solidFill>
                  <a:srgbClr val="C00000"/>
                </a:solidFill>
              </a:rPr>
              <a:t>所以感觉铅笔折断了</a:t>
            </a:r>
            <a:r>
              <a:rPr lang="en-US" dirty="0" smtClean="0">
                <a:solidFill>
                  <a:srgbClr val="C00000"/>
                </a:solidFill>
              </a:rPr>
              <a:t>,</a:t>
            </a:r>
            <a:r>
              <a:rPr lang="zh-CN" altLang="en-US" dirty="0" smtClean="0">
                <a:solidFill>
                  <a:srgbClr val="C00000"/>
                </a:solidFill>
              </a:rPr>
              <a:t>这是光的折射形成的</a:t>
            </a:r>
            <a:r>
              <a:rPr lang="en-US" dirty="0" smtClean="0">
                <a:solidFill>
                  <a:srgbClr val="C00000"/>
                </a:solidFill>
              </a:rPr>
              <a:t>,</a:t>
            </a:r>
            <a:r>
              <a:rPr lang="zh-CN" altLang="en-US" dirty="0" smtClean="0">
                <a:solidFill>
                  <a:srgbClr val="C00000"/>
                </a:solidFill>
              </a:rPr>
              <a:t>故</a:t>
            </a:r>
            <a:r>
              <a:rPr lang="en-US" dirty="0" smtClean="0">
                <a:solidFill>
                  <a:srgbClr val="C00000"/>
                </a:solidFill>
              </a:rPr>
              <a:t>D</a:t>
            </a:r>
            <a:r>
              <a:rPr lang="zh-CN" altLang="en-US" dirty="0" smtClean="0">
                <a:solidFill>
                  <a:srgbClr val="C00000"/>
                </a:solidFill>
              </a:rPr>
              <a:t>错误</a:t>
            </a:r>
            <a:r>
              <a:rPr lang="en-US" dirty="0" smtClean="0">
                <a:solidFill>
                  <a:srgbClr val="C00000"/>
                </a:solidFill>
              </a:rPr>
              <a:t>,</a:t>
            </a:r>
            <a:r>
              <a:rPr lang="zh-CN" altLang="en-US" dirty="0" smtClean="0">
                <a:solidFill>
                  <a:srgbClr val="C00000"/>
                </a:solidFill>
              </a:rPr>
              <a:t>符合题意。</a:t>
            </a:r>
            <a:endParaRPr lang="zh-CN" altLang="en-US" dirty="0">
              <a:solidFill>
                <a:srgbClr val="C00000"/>
              </a:solidFill>
            </a:endParaRPr>
          </a:p>
        </p:txBody>
      </p:sp>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0857" y="364671"/>
            <a:ext cx="7703127" cy="1319198"/>
          </a:xfrm>
          <a:prstGeom prst="rect">
            <a:avLst/>
          </a:prstGeom>
          <a:noFill/>
        </p:spPr>
        <p:txBody>
          <a:bodyPr wrap="square" lIns="36000" tIns="36000" rIns="36000" bIns="36000" rtlCol="0">
            <a:spAutoFit/>
          </a:bodyPr>
          <a:lstStyle/>
          <a:p>
            <a:pPr>
              <a:lnSpc>
                <a:spcPct val="150000"/>
              </a:lnSpc>
            </a:pPr>
            <a:r>
              <a:rPr lang="en-US" b="1" dirty="0" smtClean="0"/>
              <a:t>4</a:t>
            </a:r>
            <a:r>
              <a:rPr lang="en-US" b="1" i="1" dirty="0" smtClean="0"/>
              <a:t>.</a:t>
            </a:r>
            <a:r>
              <a:rPr lang="zh-CN" altLang="en-US" dirty="0" smtClean="0"/>
              <a:t>如图</a:t>
            </a:r>
            <a:r>
              <a:rPr lang="en-US" dirty="0" smtClean="0"/>
              <a:t>2</a:t>
            </a:r>
            <a:r>
              <a:rPr lang="en-US" i="1" dirty="0" smtClean="0"/>
              <a:t>-</a:t>
            </a:r>
            <a:r>
              <a:rPr lang="en-US" dirty="0" smtClean="0"/>
              <a:t>5</a:t>
            </a:r>
            <a:r>
              <a:rPr lang="zh-CN" altLang="en-US" dirty="0" smtClean="0"/>
              <a:t>甲所示</a:t>
            </a:r>
            <a:r>
              <a:rPr lang="en-US" dirty="0" smtClean="0"/>
              <a:t>,</a:t>
            </a:r>
            <a:r>
              <a:rPr lang="zh-CN" altLang="en-US" dirty="0" smtClean="0"/>
              <a:t>有经验的渔民都知道只有瞄准鱼的</a:t>
            </a:r>
            <a:r>
              <a:rPr lang="zh-CN" altLang="en-US" i="1" u="sng" dirty="0" smtClean="0"/>
              <a:t>　　　　</a:t>
            </a:r>
            <a:r>
              <a:rPr lang="zh-CN" altLang="en-US" dirty="0" smtClean="0"/>
              <a:t>才能叉到鱼</a:t>
            </a:r>
            <a:r>
              <a:rPr lang="en-US" dirty="0" smtClean="0"/>
              <a:t>,</a:t>
            </a:r>
            <a:r>
              <a:rPr lang="zh-CN" altLang="en-US" dirty="0" smtClean="0"/>
              <a:t>说明人眼看到鱼在水中的位置比实际位置偏</a:t>
            </a:r>
            <a:r>
              <a:rPr lang="zh-CN" altLang="en-US" i="1" u="sng" dirty="0" smtClean="0"/>
              <a:t>　　　</a:t>
            </a:r>
            <a:r>
              <a:rPr lang="en-US" dirty="0" smtClean="0"/>
              <a:t>,</a:t>
            </a:r>
            <a:r>
              <a:rPr lang="zh-CN" altLang="en-US" dirty="0" smtClean="0"/>
              <a:t>这是光的</a:t>
            </a:r>
            <a:r>
              <a:rPr lang="zh-CN" altLang="en-US" i="1" u="sng" dirty="0" smtClean="0"/>
              <a:t>　　　</a:t>
            </a:r>
            <a:r>
              <a:rPr lang="zh-CN" altLang="en-US" dirty="0" smtClean="0"/>
              <a:t>引起的</a:t>
            </a:r>
            <a:r>
              <a:rPr lang="en-US" dirty="0" smtClean="0"/>
              <a:t>,</a:t>
            </a:r>
            <a:r>
              <a:rPr lang="zh-CN" altLang="en-US" dirty="0" smtClean="0"/>
              <a:t>图乙中的图</a:t>
            </a:r>
            <a:r>
              <a:rPr lang="zh-CN" altLang="en-US" i="1" u="sng" dirty="0" smtClean="0"/>
              <a:t>　　　　</a:t>
            </a:r>
            <a:r>
              <a:rPr lang="zh-CN" altLang="en-US" dirty="0" smtClean="0"/>
              <a:t>可以说明叉鱼的道理。</a:t>
            </a:r>
            <a:r>
              <a:rPr lang="en-US" dirty="0" smtClean="0"/>
              <a:t> </a:t>
            </a:r>
            <a:endParaRPr lang="zh-CN" altLang="en-US" dirty="0"/>
          </a:p>
        </p:txBody>
      </p:sp>
      <p:sp>
        <p:nvSpPr>
          <p:cNvPr id="122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4334473" y="3675992"/>
            <a:ext cx="723275" cy="458715"/>
          </a:xfrm>
          <a:prstGeom prst="rect">
            <a:avLst/>
          </a:prstGeom>
        </p:spPr>
        <p:txBody>
          <a:bodyPr wrap="none">
            <a:spAutoFit/>
          </a:bodyPr>
          <a:lstStyle/>
          <a:p>
            <a:pPr>
              <a:lnSpc>
                <a:spcPct val="150000"/>
              </a:lnSpc>
            </a:pPr>
            <a:r>
              <a:rPr lang="zh-CN" altLang="en-US" dirty="0" smtClean="0"/>
              <a:t>图</a:t>
            </a:r>
            <a:r>
              <a:rPr lang="en-US" dirty="0" smtClean="0"/>
              <a:t>2</a:t>
            </a:r>
            <a:r>
              <a:rPr lang="en-US" i="1" dirty="0" smtClean="0"/>
              <a:t>-</a:t>
            </a:r>
            <a:r>
              <a:rPr lang="en-US" dirty="0" smtClean="0"/>
              <a:t>5</a:t>
            </a:r>
            <a:endParaRPr lang="zh-CN" altLang="en-US" dirty="0"/>
          </a:p>
        </p:txBody>
      </p:sp>
      <p:pic>
        <p:nvPicPr>
          <p:cNvPr id="7" name="111.jpg" descr="id:2147505948;FounderCES"/>
          <p:cNvPicPr>
            <a:picLocks noChangeAspect="1"/>
          </p:cNvPicPr>
          <p:nvPr/>
        </p:nvPicPr>
        <p:blipFill>
          <a:blip r:embed="rId2" cstate="print"/>
          <a:stretch>
            <a:fillRect/>
          </a:stretch>
        </p:blipFill>
        <p:spPr>
          <a:xfrm>
            <a:off x="1806613" y="1985361"/>
            <a:ext cx="1649118" cy="1197124"/>
          </a:xfrm>
          <a:prstGeom prst="rect">
            <a:avLst/>
          </a:prstGeom>
        </p:spPr>
      </p:pic>
      <p:sp>
        <p:nvSpPr>
          <p:cNvPr id="10" name="矩形 9"/>
          <p:cNvSpPr/>
          <p:nvPr/>
        </p:nvSpPr>
        <p:spPr>
          <a:xfrm>
            <a:off x="2431118" y="3343483"/>
            <a:ext cx="3647152" cy="369332"/>
          </a:xfrm>
          <a:prstGeom prst="rect">
            <a:avLst/>
          </a:prstGeom>
        </p:spPr>
        <p:txBody>
          <a:bodyPr wrap="none">
            <a:spAutoFit/>
          </a:bodyPr>
          <a:lstStyle/>
          <a:p>
            <a:r>
              <a:rPr lang="zh-CN" altLang="en-US" dirty="0" smtClean="0"/>
              <a:t>甲                                                    乙</a:t>
            </a:r>
            <a:endParaRPr lang="zh-CN" altLang="en-US" dirty="0"/>
          </a:p>
        </p:txBody>
      </p:sp>
      <p:sp>
        <p:nvSpPr>
          <p:cNvPr id="11" name="Rectangle 1"/>
          <p:cNvSpPr>
            <a:spLocks noChangeArrowheads="1"/>
          </p:cNvSpPr>
          <p:nvPr/>
        </p:nvSpPr>
        <p:spPr bwMode="auto">
          <a:xfrm>
            <a:off x="6108372" y="404751"/>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下方</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12" name="Rectangle 1"/>
          <p:cNvSpPr>
            <a:spLocks noChangeArrowheads="1"/>
          </p:cNvSpPr>
          <p:nvPr/>
        </p:nvSpPr>
        <p:spPr bwMode="auto">
          <a:xfrm>
            <a:off x="5170822" y="832263"/>
            <a:ext cx="41549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高</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13" name="Rectangle 1"/>
          <p:cNvSpPr>
            <a:spLocks noChangeArrowheads="1"/>
          </p:cNvSpPr>
          <p:nvPr/>
        </p:nvSpPr>
        <p:spPr bwMode="auto">
          <a:xfrm>
            <a:off x="6712812" y="832563"/>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折射</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14" name="Rectangle 1"/>
          <p:cNvSpPr>
            <a:spLocks noChangeArrowheads="1"/>
          </p:cNvSpPr>
          <p:nvPr/>
        </p:nvSpPr>
        <p:spPr bwMode="auto">
          <a:xfrm>
            <a:off x="2106389" y="1247899"/>
            <a:ext cx="338554"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b="1" dirty="0" smtClean="0">
                <a:solidFill>
                  <a:srgbClr val="C00000"/>
                </a:solidFill>
                <a:ea typeface="微软雅黑" pitchFamily="34" charset="-122"/>
                <a:cs typeface="Times New Roman" pitchFamily="18" charset="0"/>
              </a:rPr>
              <a:t>B</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pic>
        <p:nvPicPr>
          <p:cNvPr id="133122" name="Picture 2"/>
          <p:cNvPicPr>
            <a:picLocks noChangeAspect="1" noChangeArrowheads="1"/>
          </p:cNvPicPr>
          <p:nvPr/>
        </p:nvPicPr>
        <p:blipFill>
          <a:blip r:embed="rId3" cstate="print"/>
          <a:srcRect/>
          <a:stretch>
            <a:fillRect/>
          </a:stretch>
        </p:blipFill>
        <p:spPr bwMode="auto">
          <a:xfrm>
            <a:off x="3670044" y="2105830"/>
            <a:ext cx="4357686" cy="1071757"/>
          </a:xfrm>
          <a:prstGeom prst="rect">
            <a:avLst/>
          </a:prstGeom>
          <a:noFill/>
          <a:ln w="9525">
            <a:noFill/>
            <a:miter lim="800000"/>
            <a:headEnd/>
            <a:tailEnd/>
          </a:ln>
          <a:effectLst/>
        </p:spPr>
      </p:pic>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6">
            <a:extLst>
              <a:ext uri="{FF2B5EF4-FFF2-40B4-BE49-F238E27FC236}">
                <a16:creationId xmlns="" xmlns:a16="http://schemas.microsoft.com/office/drawing/2014/main" id="{78AB02FF-E6EE-4BE5-A384-CB3244F24347}"/>
              </a:ext>
            </a:extLst>
          </p:cNvPr>
          <p:cNvSpPr txBox="1">
            <a:spLocks noChangeArrowheads="1"/>
          </p:cNvSpPr>
          <p:nvPr/>
        </p:nvSpPr>
        <p:spPr bwMode="auto">
          <a:xfrm>
            <a:off x="822759" y="356805"/>
            <a:ext cx="4779963" cy="479994"/>
          </a:xfrm>
          <a:prstGeom prst="rect">
            <a:avLst/>
          </a:prstGeom>
          <a:noFill/>
          <a:ln w="9525">
            <a:noFill/>
            <a:miter lim="800000"/>
            <a:headEnd/>
            <a:tailEnd/>
          </a:ln>
        </p:spPr>
        <p:txBody>
          <a:bodyPr lIns="36000" tIns="36000" rIns="36000" bIns="36000">
            <a:spAutoFit/>
          </a:bodyPr>
          <a:lstStyle/>
          <a:p>
            <a:pPr>
              <a:lnSpc>
                <a:spcPct val="150000"/>
              </a:lnSpc>
            </a:pPr>
            <a:r>
              <a:rPr lang="zh-CN" altLang="en-US" sz="2000" b="1" dirty="0" smtClean="0">
                <a:solidFill>
                  <a:srgbClr val="0FA096"/>
                </a:solidFill>
                <a:latin typeface="微软雅黑" pitchFamily="34" charset="-122"/>
                <a:ea typeface="微软雅黑" pitchFamily="34" charset="-122"/>
              </a:rPr>
              <a:t>思维导图　构建体系</a:t>
            </a:r>
            <a:endParaRPr lang="zh-CN" altLang="en-US" sz="2000" b="1" dirty="0">
              <a:solidFill>
                <a:srgbClr val="0FA096"/>
              </a:solidFill>
              <a:latin typeface="微软雅黑" pitchFamily="34" charset="-122"/>
              <a:ea typeface="微软雅黑" pitchFamily="34" charset="-122"/>
            </a:endParaRPr>
          </a:p>
        </p:txBody>
      </p:sp>
      <p:pic>
        <p:nvPicPr>
          <p:cNvPr id="5" name="WL1.EPS" descr="id:2147505764;FounderCES"/>
          <p:cNvPicPr>
            <a:picLocks noChangeAspect="1"/>
          </p:cNvPicPr>
          <p:nvPr/>
        </p:nvPicPr>
        <p:blipFill>
          <a:blip r:embed="rId2" cstate="print"/>
          <a:stretch>
            <a:fillRect/>
          </a:stretch>
        </p:blipFill>
        <p:spPr>
          <a:xfrm>
            <a:off x="950024" y="869489"/>
            <a:ext cx="7528956" cy="3723741"/>
          </a:xfrm>
          <a:prstGeom prst="rect">
            <a:avLst/>
          </a:prstGeom>
        </p:spPr>
      </p:pic>
    </p:spTree>
    <p:extLst>
      <p:ext uri="{BB962C8B-B14F-4D97-AF65-F5344CB8AC3E}">
        <p14:creationId xmlns:p14="http://schemas.microsoft.com/office/powerpoint/2010/main" val="668812093"/>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2893988"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探究二　平面镜成像特点</a:t>
            </a:r>
          </a:p>
        </p:txBody>
      </p:sp>
      <p:sp>
        <p:nvSpPr>
          <p:cNvPr id="4" name="TextBox 3"/>
          <p:cNvSpPr txBox="1"/>
          <p:nvPr/>
        </p:nvSpPr>
        <p:spPr>
          <a:xfrm>
            <a:off x="810985" y="838199"/>
            <a:ext cx="7843157" cy="1319198"/>
          </a:xfrm>
          <a:prstGeom prst="rect">
            <a:avLst/>
          </a:prstGeom>
          <a:noFill/>
        </p:spPr>
        <p:txBody>
          <a:bodyPr wrap="square" lIns="36000" tIns="36000" rIns="36000" bIns="36000" rtlCol="0">
            <a:spAutoFit/>
          </a:bodyPr>
          <a:lstStyle/>
          <a:p>
            <a:pPr>
              <a:lnSpc>
                <a:spcPct val="150000"/>
              </a:lnSpc>
            </a:pPr>
            <a:r>
              <a:rPr lang="en-US" b="1" dirty="0" smtClean="0"/>
              <a:t>5</a:t>
            </a:r>
            <a:r>
              <a:rPr lang="en-US" b="1" i="1" dirty="0" smtClean="0"/>
              <a:t>.</a:t>
            </a:r>
            <a:r>
              <a:rPr lang="en-US" dirty="0" smtClean="0">
                <a:solidFill>
                  <a:srgbClr val="0FA096"/>
                </a:solidFill>
              </a:rPr>
              <a:t>[2019·</a:t>
            </a:r>
            <a:r>
              <a:rPr lang="zh-CN" altLang="en-US" dirty="0" smtClean="0">
                <a:solidFill>
                  <a:srgbClr val="0FA096"/>
                </a:solidFill>
              </a:rPr>
              <a:t>山西百校联考三</a:t>
            </a:r>
            <a:r>
              <a:rPr lang="en-US" dirty="0" smtClean="0">
                <a:solidFill>
                  <a:srgbClr val="0FA096"/>
                </a:solidFill>
              </a:rPr>
              <a:t>]</a:t>
            </a:r>
            <a:r>
              <a:rPr lang="zh-CN" altLang="en-US" dirty="0" smtClean="0"/>
              <a:t>我们在湖边游玩时</a:t>
            </a:r>
            <a:r>
              <a:rPr lang="en-US" dirty="0" smtClean="0"/>
              <a:t>,</a:t>
            </a:r>
            <a:r>
              <a:rPr lang="zh-CN" altLang="en-US" dirty="0" smtClean="0"/>
              <a:t>会看到小鸟在平静的湖面所成的像。随着小鸟向下飞行</a:t>
            </a:r>
            <a:r>
              <a:rPr lang="en-US" dirty="0" smtClean="0"/>
              <a:t>,</a:t>
            </a:r>
            <a:r>
              <a:rPr lang="zh-CN" altLang="en-US" dirty="0" smtClean="0"/>
              <a:t>它在湖中的像将</a:t>
            </a:r>
            <a:r>
              <a:rPr lang="zh-CN" altLang="en-US" i="1" u="sng" dirty="0" smtClean="0"/>
              <a:t>　　　　</a:t>
            </a:r>
            <a:r>
              <a:rPr lang="en-US" dirty="0" smtClean="0"/>
              <a:t>(</a:t>
            </a:r>
            <a:r>
              <a:rPr lang="zh-CN" altLang="en-US" dirty="0" smtClean="0"/>
              <a:t>选填</a:t>
            </a:r>
            <a:r>
              <a:rPr lang="en-US" dirty="0" smtClean="0"/>
              <a:t>“</a:t>
            </a:r>
            <a:r>
              <a:rPr lang="zh-CN" altLang="en-US" dirty="0" smtClean="0"/>
              <a:t>靠近</a:t>
            </a:r>
            <a:r>
              <a:rPr lang="en-US" dirty="0" smtClean="0"/>
              <a:t>”</a:t>
            </a:r>
            <a:r>
              <a:rPr lang="zh-CN" altLang="en-US" dirty="0" smtClean="0"/>
              <a:t>或</a:t>
            </a:r>
            <a:r>
              <a:rPr lang="en-US" dirty="0" smtClean="0"/>
              <a:t>“</a:t>
            </a:r>
            <a:r>
              <a:rPr lang="zh-CN" altLang="en-US" dirty="0" smtClean="0"/>
              <a:t>远离</a:t>
            </a:r>
            <a:r>
              <a:rPr lang="en-US" dirty="0" smtClean="0"/>
              <a:t>”)</a:t>
            </a:r>
            <a:r>
              <a:rPr lang="zh-CN" altLang="en-US" dirty="0" smtClean="0"/>
              <a:t>湖面</a:t>
            </a:r>
            <a:r>
              <a:rPr lang="en-US" dirty="0" smtClean="0"/>
              <a:t>,</a:t>
            </a:r>
            <a:r>
              <a:rPr lang="zh-CN" altLang="en-US" dirty="0" smtClean="0"/>
              <a:t>像的大小将</a:t>
            </a:r>
            <a:r>
              <a:rPr lang="zh-CN" altLang="en-US" i="1" u="sng" dirty="0" smtClean="0"/>
              <a:t>　　　　</a:t>
            </a:r>
            <a:r>
              <a:rPr lang="en-US" dirty="0" smtClean="0"/>
              <a:t>(</a:t>
            </a:r>
            <a:r>
              <a:rPr lang="zh-CN" altLang="en-US" dirty="0" smtClean="0"/>
              <a:t>选填</a:t>
            </a:r>
            <a:r>
              <a:rPr lang="en-US" dirty="0" smtClean="0"/>
              <a:t>“</a:t>
            </a:r>
            <a:r>
              <a:rPr lang="zh-CN" altLang="en-US" dirty="0" smtClean="0"/>
              <a:t>变大</a:t>
            </a:r>
            <a:r>
              <a:rPr lang="en-US" dirty="0" smtClean="0"/>
              <a:t>”“</a:t>
            </a:r>
            <a:r>
              <a:rPr lang="zh-CN" altLang="en-US" dirty="0" smtClean="0"/>
              <a:t>变小</a:t>
            </a:r>
            <a:r>
              <a:rPr lang="en-US" dirty="0" smtClean="0"/>
              <a:t>”</a:t>
            </a:r>
            <a:r>
              <a:rPr lang="zh-CN" altLang="en-US" dirty="0" smtClean="0"/>
              <a:t>或</a:t>
            </a:r>
            <a:r>
              <a:rPr lang="en-US" dirty="0" smtClean="0"/>
              <a:t>“</a:t>
            </a:r>
            <a:r>
              <a:rPr lang="zh-CN" altLang="en-US" dirty="0" smtClean="0"/>
              <a:t>不变</a:t>
            </a:r>
            <a:r>
              <a:rPr lang="en-US" dirty="0" smtClean="0"/>
              <a:t>”)</a:t>
            </a:r>
            <a:r>
              <a:rPr lang="zh-CN" altLang="en-US" dirty="0" smtClean="0"/>
              <a:t>。</a:t>
            </a:r>
            <a:r>
              <a:rPr lang="en-US" dirty="0" smtClean="0"/>
              <a:t> </a:t>
            </a:r>
            <a:endParaRPr lang="zh-CN" altLang="en-US" dirty="0"/>
          </a:p>
        </p:txBody>
      </p:sp>
      <p:sp>
        <p:nvSpPr>
          <p:cNvPr id="7" name="Rectangle 1"/>
          <p:cNvSpPr>
            <a:spLocks noChangeArrowheads="1"/>
          </p:cNvSpPr>
          <p:nvPr/>
        </p:nvSpPr>
        <p:spPr bwMode="auto">
          <a:xfrm>
            <a:off x="4932715" y="1307276"/>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靠近</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8" name="Rectangle 1"/>
          <p:cNvSpPr>
            <a:spLocks noChangeArrowheads="1"/>
          </p:cNvSpPr>
          <p:nvPr/>
        </p:nvSpPr>
        <p:spPr bwMode="auto">
          <a:xfrm>
            <a:off x="1868881" y="1699162"/>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不变</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0857" y="364671"/>
            <a:ext cx="7703127" cy="2565693"/>
          </a:xfrm>
          <a:prstGeom prst="rect">
            <a:avLst/>
          </a:prstGeom>
          <a:noFill/>
        </p:spPr>
        <p:txBody>
          <a:bodyPr wrap="square" lIns="36000" tIns="36000" rIns="36000" bIns="36000" rtlCol="0">
            <a:spAutoFit/>
          </a:bodyPr>
          <a:lstStyle/>
          <a:p>
            <a:pPr>
              <a:lnSpc>
                <a:spcPct val="150000"/>
              </a:lnSpc>
            </a:pPr>
            <a:r>
              <a:rPr lang="en-US" b="1" dirty="0" smtClean="0"/>
              <a:t>6</a:t>
            </a:r>
            <a:r>
              <a:rPr lang="en-US" b="1" i="1" dirty="0" smtClean="0"/>
              <a:t>.</a:t>
            </a:r>
            <a:r>
              <a:rPr lang="zh-CN" altLang="en-US" dirty="0" smtClean="0"/>
              <a:t>王佳同学参加校文艺汇演</a:t>
            </a:r>
            <a:r>
              <a:rPr lang="en-US" dirty="0" smtClean="0"/>
              <a:t>,</a:t>
            </a:r>
            <a:r>
              <a:rPr lang="zh-CN" altLang="en-US" dirty="0" smtClean="0"/>
              <a:t>图</a:t>
            </a:r>
            <a:r>
              <a:rPr lang="en-US" dirty="0" smtClean="0"/>
              <a:t>2</a:t>
            </a:r>
            <a:r>
              <a:rPr lang="en-US" i="1" dirty="0" smtClean="0"/>
              <a:t>-</a:t>
            </a:r>
            <a:r>
              <a:rPr lang="en-US" dirty="0" smtClean="0"/>
              <a:t>6</a:t>
            </a:r>
            <a:r>
              <a:rPr lang="zh-CN" altLang="en-US" dirty="0" smtClean="0"/>
              <a:t>是她演出前化妆时的照片</a:t>
            </a:r>
            <a:r>
              <a:rPr lang="en-US" dirty="0" smtClean="0"/>
              <a:t>,</a:t>
            </a:r>
            <a:r>
              <a:rPr lang="zh-CN" altLang="en-US" dirty="0" smtClean="0"/>
              <a:t>下列关于她在平面镜中的像的说法正确的是</a:t>
            </a:r>
            <a:r>
              <a:rPr lang="en-US" dirty="0" smtClean="0"/>
              <a:t>	(</a:t>
            </a:r>
            <a:r>
              <a:rPr lang="zh-CN" altLang="en-US" i="1" dirty="0" smtClean="0"/>
              <a:t>　　</a:t>
            </a:r>
            <a:r>
              <a:rPr lang="en-US" dirty="0" smtClean="0"/>
              <a:t>)</a:t>
            </a:r>
            <a:endParaRPr lang="zh-CN" altLang="en-US" dirty="0" smtClean="0"/>
          </a:p>
          <a:p>
            <a:pPr>
              <a:lnSpc>
                <a:spcPct val="150000"/>
              </a:lnSpc>
            </a:pPr>
            <a:r>
              <a:rPr lang="en-US" dirty="0" smtClean="0"/>
              <a:t>A.</a:t>
            </a:r>
            <a:r>
              <a:rPr lang="zh-CN" altLang="en-US" dirty="0" smtClean="0"/>
              <a:t>她越靠近平面镜其像越大</a:t>
            </a:r>
          </a:p>
          <a:p>
            <a:pPr>
              <a:lnSpc>
                <a:spcPct val="150000"/>
              </a:lnSpc>
            </a:pPr>
            <a:r>
              <a:rPr lang="en-US" dirty="0" smtClean="0"/>
              <a:t>B.</a:t>
            </a:r>
            <a:r>
              <a:rPr lang="zh-CN" altLang="en-US" dirty="0" smtClean="0"/>
              <a:t>用手电筒对她脸部照射</a:t>
            </a:r>
            <a:r>
              <a:rPr lang="en-US" dirty="0" smtClean="0"/>
              <a:t>,</a:t>
            </a:r>
            <a:r>
              <a:rPr lang="zh-CN" altLang="en-US" dirty="0" smtClean="0"/>
              <a:t>其在镜中的像也会变亮</a:t>
            </a:r>
          </a:p>
          <a:p>
            <a:pPr>
              <a:lnSpc>
                <a:spcPct val="150000"/>
              </a:lnSpc>
            </a:pPr>
            <a:r>
              <a:rPr lang="en-US" dirty="0" smtClean="0"/>
              <a:t>C.</a:t>
            </a:r>
            <a:r>
              <a:rPr lang="zh-CN" altLang="en-US" dirty="0" smtClean="0"/>
              <a:t>平面镜小像也小 </a:t>
            </a:r>
          </a:p>
          <a:p>
            <a:pPr>
              <a:lnSpc>
                <a:spcPct val="150000"/>
              </a:lnSpc>
            </a:pPr>
            <a:r>
              <a:rPr lang="en-US" dirty="0" smtClean="0"/>
              <a:t>D.</a:t>
            </a:r>
            <a:r>
              <a:rPr lang="zh-CN" altLang="en-US" dirty="0" smtClean="0"/>
              <a:t>她在如图所示的位置照镜子其脸部只能部分成像</a:t>
            </a:r>
            <a:endParaRPr lang="zh-CN" altLang="en-US" dirty="0"/>
          </a:p>
        </p:txBody>
      </p:sp>
      <p:sp>
        <p:nvSpPr>
          <p:cNvPr id="4" name="矩形 3"/>
          <p:cNvSpPr/>
          <p:nvPr/>
        </p:nvSpPr>
        <p:spPr>
          <a:xfrm>
            <a:off x="6635320" y="2395106"/>
            <a:ext cx="723275" cy="507831"/>
          </a:xfrm>
          <a:prstGeom prst="rect">
            <a:avLst/>
          </a:prstGeom>
        </p:spPr>
        <p:txBody>
          <a:bodyPr wrap="none">
            <a:spAutoFit/>
          </a:bodyPr>
          <a:lstStyle/>
          <a:p>
            <a:pPr lvl="0">
              <a:lnSpc>
                <a:spcPct val="150000"/>
              </a:lnSpc>
            </a:pPr>
            <a:r>
              <a:rPr lang="zh-CN" altLang="en-US" dirty="0" smtClean="0">
                <a:solidFill>
                  <a:prstClr val="black"/>
                </a:solidFill>
              </a:rPr>
              <a:t>图</a:t>
            </a:r>
            <a:r>
              <a:rPr lang="en-US" dirty="0" smtClean="0">
                <a:solidFill>
                  <a:prstClr val="black"/>
                </a:solidFill>
              </a:rPr>
              <a:t>2</a:t>
            </a:r>
            <a:r>
              <a:rPr lang="en-US" i="1" dirty="0" smtClean="0">
                <a:solidFill>
                  <a:prstClr val="black"/>
                </a:solidFill>
              </a:rPr>
              <a:t>-</a:t>
            </a:r>
            <a:r>
              <a:rPr lang="en-US" dirty="0" smtClean="0">
                <a:solidFill>
                  <a:prstClr val="black"/>
                </a:solidFill>
              </a:rPr>
              <a:t>6</a:t>
            </a:r>
            <a:endParaRPr lang="zh-CN" altLang="en-US" dirty="0" smtClean="0">
              <a:solidFill>
                <a:prstClr val="black"/>
              </a:solidFill>
            </a:endParaRPr>
          </a:p>
        </p:txBody>
      </p:sp>
      <p:pic>
        <p:nvPicPr>
          <p:cNvPr id="5" name="sx9.jpg" descr="id:2147505969;FounderCES"/>
          <p:cNvPicPr>
            <a:picLocks noChangeAspect="1"/>
          </p:cNvPicPr>
          <p:nvPr/>
        </p:nvPicPr>
        <p:blipFill>
          <a:blip r:embed="rId2" cstate="print"/>
          <a:stretch>
            <a:fillRect/>
          </a:stretch>
        </p:blipFill>
        <p:spPr>
          <a:xfrm>
            <a:off x="5941819" y="1150023"/>
            <a:ext cx="1813878" cy="1189415"/>
          </a:xfrm>
          <a:prstGeom prst="rect">
            <a:avLst/>
          </a:prstGeom>
        </p:spPr>
      </p:pic>
      <p:sp>
        <p:nvSpPr>
          <p:cNvPr id="6" name="Rectangle 1"/>
          <p:cNvSpPr>
            <a:spLocks noChangeArrowheads="1"/>
          </p:cNvSpPr>
          <p:nvPr/>
        </p:nvSpPr>
        <p:spPr bwMode="auto">
          <a:xfrm>
            <a:off x="4255821" y="899556"/>
            <a:ext cx="338554"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b="1" dirty="0" smtClean="0">
                <a:solidFill>
                  <a:srgbClr val="C00000"/>
                </a:solidFill>
                <a:ea typeface="微软雅黑" pitchFamily="34" charset="-122"/>
                <a:cs typeface="Times New Roman" pitchFamily="18" charset="0"/>
              </a:rPr>
              <a:t>B</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0857" y="364671"/>
            <a:ext cx="7703127" cy="2981192"/>
          </a:xfrm>
          <a:prstGeom prst="rect">
            <a:avLst/>
          </a:prstGeom>
          <a:noFill/>
        </p:spPr>
        <p:txBody>
          <a:bodyPr wrap="square" lIns="36000" tIns="36000" rIns="36000" bIns="36000" rtlCol="0">
            <a:spAutoFit/>
          </a:bodyPr>
          <a:lstStyle/>
          <a:p>
            <a:pPr>
              <a:lnSpc>
                <a:spcPct val="150000"/>
              </a:lnSpc>
            </a:pPr>
            <a:r>
              <a:rPr lang="en-US" b="1" dirty="0" smtClean="0"/>
              <a:t>7</a:t>
            </a:r>
            <a:r>
              <a:rPr lang="en-US" b="1" i="1" dirty="0" smtClean="0"/>
              <a:t>.</a:t>
            </a:r>
            <a:r>
              <a:rPr lang="en-US" dirty="0" smtClean="0">
                <a:solidFill>
                  <a:srgbClr val="0FA096"/>
                </a:solidFill>
              </a:rPr>
              <a:t>[2019·</a:t>
            </a:r>
            <a:r>
              <a:rPr lang="zh-CN" altLang="en-US" dirty="0" smtClean="0">
                <a:solidFill>
                  <a:srgbClr val="0FA096"/>
                </a:solidFill>
              </a:rPr>
              <a:t>山西百校联考二</a:t>
            </a:r>
            <a:r>
              <a:rPr lang="en-US" dirty="0" smtClean="0">
                <a:solidFill>
                  <a:srgbClr val="0FA096"/>
                </a:solidFill>
              </a:rPr>
              <a:t>]</a:t>
            </a:r>
            <a:r>
              <a:rPr lang="zh-CN" altLang="en-US" dirty="0" smtClean="0"/>
              <a:t>秦始皇兵马俑被誉为</a:t>
            </a:r>
            <a:r>
              <a:rPr lang="en-US" dirty="0" smtClean="0"/>
              <a:t>“</a:t>
            </a:r>
            <a:r>
              <a:rPr lang="zh-CN" altLang="en-US" dirty="0" smtClean="0"/>
              <a:t>世界第八大奇迹</a:t>
            </a:r>
            <a:r>
              <a:rPr lang="en-US" dirty="0" smtClean="0"/>
              <a:t>”,</a:t>
            </a:r>
            <a:r>
              <a:rPr lang="zh-CN" altLang="en-US" dirty="0" smtClean="0"/>
              <a:t>已经成为中国的一张金字名片。导游介绍说兵马俑与当时的真人一样大时</a:t>
            </a:r>
            <a:r>
              <a:rPr lang="en-US" dirty="0" smtClean="0"/>
              <a:t>,</a:t>
            </a:r>
            <a:r>
              <a:rPr lang="zh-CN" altLang="en-US" dirty="0" smtClean="0"/>
              <a:t>游客特别想通过兵马俑了解秦朝时人的身高。为满足游客的这一愿望</a:t>
            </a:r>
            <a:r>
              <a:rPr lang="en-US" dirty="0" smtClean="0"/>
              <a:t>,</a:t>
            </a:r>
            <a:r>
              <a:rPr lang="zh-CN" altLang="en-US" dirty="0" smtClean="0"/>
              <a:t>博物馆计划建一个体验馆</a:t>
            </a:r>
            <a:r>
              <a:rPr lang="en-US" dirty="0" smtClean="0"/>
              <a:t>,</a:t>
            </a:r>
            <a:r>
              <a:rPr lang="zh-CN" altLang="en-US" dirty="0" smtClean="0"/>
              <a:t>让游人近距离观察</a:t>
            </a:r>
            <a:r>
              <a:rPr lang="en-US" dirty="0" smtClean="0"/>
              <a:t>,</a:t>
            </a:r>
            <a:r>
              <a:rPr lang="zh-CN" altLang="en-US" dirty="0" smtClean="0"/>
              <a:t>并与兵马俑比身高。</a:t>
            </a:r>
          </a:p>
          <a:p>
            <a:pPr>
              <a:lnSpc>
                <a:spcPct val="150000"/>
              </a:lnSpc>
            </a:pPr>
            <a:r>
              <a:rPr lang="zh-CN" altLang="en-US" dirty="0" smtClean="0"/>
              <a:t>方案是把兵马俑放在馆内玻璃橱窗里</a:t>
            </a:r>
            <a:r>
              <a:rPr lang="en-US" dirty="0" smtClean="0"/>
              <a:t>,</a:t>
            </a:r>
            <a:r>
              <a:rPr lang="zh-CN" altLang="en-US" dirty="0" smtClean="0"/>
              <a:t>如图</a:t>
            </a:r>
            <a:r>
              <a:rPr lang="en-US" dirty="0" smtClean="0"/>
              <a:t>2</a:t>
            </a:r>
            <a:r>
              <a:rPr lang="en-US" i="1" dirty="0" smtClean="0"/>
              <a:t>-</a:t>
            </a:r>
            <a:r>
              <a:rPr lang="en-US" dirty="0" smtClean="0"/>
              <a:t>7</a:t>
            </a:r>
            <a:r>
              <a:rPr lang="zh-CN" altLang="en-US" dirty="0" smtClean="0"/>
              <a:t>所示</a:t>
            </a:r>
            <a:r>
              <a:rPr lang="en-US" dirty="0" smtClean="0"/>
              <a:t>,</a:t>
            </a:r>
            <a:r>
              <a:rPr lang="zh-CN" altLang="en-US" dirty="0" smtClean="0"/>
              <a:t>当游客站在玻璃橱窗前某一位置时</a:t>
            </a:r>
            <a:r>
              <a:rPr lang="en-US" dirty="0" smtClean="0"/>
              <a:t>,</a:t>
            </a:r>
            <a:r>
              <a:rPr lang="zh-CN" altLang="en-US" dirty="0" smtClean="0"/>
              <a:t>观察橱窗玻璃上自己的像和兵马俑就可以体验了。请你帮助博物馆完善以下设计。</a:t>
            </a:r>
            <a:endParaRPr lang="zh-CN" altLang="en-US" dirty="0"/>
          </a:p>
        </p:txBody>
      </p:sp>
      <p:pic>
        <p:nvPicPr>
          <p:cNvPr id="7" name="sx10.jpg" descr="id:2147505983;FounderCES"/>
          <p:cNvPicPr>
            <a:picLocks noChangeAspect="1"/>
          </p:cNvPicPr>
          <p:nvPr/>
        </p:nvPicPr>
        <p:blipFill>
          <a:blip r:embed="rId2" cstate="print"/>
          <a:stretch>
            <a:fillRect/>
          </a:stretch>
        </p:blipFill>
        <p:spPr>
          <a:xfrm>
            <a:off x="4130672" y="2974460"/>
            <a:ext cx="1189139" cy="1265029"/>
          </a:xfrm>
          <a:prstGeom prst="rect">
            <a:avLst/>
          </a:prstGeom>
        </p:spPr>
      </p:pic>
      <p:sp>
        <p:nvSpPr>
          <p:cNvPr id="8" name="矩形 7"/>
          <p:cNvSpPr/>
          <p:nvPr/>
        </p:nvSpPr>
        <p:spPr>
          <a:xfrm>
            <a:off x="4402016" y="4233162"/>
            <a:ext cx="723275"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a:t>
            </a:r>
            <a:r>
              <a:rPr lang="en-US" i="1" dirty="0" smtClean="0">
                <a:solidFill>
                  <a:prstClr val="black"/>
                </a:solidFill>
              </a:rPr>
              <a:t>-</a:t>
            </a:r>
            <a:r>
              <a:rPr lang="en-US" dirty="0" smtClean="0">
                <a:solidFill>
                  <a:prstClr val="black"/>
                </a:solidFill>
              </a:rPr>
              <a:t>7</a:t>
            </a:r>
            <a:endParaRPr lang="zh-CN" altLang="en-US" dirty="0"/>
          </a:p>
        </p:txBody>
      </p:sp>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0857" y="364671"/>
            <a:ext cx="7703127" cy="2981192"/>
          </a:xfrm>
          <a:prstGeom prst="rect">
            <a:avLst/>
          </a:prstGeom>
          <a:noFill/>
        </p:spPr>
        <p:txBody>
          <a:bodyPr wrap="square" lIns="36000" tIns="36000" rIns="36000" bIns="36000" rtlCol="0">
            <a:spAutoFit/>
          </a:bodyPr>
          <a:lstStyle/>
          <a:p>
            <a:pPr>
              <a:lnSpc>
                <a:spcPct val="150000"/>
              </a:lnSpc>
            </a:pPr>
            <a:r>
              <a:rPr lang="en-US" dirty="0" smtClean="0"/>
              <a:t>(1)</a:t>
            </a:r>
            <a:r>
              <a:rPr lang="zh-CN" altLang="en-US" dirty="0" smtClean="0"/>
              <a:t>为方便比较身高</a:t>
            </a:r>
            <a:r>
              <a:rPr lang="en-US" dirty="0" smtClean="0"/>
              <a:t>,</a:t>
            </a:r>
            <a:r>
              <a:rPr lang="zh-CN" altLang="en-US" dirty="0" smtClean="0"/>
              <a:t>最好在橱窗外地面上画个标记</a:t>
            </a:r>
            <a:r>
              <a:rPr lang="en-US" dirty="0" smtClean="0"/>
              <a:t>,</a:t>
            </a:r>
            <a:r>
              <a:rPr lang="zh-CN" altLang="en-US" dirty="0" smtClean="0"/>
              <a:t>当站在这个标记上时</a:t>
            </a:r>
            <a:r>
              <a:rPr lang="en-US" dirty="0" smtClean="0"/>
              <a:t>,</a:t>
            </a:r>
            <a:r>
              <a:rPr lang="zh-CN" altLang="en-US" dirty="0" smtClean="0"/>
              <a:t>游客在橱窗玻璃上的像会与兵马俑有部分重合。这个标记到玻璃的距离应</a:t>
            </a:r>
            <a:r>
              <a:rPr lang="en-US" altLang="zh-CN" dirty="0" smtClean="0"/>
              <a:t>______ </a:t>
            </a:r>
            <a:r>
              <a:rPr lang="en-US" dirty="0" smtClean="0"/>
              <a:t>(</a:t>
            </a:r>
            <a:r>
              <a:rPr lang="zh-CN" altLang="en-US" dirty="0" smtClean="0"/>
              <a:t>选填</a:t>
            </a:r>
            <a:r>
              <a:rPr lang="en-US" dirty="0" smtClean="0"/>
              <a:t>“</a:t>
            </a:r>
            <a:r>
              <a:rPr lang="zh-CN" altLang="en-US" dirty="0" smtClean="0"/>
              <a:t>大于</a:t>
            </a:r>
            <a:r>
              <a:rPr lang="en-US" dirty="0" smtClean="0"/>
              <a:t>”“</a:t>
            </a:r>
            <a:r>
              <a:rPr lang="zh-CN" altLang="en-US" dirty="0" smtClean="0"/>
              <a:t>等于</a:t>
            </a:r>
            <a:r>
              <a:rPr lang="en-US" dirty="0" smtClean="0"/>
              <a:t>”</a:t>
            </a:r>
            <a:r>
              <a:rPr lang="zh-CN" altLang="en-US" dirty="0" smtClean="0"/>
              <a:t>或</a:t>
            </a:r>
            <a:r>
              <a:rPr lang="en-US" dirty="0" smtClean="0"/>
              <a:t>“</a:t>
            </a:r>
            <a:r>
              <a:rPr lang="zh-CN" altLang="en-US" dirty="0" smtClean="0"/>
              <a:t>小于</a:t>
            </a:r>
            <a:r>
              <a:rPr lang="en-US" dirty="0" smtClean="0"/>
              <a:t>”)</a:t>
            </a:r>
            <a:r>
              <a:rPr lang="zh-CN" altLang="en-US" dirty="0" smtClean="0"/>
              <a:t>兵马俑到玻璃的距离</a:t>
            </a:r>
            <a:r>
              <a:rPr lang="en-US" dirty="0" smtClean="0"/>
              <a:t>,</a:t>
            </a:r>
            <a:r>
              <a:rPr lang="zh-CN" altLang="en-US" dirty="0" smtClean="0"/>
              <a:t>你这样选择的依据是 </a:t>
            </a:r>
            <a:endParaRPr lang="en-US" altLang="zh-CN" dirty="0" smtClean="0"/>
          </a:p>
          <a:p>
            <a:pPr>
              <a:lnSpc>
                <a:spcPct val="150000"/>
              </a:lnSpc>
            </a:pPr>
            <a:r>
              <a:rPr lang="zh-CN" altLang="en-US" i="1" u="sng" dirty="0" smtClean="0"/>
              <a:t>　　　　　　　　　　　　　　　</a:t>
            </a:r>
            <a:r>
              <a:rPr lang="zh-CN" altLang="en-US" dirty="0" smtClean="0"/>
              <a:t>。</a:t>
            </a:r>
            <a:r>
              <a:rPr lang="en-US" dirty="0" smtClean="0"/>
              <a:t> </a:t>
            </a:r>
            <a:endParaRPr lang="zh-CN" altLang="en-US" dirty="0" smtClean="0"/>
          </a:p>
          <a:p>
            <a:pPr>
              <a:lnSpc>
                <a:spcPct val="150000"/>
              </a:lnSpc>
            </a:pPr>
            <a:r>
              <a:rPr lang="en-US" dirty="0" smtClean="0"/>
              <a:t>(2)</a:t>
            </a:r>
            <a:r>
              <a:rPr lang="zh-CN" altLang="en-US" dirty="0" smtClean="0"/>
              <a:t>为方便游客观赏</a:t>
            </a:r>
            <a:r>
              <a:rPr lang="en-US" dirty="0" smtClean="0"/>
              <a:t>,</a:t>
            </a:r>
            <a:r>
              <a:rPr lang="zh-CN" altLang="en-US" dirty="0" smtClean="0"/>
              <a:t>橱窗里的展品一般放在高出橱窗外地面的台子上。你觉得体验馆橱窗里的兵马俑应放在</a:t>
            </a:r>
            <a:r>
              <a:rPr lang="zh-CN" altLang="en-US" i="1" u="sng" dirty="0" smtClean="0"/>
              <a:t>　　　　　　　　　　　      </a:t>
            </a:r>
            <a:r>
              <a:rPr lang="en-US" dirty="0" smtClean="0"/>
              <a:t>(</a:t>
            </a:r>
            <a:r>
              <a:rPr lang="zh-CN" altLang="en-US" dirty="0" smtClean="0"/>
              <a:t>选填</a:t>
            </a:r>
            <a:r>
              <a:rPr lang="en-US" dirty="0" smtClean="0"/>
              <a:t>“</a:t>
            </a:r>
            <a:r>
              <a:rPr lang="zh-CN" altLang="en-US" dirty="0" smtClean="0"/>
              <a:t>高出地面的台子上</a:t>
            </a:r>
            <a:r>
              <a:rPr lang="en-US" dirty="0" smtClean="0"/>
              <a:t>”</a:t>
            </a:r>
            <a:r>
              <a:rPr lang="zh-CN" altLang="en-US" dirty="0" smtClean="0"/>
              <a:t>或</a:t>
            </a:r>
            <a:r>
              <a:rPr lang="en-US" dirty="0" smtClean="0"/>
              <a:t> “</a:t>
            </a:r>
            <a:r>
              <a:rPr lang="zh-CN" altLang="en-US" dirty="0" smtClean="0"/>
              <a:t>与地面一样高的平面上</a:t>
            </a:r>
            <a:r>
              <a:rPr lang="en-US" dirty="0" smtClean="0"/>
              <a:t>”)</a:t>
            </a:r>
            <a:r>
              <a:rPr lang="zh-CN" altLang="en-US" dirty="0" smtClean="0"/>
              <a:t>更能方便游客体验。</a:t>
            </a:r>
            <a:r>
              <a:rPr lang="en-US" dirty="0" smtClean="0"/>
              <a:t> </a:t>
            </a:r>
            <a:endParaRPr lang="zh-CN" altLang="en-US" dirty="0" smtClean="0"/>
          </a:p>
        </p:txBody>
      </p:sp>
      <p:sp>
        <p:nvSpPr>
          <p:cNvPr id="5" name="Rectangle 1"/>
          <p:cNvSpPr>
            <a:spLocks noChangeArrowheads="1"/>
          </p:cNvSpPr>
          <p:nvPr/>
        </p:nvSpPr>
        <p:spPr bwMode="auto">
          <a:xfrm>
            <a:off x="7839166" y="843538"/>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等于</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6" name="Rectangle 1"/>
          <p:cNvSpPr>
            <a:spLocks noChangeArrowheads="1"/>
          </p:cNvSpPr>
          <p:nvPr/>
        </p:nvSpPr>
        <p:spPr bwMode="auto">
          <a:xfrm>
            <a:off x="930730" y="1627910"/>
            <a:ext cx="3416320"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平面镜成像特点是像距等于物距</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9" name="Rectangle 1"/>
          <p:cNvSpPr>
            <a:spLocks noChangeArrowheads="1"/>
          </p:cNvSpPr>
          <p:nvPr/>
        </p:nvSpPr>
        <p:spPr bwMode="auto">
          <a:xfrm>
            <a:off x="4255822" y="2459183"/>
            <a:ext cx="2492990"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与地面一样高的平面上</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0856" y="364671"/>
            <a:ext cx="8273144" cy="2150195"/>
          </a:xfrm>
          <a:prstGeom prst="rect">
            <a:avLst/>
          </a:prstGeom>
          <a:noFill/>
        </p:spPr>
        <p:txBody>
          <a:bodyPr wrap="square" lIns="36000" tIns="36000" rIns="36000" bIns="36000" rtlCol="0">
            <a:spAutoFit/>
          </a:bodyPr>
          <a:lstStyle/>
          <a:p>
            <a:pPr>
              <a:lnSpc>
                <a:spcPct val="150000"/>
              </a:lnSpc>
            </a:pPr>
            <a:r>
              <a:rPr lang="en-US" dirty="0" smtClean="0"/>
              <a:t>(3)</a:t>
            </a:r>
            <a:r>
              <a:rPr lang="zh-CN" altLang="en-US" dirty="0" smtClean="0"/>
              <a:t>关于体验馆橱窗周围的环境灯光设计应该采用以下四个方案中</a:t>
            </a:r>
            <a:r>
              <a:rPr lang="zh-CN" altLang="en-US" i="1" u="sng" dirty="0" smtClean="0"/>
              <a:t>　　　　</a:t>
            </a:r>
            <a:r>
              <a:rPr lang="zh-CN" altLang="en-US" dirty="0" smtClean="0"/>
              <a:t>方案。</a:t>
            </a:r>
            <a:r>
              <a:rPr lang="en-US" dirty="0" smtClean="0"/>
              <a:t> </a:t>
            </a:r>
            <a:endParaRPr lang="zh-CN" altLang="en-US" dirty="0" smtClean="0"/>
          </a:p>
          <a:p>
            <a:pPr>
              <a:lnSpc>
                <a:spcPct val="150000"/>
              </a:lnSpc>
            </a:pPr>
            <a:r>
              <a:rPr lang="en-US" dirty="0" smtClean="0"/>
              <a:t>A.</a:t>
            </a:r>
            <a:r>
              <a:rPr lang="zh-CN" altLang="en-US" dirty="0" smtClean="0"/>
              <a:t>橱窗内外都比较明亮</a:t>
            </a:r>
          </a:p>
          <a:p>
            <a:pPr>
              <a:lnSpc>
                <a:spcPct val="150000"/>
              </a:lnSpc>
            </a:pPr>
            <a:r>
              <a:rPr lang="en-US" dirty="0" smtClean="0"/>
              <a:t>B.</a:t>
            </a:r>
            <a:r>
              <a:rPr lang="zh-CN" altLang="en-US" dirty="0" smtClean="0"/>
              <a:t>橱窗内外都比较黑暗</a:t>
            </a:r>
          </a:p>
          <a:p>
            <a:pPr>
              <a:lnSpc>
                <a:spcPct val="150000"/>
              </a:lnSpc>
            </a:pPr>
            <a:r>
              <a:rPr lang="en-US" dirty="0" smtClean="0"/>
              <a:t>C.</a:t>
            </a:r>
            <a:r>
              <a:rPr lang="zh-CN" altLang="en-US" dirty="0" smtClean="0"/>
              <a:t>橱窗内较亮、橱窗外较暗</a:t>
            </a:r>
          </a:p>
          <a:p>
            <a:pPr>
              <a:lnSpc>
                <a:spcPct val="150000"/>
              </a:lnSpc>
            </a:pPr>
            <a:r>
              <a:rPr lang="en-US" dirty="0" smtClean="0"/>
              <a:t>D.</a:t>
            </a:r>
            <a:r>
              <a:rPr lang="zh-CN" altLang="en-US" dirty="0" smtClean="0"/>
              <a:t>橱窗内较暗、橱窗外较亮</a:t>
            </a:r>
            <a:endParaRPr lang="zh-CN" altLang="en-US" dirty="0"/>
          </a:p>
        </p:txBody>
      </p:sp>
      <p:sp>
        <p:nvSpPr>
          <p:cNvPr id="5" name="Rectangle 1"/>
          <p:cNvSpPr>
            <a:spLocks noChangeArrowheads="1"/>
          </p:cNvSpPr>
          <p:nvPr/>
        </p:nvSpPr>
        <p:spPr bwMode="auto">
          <a:xfrm>
            <a:off x="7604663" y="428502"/>
            <a:ext cx="35137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b="1" dirty="0" smtClean="0">
                <a:solidFill>
                  <a:srgbClr val="C00000"/>
                </a:solidFill>
                <a:ea typeface="微软雅黑" pitchFamily="34" charset="-122"/>
                <a:cs typeface="Times New Roman" pitchFamily="18" charset="0"/>
              </a:rPr>
              <a:t>D</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2381027"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探究三　光现象作图</a:t>
            </a:r>
          </a:p>
        </p:txBody>
      </p:sp>
      <p:sp>
        <p:nvSpPr>
          <p:cNvPr id="3" name="TextBox 2"/>
          <p:cNvSpPr txBox="1"/>
          <p:nvPr/>
        </p:nvSpPr>
        <p:spPr>
          <a:xfrm>
            <a:off x="810985" y="838199"/>
            <a:ext cx="7964879" cy="1319198"/>
          </a:xfrm>
          <a:prstGeom prst="rect">
            <a:avLst/>
          </a:prstGeom>
          <a:noFill/>
        </p:spPr>
        <p:txBody>
          <a:bodyPr wrap="square" lIns="36000" tIns="36000" rIns="36000" bIns="36000" rtlCol="0">
            <a:spAutoFit/>
          </a:bodyPr>
          <a:lstStyle/>
          <a:p>
            <a:pPr>
              <a:lnSpc>
                <a:spcPct val="150000"/>
              </a:lnSpc>
            </a:pPr>
            <a:r>
              <a:rPr lang="en-US" b="1" dirty="0" smtClean="0"/>
              <a:t>8</a:t>
            </a:r>
            <a:r>
              <a:rPr lang="en-US" b="1" i="1" dirty="0" smtClean="0"/>
              <a:t>.</a:t>
            </a:r>
            <a:r>
              <a:rPr lang="zh-CN" altLang="en-US" dirty="0" smtClean="0"/>
              <a:t>小明想用一块平面镜使与水平面成</a:t>
            </a:r>
            <a:r>
              <a:rPr lang="en-US" dirty="0" smtClean="0"/>
              <a:t>30°</a:t>
            </a:r>
            <a:r>
              <a:rPr lang="zh-CN" altLang="en-US" dirty="0" smtClean="0"/>
              <a:t>角的太阳光竖直射入井中</a:t>
            </a:r>
            <a:r>
              <a:rPr lang="en-US" dirty="0" smtClean="0"/>
              <a:t>(</a:t>
            </a:r>
            <a:r>
              <a:rPr lang="zh-CN" altLang="en-US" dirty="0" smtClean="0"/>
              <a:t>如图</a:t>
            </a:r>
            <a:r>
              <a:rPr lang="en-US" dirty="0" smtClean="0"/>
              <a:t>2</a:t>
            </a:r>
            <a:r>
              <a:rPr lang="en-US" i="1" dirty="0" smtClean="0"/>
              <a:t>-</a:t>
            </a:r>
            <a:r>
              <a:rPr lang="en-US" dirty="0" smtClean="0"/>
              <a:t>8</a:t>
            </a:r>
            <a:r>
              <a:rPr lang="zh-CN" altLang="en-US" dirty="0" smtClean="0"/>
              <a:t>所示</a:t>
            </a:r>
            <a:r>
              <a:rPr lang="en-US" dirty="0" smtClean="0"/>
              <a:t>), </a:t>
            </a:r>
            <a:r>
              <a:rPr lang="zh-CN" altLang="en-US" dirty="0" smtClean="0"/>
              <a:t>则反射光线与入射光线的夹角为</a:t>
            </a:r>
            <a:r>
              <a:rPr lang="zh-CN" altLang="en-US" i="1" u="sng" dirty="0" smtClean="0"/>
              <a:t>　　　　</a:t>
            </a:r>
            <a:r>
              <a:rPr lang="zh-CN" altLang="en-US" dirty="0" smtClean="0"/>
              <a:t>。请你在图中画出平面镜的位置并标出镜面与水平面夹角的度数。</a:t>
            </a:r>
            <a:r>
              <a:rPr lang="en-US" dirty="0" smtClean="0"/>
              <a:t> </a:t>
            </a:r>
            <a:endParaRPr lang="zh-CN" altLang="en-US" dirty="0"/>
          </a:p>
        </p:txBody>
      </p:sp>
      <p:sp>
        <p:nvSpPr>
          <p:cNvPr id="48130" name="Rectangle 2"/>
          <p:cNvSpPr>
            <a:spLocks noChangeArrowheads="1"/>
          </p:cNvSpPr>
          <p:nvPr/>
        </p:nvSpPr>
        <p:spPr bwMode="auto">
          <a:xfrm>
            <a:off x="5559135" y="3363688"/>
            <a:ext cx="723275" cy="45871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nSpc>
                <a:spcPct val="150000"/>
              </a:lnSpc>
            </a:pPr>
            <a:r>
              <a:rPr lang="zh-CN" altLang="en-US" dirty="0" smtClean="0"/>
              <a:t>图</a:t>
            </a:r>
            <a:r>
              <a:rPr lang="en-US" dirty="0" smtClean="0"/>
              <a:t>2</a:t>
            </a:r>
            <a:r>
              <a:rPr lang="en-US" i="1" dirty="0" smtClean="0"/>
              <a:t>-</a:t>
            </a:r>
            <a:r>
              <a:rPr lang="en-US" dirty="0" smtClean="0"/>
              <a:t>8</a:t>
            </a:r>
            <a:endParaRPr lang="zh-CN" altLang="en-US" dirty="0" smtClean="0"/>
          </a:p>
        </p:txBody>
      </p:sp>
      <p:pic>
        <p:nvPicPr>
          <p:cNvPr id="7" name="SX11.EPS" descr="id:2147505997;FounderCES"/>
          <p:cNvPicPr>
            <a:picLocks noChangeAspect="1"/>
          </p:cNvPicPr>
          <p:nvPr/>
        </p:nvPicPr>
        <p:blipFill>
          <a:blip r:embed="rId2" cstate="print"/>
          <a:stretch>
            <a:fillRect/>
          </a:stretch>
        </p:blipFill>
        <p:spPr>
          <a:xfrm>
            <a:off x="5100450" y="2160294"/>
            <a:ext cx="1525979" cy="1175124"/>
          </a:xfrm>
          <a:prstGeom prst="rect">
            <a:avLst/>
          </a:prstGeom>
        </p:spPr>
      </p:pic>
      <p:sp>
        <p:nvSpPr>
          <p:cNvPr id="8" name="Rectangle 1"/>
          <p:cNvSpPr>
            <a:spLocks noChangeArrowheads="1"/>
          </p:cNvSpPr>
          <p:nvPr/>
        </p:nvSpPr>
        <p:spPr bwMode="auto">
          <a:xfrm>
            <a:off x="4220196" y="1295400"/>
            <a:ext cx="625492"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b="1" dirty="0" smtClean="0">
                <a:solidFill>
                  <a:srgbClr val="C00000"/>
                </a:solidFill>
                <a:ea typeface="微软雅黑" pitchFamily="34" charset="-122"/>
                <a:cs typeface="Times New Roman" pitchFamily="18" charset="0"/>
              </a:rPr>
              <a:t>120°</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9" name="Rectangle 1"/>
          <p:cNvSpPr>
            <a:spLocks noChangeArrowheads="1"/>
          </p:cNvSpPr>
          <p:nvPr/>
        </p:nvSpPr>
        <p:spPr bwMode="auto">
          <a:xfrm>
            <a:off x="811980" y="2162299"/>
            <a:ext cx="1107996" cy="45871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lnSpc>
                <a:spcPct val="150000"/>
              </a:lnSpc>
              <a:spcBef>
                <a:spcPct val="0"/>
              </a:spcBef>
              <a:spcAft>
                <a:spcPct val="0"/>
              </a:spcAft>
            </a:pPr>
            <a:r>
              <a:rPr lang="zh-CN" altLang="en-US" dirty="0" smtClean="0">
                <a:solidFill>
                  <a:srgbClr val="C00000"/>
                </a:solidFill>
                <a:ea typeface="微软雅黑" pitchFamily="34" charset="-122"/>
                <a:cs typeface="Times New Roman" pitchFamily="18" charset="0"/>
              </a:rPr>
              <a:t>如图所示</a:t>
            </a:r>
            <a:endParaRPr kumimoji="0" lang="en-US" altLang="zh-CN" i="0" u="none" strike="noStrike" cap="none" normalizeH="0" baseline="0" dirty="0" smtClean="0">
              <a:ln>
                <a:noFill/>
              </a:ln>
              <a:solidFill>
                <a:schemeClr val="tx1"/>
              </a:solidFill>
              <a:effectLst/>
              <a:ea typeface="宋体" pitchFamily="2" charset="-122"/>
              <a:cs typeface="宋体" pitchFamily="2" charset="-122"/>
            </a:endParaRPr>
          </a:p>
        </p:txBody>
      </p:sp>
      <p:pic>
        <p:nvPicPr>
          <p:cNvPr id="10" name="SX12.EPS" descr="id:2147488818;FounderCES"/>
          <p:cNvPicPr>
            <a:picLocks noChangeAspect="1"/>
          </p:cNvPicPr>
          <p:nvPr/>
        </p:nvPicPr>
        <p:blipFill>
          <a:blip r:embed="rId3" cstate="print"/>
          <a:stretch>
            <a:fillRect/>
          </a:stretch>
        </p:blipFill>
        <p:spPr>
          <a:xfrm>
            <a:off x="1828800" y="2712313"/>
            <a:ext cx="2030680" cy="1590966"/>
          </a:xfrm>
          <a:prstGeom prst="rect">
            <a:avLst/>
          </a:prstGeom>
        </p:spPr>
      </p:pic>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1744" y="359228"/>
            <a:ext cx="7917872" cy="903700"/>
          </a:xfrm>
          <a:prstGeom prst="rect">
            <a:avLst/>
          </a:prstGeom>
          <a:noFill/>
        </p:spPr>
        <p:txBody>
          <a:bodyPr wrap="square" lIns="36000" tIns="36000" rIns="36000" bIns="36000" rtlCol="0">
            <a:spAutoFit/>
          </a:bodyPr>
          <a:lstStyle/>
          <a:p>
            <a:pPr>
              <a:lnSpc>
                <a:spcPct val="150000"/>
              </a:lnSpc>
            </a:pPr>
            <a:r>
              <a:rPr lang="en-US" b="1" dirty="0" smtClean="0"/>
              <a:t>9</a:t>
            </a:r>
            <a:r>
              <a:rPr lang="en-US" b="1" i="1" dirty="0" smtClean="0"/>
              <a:t>.</a:t>
            </a:r>
            <a:r>
              <a:rPr lang="en-US" dirty="0" smtClean="0">
                <a:solidFill>
                  <a:srgbClr val="0FA096"/>
                </a:solidFill>
              </a:rPr>
              <a:t>[2017·</a:t>
            </a:r>
            <a:r>
              <a:rPr lang="zh-CN" altLang="en-US" dirty="0" smtClean="0">
                <a:solidFill>
                  <a:srgbClr val="0FA096"/>
                </a:solidFill>
              </a:rPr>
              <a:t>兰州</a:t>
            </a:r>
            <a:r>
              <a:rPr lang="en-US" dirty="0" smtClean="0">
                <a:solidFill>
                  <a:srgbClr val="0FA096"/>
                </a:solidFill>
              </a:rPr>
              <a:t>] </a:t>
            </a:r>
            <a:r>
              <a:rPr lang="zh-CN" altLang="en-US" dirty="0" smtClean="0"/>
              <a:t>如图</a:t>
            </a:r>
            <a:r>
              <a:rPr lang="en-US" dirty="0" smtClean="0"/>
              <a:t>2</a:t>
            </a:r>
            <a:r>
              <a:rPr lang="en-US" i="1" dirty="0" smtClean="0"/>
              <a:t>-</a:t>
            </a:r>
            <a:r>
              <a:rPr lang="en-US" dirty="0" smtClean="0"/>
              <a:t>9</a:t>
            </a:r>
            <a:r>
              <a:rPr lang="zh-CN" altLang="en-US" dirty="0" smtClean="0"/>
              <a:t>所示</a:t>
            </a:r>
            <a:r>
              <a:rPr lang="en-US" dirty="0" smtClean="0"/>
              <a:t>,</a:t>
            </a:r>
            <a:r>
              <a:rPr lang="zh-CN" altLang="en-US" dirty="0" smtClean="0"/>
              <a:t>在练功房一侧的墙壁上装有一块平面镜</a:t>
            </a:r>
            <a:r>
              <a:rPr lang="en-US" dirty="0" smtClean="0"/>
              <a:t>,</a:t>
            </a:r>
            <a:r>
              <a:rPr lang="zh-CN" altLang="en-US" dirty="0" smtClean="0"/>
              <a:t>某同学从</a:t>
            </a:r>
            <a:r>
              <a:rPr lang="en-US" i="1" dirty="0" smtClean="0"/>
              <a:t>A</a:t>
            </a:r>
            <a:r>
              <a:rPr lang="zh-CN" altLang="en-US" dirty="0" smtClean="0"/>
              <a:t>点用激光笔向镜面照射</a:t>
            </a:r>
            <a:r>
              <a:rPr lang="en-US" dirty="0" smtClean="0"/>
              <a:t>,</a:t>
            </a:r>
            <a:r>
              <a:rPr lang="zh-CN" altLang="en-US" dirty="0" smtClean="0"/>
              <a:t>在天花板的</a:t>
            </a:r>
            <a:r>
              <a:rPr lang="en-US" i="1" dirty="0" smtClean="0"/>
              <a:t>B</a:t>
            </a:r>
            <a:r>
              <a:rPr lang="zh-CN" altLang="en-US" dirty="0" smtClean="0"/>
              <a:t>点看到一光斑</a:t>
            </a:r>
            <a:r>
              <a:rPr lang="en-US" dirty="0" smtClean="0"/>
              <a:t>,</a:t>
            </a:r>
            <a:r>
              <a:rPr lang="zh-CN" altLang="en-US" dirty="0" smtClean="0"/>
              <a:t>请画出该光斑形成的光路图。</a:t>
            </a:r>
            <a:endParaRPr lang="zh-CN" altLang="en-US" dirty="0"/>
          </a:p>
        </p:txBody>
      </p:sp>
      <p:sp>
        <p:nvSpPr>
          <p:cNvPr id="7" name="Rectangle 1"/>
          <p:cNvSpPr>
            <a:spLocks noChangeArrowheads="1"/>
          </p:cNvSpPr>
          <p:nvPr/>
        </p:nvSpPr>
        <p:spPr bwMode="auto">
          <a:xfrm>
            <a:off x="889663" y="1273627"/>
            <a:ext cx="1107996" cy="45871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lnSpc>
                <a:spcPct val="150000"/>
              </a:lnSpc>
              <a:spcBef>
                <a:spcPct val="0"/>
              </a:spcBef>
              <a:spcAft>
                <a:spcPct val="0"/>
              </a:spcAft>
            </a:pPr>
            <a:r>
              <a:rPr lang="zh-CN" altLang="en-US" dirty="0" smtClean="0">
                <a:solidFill>
                  <a:srgbClr val="C00000"/>
                </a:solidFill>
                <a:ea typeface="微软雅黑" pitchFamily="34" charset="-122"/>
                <a:cs typeface="Times New Roman" pitchFamily="18" charset="0"/>
              </a:rPr>
              <a:t>如图所示</a:t>
            </a:r>
          </a:p>
        </p:txBody>
      </p:sp>
      <p:pic>
        <p:nvPicPr>
          <p:cNvPr id="4" name="Z149.EPS" descr="id:2147506004;FounderCES"/>
          <p:cNvPicPr>
            <a:picLocks noChangeAspect="1"/>
          </p:cNvPicPr>
          <p:nvPr/>
        </p:nvPicPr>
        <p:blipFill>
          <a:blip r:embed="rId2" cstate="print"/>
          <a:stretch>
            <a:fillRect/>
          </a:stretch>
        </p:blipFill>
        <p:spPr>
          <a:xfrm>
            <a:off x="6348389" y="1337285"/>
            <a:ext cx="1928712" cy="1247155"/>
          </a:xfrm>
          <a:prstGeom prst="rect">
            <a:avLst/>
          </a:prstGeom>
        </p:spPr>
      </p:pic>
      <p:sp>
        <p:nvSpPr>
          <p:cNvPr id="5" name="矩形 4"/>
          <p:cNvSpPr/>
          <p:nvPr/>
        </p:nvSpPr>
        <p:spPr>
          <a:xfrm>
            <a:off x="7061986" y="2559421"/>
            <a:ext cx="723275"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a:t>
            </a:r>
            <a:r>
              <a:rPr lang="en-US" i="1" dirty="0" smtClean="0">
                <a:solidFill>
                  <a:prstClr val="black"/>
                </a:solidFill>
              </a:rPr>
              <a:t>-</a:t>
            </a:r>
            <a:r>
              <a:rPr lang="en-US" dirty="0" smtClean="0">
                <a:solidFill>
                  <a:prstClr val="black"/>
                </a:solidFill>
              </a:rPr>
              <a:t>9</a:t>
            </a:r>
            <a:endParaRPr lang="zh-CN" altLang="en-US" dirty="0"/>
          </a:p>
        </p:txBody>
      </p:sp>
      <p:pic>
        <p:nvPicPr>
          <p:cNvPr id="6" name="Z150.EPS" descr="id:2147488825;FounderCES"/>
          <p:cNvPicPr>
            <a:picLocks noChangeAspect="1"/>
          </p:cNvPicPr>
          <p:nvPr/>
        </p:nvPicPr>
        <p:blipFill>
          <a:blip r:embed="rId3" cstate="print"/>
          <a:stretch>
            <a:fillRect/>
          </a:stretch>
        </p:blipFill>
        <p:spPr>
          <a:xfrm>
            <a:off x="1084764" y="1870946"/>
            <a:ext cx="4139116" cy="1157261"/>
          </a:xfrm>
          <a:prstGeom prst="rect">
            <a:avLst/>
          </a:prstGeom>
        </p:spPr>
      </p:pic>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1744" y="359228"/>
            <a:ext cx="7917872" cy="903700"/>
          </a:xfrm>
          <a:prstGeom prst="rect">
            <a:avLst/>
          </a:prstGeom>
          <a:noFill/>
        </p:spPr>
        <p:txBody>
          <a:bodyPr wrap="square" lIns="36000" tIns="36000" rIns="36000" bIns="36000" rtlCol="0">
            <a:spAutoFit/>
          </a:bodyPr>
          <a:lstStyle/>
          <a:p>
            <a:pPr>
              <a:lnSpc>
                <a:spcPct val="150000"/>
              </a:lnSpc>
            </a:pPr>
            <a:r>
              <a:rPr lang="en-US" b="1" dirty="0" smtClean="0"/>
              <a:t>10</a:t>
            </a:r>
            <a:r>
              <a:rPr lang="en-US" b="1" i="1" dirty="0" smtClean="0"/>
              <a:t>.</a:t>
            </a:r>
            <a:r>
              <a:rPr lang="zh-CN" altLang="en-US" dirty="0" smtClean="0"/>
              <a:t>从空气射向水面的入射光线</a:t>
            </a:r>
            <a:r>
              <a:rPr lang="en-US" dirty="0" smtClean="0"/>
              <a:t>,</a:t>
            </a:r>
            <a:r>
              <a:rPr lang="zh-CN" altLang="en-US" dirty="0" smtClean="0"/>
              <a:t>在水面会发生反射和折射现象。如图</a:t>
            </a:r>
            <a:r>
              <a:rPr lang="en-US" dirty="0" smtClean="0"/>
              <a:t>2</a:t>
            </a:r>
            <a:r>
              <a:rPr lang="en-US" i="1" dirty="0" smtClean="0"/>
              <a:t>-</a:t>
            </a:r>
            <a:r>
              <a:rPr lang="en-US" dirty="0" smtClean="0"/>
              <a:t>10</a:t>
            </a:r>
            <a:r>
              <a:rPr lang="zh-CN" altLang="en-US" dirty="0" smtClean="0"/>
              <a:t>所示</a:t>
            </a:r>
            <a:r>
              <a:rPr lang="en-US" dirty="0" smtClean="0"/>
              <a:t>,</a:t>
            </a:r>
            <a:r>
              <a:rPr lang="zh-CN" altLang="en-US" dirty="0" smtClean="0"/>
              <a:t>给出了反射光线</a:t>
            </a:r>
            <a:r>
              <a:rPr lang="en-US" dirty="0" smtClean="0"/>
              <a:t>,</a:t>
            </a:r>
            <a:r>
              <a:rPr lang="zh-CN" altLang="en-US" dirty="0" smtClean="0"/>
              <a:t>请你在图中画出入射光线和大致的折射光线。</a:t>
            </a:r>
            <a:endParaRPr lang="zh-CN" altLang="en-US" dirty="0"/>
          </a:p>
        </p:txBody>
      </p:sp>
      <p:sp>
        <p:nvSpPr>
          <p:cNvPr id="7" name="Rectangle 1"/>
          <p:cNvSpPr>
            <a:spLocks noChangeArrowheads="1"/>
          </p:cNvSpPr>
          <p:nvPr/>
        </p:nvSpPr>
        <p:spPr bwMode="auto">
          <a:xfrm>
            <a:off x="889663" y="1273627"/>
            <a:ext cx="1107996" cy="45871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lnSpc>
                <a:spcPct val="150000"/>
              </a:lnSpc>
              <a:spcBef>
                <a:spcPct val="0"/>
              </a:spcBef>
              <a:spcAft>
                <a:spcPct val="0"/>
              </a:spcAft>
            </a:pPr>
            <a:r>
              <a:rPr lang="zh-CN" altLang="en-US" dirty="0" smtClean="0">
                <a:solidFill>
                  <a:srgbClr val="C00000"/>
                </a:solidFill>
                <a:ea typeface="微软雅黑" pitchFamily="34" charset="-122"/>
                <a:cs typeface="Times New Roman" pitchFamily="18" charset="0"/>
              </a:rPr>
              <a:t>如图所示</a:t>
            </a:r>
          </a:p>
        </p:txBody>
      </p:sp>
      <p:sp>
        <p:nvSpPr>
          <p:cNvPr id="5" name="矩形 4"/>
          <p:cNvSpPr/>
          <p:nvPr/>
        </p:nvSpPr>
        <p:spPr>
          <a:xfrm>
            <a:off x="4948178" y="2713800"/>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a:t>
            </a:r>
            <a:r>
              <a:rPr lang="en-US" i="1" dirty="0" smtClean="0">
                <a:solidFill>
                  <a:prstClr val="black"/>
                </a:solidFill>
              </a:rPr>
              <a:t>-</a:t>
            </a:r>
            <a:r>
              <a:rPr lang="en-US" dirty="0" smtClean="0">
                <a:solidFill>
                  <a:prstClr val="black"/>
                </a:solidFill>
              </a:rPr>
              <a:t>10</a:t>
            </a:r>
            <a:endParaRPr lang="zh-CN" altLang="en-US" dirty="0"/>
          </a:p>
        </p:txBody>
      </p:sp>
      <p:pic>
        <p:nvPicPr>
          <p:cNvPr id="8" name="SX13.EPS" descr="id:2147506011;FounderCES"/>
          <p:cNvPicPr>
            <a:picLocks noChangeAspect="1"/>
          </p:cNvPicPr>
          <p:nvPr/>
        </p:nvPicPr>
        <p:blipFill>
          <a:blip r:embed="rId2" cstate="print"/>
          <a:stretch>
            <a:fillRect/>
          </a:stretch>
        </p:blipFill>
        <p:spPr>
          <a:xfrm>
            <a:off x="4399442" y="1516880"/>
            <a:ext cx="1614443" cy="1095692"/>
          </a:xfrm>
          <a:prstGeom prst="rect">
            <a:avLst/>
          </a:prstGeom>
        </p:spPr>
      </p:pic>
      <p:pic>
        <p:nvPicPr>
          <p:cNvPr id="9" name="SX14.EPS" descr="id:2147488832;FounderCES"/>
          <p:cNvPicPr>
            <a:picLocks noChangeAspect="1"/>
          </p:cNvPicPr>
          <p:nvPr/>
        </p:nvPicPr>
        <p:blipFill>
          <a:blip r:embed="rId3" cstate="print"/>
          <a:stretch>
            <a:fillRect/>
          </a:stretch>
        </p:blipFill>
        <p:spPr>
          <a:xfrm>
            <a:off x="1369065" y="1778090"/>
            <a:ext cx="1792341" cy="1582627"/>
          </a:xfrm>
          <a:prstGeom prst="rect">
            <a:avLst/>
          </a:prstGeom>
        </p:spPr>
      </p:pic>
    </p:spTree>
    <p:extLst>
      <p:ext uri="{BB962C8B-B14F-4D97-AF65-F5344CB8AC3E}">
        <p14:creationId xmlns:p14="http://schemas.microsoft.com/office/powerpoint/2010/main" val="3398125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3406949"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突破一　探究光反射时的规律</a:t>
            </a:r>
          </a:p>
        </p:txBody>
      </p:sp>
      <p:sp>
        <p:nvSpPr>
          <p:cNvPr id="4" name="TextBox 3"/>
          <p:cNvSpPr txBox="1"/>
          <p:nvPr/>
        </p:nvSpPr>
        <p:spPr>
          <a:xfrm>
            <a:off x="810985" y="838199"/>
            <a:ext cx="7843157" cy="2981192"/>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设计和进行实验</a:t>
            </a:r>
            <a:r>
              <a:rPr lang="en-US" altLang="zh-CN" b="1" dirty="0" smtClean="0"/>
              <a:t>】</a:t>
            </a:r>
          </a:p>
          <a:p>
            <a:pPr>
              <a:lnSpc>
                <a:spcPct val="150000"/>
              </a:lnSpc>
            </a:pPr>
            <a:r>
              <a:rPr lang="en-US" b="1" dirty="0" smtClean="0"/>
              <a:t>1</a:t>
            </a:r>
            <a:r>
              <a:rPr lang="en-US" b="1" i="1" dirty="0" smtClean="0"/>
              <a:t>.</a:t>
            </a:r>
            <a:r>
              <a:rPr lang="zh-CN" altLang="en-US" b="1" dirty="0" smtClean="0"/>
              <a:t>实验主要器材</a:t>
            </a:r>
            <a:r>
              <a:rPr lang="en-US" b="1" dirty="0" smtClean="0"/>
              <a:t>:</a:t>
            </a:r>
            <a:r>
              <a:rPr lang="zh-CN" altLang="en-US" dirty="0" smtClean="0"/>
              <a:t>可转折的纸板</a:t>
            </a:r>
            <a:r>
              <a:rPr lang="en-US" dirty="0" smtClean="0"/>
              <a:t>(</a:t>
            </a:r>
            <a:r>
              <a:rPr lang="zh-CN" altLang="en-US" dirty="0" smtClean="0"/>
              <a:t>作用</a:t>
            </a:r>
            <a:r>
              <a:rPr lang="en-US" dirty="0" smtClean="0"/>
              <a:t>:①</a:t>
            </a:r>
            <a:r>
              <a:rPr lang="zh-CN" altLang="en-US" dirty="0" smtClean="0"/>
              <a:t>显示光的传播路径</a:t>
            </a:r>
            <a:r>
              <a:rPr lang="en-US" dirty="0" smtClean="0"/>
              <a:t>;②</a:t>
            </a:r>
            <a:r>
              <a:rPr lang="zh-CN" altLang="en-US" dirty="0" smtClean="0"/>
              <a:t>探究反射光线、入射光线和法线是否在</a:t>
            </a:r>
            <a:r>
              <a:rPr lang="zh-CN" altLang="en-US" u="sng" dirty="0" smtClean="0"/>
              <a:t>同一平面</a:t>
            </a:r>
            <a:r>
              <a:rPr lang="zh-CN" altLang="en-US" dirty="0" smtClean="0"/>
              <a:t>内。注意</a:t>
            </a:r>
            <a:r>
              <a:rPr lang="en-US" dirty="0" smtClean="0"/>
              <a:t>:</a:t>
            </a:r>
            <a:r>
              <a:rPr lang="zh-CN" altLang="en-US" dirty="0" smtClean="0"/>
              <a:t>纸板与镜面要</a:t>
            </a:r>
            <a:r>
              <a:rPr lang="zh-CN" altLang="en-US" u="sng" dirty="0" smtClean="0"/>
              <a:t>垂直</a:t>
            </a:r>
            <a:r>
              <a:rPr lang="zh-CN" altLang="en-US" dirty="0" smtClean="0"/>
              <a:t>放置</a:t>
            </a:r>
            <a:r>
              <a:rPr lang="en-US" dirty="0" smtClean="0"/>
              <a:t>,</a:t>
            </a:r>
            <a:r>
              <a:rPr lang="zh-CN" altLang="en-US" dirty="0" smtClean="0"/>
              <a:t>否则</a:t>
            </a:r>
            <a:r>
              <a:rPr lang="zh-CN" altLang="en-US" u="sng" dirty="0" smtClean="0"/>
              <a:t>不能在纸板上看到反射光线</a:t>
            </a:r>
            <a:r>
              <a:rPr lang="en-US" dirty="0" smtClean="0"/>
              <a:t>)</a:t>
            </a:r>
            <a:r>
              <a:rPr lang="zh-CN" altLang="en-US" dirty="0" smtClean="0"/>
              <a:t>、量角器。</a:t>
            </a:r>
          </a:p>
          <a:p>
            <a:pPr>
              <a:lnSpc>
                <a:spcPct val="150000"/>
              </a:lnSpc>
            </a:pPr>
            <a:r>
              <a:rPr lang="en-US" b="1" dirty="0" smtClean="0"/>
              <a:t>2</a:t>
            </a:r>
            <a:r>
              <a:rPr lang="en-US" b="1" i="1" dirty="0" smtClean="0"/>
              <a:t>.</a:t>
            </a:r>
            <a:r>
              <a:rPr lang="zh-CN" altLang="en-US" dirty="0" smtClean="0"/>
              <a:t>实验时让入射光</a:t>
            </a:r>
            <a:r>
              <a:rPr lang="zh-CN" altLang="en-US" u="sng" dirty="0" smtClean="0"/>
              <a:t>贴着</a:t>
            </a:r>
            <a:r>
              <a:rPr lang="zh-CN" altLang="en-US" dirty="0" smtClean="0"/>
              <a:t>纸板入射</a:t>
            </a:r>
            <a:r>
              <a:rPr lang="en-US" dirty="0" smtClean="0"/>
              <a:t>,</a:t>
            </a:r>
            <a:r>
              <a:rPr lang="zh-CN" altLang="en-US" dirty="0" smtClean="0"/>
              <a:t>这是为了</a:t>
            </a:r>
            <a:r>
              <a:rPr lang="zh-CN" altLang="en-US" u="sng" dirty="0" smtClean="0"/>
              <a:t>显示入射光线</a:t>
            </a:r>
            <a:r>
              <a:rPr lang="zh-CN" altLang="en-US" dirty="0" smtClean="0"/>
              <a:t>。从不同位置都能看到光的传播路径是因为光在纸板上发生了</a:t>
            </a:r>
            <a:r>
              <a:rPr lang="zh-CN" altLang="en-US" u="sng" dirty="0" smtClean="0"/>
              <a:t>漫反射</a:t>
            </a:r>
            <a:r>
              <a:rPr lang="zh-CN" altLang="en-US" dirty="0" smtClean="0"/>
              <a:t>。</a:t>
            </a:r>
          </a:p>
          <a:p>
            <a:pPr>
              <a:lnSpc>
                <a:spcPct val="150000"/>
              </a:lnSpc>
            </a:pPr>
            <a:r>
              <a:rPr lang="en-US" b="1" dirty="0" smtClean="0"/>
              <a:t>3</a:t>
            </a:r>
            <a:r>
              <a:rPr lang="en-US" b="1" i="1" dirty="0" smtClean="0"/>
              <a:t>.</a:t>
            </a:r>
            <a:r>
              <a:rPr lang="zh-CN" altLang="en-US" b="1" dirty="0" smtClean="0"/>
              <a:t>光路的确定</a:t>
            </a:r>
            <a:r>
              <a:rPr lang="en-US" b="1" dirty="0" smtClean="0"/>
              <a:t>:</a:t>
            </a:r>
            <a:r>
              <a:rPr lang="zh-CN" altLang="en-US" dirty="0" smtClean="0"/>
              <a:t>在纸板的光线上取两点</a:t>
            </a:r>
            <a:r>
              <a:rPr lang="en-US" dirty="0" smtClean="0"/>
              <a:t>,</a:t>
            </a:r>
            <a:r>
              <a:rPr lang="zh-CN" altLang="en-US" dirty="0" smtClean="0"/>
              <a:t>连接两点并标出方向。</a:t>
            </a:r>
          </a:p>
        </p:txBody>
      </p:sp>
    </p:spTree>
    <p:extLst>
      <p:ext uri="{BB962C8B-B14F-4D97-AF65-F5344CB8AC3E}">
        <p14:creationId xmlns:p14="http://schemas.microsoft.com/office/powerpoint/2010/main" val="100750136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2516577"/>
          </a:xfrm>
          <a:prstGeom prst="rect">
            <a:avLst/>
          </a:prstGeom>
          <a:noFill/>
        </p:spPr>
        <p:txBody>
          <a:bodyPr wrap="square" lIns="36000" tIns="36000" rIns="36000" bIns="36000" rtlCol="0">
            <a:spAutoFit/>
          </a:bodyPr>
          <a:lstStyle/>
          <a:p>
            <a:pPr>
              <a:lnSpc>
                <a:spcPct val="150000"/>
              </a:lnSpc>
            </a:pPr>
            <a:r>
              <a:rPr lang="en-US" b="1" dirty="0" smtClean="0"/>
              <a:t>4</a:t>
            </a:r>
            <a:r>
              <a:rPr lang="en-US" b="1" i="1" dirty="0" smtClean="0"/>
              <a:t>.</a:t>
            </a:r>
            <a:r>
              <a:rPr lang="zh-CN" altLang="en-US" dirty="0" smtClean="0"/>
              <a:t>旋转反射光线所在的纸板</a:t>
            </a:r>
            <a:r>
              <a:rPr lang="en-US" dirty="0" smtClean="0"/>
              <a:t>,</a:t>
            </a:r>
            <a:r>
              <a:rPr lang="zh-CN" altLang="en-US" dirty="0" smtClean="0"/>
              <a:t>纸板上</a:t>
            </a:r>
            <a:r>
              <a:rPr lang="zh-CN" altLang="en-US" u="sng" dirty="0" smtClean="0"/>
              <a:t>反射光线消失</a:t>
            </a:r>
            <a:r>
              <a:rPr lang="en-US" dirty="0" smtClean="0"/>
              <a:t>,</a:t>
            </a:r>
            <a:r>
              <a:rPr lang="zh-CN" altLang="en-US" dirty="0" smtClean="0"/>
              <a:t>其目的是验证</a:t>
            </a:r>
            <a:r>
              <a:rPr lang="zh-CN" altLang="en-US" u="sng" dirty="0" smtClean="0"/>
              <a:t>反射光线、入射光线和法线是否在同一平面内</a:t>
            </a:r>
            <a:r>
              <a:rPr lang="zh-CN" altLang="en-US" dirty="0" smtClean="0"/>
              <a:t>。</a:t>
            </a:r>
            <a:r>
              <a:rPr lang="en-US" dirty="0" smtClean="0"/>
              <a:t>(</a:t>
            </a:r>
            <a:r>
              <a:rPr lang="zh-CN" altLang="en-US" dirty="0" smtClean="0"/>
              <a:t>此时反射光线和入射光线</a:t>
            </a:r>
            <a:r>
              <a:rPr lang="zh-CN" altLang="en-US" u="sng" dirty="0" smtClean="0"/>
              <a:t>仍然在</a:t>
            </a:r>
            <a:r>
              <a:rPr lang="zh-CN" altLang="en-US" dirty="0" smtClean="0"/>
              <a:t>同一平面内</a:t>
            </a:r>
            <a:r>
              <a:rPr lang="en-US" dirty="0" smtClean="0"/>
              <a:t>)</a:t>
            </a:r>
            <a:endParaRPr lang="zh-CN" altLang="en-US" dirty="0" smtClean="0"/>
          </a:p>
          <a:p>
            <a:pPr>
              <a:lnSpc>
                <a:spcPct val="150000"/>
              </a:lnSpc>
            </a:pPr>
            <a:r>
              <a:rPr lang="en-US" b="1" dirty="0" smtClean="0"/>
              <a:t>5</a:t>
            </a:r>
            <a:r>
              <a:rPr lang="en-US" b="1" i="1" dirty="0" smtClean="0"/>
              <a:t>.</a:t>
            </a:r>
            <a:r>
              <a:rPr lang="zh-CN" altLang="en-US" dirty="0" smtClean="0"/>
              <a:t>改变入射角的大小</a:t>
            </a:r>
            <a:r>
              <a:rPr lang="en-US" dirty="0" smtClean="0"/>
              <a:t>,</a:t>
            </a:r>
            <a:r>
              <a:rPr lang="zh-CN" altLang="en-US" dirty="0" smtClean="0"/>
              <a:t>进行多次实验</a:t>
            </a:r>
            <a:r>
              <a:rPr lang="en-US" dirty="0" smtClean="0"/>
              <a:t>,</a:t>
            </a:r>
            <a:r>
              <a:rPr lang="zh-CN" altLang="en-US" dirty="0" smtClean="0"/>
              <a:t>用量角器量出入射角和反射角的大小</a:t>
            </a:r>
            <a:r>
              <a:rPr lang="en-US" dirty="0" smtClean="0"/>
              <a:t>,</a:t>
            </a:r>
            <a:r>
              <a:rPr lang="zh-CN" altLang="en-US" dirty="0" smtClean="0"/>
              <a:t>使结论具有普遍性。</a:t>
            </a:r>
          </a:p>
          <a:p>
            <a:pPr>
              <a:lnSpc>
                <a:spcPct val="150000"/>
              </a:lnSpc>
            </a:pPr>
            <a:r>
              <a:rPr lang="en-US" b="1" dirty="0" smtClean="0"/>
              <a:t>6</a:t>
            </a:r>
            <a:r>
              <a:rPr lang="en-US" b="1" i="1" dirty="0" smtClean="0"/>
              <a:t>.</a:t>
            </a:r>
            <a:r>
              <a:rPr lang="zh-CN" altLang="en-US" dirty="0" smtClean="0"/>
              <a:t>将激光笔逆着反射光线射入</a:t>
            </a:r>
            <a:r>
              <a:rPr lang="en-US" dirty="0" smtClean="0"/>
              <a:t>,</a:t>
            </a:r>
            <a:r>
              <a:rPr lang="zh-CN" altLang="en-US" dirty="0" smtClean="0"/>
              <a:t>反射光线逆着入射光线射出</a:t>
            </a:r>
            <a:r>
              <a:rPr lang="en-US" dirty="0" smtClean="0"/>
              <a:t>,</a:t>
            </a:r>
            <a:r>
              <a:rPr lang="zh-CN" altLang="en-US" dirty="0" smtClean="0"/>
              <a:t>说明</a:t>
            </a:r>
            <a:r>
              <a:rPr lang="zh-CN" altLang="en-US" u="sng" dirty="0" smtClean="0"/>
              <a:t>光路是可逆的</a:t>
            </a:r>
            <a:r>
              <a:rPr lang="zh-CN" altLang="en-US" dirty="0" smtClean="0"/>
              <a:t>。</a:t>
            </a:r>
            <a:endParaRPr lang="zh-CN" altLang="en-US" dirty="0"/>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3919910"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考点一　光源、光线、光速、光年</a:t>
            </a:r>
            <a:endParaRPr lang="zh-CN" altLang="en-US" sz="2000" b="1" dirty="0">
              <a:solidFill>
                <a:srgbClr val="0FA096"/>
              </a:solidFill>
              <a:latin typeface="微软雅黑" pitchFamily="34" charset="-122"/>
              <a:ea typeface="微软雅黑" pitchFamily="34" charset="-122"/>
            </a:endParaRPr>
          </a:p>
        </p:txBody>
      </p:sp>
      <p:graphicFrame>
        <p:nvGraphicFramePr>
          <p:cNvPr id="4" name="表格 3"/>
          <p:cNvGraphicFramePr>
            <a:graphicFrameLocks noGrp="1"/>
          </p:cNvGraphicFramePr>
          <p:nvPr/>
        </p:nvGraphicFramePr>
        <p:xfrm>
          <a:off x="838199" y="852532"/>
          <a:ext cx="7821386" cy="3456000"/>
        </p:xfrm>
        <a:graphic>
          <a:graphicData uri="http://schemas.openxmlformats.org/drawingml/2006/table">
            <a:tbl>
              <a:tblPr/>
              <a:tblGrid>
                <a:gridCol w="783772"/>
                <a:gridCol w="7037614"/>
              </a:tblGrid>
              <a:tr h="864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光源</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u="none" kern="100" dirty="0">
                          <a:solidFill>
                            <a:srgbClr val="000000"/>
                          </a:solidFill>
                          <a:latin typeface="Times New Roman"/>
                          <a:ea typeface="微软雅黑"/>
                          <a:cs typeface="Times New Roman"/>
                        </a:rPr>
                        <a:t>　</a:t>
                      </a:r>
                      <a:r>
                        <a:rPr lang="zh-CN" sz="1700" u="none" kern="100" dirty="0">
                          <a:solidFill>
                            <a:srgbClr val="000000"/>
                          </a:solidFill>
                          <a:latin typeface="Times New Roman"/>
                          <a:ea typeface="微软雅黑"/>
                          <a:cs typeface="Times New Roman"/>
                        </a:rPr>
                        <a:t>能自行发光的物体叫光源</a:t>
                      </a:r>
                      <a:r>
                        <a:rPr lang="en-US" sz="1700" u="none" kern="100" dirty="0">
                          <a:solidFill>
                            <a:srgbClr val="000000"/>
                          </a:solidFill>
                          <a:latin typeface="Times New Roman"/>
                          <a:ea typeface="微软雅黑"/>
                          <a:cs typeface="Times New Roman"/>
                        </a:rPr>
                        <a:t>,</a:t>
                      </a:r>
                      <a:r>
                        <a:rPr lang="zh-CN" sz="1700" u="none" kern="100" dirty="0">
                          <a:solidFill>
                            <a:srgbClr val="000000"/>
                          </a:solidFill>
                          <a:latin typeface="Times New Roman"/>
                          <a:ea typeface="微软雅黑"/>
                          <a:cs typeface="Times New Roman"/>
                        </a:rPr>
                        <a:t>如太阳、发光的白炽灯等</a:t>
                      </a:r>
                      <a:r>
                        <a:rPr lang="en-US" sz="1700" u="none" kern="100" dirty="0">
                          <a:solidFill>
                            <a:srgbClr val="000000"/>
                          </a:solidFill>
                          <a:latin typeface="Times New Roman"/>
                          <a:ea typeface="微软雅黑"/>
                          <a:cs typeface="Times New Roman"/>
                        </a:rPr>
                        <a:t>,</a:t>
                      </a:r>
                      <a:r>
                        <a:rPr lang="zh-CN" sz="1700" u="none" kern="100" dirty="0">
                          <a:solidFill>
                            <a:srgbClr val="000000"/>
                          </a:solidFill>
                          <a:latin typeface="Times New Roman"/>
                          <a:ea typeface="微软雅黑"/>
                          <a:cs typeface="Times New Roman"/>
                        </a:rPr>
                        <a:t>但是</a:t>
                      </a:r>
                      <a:r>
                        <a:rPr lang="zh-CN" sz="1700" u="none" kern="100" dirty="0" smtClean="0">
                          <a:solidFill>
                            <a:srgbClr val="000000"/>
                          </a:solidFill>
                          <a:latin typeface="Times New Roman"/>
                          <a:ea typeface="微软雅黑"/>
                          <a:cs typeface="Times New Roman"/>
                        </a:rPr>
                        <a:t>月亮</a:t>
                      </a:r>
                      <a:r>
                        <a:rPr lang="en-US" altLang="zh-CN" sz="1700" i="1" u="none" kern="100" dirty="0" smtClean="0">
                          <a:solidFill>
                            <a:srgbClr val="000000"/>
                          </a:solidFill>
                          <a:uFill>
                            <a:solidFill>
                              <a:srgbClr val="000000"/>
                            </a:solidFill>
                          </a:uFill>
                          <a:latin typeface="Times New Roman"/>
                          <a:ea typeface="微软雅黑"/>
                          <a:cs typeface="Times New Roman"/>
                        </a:rPr>
                        <a:t>________ </a:t>
                      </a:r>
                      <a:r>
                        <a:rPr lang="zh-CN" sz="1700" u="none" kern="100" dirty="0" smtClean="0">
                          <a:solidFill>
                            <a:srgbClr val="000000"/>
                          </a:solidFill>
                          <a:latin typeface="Times New Roman"/>
                          <a:ea typeface="微软雅黑"/>
                          <a:cs typeface="Times New Roman"/>
                        </a:rPr>
                        <a:t>光源</a:t>
                      </a:r>
                      <a:r>
                        <a:rPr lang="en-US" sz="1700" u="none" kern="100" dirty="0">
                          <a:solidFill>
                            <a:srgbClr val="000000"/>
                          </a:solidFill>
                          <a:latin typeface="Times New Roman"/>
                          <a:ea typeface="微软雅黑"/>
                          <a:cs typeface="Times New Roman"/>
                        </a:rPr>
                        <a:t> </a:t>
                      </a:r>
                      <a:endParaRPr lang="zh-CN" sz="1700" u="none"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00">
                <a:tc>
                  <a:txBody>
                    <a:bodyPr/>
                    <a:lstStyle/>
                    <a:p>
                      <a:pPr algn="ctr">
                        <a:lnSpc>
                          <a:spcPct val="150000"/>
                        </a:lnSpc>
                        <a:spcAft>
                          <a:spcPts val="0"/>
                        </a:spcAft>
                      </a:pPr>
                      <a:r>
                        <a:rPr lang="zh-CN" sz="1700" kern="100">
                          <a:solidFill>
                            <a:srgbClr val="000000"/>
                          </a:solidFill>
                          <a:latin typeface="Times New Roman"/>
                          <a:ea typeface="微软雅黑"/>
                          <a:cs typeface="Times New Roman"/>
                        </a:rPr>
                        <a:t>光线</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用来表示光的传播径迹和方向的带箭头的直线叫光线。光线的引入利用了理想模型法</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实际上是</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的</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00">
                <a:tc>
                  <a:txBody>
                    <a:bodyPr/>
                    <a:lstStyle/>
                    <a:p>
                      <a:pPr algn="ctr">
                        <a:lnSpc>
                          <a:spcPct val="150000"/>
                        </a:lnSpc>
                        <a:spcAft>
                          <a:spcPts val="0"/>
                        </a:spcAft>
                      </a:pPr>
                      <a:r>
                        <a:rPr lang="zh-CN" sz="1700" kern="100">
                          <a:solidFill>
                            <a:srgbClr val="000000"/>
                          </a:solidFill>
                          <a:latin typeface="Times New Roman"/>
                          <a:ea typeface="微软雅黑"/>
                          <a:cs typeface="Times New Roman"/>
                        </a:rPr>
                        <a:t>光速</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光不仅能在介质中传播</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还能在真空中传播。真空中的光速</a:t>
                      </a:r>
                      <a:r>
                        <a:rPr lang="en-US" sz="1700" i="1" kern="100" dirty="0" smtClean="0">
                          <a:solidFill>
                            <a:srgbClr val="000000"/>
                          </a:solidFill>
                          <a:latin typeface="Times New Roman"/>
                          <a:ea typeface="微软雅黑"/>
                          <a:cs typeface="Times New Roman"/>
                        </a:rPr>
                        <a:t>c=_________</a:t>
                      </a:r>
                      <a:r>
                        <a:rPr lang="en-US" sz="1700" i="1" kern="100" baseline="0" dirty="0" smtClean="0">
                          <a:solidFill>
                            <a:srgbClr val="000000"/>
                          </a:solidFill>
                          <a:latin typeface="Times New Roman"/>
                          <a:ea typeface="微软雅黑"/>
                          <a:cs typeface="Times New Roman"/>
                        </a:rPr>
                        <a:t> </a:t>
                      </a:r>
                      <a:r>
                        <a:rPr lang="en-US" sz="1700" kern="100" dirty="0" smtClean="0">
                          <a:solidFill>
                            <a:srgbClr val="000000"/>
                          </a:solidFill>
                          <a:latin typeface="Times New Roman"/>
                          <a:ea typeface="微软雅黑"/>
                          <a:cs typeface="Times New Roman"/>
                        </a:rPr>
                        <a:t>m/s</a:t>
                      </a:r>
                      <a:r>
                        <a:rPr lang="en-US" sz="1700" i="1" kern="100" dirty="0">
                          <a:solidFill>
                            <a:srgbClr val="000000"/>
                          </a:solidFill>
                          <a:latin typeface="Times New Roman"/>
                          <a:ea typeface="微软雅黑"/>
                          <a:cs typeface="Times New Roman"/>
                        </a:rPr>
                        <a:t>=</a:t>
                      </a:r>
                      <a:r>
                        <a:rPr lang="zh-CN" sz="1700" i="1" u="sng" kern="100" dirty="0">
                          <a:solidFill>
                            <a:srgbClr val="000000"/>
                          </a:solidFill>
                          <a:uFill>
                            <a:solidFill>
                              <a:srgbClr val="000000"/>
                            </a:solidFill>
                          </a:uFill>
                          <a:latin typeface="Times New Roman"/>
                          <a:ea typeface="微软雅黑"/>
                          <a:cs typeface="Times New Roman"/>
                        </a:rPr>
                        <a:t>　</a:t>
                      </a:r>
                      <a:r>
                        <a:rPr lang="zh-CN" sz="1700" u="sng" kern="100" dirty="0">
                          <a:solidFill>
                            <a:srgbClr val="000000"/>
                          </a:solidFill>
                          <a:uFill>
                            <a:solidFill>
                              <a:srgbClr val="000000"/>
                            </a:solidFill>
                          </a:uFill>
                          <a:latin typeface="NEU-BZ-S92"/>
                          <a:ea typeface="Times New Roman"/>
                          <a:cs typeface="Times New Roman"/>
                        </a:rPr>
                        <a:t> </a:t>
                      </a:r>
                      <a:r>
                        <a:rPr lang="zh-CN" sz="1700" i="1" u="sng" kern="100" dirty="0">
                          <a:solidFill>
                            <a:srgbClr val="000000"/>
                          </a:solidFill>
                          <a:uFill>
                            <a:solidFill>
                              <a:srgbClr val="000000"/>
                            </a:solidFill>
                          </a:uFill>
                          <a:latin typeface="Times New Roman"/>
                          <a:ea typeface="微软雅黑"/>
                          <a:cs typeface="Times New Roman"/>
                        </a:rPr>
                        <a:t>　</a:t>
                      </a:r>
                      <a:r>
                        <a:rPr lang="en-US" altLang="zh-CN" sz="1700" i="1" u="sng" kern="100" dirty="0" smtClean="0">
                          <a:solidFill>
                            <a:srgbClr val="000000"/>
                          </a:solidFill>
                          <a:uFill>
                            <a:solidFill>
                              <a:srgbClr val="000000"/>
                            </a:solidFill>
                          </a:uFill>
                          <a:latin typeface="Times New Roman"/>
                          <a:ea typeface="微软雅黑"/>
                          <a:cs typeface="Times New Roman"/>
                        </a:rPr>
                        <a:t>     </a:t>
                      </a:r>
                      <a:r>
                        <a:rPr lang="zh-CN" sz="1700" i="1" u="sng" kern="100" dirty="0">
                          <a:solidFill>
                            <a:srgbClr val="000000"/>
                          </a:solidFill>
                          <a:uFill>
                            <a:solidFill>
                              <a:srgbClr val="000000"/>
                            </a:solidFill>
                          </a:uFill>
                          <a:latin typeface="Times New Roman"/>
                          <a:ea typeface="微软雅黑"/>
                          <a:cs typeface="Times New Roman"/>
                        </a:rPr>
                        <a:t>　</a:t>
                      </a:r>
                      <a:r>
                        <a:rPr lang="en-US" sz="1700" kern="100" dirty="0">
                          <a:solidFill>
                            <a:srgbClr val="000000"/>
                          </a:solidFill>
                          <a:latin typeface="Times New Roman"/>
                          <a:ea typeface="微软雅黑"/>
                          <a:cs typeface="Times New Roman"/>
                        </a:rPr>
                        <a:t>km/s</a:t>
                      </a:r>
                      <a:r>
                        <a:rPr lang="zh-CN" sz="1700" kern="100" dirty="0">
                          <a:solidFill>
                            <a:srgbClr val="000000"/>
                          </a:solidFill>
                          <a:latin typeface="Times New Roman"/>
                          <a:ea typeface="微软雅黑"/>
                          <a:cs typeface="Times New Roman"/>
                        </a:rPr>
                        <a:t>。光在各介质中的速度一般为</a:t>
                      </a:r>
                      <a:r>
                        <a:rPr lang="en-US" sz="1700" i="1" kern="100" dirty="0">
                          <a:solidFill>
                            <a:srgbClr val="000000"/>
                          </a:solidFill>
                          <a:latin typeface="Times New Roman"/>
                          <a:ea typeface="微软雅黑"/>
                          <a:cs typeface="Times New Roman"/>
                        </a:rPr>
                        <a:t>v</a:t>
                      </a:r>
                      <a:r>
                        <a:rPr lang="zh-CN" sz="1700" kern="100" baseline="-25000" dirty="0">
                          <a:solidFill>
                            <a:srgbClr val="000000"/>
                          </a:solidFill>
                          <a:latin typeface="Times New Roman"/>
                          <a:ea typeface="微软雅黑"/>
                          <a:cs typeface="Times New Roman"/>
                        </a:rPr>
                        <a:t>气</a:t>
                      </a:r>
                      <a:r>
                        <a:rPr lang="en-US" sz="1700" i="1" kern="100" dirty="0">
                          <a:solidFill>
                            <a:srgbClr val="000000"/>
                          </a:solidFill>
                          <a:latin typeface="Times New Roman"/>
                          <a:ea typeface="微软雅黑"/>
                          <a:cs typeface="Times New Roman"/>
                        </a:rPr>
                        <a:t>&gt;v</a:t>
                      </a:r>
                      <a:r>
                        <a:rPr lang="zh-CN" sz="1700" kern="100" baseline="-25000" dirty="0">
                          <a:solidFill>
                            <a:srgbClr val="000000"/>
                          </a:solidFill>
                          <a:latin typeface="Times New Roman"/>
                          <a:ea typeface="微软雅黑"/>
                          <a:cs typeface="Times New Roman"/>
                        </a:rPr>
                        <a:t>液</a:t>
                      </a:r>
                      <a:r>
                        <a:rPr lang="en-US" sz="1700" i="1" kern="100" dirty="0">
                          <a:solidFill>
                            <a:srgbClr val="000000"/>
                          </a:solidFill>
                          <a:latin typeface="Times New Roman"/>
                          <a:ea typeface="微软雅黑"/>
                          <a:cs typeface="Times New Roman"/>
                        </a:rPr>
                        <a:t>&gt;v</a:t>
                      </a:r>
                      <a:r>
                        <a:rPr lang="zh-CN" sz="1700" kern="100" baseline="-25000" dirty="0">
                          <a:solidFill>
                            <a:srgbClr val="000000"/>
                          </a:solidFill>
                          <a:latin typeface="Times New Roman"/>
                          <a:ea typeface="微软雅黑"/>
                          <a:cs typeface="Times New Roman"/>
                        </a:rPr>
                        <a:t>固</a:t>
                      </a:r>
                      <a:r>
                        <a:rPr lang="en-US" sz="1700" kern="100" baseline="-250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00">
                <a:tc>
                  <a:txBody>
                    <a:bodyPr/>
                    <a:lstStyle/>
                    <a:p>
                      <a:pPr algn="ctr">
                        <a:lnSpc>
                          <a:spcPct val="150000"/>
                        </a:lnSpc>
                        <a:spcAft>
                          <a:spcPts val="0"/>
                        </a:spcAft>
                      </a:pPr>
                      <a:r>
                        <a:rPr lang="zh-CN" sz="1700" kern="100">
                          <a:solidFill>
                            <a:srgbClr val="000000"/>
                          </a:solidFill>
                          <a:latin typeface="Times New Roman"/>
                          <a:ea typeface="微软雅黑"/>
                          <a:cs typeface="Times New Roman"/>
                        </a:rPr>
                        <a:t>光年</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光在一年内传播的距离</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是</a:t>
                      </a:r>
                      <a:r>
                        <a:rPr lang="zh-CN" sz="1700" i="1" u="sng" kern="100" dirty="0">
                          <a:solidFill>
                            <a:srgbClr val="000000"/>
                          </a:solidFill>
                          <a:uFill>
                            <a:solidFill>
                              <a:srgbClr val="000000"/>
                            </a:solidFill>
                          </a:uFill>
                          <a:latin typeface="Times New Roman"/>
                          <a:ea typeface="微软雅黑"/>
                          <a:cs typeface="Times New Roman"/>
                        </a:rPr>
                        <a:t>　　　　</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选填</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长度</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或</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时间</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单位</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26626" name="Rectangle 2"/>
          <p:cNvSpPr>
            <a:spLocks noChangeArrowheads="1"/>
          </p:cNvSpPr>
          <p:nvPr/>
        </p:nvSpPr>
        <p:spPr bwMode="auto">
          <a:xfrm>
            <a:off x="7743189" y="907892"/>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不是</a:t>
            </a:r>
            <a:endParaRPr kumimoji="0" lang="zh-CN" altLang="en-US" sz="1700" b="1"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p:txBody>
      </p:sp>
      <p:sp>
        <p:nvSpPr>
          <p:cNvPr id="8" name="Rectangle 2"/>
          <p:cNvSpPr>
            <a:spLocks noChangeArrowheads="1"/>
          </p:cNvSpPr>
          <p:nvPr/>
        </p:nvSpPr>
        <p:spPr bwMode="auto">
          <a:xfrm>
            <a:off x="4087090" y="2177649"/>
            <a:ext cx="838691"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不存在</a:t>
            </a:r>
            <a:endParaRPr kumimoji="0" lang="zh-CN" altLang="en-US" sz="1700" b="1"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p:txBody>
      </p:sp>
      <p:sp>
        <p:nvSpPr>
          <p:cNvPr id="9" name="Rectangle 2"/>
          <p:cNvSpPr>
            <a:spLocks noChangeArrowheads="1"/>
          </p:cNvSpPr>
          <p:nvPr/>
        </p:nvSpPr>
        <p:spPr bwMode="auto">
          <a:xfrm>
            <a:off x="7624735" y="2652661"/>
            <a:ext cx="91403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sz="1700" b="1" dirty="0" smtClean="0">
                <a:solidFill>
                  <a:srgbClr val="C00000"/>
                </a:solidFill>
              </a:rPr>
              <a:t>3</a:t>
            </a:r>
            <a:r>
              <a:rPr lang="en-US" sz="1700" b="1" i="1" dirty="0" smtClean="0">
                <a:solidFill>
                  <a:srgbClr val="C00000"/>
                </a:solidFill>
              </a:rPr>
              <a:t>.</a:t>
            </a:r>
            <a:r>
              <a:rPr lang="en-US" sz="1700" b="1" dirty="0" smtClean="0">
                <a:solidFill>
                  <a:srgbClr val="C00000"/>
                </a:solidFill>
              </a:rPr>
              <a:t>0×10</a:t>
            </a:r>
            <a:r>
              <a:rPr lang="en-US" sz="1700" b="1" baseline="30000" dirty="0" smtClean="0">
                <a:solidFill>
                  <a:srgbClr val="C00000"/>
                </a:solidFill>
              </a:rPr>
              <a:t>8</a:t>
            </a:r>
            <a:endParaRPr kumimoji="0" lang="zh-CN" altLang="en-US" sz="1700" b="1"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p:txBody>
      </p:sp>
      <p:sp>
        <p:nvSpPr>
          <p:cNvPr id="10" name="Rectangle 2"/>
          <p:cNvSpPr>
            <a:spLocks noChangeArrowheads="1"/>
          </p:cNvSpPr>
          <p:nvPr/>
        </p:nvSpPr>
        <p:spPr bwMode="auto">
          <a:xfrm>
            <a:off x="4443050" y="3686718"/>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长度</a:t>
            </a:r>
            <a:endParaRPr kumimoji="0" lang="zh-CN" altLang="en-US" sz="1700" b="1"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p:txBody>
      </p:sp>
      <p:sp>
        <p:nvSpPr>
          <p:cNvPr id="11" name="Rectangle 2"/>
          <p:cNvSpPr>
            <a:spLocks noChangeArrowheads="1"/>
          </p:cNvSpPr>
          <p:nvPr/>
        </p:nvSpPr>
        <p:spPr bwMode="auto">
          <a:xfrm>
            <a:off x="2246415" y="3044547"/>
            <a:ext cx="750526"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sz="1700" b="1" dirty="0" smtClean="0">
                <a:solidFill>
                  <a:srgbClr val="C00000"/>
                </a:solidFill>
              </a:rPr>
              <a:t>3×10</a:t>
            </a:r>
            <a:r>
              <a:rPr lang="en-US" sz="1700" b="1" baseline="30000" dirty="0" smtClean="0">
                <a:solidFill>
                  <a:srgbClr val="C00000"/>
                </a:solidFill>
              </a:rPr>
              <a:t>5</a:t>
            </a:r>
            <a:endParaRPr kumimoji="0" lang="zh-CN" altLang="en-US" sz="1700" b="1"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45846565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5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1270082"/>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数据处理和分析</a:t>
            </a:r>
            <a:r>
              <a:rPr lang="en-US" altLang="zh-CN" b="1" dirty="0" smtClean="0"/>
              <a:t>】</a:t>
            </a:r>
          </a:p>
          <a:p>
            <a:pPr>
              <a:lnSpc>
                <a:spcPct val="150000"/>
              </a:lnSpc>
            </a:pPr>
            <a:r>
              <a:rPr lang="en-US" b="1" dirty="0" smtClean="0"/>
              <a:t>7</a:t>
            </a:r>
            <a:r>
              <a:rPr lang="en-US" b="1" i="1" dirty="0" smtClean="0"/>
              <a:t>.</a:t>
            </a:r>
            <a:r>
              <a:rPr lang="zh-CN" altLang="en-US" dirty="0" smtClean="0"/>
              <a:t>设计实验数据记录表格</a:t>
            </a:r>
            <a:r>
              <a:rPr lang="en-US" dirty="0" smtClean="0"/>
              <a:t>(</a:t>
            </a:r>
            <a:r>
              <a:rPr lang="zh-CN" altLang="en-US" dirty="0" smtClean="0"/>
              <a:t>如下表所示</a:t>
            </a:r>
            <a:r>
              <a:rPr lang="en-US" dirty="0" smtClean="0"/>
              <a:t>),</a:t>
            </a:r>
            <a:r>
              <a:rPr lang="zh-CN" altLang="en-US" dirty="0" smtClean="0"/>
              <a:t>分析表格数据</a:t>
            </a:r>
            <a:r>
              <a:rPr lang="en-US" dirty="0" smtClean="0"/>
              <a:t>,</a:t>
            </a:r>
            <a:r>
              <a:rPr lang="zh-CN" altLang="en-US" dirty="0" smtClean="0"/>
              <a:t>得出反射角与入射角的大小关系。</a:t>
            </a:r>
            <a:endParaRPr lang="zh-CN" altLang="en-US" dirty="0"/>
          </a:p>
        </p:txBody>
      </p:sp>
      <p:graphicFrame>
        <p:nvGraphicFramePr>
          <p:cNvPr id="3" name="表格 2"/>
          <p:cNvGraphicFramePr>
            <a:graphicFrameLocks noGrp="1"/>
          </p:cNvGraphicFramePr>
          <p:nvPr/>
        </p:nvGraphicFramePr>
        <p:xfrm>
          <a:off x="926275" y="1662544"/>
          <a:ext cx="7742712" cy="1943100"/>
        </p:xfrm>
        <a:graphic>
          <a:graphicData uri="http://schemas.openxmlformats.org/drawingml/2006/table">
            <a:tbl>
              <a:tblPr/>
              <a:tblGrid>
                <a:gridCol w="2580904"/>
                <a:gridCol w="2580904"/>
                <a:gridCol w="2580904"/>
              </a:tblGrid>
              <a:tr h="324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次数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入射角</a:t>
                      </a:r>
                      <a:r>
                        <a:rPr lang="en-US" sz="1700" kern="100" dirty="0">
                          <a:solidFill>
                            <a:srgbClr val="000000"/>
                          </a:solidFill>
                          <a:latin typeface="Times New Roman"/>
                          <a:ea typeface="微软雅黑"/>
                          <a:cs typeface="Times New Roman"/>
                        </a:rPr>
                        <a:t>∠</a:t>
                      </a:r>
                      <a:r>
                        <a:rPr lang="en-US" sz="1700" i="1" kern="100" dirty="0" err="1">
                          <a:solidFill>
                            <a:srgbClr val="000000"/>
                          </a:solidFill>
                          <a:latin typeface="Times New Roman"/>
                          <a:ea typeface="微软雅黑"/>
                          <a:cs typeface="Times New Roman"/>
                        </a:rPr>
                        <a:t>i</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反射角</a:t>
                      </a:r>
                      <a:r>
                        <a:rPr lang="en-US" sz="1700" kern="100" dirty="0">
                          <a:solidFill>
                            <a:srgbClr val="000000"/>
                          </a:solidFill>
                          <a:latin typeface="Times New Roman"/>
                          <a:ea typeface="微软雅黑"/>
                          <a:cs typeface="Times New Roman"/>
                        </a:rPr>
                        <a:t>∠</a:t>
                      </a:r>
                      <a:r>
                        <a:rPr lang="en-US" sz="1700" i="1" kern="100" dirty="0">
                          <a:solidFill>
                            <a:srgbClr val="000000"/>
                          </a:solidFill>
                          <a:latin typeface="Times New Roman"/>
                          <a:ea typeface="微软雅黑"/>
                          <a:cs typeface="Times New Roman"/>
                        </a:rPr>
                        <a:t>r</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324000">
                <a:tc>
                  <a:txBody>
                    <a:bodyPr/>
                    <a:lstStyle/>
                    <a:p>
                      <a:pPr algn="ctr">
                        <a:lnSpc>
                          <a:spcPct val="150000"/>
                        </a:lnSpc>
                        <a:spcAft>
                          <a:spcPts val="0"/>
                        </a:spcAft>
                      </a:pPr>
                      <a:r>
                        <a:rPr lang="en-US" sz="1700" kern="100">
                          <a:solidFill>
                            <a:srgbClr val="000000"/>
                          </a:solidFill>
                          <a:latin typeface="Times New Roman"/>
                          <a:ea typeface="微软雅黑"/>
                          <a:cs typeface="Times New Roman"/>
                        </a:rPr>
                        <a:t>1</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a:txBody>
                    <a:bodyPr/>
                    <a:lstStyle/>
                    <a:p>
                      <a:pPr algn="ctr">
                        <a:lnSpc>
                          <a:spcPct val="150000"/>
                        </a:lnSpc>
                        <a:spcAft>
                          <a:spcPts val="0"/>
                        </a:spcAft>
                      </a:pPr>
                      <a:r>
                        <a:rPr lang="en-US" sz="1700" kern="100">
                          <a:solidFill>
                            <a:srgbClr val="000000"/>
                          </a:solidFill>
                          <a:latin typeface="Times New Roman"/>
                          <a:ea typeface="微软雅黑"/>
                          <a:cs typeface="Times New Roman"/>
                        </a:rPr>
                        <a:t>2</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a:txBody>
                    <a:bodyPr/>
                    <a:lstStyle/>
                    <a:p>
                      <a:pPr algn="ctr">
                        <a:lnSpc>
                          <a:spcPct val="150000"/>
                        </a:lnSpc>
                        <a:spcAft>
                          <a:spcPts val="0"/>
                        </a:spcAft>
                      </a:pPr>
                      <a:r>
                        <a:rPr lang="en-US" sz="1700" kern="100">
                          <a:solidFill>
                            <a:srgbClr val="000000"/>
                          </a:solidFill>
                          <a:latin typeface="Times New Roman"/>
                          <a:ea typeface="微软雅黑"/>
                          <a:cs typeface="Times New Roman"/>
                        </a:rPr>
                        <a:t>3</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a:txBody>
                    <a:bodyPr/>
                    <a:lstStyle/>
                    <a:p>
                      <a:pPr algn="ctr">
                        <a:lnSpc>
                          <a:spcPct val="150000"/>
                        </a:lnSpc>
                        <a:spcAft>
                          <a:spcPts val="0"/>
                        </a:spcAft>
                      </a:pPr>
                      <a:r>
                        <a:rPr lang="en-US" sz="1700" kern="100">
                          <a:solidFill>
                            <a:srgbClr val="000000"/>
                          </a:solidFill>
                          <a:latin typeface="Times New Roman"/>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1734697"/>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交流与反思</a:t>
            </a:r>
            <a:r>
              <a:rPr lang="en-US" altLang="zh-CN" b="1" dirty="0" smtClean="0"/>
              <a:t>】</a:t>
            </a:r>
          </a:p>
          <a:p>
            <a:pPr>
              <a:lnSpc>
                <a:spcPct val="150000"/>
              </a:lnSpc>
            </a:pPr>
            <a:r>
              <a:rPr lang="en-US" b="1" dirty="0" smtClean="0"/>
              <a:t>8</a:t>
            </a:r>
            <a:r>
              <a:rPr lang="en-US" b="1" i="1" dirty="0" smtClean="0"/>
              <a:t>.</a:t>
            </a:r>
            <a:r>
              <a:rPr lang="zh-CN" altLang="en-US" dirty="0" smtClean="0"/>
              <a:t>实验要在</a:t>
            </a:r>
            <a:r>
              <a:rPr lang="zh-CN" altLang="en-US" u="sng" dirty="0" smtClean="0"/>
              <a:t>较暗</a:t>
            </a:r>
            <a:r>
              <a:rPr lang="zh-CN" altLang="en-US" dirty="0" smtClean="0"/>
              <a:t>的环境中进行</a:t>
            </a:r>
            <a:r>
              <a:rPr lang="en-US" dirty="0" smtClean="0"/>
              <a:t>,</a:t>
            </a:r>
            <a:r>
              <a:rPr lang="zh-CN" altLang="en-US" dirty="0" smtClean="0"/>
              <a:t>目的是使</a:t>
            </a:r>
            <a:r>
              <a:rPr lang="zh-CN" altLang="en-US" u="sng" dirty="0" smtClean="0"/>
              <a:t>光线更清晰、明显</a:t>
            </a:r>
            <a:r>
              <a:rPr lang="zh-CN" altLang="en-US" dirty="0" smtClean="0"/>
              <a:t>。</a:t>
            </a:r>
          </a:p>
          <a:p>
            <a:pPr>
              <a:lnSpc>
                <a:spcPct val="150000"/>
              </a:lnSpc>
            </a:pPr>
            <a:r>
              <a:rPr lang="en-US" b="1" dirty="0" smtClean="0"/>
              <a:t>9</a:t>
            </a:r>
            <a:r>
              <a:rPr lang="en-US" b="1" i="1" dirty="0" smtClean="0"/>
              <a:t>.</a:t>
            </a:r>
            <a:r>
              <a:rPr lang="zh-CN" altLang="en-US" dirty="0" smtClean="0"/>
              <a:t>反射角与入射角不相等的原因</a:t>
            </a:r>
            <a:r>
              <a:rPr lang="en-US" dirty="0" smtClean="0"/>
              <a:t>:</a:t>
            </a:r>
            <a:r>
              <a:rPr lang="zh-CN" altLang="en-US" dirty="0" smtClean="0"/>
              <a:t>可能将入射光线与平面镜的夹角当成了</a:t>
            </a:r>
            <a:r>
              <a:rPr lang="zh-CN" altLang="en-US" u="sng" dirty="0" smtClean="0"/>
              <a:t>入射角</a:t>
            </a:r>
            <a:r>
              <a:rPr lang="zh-CN" altLang="en-US" dirty="0" smtClean="0"/>
              <a:t>或将反射光线与平面镜的夹角当成了</a:t>
            </a:r>
            <a:r>
              <a:rPr lang="zh-CN" altLang="en-US" u="sng" dirty="0" smtClean="0"/>
              <a:t>反射角</a:t>
            </a:r>
            <a:r>
              <a:rPr lang="zh-CN" altLang="en-US" dirty="0" smtClean="0"/>
              <a:t>。</a:t>
            </a:r>
            <a:endParaRPr lang="zh-CN" altLang="en-US" dirty="0"/>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1319198"/>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1   </a:t>
            </a:r>
            <a:r>
              <a:rPr lang="zh-CN" altLang="en-US" dirty="0" smtClean="0"/>
              <a:t>小明和小刚一起做</a:t>
            </a:r>
            <a:r>
              <a:rPr lang="en-US" dirty="0" smtClean="0"/>
              <a:t>“</a:t>
            </a:r>
            <a:r>
              <a:rPr lang="zh-CN" altLang="en-US" dirty="0" smtClean="0"/>
              <a:t>探究光的反射规律</a:t>
            </a:r>
            <a:r>
              <a:rPr lang="en-US" dirty="0" smtClean="0"/>
              <a:t>”</a:t>
            </a:r>
            <a:r>
              <a:rPr lang="zh-CN" altLang="en-US" dirty="0" smtClean="0"/>
              <a:t>的实验</a:t>
            </a:r>
            <a:r>
              <a:rPr lang="en-US" dirty="0" smtClean="0"/>
              <a:t>:</a:t>
            </a:r>
            <a:endParaRPr lang="zh-CN" altLang="en-US" dirty="0" smtClean="0"/>
          </a:p>
          <a:p>
            <a:pPr>
              <a:lnSpc>
                <a:spcPct val="150000"/>
              </a:lnSpc>
            </a:pPr>
            <a:r>
              <a:rPr lang="en-US" dirty="0" smtClean="0"/>
              <a:t>(1)</a:t>
            </a:r>
            <a:r>
              <a:rPr lang="zh-CN" altLang="en-US" dirty="0" smtClean="0"/>
              <a:t>如图</a:t>
            </a:r>
            <a:r>
              <a:rPr lang="en-US" dirty="0" smtClean="0"/>
              <a:t>2-11</a:t>
            </a:r>
            <a:r>
              <a:rPr lang="zh-CN" altLang="en-US" dirty="0" smtClean="0"/>
              <a:t>所示</a:t>
            </a:r>
            <a:r>
              <a:rPr lang="en-US" dirty="0" smtClean="0"/>
              <a:t>,</a:t>
            </a:r>
            <a:r>
              <a:rPr lang="zh-CN" altLang="en-US" dirty="0" smtClean="0"/>
              <a:t>先将平面镜放在水平桌面上</a:t>
            </a:r>
            <a:r>
              <a:rPr lang="en-US" dirty="0" smtClean="0"/>
              <a:t>,</a:t>
            </a:r>
            <a:r>
              <a:rPr lang="zh-CN" altLang="en-US" dirty="0" smtClean="0"/>
              <a:t>再将硬纸板</a:t>
            </a:r>
            <a:r>
              <a:rPr lang="zh-CN" altLang="en-US" i="1" u="sng" dirty="0" smtClean="0"/>
              <a:t>　　　　</a:t>
            </a:r>
            <a:r>
              <a:rPr lang="zh-CN" altLang="en-US" dirty="0" smtClean="0"/>
              <a:t>放置在平面镜上。</a:t>
            </a:r>
            <a:r>
              <a:rPr lang="en-US" dirty="0" smtClean="0"/>
              <a:t> </a:t>
            </a:r>
            <a:endParaRPr lang="zh-CN" altLang="en-US" dirty="0"/>
          </a:p>
        </p:txBody>
      </p:sp>
      <p:pic>
        <p:nvPicPr>
          <p:cNvPr id="3" name="QW5.EPS" descr="id:2147506054;FounderCES"/>
          <p:cNvPicPr>
            <a:picLocks noChangeAspect="1"/>
          </p:cNvPicPr>
          <p:nvPr/>
        </p:nvPicPr>
        <p:blipFill>
          <a:blip r:embed="rId2" cstate="print"/>
          <a:stretch>
            <a:fillRect/>
          </a:stretch>
        </p:blipFill>
        <p:spPr>
          <a:xfrm>
            <a:off x="3382640" y="1516354"/>
            <a:ext cx="2137299" cy="1155594"/>
          </a:xfrm>
          <a:prstGeom prst="rect">
            <a:avLst/>
          </a:prstGeom>
        </p:spPr>
      </p:pic>
      <p:sp>
        <p:nvSpPr>
          <p:cNvPr id="4" name="矩形 3"/>
          <p:cNvSpPr/>
          <p:nvPr/>
        </p:nvSpPr>
        <p:spPr>
          <a:xfrm>
            <a:off x="4064462" y="2677412"/>
            <a:ext cx="830099"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2-11</a:t>
            </a:r>
            <a:endParaRPr lang="zh-CN" altLang="en-US" dirty="0"/>
          </a:p>
        </p:txBody>
      </p:sp>
      <p:sp>
        <p:nvSpPr>
          <p:cNvPr id="5" name="Rectangle 1"/>
          <p:cNvSpPr>
            <a:spLocks noChangeArrowheads="1"/>
          </p:cNvSpPr>
          <p:nvPr/>
        </p:nvSpPr>
        <p:spPr bwMode="auto">
          <a:xfrm>
            <a:off x="6607136" y="796636"/>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竖直</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2565693"/>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1   </a:t>
            </a:r>
            <a:r>
              <a:rPr lang="zh-CN" altLang="en-US" dirty="0" smtClean="0"/>
              <a:t>小明和小刚一起做</a:t>
            </a:r>
            <a:r>
              <a:rPr lang="en-US" dirty="0" smtClean="0"/>
              <a:t>“</a:t>
            </a:r>
            <a:r>
              <a:rPr lang="zh-CN" altLang="en-US" dirty="0" smtClean="0"/>
              <a:t>探究光的反射规律</a:t>
            </a:r>
            <a:r>
              <a:rPr lang="en-US" dirty="0" smtClean="0"/>
              <a:t>”</a:t>
            </a:r>
            <a:r>
              <a:rPr lang="zh-CN" altLang="en-US" dirty="0" smtClean="0"/>
              <a:t>的实验</a:t>
            </a:r>
            <a:r>
              <a:rPr lang="en-US" dirty="0" smtClean="0"/>
              <a:t>:</a:t>
            </a:r>
            <a:endParaRPr lang="zh-CN" altLang="en-US" dirty="0" smtClean="0"/>
          </a:p>
          <a:p>
            <a:pPr>
              <a:lnSpc>
                <a:spcPct val="150000"/>
              </a:lnSpc>
            </a:pPr>
            <a:r>
              <a:rPr lang="en-US" dirty="0" smtClean="0"/>
              <a:t>(2)</a:t>
            </a:r>
            <a:r>
              <a:rPr lang="zh-CN" altLang="en-US" dirty="0" smtClean="0"/>
              <a:t>为了显示光路</a:t>
            </a:r>
            <a:r>
              <a:rPr lang="en-US" dirty="0" smtClean="0"/>
              <a:t>,</a:t>
            </a:r>
            <a:r>
              <a:rPr lang="zh-CN" altLang="en-US" dirty="0" smtClean="0"/>
              <a:t>纸板的表面应</a:t>
            </a:r>
            <a:r>
              <a:rPr lang="zh-CN" altLang="en-US" i="1" u="sng" dirty="0" smtClean="0"/>
              <a:t>　　　　</a:t>
            </a:r>
            <a:r>
              <a:rPr lang="en-US" dirty="0" smtClean="0"/>
              <a:t>(</a:t>
            </a:r>
            <a:r>
              <a:rPr lang="zh-CN" altLang="en-US" dirty="0" smtClean="0"/>
              <a:t>选填</a:t>
            </a:r>
            <a:r>
              <a:rPr lang="en-US" dirty="0" smtClean="0"/>
              <a:t>“</a:t>
            </a:r>
            <a:r>
              <a:rPr lang="zh-CN" altLang="en-US" dirty="0" smtClean="0"/>
              <a:t>粗糙</a:t>
            </a:r>
            <a:r>
              <a:rPr lang="en-US" dirty="0" smtClean="0"/>
              <a:t>”</a:t>
            </a:r>
            <a:r>
              <a:rPr lang="zh-CN" altLang="en-US" dirty="0" smtClean="0"/>
              <a:t>或</a:t>
            </a:r>
            <a:r>
              <a:rPr lang="en-US" dirty="0" smtClean="0"/>
              <a:t>“</a:t>
            </a:r>
            <a:r>
              <a:rPr lang="zh-CN" altLang="en-US" dirty="0" smtClean="0"/>
              <a:t>光滑</a:t>
            </a:r>
            <a:r>
              <a:rPr lang="en-US" dirty="0" smtClean="0"/>
              <a:t>”)</a:t>
            </a:r>
            <a:r>
              <a:rPr lang="zh-CN" altLang="en-US" dirty="0" smtClean="0"/>
              <a:t>些</a:t>
            </a:r>
            <a:r>
              <a:rPr lang="en-US" dirty="0" smtClean="0"/>
              <a:t>;</a:t>
            </a:r>
            <a:r>
              <a:rPr lang="zh-CN" altLang="en-US" dirty="0" smtClean="0"/>
              <a:t>为了使光线能在纸板上显示出来</a:t>
            </a:r>
            <a:r>
              <a:rPr lang="en-US" dirty="0" smtClean="0"/>
              <a:t>,</a:t>
            </a:r>
            <a:r>
              <a:rPr lang="zh-CN" altLang="en-US" dirty="0" smtClean="0"/>
              <a:t>方便实验探究</a:t>
            </a:r>
            <a:r>
              <a:rPr lang="en-US" dirty="0" smtClean="0"/>
              <a:t>,</a:t>
            </a:r>
            <a:r>
              <a:rPr lang="zh-CN" altLang="en-US" dirty="0" smtClean="0"/>
              <a:t>该采取的操作是</a:t>
            </a:r>
            <a:r>
              <a:rPr lang="zh-CN" altLang="en-US" i="1" u="sng" dirty="0" smtClean="0"/>
              <a:t>　                                        </a:t>
            </a:r>
            <a:r>
              <a:rPr lang="zh-CN" altLang="en-US" dirty="0" smtClean="0"/>
              <a:t>。小明想把光的径迹保留在纸板上以便探究</a:t>
            </a:r>
            <a:r>
              <a:rPr lang="en-US" dirty="0" smtClean="0"/>
              <a:t>,</a:t>
            </a:r>
            <a:r>
              <a:rPr lang="zh-CN" altLang="en-US" dirty="0" smtClean="0"/>
              <a:t>请你为他设计保留光线径迹的方法</a:t>
            </a:r>
            <a:r>
              <a:rPr lang="en-US" dirty="0" smtClean="0"/>
              <a:t>: </a:t>
            </a:r>
          </a:p>
          <a:p>
            <a:pPr>
              <a:lnSpc>
                <a:spcPct val="150000"/>
              </a:lnSpc>
            </a:pPr>
            <a:r>
              <a:rPr lang="zh-CN" altLang="en-US" i="1" u="sng" dirty="0" smtClean="0"/>
              <a:t>　                                                                             </a:t>
            </a:r>
            <a:r>
              <a:rPr lang="zh-CN" altLang="en-US" dirty="0" smtClean="0"/>
              <a:t>。</a:t>
            </a:r>
            <a:r>
              <a:rPr lang="en-US" dirty="0" smtClean="0"/>
              <a:t> </a:t>
            </a:r>
            <a:r>
              <a:rPr lang="zh-CN" altLang="en-US" dirty="0" smtClean="0"/>
              <a:t>纸板上标有刻度是为了方便测量</a:t>
            </a:r>
            <a:r>
              <a:rPr lang="en-US" i="1" u="sng" dirty="0" smtClean="0"/>
              <a:t>                                 </a:t>
            </a:r>
            <a:r>
              <a:rPr lang="zh-CN" altLang="en-US" dirty="0" smtClean="0"/>
              <a:t>的大小。</a:t>
            </a:r>
            <a:endParaRPr lang="zh-CN" altLang="en-US" dirty="0"/>
          </a:p>
        </p:txBody>
      </p:sp>
      <p:sp>
        <p:nvSpPr>
          <p:cNvPr id="5" name="Rectangle 1"/>
          <p:cNvSpPr>
            <a:spLocks noChangeArrowheads="1"/>
          </p:cNvSpPr>
          <p:nvPr/>
        </p:nvSpPr>
        <p:spPr bwMode="auto">
          <a:xfrm>
            <a:off x="4125193" y="797399"/>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粗糙</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6" name="Rectangle 1"/>
          <p:cNvSpPr>
            <a:spLocks noChangeArrowheads="1"/>
          </p:cNvSpPr>
          <p:nvPr/>
        </p:nvSpPr>
        <p:spPr bwMode="auto">
          <a:xfrm>
            <a:off x="6001494" y="1189285"/>
            <a:ext cx="267252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使光束贴着纸板射到</a:t>
            </a:r>
            <a:r>
              <a:rPr lang="en-US" altLang="zh-CN" b="1" dirty="0" smtClean="0">
                <a:solidFill>
                  <a:srgbClr val="C00000"/>
                </a:solidFill>
                <a:ea typeface="微软雅黑" pitchFamily="34" charset="-122"/>
                <a:cs typeface="Times New Roman" pitchFamily="18" charset="0"/>
              </a:rPr>
              <a:t>O</a:t>
            </a:r>
            <a:r>
              <a:rPr lang="zh-CN" altLang="en-US" b="1" dirty="0" smtClean="0">
                <a:solidFill>
                  <a:srgbClr val="C00000"/>
                </a:solidFill>
                <a:ea typeface="微软雅黑" pitchFamily="34" charset="-122"/>
                <a:cs typeface="Times New Roman" pitchFamily="18" charset="0"/>
              </a:rPr>
              <a:t>点</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7" name="Rectangle 1"/>
          <p:cNvSpPr>
            <a:spLocks noChangeArrowheads="1"/>
          </p:cNvSpPr>
          <p:nvPr/>
        </p:nvSpPr>
        <p:spPr bwMode="auto">
          <a:xfrm>
            <a:off x="966356" y="2020558"/>
            <a:ext cx="4628190"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在纸板的光线上取两点</a:t>
            </a:r>
            <a:r>
              <a:rPr lang="en-US" altLang="zh-CN" b="1" dirty="0" smtClean="0">
                <a:solidFill>
                  <a:srgbClr val="C00000"/>
                </a:solidFill>
                <a:ea typeface="微软雅黑" pitchFamily="34" charset="-122"/>
                <a:cs typeface="Times New Roman" pitchFamily="18" charset="0"/>
              </a:rPr>
              <a:t>,</a:t>
            </a:r>
            <a:r>
              <a:rPr lang="zh-CN" altLang="en-US" b="1" dirty="0" smtClean="0">
                <a:solidFill>
                  <a:srgbClr val="C00000"/>
                </a:solidFill>
                <a:ea typeface="微软雅黑" pitchFamily="34" charset="-122"/>
                <a:cs typeface="Times New Roman" pitchFamily="18" charset="0"/>
              </a:rPr>
              <a:t>连接两点并标出方向</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8" name="Rectangle 1"/>
          <p:cNvSpPr>
            <a:spLocks noChangeArrowheads="1"/>
          </p:cNvSpPr>
          <p:nvPr/>
        </p:nvSpPr>
        <p:spPr bwMode="auto">
          <a:xfrm>
            <a:off x="1455884" y="2433554"/>
            <a:ext cx="1800493"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反射角和入射角</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2565693"/>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1   </a:t>
            </a:r>
            <a:r>
              <a:rPr lang="zh-CN" altLang="en-US" dirty="0" smtClean="0"/>
              <a:t>小明和小刚一起做</a:t>
            </a:r>
            <a:r>
              <a:rPr lang="en-US" dirty="0" smtClean="0"/>
              <a:t>“</a:t>
            </a:r>
            <a:r>
              <a:rPr lang="zh-CN" altLang="en-US" dirty="0" smtClean="0"/>
              <a:t>探究光的反射规律</a:t>
            </a:r>
            <a:r>
              <a:rPr lang="en-US" dirty="0" smtClean="0"/>
              <a:t>”</a:t>
            </a:r>
            <a:r>
              <a:rPr lang="zh-CN" altLang="en-US" dirty="0" smtClean="0"/>
              <a:t>的实验</a:t>
            </a:r>
            <a:r>
              <a:rPr lang="en-US" dirty="0" smtClean="0"/>
              <a:t>:</a:t>
            </a:r>
            <a:endParaRPr lang="zh-CN" altLang="en-US" dirty="0" smtClean="0"/>
          </a:p>
          <a:p>
            <a:pPr>
              <a:lnSpc>
                <a:spcPct val="150000"/>
              </a:lnSpc>
            </a:pPr>
            <a:r>
              <a:rPr lang="en-US" dirty="0" smtClean="0"/>
              <a:t>(3)</a:t>
            </a:r>
            <a:r>
              <a:rPr lang="zh-CN" altLang="en-US" dirty="0" smtClean="0"/>
              <a:t>小明在测入射角和反射角大小时只记录了一组数据</a:t>
            </a:r>
            <a:r>
              <a:rPr lang="en-US" dirty="0" smtClean="0"/>
              <a:t>,</a:t>
            </a:r>
            <a:r>
              <a:rPr lang="zh-CN" altLang="en-US" dirty="0" smtClean="0"/>
              <a:t>如表一所示</a:t>
            </a:r>
            <a:r>
              <a:rPr lang="en-US" dirty="0" smtClean="0"/>
              <a:t>,</a:t>
            </a:r>
            <a:r>
              <a:rPr lang="zh-CN" altLang="en-US" dirty="0" smtClean="0"/>
              <a:t>根据这组数据</a:t>
            </a:r>
            <a:r>
              <a:rPr lang="en-US" dirty="0" smtClean="0"/>
              <a:t>,</a:t>
            </a:r>
            <a:r>
              <a:rPr lang="zh-CN" altLang="en-US" dirty="0" smtClean="0"/>
              <a:t>他</a:t>
            </a:r>
            <a:r>
              <a:rPr lang="zh-CN" altLang="en-US" i="1" u="sng" dirty="0" smtClean="0"/>
              <a:t>　　　　</a:t>
            </a:r>
            <a:r>
              <a:rPr lang="en-US" dirty="0" smtClean="0"/>
              <a:t>(</a:t>
            </a:r>
            <a:r>
              <a:rPr lang="zh-CN" altLang="en-US" dirty="0" smtClean="0"/>
              <a:t>选填</a:t>
            </a:r>
            <a:r>
              <a:rPr lang="en-US" dirty="0" smtClean="0"/>
              <a:t>“</a:t>
            </a:r>
            <a:r>
              <a:rPr lang="zh-CN" altLang="en-US" dirty="0" smtClean="0"/>
              <a:t>能</a:t>
            </a:r>
            <a:r>
              <a:rPr lang="en-US" dirty="0" smtClean="0"/>
              <a:t>”</a:t>
            </a:r>
            <a:r>
              <a:rPr lang="zh-CN" altLang="en-US" dirty="0" smtClean="0"/>
              <a:t>或</a:t>
            </a:r>
            <a:r>
              <a:rPr lang="en-US" dirty="0" smtClean="0"/>
              <a:t>“</a:t>
            </a:r>
            <a:r>
              <a:rPr lang="zh-CN" altLang="en-US" dirty="0" smtClean="0"/>
              <a:t>不能</a:t>
            </a:r>
            <a:r>
              <a:rPr lang="en-US" dirty="0" smtClean="0"/>
              <a:t>”)</a:t>
            </a:r>
            <a:r>
              <a:rPr lang="zh-CN" altLang="en-US" dirty="0" smtClean="0"/>
              <a:t>得出关于光发生反射时反射角等于入射角的结论</a:t>
            </a:r>
            <a:r>
              <a:rPr lang="en-US" dirty="0" smtClean="0"/>
              <a:t>,</a:t>
            </a:r>
            <a:r>
              <a:rPr lang="zh-CN" altLang="en-US" dirty="0" smtClean="0"/>
              <a:t>若不能请说出理由并加以改进</a:t>
            </a:r>
            <a:r>
              <a:rPr lang="en-US" dirty="0" smtClean="0"/>
              <a:t>:____________________________________</a:t>
            </a:r>
          </a:p>
          <a:p>
            <a:pPr>
              <a:lnSpc>
                <a:spcPct val="150000"/>
              </a:lnSpc>
            </a:pPr>
            <a:r>
              <a:rPr lang="zh-CN" altLang="en-US" i="1" u="sng" dirty="0" smtClean="0"/>
              <a:t>　　　　　　　　　　　　　　  　　　　　　　</a:t>
            </a:r>
            <a:r>
              <a:rPr lang="zh-CN" altLang="en-US" dirty="0" smtClean="0"/>
              <a:t>。</a:t>
            </a:r>
            <a:endParaRPr lang="en-US" altLang="zh-CN" dirty="0" smtClean="0"/>
          </a:p>
          <a:p>
            <a:pPr algn="ctr">
              <a:lnSpc>
                <a:spcPct val="150000"/>
              </a:lnSpc>
            </a:pPr>
            <a:r>
              <a:rPr lang="zh-CN" altLang="en-US" dirty="0" smtClean="0"/>
              <a:t>表一</a:t>
            </a:r>
            <a:r>
              <a:rPr lang="en-US" dirty="0" smtClean="0"/>
              <a:t> </a:t>
            </a:r>
            <a:endParaRPr lang="zh-CN" altLang="en-US" dirty="0"/>
          </a:p>
        </p:txBody>
      </p:sp>
      <p:sp>
        <p:nvSpPr>
          <p:cNvPr id="5" name="Rectangle 1"/>
          <p:cNvSpPr>
            <a:spLocks noChangeArrowheads="1"/>
          </p:cNvSpPr>
          <p:nvPr/>
        </p:nvSpPr>
        <p:spPr bwMode="auto">
          <a:xfrm>
            <a:off x="1560123" y="1201461"/>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不能</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6" name="Rectangle 1"/>
          <p:cNvSpPr>
            <a:spLocks noChangeArrowheads="1"/>
          </p:cNvSpPr>
          <p:nvPr/>
        </p:nvSpPr>
        <p:spPr bwMode="auto">
          <a:xfrm>
            <a:off x="930730" y="1521108"/>
            <a:ext cx="7655129" cy="8742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681413" defTabSz="914400" fontAlgn="base">
              <a:lnSpc>
                <a:spcPct val="150000"/>
              </a:lnSpc>
              <a:spcBef>
                <a:spcPct val="0"/>
              </a:spcBef>
              <a:spcAft>
                <a:spcPct val="0"/>
              </a:spcAft>
            </a:pPr>
            <a:r>
              <a:rPr lang="zh-CN" altLang="en-US" b="1" dirty="0" smtClean="0">
                <a:solidFill>
                  <a:srgbClr val="C00000"/>
                </a:solidFill>
              </a:rPr>
              <a:t>一次实验数据太少</a:t>
            </a:r>
            <a:r>
              <a:rPr lang="en-US" b="1" dirty="0" smtClean="0">
                <a:solidFill>
                  <a:srgbClr val="C00000"/>
                </a:solidFill>
              </a:rPr>
              <a:t>,</a:t>
            </a:r>
            <a:r>
              <a:rPr lang="zh-CN" altLang="en-US" b="1" dirty="0" smtClean="0">
                <a:solidFill>
                  <a:srgbClr val="C00000"/>
                </a:solidFill>
              </a:rPr>
              <a:t>所得结论不具有普遍性</a:t>
            </a:r>
            <a:r>
              <a:rPr lang="en-US" b="1" dirty="0" smtClean="0">
                <a:solidFill>
                  <a:srgbClr val="C00000"/>
                </a:solidFill>
              </a:rPr>
              <a:t>,</a:t>
            </a:r>
            <a:r>
              <a:rPr lang="zh-CN" altLang="en-US" b="1" dirty="0" smtClean="0">
                <a:solidFill>
                  <a:srgbClr val="C00000"/>
                </a:solidFill>
              </a:rPr>
              <a:t>应该多次改变入射角的大小</a:t>
            </a:r>
            <a:r>
              <a:rPr lang="en-US" b="1" dirty="0" smtClean="0">
                <a:solidFill>
                  <a:srgbClr val="C00000"/>
                </a:solidFill>
              </a:rPr>
              <a:t>,</a:t>
            </a:r>
            <a:r>
              <a:rPr lang="zh-CN" altLang="en-US" b="1" dirty="0" smtClean="0">
                <a:solidFill>
                  <a:srgbClr val="C00000"/>
                </a:solidFill>
              </a:rPr>
              <a:t>多做几次实验</a:t>
            </a:r>
            <a:endParaRPr kumimoji="0" lang="en-US" altLang="zh-CN" b="1" i="0" u="none" strike="noStrike" cap="none" normalizeH="0" baseline="0" dirty="0" smtClean="0">
              <a:ln>
                <a:noFill/>
              </a:ln>
              <a:solidFill>
                <a:srgbClr val="C00000"/>
              </a:solidFill>
              <a:effectLst/>
              <a:ea typeface="宋体" pitchFamily="2" charset="-122"/>
              <a:cs typeface="宋体" pitchFamily="2" charset="-122"/>
            </a:endParaRPr>
          </a:p>
        </p:txBody>
      </p:sp>
      <p:graphicFrame>
        <p:nvGraphicFramePr>
          <p:cNvPr id="9" name="表格 8"/>
          <p:cNvGraphicFramePr>
            <a:graphicFrameLocks noGrp="1"/>
          </p:cNvGraphicFramePr>
          <p:nvPr/>
        </p:nvGraphicFramePr>
        <p:xfrm>
          <a:off x="926275" y="2893046"/>
          <a:ext cx="7742712" cy="896242"/>
        </p:xfrm>
        <a:graphic>
          <a:graphicData uri="http://schemas.openxmlformats.org/drawingml/2006/table">
            <a:tbl>
              <a:tblPr/>
              <a:tblGrid>
                <a:gridCol w="2580904"/>
                <a:gridCol w="2580904"/>
                <a:gridCol w="2580904"/>
              </a:tblGrid>
              <a:tr h="448121">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实验次数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入射角</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反射角</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48121">
                <a:tc>
                  <a:txBody>
                    <a:bodyPr/>
                    <a:lstStyle/>
                    <a:p>
                      <a:pPr algn="ctr">
                        <a:lnSpc>
                          <a:spcPct val="150000"/>
                        </a:lnSpc>
                        <a:spcAft>
                          <a:spcPts val="0"/>
                        </a:spcAft>
                      </a:pPr>
                      <a:r>
                        <a:rPr lang="en-US" sz="1700" kern="100">
                          <a:solidFill>
                            <a:srgbClr val="000000"/>
                          </a:solidFill>
                          <a:latin typeface="Times New Roman"/>
                          <a:ea typeface="微软雅黑"/>
                          <a:cs typeface="Times New Roman"/>
                        </a:rPr>
                        <a:t>1</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50°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50°</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90719"/>
            <a:ext cx="7811985" cy="2981192"/>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1   </a:t>
            </a:r>
            <a:r>
              <a:rPr lang="zh-CN" altLang="en-US" dirty="0" smtClean="0"/>
              <a:t>小明和小刚一起做</a:t>
            </a:r>
            <a:r>
              <a:rPr lang="en-US" dirty="0" smtClean="0"/>
              <a:t>“</a:t>
            </a:r>
            <a:r>
              <a:rPr lang="zh-CN" altLang="en-US" dirty="0" smtClean="0"/>
              <a:t>探究光的反射规律</a:t>
            </a:r>
            <a:r>
              <a:rPr lang="en-US" dirty="0" smtClean="0"/>
              <a:t>”</a:t>
            </a:r>
            <a:r>
              <a:rPr lang="zh-CN" altLang="en-US" dirty="0" smtClean="0"/>
              <a:t>的实验</a:t>
            </a:r>
            <a:r>
              <a:rPr lang="en-US" dirty="0" smtClean="0"/>
              <a:t>:</a:t>
            </a:r>
            <a:endParaRPr lang="zh-CN" altLang="en-US" dirty="0" smtClean="0"/>
          </a:p>
          <a:p>
            <a:pPr>
              <a:lnSpc>
                <a:spcPct val="150000"/>
              </a:lnSpc>
            </a:pPr>
            <a:r>
              <a:rPr lang="en-US" dirty="0" smtClean="0"/>
              <a:t>(4)</a:t>
            </a:r>
            <a:r>
              <a:rPr lang="zh-CN" altLang="en-US" dirty="0" smtClean="0"/>
              <a:t>小刚逐渐增大入射角的大小进行了三次实验</a:t>
            </a:r>
            <a:r>
              <a:rPr lang="en-US" dirty="0" smtClean="0"/>
              <a:t>,</a:t>
            </a:r>
            <a:r>
              <a:rPr lang="zh-CN" altLang="en-US" dirty="0" smtClean="0"/>
              <a:t>实验所测数据如表二</a:t>
            </a:r>
            <a:r>
              <a:rPr lang="en-US" dirty="0" smtClean="0"/>
              <a:t>,</a:t>
            </a:r>
            <a:r>
              <a:rPr lang="zh-CN" altLang="en-US" dirty="0" smtClean="0"/>
              <a:t>小刚根据表中数据得出的结论和小明的结论并不一致。请你根据表中的数据分析小刚实验中出现错误的原因是</a:t>
            </a:r>
            <a:r>
              <a:rPr lang="zh-CN" altLang="en-US" i="1" u="sng" dirty="0" smtClean="0"/>
              <a:t>　　　　　　　　　　　　　　　　　　　</a:t>
            </a:r>
            <a:r>
              <a:rPr lang="zh-CN" altLang="en-US" dirty="0" smtClean="0"/>
              <a:t>。改正错误</a:t>
            </a:r>
            <a:r>
              <a:rPr lang="en-US" dirty="0" smtClean="0"/>
              <a:t>,</a:t>
            </a:r>
            <a:r>
              <a:rPr lang="zh-CN" altLang="en-US" dirty="0" smtClean="0"/>
              <a:t>分析数据可得</a:t>
            </a:r>
            <a:r>
              <a:rPr lang="en-US" dirty="0" smtClean="0"/>
              <a:t>:</a:t>
            </a:r>
            <a:r>
              <a:rPr lang="zh-CN" altLang="en-US" dirty="0" smtClean="0"/>
              <a:t>反射角</a:t>
            </a:r>
            <a:r>
              <a:rPr lang="zh-CN" altLang="en-US" i="1" u="sng" dirty="0" smtClean="0"/>
              <a:t>　　　　</a:t>
            </a:r>
            <a:r>
              <a:rPr lang="en-US" dirty="0" smtClean="0"/>
              <a:t>(</a:t>
            </a:r>
            <a:r>
              <a:rPr lang="zh-CN" altLang="en-US" dirty="0" smtClean="0"/>
              <a:t>选填</a:t>
            </a:r>
            <a:r>
              <a:rPr lang="en-US" dirty="0" smtClean="0"/>
              <a:t>“</a:t>
            </a:r>
            <a:r>
              <a:rPr lang="zh-CN" altLang="en-US" dirty="0" smtClean="0"/>
              <a:t>大于</a:t>
            </a:r>
            <a:r>
              <a:rPr lang="en-US" dirty="0" smtClean="0"/>
              <a:t>”“</a:t>
            </a:r>
            <a:r>
              <a:rPr lang="zh-CN" altLang="en-US" dirty="0" smtClean="0"/>
              <a:t>小于</a:t>
            </a:r>
            <a:r>
              <a:rPr lang="en-US" dirty="0" smtClean="0"/>
              <a:t>”</a:t>
            </a:r>
            <a:r>
              <a:rPr lang="zh-CN" altLang="en-US" dirty="0" smtClean="0"/>
              <a:t>或</a:t>
            </a:r>
            <a:r>
              <a:rPr lang="en-US" dirty="0" smtClean="0"/>
              <a:t>“</a:t>
            </a:r>
            <a:r>
              <a:rPr lang="zh-CN" altLang="en-US" dirty="0" smtClean="0"/>
              <a:t>等于</a:t>
            </a:r>
            <a:r>
              <a:rPr lang="en-US" dirty="0" smtClean="0"/>
              <a:t>”)</a:t>
            </a:r>
            <a:r>
              <a:rPr lang="zh-CN" altLang="en-US" dirty="0" smtClean="0"/>
              <a:t>入射角</a:t>
            </a:r>
            <a:r>
              <a:rPr lang="en-US" dirty="0" smtClean="0"/>
              <a:t>;</a:t>
            </a:r>
            <a:r>
              <a:rPr lang="zh-CN" altLang="en-US" dirty="0" smtClean="0"/>
              <a:t>当入射角变大时</a:t>
            </a:r>
            <a:r>
              <a:rPr lang="en-US" dirty="0" smtClean="0"/>
              <a:t>,</a:t>
            </a:r>
            <a:r>
              <a:rPr lang="zh-CN" altLang="en-US" dirty="0" smtClean="0"/>
              <a:t>光线</a:t>
            </a:r>
            <a:r>
              <a:rPr lang="en-US" i="1" dirty="0" smtClean="0"/>
              <a:t>OB</a:t>
            </a:r>
            <a:r>
              <a:rPr lang="zh-CN" altLang="en-US" dirty="0" smtClean="0"/>
              <a:t>将</a:t>
            </a:r>
            <a:r>
              <a:rPr lang="zh-CN" altLang="en-US" i="1" u="sng" dirty="0" smtClean="0"/>
              <a:t>　　　　</a:t>
            </a:r>
            <a:r>
              <a:rPr lang="en-US" dirty="0" smtClean="0"/>
              <a:t>(</a:t>
            </a:r>
            <a:r>
              <a:rPr lang="zh-CN" altLang="en-US" dirty="0" smtClean="0"/>
              <a:t>选填</a:t>
            </a:r>
            <a:r>
              <a:rPr lang="en-US" dirty="0" smtClean="0"/>
              <a:t>“</a:t>
            </a:r>
            <a:r>
              <a:rPr lang="zh-CN" altLang="en-US" dirty="0" smtClean="0"/>
              <a:t>远离</a:t>
            </a:r>
            <a:r>
              <a:rPr lang="en-US" dirty="0" smtClean="0"/>
              <a:t>”</a:t>
            </a:r>
            <a:r>
              <a:rPr lang="zh-CN" altLang="en-US" dirty="0" smtClean="0"/>
              <a:t>或</a:t>
            </a:r>
            <a:r>
              <a:rPr lang="en-US" dirty="0" smtClean="0"/>
              <a:t>“</a:t>
            </a:r>
            <a:r>
              <a:rPr lang="zh-CN" altLang="en-US" dirty="0" smtClean="0"/>
              <a:t>靠近</a:t>
            </a:r>
            <a:r>
              <a:rPr lang="en-US" dirty="0" smtClean="0"/>
              <a:t>”)</a:t>
            </a:r>
            <a:r>
              <a:rPr lang="zh-CN" altLang="en-US" dirty="0" smtClean="0"/>
              <a:t>法线</a:t>
            </a:r>
            <a:r>
              <a:rPr lang="en-US" i="1" dirty="0" smtClean="0"/>
              <a:t>ON</a:t>
            </a:r>
            <a:r>
              <a:rPr lang="zh-CN" altLang="en-US" dirty="0" smtClean="0"/>
              <a:t>。</a:t>
            </a:r>
            <a:r>
              <a:rPr lang="en-US" dirty="0" smtClean="0"/>
              <a:t> </a:t>
            </a:r>
          </a:p>
          <a:p>
            <a:pPr algn="ctr">
              <a:lnSpc>
                <a:spcPct val="150000"/>
              </a:lnSpc>
            </a:pPr>
            <a:r>
              <a:rPr lang="zh-CN" altLang="en-US" dirty="0" smtClean="0"/>
              <a:t>表二</a:t>
            </a:r>
            <a:endParaRPr lang="zh-CN" altLang="en-US" dirty="0"/>
          </a:p>
        </p:txBody>
      </p:sp>
      <p:sp>
        <p:nvSpPr>
          <p:cNvPr id="6" name="Rectangle 1"/>
          <p:cNvSpPr>
            <a:spLocks noChangeArrowheads="1"/>
          </p:cNvSpPr>
          <p:nvPr/>
        </p:nvSpPr>
        <p:spPr bwMode="auto">
          <a:xfrm>
            <a:off x="3272622" y="1274370"/>
            <a:ext cx="4572000" cy="4587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把反射光线与镜面的夹角当成反射角了</a:t>
            </a:r>
            <a:endParaRPr kumimoji="0" lang="en-US" altLang="zh-CN" b="1" i="0" u="none" strike="noStrike" cap="none" normalizeH="0" baseline="0" dirty="0" smtClean="0">
              <a:ln>
                <a:noFill/>
              </a:ln>
              <a:solidFill>
                <a:srgbClr val="C00000"/>
              </a:solidFill>
              <a:effectLst/>
              <a:ea typeface="宋体" pitchFamily="2" charset="-122"/>
              <a:cs typeface="宋体" pitchFamily="2" charset="-122"/>
            </a:endParaRPr>
          </a:p>
        </p:txBody>
      </p:sp>
      <p:graphicFrame>
        <p:nvGraphicFramePr>
          <p:cNvPr id="9" name="表格 8"/>
          <p:cNvGraphicFramePr>
            <a:graphicFrameLocks noGrp="1"/>
          </p:cNvGraphicFramePr>
          <p:nvPr/>
        </p:nvGraphicFramePr>
        <p:xfrm>
          <a:off x="926275" y="3026608"/>
          <a:ext cx="7742712" cy="1554480"/>
        </p:xfrm>
        <a:graphic>
          <a:graphicData uri="http://schemas.openxmlformats.org/drawingml/2006/table">
            <a:tbl>
              <a:tblPr/>
              <a:tblGrid>
                <a:gridCol w="2580904"/>
                <a:gridCol w="2580904"/>
                <a:gridCol w="2580904"/>
              </a:tblGrid>
              <a:tr h="360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实验次数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入射角</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反射角</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360000">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1</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20°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70°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60000">
                <a:tc>
                  <a:txBody>
                    <a:bodyPr/>
                    <a:lstStyle/>
                    <a:p>
                      <a:pPr algn="ctr">
                        <a:lnSpc>
                          <a:spcPct val="150000"/>
                        </a:lnSpc>
                        <a:spcAft>
                          <a:spcPts val="0"/>
                        </a:spcAft>
                      </a:pPr>
                      <a:r>
                        <a:rPr lang="en-US" sz="1700" kern="100">
                          <a:solidFill>
                            <a:srgbClr val="000000"/>
                          </a:solidFill>
                          <a:latin typeface="Times New Roman"/>
                          <a:ea typeface="微软雅黑"/>
                          <a:cs typeface="Times New Roman"/>
                        </a:rPr>
                        <a:t>2</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30°</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60°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60000">
                <a:tc>
                  <a:txBody>
                    <a:bodyPr/>
                    <a:lstStyle/>
                    <a:p>
                      <a:pPr algn="ctr">
                        <a:lnSpc>
                          <a:spcPct val="150000"/>
                        </a:lnSpc>
                        <a:spcAft>
                          <a:spcPts val="0"/>
                        </a:spcAft>
                      </a:pPr>
                      <a:r>
                        <a:rPr lang="en-US" sz="1700" kern="100">
                          <a:solidFill>
                            <a:srgbClr val="000000"/>
                          </a:solidFill>
                          <a:latin typeface="Times New Roman"/>
                          <a:ea typeface="微软雅黑"/>
                          <a:cs typeface="Times New Roman"/>
                        </a:rPr>
                        <a:t>3</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50°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40°</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7" name="Rectangle 1"/>
          <p:cNvSpPr>
            <a:spLocks noChangeArrowheads="1"/>
          </p:cNvSpPr>
          <p:nvPr/>
        </p:nvSpPr>
        <p:spPr bwMode="auto">
          <a:xfrm>
            <a:off x="3685957" y="1774421"/>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等于</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8" name="Rectangle 1"/>
          <p:cNvSpPr>
            <a:spLocks noChangeArrowheads="1"/>
          </p:cNvSpPr>
          <p:nvPr/>
        </p:nvSpPr>
        <p:spPr bwMode="auto">
          <a:xfrm>
            <a:off x="3246270" y="2178481"/>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远离</a:t>
            </a: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3812188"/>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1   </a:t>
            </a:r>
            <a:r>
              <a:rPr lang="zh-CN" altLang="en-US" dirty="0" smtClean="0"/>
              <a:t>小明和小刚一起做</a:t>
            </a:r>
            <a:r>
              <a:rPr lang="en-US" dirty="0" smtClean="0"/>
              <a:t>“</a:t>
            </a:r>
            <a:r>
              <a:rPr lang="zh-CN" altLang="en-US" dirty="0" smtClean="0"/>
              <a:t>探究光的反射规律</a:t>
            </a:r>
            <a:r>
              <a:rPr lang="en-US" dirty="0" smtClean="0"/>
              <a:t>”</a:t>
            </a:r>
            <a:r>
              <a:rPr lang="zh-CN" altLang="en-US" dirty="0" smtClean="0"/>
              <a:t>的实验</a:t>
            </a:r>
            <a:r>
              <a:rPr lang="en-US" dirty="0" smtClean="0"/>
              <a:t>:</a:t>
            </a:r>
            <a:endParaRPr lang="zh-CN" altLang="en-US" dirty="0" smtClean="0"/>
          </a:p>
          <a:p>
            <a:pPr>
              <a:lnSpc>
                <a:spcPct val="150000"/>
              </a:lnSpc>
            </a:pPr>
            <a:r>
              <a:rPr lang="en-US" dirty="0" smtClean="0"/>
              <a:t>(5)</a:t>
            </a:r>
            <a:r>
              <a:rPr lang="zh-CN" altLang="en-US" dirty="0" smtClean="0"/>
              <a:t>多次改变入射光的方向</a:t>
            </a:r>
            <a:r>
              <a:rPr lang="en-US" dirty="0" smtClean="0"/>
              <a:t>,</a:t>
            </a:r>
            <a:r>
              <a:rPr lang="zh-CN" altLang="en-US" dirty="0" smtClean="0"/>
              <a:t>总能在纸板上观察到入射光线和反射光线的径迹</a:t>
            </a:r>
            <a:r>
              <a:rPr lang="en-US" dirty="0" smtClean="0"/>
              <a:t>,</a:t>
            </a:r>
            <a:r>
              <a:rPr lang="zh-CN" altLang="en-US" dirty="0" smtClean="0"/>
              <a:t>由此小明得出结论</a:t>
            </a:r>
            <a:r>
              <a:rPr lang="en-US" dirty="0" smtClean="0"/>
              <a:t>:</a:t>
            </a:r>
            <a:r>
              <a:rPr lang="zh-CN" altLang="en-US" dirty="0" smtClean="0"/>
              <a:t>在反射现象中</a:t>
            </a:r>
            <a:r>
              <a:rPr lang="en-US" dirty="0" smtClean="0"/>
              <a:t>,</a:t>
            </a:r>
            <a:r>
              <a:rPr lang="zh-CN" altLang="en-US" dirty="0" smtClean="0"/>
              <a:t>反射光线、入射光线和法线在同一平面内。小明得出结论的过程是否合理</a:t>
            </a:r>
            <a:r>
              <a:rPr lang="en-US" dirty="0" smtClean="0"/>
              <a:t>?</a:t>
            </a:r>
            <a:r>
              <a:rPr lang="zh-CN" altLang="en-US" i="1" u="sng" dirty="0" smtClean="0"/>
              <a:t>　　　     </a:t>
            </a:r>
            <a:r>
              <a:rPr lang="zh-CN" altLang="en-US" dirty="0" smtClean="0"/>
              <a:t>。若不合理</a:t>
            </a:r>
            <a:r>
              <a:rPr lang="en-US" dirty="0" smtClean="0"/>
              <a:t>,</a:t>
            </a:r>
            <a:r>
              <a:rPr lang="zh-CN" altLang="en-US" dirty="0" smtClean="0"/>
              <a:t>请说明理由并加以改进</a:t>
            </a:r>
            <a:r>
              <a:rPr lang="en-US" dirty="0" smtClean="0"/>
              <a:t>:</a:t>
            </a:r>
          </a:p>
          <a:p>
            <a:pPr>
              <a:lnSpc>
                <a:spcPct val="150000"/>
              </a:lnSpc>
            </a:pPr>
            <a:r>
              <a:rPr lang="zh-CN" altLang="en-US" i="1" u="sng" dirty="0" smtClean="0"/>
              <a:t>　                                                                                                                                </a:t>
            </a:r>
            <a:r>
              <a:rPr lang="en-US" i="1" u="sng" dirty="0" smtClean="0"/>
              <a:t> </a:t>
            </a:r>
            <a:endParaRPr lang="zh-CN" altLang="en-US" dirty="0" smtClean="0"/>
          </a:p>
          <a:p>
            <a:pPr>
              <a:lnSpc>
                <a:spcPct val="150000"/>
              </a:lnSpc>
            </a:pPr>
            <a:r>
              <a:rPr lang="en-US" i="1" u="sng" dirty="0" smtClean="0"/>
              <a:t>                                              </a:t>
            </a:r>
            <a:r>
              <a:rPr lang="zh-CN" altLang="en-US" dirty="0" smtClean="0"/>
              <a:t>。</a:t>
            </a:r>
            <a:r>
              <a:rPr lang="en-US" dirty="0" smtClean="0"/>
              <a:t> </a:t>
            </a:r>
            <a:endParaRPr lang="zh-CN" altLang="en-US" dirty="0" smtClean="0"/>
          </a:p>
          <a:p>
            <a:pPr>
              <a:lnSpc>
                <a:spcPct val="150000"/>
              </a:lnSpc>
            </a:pPr>
            <a:r>
              <a:rPr lang="en-US" dirty="0" smtClean="0"/>
              <a:t>(6)</a:t>
            </a:r>
            <a:r>
              <a:rPr lang="zh-CN" altLang="en-US" dirty="0" smtClean="0"/>
              <a:t>如果让光线逆着</a:t>
            </a:r>
            <a:r>
              <a:rPr lang="en-US" i="1" dirty="0" smtClean="0"/>
              <a:t>OB</a:t>
            </a:r>
            <a:r>
              <a:rPr lang="zh-CN" altLang="en-US" dirty="0" smtClean="0"/>
              <a:t>的方向射向镜面</a:t>
            </a:r>
            <a:r>
              <a:rPr lang="en-US" dirty="0" smtClean="0"/>
              <a:t>,</a:t>
            </a:r>
            <a:r>
              <a:rPr lang="zh-CN" altLang="en-US" dirty="0" smtClean="0"/>
              <a:t>会发现反射光线沿着</a:t>
            </a:r>
            <a:r>
              <a:rPr lang="en-US" i="1" dirty="0" smtClean="0"/>
              <a:t>OA</a:t>
            </a:r>
            <a:r>
              <a:rPr lang="zh-CN" altLang="en-US" dirty="0" smtClean="0"/>
              <a:t>方向射出</a:t>
            </a:r>
            <a:r>
              <a:rPr lang="en-US" dirty="0" smtClean="0"/>
              <a:t>,</a:t>
            </a:r>
            <a:r>
              <a:rPr lang="zh-CN" altLang="en-US" dirty="0" smtClean="0"/>
              <a:t>这表明</a:t>
            </a:r>
            <a:r>
              <a:rPr lang="zh-CN" altLang="en-US" i="1" u="sng" dirty="0" smtClean="0"/>
              <a:t>　　　　　　　　　　　　　　</a:t>
            </a:r>
            <a:r>
              <a:rPr lang="zh-CN" altLang="en-US" dirty="0" smtClean="0"/>
              <a:t>。对每一条确定的入射光线而言</a:t>
            </a:r>
            <a:r>
              <a:rPr lang="en-US" dirty="0" smtClean="0"/>
              <a:t>,</a:t>
            </a:r>
            <a:r>
              <a:rPr lang="en-US" altLang="zh-CN" i="1" dirty="0" smtClean="0"/>
              <a:t>________</a:t>
            </a:r>
            <a:r>
              <a:rPr lang="zh-CN" altLang="en-US" dirty="0" smtClean="0"/>
              <a:t>光线是唯一的。</a:t>
            </a:r>
            <a:r>
              <a:rPr lang="en-US" dirty="0" smtClean="0"/>
              <a:t> </a:t>
            </a:r>
            <a:endParaRPr lang="zh-CN" altLang="en-US" dirty="0"/>
          </a:p>
        </p:txBody>
      </p:sp>
      <p:sp>
        <p:nvSpPr>
          <p:cNvPr id="6" name="Rectangle 1"/>
          <p:cNvSpPr>
            <a:spLocks noChangeArrowheads="1"/>
          </p:cNvSpPr>
          <p:nvPr/>
        </p:nvSpPr>
        <p:spPr bwMode="auto">
          <a:xfrm>
            <a:off x="3750802" y="1615508"/>
            <a:ext cx="1056903"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spcBef>
                <a:spcPct val="0"/>
              </a:spcBef>
              <a:spcAft>
                <a:spcPct val="0"/>
              </a:spcAft>
            </a:pPr>
            <a:r>
              <a:rPr lang="zh-CN" altLang="en-US" b="1" dirty="0" smtClean="0">
                <a:solidFill>
                  <a:srgbClr val="C00000"/>
                </a:solidFill>
              </a:rPr>
              <a:t>不合理</a:t>
            </a:r>
            <a:endParaRPr kumimoji="0" lang="en-US" altLang="zh-CN" b="1" i="0" u="none" strike="noStrike" cap="none" normalizeH="0" baseline="0" dirty="0" smtClean="0">
              <a:ln>
                <a:noFill/>
              </a:ln>
              <a:solidFill>
                <a:srgbClr val="C00000"/>
              </a:solidFill>
              <a:effectLst/>
              <a:ea typeface="宋体" pitchFamily="2" charset="-122"/>
              <a:cs typeface="宋体" pitchFamily="2" charset="-122"/>
            </a:endParaRPr>
          </a:p>
        </p:txBody>
      </p:sp>
      <p:sp>
        <p:nvSpPr>
          <p:cNvPr id="7" name="Rectangle 1"/>
          <p:cNvSpPr>
            <a:spLocks noChangeArrowheads="1"/>
          </p:cNvSpPr>
          <p:nvPr/>
        </p:nvSpPr>
        <p:spPr bwMode="auto">
          <a:xfrm>
            <a:off x="942606" y="1949909"/>
            <a:ext cx="7648248" cy="87421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lnSpc>
                <a:spcPct val="150000"/>
              </a:lnSpc>
              <a:spcBef>
                <a:spcPct val="0"/>
              </a:spcBef>
              <a:spcAft>
                <a:spcPct val="0"/>
              </a:spcAft>
            </a:pPr>
            <a:r>
              <a:rPr lang="zh-CN" altLang="en-US" b="1" dirty="0" smtClean="0">
                <a:solidFill>
                  <a:srgbClr val="C00000"/>
                </a:solidFill>
                <a:ea typeface="微软雅黑" pitchFamily="34" charset="-122"/>
                <a:cs typeface="Times New Roman" pitchFamily="18" charset="0"/>
              </a:rPr>
              <a:t>没有前后折转纸板</a:t>
            </a:r>
            <a:r>
              <a:rPr lang="en-US" altLang="zh-CN" b="1" dirty="0" smtClean="0">
                <a:solidFill>
                  <a:srgbClr val="C00000"/>
                </a:solidFill>
                <a:ea typeface="微软雅黑" pitchFamily="34" charset="-122"/>
                <a:cs typeface="Times New Roman" pitchFamily="18" charset="0"/>
              </a:rPr>
              <a:t>NOB,</a:t>
            </a:r>
            <a:r>
              <a:rPr lang="zh-CN" altLang="en-US" b="1" dirty="0" smtClean="0">
                <a:solidFill>
                  <a:srgbClr val="C00000"/>
                </a:solidFill>
                <a:ea typeface="微软雅黑" pitchFamily="34" charset="-122"/>
                <a:cs typeface="Times New Roman" pitchFamily="18" charset="0"/>
              </a:rPr>
              <a:t>应将纸板</a:t>
            </a:r>
            <a:r>
              <a:rPr lang="en-US" altLang="zh-CN" b="1" dirty="0" smtClean="0">
                <a:solidFill>
                  <a:srgbClr val="C00000"/>
                </a:solidFill>
                <a:ea typeface="微软雅黑" pitchFamily="34" charset="-122"/>
                <a:cs typeface="Times New Roman" pitchFamily="18" charset="0"/>
              </a:rPr>
              <a:t>NOB</a:t>
            </a:r>
            <a:r>
              <a:rPr lang="zh-CN" altLang="en-US" b="1" dirty="0" smtClean="0">
                <a:solidFill>
                  <a:srgbClr val="C00000"/>
                </a:solidFill>
                <a:ea typeface="微软雅黑" pitchFamily="34" charset="-122"/>
                <a:cs typeface="Times New Roman" pitchFamily="18" charset="0"/>
              </a:rPr>
              <a:t>沿法线</a:t>
            </a:r>
            <a:r>
              <a:rPr lang="en-US" altLang="zh-CN" b="1" dirty="0" smtClean="0">
                <a:solidFill>
                  <a:srgbClr val="C00000"/>
                </a:solidFill>
                <a:ea typeface="微软雅黑" pitchFamily="34" charset="-122"/>
                <a:cs typeface="Times New Roman" pitchFamily="18" charset="0"/>
              </a:rPr>
              <a:t>ON</a:t>
            </a:r>
            <a:r>
              <a:rPr lang="zh-CN" altLang="en-US" b="1" dirty="0" smtClean="0">
                <a:solidFill>
                  <a:srgbClr val="C00000"/>
                </a:solidFill>
                <a:ea typeface="微软雅黑" pitchFamily="34" charset="-122"/>
                <a:cs typeface="Times New Roman" pitchFamily="18" charset="0"/>
              </a:rPr>
              <a:t>前后折转</a:t>
            </a:r>
            <a:r>
              <a:rPr lang="en-US" altLang="zh-CN" b="1" dirty="0" smtClean="0">
                <a:solidFill>
                  <a:srgbClr val="C00000"/>
                </a:solidFill>
                <a:ea typeface="微软雅黑" pitchFamily="34" charset="-122"/>
                <a:cs typeface="Times New Roman" pitchFamily="18" charset="0"/>
              </a:rPr>
              <a:t>,</a:t>
            </a:r>
            <a:r>
              <a:rPr lang="zh-CN" altLang="en-US" b="1" dirty="0" smtClean="0">
                <a:solidFill>
                  <a:srgbClr val="C00000"/>
                </a:solidFill>
                <a:ea typeface="微软雅黑" pitchFamily="34" charset="-122"/>
                <a:cs typeface="Times New Roman" pitchFamily="18" charset="0"/>
              </a:rPr>
              <a:t>再次观察纸板上</a:t>
            </a:r>
            <a:endParaRPr lang="en-US" altLang="zh-CN" b="1" dirty="0" smtClean="0">
              <a:solidFill>
                <a:srgbClr val="C00000"/>
              </a:solidFill>
              <a:ea typeface="微软雅黑" pitchFamily="34" charset="-122"/>
              <a:cs typeface="Times New Roman" pitchFamily="18" charset="0"/>
            </a:endParaRPr>
          </a:p>
          <a:p>
            <a:pPr lvl="0" defTabSz="914400" fontAlgn="base">
              <a:lnSpc>
                <a:spcPct val="150000"/>
              </a:lnSpc>
              <a:spcBef>
                <a:spcPct val="0"/>
              </a:spcBef>
              <a:spcAft>
                <a:spcPct val="0"/>
              </a:spcAft>
            </a:pPr>
            <a:r>
              <a:rPr lang="zh-CN" altLang="en-US" b="1" dirty="0" smtClean="0">
                <a:solidFill>
                  <a:srgbClr val="C00000"/>
                </a:solidFill>
                <a:ea typeface="微软雅黑" pitchFamily="34" charset="-122"/>
                <a:cs typeface="Times New Roman" pitchFamily="18" charset="0"/>
              </a:rPr>
              <a:t>是否还能呈现反射光线</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8" name="Rectangle 1"/>
          <p:cNvSpPr>
            <a:spLocks noChangeArrowheads="1"/>
          </p:cNvSpPr>
          <p:nvPr/>
        </p:nvSpPr>
        <p:spPr bwMode="auto">
          <a:xfrm>
            <a:off x="1275115" y="3243717"/>
            <a:ext cx="3012363"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光发生反射时</a:t>
            </a:r>
            <a:r>
              <a:rPr lang="en-US" altLang="zh-CN" b="1" dirty="0" smtClean="0">
                <a:solidFill>
                  <a:srgbClr val="C00000"/>
                </a:solidFill>
                <a:ea typeface="微软雅黑" pitchFamily="34" charset="-122"/>
                <a:cs typeface="Times New Roman" pitchFamily="18" charset="0"/>
              </a:rPr>
              <a:t>,</a:t>
            </a:r>
            <a:r>
              <a:rPr lang="zh-CN" altLang="en-US" b="1" dirty="0" smtClean="0">
                <a:solidFill>
                  <a:srgbClr val="C00000"/>
                </a:solidFill>
                <a:ea typeface="微软雅黑" pitchFamily="34" charset="-122"/>
                <a:cs typeface="Times New Roman" pitchFamily="18" charset="0"/>
              </a:rPr>
              <a:t>光路是可逆的</a:t>
            </a:r>
          </a:p>
        </p:txBody>
      </p:sp>
      <p:sp>
        <p:nvSpPr>
          <p:cNvPr id="10" name="Rectangle 1"/>
          <p:cNvSpPr>
            <a:spLocks noChangeArrowheads="1"/>
          </p:cNvSpPr>
          <p:nvPr/>
        </p:nvSpPr>
        <p:spPr bwMode="auto">
          <a:xfrm>
            <a:off x="7699666" y="3279343"/>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反射</a:t>
            </a: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2981192"/>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1   </a:t>
            </a:r>
            <a:r>
              <a:rPr lang="zh-CN" altLang="en-US" dirty="0" smtClean="0"/>
              <a:t>小明和小刚一起做</a:t>
            </a:r>
            <a:r>
              <a:rPr lang="en-US" dirty="0" smtClean="0"/>
              <a:t>“</a:t>
            </a:r>
            <a:r>
              <a:rPr lang="zh-CN" altLang="en-US" dirty="0" smtClean="0"/>
              <a:t>探究光的反射规律</a:t>
            </a:r>
            <a:r>
              <a:rPr lang="en-US" dirty="0" smtClean="0"/>
              <a:t>”</a:t>
            </a:r>
            <a:r>
              <a:rPr lang="zh-CN" altLang="en-US" dirty="0" smtClean="0"/>
              <a:t>的实验</a:t>
            </a:r>
            <a:r>
              <a:rPr lang="en-US" dirty="0" smtClean="0"/>
              <a:t>:</a:t>
            </a:r>
            <a:endParaRPr lang="zh-CN" altLang="en-US" dirty="0" smtClean="0"/>
          </a:p>
          <a:p>
            <a:pPr>
              <a:lnSpc>
                <a:spcPct val="150000"/>
              </a:lnSpc>
            </a:pPr>
            <a:r>
              <a:rPr lang="en-US" dirty="0" smtClean="0"/>
              <a:t>(7)</a:t>
            </a:r>
            <a:r>
              <a:rPr lang="zh-CN" altLang="en-US" dirty="0" smtClean="0"/>
              <a:t>接下来老师进行了如下演示</a:t>
            </a:r>
            <a:r>
              <a:rPr lang="en-US" dirty="0" smtClean="0"/>
              <a:t>:</a:t>
            </a:r>
            <a:r>
              <a:rPr lang="zh-CN" altLang="en-US" dirty="0" smtClean="0"/>
              <a:t>先用加湿器使整个教室充满雾气</a:t>
            </a:r>
            <a:r>
              <a:rPr lang="en-US" dirty="0" smtClean="0"/>
              <a:t>,</a:t>
            </a:r>
            <a:r>
              <a:rPr lang="zh-CN" altLang="en-US" dirty="0" smtClean="0"/>
              <a:t>将平面镜放在一能转动的水平圆台上</a:t>
            </a:r>
            <a:r>
              <a:rPr lang="en-US" dirty="0" smtClean="0"/>
              <a:t>,</a:t>
            </a:r>
            <a:r>
              <a:rPr lang="zh-CN" altLang="en-US" dirty="0" smtClean="0"/>
              <a:t>在柱</a:t>
            </a:r>
            <a:r>
              <a:rPr lang="en-US" i="1" dirty="0" smtClean="0"/>
              <a:t>M</a:t>
            </a:r>
            <a:r>
              <a:rPr lang="zh-CN" altLang="en-US" dirty="0" smtClean="0"/>
              <a:t>上固定一红色激光笔</a:t>
            </a:r>
            <a:r>
              <a:rPr lang="en-US" dirty="0" smtClean="0"/>
              <a:t>,</a:t>
            </a:r>
            <a:r>
              <a:rPr lang="zh-CN" altLang="en-US" dirty="0" smtClean="0"/>
              <a:t>使其发出的光垂直射向平面镜上的</a:t>
            </a:r>
            <a:r>
              <a:rPr lang="en-US" i="1" dirty="0" smtClean="0"/>
              <a:t>O‘</a:t>
            </a:r>
            <a:r>
              <a:rPr lang="zh-CN" altLang="en-US" dirty="0" smtClean="0"/>
              <a:t>点</a:t>
            </a:r>
            <a:r>
              <a:rPr lang="en-US" dirty="0" smtClean="0"/>
              <a:t>,</a:t>
            </a:r>
            <a:r>
              <a:rPr lang="zh-CN" altLang="en-US" dirty="0" smtClean="0"/>
              <a:t>其作用是显示</a:t>
            </a:r>
            <a:r>
              <a:rPr lang="zh-CN" altLang="en-US" i="1" u="sng" dirty="0" smtClean="0"/>
              <a:t>　　　　</a:t>
            </a:r>
            <a:r>
              <a:rPr lang="zh-CN" altLang="en-US" dirty="0" smtClean="0"/>
              <a:t>的位置</a:t>
            </a:r>
            <a:r>
              <a:rPr lang="en-US" dirty="0" smtClean="0"/>
              <a:t>,</a:t>
            </a:r>
            <a:r>
              <a:rPr lang="zh-CN" altLang="en-US" dirty="0" smtClean="0"/>
              <a:t>然后打开固定在柱</a:t>
            </a:r>
            <a:r>
              <a:rPr lang="en-US" i="1" dirty="0" smtClean="0"/>
              <a:t>N</a:t>
            </a:r>
            <a:r>
              <a:rPr lang="zh-CN" altLang="en-US" dirty="0" smtClean="0"/>
              <a:t>上的绿色激光笔</a:t>
            </a:r>
            <a:r>
              <a:rPr lang="en-US" dirty="0" smtClean="0"/>
              <a:t>,</a:t>
            </a:r>
            <a:r>
              <a:rPr lang="zh-CN" altLang="en-US" dirty="0" smtClean="0"/>
              <a:t>使绿色激光射向</a:t>
            </a:r>
            <a:r>
              <a:rPr lang="en-US" i="1" dirty="0" smtClean="0"/>
              <a:t>O’</a:t>
            </a:r>
            <a:r>
              <a:rPr lang="zh-CN" altLang="en-US" dirty="0" smtClean="0"/>
              <a:t>点</a:t>
            </a:r>
            <a:r>
              <a:rPr lang="en-US" dirty="0" smtClean="0"/>
              <a:t>,</a:t>
            </a:r>
            <a:r>
              <a:rPr lang="zh-CN" altLang="en-US" dirty="0" smtClean="0"/>
              <a:t>出现了如图</a:t>
            </a:r>
            <a:r>
              <a:rPr lang="en-US" dirty="0" smtClean="0"/>
              <a:t>2-12</a:t>
            </a:r>
            <a:r>
              <a:rPr lang="zh-CN" altLang="en-US" dirty="0" smtClean="0"/>
              <a:t>所示的情景</a:t>
            </a:r>
            <a:r>
              <a:rPr lang="en-US" dirty="0" smtClean="0"/>
              <a:t>,</a:t>
            </a:r>
            <a:r>
              <a:rPr lang="zh-CN" altLang="en-US" dirty="0" smtClean="0"/>
              <a:t>老师沿水平方向缓缓转动圆台</a:t>
            </a:r>
            <a:r>
              <a:rPr lang="en-US" dirty="0" smtClean="0"/>
              <a:t>,</a:t>
            </a:r>
            <a:r>
              <a:rPr lang="zh-CN" altLang="en-US" dirty="0" smtClean="0"/>
              <a:t>当我们观察到</a:t>
            </a:r>
            <a:r>
              <a:rPr lang="zh-CN" altLang="en-US" i="1" u="sng" dirty="0" smtClean="0"/>
              <a:t>　                                                             </a:t>
            </a:r>
            <a:r>
              <a:rPr lang="zh-CN" altLang="en-US" dirty="0" smtClean="0"/>
              <a:t>时</a:t>
            </a:r>
            <a:r>
              <a:rPr lang="en-US" dirty="0" smtClean="0"/>
              <a:t>, </a:t>
            </a:r>
            <a:r>
              <a:rPr lang="zh-CN" altLang="en-US" dirty="0" smtClean="0"/>
              <a:t>可判断出反射光线、入射光线和法线在同一平面内。</a:t>
            </a:r>
            <a:endParaRPr lang="zh-CN" altLang="en-US" dirty="0"/>
          </a:p>
        </p:txBody>
      </p:sp>
      <p:sp>
        <p:nvSpPr>
          <p:cNvPr id="6" name="Rectangle 1"/>
          <p:cNvSpPr>
            <a:spLocks noChangeArrowheads="1"/>
          </p:cNvSpPr>
          <p:nvPr/>
        </p:nvSpPr>
        <p:spPr bwMode="auto">
          <a:xfrm>
            <a:off x="3704502" y="1603933"/>
            <a:ext cx="914399"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spcBef>
                <a:spcPct val="0"/>
              </a:spcBef>
              <a:spcAft>
                <a:spcPct val="0"/>
              </a:spcAft>
            </a:pPr>
            <a:r>
              <a:rPr lang="zh-CN" altLang="en-US" b="1" dirty="0" smtClean="0">
                <a:solidFill>
                  <a:srgbClr val="C00000"/>
                </a:solidFill>
              </a:rPr>
              <a:t>法线</a:t>
            </a:r>
            <a:endParaRPr kumimoji="0" lang="en-US" altLang="zh-CN" b="1" i="0" u="none" strike="noStrike" cap="none" normalizeH="0" baseline="0" dirty="0" smtClean="0">
              <a:ln>
                <a:noFill/>
              </a:ln>
              <a:solidFill>
                <a:srgbClr val="C00000"/>
              </a:solidFill>
              <a:effectLst/>
              <a:ea typeface="宋体" pitchFamily="2" charset="-122"/>
              <a:cs typeface="宋体" pitchFamily="2" charset="-122"/>
            </a:endParaRPr>
          </a:p>
        </p:txBody>
      </p:sp>
      <p:pic>
        <p:nvPicPr>
          <p:cNvPr id="9" name="QW6.EPS" descr="id:2147506077;FounderCES"/>
          <p:cNvPicPr>
            <a:picLocks noChangeAspect="1"/>
          </p:cNvPicPr>
          <p:nvPr/>
        </p:nvPicPr>
        <p:blipFill>
          <a:blip r:embed="rId2" cstate="print"/>
          <a:stretch>
            <a:fillRect/>
          </a:stretch>
        </p:blipFill>
        <p:spPr>
          <a:xfrm>
            <a:off x="5254095" y="2871938"/>
            <a:ext cx="2101383" cy="1342609"/>
          </a:xfrm>
          <a:prstGeom prst="rect">
            <a:avLst/>
          </a:prstGeom>
        </p:spPr>
      </p:pic>
      <p:sp>
        <p:nvSpPr>
          <p:cNvPr id="11" name="矩形 10"/>
          <p:cNvSpPr/>
          <p:nvPr/>
        </p:nvSpPr>
        <p:spPr>
          <a:xfrm>
            <a:off x="5981916" y="4363609"/>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2-12</a:t>
            </a:r>
            <a:endParaRPr lang="zh-CN" altLang="en-US" dirty="0"/>
          </a:p>
        </p:txBody>
      </p:sp>
      <p:sp>
        <p:nvSpPr>
          <p:cNvPr id="12" name="Rectangle 1"/>
          <p:cNvSpPr>
            <a:spLocks noChangeArrowheads="1"/>
          </p:cNvSpPr>
          <p:nvPr/>
        </p:nvSpPr>
        <p:spPr bwMode="auto">
          <a:xfrm>
            <a:off x="2761693" y="2435206"/>
            <a:ext cx="4215739"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spcBef>
                <a:spcPct val="0"/>
              </a:spcBef>
              <a:spcAft>
                <a:spcPct val="0"/>
              </a:spcAft>
            </a:pPr>
            <a:r>
              <a:rPr lang="zh-CN" altLang="en-US" b="1" dirty="0" smtClean="0">
                <a:solidFill>
                  <a:srgbClr val="C00000"/>
                </a:solidFill>
              </a:rPr>
              <a:t>反射的绿光挡住红光和入射的绿光</a:t>
            </a:r>
            <a:endParaRPr kumimoji="0" lang="en-US" altLang="zh-CN" b="1" i="0" u="none" strike="noStrike" cap="none" normalizeH="0" baseline="0" dirty="0" smtClean="0">
              <a:ln>
                <a:noFill/>
              </a:ln>
              <a:solidFill>
                <a:srgbClr val="C00000"/>
              </a:solidFill>
              <a:effectLst/>
              <a:ea typeface="宋体" pitchFamily="2" charset="-122"/>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3663430"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突破二　探究平面镜成像的特点</a:t>
            </a:r>
          </a:p>
        </p:txBody>
      </p:sp>
      <p:sp>
        <p:nvSpPr>
          <p:cNvPr id="8" name="TextBox 7"/>
          <p:cNvSpPr txBox="1"/>
          <p:nvPr/>
        </p:nvSpPr>
        <p:spPr>
          <a:xfrm>
            <a:off x="810985" y="838199"/>
            <a:ext cx="7843157" cy="3812188"/>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设计和进行实验</a:t>
            </a:r>
            <a:r>
              <a:rPr lang="en-US" altLang="zh-CN" b="1" dirty="0" smtClean="0"/>
              <a:t>】</a:t>
            </a:r>
          </a:p>
          <a:p>
            <a:pPr>
              <a:lnSpc>
                <a:spcPct val="150000"/>
              </a:lnSpc>
            </a:pPr>
            <a:r>
              <a:rPr lang="en-US" b="1" dirty="0" smtClean="0"/>
              <a:t>1</a:t>
            </a:r>
            <a:r>
              <a:rPr lang="en-US" b="1" i="1" dirty="0" smtClean="0"/>
              <a:t>.</a:t>
            </a:r>
            <a:r>
              <a:rPr lang="zh-CN" altLang="en-US" b="1" dirty="0" smtClean="0"/>
              <a:t>实验主要器材</a:t>
            </a:r>
            <a:r>
              <a:rPr lang="en-US" b="1" dirty="0" smtClean="0"/>
              <a:t>:</a:t>
            </a:r>
            <a:r>
              <a:rPr lang="zh-CN" altLang="en-US" dirty="0" smtClean="0"/>
              <a:t>用</a:t>
            </a:r>
            <a:r>
              <a:rPr lang="zh-CN" altLang="en-US" u="sng" dirty="0" smtClean="0"/>
              <a:t>玻璃板</a:t>
            </a:r>
            <a:r>
              <a:rPr lang="zh-CN" altLang="en-US" dirty="0" smtClean="0"/>
              <a:t>替代平面镜</a:t>
            </a:r>
            <a:r>
              <a:rPr lang="en-US" dirty="0" smtClean="0"/>
              <a:t>(</a:t>
            </a:r>
            <a:r>
              <a:rPr lang="zh-CN" altLang="en-US" dirty="0" smtClean="0"/>
              <a:t>好处</a:t>
            </a:r>
            <a:r>
              <a:rPr lang="en-US" dirty="0" smtClean="0"/>
              <a:t>:</a:t>
            </a:r>
            <a:r>
              <a:rPr lang="zh-CN" altLang="en-US" u="sng" dirty="0" smtClean="0"/>
              <a:t>便于确定像的位置</a:t>
            </a:r>
            <a:r>
              <a:rPr lang="zh-CN" altLang="en-US" dirty="0" smtClean="0"/>
              <a:t>。理解</a:t>
            </a:r>
            <a:r>
              <a:rPr lang="en-US" dirty="0" smtClean="0"/>
              <a:t>:</a:t>
            </a:r>
            <a:r>
              <a:rPr lang="zh-CN" altLang="en-US" dirty="0" smtClean="0"/>
              <a:t>玻璃板透明</a:t>
            </a:r>
            <a:r>
              <a:rPr lang="en-US" dirty="0" smtClean="0"/>
              <a:t>,</a:t>
            </a:r>
            <a:r>
              <a:rPr lang="zh-CN" altLang="en-US" dirty="0" smtClean="0"/>
              <a:t>在看到蜡烛</a:t>
            </a:r>
            <a:r>
              <a:rPr lang="en-US" i="1" dirty="0" smtClean="0"/>
              <a:t>A</a:t>
            </a:r>
            <a:r>
              <a:rPr lang="zh-CN" altLang="en-US" dirty="0" smtClean="0"/>
              <a:t>的像的同时也能看到蜡烛</a:t>
            </a:r>
            <a:r>
              <a:rPr lang="en-US" i="1" dirty="0" smtClean="0"/>
              <a:t>B</a:t>
            </a:r>
            <a:r>
              <a:rPr lang="en-US" dirty="0" smtClean="0"/>
              <a:t>);</a:t>
            </a:r>
            <a:r>
              <a:rPr lang="zh-CN" altLang="en-US" dirty="0" smtClean="0"/>
              <a:t>选择薄玻璃板</a:t>
            </a:r>
            <a:r>
              <a:rPr lang="en-US" dirty="0" smtClean="0"/>
              <a:t>(</a:t>
            </a:r>
            <a:r>
              <a:rPr lang="zh-CN" altLang="en-US" dirty="0" smtClean="0"/>
              <a:t>好处</a:t>
            </a:r>
            <a:r>
              <a:rPr lang="en-US" dirty="0" smtClean="0"/>
              <a:t>:</a:t>
            </a:r>
            <a:r>
              <a:rPr lang="zh-CN" altLang="en-US" u="sng" dirty="0" smtClean="0"/>
              <a:t>避免有重影</a:t>
            </a:r>
            <a:r>
              <a:rPr lang="zh-CN" altLang="en-US" dirty="0" smtClean="0"/>
              <a:t>。理解</a:t>
            </a:r>
            <a:r>
              <a:rPr lang="en-US" dirty="0" smtClean="0"/>
              <a:t>:</a:t>
            </a:r>
            <a:r>
              <a:rPr lang="zh-CN" altLang="en-US" dirty="0" smtClean="0"/>
              <a:t>厚玻璃板前后表面都会发生反射</a:t>
            </a:r>
            <a:r>
              <a:rPr lang="en-US" dirty="0" smtClean="0"/>
              <a:t>,</a:t>
            </a:r>
            <a:r>
              <a:rPr lang="zh-CN" altLang="en-US" dirty="0" smtClean="0"/>
              <a:t>成两个像</a:t>
            </a:r>
            <a:r>
              <a:rPr lang="en-US" dirty="0" smtClean="0"/>
              <a:t>,</a:t>
            </a:r>
            <a:r>
              <a:rPr lang="zh-CN" altLang="en-US" dirty="0" smtClean="0"/>
              <a:t>会造成重影</a:t>
            </a:r>
            <a:r>
              <a:rPr lang="en-US" dirty="0" smtClean="0"/>
              <a:t>);</a:t>
            </a:r>
            <a:r>
              <a:rPr lang="zh-CN" altLang="en-US" dirty="0" smtClean="0"/>
              <a:t>两支完全相同的蜡烛</a:t>
            </a:r>
            <a:r>
              <a:rPr lang="en-US" dirty="0" smtClean="0"/>
              <a:t>(</a:t>
            </a:r>
            <a:r>
              <a:rPr lang="zh-CN" altLang="en-US" dirty="0" smtClean="0"/>
              <a:t>目的</a:t>
            </a:r>
            <a:r>
              <a:rPr lang="en-US" dirty="0" smtClean="0"/>
              <a:t>:</a:t>
            </a:r>
            <a:r>
              <a:rPr lang="zh-CN" altLang="en-US" dirty="0" smtClean="0"/>
              <a:t>确定像与物的大小关系</a:t>
            </a:r>
            <a:r>
              <a:rPr lang="en-US" dirty="0" smtClean="0"/>
              <a:t>,</a:t>
            </a:r>
            <a:r>
              <a:rPr lang="zh-CN" altLang="en-US" dirty="0" smtClean="0"/>
              <a:t>这用到了</a:t>
            </a:r>
            <a:r>
              <a:rPr lang="zh-CN" altLang="en-US" u="sng" dirty="0" smtClean="0"/>
              <a:t>等效替代法</a:t>
            </a:r>
            <a:r>
              <a:rPr lang="en-US" dirty="0" smtClean="0"/>
              <a:t>);</a:t>
            </a:r>
            <a:r>
              <a:rPr lang="zh-CN" altLang="en-US" dirty="0" smtClean="0"/>
              <a:t>刻度尺</a:t>
            </a:r>
            <a:r>
              <a:rPr lang="en-US" dirty="0" smtClean="0"/>
              <a:t>(</a:t>
            </a:r>
            <a:r>
              <a:rPr lang="zh-CN" altLang="en-US" dirty="0" smtClean="0"/>
              <a:t>目的</a:t>
            </a:r>
            <a:r>
              <a:rPr lang="en-US" dirty="0" smtClean="0"/>
              <a:t>:</a:t>
            </a:r>
            <a:r>
              <a:rPr lang="zh-CN" altLang="en-US" dirty="0" smtClean="0"/>
              <a:t>测量物和像到玻璃板的距离</a:t>
            </a:r>
            <a:r>
              <a:rPr lang="en-US" dirty="0" smtClean="0"/>
              <a:t>)</a:t>
            </a:r>
            <a:r>
              <a:rPr lang="zh-CN" altLang="en-US" dirty="0" smtClean="0"/>
              <a:t>。</a:t>
            </a:r>
          </a:p>
          <a:p>
            <a:pPr>
              <a:lnSpc>
                <a:spcPct val="150000"/>
              </a:lnSpc>
            </a:pPr>
            <a:r>
              <a:rPr lang="en-US" b="1" dirty="0" smtClean="0"/>
              <a:t>2</a:t>
            </a:r>
            <a:r>
              <a:rPr lang="en-US" b="1" i="1" dirty="0" smtClean="0"/>
              <a:t>.</a:t>
            </a:r>
            <a:r>
              <a:rPr lang="zh-CN" altLang="en-US" dirty="0" smtClean="0"/>
              <a:t>玻璃板应与水平桌面</a:t>
            </a:r>
            <a:r>
              <a:rPr lang="zh-CN" altLang="en-US" u="sng" dirty="0" smtClean="0"/>
              <a:t>垂直</a:t>
            </a:r>
            <a:r>
              <a:rPr lang="zh-CN" altLang="en-US" dirty="0" smtClean="0"/>
              <a:t>放置</a:t>
            </a:r>
            <a:r>
              <a:rPr lang="en-US" dirty="0" smtClean="0"/>
              <a:t>,</a:t>
            </a:r>
            <a:r>
              <a:rPr lang="zh-CN" altLang="en-US" dirty="0" smtClean="0"/>
              <a:t>否则在桌面上</a:t>
            </a:r>
            <a:r>
              <a:rPr lang="zh-CN" altLang="en-US" u="sng" dirty="0" smtClean="0"/>
              <a:t>像与物不能重合</a:t>
            </a:r>
            <a:r>
              <a:rPr lang="zh-CN" altLang="en-US" dirty="0" smtClean="0"/>
              <a:t>。</a:t>
            </a:r>
          </a:p>
          <a:p>
            <a:pPr>
              <a:lnSpc>
                <a:spcPct val="150000"/>
              </a:lnSpc>
            </a:pPr>
            <a:r>
              <a:rPr lang="en-US" b="1" dirty="0" smtClean="0"/>
              <a:t>3</a:t>
            </a:r>
            <a:r>
              <a:rPr lang="en-US" b="1" i="1" dirty="0" smtClean="0"/>
              <a:t>.</a:t>
            </a:r>
            <a:r>
              <a:rPr lang="zh-CN" altLang="en-US" b="1" dirty="0" smtClean="0"/>
              <a:t>眼观察像的位置</a:t>
            </a:r>
            <a:r>
              <a:rPr lang="en-US" b="1" dirty="0" smtClean="0"/>
              <a:t>:</a:t>
            </a:r>
            <a:r>
              <a:rPr lang="zh-CN" altLang="en-US" dirty="0" smtClean="0"/>
              <a:t>在</a:t>
            </a:r>
            <a:r>
              <a:rPr lang="zh-CN" altLang="en-US" u="sng" dirty="0" smtClean="0"/>
              <a:t>物体一侧</a:t>
            </a:r>
            <a:r>
              <a:rPr lang="zh-CN" altLang="en-US" dirty="0" smtClean="0"/>
              <a:t>多角度观察。将一张白纸放在像的位置上</a:t>
            </a:r>
            <a:r>
              <a:rPr lang="en-US" dirty="0" smtClean="0"/>
              <a:t>,</a:t>
            </a:r>
            <a:r>
              <a:rPr lang="zh-CN" altLang="en-US" dirty="0" smtClean="0"/>
              <a:t>在玻璃板后面观察白纸</a:t>
            </a:r>
            <a:r>
              <a:rPr lang="en-US" dirty="0" smtClean="0"/>
              <a:t>,</a:t>
            </a:r>
            <a:r>
              <a:rPr lang="zh-CN" altLang="en-US" u="sng" dirty="0" smtClean="0"/>
              <a:t>白纸上没有蜡烛</a:t>
            </a:r>
            <a:r>
              <a:rPr lang="en-US" i="1" u="sng" dirty="0" smtClean="0"/>
              <a:t>A</a:t>
            </a:r>
            <a:r>
              <a:rPr lang="zh-CN" altLang="en-US" u="sng" dirty="0" smtClean="0"/>
              <a:t>的像</a:t>
            </a:r>
            <a:r>
              <a:rPr lang="en-US" dirty="0" smtClean="0"/>
              <a:t>,</a:t>
            </a:r>
            <a:r>
              <a:rPr lang="zh-CN" altLang="en-US" dirty="0" smtClean="0"/>
              <a:t>说明像是虚像。</a:t>
            </a: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fade">
                                      <p:cBhvr>
                                        <p:cTn id="1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1270082"/>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数据处理和分析</a:t>
            </a:r>
            <a:r>
              <a:rPr lang="en-US" altLang="zh-CN" b="1" dirty="0" smtClean="0"/>
              <a:t>】</a:t>
            </a:r>
          </a:p>
          <a:p>
            <a:pPr>
              <a:lnSpc>
                <a:spcPct val="150000"/>
              </a:lnSpc>
            </a:pPr>
            <a:r>
              <a:rPr lang="en-US" b="1" dirty="0" smtClean="0"/>
              <a:t>4</a:t>
            </a:r>
            <a:r>
              <a:rPr lang="en-US" b="1" i="1" dirty="0" smtClean="0"/>
              <a:t>.</a:t>
            </a:r>
            <a:r>
              <a:rPr lang="zh-CN" altLang="en-US" dirty="0" smtClean="0"/>
              <a:t>设计实验数据记录表格</a:t>
            </a:r>
            <a:r>
              <a:rPr lang="en-US" dirty="0" smtClean="0"/>
              <a:t>(</a:t>
            </a:r>
            <a:r>
              <a:rPr lang="zh-CN" altLang="en-US" dirty="0" smtClean="0"/>
              <a:t>如下表所示</a:t>
            </a:r>
            <a:r>
              <a:rPr lang="en-US" dirty="0" smtClean="0"/>
              <a:t>),</a:t>
            </a:r>
            <a:r>
              <a:rPr lang="zh-CN" altLang="en-US" dirty="0" smtClean="0"/>
              <a:t>分析表格数据</a:t>
            </a:r>
            <a:r>
              <a:rPr lang="en-US" dirty="0" smtClean="0"/>
              <a:t>,</a:t>
            </a:r>
            <a:r>
              <a:rPr lang="zh-CN" altLang="en-US" dirty="0" smtClean="0"/>
              <a:t>可得出物与像到镜面的距离关系及物与像的大小关系。</a:t>
            </a:r>
          </a:p>
        </p:txBody>
      </p:sp>
      <p:graphicFrame>
        <p:nvGraphicFramePr>
          <p:cNvPr id="3" name="表格 2"/>
          <p:cNvGraphicFramePr>
            <a:graphicFrameLocks noGrp="1"/>
          </p:cNvGraphicFramePr>
          <p:nvPr/>
        </p:nvGraphicFramePr>
        <p:xfrm>
          <a:off x="926273" y="1638794"/>
          <a:ext cx="7778340" cy="2468880"/>
        </p:xfrm>
        <a:graphic>
          <a:graphicData uri="http://schemas.openxmlformats.org/drawingml/2006/table">
            <a:tbl>
              <a:tblPr/>
              <a:tblGrid>
                <a:gridCol w="1246912"/>
                <a:gridCol w="2553195"/>
                <a:gridCol w="2033648"/>
                <a:gridCol w="1944585"/>
              </a:tblGrid>
              <a:tr h="288000">
                <a:tc>
                  <a:txBody>
                    <a:bodyPr/>
                    <a:lstStyle/>
                    <a:p>
                      <a:pPr algn="ctr">
                        <a:lnSpc>
                          <a:spcPct val="150000"/>
                        </a:lnSpc>
                        <a:spcAft>
                          <a:spcPts val="0"/>
                        </a:spcAft>
                      </a:pPr>
                      <a:r>
                        <a:rPr lang="zh-CN" sz="1800" kern="100" dirty="0" smtClean="0">
                          <a:solidFill>
                            <a:srgbClr val="000000"/>
                          </a:solidFill>
                          <a:latin typeface="Times New Roman"/>
                          <a:ea typeface="微软雅黑"/>
                          <a:cs typeface="Times New Roman"/>
                        </a:rPr>
                        <a:t>实验次数</a:t>
                      </a:r>
                      <a:endParaRPr lang="zh-CN" sz="10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800" kern="100" dirty="0">
                          <a:solidFill>
                            <a:srgbClr val="000000"/>
                          </a:solidFill>
                          <a:latin typeface="Times New Roman"/>
                          <a:ea typeface="微软雅黑"/>
                          <a:cs typeface="Times New Roman"/>
                        </a:rPr>
                        <a:t>蜡烛到</a:t>
                      </a:r>
                      <a:r>
                        <a:rPr lang="zh-CN" sz="1800" kern="100" dirty="0" smtClean="0">
                          <a:solidFill>
                            <a:srgbClr val="000000"/>
                          </a:solidFill>
                          <a:latin typeface="Times New Roman"/>
                          <a:ea typeface="微软雅黑"/>
                          <a:cs typeface="Times New Roman"/>
                        </a:rPr>
                        <a:t>平面镜</a:t>
                      </a:r>
                      <a:r>
                        <a:rPr lang="zh-CN" sz="1800" kern="100" dirty="0">
                          <a:solidFill>
                            <a:srgbClr val="000000"/>
                          </a:solidFill>
                          <a:latin typeface="Times New Roman"/>
                          <a:ea typeface="微软雅黑"/>
                          <a:cs typeface="Times New Roman"/>
                        </a:rPr>
                        <a:t>的距离</a:t>
                      </a:r>
                      <a:r>
                        <a:rPr lang="en-US" sz="1800" i="1" kern="100" dirty="0">
                          <a:solidFill>
                            <a:srgbClr val="000000"/>
                          </a:solidFill>
                          <a:latin typeface="Times New Roman"/>
                          <a:ea typeface="微软雅黑"/>
                          <a:cs typeface="Times New Roman"/>
                        </a:rPr>
                        <a:t>/</a:t>
                      </a:r>
                      <a:r>
                        <a:rPr lang="en-US" sz="1800" kern="100" dirty="0">
                          <a:solidFill>
                            <a:srgbClr val="000000"/>
                          </a:solidFill>
                          <a:latin typeface="Times New Roman"/>
                          <a:ea typeface="微软雅黑"/>
                          <a:cs typeface="Times New Roman"/>
                        </a:rPr>
                        <a:t>cm</a:t>
                      </a:r>
                      <a:endParaRPr lang="zh-CN" sz="10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800" kern="100" dirty="0">
                          <a:solidFill>
                            <a:srgbClr val="000000"/>
                          </a:solidFill>
                          <a:latin typeface="Times New Roman"/>
                          <a:ea typeface="微软雅黑"/>
                          <a:cs typeface="Times New Roman"/>
                        </a:rPr>
                        <a:t>蜡烛的像到</a:t>
                      </a:r>
                      <a:r>
                        <a:rPr lang="zh-CN" sz="1800" kern="100" dirty="0" smtClean="0">
                          <a:solidFill>
                            <a:srgbClr val="000000"/>
                          </a:solidFill>
                          <a:latin typeface="Times New Roman"/>
                          <a:ea typeface="微软雅黑"/>
                          <a:cs typeface="Times New Roman"/>
                        </a:rPr>
                        <a:t>平面镜</a:t>
                      </a:r>
                      <a:r>
                        <a:rPr lang="zh-CN" sz="1800" kern="100" dirty="0">
                          <a:solidFill>
                            <a:srgbClr val="000000"/>
                          </a:solidFill>
                          <a:latin typeface="Times New Roman"/>
                          <a:ea typeface="微软雅黑"/>
                          <a:cs typeface="Times New Roman"/>
                        </a:rPr>
                        <a:t>的距离</a:t>
                      </a:r>
                      <a:r>
                        <a:rPr lang="en-US" sz="1800" i="1" kern="100" dirty="0">
                          <a:solidFill>
                            <a:srgbClr val="000000"/>
                          </a:solidFill>
                          <a:latin typeface="Times New Roman"/>
                          <a:ea typeface="微软雅黑"/>
                          <a:cs typeface="Times New Roman"/>
                        </a:rPr>
                        <a:t>/</a:t>
                      </a:r>
                      <a:r>
                        <a:rPr lang="en-US" sz="1800" kern="100" dirty="0">
                          <a:solidFill>
                            <a:srgbClr val="000000"/>
                          </a:solidFill>
                          <a:latin typeface="Times New Roman"/>
                          <a:ea typeface="微软雅黑"/>
                          <a:cs typeface="Times New Roman"/>
                        </a:rPr>
                        <a:t>cm</a:t>
                      </a:r>
                      <a:endParaRPr lang="zh-CN" sz="10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800" kern="100" dirty="0">
                          <a:solidFill>
                            <a:srgbClr val="000000"/>
                          </a:solidFill>
                          <a:latin typeface="Times New Roman"/>
                          <a:ea typeface="微软雅黑"/>
                          <a:cs typeface="Times New Roman"/>
                        </a:rPr>
                        <a:t>蜡烛的像和蜡</a:t>
                      </a:r>
                      <a:endParaRPr lang="zh-CN" sz="1000" kern="100" dirty="0">
                        <a:solidFill>
                          <a:srgbClr val="000000"/>
                        </a:solidFill>
                        <a:latin typeface="NEU-BZ-S92"/>
                        <a:ea typeface="方正书宋_GBK"/>
                        <a:cs typeface="Times New Roman"/>
                      </a:endParaRPr>
                    </a:p>
                    <a:p>
                      <a:pPr algn="ctr">
                        <a:lnSpc>
                          <a:spcPct val="150000"/>
                        </a:lnSpc>
                        <a:spcAft>
                          <a:spcPts val="0"/>
                        </a:spcAft>
                      </a:pPr>
                      <a:r>
                        <a:rPr lang="zh-CN" sz="1800" kern="100" dirty="0">
                          <a:solidFill>
                            <a:srgbClr val="000000"/>
                          </a:solidFill>
                          <a:latin typeface="Times New Roman"/>
                          <a:ea typeface="微软雅黑"/>
                          <a:cs typeface="Times New Roman"/>
                        </a:rPr>
                        <a:t>烛的大小关系</a:t>
                      </a:r>
                      <a:endParaRPr lang="zh-CN" sz="10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288000">
                <a:tc>
                  <a:txBody>
                    <a:bodyPr/>
                    <a:lstStyle/>
                    <a:p>
                      <a:pPr algn="ctr">
                        <a:lnSpc>
                          <a:spcPct val="150000"/>
                        </a:lnSpc>
                        <a:spcAft>
                          <a:spcPts val="0"/>
                        </a:spcAft>
                      </a:pPr>
                      <a:r>
                        <a:rPr lang="en-US" sz="1800" kern="100">
                          <a:solidFill>
                            <a:srgbClr val="000000"/>
                          </a:solidFill>
                          <a:latin typeface="Times New Roman"/>
                          <a:ea typeface="微软雅黑"/>
                          <a:cs typeface="Times New Roman"/>
                        </a:rPr>
                        <a:t>1</a:t>
                      </a:r>
                      <a:endParaRPr lang="zh-CN" sz="10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8000">
                <a:tc>
                  <a:txBody>
                    <a:bodyPr/>
                    <a:lstStyle/>
                    <a:p>
                      <a:pPr algn="ctr">
                        <a:lnSpc>
                          <a:spcPct val="150000"/>
                        </a:lnSpc>
                        <a:spcAft>
                          <a:spcPts val="0"/>
                        </a:spcAft>
                      </a:pPr>
                      <a:r>
                        <a:rPr lang="en-US" sz="1800" kern="100">
                          <a:solidFill>
                            <a:srgbClr val="000000"/>
                          </a:solidFill>
                          <a:latin typeface="Times New Roman"/>
                          <a:ea typeface="微软雅黑"/>
                          <a:cs typeface="Times New Roman"/>
                        </a:rPr>
                        <a:t>2</a:t>
                      </a:r>
                      <a:endParaRPr lang="zh-CN" sz="10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8000">
                <a:tc>
                  <a:txBody>
                    <a:bodyPr/>
                    <a:lstStyle/>
                    <a:p>
                      <a:pPr algn="ctr">
                        <a:lnSpc>
                          <a:spcPct val="150000"/>
                        </a:lnSpc>
                        <a:spcAft>
                          <a:spcPts val="0"/>
                        </a:spcAft>
                      </a:pPr>
                      <a:r>
                        <a:rPr lang="en-US" sz="1800" kern="100">
                          <a:solidFill>
                            <a:srgbClr val="000000"/>
                          </a:solidFill>
                          <a:latin typeface="Times New Roman"/>
                          <a:ea typeface="微软雅黑"/>
                          <a:cs typeface="Times New Roman"/>
                        </a:rPr>
                        <a:t>3</a:t>
                      </a:r>
                      <a:endParaRPr lang="zh-CN" sz="10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8000">
                <a:tc>
                  <a:txBody>
                    <a:bodyPr/>
                    <a:lstStyle/>
                    <a:p>
                      <a:pPr algn="ctr">
                        <a:lnSpc>
                          <a:spcPct val="150000"/>
                        </a:lnSpc>
                        <a:spcAft>
                          <a:spcPts val="0"/>
                        </a:spcAft>
                      </a:pPr>
                      <a:r>
                        <a:rPr lang="en-US" sz="1800" kern="100">
                          <a:solidFill>
                            <a:srgbClr val="000000"/>
                          </a:solidFill>
                          <a:latin typeface="Times New Roman"/>
                          <a:ea typeface="微软雅黑"/>
                          <a:cs typeface="Times New Roman"/>
                        </a:rPr>
                        <a:t>…</a:t>
                      </a:r>
                      <a:endParaRPr lang="zh-CN" sz="10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800" kern="100" dirty="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表格 16"/>
          <p:cNvGraphicFramePr>
            <a:graphicFrameLocks noGrp="1"/>
          </p:cNvGraphicFramePr>
          <p:nvPr/>
        </p:nvGraphicFramePr>
        <p:xfrm>
          <a:off x="855023" y="914401"/>
          <a:ext cx="7837715" cy="2720340"/>
        </p:xfrm>
        <a:graphic>
          <a:graphicData uri="http://schemas.openxmlformats.org/drawingml/2006/table">
            <a:tbl>
              <a:tblPr/>
              <a:tblGrid>
                <a:gridCol w="1140032"/>
                <a:gridCol w="1805049"/>
                <a:gridCol w="1341912"/>
                <a:gridCol w="1282535"/>
                <a:gridCol w="2268187"/>
              </a:tblGrid>
              <a:tr h="324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光现象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Times New Roman"/>
                          <a:ea typeface="微软雅黑"/>
                          <a:cs typeface="Times New Roman"/>
                        </a:rPr>
                        <a:t>定义</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Times New Roman"/>
                          <a:ea typeface="微软雅黑"/>
                          <a:cs typeface="Times New Roman"/>
                        </a:rPr>
                        <a:t>传播介质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Times New Roman"/>
                          <a:ea typeface="微软雅黑"/>
                          <a:cs typeface="Times New Roman"/>
                        </a:rPr>
                        <a:t>传播方向</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举例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324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光的</a:t>
                      </a:r>
                      <a:r>
                        <a:rPr lang="zh-CN" sz="1700" kern="100" dirty="0" smtClean="0">
                          <a:solidFill>
                            <a:srgbClr val="000000"/>
                          </a:solidFill>
                          <a:latin typeface="Times New Roman"/>
                          <a:ea typeface="微软雅黑"/>
                          <a:cs typeface="Times New Roman"/>
                        </a:rPr>
                        <a:t>直线</a:t>
                      </a:r>
                      <a:endParaRPr lang="en-US" altLang="zh-CN" sz="1700" kern="100" dirty="0" smtClean="0">
                        <a:solidFill>
                          <a:srgbClr val="000000"/>
                        </a:solidFill>
                        <a:latin typeface="Times New Roman"/>
                        <a:ea typeface="微软雅黑"/>
                        <a:cs typeface="Times New Roman"/>
                      </a:endParaRPr>
                    </a:p>
                    <a:p>
                      <a:pPr algn="ctr">
                        <a:lnSpc>
                          <a:spcPct val="150000"/>
                        </a:lnSpc>
                        <a:spcAft>
                          <a:spcPts val="0"/>
                        </a:spcAft>
                      </a:pPr>
                      <a:r>
                        <a:rPr lang="zh-CN" sz="1700" kern="100" dirty="0" smtClean="0">
                          <a:solidFill>
                            <a:srgbClr val="000000"/>
                          </a:solidFill>
                          <a:latin typeface="Times New Roman"/>
                          <a:ea typeface="微软雅黑"/>
                          <a:cs typeface="Times New Roman"/>
                        </a:rPr>
                        <a:t>传播</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kern="100" dirty="0" smtClean="0">
                          <a:solidFill>
                            <a:srgbClr val="000000"/>
                          </a:solidFill>
                          <a:latin typeface="Times New Roman"/>
                          <a:ea typeface="微软雅黑"/>
                          <a:cs typeface="Times New Roman"/>
                        </a:rPr>
                        <a:t>光</a:t>
                      </a:r>
                      <a:r>
                        <a:rPr lang="zh-CN" sz="1700" kern="100" dirty="0">
                          <a:solidFill>
                            <a:srgbClr val="000000"/>
                          </a:solidFill>
                          <a:latin typeface="Times New Roman"/>
                          <a:ea typeface="微软雅黑"/>
                          <a:cs typeface="Times New Roman"/>
                        </a:rPr>
                        <a:t>在</a:t>
                      </a:r>
                      <a:r>
                        <a:rPr lang="zh-CN" sz="1700" i="1" u="sng" kern="100" dirty="0">
                          <a:solidFill>
                            <a:srgbClr val="000000"/>
                          </a:solidFill>
                          <a:uFill>
                            <a:solidFill>
                              <a:srgbClr val="000000"/>
                            </a:solidFill>
                          </a:uFill>
                          <a:latin typeface="Times New Roman"/>
                          <a:ea typeface="微软雅黑"/>
                          <a:cs typeface="Times New Roman"/>
                        </a:rPr>
                        <a:t>　　</a:t>
                      </a:r>
                      <a:r>
                        <a:rPr lang="en-US" altLang="zh-CN" sz="1700" i="1" u="sng" kern="100" dirty="0" smtClean="0">
                          <a:solidFill>
                            <a:srgbClr val="000000"/>
                          </a:solidFill>
                          <a:uFill>
                            <a:solidFill>
                              <a:srgbClr val="000000"/>
                            </a:solidFill>
                          </a:uFill>
                          <a:latin typeface="Times New Roman"/>
                          <a:ea typeface="微软雅黑"/>
                          <a:cs typeface="Times New Roman"/>
                        </a:rPr>
                        <a:t>   </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介质中沿直线传播</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Times New Roman"/>
                          <a:ea typeface="微软雅黑"/>
                          <a:cs typeface="Times New Roman"/>
                        </a:rPr>
                        <a:t>同种均匀介质</a:t>
                      </a:r>
                      <a:r>
                        <a:rPr lang="zh-CN" sz="1700" i="1"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Times New Roman"/>
                          <a:ea typeface="微软雅黑"/>
                          <a:cs typeface="Times New Roman"/>
                        </a:rPr>
                        <a:t>不变</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a:solidFill>
                            <a:srgbClr val="000000"/>
                          </a:solidFill>
                          <a:latin typeface="Times New Roman"/>
                          <a:ea typeface="微软雅黑"/>
                          <a:cs typeface="Times New Roman"/>
                        </a:rPr>
                        <a:t>　</a:t>
                      </a:r>
                      <a:r>
                        <a:rPr lang="en-US" sz="1700" kern="100">
                          <a:solidFill>
                            <a:srgbClr val="000000"/>
                          </a:solidFill>
                          <a:latin typeface="微软雅黑"/>
                          <a:ea typeface="方正书宋_GBK"/>
                          <a:cs typeface="Times New Roman"/>
                        </a:rPr>
                        <a:t>①</a:t>
                      </a:r>
                      <a:r>
                        <a:rPr lang="zh-CN" sz="1700" kern="100">
                          <a:solidFill>
                            <a:srgbClr val="000000"/>
                          </a:solidFill>
                          <a:latin typeface="Times New Roman"/>
                          <a:ea typeface="微软雅黑"/>
                          <a:cs typeface="Times New Roman"/>
                        </a:rPr>
                        <a:t>一叶障目</a:t>
                      </a:r>
                      <a:r>
                        <a:rPr lang="en-US" sz="1700" kern="100">
                          <a:solidFill>
                            <a:srgbClr val="000000"/>
                          </a:solidFill>
                          <a:latin typeface="Times New Roman"/>
                          <a:ea typeface="微软雅黑"/>
                          <a:cs typeface="Times New Roman"/>
                        </a:rPr>
                        <a:t>;</a:t>
                      </a:r>
                      <a:r>
                        <a:rPr lang="en-US" sz="1700" kern="100">
                          <a:solidFill>
                            <a:srgbClr val="000000"/>
                          </a:solidFill>
                          <a:latin typeface="微软雅黑"/>
                          <a:ea typeface="方正书宋_GBK"/>
                          <a:cs typeface="Times New Roman"/>
                        </a:rPr>
                        <a:t>②</a:t>
                      </a:r>
                      <a:r>
                        <a:rPr lang="zh-CN" sz="1700" kern="100">
                          <a:solidFill>
                            <a:srgbClr val="000000"/>
                          </a:solidFill>
                          <a:latin typeface="Times New Roman"/>
                          <a:ea typeface="微软雅黑"/>
                          <a:cs typeface="Times New Roman"/>
                        </a:rPr>
                        <a:t>坐井观天</a:t>
                      </a:r>
                      <a:r>
                        <a:rPr lang="en-US" sz="1700" kern="100">
                          <a:solidFill>
                            <a:srgbClr val="000000"/>
                          </a:solidFill>
                          <a:latin typeface="Times New Roman"/>
                          <a:ea typeface="微软雅黑"/>
                          <a:cs typeface="Times New Roman"/>
                        </a:rPr>
                        <a:t>;</a:t>
                      </a:r>
                      <a:r>
                        <a:rPr lang="en-US" sz="1700" kern="100">
                          <a:solidFill>
                            <a:srgbClr val="000000"/>
                          </a:solidFill>
                          <a:latin typeface="微软雅黑"/>
                          <a:ea typeface="方正书宋_GBK"/>
                          <a:cs typeface="Times New Roman"/>
                        </a:rPr>
                        <a:t>③</a:t>
                      </a:r>
                      <a:r>
                        <a:rPr lang="zh-CN" sz="1700" kern="100">
                          <a:solidFill>
                            <a:srgbClr val="000000"/>
                          </a:solidFill>
                          <a:latin typeface="Times New Roman"/>
                          <a:ea typeface="微软雅黑"/>
                          <a:cs typeface="Times New Roman"/>
                        </a:rPr>
                        <a:t>影子</a:t>
                      </a:r>
                      <a:r>
                        <a:rPr lang="en-US" sz="1700" kern="100">
                          <a:solidFill>
                            <a:srgbClr val="000000"/>
                          </a:solidFill>
                          <a:latin typeface="Times New Roman"/>
                          <a:ea typeface="微软雅黑"/>
                          <a:cs typeface="Times New Roman"/>
                        </a:rPr>
                        <a:t>;</a:t>
                      </a:r>
                      <a:r>
                        <a:rPr lang="en-US" sz="1700" kern="100">
                          <a:solidFill>
                            <a:srgbClr val="000000"/>
                          </a:solidFill>
                          <a:latin typeface="微软雅黑"/>
                          <a:ea typeface="方正书宋_GBK"/>
                          <a:cs typeface="Times New Roman"/>
                        </a:rPr>
                        <a:t>④</a:t>
                      </a:r>
                      <a:r>
                        <a:rPr lang="zh-CN" sz="1700" kern="100">
                          <a:solidFill>
                            <a:srgbClr val="000000"/>
                          </a:solidFill>
                          <a:latin typeface="Times New Roman"/>
                          <a:ea typeface="微软雅黑"/>
                          <a:cs typeface="Times New Roman"/>
                        </a:rPr>
                        <a:t>日食</a:t>
                      </a:r>
                      <a:r>
                        <a:rPr lang="en-US" sz="1700" kern="100">
                          <a:solidFill>
                            <a:srgbClr val="000000"/>
                          </a:solidFill>
                          <a:latin typeface="Times New Roman"/>
                          <a:ea typeface="微软雅黑"/>
                          <a:cs typeface="Times New Roman"/>
                        </a:rPr>
                        <a:t>;</a:t>
                      </a:r>
                      <a:r>
                        <a:rPr lang="en-US" sz="1700" kern="100">
                          <a:solidFill>
                            <a:srgbClr val="000000"/>
                          </a:solidFill>
                          <a:latin typeface="微软雅黑"/>
                          <a:ea typeface="方正书宋_GBK"/>
                          <a:cs typeface="Times New Roman"/>
                        </a:rPr>
                        <a:t>⑤</a:t>
                      </a:r>
                      <a:r>
                        <a:rPr lang="zh-CN" sz="1700" kern="100">
                          <a:solidFill>
                            <a:srgbClr val="000000"/>
                          </a:solidFill>
                          <a:latin typeface="Times New Roman"/>
                          <a:ea typeface="微软雅黑"/>
                          <a:cs typeface="Times New Roman"/>
                        </a:rPr>
                        <a:t>激光准直</a:t>
                      </a:r>
                      <a:endParaRPr lang="zh-CN" sz="1700" kern="100">
                        <a:solidFill>
                          <a:srgbClr val="000000"/>
                        </a:solidFill>
                        <a:latin typeface="NEU-BZ-S92"/>
                        <a:ea typeface="方正书宋_GBK"/>
                        <a:cs typeface="Times New Roman"/>
                      </a:endParaRPr>
                    </a:p>
                  </a:txBody>
                  <a:tcPr marL="17708" marR="1770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光</a:t>
                      </a:r>
                      <a:r>
                        <a:rPr lang="zh-CN" sz="1700" kern="100" dirty="0" smtClean="0">
                          <a:solidFill>
                            <a:srgbClr val="000000"/>
                          </a:solidFill>
                          <a:latin typeface="Times New Roman"/>
                          <a:ea typeface="微软雅黑"/>
                          <a:cs typeface="Times New Roman"/>
                        </a:rPr>
                        <a:t>的反射</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光射到物体表面被反射回去的现象</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a:solidFill>
                            <a:srgbClr val="000000"/>
                          </a:solidFill>
                          <a:latin typeface="Times New Roman"/>
                          <a:ea typeface="微软雅黑"/>
                          <a:cs typeface="Times New Roman"/>
                        </a:rPr>
                        <a:t>　</a:t>
                      </a:r>
                      <a:r>
                        <a:rPr lang="zh-CN" sz="1700" kern="100">
                          <a:solidFill>
                            <a:srgbClr val="000000"/>
                          </a:solidFill>
                          <a:latin typeface="Times New Roman"/>
                          <a:ea typeface="微软雅黑"/>
                          <a:cs typeface="Times New Roman"/>
                        </a:rPr>
                        <a:t>同种介质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Times New Roman"/>
                          <a:ea typeface="微软雅黑"/>
                          <a:cs typeface="Times New Roman"/>
                        </a:rPr>
                        <a:t>改变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en-US" sz="1700" kern="100" dirty="0">
                          <a:solidFill>
                            <a:srgbClr val="000000"/>
                          </a:solidFill>
                          <a:latin typeface="微软雅黑"/>
                          <a:ea typeface="方正书宋_GBK"/>
                          <a:cs typeface="Times New Roman"/>
                        </a:rPr>
                        <a:t>①</a:t>
                      </a:r>
                      <a:r>
                        <a:rPr lang="zh-CN" sz="1700" kern="100" dirty="0">
                          <a:solidFill>
                            <a:srgbClr val="000000"/>
                          </a:solidFill>
                          <a:latin typeface="Times New Roman"/>
                          <a:ea typeface="微软雅黑"/>
                          <a:cs typeface="Times New Roman"/>
                        </a:rPr>
                        <a:t>镜花水月</a:t>
                      </a:r>
                      <a:r>
                        <a:rPr lang="en-US" sz="1700" kern="100" dirty="0">
                          <a:solidFill>
                            <a:srgbClr val="000000"/>
                          </a:solidFill>
                          <a:latin typeface="Times New Roman"/>
                          <a:ea typeface="微软雅黑"/>
                          <a:cs typeface="Times New Roman"/>
                        </a:rPr>
                        <a:t>;</a:t>
                      </a:r>
                      <a:r>
                        <a:rPr lang="en-US" sz="1700" kern="100" dirty="0">
                          <a:solidFill>
                            <a:srgbClr val="000000"/>
                          </a:solidFill>
                          <a:latin typeface="微软雅黑"/>
                          <a:ea typeface="方正书宋_GBK"/>
                          <a:cs typeface="Times New Roman"/>
                        </a:rPr>
                        <a:t>②</a:t>
                      </a:r>
                      <a:r>
                        <a:rPr lang="zh-CN" sz="1700" kern="100" dirty="0">
                          <a:solidFill>
                            <a:srgbClr val="000000"/>
                          </a:solidFill>
                          <a:latin typeface="Times New Roman"/>
                          <a:ea typeface="微软雅黑"/>
                          <a:cs typeface="Times New Roman"/>
                        </a:rPr>
                        <a:t>看见不发光的物体</a:t>
                      </a:r>
                      <a:r>
                        <a:rPr lang="en-US" sz="1700" kern="100" dirty="0">
                          <a:solidFill>
                            <a:srgbClr val="000000"/>
                          </a:solidFill>
                          <a:latin typeface="Times New Roman"/>
                          <a:ea typeface="微软雅黑"/>
                          <a:cs typeface="Times New Roman"/>
                        </a:rPr>
                        <a:t>;</a:t>
                      </a:r>
                      <a:r>
                        <a:rPr lang="en-US" sz="1700" kern="100" dirty="0">
                          <a:solidFill>
                            <a:srgbClr val="000000"/>
                          </a:solidFill>
                          <a:latin typeface="微软雅黑"/>
                          <a:ea typeface="方正书宋_GBK"/>
                          <a:cs typeface="Times New Roman"/>
                        </a:rPr>
                        <a:t>③</a:t>
                      </a:r>
                      <a:r>
                        <a:rPr lang="zh-CN" sz="1700" kern="100" dirty="0">
                          <a:solidFill>
                            <a:srgbClr val="000000"/>
                          </a:solidFill>
                          <a:latin typeface="Times New Roman"/>
                          <a:ea typeface="微软雅黑"/>
                          <a:cs typeface="Times New Roman"/>
                        </a:rPr>
                        <a:t>汽车后视镜</a:t>
                      </a:r>
                      <a:r>
                        <a:rPr lang="en-US" sz="1700" kern="100" dirty="0">
                          <a:solidFill>
                            <a:srgbClr val="000000"/>
                          </a:solidFill>
                          <a:latin typeface="Times New Roman"/>
                          <a:ea typeface="微软雅黑"/>
                          <a:cs typeface="Times New Roman"/>
                        </a:rPr>
                        <a:t>;</a:t>
                      </a:r>
                      <a:r>
                        <a:rPr lang="en-US" sz="1700" kern="100" dirty="0">
                          <a:solidFill>
                            <a:srgbClr val="000000"/>
                          </a:solidFill>
                          <a:latin typeface="微软雅黑"/>
                          <a:ea typeface="方正书宋_GBK"/>
                          <a:cs typeface="Times New Roman"/>
                        </a:rPr>
                        <a:t>④</a:t>
                      </a:r>
                      <a:r>
                        <a:rPr lang="zh-CN" sz="1700" kern="100" dirty="0">
                          <a:solidFill>
                            <a:srgbClr val="000000"/>
                          </a:solidFill>
                          <a:latin typeface="Times New Roman"/>
                          <a:ea typeface="微软雅黑"/>
                          <a:cs typeface="Times New Roman"/>
                        </a:rPr>
                        <a:t>自行车尾灯</a:t>
                      </a:r>
                      <a:endParaRPr lang="zh-CN" sz="1700" kern="100" dirty="0">
                        <a:solidFill>
                          <a:srgbClr val="000000"/>
                        </a:solidFill>
                        <a:latin typeface="NEU-BZ-S92"/>
                        <a:ea typeface="方正书宋_GBK"/>
                        <a:cs typeface="Times New Roman"/>
                      </a:endParaRPr>
                    </a:p>
                  </a:txBody>
                  <a:tcPr marL="17708" marR="1770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2"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2381027" cy="48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考点二　三种光现象</a:t>
            </a:r>
          </a:p>
        </p:txBody>
      </p:sp>
      <p:sp>
        <p:nvSpPr>
          <p:cNvPr id="8" name="Rectangle 1"/>
          <p:cNvSpPr>
            <a:spLocks noChangeArrowheads="1"/>
          </p:cNvSpPr>
          <p:nvPr/>
        </p:nvSpPr>
        <p:spPr bwMode="auto">
          <a:xfrm>
            <a:off x="2461656" y="1502346"/>
            <a:ext cx="1056700"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同种均匀</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3812188"/>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交流与反思</a:t>
            </a:r>
            <a:r>
              <a:rPr lang="en-US" altLang="zh-CN" b="1" dirty="0" smtClean="0"/>
              <a:t>】</a:t>
            </a:r>
          </a:p>
          <a:p>
            <a:pPr>
              <a:lnSpc>
                <a:spcPct val="150000"/>
              </a:lnSpc>
            </a:pPr>
            <a:r>
              <a:rPr lang="en-US" b="1" dirty="0" smtClean="0"/>
              <a:t>5</a:t>
            </a:r>
            <a:r>
              <a:rPr lang="en-US" b="1" i="1" dirty="0" smtClean="0"/>
              <a:t>.</a:t>
            </a:r>
            <a:r>
              <a:rPr lang="zh-CN" altLang="en-US" b="1" dirty="0" smtClean="0"/>
              <a:t>选择较暗环境的目的</a:t>
            </a:r>
            <a:r>
              <a:rPr lang="en-US" b="1" dirty="0" smtClean="0"/>
              <a:t>:</a:t>
            </a:r>
            <a:r>
              <a:rPr lang="zh-CN" altLang="en-US" dirty="0" smtClean="0"/>
              <a:t>使像更清晰。</a:t>
            </a:r>
          </a:p>
          <a:p>
            <a:pPr>
              <a:lnSpc>
                <a:spcPct val="150000"/>
              </a:lnSpc>
            </a:pPr>
            <a:r>
              <a:rPr lang="en-US" b="1" dirty="0" smtClean="0"/>
              <a:t>6</a:t>
            </a:r>
            <a:r>
              <a:rPr lang="en-US" b="1" i="1" dirty="0" smtClean="0"/>
              <a:t>.</a:t>
            </a:r>
            <a:r>
              <a:rPr lang="zh-CN" altLang="en-US" b="1" dirty="0" smtClean="0"/>
              <a:t>若玻璃板与水平桌面不垂直</a:t>
            </a:r>
            <a:r>
              <a:rPr lang="en-US" b="1" dirty="0" smtClean="0"/>
              <a:t>,</a:t>
            </a:r>
            <a:r>
              <a:rPr lang="zh-CN" altLang="en-US" b="1" dirty="0" smtClean="0"/>
              <a:t>则</a:t>
            </a:r>
            <a:r>
              <a:rPr lang="en-US" b="1" dirty="0" smtClean="0"/>
              <a:t>:</a:t>
            </a:r>
            <a:r>
              <a:rPr lang="en-US" dirty="0" smtClean="0"/>
              <a:t>①</a:t>
            </a:r>
            <a:r>
              <a:rPr lang="zh-CN" altLang="en-US" dirty="0" smtClean="0"/>
              <a:t>玻璃板向远离蜡烛方向倾斜时</a:t>
            </a:r>
            <a:r>
              <a:rPr lang="zh-CN" altLang="en-US" u="sng" dirty="0" smtClean="0"/>
              <a:t>像向下移</a:t>
            </a:r>
            <a:r>
              <a:rPr lang="en-US" dirty="0" smtClean="0"/>
              <a:t>;②</a:t>
            </a:r>
            <a:r>
              <a:rPr lang="zh-CN" altLang="en-US" dirty="0" smtClean="0"/>
              <a:t>玻璃板向靠近蜡烛方向倾斜时</a:t>
            </a:r>
            <a:r>
              <a:rPr lang="zh-CN" altLang="en-US" u="sng" dirty="0" smtClean="0"/>
              <a:t>像向上移</a:t>
            </a:r>
            <a:r>
              <a:rPr lang="zh-CN" altLang="en-US" dirty="0" smtClean="0"/>
              <a:t>。</a:t>
            </a:r>
          </a:p>
          <a:p>
            <a:pPr>
              <a:lnSpc>
                <a:spcPct val="150000"/>
              </a:lnSpc>
            </a:pPr>
            <a:r>
              <a:rPr lang="en-US" b="1" dirty="0" smtClean="0"/>
              <a:t>7</a:t>
            </a:r>
            <a:r>
              <a:rPr lang="en-US" b="1" i="1" dirty="0" smtClean="0"/>
              <a:t>.</a:t>
            </a:r>
            <a:r>
              <a:rPr lang="zh-CN" altLang="en-US" b="1" dirty="0" smtClean="0"/>
              <a:t>物与像到玻璃板距离不相等的可能原因</a:t>
            </a:r>
            <a:r>
              <a:rPr lang="en-US" b="1" dirty="0" smtClean="0"/>
              <a:t>:</a:t>
            </a:r>
            <a:r>
              <a:rPr lang="zh-CN" altLang="en-US" dirty="0" smtClean="0"/>
              <a:t>蜡烛和像没有完全重合、玻璃板有厚度、测量的长度存在误差。</a:t>
            </a:r>
          </a:p>
          <a:p>
            <a:pPr>
              <a:lnSpc>
                <a:spcPct val="150000"/>
              </a:lnSpc>
            </a:pPr>
            <a:r>
              <a:rPr lang="en-US" b="1" dirty="0" smtClean="0"/>
              <a:t>8</a:t>
            </a:r>
            <a:r>
              <a:rPr lang="en-US" b="1" i="1" dirty="0" smtClean="0"/>
              <a:t>.</a:t>
            </a:r>
            <a:r>
              <a:rPr lang="zh-CN" altLang="en-US" b="1" dirty="0" smtClean="0"/>
              <a:t>改变蜡烛到平面镜的距离</a:t>
            </a:r>
            <a:r>
              <a:rPr lang="en-US" b="1" dirty="0" smtClean="0"/>
              <a:t>,</a:t>
            </a:r>
            <a:r>
              <a:rPr lang="zh-CN" altLang="en-US" b="1" dirty="0" smtClean="0"/>
              <a:t>多次实验的目的</a:t>
            </a:r>
            <a:r>
              <a:rPr lang="en-US" b="1" dirty="0" smtClean="0"/>
              <a:t>:</a:t>
            </a:r>
            <a:r>
              <a:rPr lang="zh-CN" altLang="en-US" dirty="0" smtClean="0"/>
              <a:t>使实验结论具有普遍性。</a:t>
            </a:r>
          </a:p>
          <a:p>
            <a:pPr>
              <a:lnSpc>
                <a:spcPct val="150000"/>
              </a:lnSpc>
            </a:pPr>
            <a:r>
              <a:rPr lang="en-US" b="1" dirty="0" smtClean="0"/>
              <a:t>9</a:t>
            </a:r>
            <a:r>
              <a:rPr lang="en-US" b="1" i="1" dirty="0" smtClean="0"/>
              <a:t>.</a:t>
            </a:r>
            <a:r>
              <a:rPr lang="zh-CN" altLang="en-US" b="1" dirty="0" smtClean="0"/>
              <a:t>实验改进</a:t>
            </a:r>
            <a:r>
              <a:rPr lang="en-US" b="1" dirty="0" smtClean="0"/>
              <a:t>:</a:t>
            </a:r>
            <a:r>
              <a:rPr lang="zh-CN" altLang="en-US" dirty="0" smtClean="0"/>
              <a:t>选用带方格的纸实验更好</a:t>
            </a:r>
            <a:r>
              <a:rPr lang="en-US" dirty="0" smtClean="0"/>
              <a:t>,</a:t>
            </a:r>
            <a:r>
              <a:rPr lang="zh-CN" altLang="en-US" dirty="0" smtClean="0"/>
              <a:t>可以</a:t>
            </a:r>
            <a:r>
              <a:rPr lang="zh-CN" altLang="en-US" u="sng" dirty="0" smtClean="0"/>
              <a:t>直接得出像与物到平面镜的距离</a:t>
            </a:r>
            <a:r>
              <a:rPr lang="zh-CN" altLang="en-US" dirty="0" smtClean="0"/>
              <a:t>关系。</a:t>
            </a:r>
            <a:endParaRPr lang="zh-CN" altLang="en-US" dirty="0"/>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4227687"/>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2   </a:t>
            </a:r>
            <a:r>
              <a:rPr lang="zh-CN" altLang="en-US" dirty="0" smtClean="0"/>
              <a:t>小滨用如图</a:t>
            </a:r>
            <a:r>
              <a:rPr lang="en-US" dirty="0" smtClean="0"/>
              <a:t>2-13</a:t>
            </a:r>
            <a:r>
              <a:rPr lang="zh-CN" altLang="en-US" dirty="0" smtClean="0"/>
              <a:t>所示装置进行了</a:t>
            </a:r>
            <a:r>
              <a:rPr lang="en-US" dirty="0" smtClean="0"/>
              <a:t>“</a:t>
            </a:r>
            <a:r>
              <a:rPr lang="zh-CN" altLang="en-US" dirty="0" smtClean="0"/>
              <a:t>探究平面镜成像特点</a:t>
            </a:r>
            <a:r>
              <a:rPr lang="en-US" dirty="0" smtClean="0"/>
              <a:t>”</a:t>
            </a:r>
            <a:r>
              <a:rPr lang="zh-CN" altLang="en-US" dirty="0" smtClean="0"/>
              <a:t>的实验。</a:t>
            </a:r>
            <a:endParaRPr lang="en-US" altLang="zh-CN" dirty="0" smtClean="0"/>
          </a:p>
          <a:p>
            <a:pPr>
              <a:lnSpc>
                <a:spcPct val="150000"/>
              </a:lnSpc>
            </a:pPr>
            <a:endParaRPr lang="en-US" dirty="0" smtClean="0"/>
          </a:p>
          <a:p>
            <a:pPr>
              <a:lnSpc>
                <a:spcPct val="150000"/>
              </a:lnSpc>
            </a:pPr>
            <a:endParaRPr lang="en-US" dirty="0" smtClean="0"/>
          </a:p>
          <a:p>
            <a:pPr>
              <a:lnSpc>
                <a:spcPct val="150000"/>
              </a:lnSpc>
            </a:pPr>
            <a:endParaRPr lang="en-US" dirty="0" smtClean="0"/>
          </a:p>
          <a:p>
            <a:pPr>
              <a:lnSpc>
                <a:spcPct val="150000"/>
              </a:lnSpc>
            </a:pPr>
            <a:endParaRPr lang="en-US" dirty="0" smtClean="0"/>
          </a:p>
          <a:p>
            <a:pPr>
              <a:lnSpc>
                <a:spcPct val="150000"/>
              </a:lnSpc>
            </a:pPr>
            <a:r>
              <a:rPr lang="en-US" dirty="0" smtClean="0"/>
              <a:t>(1)</a:t>
            </a:r>
            <a:r>
              <a:rPr lang="zh-CN" altLang="en-US" dirty="0" smtClean="0"/>
              <a:t>该实验需要的测量工具是</a:t>
            </a:r>
            <a:r>
              <a:rPr lang="zh-CN" altLang="en-US" i="1" u="sng" dirty="0" smtClean="0"/>
              <a:t>　　　　</a:t>
            </a:r>
            <a:r>
              <a:rPr lang="en-US" dirty="0" smtClean="0"/>
              <a:t>,</a:t>
            </a:r>
          </a:p>
          <a:p>
            <a:pPr>
              <a:lnSpc>
                <a:spcPct val="150000"/>
              </a:lnSpc>
            </a:pPr>
            <a:r>
              <a:rPr lang="zh-CN" altLang="en-US" dirty="0" smtClean="0"/>
              <a:t>小滨选择的两支蜡烛应满足的条件是</a:t>
            </a:r>
            <a:r>
              <a:rPr lang="zh-CN" altLang="en-US" i="1" u="sng" dirty="0" smtClean="0"/>
              <a:t>　                                         </a:t>
            </a:r>
            <a:r>
              <a:rPr lang="zh-CN" altLang="en-US" dirty="0" smtClean="0"/>
              <a:t>。</a:t>
            </a:r>
            <a:r>
              <a:rPr lang="en-US" dirty="0" smtClean="0"/>
              <a:t> </a:t>
            </a:r>
            <a:endParaRPr lang="zh-CN" altLang="en-US" dirty="0" smtClean="0"/>
          </a:p>
          <a:p>
            <a:pPr>
              <a:lnSpc>
                <a:spcPct val="150000"/>
              </a:lnSpc>
            </a:pPr>
            <a:r>
              <a:rPr lang="en-US" dirty="0" smtClean="0"/>
              <a:t>(2)</a:t>
            </a:r>
            <a:r>
              <a:rPr lang="zh-CN" altLang="en-US" dirty="0" smtClean="0"/>
              <a:t>实验时</a:t>
            </a:r>
            <a:r>
              <a:rPr lang="en-US" dirty="0" smtClean="0"/>
              <a:t>,</a:t>
            </a:r>
            <a:r>
              <a:rPr lang="zh-CN" altLang="en-US" dirty="0" smtClean="0"/>
              <a:t>应使玻璃板与纸面垂直。若要检验玻璃板的放置是否符合要求</a:t>
            </a:r>
            <a:r>
              <a:rPr lang="en-US" dirty="0" smtClean="0"/>
              <a:t>,</a:t>
            </a:r>
            <a:r>
              <a:rPr lang="zh-CN" altLang="en-US" dirty="0" smtClean="0"/>
              <a:t>你的方法是</a:t>
            </a:r>
            <a:r>
              <a:rPr lang="en-US" i="1" u="sng" dirty="0" smtClean="0"/>
              <a:t>                                                                                                                          </a:t>
            </a:r>
            <a:endParaRPr lang="zh-CN" altLang="en-US" dirty="0" smtClean="0"/>
          </a:p>
          <a:p>
            <a:pPr>
              <a:lnSpc>
                <a:spcPct val="150000"/>
              </a:lnSpc>
            </a:pPr>
            <a:r>
              <a:rPr lang="zh-CN" altLang="en-US" i="1" u="sng" dirty="0" smtClean="0"/>
              <a:t>　                                    </a:t>
            </a:r>
            <a:r>
              <a:rPr lang="zh-CN" altLang="en-US" dirty="0" smtClean="0"/>
              <a:t>。</a:t>
            </a:r>
            <a:r>
              <a:rPr lang="en-US" dirty="0" smtClean="0"/>
              <a:t> </a:t>
            </a:r>
            <a:endParaRPr lang="zh-CN" altLang="en-US" dirty="0"/>
          </a:p>
        </p:txBody>
      </p:sp>
      <p:sp>
        <p:nvSpPr>
          <p:cNvPr id="6" name="矩形 5"/>
          <p:cNvSpPr/>
          <p:nvPr/>
        </p:nvSpPr>
        <p:spPr>
          <a:xfrm>
            <a:off x="4297488" y="1917351"/>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2-13</a:t>
            </a:r>
            <a:endParaRPr lang="zh-CN" altLang="en-US" dirty="0"/>
          </a:p>
        </p:txBody>
      </p:sp>
      <p:pic>
        <p:nvPicPr>
          <p:cNvPr id="10" name="20RJW-35.EPS" descr="id:2147506106;FounderCES"/>
          <p:cNvPicPr>
            <a:picLocks noChangeAspect="1"/>
          </p:cNvPicPr>
          <p:nvPr/>
        </p:nvPicPr>
        <p:blipFill>
          <a:blip r:embed="rId2" cstate="print"/>
          <a:stretch>
            <a:fillRect/>
          </a:stretch>
        </p:blipFill>
        <p:spPr>
          <a:xfrm>
            <a:off x="3562895" y="807785"/>
            <a:ext cx="2174446" cy="1068516"/>
          </a:xfrm>
          <a:prstGeom prst="rect">
            <a:avLst/>
          </a:prstGeom>
        </p:spPr>
      </p:pic>
      <p:sp>
        <p:nvSpPr>
          <p:cNvPr id="11" name="Rectangle 1"/>
          <p:cNvSpPr>
            <a:spLocks noChangeArrowheads="1"/>
          </p:cNvSpPr>
          <p:nvPr/>
        </p:nvSpPr>
        <p:spPr bwMode="auto">
          <a:xfrm>
            <a:off x="3703901" y="2445416"/>
            <a:ext cx="914399"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spcBef>
                <a:spcPct val="0"/>
              </a:spcBef>
              <a:spcAft>
                <a:spcPct val="0"/>
              </a:spcAft>
            </a:pPr>
            <a:r>
              <a:rPr lang="zh-CN" altLang="en-US" b="1" dirty="0" smtClean="0">
                <a:solidFill>
                  <a:srgbClr val="C00000"/>
                </a:solidFill>
              </a:rPr>
              <a:t>刻度尺</a:t>
            </a:r>
            <a:endParaRPr kumimoji="0" lang="en-US" altLang="zh-CN" b="1" i="0" u="none" strike="noStrike" cap="none" normalizeH="0" baseline="0" dirty="0" smtClean="0">
              <a:ln>
                <a:noFill/>
              </a:ln>
              <a:solidFill>
                <a:srgbClr val="C00000"/>
              </a:solidFill>
              <a:effectLst/>
              <a:ea typeface="宋体" pitchFamily="2" charset="-122"/>
              <a:cs typeface="宋体" pitchFamily="2" charset="-122"/>
            </a:endParaRPr>
          </a:p>
        </p:txBody>
      </p:sp>
      <p:sp>
        <p:nvSpPr>
          <p:cNvPr id="12" name="Rectangle 1"/>
          <p:cNvSpPr>
            <a:spLocks noChangeArrowheads="1"/>
          </p:cNvSpPr>
          <p:nvPr/>
        </p:nvSpPr>
        <p:spPr bwMode="auto">
          <a:xfrm>
            <a:off x="4560126" y="2826328"/>
            <a:ext cx="2529443"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spcBef>
                <a:spcPct val="0"/>
              </a:spcBef>
              <a:spcAft>
                <a:spcPct val="0"/>
              </a:spcAft>
            </a:pPr>
            <a:r>
              <a:rPr lang="zh-CN" altLang="en-US" b="1" dirty="0" smtClean="0">
                <a:solidFill>
                  <a:srgbClr val="C00000"/>
                </a:solidFill>
              </a:rPr>
              <a:t>大小、形状完全相同</a:t>
            </a:r>
            <a:endParaRPr kumimoji="0" lang="en-US" altLang="zh-CN" b="1" i="0" u="none" strike="noStrike" cap="none" normalizeH="0" baseline="0" dirty="0" smtClean="0">
              <a:ln>
                <a:noFill/>
              </a:ln>
              <a:solidFill>
                <a:srgbClr val="C00000"/>
              </a:solidFill>
              <a:effectLst/>
              <a:ea typeface="宋体" pitchFamily="2" charset="-122"/>
              <a:cs typeface="宋体" pitchFamily="2" charset="-122"/>
            </a:endParaRPr>
          </a:p>
        </p:txBody>
      </p:sp>
      <p:sp>
        <p:nvSpPr>
          <p:cNvPr id="13" name="Rectangle 1"/>
          <p:cNvSpPr>
            <a:spLocks noChangeArrowheads="1"/>
          </p:cNvSpPr>
          <p:nvPr/>
        </p:nvSpPr>
        <p:spPr bwMode="auto">
          <a:xfrm>
            <a:off x="926275" y="3598221"/>
            <a:ext cx="7647709" cy="8742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712788" defTabSz="914400" fontAlgn="base">
              <a:lnSpc>
                <a:spcPct val="150000"/>
              </a:lnSpc>
              <a:spcBef>
                <a:spcPct val="0"/>
              </a:spcBef>
              <a:spcAft>
                <a:spcPct val="0"/>
              </a:spcAft>
            </a:pPr>
            <a:r>
              <a:rPr lang="zh-CN" altLang="en-US" b="1" dirty="0" smtClean="0">
                <a:solidFill>
                  <a:srgbClr val="C00000"/>
                </a:solidFill>
              </a:rPr>
              <a:t>用三角板两直角边分别靠在玻璃板与白纸上</a:t>
            </a:r>
            <a:r>
              <a:rPr lang="en-US" altLang="zh-CN" b="1" dirty="0" smtClean="0">
                <a:solidFill>
                  <a:srgbClr val="C00000"/>
                </a:solidFill>
              </a:rPr>
              <a:t>,</a:t>
            </a:r>
            <a:r>
              <a:rPr lang="zh-CN" altLang="en-US" b="1" dirty="0" smtClean="0">
                <a:solidFill>
                  <a:srgbClr val="C00000"/>
                </a:solidFill>
              </a:rPr>
              <a:t>观察两直角边是否与玻璃板和白纸紧密贴合</a:t>
            </a: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1319198"/>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2   </a:t>
            </a:r>
            <a:r>
              <a:rPr lang="zh-CN" altLang="en-US" dirty="0" smtClean="0"/>
              <a:t>小滨用如图</a:t>
            </a:r>
            <a:r>
              <a:rPr lang="en-US" dirty="0" smtClean="0"/>
              <a:t>2-13</a:t>
            </a:r>
            <a:r>
              <a:rPr lang="zh-CN" altLang="en-US" dirty="0" smtClean="0"/>
              <a:t>所示装置进行了</a:t>
            </a:r>
            <a:r>
              <a:rPr lang="en-US" dirty="0" smtClean="0"/>
              <a:t>“</a:t>
            </a:r>
            <a:r>
              <a:rPr lang="zh-CN" altLang="en-US" dirty="0" smtClean="0"/>
              <a:t>探究平面镜成像特点</a:t>
            </a:r>
            <a:r>
              <a:rPr lang="en-US" dirty="0" smtClean="0"/>
              <a:t>”</a:t>
            </a:r>
            <a:r>
              <a:rPr lang="zh-CN" altLang="en-US" dirty="0" smtClean="0"/>
              <a:t>的实验。</a:t>
            </a:r>
            <a:endParaRPr lang="en-US" altLang="zh-CN" dirty="0" smtClean="0"/>
          </a:p>
          <a:p>
            <a:pPr>
              <a:lnSpc>
                <a:spcPct val="150000"/>
              </a:lnSpc>
            </a:pPr>
            <a:r>
              <a:rPr lang="en-US" dirty="0" smtClean="0"/>
              <a:t>(3)</a:t>
            </a:r>
            <a:r>
              <a:rPr lang="zh-CN" altLang="en-US" dirty="0" smtClean="0"/>
              <a:t>小滨点燃了蜡烛</a:t>
            </a:r>
            <a:r>
              <a:rPr lang="en-US" i="1" dirty="0" smtClean="0"/>
              <a:t>A</a:t>
            </a:r>
            <a:r>
              <a:rPr lang="zh-CN" altLang="en-US" dirty="0" smtClean="0"/>
              <a:t>置于玻璃板前</a:t>
            </a:r>
            <a:r>
              <a:rPr lang="en-US" dirty="0" smtClean="0"/>
              <a:t>,</a:t>
            </a:r>
            <a:r>
              <a:rPr lang="zh-CN" altLang="en-US" dirty="0" smtClean="0"/>
              <a:t>他透过玻璃板来观察这支蜡烛的像。请根据平面镜成像特点</a:t>
            </a:r>
            <a:r>
              <a:rPr lang="en-US" dirty="0" smtClean="0"/>
              <a:t>,</a:t>
            </a:r>
            <a:r>
              <a:rPr lang="zh-CN" altLang="en-US" dirty="0" smtClean="0"/>
              <a:t>在图中帮小滨作出眼睛通过玻璃板看到烛焰顶端的光路图。</a:t>
            </a:r>
            <a:endParaRPr lang="zh-CN" altLang="en-US" dirty="0"/>
          </a:p>
        </p:txBody>
      </p:sp>
      <p:sp>
        <p:nvSpPr>
          <p:cNvPr id="6" name="矩形 5"/>
          <p:cNvSpPr/>
          <p:nvPr/>
        </p:nvSpPr>
        <p:spPr>
          <a:xfrm>
            <a:off x="7076314" y="2866926"/>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2-13</a:t>
            </a:r>
            <a:endParaRPr lang="zh-CN" altLang="en-US" dirty="0"/>
          </a:p>
        </p:txBody>
      </p:sp>
      <p:pic>
        <p:nvPicPr>
          <p:cNvPr id="10" name="20RJW-35.EPS" descr="id:2147506106;FounderCES"/>
          <p:cNvPicPr>
            <a:picLocks noChangeAspect="1"/>
          </p:cNvPicPr>
          <p:nvPr/>
        </p:nvPicPr>
        <p:blipFill>
          <a:blip r:embed="rId2" cstate="print"/>
          <a:stretch>
            <a:fillRect/>
          </a:stretch>
        </p:blipFill>
        <p:spPr>
          <a:xfrm>
            <a:off x="6341721" y="1757360"/>
            <a:ext cx="2174446" cy="1068516"/>
          </a:xfrm>
          <a:prstGeom prst="rect">
            <a:avLst/>
          </a:prstGeom>
        </p:spPr>
      </p:pic>
      <p:sp>
        <p:nvSpPr>
          <p:cNvPr id="13" name="Rectangle 1"/>
          <p:cNvSpPr>
            <a:spLocks noChangeArrowheads="1"/>
          </p:cNvSpPr>
          <p:nvPr/>
        </p:nvSpPr>
        <p:spPr bwMode="auto">
          <a:xfrm>
            <a:off x="831273" y="1581385"/>
            <a:ext cx="7647709" cy="5078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fontAlgn="base">
              <a:lnSpc>
                <a:spcPct val="150000"/>
              </a:lnSpc>
              <a:spcBef>
                <a:spcPct val="0"/>
              </a:spcBef>
              <a:spcAft>
                <a:spcPct val="0"/>
              </a:spcAft>
            </a:pPr>
            <a:r>
              <a:rPr lang="en-US" dirty="0" smtClean="0">
                <a:solidFill>
                  <a:srgbClr val="C00000"/>
                </a:solidFill>
              </a:rPr>
              <a:t>(3)</a:t>
            </a:r>
            <a:r>
              <a:rPr lang="zh-CN" altLang="en-US" dirty="0" smtClean="0">
                <a:solidFill>
                  <a:srgbClr val="C00000"/>
                </a:solidFill>
              </a:rPr>
              <a:t>如图所示</a:t>
            </a:r>
            <a:endParaRPr lang="zh-CN" altLang="en-US" b="1" dirty="0" smtClean="0">
              <a:solidFill>
                <a:srgbClr val="C00000"/>
              </a:solidFill>
            </a:endParaRPr>
          </a:p>
        </p:txBody>
      </p:sp>
      <p:pic>
        <p:nvPicPr>
          <p:cNvPr id="8" name="20RJW-39.EPS" descr="id:2147488846;FounderCES"/>
          <p:cNvPicPr>
            <a:picLocks noChangeAspect="1"/>
          </p:cNvPicPr>
          <p:nvPr/>
        </p:nvPicPr>
        <p:blipFill>
          <a:blip r:embed="rId3" cstate="print"/>
          <a:stretch>
            <a:fillRect/>
          </a:stretch>
        </p:blipFill>
        <p:spPr>
          <a:xfrm>
            <a:off x="1437211" y="2234188"/>
            <a:ext cx="2681942" cy="1317898"/>
          </a:xfrm>
          <a:prstGeom prst="rect">
            <a:avLst/>
          </a:prstGeom>
        </p:spPr>
      </p:pic>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3812188"/>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2   </a:t>
            </a:r>
            <a:r>
              <a:rPr lang="zh-CN" altLang="en-US" dirty="0" smtClean="0"/>
              <a:t>小滨用如图</a:t>
            </a:r>
            <a:r>
              <a:rPr lang="en-US" dirty="0" smtClean="0"/>
              <a:t>2-13</a:t>
            </a:r>
            <a:r>
              <a:rPr lang="zh-CN" altLang="en-US" dirty="0" smtClean="0"/>
              <a:t>所示装置进行了</a:t>
            </a:r>
            <a:r>
              <a:rPr lang="en-US" dirty="0" smtClean="0"/>
              <a:t>“</a:t>
            </a:r>
            <a:r>
              <a:rPr lang="zh-CN" altLang="en-US" dirty="0" smtClean="0"/>
              <a:t>探究平面镜成像特点</a:t>
            </a:r>
            <a:r>
              <a:rPr lang="en-US" dirty="0" smtClean="0"/>
              <a:t>”</a:t>
            </a:r>
            <a:r>
              <a:rPr lang="zh-CN" altLang="en-US" dirty="0" smtClean="0"/>
              <a:t>的实验。</a:t>
            </a:r>
            <a:endParaRPr lang="en-US" altLang="zh-CN" dirty="0" smtClean="0"/>
          </a:p>
          <a:p>
            <a:pPr>
              <a:lnSpc>
                <a:spcPct val="150000"/>
              </a:lnSpc>
            </a:pPr>
            <a:r>
              <a:rPr lang="en-US" dirty="0" smtClean="0"/>
              <a:t>(4)</a:t>
            </a:r>
            <a:r>
              <a:rPr lang="zh-CN" altLang="en-US" dirty="0" smtClean="0"/>
              <a:t>只点燃蜡烛</a:t>
            </a:r>
            <a:r>
              <a:rPr lang="en-US" i="1" dirty="0" smtClean="0"/>
              <a:t>A</a:t>
            </a:r>
            <a:r>
              <a:rPr lang="en-US" dirty="0" smtClean="0"/>
              <a:t>,</a:t>
            </a:r>
            <a:r>
              <a:rPr lang="zh-CN" altLang="en-US" dirty="0" smtClean="0"/>
              <a:t>移动蜡烛</a:t>
            </a:r>
            <a:r>
              <a:rPr lang="en-US" i="1" dirty="0" smtClean="0"/>
              <a:t>B</a:t>
            </a:r>
            <a:r>
              <a:rPr lang="zh-CN" altLang="en-US" dirty="0" smtClean="0"/>
              <a:t>与</a:t>
            </a:r>
            <a:r>
              <a:rPr lang="en-US" i="1" dirty="0" smtClean="0"/>
              <a:t>A</a:t>
            </a:r>
            <a:r>
              <a:rPr lang="zh-CN" altLang="en-US" dirty="0" smtClean="0"/>
              <a:t>的像完全重合</a:t>
            </a:r>
            <a:r>
              <a:rPr lang="en-US" dirty="0" smtClean="0"/>
              <a:t>,</a:t>
            </a:r>
            <a:r>
              <a:rPr lang="zh-CN" altLang="en-US" dirty="0" smtClean="0"/>
              <a:t>在蜡烛</a:t>
            </a:r>
            <a:r>
              <a:rPr lang="en-US" i="1" dirty="0" smtClean="0"/>
              <a:t>B</a:t>
            </a:r>
            <a:r>
              <a:rPr lang="zh-CN" altLang="en-US" dirty="0" smtClean="0"/>
              <a:t>的烛焰上放一根火柴</a:t>
            </a:r>
            <a:r>
              <a:rPr lang="en-US" dirty="0" smtClean="0"/>
              <a:t>,</a:t>
            </a:r>
            <a:r>
              <a:rPr lang="zh-CN" altLang="en-US" dirty="0" smtClean="0"/>
              <a:t>火柴</a:t>
            </a:r>
            <a:r>
              <a:rPr lang="zh-CN" altLang="en-US" i="1" u="sng" dirty="0" smtClean="0"/>
              <a:t>　　　　</a:t>
            </a:r>
            <a:r>
              <a:rPr lang="en-US" dirty="0" smtClean="0"/>
              <a:t>(</a:t>
            </a:r>
            <a:r>
              <a:rPr lang="zh-CN" altLang="en-US" dirty="0" smtClean="0"/>
              <a:t>选填</a:t>
            </a:r>
            <a:r>
              <a:rPr lang="en-US" dirty="0" smtClean="0"/>
              <a:t>“</a:t>
            </a:r>
            <a:r>
              <a:rPr lang="zh-CN" altLang="en-US" dirty="0" smtClean="0"/>
              <a:t>能</a:t>
            </a:r>
            <a:r>
              <a:rPr lang="en-US" dirty="0" smtClean="0"/>
              <a:t>”</a:t>
            </a:r>
            <a:r>
              <a:rPr lang="zh-CN" altLang="en-US" dirty="0" smtClean="0"/>
              <a:t>或</a:t>
            </a:r>
            <a:r>
              <a:rPr lang="en-US" dirty="0" smtClean="0"/>
              <a:t>“</a:t>
            </a:r>
            <a:r>
              <a:rPr lang="zh-CN" altLang="en-US" dirty="0" smtClean="0"/>
              <a:t>不能</a:t>
            </a:r>
            <a:r>
              <a:rPr lang="en-US" dirty="0" smtClean="0"/>
              <a:t>”)</a:t>
            </a:r>
            <a:r>
              <a:rPr lang="zh-CN" altLang="en-US" dirty="0" smtClean="0"/>
              <a:t>被点燃</a:t>
            </a:r>
            <a:r>
              <a:rPr lang="en-US" dirty="0" smtClean="0"/>
              <a:t>,</a:t>
            </a:r>
            <a:r>
              <a:rPr lang="zh-CN" altLang="en-US" dirty="0" smtClean="0"/>
              <a:t>平面镜成的是</a:t>
            </a:r>
            <a:r>
              <a:rPr lang="zh-CN" altLang="en-US" i="1" u="sng" dirty="0" smtClean="0"/>
              <a:t>　　</a:t>
            </a:r>
            <a:r>
              <a:rPr lang="zh-CN" altLang="en-US" dirty="0" smtClean="0"/>
              <a:t>像</a:t>
            </a:r>
            <a:r>
              <a:rPr lang="en-US" dirty="0" smtClean="0"/>
              <a:t>;</a:t>
            </a:r>
            <a:r>
              <a:rPr lang="zh-CN" altLang="en-US" dirty="0" smtClean="0"/>
              <a:t>如果以</a:t>
            </a:r>
            <a:r>
              <a:rPr lang="en-US" dirty="0" smtClean="0"/>
              <a:t>5 cm/s</a:t>
            </a:r>
            <a:r>
              <a:rPr lang="zh-CN" altLang="en-US" dirty="0" smtClean="0"/>
              <a:t>的速度将蜡烛</a:t>
            </a:r>
            <a:r>
              <a:rPr lang="en-US" i="1" dirty="0" smtClean="0"/>
              <a:t>A</a:t>
            </a:r>
            <a:r>
              <a:rPr lang="zh-CN" altLang="en-US" dirty="0" smtClean="0"/>
              <a:t>匀速远离玻璃板</a:t>
            </a:r>
            <a:r>
              <a:rPr lang="en-US" dirty="0" smtClean="0"/>
              <a:t>0</a:t>
            </a:r>
            <a:r>
              <a:rPr lang="en-US" i="1" dirty="0" smtClean="0"/>
              <a:t>.</a:t>
            </a:r>
            <a:r>
              <a:rPr lang="en-US" dirty="0" smtClean="0"/>
              <a:t>2 m</a:t>
            </a:r>
            <a:r>
              <a:rPr lang="zh-CN" altLang="en-US" dirty="0" smtClean="0"/>
              <a:t>后</a:t>
            </a:r>
            <a:r>
              <a:rPr lang="en-US" dirty="0" smtClean="0"/>
              <a:t>,</a:t>
            </a:r>
            <a:r>
              <a:rPr lang="zh-CN" altLang="en-US" dirty="0" smtClean="0"/>
              <a:t>蜡烛</a:t>
            </a:r>
            <a:r>
              <a:rPr lang="en-US" i="1" dirty="0" smtClean="0"/>
              <a:t>B</a:t>
            </a:r>
            <a:r>
              <a:rPr lang="zh-CN" altLang="en-US" dirty="0" smtClean="0"/>
              <a:t>应远离玻璃板</a:t>
            </a:r>
            <a:r>
              <a:rPr lang="zh-CN" altLang="en-US" i="1" u="sng" dirty="0" smtClean="0"/>
              <a:t>　　　　</a:t>
            </a:r>
            <a:r>
              <a:rPr lang="en-US" dirty="0" smtClean="0"/>
              <a:t>cm,</a:t>
            </a:r>
            <a:r>
              <a:rPr lang="zh-CN" altLang="en-US" dirty="0" smtClean="0"/>
              <a:t>才有可能与蜡烛</a:t>
            </a:r>
            <a:r>
              <a:rPr lang="en-US" i="1" dirty="0" smtClean="0"/>
              <a:t>A</a:t>
            </a:r>
            <a:r>
              <a:rPr lang="zh-CN" altLang="en-US" dirty="0" smtClean="0"/>
              <a:t>的像完全重合。当蜡烛</a:t>
            </a:r>
            <a:r>
              <a:rPr lang="en-US" i="1" dirty="0" smtClean="0"/>
              <a:t>A</a:t>
            </a:r>
            <a:r>
              <a:rPr lang="zh-CN" altLang="en-US" dirty="0" smtClean="0"/>
              <a:t>远离玻璃板时</a:t>
            </a:r>
            <a:r>
              <a:rPr lang="en-US" dirty="0" smtClean="0"/>
              <a:t>,</a:t>
            </a:r>
            <a:r>
              <a:rPr lang="zh-CN" altLang="en-US" dirty="0" smtClean="0"/>
              <a:t>它的像的大小将</a:t>
            </a:r>
            <a:r>
              <a:rPr lang="zh-CN" altLang="en-US" i="1" u="sng" dirty="0" smtClean="0"/>
              <a:t>　　　　</a:t>
            </a:r>
            <a:r>
              <a:rPr lang="en-US" dirty="0" smtClean="0"/>
              <a:t>(</a:t>
            </a:r>
            <a:r>
              <a:rPr lang="zh-CN" altLang="en-US" dirty="0" smtClean="0"/>
              <a:t>选填</a:t>
            </a:r>
            <a:r>
              <a:rPr lang="en-US" dirty="0" smtClean="0"/>
              <a:t>“</a:t>
            </a:r>
            <a:r>
              <a:rPr lang="zh-CN" altLang="en-US" dirty="0" smtClean="0"/>
              <a:t>变大</a:t>
            </a:r>
            <a:r>
              <a:rPr lang="en-US" dirty="0" smtClean="0"/>
              <a:t>”“</a:t>
            </a:r>
            <a:r>
              <a:rPr lang="zh-CN" altLang="en-US" dirty="0" smtClean="0"/>
              <a:t>变小</a:t>
            </a:r>
            <a:r>
              <a:rPr lang="en-US" dirty="0" smtClean="0"/>
              <a:t>”</a:t>
            </a:r>
            <a:r>
              <a:rPr lang="zh-CN" altLang="en-US" dirty="0" smtClean="0"/>
              <a:t>或</a:t>
            </a:r>
            <a:r>
              <a:rPr lang="en-US" dirty="0" smtClean="0"/>
              <a:t>“</a:t>
            </a:r>
            <a:r>
              <a:rPr lang="zh-CN" altLang="en-US" dirty="0" smtClean="0"/>
              <a:t>不变</a:t>
            </a:r>
            <a:r>
              <a:rPr lang="en-US" dirty="0" smtClean="0"/>
              <a:t>”)</a:t>
            </a:r>
            <a:r>
              <a:rPr lang="zh-CN" altLang="en-US" dirty="0" smtClean="0"/>
              <a:t>。</a:t>
            </a:r>
            <a:r>
              <a:rPr lang="en-US" dirty="0" smtClean="0"/>
              <a:t> </a:t>
            </a:r>
          </a:p>
          <a:p>
            <a:pPr>
              <a:lnSpc>
                <a:spcPct val="150000"/>
              </a:lnSpc>
            </a:pPr>
            <a:r>
              <a:rPr lang="en-US" dirty="0" smtClean="0"/>
              <a:t>(5)</a:t>
            </a:r>
            <a:r>
              <a:rPr lang="zh-CN" altLang="en-US" dirty="0" smtClean="0"/>
              <a:t>如果实验中采用的是厚玻璃板</a:t>
            </a:r>
            <a:r>
              <a:rPr lang="en-US" dirty="0" smtClean="0"/>
              <a:t>,</a:t>
            </a:r>
            <a:r>
              <a:rPr lang="zh-CN" altLang="en-US" dirty="0" smtClean="0"/>
              <a:t>观测到蜡烛</a:t>
            </a:r>
            <a:r>
              <a:rPr lang="en-US" i="1" dirty="0" smtClean="0"/>
              <a:t>A</a:t>
            </a:r>
            <a:r>
              <a:rPr lang="zh-CN" altLang="en-US" dirty="0" smtClean="0"/>
              <a:t>通过</a:t>
            </a:r>
            <a:endParaRPr lang="en-US" altLang="zh-CN" dirty="0" smtClean="0"/>
          </a:p>
          <a:p>
            <a:pPr>
              <a:lnSpc>
                <a:spcPct val="150000"/>
              </a:lnSpc>
            </a:pPr>
            <a:r>
              <a:rPr lang="zh-CN" altLang="en-US" dirty="0" smtClean="0"/>
              <a:t>玻璃板在不同位置成了两个清晰的像</a:t>
            </a:r>
            <a:r>
              <a:rPr lang="en-US" dirty="0" smtClean="0"/>
              <a:t>,</a:t>
            </a:r>
            <a:r>
              <a:rPr lang="zh-CN" altLang="en-US" dirty="0" smtClean="0"/>
              <a:t>且测得两个像</a:t>
            </a:r>
            <a:endParaRPr lang="en-US" altLang="zh-CN" dirty="0" smtClean="0"/>
          </a:p>
          <a:p>
            <a:pPr>
              <a:lnSpc>
                <a:spcPct val="150000"/>
              </a:lnSpc>
            </a:pPr>
            <a:r>
              <a:rPr lang="zh-CN" altLang="en-US" dirty="0" smtClean="0"/>
              <a:t>之间的距离为</a:t>
            </a:r>
            <a:r>
              <a:rPr lang="en-US" dirty="0" smtClean="0"/>
              <a:t>0</a:t>
            </a:r>
            <a:r>
              <a:rPr lang="en-US" i="1" dirty="0" smtClean="0"/>
              <a:t>.</a:t>
            </a:r>
            <a:r>
              <a:rPr lang="en-US" dirty="0" smtClean="0"/>
              <a:t>8 cm,</a:t>
            </a:r>
            <a:r>
              <a:rPr lang="zh-CN" altLang="en-US" dirty="0" smtClean="0"/>
              <a:t>则玻璃板的厚度为</a:t>
            </a:r>
            <a:r>
              <a:rPr lang="zh-CN" altLang="en-US" i="1" u="sng" dirty="0" smtClean="0"/>
              <a:t>　　　</a:t>
            </a:r>
            <a:r>
              <a:rPr lang="en-US" dirty="0" smtClean="0"/>
              <a:t>cm</a:t>
            </a:r>
            <a:r>
              <a:rPr lang="zh-CN" altLang="en-US" dirty="0" smtClean="0"/>
              <a:t>。</a:t>
            </a:r>
            <a:r>
              <a:rPr lang="en-US" dirty="0" smtClean="0"/>
              <a:t> </a:t>
            </a:r>
            <a:endParaRPr lang="zh-CN" altLang="en-US" dirty="0" smtClean="0"/>
          </a:p>
        </p:txBody>
      </p:sp>
      <p:sp>
        <p:nvSpPr>
          <p:cNvPr id="6" name="矩形 5"/>
          <p:cNvSpPr/>
          <p:nvPr/>
        </p:nvSpPr>
        <p:spPr>
          <a:xfrm>
            <a:off x="7211604" y="3623800"/>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2-13</a:t>
            </a:r>
            <a:endParaRPr lang="zh-CN" altLang="en-US" dirty="0"/>
          </a:p>
        </p:txBody>
      </p:sp>
      <p:pic>
        <p:nvPicPr>
          <p:cNvPr id="10" name="20RJW-35.EPS" descr="id:2147506106;FounderCES"/>
          <p:cNvPicPr>
            <a:picLocks noChangeAspect="1"/>
          </p:cNvPicPr>
          <p:nvPr/>
        </p:nvPicPr>
        <p:blipFill>
          <a:blip r:embed="rId2" cstate="print"/>
          <a:stretch>
            <a:fillRect/>
          </a:stretch>
        </p:blipFill>
        <p:spPr>
          <a:xfrm>
            <a:off x="6477011" y="2514234"/>
            <a:ext cx="2174446" cy="1068516"/>
          </a:xfrm>
          <a:prstGeom prst="rect">
            <a:avLst/>
          </a:prstGeom>
        </p:spPr>
      </p:pic>
      <p:sp>
        <p:nvSpPr>
          <p:cNvPr id="13" name="Rectangle 1"/>
          <p:cNvSpPr>
            <a:spLocks noChangeArrowheads="1"/>
          </p:cNvSpPr>
          <p:nvPr/>
        </p:nvSpPr>
        <p:spPr bwMode="auto">
          <a:xfrm>
            <a:off x="1235336" y="1141398"/>
            <a:ext cx="771894" cy="4587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不能</a:t>
            </a:r>
          </a:p>
        </p:txBody>
      </p:sp>
      <p:sp>
        <p:nvSpPr>
          <p:cNvPr id="7" name="Rectangle 1"/>
          <p:cNvSpPr>
            <a:spLocks noChangeArrowheads="1"/>
          </p:cNvSpPr>
          <p:nvPr/>
        </p:nvSpPr>
        <p:spPr bwMode="auto">
          <a:xfrm>
            <a:off x="6138644" y="1105773"/>
            <a:ext cx="415634" cy="5078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虚</a:t>
            </a:r>
          </a:p>
        </p:txBody>
      </p:sp>
      <p:sp>
        <p:nvSpPr>
          <p:cNvPr id="9" name="Rectangle 1"/>
          <p:cNvSpPr>
            <a:spLocks noChangeArrowheads="1"/>
          </p:cNvSpPr>
          <p:nvPr/>
        </p:nvSpPr>
        <p:spPr bwMode="auto">
          <a:xfrm>
            <a:off x="6590807" y="1533283"/>
            <a:ext cx="415634" cy="4580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en-US" altLang="zh-CN" b="1" dirty="0" smtClean="0">
                <a:solidFill>
                  <a:srgbClr val="C00000"/>
                </a:solidFill>
              </a:rPr>
              <a:t>20</a:t>
            </a:r>
            <a:endParaRPr lang="zh-CN" altLang="en-US" b="1" dirty="0" smtClean="0">
              <a:solidFill>
                <a:srgbClr val="C00000"/>
              </a:solidFill>
            </a:endParaRPr>
          </a:p>
        </p:txBody>
      </p:sp>
      <p:sp>
        <p:nvSpPr>
          <p:cNvPr id="11" name="Rectangle 1"/>
          <p:cNvSpPr>
            <a:spLocks noChangeArrowheads="1"/>
          </p:cNvSpPr>
          <p:nvPr/>
        </p:nvSpPr>
        <p:spPr bwMode="auto">
          <a:xfrm>
            <a:off x="7125495" y="1925170"/>
            <a:ext cx="961901" cy="5078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不变</a:t>
            </a:r>
          </a:p>
        </p:txBody>
      </p:sp>
      <p:sp>
        <p:nvSpPr>
          <p:cNvPr id="12" name="Rectangle 1"/>
          <p:cNvSpPr>
            <a:spLocks noChangeArrowheads="1"/>
          </p:cNvSpPr>
          <p:nvPr/>
        </p:nvSpPr>
        <p:spPr bwMode="auto">
          <a:xfrm>
            <a:off x="4685341" y="3611315"/>
            <a:ext cx="961901" cy="4580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en-US" altLang="zh-CN" b="1" dirty="0" smtClean="0">
                <a:solidFill>
                  <a:srgbClr val="C00000"/>
                </a:solidFill>
              </a:rPr>
              <a:t>0.4</a:t>
            </a:r>
            <a:endParaRPr lang="zh-CN" altLang="en-US" b="1" dirty="0" smtClean="0">
              <a:solidFill>
                <a:srgbClr val="C00000"/>
              </a:solidFill>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9" grpId="0"/>
      <p:bldP spid="11"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2150195"/>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2   </a:t>
            </a:r>
            <a:r>
              <a:rPr lang="zh-CN" altLang="en-US" dirty="0" smtClean="0"/>
              <a:t>小滨用如图</a:t>
            </a:r>
            <a:r>
              <a:rPr lang="en-US" dirty="0" smtClean="0"/>
              <a:t>2-13</a:t>
            </a:r>
            <a:r>
              <a:rPr lang="zh-CN" altLang="en-US" dirty="0" smtClean="0"/>
              <a:t>所示装置进行了</a:t>
            </a:r>
            <a:r>
              <a:rPr lang="en-US" dirty="0" smtClean="0"/>
              <a:t>“</a:t>
            </a:r>
            <a:r>
              <a:rPr lang="zh-CN" altLang="en-US" dirty="0" smtClean="0"/>
              <a:t>探究平面镜成像特点</a:t>
            </a:r>
            <a:r>
              <a:rPr lang="en-US" dirty="0" smtClean="0"/>
              <a:t>”</a:t>
            </a:r>
            <a:r>
              <a:rPr lang="zh-CN" altLang="en-US" dirty="0" smtClean="0"/>
              <a:t>的实验。</a:t>
            </a:r>
            <a:endParaRPr lang="en-US" altLang="zh-CN" dirty="0" smtClean="0"/>
          </a:p>
          <a:p>
            <a:pPr>
              <a:lnSpc>
                <a:spcPct val="150000"/>
              </a:lnSpc>
            </a:pPr>
            <a:r>
              <a:rPr lang="en-US" dirty="0" smtClean="0"/>
              <a:t>(6)</a:t>
            </a:r>
            <a:r>
              <a:rPr lang="zh-CN" altLang="en-US" dirty="0" smtClean="0"/>
              <a:t>如果玻璃板没有放正</a:t>
            </a:r>
            <a:r>
              <a:rPr lang="en-US" dirty="0" smtClean="0"/>
              <a:t>,</a:t>
            </a:r>
            <a:r>
              <a:rPr lang="zh-CN" altLang="en-US" dirty="0" smtClean="0"/>
              <a:t>将对实验产生什么影响</a:t>
            </a:r>
            <a:r>
              <a:rPr lang="en-US" dirty="0" smtClean="0"/>
              <a:t>?</a:t>
            </a:r>
            <a:r>
              <a:rPr lang="zh-CN" altLang="en-US" i="1" u="sng" dirty="0" smtClean="0"/>
              <a:t>　　　　　　　　　　</a:t>
            </a:r>
            <a:r>
              <a:rPr lang="zh-CN" altLang="en-US" dirty="0" smtClean="0"/>
              <a:t>。若实验过程中玻璃板向如图</a:t>
            </a:r>
            <a:r>
              <a:rPr lang="en-US" dirty="0" smtClean="0"/>
              <a:t>2-14</a:t>
            </a:r>
            <a:r>
              <a:rPr lang="zh-CN" altLang="en-US" dirty="0" smtClean="0"/>
              <a:t>甲所示倾斜</a:t>
            </a:r>
            <a:r>
              <a:rPr lang="en-US" dirty="0" smtClean="0"/>
              <a:t>,</a:t>
            </a:r>
            <a:r>
              <a:rPr lang="zh-CN" altLang="en-US" dirty="0" smtClean="0"/>
              <a:t>蜡烛</a:t>
            </a:r>
            <a:r>
              <a:rPr lang="en-US" i="1" dirty="0" smtClean="0"/>
              <a:t>A</a:t>
            </a:r>
            <a:r>
              <a:rPr lang="zh-CN" altLang="en-US" dirty="0" smtClean="0"/>
              <a:t>的像应是图中的</a:t>
            </a:r>
            <a:r>
              <a:rPr lang="zh-CN" altLang="en-US" i="1" u="sng" dirty="0" smtClean="0"/>
              <a:t>　　　　</a:t>
            </a:r>
            <a:r>
              <a:rPr lang="en-US" dirty="0" smtClean="0"/>
              <a:t>(</a:t>
            </a:r>
            <a:r>
              <a:rPr lang="zh-CN" altLang="en-US" dirty="0" smtClean="0"/>
              <a:t>选填</a:t>
            </a:r>
            <a:r>
              <a:rPr lang="en-US" dirty="0" smtClean="0"/>
              <a:t>“</a:t>
            </a:r>
            <a:r>
              <a:rPr lang="en-US" i="1" dirty="0" smtClean="0"/>
              <a:t>A</a:t>
            </a:r>
            <a:r>
              <a:rPr lang="en-US" baseline="-25000" dirty="0" smtClean="0"/>
              <a:t>1</a:t>
            </a:r>
            <a:r>
              <a:rPr lang="en-US" dirty="0" smtClean="0"/>
              <a:t>”“</a:t>
            </a:r>
            <a:r>
              <a:rPr lang="en-US" i="1" dirty="0" smtClean="0"/>
              <a:t>A</a:t>
            </a:r>
            <a:r>
              <a:rPr lang="en-US" baseline="-25000" dirty="0" smtClean="0"/>
              <a:t>2</a:t>
            </a:r>
            <a:r>
              <a:rPr lang="en-US" dirty="0" smtClean="0"/>
              <a:t>”</a:t>
            </a:r>
            <a:r>
              <a:rPr lang="zh-CN" altLang="en-US" dirty="0" smtClean="0"/>
              <a:t>或</a:t>
            </a:r>
            <a:r>
              <a:rPr lang="en-US" dirty="0" smtClean="0"/>
              <a:t>“</a:t>
            </a:r>
            <a:r>
              <a:rPr lang="en-US" i="1" dirty="0" smtClean="0"/>
              <a:t>A</a:t>
            </a:r>
            <a:r>
              <a:rPr lang="en-US" baseline="-25000" dirty="0" smtClean="0"/>
              <a:t>3</a:t>
            </a:r>
            <a:r>
              <a:rPr lang="en-US" dirty="0" smtClean="0"/>
              <a:t>”),</a:t>
            </a:r>
            <a:r>
              <a:rPr lang="zh-CN" altLang="en-US" dirty="0" smtClean="0"/>
              <a:t>将蜡烛靠近玻璃板时</a:t>
            </a:r>
            <a:r>
              <a:rPr lang="en-US" dirty="0" smtClean="0"/>
              <a:t>,</a:t>
            </a:r>
            <a:r>
              <a:rPr lang="zh-CN" altLang="en-US" dirty="0" smtClean="0"/>
              <a:t>蜡烛</a:t>
            </a:r>
            <a:r>
              <a:rPr lang="en-US" i="1" dirty="0" smtClean="0"/>
              <a:t>A</a:t>
            </a:r>
            <a:r>
              <a:rPr lang="zh-CN" altLang="en-US" dirty="0" smtClean="0"/>
              <a:t>所成像的高度</a:t>
            </a:r>
            <a:r>
              <a:rPr lang="zh-CN" altLang="en-US" i="1" u="sng" dirty="0" smtClean="0"/>
              <a:t>　　　　</a:t>
            </a:r>
            <a:r>
              <a:rPr lang="en-US" dirty="0" smtClean="0"/>
              <a:t>(</a:t>
            </a:r>
            <a:r>
              <a:rPr lang="zh-CN" altLang="en-US" dirty="0" smtClean="0"/>
              <a:t>选填</a:t>
            </a:r>
            <a:r>
              <a:rPr lang="en-US" dirty="0" smtClean="0"/>
              <a:t>“</a:t>
            </a:r>
            <a:r>
              <a:rPr lang="zh-CN" altLang="en-US" dirty="0" smtClean="0"/>
              <a:t>变小</a:t>
            </a:r>
            <a:r>
              <a:rPr lang="en-US" dirty="0" smtClean="0"/>
              <a:t>”“</a:t>
            </a:r>
            <a:r>
              <a:rPr lang="zh-CN" altLang="en-US" dirty="0" smtClean="0"/>
              <a:t>变大</a:t>
            </a:r>
            <a:r>
              <a:rPr lang="en-US" dirty="0" smtClean="0"/>
              <a:t>”</a:t>
            </a:r>
            <a:r>
              <a:rPr lang="zh-CN" altLang="en-US" dirty="0" smtClean="0"/>
              <a:t>或</a:t>
            </a:r>
            <a:r>
              <a:rPr lang="en-US" dirty="0" smtClean="0"/>
              <a:t>“</a:t>
            </a:r>
            <a:r>
              <a:rPr lang="zh-CN" altLang="en-US" dirty="0" smtClean="0"/>
              <a:t>不变</a:t>
            </a:r>
            <a:r>
              <a:rPr lang="en-US" dirty="0" smtClean="0"/>
              <a:t>”)</a:t>
            </a:r>
            <a:r>
              <a:rPr lang="zh-CN" altLang="en-US" dirty="0" smtClean="0"/>
              <a:t>。</a:t>
            </a:r>
            <a:r>
              <a:rPr lang="en-US" dirty="0" smtClean="0"/>
              <a:t> </a:t>
            </a:r>
            <a:endParaRPr lang="zh-CN" altLang="en-US" dirty="0"/>
          </a:p>
        </p:txBody>
      </p:sp>
      <p:sp>
        <p:nvSpPr>
          <p:cNvPr id="6" name="矩形 5"/>
          <p:cNvSpPr/>
          <p:nvPr/>
        </p:nvSpPr>
        <p:spPr>
          <a:xfrm>
            <a:off x="5758769" y="3757134"/>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a:t>
            </a:r>
            <a:r>
              <a:rPr lang="en-US" altLang="zh-CN" dirty="0" smtClean="0">
                <a:solidFill>
                  <a:prstClr val="black"/>
                </a:solidFill>
              </a:rPr>
              <a:t>4</a:t>
            </a:r>
            <a:endParaRPr lang="zh-CN" altLang="en-US" dirty="0"/>
          </a:p>
        </p:txBody>
      </p:sp>
      <p:sp>
        <p:nvSpPr>
          <p:cNvPr id="13" name="Rectangle 1"/>
          <p:cNvSpPr>
            <a:spLocks noChangeArrowheads="1"/>
          </p:cNvSpPr>
          <p:nvPr/>
        </p:nvSpPr>
        <p:spPr bwMode="auto">
          <a:xfrm>
            <a:off x="5628605" y="690135"/>
            <a:ext cx="2398814" cy="5078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像和物不能完全重合</a:t>
            </a:r>
          </a:p>
        </p:txBody>
      </p:sp>
      <p:sp>
        <p:nvSpPr>
          <p:cNvPr id="7" name="Rectangle 1"/>
          <p:cNvSpPr>
            <a:spLocks noChangeArrowheads="1"/>
          </p:cNvSpPr>
          <p:nvPr/>
        </p:nvSpPr>
        <p:spPr bwMode="auto">
          <a:xfrm>
            <a:off x="7481156" y="1093899"/>
            <a:ext cx="415634" cy="4580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en-US" b="1" i="1" dirty="0" smtClean="0">
                <a:solidFill>
                  <a:srgbClr val="C00000"/>
                </a:solidFill>
              </a:rPr>
              <a:t>A</a:t>
            </a:r>
            <a:r>
              <a:rPr lang="en-US" b="1" baseline="-25000" dirty="0" smtClean="0">
                <a:solidFill>
                  <a:srgbClr val="C00000"/>
                </a:solidFill>
              </a:rPr>
              <a:t>2</a:t>
            </a:r>
            <a:endParaRPr lang="zh-CN" altLang="en-US" b="1" dirty="0" smtClean="0">
              <a:solidFill>
                <a:srgbClr val="C00000"/>
              </a:solidFill>
            </a:endParaRPr>
          </a:p>
        </p:txBody>
      </p:sp>
      <p:sp>
        <p:nvSpPr>
          <p:cNvPr id="11" name="Rectangle 1"/>
          <p:cNvSpPr>
            <a:spLocks noChangeArrowheads="1"/>
          </p:cNvSpPr>
          <p:nvPr/>
        </p:nvSpPr>
        <p:spPr bwMode="auto">
          <a:xfrm>
            <a:off x="6838985" y="1544259"/>
            <a:ext cx="961901" cy="4587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变小</a:t>
            </a:r>
          </a:p>
        </p:txBody>
      </p:sp>
      <p:pic>
        <p:nvPicPr>
          <p:cNvPr id="14" name="20RJW-36.EPS" descr="id:2147506113;FounderCES"/>
          <p:cNvPicPr>
            <a:picLocks noChangeAspect="1"/>
          </p:cNvPicPr>
          <p:nvPr/>
        </p:nvPicPr>
        <p:blipFill>
          <a:blip r:embed="rId2" cstate="print"/>
          <a:stretch>
            <a:fillRect/>
          </a:stretch>
        </p:blipFill>
        <p:spPr>
          <a:xfrm>
            <a:off x="4206830" y="2156819"/>
            <a:ext cx="3947015" cy="1499887"/>
          </a:xfrm>
          <a:prstGeom prst="rect">
            <a:avLst/>
          </a:prstGeom>
        </p:spPr>
      </p:pic>
      <p:sp>
        <p:nvSpPr>
          <p:cNvPr id="8" name="矩形 7"/>
          <p:cNvSpPr/>
          <p:nvPr/>
        </p:nvSpPr>
        <p:spPr>
          <a:xfrm>
            <a:off x="2222927" y="3681673"/>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2-13</a:t>
            </a:r>
            <a:endParaRPr lang="zh-CN" altLang="en-US" dirty="0"/>
          </a:p>
        </p:txBody>
      </p:sp>
      <p:pic>
        <p:nvPicPr>
          <p:cNvPr id="9" name="20RJW-35.EPS" descr="id:2147506106;FounderCES"/>
          <p:cNvPicPr>
            <a:picLocks noChangeAspect="1"/>
          </p:cNvPicPr>
          <p:nvPr/>
        </p:nvPicPr>
        <p:blipFill>
          <a:blip r:embed="rId3" cstate="print"/>
          <a:stretch>
            <a:fillRect/>
          </a:stretch>
        </p:blipFill>
        <p:spPr>
          <a:xfrm>
            <a:off x="1488334" y="2572107"/>
            <a:ext cx="2174446" cy="1068516"/>
          </a:xfrm>
          <a:prstGeom prst="rect">
            <a:avLst/>
          </a:prstGeom>
        </p:spPr>
      </p:pic>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1734697"/>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2   </a:t>
            </a:r>
            <a:r>
              <a:rPr lang="zh-CN" altLang="en-US" dirty="0" smtClean="0"/>
              <a:t>小滨用如图</a:t>
            </a:r>
            <a:r>
              <a:rPr lang="en-US" dirty="0" smtClean="0"/>
              <a:t>2-13</a:t>
            </a:r>
            <a:r>
              <a:rPr lang="zh-CN" altLang="en-US" dirty="0" smtClean="0"/>
              <a:t>所示装置进行了</a:t>
            </a:r>
            <a:r>
              <a:rPr lang="en-US" dirty="0" smtClean="0"/>
              <a:t>“</a:t>
            </a:r>
            <a:r>
              <a:rPr lang="zh-CN" altLang="en-US" dirty="0" smtClean="0"/>
              <a:t>探究平面镜成像特点</a:t>
            </a:r>
            <a:r>
              <a:rPr lang="en-US" dirty="0" smtClean="0"/>
              <a:t>”</a:t>
            </a:r>
            <a:r>
              <a:rPr lang="zh-CN" altLang="en-US" dirty="0" smtClean="0"/>
              <a:t>的实验。</a:t>
            </a:r>
            <a:endParaRPr lang="en-US" altLang="zh-CN" dirty="0" smtClean="0"/>
          </a:p>
          <a:p>
            <a:pPr>
              <a:lnSpc>
                <a:spcPct val="150000"/>
              </a:lnSpc>
            </a:pPr>
            <a:r>
              <a:rPr lang="en-US" dirty="0" smtClean="0"/>
              <a:t>(7)</a:t>
            </a:r>
            <a:r>
              <a:rPr lang="zh-CN" altLang="en-US" dirty="0" smtClean="0"/>
              <a:t>实验结束后</a:t>
            </a:r>
            <a:r>
              <a:rPr lang="en-US" dirty="0" smtClean="0"/>
              <a:t>,</a:t>
            </a:r>
            <a:r>
              <a:rPr lang="zh-CN" altLang="en-US" dirty="0" smtClean="0"/>
              <a:t>小滨无意间从平面镜中看到墙上的钟表的像如图乙所示</a:t>
            </a:r>
            <a:r>
              <a:rPr lang="en-US" dirty="0" smtClean="0"/>
              <a:t>,</a:t>
            </a:r>
            <a:r>
              <a:rPr lang="zh-CN" altLang="en-US" dirty="0" smtClean="0"/>
              <a:t>这时的时间是</a:t>
            </a:r>
            <a:r>
              <a:rPr lang="zh-CN" altLang="en-US" i="1" u="sng" dirty="0" smtClean="0"/>
              <a:t>　　　　</a:t>
            </a:r>
            <a:r>
              <a:rPr lang="zh-CN" altLang="en-US" dirty="0" smtClean="0"/>
              <a:t>。小滨走出实验楼的自动感应玻璃门时</a:t>
            </a:r>
            <a:r>
              <a:rPr lang="en-US" dirty="0" smtClean="0"/>
              <a:t>,</a:t>
            </a:r>
            <a:r>
              <a:rPr lang="zh-CN" altLang="en-US" dirty="0" smtClean="0"/>
              <a:t>门自动平移打开</a:t>
            </a:r>
            <a:r>
              <a:rPr lang="en-US" dirty="0" smtClean="0"/>
              <a:t>,</a:t>
            </a:r>
            <a:r>
              <a:rPr lang="zh-CN" altLang="en-US" dirty="0" smtClean="0"/>
              <a:t>则他在玻璃门中的像将</a:t>
            </a:r>
            <a:r>
              <a:rPr lang="zh-CN" altLang="en-US" i="1" u="sng" dirty="0" smtClean="0"/>
              <a:t>　　　　</a:t>
            </a:r>
            <a:r>
              <a:rPr lang="en-US" dirty="0" smtClean="0"/>
              <a:t>(</a:t>
            </a:r>
            <a:r>
              <a:rPr lang="zh-CN" altLang="en-US" dirty="0" smtClean="0"/>
              <a:t>选填</a:t>
            </a:r>
            <a:r>
              <a:rPr lang="en-US" dirty="0" smtClean="0"/>
              <a:t>“</a:t>
            </a:r>
            <a:r>
              <a:rPr lang="zh-CN" altLang="en-US" dirty="0" smtClean="0"/>
              <a:t>随</a:t>
            </a:r>
            <a:r>
              <a:rPr lang="en-US" dirty="0" smtClean="0"/>
              <a:t>”</a:t>
            </a:r>
            <a:r>
              <a:rPr lang="zh-CN" altLang="en-US" dirty="0" smtClean="0"/>
              <a:t>或</a:t>
            </a:r>
            <a:r>
              <a:rPr lang="en-US" dirty="0" smtClean="0"/>
              <a:t>“</a:t>
            </a:r>
            <a:r>
              <a:rPr lang="zh-CN" altLang="en-US" dirty="0" smtClean="0"/>
              <a:t>不随</a:t>
            </a:r>
            <a:r>
              <a:rPr lang="en-US" dirty="0" smtClean="0"/>
              <a:t>”)</a:t>
            </a:r>
            <a:r>
              <a:rPr lang="zh-CN" altLang="en-US" dirty="0" smtClean="0"/>
              <a:t>门平移。</a:t>
            </a:r>
            <a:r>
              <a:rPr lang="en-US" dirty="0" smtClean="0"/>
              <a:t> </a:t>
            </a:r>
            <a:endParaRPr lang="zh-CN" altLang="en-US" dirty="0"/>
          </a:p>
        </p:txBody>
      </p:sp>
      <p:sp>
        <p:nvSpPr>
          <p:cNvPr id="13" name="Rectangle 1"/>
          <p:cNvSpPr>
            <a:spLocks noChangeArrowheads="1"/>
          </p:cNvSpPr>
          <p:nvPr/>
        </p:nvSpPr>
        <p:spPr bwMode="auto">
          <a:xfrm>
            <a:off x="1626920" y="1118246"/>
            <a:ext cx="843148" cy="5078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en-US" altLang="zh-CN" b="1" dirty="0" smtClean="0">
                <a:solidFill>
                  <a:srgbClr val="C00000"/>
                </a:solidFill>
              </a:rPr>
              <a:t>10:35</a:t>
            </a:r>
            <a:endParaRPr lang="zh-CN" altLang="en-US" b="1" dirty="0" smtClean="0">
              <a:solidFill>
                <a:srgbClr val="C00000"/>
              </a:solidFill>
            </a:endParaRPr>
          </a:p>
        </p:txBody>
      </p:sp>
      <p:sp>
        <p:nvSpPr>
          <p:cNvPr id="11" name="Rectangle 1"/>
          <p:cNvSpPr>
            <a:spLocks noChangeArrowheads="1"/>
          </p:cNvSpPr>
          <p:nvPr/>
        </p:nvSpPr>
        <p:spPr bwMode="auto">
          <a:xfrm>
            <a:off x="2695698" y="1510135"/>
            <a:ext cx="961901" cy="4587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不随</a:t>
            </a:r>
          </a:p>
        </p:txBody>
      </p:sp>
      <p:sp>
        <p:nvSpPr>
          <p:cNvPr id="7" name="矩形 6"/>
          <p:cNvSpPr/>
          <p:nvPr/>
        </p:nvSpPr>
        <p:spPr>
          <a:xfrm>
            <a:off x="5758769" y="3733984"/>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a:t>
            </a:r>
            <a:r>
              <a:rPr lang="en-US" altLang="zh-CN" dirty="0" smtClean="0">
                <a:solidFill>
                  <a:prstClr val="black"/>
                </a:solidFill>
              </a:rPr>
              <a:t>4</a:t>
            </a:r>
            <a:endParaRPr lang="zh-CN" altLang="en-US" dirty="0"/>
          </a:p>
        </p:txBody>
      </p:sp>
      <p:pic>
        <p:nvPicPr>
          <p:cNvPr id="8" name="20RJW-36.EPS" descr="id:2147506113;FounderCES"/>
          <p:cNvPicPr>
            <a:picLocks noChangeAspect="1"/>
          </p:cNvPicPr>
          <p:nvPr/>
        </p:nvPicPr>
        <p:blipFill>
          <a:blip r:embed="rId2" cstate="print"/>
          <a:stretch>
            <a:fillRect/>
          </a:stretch>
        </p:blipFill>
        <p:spPr>
          <a:xfrm>
            <a:off x="4206830" y="2133669"/>
            <a:ext cx="3947015" cy="1499887"/>
          </a:xfrm>
          <a:prstGeom prst="rect">
            <a:avLst/>
          </a:prstGeom>
        </p:spPr>
      </p:pic>
      <p:sp>
        <p:nvSpPr>
          <p:cNvPr id="9" name="矩形 8"/>
          <p:cNvSpPr/>
          <p:nvPr/>
        </p:nvSpPr>
        <p:spPr>
          <a:xfrm>
            <a:off x="2222927" y="3658523"/>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2-13</a:t>
            </a:r>
            <a:endParaRPr lang="zh-CN" altLang="en-US" dirty="0"/>
          </a:p>
        </p:txBody>
      </p:sp>
      <p:pic>
        <p:nvPicPr>
          <p:cNvPr id="10" name="20RJW-35.EPS" descr="id:2147506106;FounderCES"/>
          <p:cNvPicPr>
            <a:picLocks noChangeAspect="1"/>
          </p:cNvPicPr>
          <p:nvPr/>
        </p:nvPicPr>
        <p:blipFill>
          <a:blip r:embed="rId3" cstate="print"/>
          <a:stretch>
            <a:fillRect/>
          </a:stretch>
        </p:blipFill>
        <p:spPr>
          <a:xfrm>
            <a:off x="1488334" y="2548957"/>
            <a:ext cx="2174446" cy="1068516"/>
          </a:xfrm>
          <a:prstGeom prst="rect">
            <a:avLst/>
          </a:prstGeom>
        </p:spPr>
      </p:pic>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8">
            <a:extLst>
              <a:ext uri="{FF2B5EF4-FFF2-40B4-BE49-F238E27FC236}">
                <a16:creationId xmlns:a16="http://schemas.microsoft.com/office/drawing/2014/main" xmlns="" id="{29541E22-6ACF-4C27-8C12-098E43C27624}"/>
              </a:ext>
            </a:extLst>
          </p:cNvPr>
          <p:cNvSpPr txBox="1">
            <a:spLocks noChangeArrowheads="1"/>
          </p:cNvSpPr>
          <p:nvPr/>
        </p:nvSpPr>
        <p:spPr bwMode="auto">
          <a:xfrm>
            <a:off x="816866" y="619080"/>
            <a:ext cx="7885975" cy="1734697"/>
          </a:xfrm>
          <a:prstGeom prst="rect">
            <a:avLst/>
          </a:prstGeom>
          <a:noFill/>
          <a:ln w="9525">
            <a:noFill/>
            <a:miter lim="800000"/>
            <a:headEnd/>
            <a:tailEnd/>
          </a:ln>
        </p:spPr>
        <p:txBody>
          <a:bodyPr wrap="square" lIns="36000" tIns="36000" rIns="36000" bIns="36000">
            <a:spAutoFit/>
          </a:bodyPr>
          <a:lstStyle/>
          <a:p>
            <a:pPr>
              <a:lnSpc>
                <a:spcPct val="150000"/>
              </a:lnSpc>
            </a:pPr>
            <a:r>
              <a:rPr lang="en-US" dirty="0" smtClean="0"/>
              <a:t>(8)</a:t>
            </a:r>
            <a:r>
              <a:rPr lang="zh-CN" altLang="en-US" dirty="0" smtClean="0"/>
              <a:t>在实验室中做</a:t>
            </a:r>
            <a:r>
              <a:rPr lang="en-US" dirty="0" smtClean="0"/>
              <a:t>“</a:t>
            </a:r>
            <a:r>
              <a:rPr lang="zh-CN" altLang="en-US" dirty="0" smtClean="0"/>
              <a:t>探究平面镜成像特点</a:t>
            </a:r>
            <a:r>
              <a:rPr lang="en-US" dirty="0" smtClean="0"/>
              <a:t>”</a:t>
            </a:r>
            <a:r>
              <a:rPr lang="zh-CN" altLang="en-US" dirty="0" smtClean="0"/>
              <a:t>实验时所用的玻璃板是特制的</a:t>
            </a:r>
            <a:r>
              <a:rPr lang="en-US" dirty="0" smtClean="0"/>
              <a:t>,</a:t>
            </a:r>
            <a:r>
              <a:rPr lang="zh-CN" altLang="en-US" dirty="0" smtClean="0"/>
              <a:t>其中一面镀了膜。用这种玻璃板做实验时</a:t>
            </a:r>
            <a:r>
              <a:rPr lang="en-US" dirty="0" smtClean="0"/>
              <a:t>,</a:t>
            </a:r>
            <a:r>
              <a:rPr lang="zh-CN" altLang="en-US" dirty="0" smtClean="0"/>
              <a:t>镀膜的一面应该朝向</a:t>
            </a:r>
            <a:r>
              <a:rPr lang="zh-CN" altLang="en-US" i="1" u="sng" dirty="0" smtClean="0"/>
              <a:t>　　　　</a:t>
            </a:r>
            <a:r>
              <a:rPr lang="en-US" dirty="0" smtClean="0"/>
              <a:t>(</a:t>
            </a:r>
            <a:r>
              <a:rPr lang="zh-CN" altLang="en-US" dirty="0" smtClean="0"/>
              <a:t>选填</a:t>
            </a:r>
            <a:r>
              <a:rPr lang="en-US" dirty="0" smtClean="0"/>
              <a:t>“</a:t>
            </a:r>
            <a:r>
              <a:rPr lang="zh-CN" altLang="en-US" dirty="0" smtClean="0"/>
              <a:t>物体</a:t>
            </a:r>
            <a:r>
              <a:rPr lang="en-US" dirty="0" smtClean="0"/>
              <a:t>”</a:t>
            </a:r>
            <a:r>
              <a:rPr lang="zh-CN" altLang="en-US" dirty="0" smtClean="0"/>
              <a:t>或</a:t>
            </a:r>
            <a:r>
              <a:rPr lang="en-US" dirty="0" smtClean="0"/>
              <a:t>“</a:t>
            </a:r>
            <a:r>
              <a:rPr lang="zh-CN" altLang="en-US" dirty="0" smtClean="0"/>
              <a:t>像</a:t>
            </a:r>
            <a:r>
              <a:rPr lang="en-US" dirty="0" smtClean="0"/>
              <a:t>”)</a:t>
            </a:r>
            <a:r>
              <a:rPr lang="zh-CN" altLang="en-US" dirty="0" smtClean="0"/>
              <a:t>一侧放置。</a:t>
            </a:r>
            <a:r>
              <a:rPr lang="en-US" dirty="0" smtClean="0"/>
              <a:t> </a:t>
            </a:r>
          </a:p>
          <a:p>
            <a:pPr>
              <a:lnSpc>
                <a:spcPct val="150000"/>
              </a:lnSpc>
            </a:pPr>
            <a:r>
              <a:rPr lang="en-US" dirty="0" smtClean="0"/>
              <a:t> </a:t>
            </a:r>
            <a:endParaRPr lang="zh-CN" altLang="en-US" dirty="0"/>
          </a:p>
        </p:txBody>
      </p:sp>
      <p:sp>
        <p:nvSpPr>
          <p:cNvPr id="6" name="TextBox 5"/>
          <p:cNvSpPr txBox="1"/>
          <p:nvPr/>
        </p:nvSpPr>
        <p:spPr>
          <a:xfrm>
            <a:off x="889348" y="175364"/>
            <a:ext cx="7665929" cy="439278"/>
          </a:xfrm>
          <a:prstGeom prst="rect">
            <a:avLst/>
          </a:prstGeom>
          <a:noFill/>
        </p:spPr>
        <p:txBody>
          <a:bodyPr wrap="square" lIns="36000" tIns="36000" rIns="36000" bIns="36000" rtlCol="0">
            <a:spAutoFit/>
          </a:bodyPr>
          <a:lstStyle/>
          <a:p>
            <a:pPr algn="ct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FA096"/>
                </a:solidFill>
                <a:latin typeface="微软雅黑" panose="020B0503020204020204" pitchFamily="34" charset="-122"/>
                <a:ea typeface="微软雅黑" panose="020B0503020204020204" pitchFamily="34" charset="-122"/>
              </a:rPr>
              <a:t>实验拓展 </a:t>
            </a:r>
            <a:r>
              <a:rPr lang="en-US" altLang="zh-CN" dirty="0" smtClean="0">
                <a:solidFill>
                  <a:srgbClr val="0FA096"/>
                </a:solidFill>
                <a:latin typeface="微软雅黑" panose="020B0503020204020204" pitchFamily="34" charset="-122"/>
                <a:ea typeface="微软雅黑" panose="020B0503020204020204" pitchFamily="34" charset="-122"/>
              </a:rPr>
              <a:t>·</a:t>
            </a:r>
            <a:endParaRPr lang="zh-CN" altLang="en-US" dirty="0">
              <a:solidFill>
                <a:srgbClr val="0FA096"/>
              </a:solidFill>
              <a:latin typeface="微软雅黑" panose="020B0503020204020204" pitchFamily="34" charset="-122"/>
              <a:ea typeface="微软雅黑" panose="020B0503020204020204" pitchFamily="34" charset="-122"/>
            </a:endParaRPr>
          </a:p>
        </p:txBody>
      </p:sp>
      <p:sp>
        <p:nvSpPr>
          <p:cNvPr id="7" name="Rectangle 1"/>
          <p:cNvSpPr>
            <a:spLocks noChangeArrowheads="1"/>
          </p:cNvSpPr>
          <p:nvPr/>
        </p:nvSpPr>
        <p:spPr bwMode="auto">
          <a:xfrm>
            <a:off x="6376148" y="1020382"/>
            <a:ext cx="961901" cy="4587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像</a:t>
            </a: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59487" cy="2150195"/>
          </a:xfrm>
          <a:prstGeom prst="rect">
            <a:avLst/>
          </a:prstGeom>
          <a:noFill/>
        </p:spPr>
        <p:txBody>
          <a:bodyPr wrap="square" lIns="36000" tIns="36000" rIns="36000" bIns="36000" rtlCol="0">
            <a:spAutoFit/>
          </a:bodyPr>
          <a:lstStyle/>
          <a:p>
            <a:pPr>
              <a:lnSpc>
                <a:spcPct val="150000"/>
              </a:lnSpc>
            </a:pPr>
            <a:r>
              <a:rPr lang="en-US" dirty="0" smtClean="0"/>
              <a:t>(9)</a:t>
            </a:r>
            <a:r>
              <a:rPr lang="zh-CN" altLang="en-US" dirty="0" smtClean="0"/>
              <a:t>小滨把如图</a:t>
            </a:r>
            <a:r>
              <a:rPr lang="en-US" dirty="0" smtClean="0"/>
              <a:t>2-15</a:t>
            </a:r>
            <a:r>
              <a:rPr lang="zh-CN" altLang="en-US" dirty="0" smtClean="0"/>
              <a:t>所示的四个模型分别面对玻璃板竖立在桌面上</a:t>
            </a:r>
            <a:r>
              <a:rPr lang="en-US" dirty="0" smtClean="0"/>
              <a:t>,</a:t>
            </a:r>
            <a:r>
              <a:rPr lang="zh-CN" altLang="en-US" dirty="0" smtClean="0"/>
              <a:t>用于探究像与物左右位置的关系</a:t>
            </a:r>
            <a:r>
              <a:rPr lang="en-US" dirty="0" smtClean="0"/>
              <a:t>,</a:t>
            </a:r>
            <a:r>
              <a:rPr lang="zh-CN" altLang="en-US" dirty="0" smtClean="0"/>
              <a:t>其中能够达到实验目的的是</a:t>
            </a:r>
            <a:r>
              <a:rPr lang="zh-CN" altLang="en-US" i="1" u="sng" dirty="0" smtClean="0"/>
              <a:t>　　　　</a:t>
            </a:r>
            <a:r>
              <a:rPr lang="zh-CN" altLang="en-US" dirty="0" smtClean="0"/>
              <a:t>。他想到</a:t>
            </a:r>
            <a:r>
              <a:rPr lang="en-US" dirty="0" smtClean="0"/>
              <a:t>“</a:t>
            </a:r>
            <a:r>
              <a:rPr lang="zh-CN" altLang="en-US" dirty="0" smtClean="0"/>
              <a:t>潜望镜</a:t>
            </a:r>
            <a:r>
              <a:rPr lang="en-US" dirty="0" smtClean="0"/>
              <a:t>”</a:t>
            </a:r>
            <a:r>
              <a:rPr lang="zh-CN" altLang="en-US" dirty="0" smtClean="0"/>
              <a:t>也是平面镜的应用</a:t>
            </a:r>
            <a:r>
              <a:rPr lang="en-US" dirty="0" smtClean="0"/>
              <a:t>,</a:t>
            </a:r>
            <a:r>
              <a:rPr lang="zh-CN" altLang="en-US" dirty="0" smtClean="0"/>
              <a:t>则认为潜望镜所成的像与物左右相反</a:t>
            </a:r>
            <a:r>
              <a:rPr lang="en-US" dirty="0" smtClean="0"/>
              <a:t>,</a:t>
            </a:r>
            <a:r>
              <a:rPr lang="zh-CN" altLang="en-US" dirty="0" smtClean="0"/>
              <a:t>为验证他的想法</a:t>
            </a:r>
            <a:r>
              <a:rPr lang="en-US" dirty="0" smtClean="0"/>
              <a:t>,</a:t>
            </a:r>
            <a:r>
              <a:rPr lang="zh-CN" altLang="en-US" dirty="0" smtClean="0"/>
              <a:t>请为他选择一个合理、简便的实验方案</a:t>
            </a:r>
            <a:r>
              <a:rPr lang="zh-CN" altLang="en-US" i="1" u="sng" dirty="0" smtClean="0"/>
              <a:t>　　　　</a:t>
            </a:r>
            <a:r>
              <a:rPr lang="en-US" dirty="0" smtClean="0"/>
              <a:t>(</a:t>
            </a:r>
            <a:r>
              <a:rPr lang="zh-CN" altLang="en-US" dirty="0" smtClean="0"/>
              <a:t>选填序号</a:t>
            </a:r>
            <a:r>
              <a:rPr lang="en-US" dirty="0" smtClean="0"/>
              <a:t>)</a:t>
            </a:r>
            <a:r>
              <a:rPr lang="zh-CN" altLang="en-US" dirty="0" smtClean="0"/>
              <a:t>。</a:t>
            </a:r>
            <a:r>
              <a:rPr lang="en-US" dirty="0" smtClean="0"/>
              <a:t>①</a:t>
            </a:r>
            <a:r>
              <a:rPr lang="zh-CN" altLang="en-US" dirty="0" smtClean="0"/>
              <a:t>绘制光路图来分析</a:t>
            </a:r>
            <a:r>
              <a:rPr lang="en-US" dirty="0" smtClean="0"/>
              <a:t>;</a:t>
            </a:r>
          </a:p>
          <a:p>
            <a:pPr>
              <a:lnSpc>
                <a:spcPct val="150000"/>
              </a:lnSpc>
            </a:pPr>
            <a:r>
              <a:rPr lang="en-US" dirty="0" smtClean="0"/>
              <a:t>②</a:t>
            </a:r>
            <a:r>
              <a:rPr lang="zh-CN" altLang="en-US" dirty="0" smtClean="0"/>
              <a:t>用潜望镜观察一同学</a:t>
            </a:r>
            <a:r>
              <a:rPr lang="en-US" dirty="0" smtClean="0"/>
              <a:t>,</a:t>
            </a:r>
            <a:r>
              <a:rPr lang="zh-CN" altLang="en-US" dirty="0" smtClean="0"/>
              <a:t>让他挥动右手</a:t>
            </a:r>
            <a:r>
              <a:rPr lang="en-US" dirty="0" smtClean="0"/>
              <a:t>,</a:t>
            </a:r>
            <a:r>
              <a:rPr lang="zh-CN" altLang="en-US" dirty="0" smtClean="0"/>
              <a:t>判断像中是哪只手挥动。</a:t>
            </a:r>
            <a:endParaRPr lang="zh-CN" altLang="en-US" dirty="0"/>
          </a:p>
        </p:txBody>
      </p:sp>
      <p:sp>
        <p:nvSpPr>
          <p:cNvPr id="13" name="Rectangle 1"/>
          <p:cNvSpPr>
            <a:spLocks noChangeArrowheads="1"/>
          </p:cNvSpPr>
          <p:nvPr/>
        </p:nvSpPr>
        <p:spPr bwMode="auto">
          <a:xfrm>
            <a:off x="5807034" y="723495"/>
            <a:ext cx="843148" cy="4580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en-US" altLang="zh-CN" b="1" dirty="0" smtClean="0">
                <a:solidFill>
                  <a:srgbClr val="C00000"/>
                </a:solidFill>
              </a:rPr>
              <a:t>A</a:t>
            </a:r>
            <a:endParaRPr lang="zh-CN" altLang="en-US" b="1" dirty="0" smtClean="0">
              <a:solidFill>
                <a:srgbClr val="C00000"/>
              </a:solidFill>
            </a:endParaRPr>
          </a:p>
        </p:txBody>
      </p:sp>
      <p:sp>
        <p:nvSpPr>
          <p:cNvPr id="11" name="Rectangle 1"/>
          <p:cNvSpPr>
            <a:spLocks noChangeArrowheads="1"/>
          </p:cNvSpPr>
          <p:nvPr/>
        </p:nvSpPr>
        <p:spPr bwMode="auto">
          <a:xfrm>
            <a:off x="4298867" y="1542895"/>
            <a:ext cx="961901" cy="4587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②</a:t>
            </a:r>
          </a:p>
        </p:txBody>
      </p:sp>
      <p:pic>
        <p:nvPicPr>
          <p:cNvPr id="5" name="20RJW-38.EPS" descr="id:2147506127;FounderCES"/>
          <p:cNvPicPr>
            <a:picLocks noChangeAspect="1"/>
          </p:cNvPicPr>
          <p:nvPr/>
        </p:nvPicPr>
        <p:blipFill>
          <a:blip r:embed="rId2" cstate="print"/>
          <a:stretch>
            <a:fillRect/>
          </a:stretch>
        </p:blipFill>
        <p:spPr>
          <a:xfrm>
            <a:off x="2565640" y="2606543"/>
            <a:ext cx="4498880" cy="990780"/>
          </a:xfrm>
          <a:prstGeom prst="rect">
            <a:avLst/>
          </a:prstGeom>
        </p:spPr>
      </p:pic>
      <p:sp>
        <p:nvSpPr>
          <p:cNvPr id="6" name="矩形 5"/>
          <p:cNvSpPr/>
          <p:nvPr/>
        </p:nvSpPr>
        <p:spPr>
          <a:xfrm>
            <a:off x="4226834" y="3711066"/>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2-15</a:t>
            </a:r>
            <a:endParaRPr lang="zh-CN" altLang="en-US" dirty="0"/>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59487" cy="3396690"/>
          </a:xfrm>
          <a:prstGeom prst="rect">
            <a:avLst/>
          </a:prstGeom>
          <a:noFill/>
        </p:spPr>
        <p:txBody>
          <a:bodyPr wrap="square" lIns="36000" tIns="36000" rIns="36000" bIns="36000" rtlCol="0">
            <a:spAutoFit/>
          </a:bodyPr>
          <a:lstStyle/>
          <a:p>
            <a:pPr>
              <a:lnSpc>
                <a:spcPct val="150000"/>
              </a:lnSpc>
            </a:pPr>
            <a:r>
              <a:rPr lang="en-US" dirty="0" smtClean="0"/>
              <a:t>(10)</a:t>
            </a:r>
            <a:r>
              <a:rPr lang="zh-CN" altLang="en-US" dirty="0" smtClean="0"/>
              <a:t>实验中</a:t>
            </a:r>
            <a:r>
              <a:rPr lang="en-US" dirty="0" smtClean="0"/>
              <a:t>,</a:t>
            </a:r>
            <a:r>
              <a:rPr lang="zh-CN" altLang="en-US" dirty="0" smtClean="0"/>
              <a:t>由于玻璃板前后两个面都能成像</a:t>
            </a:r>
            <a:r>
              <a:rPr lang="en-US" dirty="0" smtClean="0"/>
              <a:t>,</a:t>
            </a:r>
            <a:r>
              <a:rPr lang="zh-CN" altLang="en-US" dirty="0" smtClean="0"/>
              <a:t>并且玻璃板的厚度对研究成像规律也有影响</a:t>
            </a:r>
            <a:r>
              <a:rPr lang="en-US" dirty="0" smtClean="0"/>
              <a:t>,</a:t>
            </a:r>
            <a:r>
              <a:rPr lang="zh-CN" altLang="en-US" dirty="0" smtClean="0"/>
              <a:t>聪明的小明利用生活中梳洗用的两块小镜子</a:t>
            </a:r>
            <a:r>
              <a:rPr lang="en-US" dirty="0" smtClean="0"/>
              <a:t>(</a:t>
            </a:r>
            <a:r>
              <a:rPr lang="zh-CN" altLang="en-US" dirty="0" smtClean="0"/>
              <a:t>该平面镜的前表面为反射面</a:t>
            </a:r>
            <a:r>
              <a:rPr lang="en-US" dirty="0" smtClean="0"/>
              <a:t>)</a:t>
            </a:r>
            <a:r>
              <a:rPr lang="zh-CN" altLang="en-US" dirty="0" smtClean="0"/>
              <a:t>也完成了实验</a:t>
            </a:r>
            <a:r>
              <a:rPr lang="en-US" dirty="0" smtClean="0"/>
              <a:t>,</a:t>
            </a:r>
            <a:r>
              <a:rPr lang="zh-CN" altLang="en-US" dirty="0" smtClean="0"/>
              <a:t>小明的实验步骤如下</a:t>
            </a:r>
            <a:r>
              <a:rPr lang="en-US" dirty="0" smtClean="0"/>
              <a:t>:</a:t>
            </a:r>
            <a:endParaRPr lang="zh-CN" altLang="en-US" dirty="0" smtClean="0"/>
          </a:p>
          <a:p>
            <a:pPr>
              <a:lnSpc>
                <a:spcPct val="150000"/>
              </a:lnSpc>
            </a:pPr>
            <a:r>
              <a:rPr lang="en-US" dirty="0" smtClean="0"/>
              <a:t>①</a:t>
            </a:r>
            <a:r>
              <a:rPr lang="zh-CN" altLang="en-US" dirty="0" smtClean="0"/>
              <a:t>如图</a:t>
            </a:r>
            <a:r>
              <a:rPr lang="en-US" dirty="0" smtClean="0"/>
              <a:t>2</a:t>
            </a:r>
            <a:r>
              <a:rPr lang="en-US" i="1" dirty="0" smtClean="0"/>
              <a:t>-</a:t>
            </a:r>
            <a:r>
              <a:rPr lang="en-US" dirty="0" smtClean="0"/>
              <a:t>16</a:t>
            </a:r>
            <a:r>
              <a:rPr lang="zh-CN" altLang="en-US" dirty="0" smtClean="0"/>
              <a:t>甲所示</a:t>
            </a:r>
            <a:r>
              <a:rPr lang="en-US" dirty="0" smtClean="0"/>
              <a:t>,</a:t>
            </a:r>
            <a:r>
              <a:rPr lang="zh-CN" altLang="en-US" dirty="0" smtClean="0"/>
              <a:t>将两块平面镜分开一定距离</a:t>
            </a:r>
            <a:endParaRPr lang="en-US" altLang="zh-CN" dirty="0" smtClean="0"/>
          </a:p>
          <a:p>
            <a:pPr>
              <a:lnSpc>
                <a:spcPct val="150000"/>
              </a:lnSpc>
            </a:pPr>
            <a:r>
              <a:rPr lang="zh-CN" altLang="en-US" dirty="0" smtClean="0"/>
              <a:t>固定于不锈钢框架上</a:t>
            </a:r>
            <a:r>
              <a:rPr lang="en-US" dirty="0" smtClean="0"/>
              <a:t>,</a:t>
            </a:r>
            <a:r>
              <a:rPr lang="zh-CN" altLang="en-US" dirty="0" smtClean="0"/>
              <a:t>将铅笔</a:t>
            </a:r>
            <a:r>
              <a:rPr lang="en-US" i="1" dirty="0" smtClean="0"/>
              <a:t>A</a:t>
            </a:r>
            <a:r>
              <a:rPr lang="zh-CN" altLang="en-US" dirty="0" smtClean="0"/>
              <a:t>放在平面镜前</a:t>
            </a:r>
            <a:r>
              <a:rPr lang="en-US" dirty="0" smtClean="0"/>
              <a:t>,</a:t>
            </a:r>
            <a:r>
              <a:rPr lang="zh-CN" altLang="en-US" dirty="0" smtClean="0"/>
              <a:t>可</a:t>
            </a:r>
            <a:endParaRPr lang="en-US" altLang="zh-CN" dirty="0" smtClean="0"/>
          </a:p>
          <a:p>
            <a:pPr>
              <a:lnSpc>
                <a:spcPct val="150000"/>
              </a:lnSpc>
            </a:pPr>
            <a:r>
              <a:rPr lang="zh-CN" altLang="en-US" dirty="0" smtClean="0"/>
              <a:t>以看见铅笔通过平面镜成上下两段不完整的</a:t>
            </a:r>
            <a:endParaRPr lang="en-US" altLang="zh-CN" dirty="0" smtClean="0"/>
          </a:p>
          <a:p>
            <a:pPr>
              <a:lnSpc>
                <a:spcPct val="150000"/>
              </a:lnSpc>
            </a:pPr>
            <a:r>
              <a:rPr lang="zh-CN" altLang="en-US" i="1" u="sng" dirty="0" smtClean="0"/>
              <a:t>　　　</a:t>
            </a:r>
            <a:r>
              <a:rPr lang="en-US" dirty="0" smtClean="0"/>
              <a:t>(</a:t>
            </a:r>
            <a:r>
              <a:rPr lang="zh-CN" altLang="en-US" dirty="0" smtClean="0"/>
              <a:t>选填</a:t>
            </a:r>
            <a:r>
              <a:rPr lang="en-US" dirty="0" smtClean="0"/>
              <a:t>“ </a:t>
            </a:r>
            <a:r>
              <a:rPr lang="zh-CN" altLang="en-US" dirty="0" smtClean="0"/>
              <a:t>虚</a:t>
            </a:r>
            <a:r>
              <a:rPr lang="en-US" dirty="0" smtClean="0"/>
              <a:t>”</a:t>
            </a:r>
            <a:r>
              <a:rPr lang="zh-CN" altLang="en-US" dirty="0" smtClean="0"/>
              <a:t>或</a:t>
            </a:r>
            <a:r>
              <a:rPr lang="en-US" dirty="0" smtClean="0"/>
              <a:t>“</a:t>
            </a:r>
            <a:r>
              <a:rPr lang="zh-CN" altLang="en-US" dirty="0" smtClean="0"/>
              <a:t>实</a:t>
            </a:r>
            <a:r>
              <a:rPr lang="en-US" dirty="0" smtClean="0"/>
              <a:t>”)</a:t>
            </a:r>
            <a:r>
              <a:rPr lang="zh-CN" altLang="en-US" dirty="0" smtClean="0"/>
              <a:t>像。此像虽然不完整</a:t>
            </a:r>
            <a:r>
              <a:rPr lang="en-US" dirty="0" smtClean="0"/>
              <a:t>,</a:t>
            </a:r>
          </a:p>
          <a:p>
            <a:pPr>
              <a:lnSpc>
                <a:spcPct val="150000"/>
              </a:lnSpc>
            </a:pPr>
            <a:r>
              <a:rPr lang="zh-CN" altLang="en-US" dirty="0" smtClean="0"/>
              <a:t>但比玻璃板成像要</a:t>
            </a:r>
            <a:r>
              <a:rPr lang="zh-CN" altLang="en-US" i="1" u="sng" dirty="0" smtClean="0"/>
              <a:t>　　　　</a:t>
            </a:r>
            <a:r>
              <a:rPr lang="zh-CN" altLang="en-US" dirty="0" smtClean="0"/>
              <a:t>。</a:t>
            </a:r>
            <a:r>
              <a:rPr lang="en-US" dirty="0" smtClean="0"/>
              <a:t> </a:t>
            </a:r>
            <a:endParaRPr lang="zh-CN" altLang="en-US" dirty="0" smtClean="0"/>
          </a:p>
        </p:txBody>
      </p:sp>
      <p:sp>
        <p:nvSpPr>
          <p:cNvPr id="13" name="Rectangle 1"/>
          <p:cNvSpPr>
            <a:spLocks noChangeArrowheads="1"/>
          </p:cNvSpPr>
          <p:nvPr/>
        </p:nvSpPr>
        <p:spPr bwMode="auto">
          <a:xfrm>
            <a:off x="855024" y="2777926"/>
            <a:ext cx="843148" cy="4587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虚</a:t>
            </a:r>
          </a:p>
        </p:txBody>
      </p:sp>
      <p:sp>
        <p:nvSpPr>
          <p:cNvPr id="11" name="Rectangle 1"/>
          <p:cNvSpPr>
            <a:spLocks noChangeArrowheads="1"/>
          </p:cNvSpPr>
          <p:nvPr/>
        </p:nvSpPr>
        <p:spPr bwMode="auto">
          <a:xfrm>
            <a:off x="2731324" y="3205440"/>
            <a:ext cx="961901" cy="4587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清晰</a:t>
            </a:r>
          </a:p>
        </p:txBody>
      </p:sp>
      <p:sp>
        <p:nvSpPr>
          <p:cNvPr id="6" name="矩形 5"/>
          <p:cNvSpPr/>
          <p:nvPr/>
        </p:nvSpPr>
        <p:spPr>
          <a:xfrm>
            <a:off x="6649400" y="3628840"/>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a:t>
            </a:r>
            <a:r>
              <a:rPr lang="en-US" altLang="zh-CN" dirty="0" smtClean="0">
                <a:solidFill>
                  <a:prstClr val="black"/>
                </a:solidFill>
              </a:rPr>
              <a:t>6</a:t>
            </a:r>
            <a:endParaRPr lang="zh-CN" altLang="en-US" dirty="0"/>
          </a:p>
        </p:txBody>
      </p:sp>
      <p:pic>
        <p:nvPicPr>
          <p:cNvPr id="7" name="SX15.EPS" descr="id:2147506134;FounderCES"/>
          <p:cNvPicPr>
            <a:picLocks noChangeAspect="1"/>
          </p:cNvPicPr>
          <p:nvPr/>
        </p:nvPicPr>
        <p:blipFill>
          <a:blip r:embed="rId2" cstate="print"/>
          <a:stretch>
            <a:fillRect/>
          </a:stretch>
        </p:blipFill>
        <p:spPr>
          <a:xfrm>
            <a:off x="5800161" y="1324337"/>
            <a:ext cx="2726322" cy="2225519"/>
          </a:xfrm>
          <a:prstGeom prst="rect">
            <a:avLst/>
          </a:prstGeom>
        </p:spPr>
      </p:pic>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59487" cy="2150195"/>
          </a:xfrm>
          <a:prstGeom prst="rect">
            <a:avLst/>
          </a:prstGeom>
          <a:noFill/>
        </p:spPr>
        <p:txBody>
          <a:bodyPr wrap="square" lIns="36000" tIns="36000" rIns="36000" bIns="36000" rtlCol="0">
            <a:spAutoFit/>
          </a:bodyPr>
          <a:lstStyle/>
          <a:p>
            <a:pPr>
              <a:lnSpc>
                <a:spcPct val="150000"/>
              </a:lnSpc>
            </a:pPr>
            <a:r>
              <a:rPr lang="en-US" dirty="0" smtClean="0"/>
              <a:t>②</a:t>
            </a:r>
            <a:r>
              <a:rPr lang="zh-CN" altLang="en-US" dirty="0" smtClean="0"/>
              <a:t>小明用与铅笔</a:t>
            </a:r>
            <a:r>
              <a:rPr lang="en-US" i="1" dirty="0" smtClean="0"/>
              <a:t>A</a:t>
            </a:r>
            <a:r>
              <a:rPr lang="zh-CN" altLang="en-US" dirty="0" smtClean="0"/>
              <a:t>完全一样的铅笔</a:t>
            </a:r>
            <a:r>
              <a:rPr lang="en-US" i="1" dirty="0" smtClean="0"/>
              <a:t>B</a:t>
            </a:r>
            <a:r>
              <a:rPr lang="zh-CN" altLang="en-US" dirty="0" smtClean="0"/>
              <a:t>找到了铅笔</a:t>
            </a:r>
            <a:r>
              <a:rPr lang="en-US" i="1" dirty="0" smtClean="0"/>
              <a:t>A</a:t>
            </a:r>
            <a:r>
              <a:rPr lang="zh-CN" altLang="en-US" dirty="0" smtClean="0"/>
              <a:t>像的位置他具体的操作是</a:t>
            </a:r>
            <a:r>
              <a:rPr lang="en-US" dirty="0" smtClean="0"/>
              <a:t>:</a:t>
            </a:r>
            <a:endParaRPr lang="en-US" i="1" u="sng" dirty="0" smtClean="0"/>
          </a:p>
          <a:p>
            <a:pPr>
              <a:lnSpc>
                <a:spcPct val="150000"/>
              </a:lnSpc>
            </a:pPr>
            <a:r>
              <a:rPr lang="zh-CN" altLang="en-US" i="1" u="sng" dirty="0" smtClean="0"/>
              <a:t>                                                                                                                             </a:t>
            </a:r>
            <a:r>
              <a:rPr lang="zh-CN" altLang="en-US" dirty="0" smtClean="0"/>
              <a:t>。</a:t>
            </a:r>
            <a:r>
              <a:rPr lang="en-US" dirty="0" smtClean="0"/>
              <a:t> </a:t>
            </a:r>
            <a:endParaRPr lang="zh-CN" altLang="en-US" dirty="0" smtClean="0"/>
          </a:p>
          <a:p>
            <a:pPr>
              <a:lnSpc>
                <a:spcPct val="150000"/>
              </a:lnSpc>
            </a:pPr>
            <a:r>
              <a:rPr lang="en-US" dirty="0" smtClean="0"/>
              <a:t>③</a:t>
            </a:r>
            <a:r>
              <a:rPr lang="zh-CN" altLang="en-US" dirty="0" smtClean="0"/>
              <a:t>为了消除平面镜厚度对物距和像距测量的影响</a:t>
            </a:r>
            <a:r>
              <a:rPr lang="en-US" dirty="0" smtClean="0"/>
              <a:t>,</a:t>
            </a:r>
            <a:r>
              <a:rPr lang="zh-CN" altLang="en-US" dirty="0" smtClean="0"/>
              <a:t>小明用图乙的方法测出了物距和像距。图丙为图乙的简化图</a:t>
            </a:r>
            <a:r>
              <a:rPr lang="en-US" dirty="0" smtClean="0"/>
              <a:t>,</a:t>
            </a:r>
            <a:r>
              <a:rPr lang="zh-CN" altLang="en-US" dirty="0" smtClean="0"/>
              <a:t>图丙中</a:t>
            </a:r>
            <a:r>
              <a:rPr lang="zh-CN" altLang="en-US" i="1" u="sng" dirty="0" smtClean="0"/>
              <a:t>　　　　</a:t>
            </a:r>
            <a:r>
              <a:rPr lang="en-US" dirty="0" smtClean="0"/>
              <a:t>(</a:t>
            </a:r>
            <a:r>
              <a:rPr lang="zh-CN" altLang="en-US" dirty="0" smtClean="0"/>
              <a:t>选填</a:t>
            </a:r>
            <a:r>
              <a:rPr lang="en-US" dirty="0" smtClean="0"/>
              <a:t>“</a:t>
            </a:r>
            <a:r>
              <a:rPr lang="en-US" i="1" dirty="0" smtClean="0"/>
              <a:t>BD</a:t>
            </a:r>
            <a:r>
              <a:rPr lang="en-US" dirty="0" smtClean="0"/>
              <a:t>”</a:t>
            </a:r>
            <a:r>
              <a:rPr lang="zh-CN" altLang="en-US" dirty="0" smtClean="0"/>
              <a:t>或</a:t>
            </a:r>
            <a:r>
              <a:rPr lang="en-US" dirty="0" smtClean="0"/>
              <a:t>“</a:t>
            </a:r>
            <a:r>
              <a:rPr lang="en-US" i="1" dirty="0" smtClean="0"/>
              <a:t>BC</a:t>
            </a:r>
            <a:r>
              <a:rPr lang="en-US" dirty="0" smtClean="0"/>
              <a:t>”)</a:t>
            </a:r>
            <a:r>
              <a:rPr lang="zh-CN" altLang="en-US" dirty="0" smtClean="0"/>
              <a:t>表示像距。</a:t>
            </a:r>
            <a:r>
              <a:rPr lang="en-US" dirty="0" smtClean="0"/>
              <a:t> </a:t>
            </a:r>
            <a:endParaRPr lang="zh-CN" altLang="en-US" dirty="0"/>
          </a:p>
        </p:txBody>
      </p:sp>
      <p:sp>
        <p:nvSpPr>
          <p:cNvPr id="13" name="Rectangle 1"/>
          <p:cNvSpPr>
            <a:spLocks noChangeArrowheads="1"/>
          </p:cNvSpPr>
          <p:nvPr/>
        </p:nvSpPr>
        <p:spPr bwMode="auto">
          <a:xfrm>
            <a:off x="593770" y="700644"/>
            <a:ext cx="7683335" cy="5078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zh-CN" altLang="en-US" b="1" dirty="0" smtClean="0">
                <a:solidFill>
                  <a:srgbClr val="C00000"/>
                </a:solidFill>
              </a:rPr>
              <a:t>调整</a:t>
            </a:r>
            <a:r>
              <a:rPr lang="en-US" altLang="zh-CN" b="1" dirty="0" smtClean="0">
                <a:solidFill>
                  <a:srgbClr val="C00000"/>
                </a:solidFill>
              </a:rPr>
              <a:t>B</a:t>
            </a:r>
            <a:r>
              <a:rPr lang="zh-CN" altLang="en-US" b="1" dirty="0" smtClean="0">
                <a:solidFill>
                  <a:srgbClr val="C00000"/>
                </a:solidFill>
              </a:rPr>
              <a:t>铅笔的位置</a:t>
            </a:r>
            <a:r>
              <a:rPr lang="en-US" altLang="zh-CN" b="1" dirty="0" smtClean="0">
                <a:solidFill>
                  <a:srgbClr val="C00000"/>
                </a:solidFill>
              </a:rPr>
              <a:t>,</a:t>
            </a:r>
            <a:r>
              <a:rPr lang="zh-CN" altLang="en-US" b="1" dirty="0" smtClean="0">
                <a:solidFill>
                  <a:srgbClr val="C00000"/>
                </a:solidFill>
              </a:rPr>
              <a:t>直到从</a:t>
            </a:r>
            <a:r>
              <a:rPr lang="en-US" altLang="zh-CN" b="1" dirty="0" smtClean="0">
                <a:solidFill>
                  <a:srgbClr val="C00000"/>
                </a:solidFill>
              </a:rPr>
              <a:t>A</a:t>
            </a:r>
            <a:r>
              <a:rPr lang="zh-CN" altLang="en-US" b="1" dirty="0" smtClean="0">
                <a:solidFill>
                  <a:srgbClr val="C00000"/>
                </a:solidFill>
              </a:rPr>
              <a:t>铅笔一侧看到镜子后方有一个完整的铅笔</a:t>
            </a:r>
          </a:p>
        </p:txBody>
      </p:sp>
      <p:sp>
        <p:nvSpPr>
          <p:cNvPr id="11" name="Rectangle 1"/>
          <p:cNvSpPr>
            <a:spLocks noChangeArrowheads="1"/>
          </p:cNvSpPr>
          <p:nvPr/>
        </p:nvSpPr>
        <p:spPr bwMode="auto">
          <a:xfrm>
            <a:off x="4809506" y="1555670"/>
            <a:ext cx="961901" cy="4587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defTabSz="914400" fontAlgn="base">
              <a:lnSpc>
                <a:spcPct val="150000"/>
              </a:lnSpc>
              <a:spcBef>
                <a:spcPct val="0"/>
              </a:spcBef>
              <a:spcAft>
                <a:spcPct val="0"/>
              </a:spcAft>
            </a:pPr>
            <a:r>
              <a:rPr lang="en-US" b="1" i="1" dirty="0" smtClean="0">
                <a:solidFill>
                  <a:srgbClr val="C00000"/>
                </a:solidFill>
              </a:rPr>
              <a:t>BD</a:t>
            </a:r>
            <a:endParaRPr lang="zh-CN" altLang="en-US" b="1" dirty="0" smtClean="0">
              <a:solidFill>
                <a:srgbClr val="C00000"/>
              </a:solidFill>
            </a:endParaRPr>
          </a:p>
        </p:txBody>
      </p:sp>
      <p:sp>
        <p:nvSpPr>
          <p:cNvPr id="6" name="矩形 5"/>
          <p:cNvSpPr/>
          <p:nvPr/>
        </p:nvSpPr>
        <p:spPr>
          <a:xfrm>
            <a:off x="3977452" y="4412612"/>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a:t>
            </a:r>
            <a:r>
              <a:rPr lang="en-US" altLang="zh-CN" dirty="0" smtClean="0">
                <a:solidFill>
                  <a:prstClr val="black"/>
                </a:solidFill>
              </a:rPr>
              <a:t>6</a:t>
            </a:r>
            <a:endParaRPr lang="zh-CN" altLang="en-US" dirty="0"/>
          </a:p>
        </p:txBody>
      </p:sp>
      <p:pic>
        <p:nvPicPr>
          <p:cNvPr id="7" name="SX15.EPS" descr="id:2147506134;FounderCES"/>
          <p:cNvPicPr>
            <a:picLocks noChangeAspect="1"/>
          </p:cNvPicPr>
          <p:nvPr/>
        </p:nvPicPr>
        <p:blipFill>
          <a:blip r:embed="rId2" cstate="print"/>
          <a:stretch>
            <a:fillRect/>
          </a:stretch>
        </p:blipFill>
        <p:spPr>
          <a:xfrm>
            <a:off x="3128213" y="2108109"/>
            <a:ext cx="2726322" cy="2225519"/>
          </a:xfrm>
          <a:prstGeom prst="rect">
            <a:avLst/>
          </a:prstGeom>
        </p:spPr>
      </p:pic>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91500" y="348343"/>
            <a:ext cx="723900" cy="395869"/>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（续表）</a:t>
            </a:r>
            <a:endParaRPr lang="zh-CN" altLang="en-US" sz="1400" dirty="0">
              <a:latin typeface="微软雅黑" panose="020B0503020204020204" pitchFamily="34" charset="-122"/>
              <a:ea typeface="微软雅黑" panose="020B0503020204020204" pitchFamily="34" charset="-122"/>
            </a:endParaRPr>
          </a:p>
        </p:txBody>
      </p:sp>
      <p:graphicFrame>
        <p:nvGraphicFramePr>
          <p:cNvPr id="18" name="表格 17"/>
          <p:cNvGraphicFramePr>
            <a:graphicFrameLocks noGrp="1"/>
          </p:cNvGraphicFramePr>
          <p:nvPr/>
        </p:nvGraphicFramePr>
        <p:xfrm>
          <a:off x="950027" y="700646"/>
          <a:ext cx="7837715" cy="2331720"/>
        </p:xfrm>
        <a:graphic>
          <a:graphicData uri="http://schemas.openxmlformats.org/drawingml/2006/table">
            <a:tbl>
              <a:tblPr/>
              <a:tblGrid>
                <a:gridCol w="1140032"/>
                <a:gridCol w="1805049"/>
                <a:gridCol w="1341912"/>
                <a:gridCol w="1282535"/>
                <a:gridCol w="2268187"/>
              </a:tblGrid>
              <a:tr h="324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光现象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Times New Roman"/>
                          <a:ea typeface="微软雅黑"/>
                          <a:cs typeface="Times New Roman"/>
                        </a:rPr>
                        <a:t>定义</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Times New Roman"/>
                          <a:ea typeface="微软雅黑"/>
                          <a:cs typeface="Times New Roman"/>
                        </a:rPr>
                        <a:t>传播介质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Times New Roman"/>
                          <a:ea typeface="微软雅黑"/>
                          <a:cs typeface="Times New Roman"/>
                        </a:rPr>
                        <a:t>传播方向</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举例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324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光的</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Times New Roman"/>
                          <a:ea typeface="微软雅黑"/>
                          <a:cs typeface="Times New Roman"/>
                        </a:rPr>
                        <a:t>折射</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光从一种介质斜射入另一种介质时</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传播方向会发生</a:t>
                      </a:r>
                      <a:r>
                        <a:rPr lang="zh-CN" sz="1700" i="1" u="sng" kern="100" dirty="0">
                          <a:solidFill>
                            <a:srgbClr val="000000"/>
                          </a:solidFill>
                          <a:uFill>
                            <a:solidFill>
                              <a:srgbClr val="000000"/>
                            </a:solidFill>
                          </a:uFill>
                          <a:latin typeface="Times New Roman"/>
                          <a:ea typeface="微软雅黑"/>
                          <a:cs typeface="Times New Roman"/>
                        </a:rPr>
                        <a:t>　</a:t>
                      </a:r>
                      <a:r>
                        <a:rPr lang="en-US" altLang="zh-CN" sz="1700" i="1" u="sng" kern="100" dirty="0" smtClean="0">
                          <a:solidFill>
                            <a:srgbClr val="000000"/>
                          </a:solidFill>
                          <a:uFill>
                            <a:solidFill>
                              <a:srgbClr val="000000"/>
                            </a:solidFill>
                          </a:uFill>
                          <a:latin typeface="Times New Roman"/>
                          <a:ea typeface="微软雅黑"/>
                          <a:cs typeface="Times New Roman"/>
                        </a:rPr>
                        <a:t>      </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的现象</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a:solidFill>
                            <a:srgbClr val="000000"/>
                          </a:solidFill>
                          <a:latin typeface="Times New Roman"/>
                          <a:ea typeface="微软雅黑"/>
                          <a:cs typeface="Times New Roman"/>
                        </a:rPr>
                        <a:t>　</a:t>
                      </a:r>
                      <a:r>
                        <a:rPr lang="zh-CN" sz="1700" kern="100">
                          <a:solidFill>
                            <a:srgbClr val="000000"/>
                          </a:solidFill>
                          <a:latin typeface="Times New Roman"/>
                          <a:ea typeface="微软雅黑"/>
                          <a:cs typeface="Times New Roman"/>
                        </a:rPr>
                        <a:t>同种密度不均匀的介质或两种介质</a:t>
                      </a:r>
                      <a:r>
                        <a:rPr lang="zh-CN" sz="1700" i="1" kern="100">
                          <a:solidFill>
                            <a:srgbClr val="000000"/>
                          </a:solidFill>
                          <a:latin typeface="Times New Roman"/>
                          <a:ea typeface="微软雅黑"/>
                          <a:cs typeface="Times New Roman"/>
                        </a:rPr>
                        <a:t>　</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Times New Roman"/>
                          <a:ea typeface="微软雅黑"/>
                          <a:cs typeface="Times New Roman"/>
                        </a:rPr>
                        <a:t>垂直</a:t>
                      </a:r>
                      <a:r>
                        <a:rPr lang="zh-CN" sz="1700" kern="100" dirty="0">
                          <a:solidFill>
                            <a:srgbClr val="000000"/>
                          </a:solidFill>
                          <a:latin typeface="Times New Roman"/>
                          <a:ea typeface="微软雅黑"/>
                          <a:cs typeface="Times New Roman"/>
                        </a:rPr>
                        <a:t>时</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不变</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Times New Roman"/>
                          <a:ea typeface="微软雅黑"/>
                          <a:cs typeface="Times New Roman"/>
                        </a:rPr>
                        <a:t>斜射时</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改变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en-US" sz="1700" kern="100" dirty="0">
                          <a:solidFill>
                            <a:srgbClr val="000000"/>
                          </a:solidFill>
                          <a:latin typeface="微软雅黑"/>
                          <a:ea typeface="方正书宋_GBK"/>
                          <a:cs typeface="Times New Roman"/>
                        </a:rPr>
                        <a:t>①</a:t>
                      </a:r>
                      <a:r>
                        <a:rPr lang="zh-CN" sz="1700" kern="100" dirty="0">
                          <a:solidFill>
                            <a:srgbClr val="000000"/>
                          </a:solidFill>
                          <a:latin typeface="Times New Roman"/>
                          <a:ea typeface="微软雅黑"/>
                          <a:cs typeface="Times New Roman"/>
                        </a:rPr>
                        <a:t>海市蜃楼</a:t>
                      </a:r>
                      <a:r>
                        <a:rPr lang="en-US" sz="1700" kern="100" dirty="0">
                          <a:solidFill>
                            <a:srgbClr val="000000"/>
                          </a:solidFill>
                          <a:latin typeface="Times New Roman"/>
                          <a:ea typeface="微软雅黑"/>
                          <a:cs typeface="Times New Roman"/>
                        </a:rPr>
                        <a:t>;</a:t>
                      </a:r>
                      <a:r>
                        <a:rPr lang="en-US" sz="1700" kern="100" dirty="0">
                          <a:solidFill>
                            <a:srgbClr val="000000"/>
                          </a:solidFill>
                          <a:latin typeface="微软雅黑"/>
                          <a:ea typeface="方正书宋_GBK"/>
                          <a:cs typeface="Times New Roman"/>
                        </a:rPr>
                        <a:t>②</a:t>
                      </a:r>
                      <a:r>
                        <a:rPr lang="zh-CN" sz="1700" kern="100" dirty="0">
                          <a:solidFill>
                            <a:srgbClr val="000000"/>
                          </a:solidFill>
                          <a:latin typeface="Times New Roman"/>
                          <a:ea typeface="微软雅黑"/>
                          <a:cs typeface="Times New Roman"/>
                        </a:rPr>
                        <a:t>潭清疑水浅</a:t>
                      </a:r>
                      <a:r>
                        <a:rPr lang="en-US" sz="1700" kern="100" dirty="0">
                          <a:solidFill>
                            <a:srgbClr val="000000"/>
                          </a:solidFill>
                          <a:latin typeface="Times New Roman"/>
                          <a:ea typeface="微软雅黑"/>
                          <a:cs typeface="Times New Roman"/>
                        </a:rPr>
                        <a:t>;</a:t>
                      </a:r>
                      <a:r>
                        <a:rPr lang="en-US" sz="1700" kern="100" dirty="0">
                          <a:solidFill>
                            <a:srgbClr val="000000"/>
                          </a:solidFill>
                          <a:latin typeface="微软雅黑"/>
                          <a:ea typeface="方正书宋_GBK"/>
                          <a:cs typeface="Times New Roman"/>
                        </a:rPr>
                        <a:t>③</a:t>
                      </a:r>
                      <a:r>
                        <a:rPr lang="zh-CN" sz="1700" kern="100" dirty="0">
                          <a:solidFill>
                            <a:srgbClr val="000000"/>
                          </a:solidFill>
                          <a:latin typeface="Times New Roman"/>
                          <a:ea typeface="微软雅黑"/>
                          <a:cs typeface="Times New Roman"/>
                        </a:rPr>
                        <a:t>铅笔水中</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折断</a:t>
                      </a:r>
                      <a:r>
                        <a:rPr lang="en-US" sz="1700" kern="100" dirty="0">
                          <a:solidFill>
                            <a:srgbClr val="000000"/>
                          </a:solidFill>
                          <a:latin typeface="Times New Roman"/>
                          <a:ea typeface="微软雅黑"/>
                          <a:cs typeface="Times New Roman"/>
                        </a:rPr>
                        <a:t>”;</a:t>
                      </a:r>
                      <a:r>
                        <a:rPr lang="en-US" sz="1700" kern="100" dirty="0">
                          <a:solidFill>
                            <a:srgbClr val="000000"/>
                          </a:solidFill>
                          <a:latin typeface="微软雅黑"/>
                          <a:ea typeface="方正书宋_GBK"/>
                          <a:cs typeface="Times New Roman"/>
                        </a:rPr>
                        <a:t>④</a:t>
                      </a:r>
                      <a:r>
                        <a:rPr lang="zh-CN" sz="1700" kern="100" dirty="0">
                          <a:solidFill>
                            <a:srgbClr val="000000"/>
                          </a:solidFill>
                          <a:latin typeface="Times New Roman"/>
                          <a:ea typeface="微软雅黑"/>
                          <a:cs typeface="Times New Roman"/>
                        </a:rPr>
                        <a:t>彩虹</a:t>
                      </a:r>
                      <a:r>
                        <a:rPr lang="en-US" sz="1700" kern="100" dirty="0">
                          <a:solidFill>
                            <a:srgbClr val="000000"/>
                          </a:solidFill>
                          <a:latin typeface="Times New Roman"/>
                          <a:ea typeface="微软雅黑"/>
                          <a:cs typeface="Times New Roman"/>
                        </a:rPr>
                        <a:t>;</a:t>
                      </a:r>
                      <a:r>
                        <a:rPr lang="en-US" sz="1700" kern="100" dirty="0">
                          <a:solidFill>
                            <a:srgbClr val="000000"/>
                          </a:solidFill>
                          <a:latin typeface="微软雅黑"/>
                          <a:ea typeface="方正书宋_GBK"/>
                          <a:cs typeface="Times New Roman"/>
                        </a:rPr>
                        <a:t>⑤</a:t>
                      </a:r>
                      <a:r>
                        <a:rPr lang="zh-CN" sz="1700" kern="100" dirty="0">
                          <a:solidFill>
                            <a:srgbClr val="000000"/>
                          </a:solidFill>
                          <a:latin typeface="Times New Roman"/>
                          <a:ea typeface="微软雅黑"/>
                          <a:cs typeface="Times New Roman"/>
                        </a:rPr>
                        <a:t>凸透镜成像</a:t>
                      </a:r>
                      <a:endParaRPr lang="zh-CN" sz="1700" kern="100" dirty="0">
                        <a:solidFill>
                          <a:srgbClr val="000000"/>
                        </a:solidFill>
                        <a:latin typeface="NEU-BZ-S92"/>
                        <a:ea typeface="方正书宋_GBK"/>
                        <a:cs typeface="Times New Roman"/>
                      </a:endParaRPr>
                    </a:p>
                  </a:txBody>
                  <a:tcPr marL="30480" marR="304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9" name="Rectangle 1"/>
          <p:cNvSpPr>
            <a:spLocks noChangeArrowheads="1"/>
          </p:cNvSpPr>
          <p:nvPr/>
        </p:nvSpPr>
        <p:spPr bwMode="auto">
          <a:xfrm>
            <a:off x="2663537" y="2262067"/>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偏折</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3406949"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突破三　探究光折射时的特点</a:t>
            </a:r>
          </a:p>
        </p:txBody>
      </p:sp>
      <p:sp>
        <p:nvSpPr>
          <p:cNvPr id="8" name="TextBox 7"/>
          <p:cNvSpPr txBox="1"/>
          <p:nvPr/>
        </p:nvSpPr>
        <p:spPr>
          <a:xfrm>
            <a:off x="810985" y="838199"/>
            <a:ext cx="7843157" cy="2565693"/>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设计和进行实验</a:t>
            </a:r>
            <a:r>
              <a:rPr lang="en-US" altLang="zh-CN" b="1" dirty="0" smtClean="0"/>
              <a:t>】</a:t>
            </a:r>
          </a:p>
          <a:p>
            <a:pPr>
              <a:lnSpc>
                <a:spcPct val="150000"/>
              </a:lnSpc>
            </a:pPr>
            <a:r>
              <a:rPr lang="en-US" b="1" dirty="0" smtClean="0"/>
              <a:t>1</a:t>
            </a:r>
            <a:r>
              <a:rPr lang="en-US" b="1" i="1" dirty="0" smtClean="0"/>
              <a:t>.</a:t>
            </a:r>
            <a:r>
              <a:rPr lang="zh-CN" altLang="en-US" b="1" dirty="0" smtClean="0"/>
              <a:t>实验主要器材</a:t>
            </a:r>
            <a:r>
              <a:rPr lang="en-US" b="1" dirty="0" smtClean="0"/>
              <a:t>:</a:t>
            </a:r>
            <a:r>
              <a:rPr lang="zh-CN" altLang="en-US" dirty="0" smtClean="0"/>
              <a:t>量角器。</a:t>
            </a:r>
          </a:p>
          <a:p>
            <a:pPr>
              <a:lnSpc>
                <a:spcPct val="150000"/>
              </a:lnSpc>
            </a:pPr>
            <a:r>
              <a:rPr lang="en-US" b="1" dirty="0" smtClean="0"/>
              <a:t>2</a:t>
            </a:r>
            <a:r>
              <a:rPr lang="en-US" b="1" i="1" dirty="0" smtClean="0"/>
              <a:t>.</a:t>
            </a:r>
            <a:r>
              <a:rPr lang="zh-CN" altLang="en-US" dirty="0" smtClean="0"/>
              <a:t>将光线逆着原来折射光线方向从水中射入空气中</a:t>
            </a:r>
            <a:r>
              <a:rPr lang="en-US" dirty="0" smtClean="0"/>
              <a:t>,</a:t>
            </a:r>
            <a:r>
              <a:rPr lang="zh-CN" altLang="en-US" dirty="0" smtClean="0"/>
              <a:t>折射光线逆着原入射光线方向射出</a:t>
            </a:r>
            <a:r>
              <a:rPr lang="en-US" dirty="0" smtClean="0"/>
              <a:t>,</a:t>
            </a:r>
            <a:r>
              <a:rPr lang="zh-CN" altLang="en-US" dirty="0" smtClean="0"/>
              <a:t>说明</a:t>
            </a:r>
            <a:r>
              <a:rPr lang="zh-CN" altLang="en-US" u="sng" dirty="0" smtClean="0"/>
              <a:t>光路是可逆的</a:t>
            </a:r>
            <a:r>
              <a:rPr lang="zh-CN" altLang="en-US" dirty="0" smtClean="0"/>
              <a:t>。</a:t>
            </a:r>
          </a:p>
          <a:p>
            <a:pPr>
              <a:lnSpc>
                <a:spcPct val="150000"/>
              </a:lnSpc>
            </a:pPr>
            <a:r>
              <a:rPr lang="en-US" b="1" dirty="0" smtClean="0"/>
              <a:t>3</a:t>
            </a:r>
            <a:r>
              <a:rPr lang="en-US" b="1" i="1" dirty="0" smtClean="0"/>
              <a:t>.</a:t>
            </a:r>
            <a:r>
              <a:rPr lang="zh-CN" altLang="en-US" b="1" dirty="0" smtClean="0"/>
              <a:t>改变入射角</a:t>
            </a:r>
            <a:r>
              <a:rPr lang="en-US" b="1" i="1" dirty="0" err="1" smtClean="0"/>
              <a:t>i</a:t>
            </a:r>
            <a:r>
              <a:rPr lang="zh-CN" altLang="en-US" b="1" dirty="0" smtClean="0"/>
              <a:t>的大小</a:t>
            </a:r>
            <a:r>
              <a:rPr lang="en-US" b="1" dirty="0" smtClean="0"/>
              <a:t>:</a:t>
            </a:r>
            <a:r>
              <a:rPr lang="zh-CN" altLang="en-US" dirty="0" smtClean="0"/>
              <a:t>当入射角</a:t>
            </a:r>
            <a:r>
              <a:rPr lang="en-US" i="1" dirty="0" err="1" smtClean="0"/>
              <a:t>i</a:t>
            </a:r>
            <a:r>
              <a:rPr lang="zh-CN" altLang="en-US" dirty="0" smtClean="0"/>
              <a:t>增大时</a:t>
            </a:r>
            <a:r>
              <a:rPr lang="en-US" dirty="0" smtClean="0"/>
              <a:t>,</a:t>
            </a:r>
            <a:r>
              <a:rPr lang="zh-CN" altLang="en-US" dirty="0" smtClean="0"/>
              <a:t>折射角</a:t>
            </a:r>
            <a:r>
              <a:rPr lang="en-US" i="1" dirty="0" smtClean="0"/>
              <a:t>r</a:t>
            </a:r>
            <a:r>
              <a:rPr lang="zh-CN" altLang="en-US" dirty="0" smtClean="0"/>
              <a:t>将</a:t>
            </a:r>
            <a:r>
              <a:rPr lang="zh-CN" altLang="en-US" u="sng" dirty="0" smtClean="0"/>
              <a:t>变大</a:t>
            </a:r>
            <a:r>
              <a:rPr lang="en-US" dirty="0" smtClean="0"/>
              <a:t>;</a:t>
            </a:r>
            <a:r>
              <a:rPr lang="zh-CN" altLang="en-US" dirty="0" smtClean="0"/>
              <a:t>当入射角</a:t>
            </a:r>
            <a:r>
              <a:rPr lang="en-US" i="1" dirty="0" err="1" smtClean="0"/>
              <a:t>i</a:t>
            </a:r>
            <a:r>
              <a:rPr lang="zh-CN" altLang="en-US" dirty="0" smtClean="0"/>
              <a:t>减小时</a:t>
            </a:r>
            <a:r>
              <a:rPr lang="en-US" dirty="0" smtClean="0"/>
              <a:t>,</a:t>
            </a:r>
            <a:r>
              <a:rPr lang="zh-CN" altLang="en-US" dirty="0" smtClean="0"/>
              <a:t>折射角</a:t>
            </a:r>
            <a:r>
              <a:rPr lang="en-US" i="1" dirty="0" smtClean="0"/>
              <a:t>r</a:t>
            </a:r>
            <a:r>
              <a:rPr lang="zh-CN" altLang="en-US" dirty="0" smtClean="0"/>
              <a:t>将</a:t>
            </a:r>
            <a:r>
              <a:rPr lang="zh-CN" altLang="en-US" u="sng" dirty="0" smtClean="0"/>
              <a:t>变小</a:t>
            </a:r>
            <a:r>
              <a:rPr lang="zh-CN" altLang="en-US" dirty="0" smtClean="0"/>
              <a:t>。</a:t>
            </a: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fade">
                                      <p:cBhvr>
                                        <p:cTn id="1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2101079"/>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数据处理和分析</a:t>
            </a:r>
            <a:r>
              <a:rPr lang="en-US" altLang="zh-CN" b="1" dirty="0" smtClean="0"/>
              <a:t>】</a:t>
            </a:r>
          </a:p>
          <a:p>
            <a:pPr>
              <a:lnSpc>
                <a:spcPct val="150000"/>
              </a:lnSpc>
            </a:pPr>
            <a:r>
              <a:rPr lang="en-US" b="1" dirty="0" smtClean="0"/>
              <a:t>4</a:t>
            </a:r>
            <a:r>
              <a:rPr lang="en-US" b="1" i="1" dirty="0" smtClean="0"/>
              <a:t>.</a:t>
            </a:r>
            <a:r>
              <a:rPr lang="zh-CN" altLang="en-US" dirty="0" smtClean="0"/>
              <a:t>设计实验数据记录表格</a:t>
            </a:r>
            <a:r>
              <a:rPr lang="en-US" dirty="0" smtClean="0"/>
              <a:t>(</a:t>
            </a:r>
            <a:r>
              <a:rPr lang="zh-CN" altLang="en-US" dirty="0" smtClean="0"/>
              <a:t>如下表所示</a:t>
            </a:r>
            <a:r>
              <a:rPr lang="en-US" dirty="0" smtClean="0"/>
              <a:t>),</a:t>
            </a:r>
            <a:r>
              <a:rPr lang="zh-CN" altLang="en-US" dirty="0" smtClean="0"/>
              <a:t>分析表格数据</a:t>
            </a:r>
            <a:r>
              <a:rPr lang="en-US" dirty="0" smtClean="0"/>
              <a:t>,</a:t>
            </a:r>
            <a:r>
              <a:rPr lang="zh-CN" altLang="en-US" dirty="0" smtClean="0"/>
              <a:t>可得出入射角与折射角的大小关系</a:t>
            </a:r>
            <a:r>
              <a:rPr lang="en-US" dirty="0" smtClean="0"/>
              <a:t>(</a:t>
            </a:r>
            <a:r>
              <a:rPr lang="zh-CN" altLang="en-US" dirty="0" smtClean="0"/>
              <a:t>当光从</a:t>
            </a:r>
            <a:r>
              <a:rPr lang="zh-CN" altLang="en-US" u="sng" dirty="0" smtClean="0"/>
              <a:t>空气斜射</a:t>
            </a:r>
            <a:r>
              <a:rPr lang="zh-CN" altLang="en-US" dirty="0" smtClean="0"/>
              <a:t>入</a:t>
            </a:r>
            <a:r>
              <a:rPr lang="zh-CN" altLang="en-US" u="sng" dirty="0" smtClean="0"/>
              <a:t>水中</a:t>
            </a:r>
            <a:r>
              <a:rPr lang="zh-CN" altLang="en-US" dirty="0" smtClean="0"/>
              <a:t>时</a:t>
            </a:r>
            <a:r>
              <a:rPr lang="en-US" dirty="0" smtClean="0"/>
              <a:t>,</a:t>
            </a:r>
            <a:r>
              <a:rPr lang="zh-CN" altLang="en-US" dirty="0" smtClean="0"/>
              <a:t>折射角</a:t>
            </a:r>
            <a:r>
              <a:rPr lang="zh-CN" altLang="en-US" u="sng" dirty="0" smtClean="0"/>
              <a:t>小于</a:t>
            </a:r>
            <a:r>
              <a:rPr lang="zh-CN" altLang="en-US" dirty="0" smtClean="0"/>
              <a:t>入射角</a:t>
            </a:r>
            <a:r>
              <a:rPr lang="en-US" dirty="0" smtClean="0"/>
              <a:t>;</a:t>
            </a:r>
            <a:r>
              <a:rPr lang="zh-CN" altLang="en-US" dirty="0" smtClean="0"/>
              <a:t>当光从</a:t>
            </a:r>
            <a:r>
              <a:rPr lang="zh-CN" altLang="en-US" u="sng" dirty="0" smtClean="0"/>
              <a:t>水中斜射</a:t>
            </a:r>
            <a:r>
              <a:rPr lang="zh-CN" altLang="en-US" dirty="0" smtClean="0"/>
              <a:t>入</a:t>
            </a:r>
            <a:r>
              <a:rPr lang="zh-CN" altLang="en-US" u="sng" dirty="0" smtClean="0"/>
              <a:t>空气</a:t>
            </a:r>
            <a:r>
              <a:rPr lang="zh-CN" altLang="en-US" dirty="0" smtClean="0"/>
              <a:t>中时</a:t>
            </a:r>
            <a:r>
              <a:rPr lang="en-US" dirty="0" smtClean="0"/>
              <a:t>,</a:t>
            </a:r>
            <a:r>
              <a:rPr lang="zh-CN" altLang="en-US" dirty="0" smtClean="0"/>
              <a:t>折射角</a:t>
            </a:r>
            <a:r>
              <a:rPr lang="zh-CN" altLang="en-US" u="sng" dirty="0" smtClean="0"/>
              <a:t>大于</a:t>
            </a:r>
            <a:r>
              <a:rPr lang="zh-CN" altLang="en-US" dirty="0" smtClean="0"/>
              <a:t>入射角</a:t>
            </a:r>
            <a:r>
              <a:rPr lang="en-US" dirty="0" smtClean="0"/>
              <a:t>;</a:t>
            </a:r>
            <a:r>
              <a:rPr lang="zh-CN" altLang="en-US" dirty="0" smtClean="0"/>
              <a:t>若让光从空气</a:t>
            </a:r>
            <a:r>
              <a:rPr lang="zh-CN" altLang="en-US" u="sng" dirty="0" smtClean="0"/>
              <a:t>垂直</a:t>
            </a:r>
            <a:r>
              <a:rPr lang="zh-CN" altLang="en-US" dirty="0" smtClean="0"/>
              <a:t>射入水中或从水中</a:t>
            </a:r>
            <a:r>
              <a:rPr lang="zh-CN" altLang="en-US" u="sng" dirty="0" smtClean="0"/>
              <a:t>垂直</a:t>
            </a:r>
            <a:r>
              <a:rPr lang="zh-CN" altLang="en-US" dirty="0" smtClean="0"/>
              <a:t>射入空气</a:t>
            </a:r>
            <a:r>
              <a:rPr lang="en-US" dirty="0" smtClean="0"/>
              <a:t>,</a:t>
            </a:r>
            <a:r>
              <a:rPr lang="zh-CN" altLang="en-US" dirty="0" smtClean="0"/>
              <a:t>传播方向不变</a:t>
            </a:r>
            <a:r>
              <a:rPr lang="en-US" dirty="0" smtClean="0"/>
              <a:t>)</a:t>
            </a:r>
            <a:r>
              <a:rPr lang="zh-CN" altLang="en-US" dirty="0" smtClean="0"/>
              <a:t>。</a:t>
            </a:r>
          </a:p>
        </p:txBody>
      </p:sp>
      <p:graphicFrame>
        <p:nvGraphicFramePr>
          <p:cNvPr id="4" name="表格 3"/>
          <p:cNvGraphicFramePr>
            <a:graphicFrameLocks noGrp="1"/>
          </p:cNvGraphicFramePr>
          <p:nvPr/>
        </p:nvGraphicFramePr>
        <p:xfrm>
          <a:off x="950025" y="2505694"/>
          <a:ext cx="7647708" cy="1986150"/>
        </p:xfrm>
        <a:graphic>
          <a:graphicData uri="http://schemas.openxmlformats.org/drawingml/2006/table">
            <a:tbl>
              <a:tblPr/>
              <a:tblGrid>
                <a:gridCol w="2549236"/>
                <a:gridCol w="2549236"/>
                <a:gridCol w="2549236"/>
              </a:tblGrid>
              <a:tr h="39723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次数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入射角</a:t>
                      </a:r>
                      <a:r>
                        <a:rPr lang="en-US" sz="1700" i="1" kern="100" dirty="0" err="1">
                          <a:solidFill>
                            <a:srgbClr val="000000"/>
                          </a:solidFill>
                          <a:latin typeface="Times New Roman"/>
                          <a:ea typeface="微软雅黑"/>
                          <a:cs typeface="Times New Roman"/>
                        </a:rPr>
                        <a:t>i</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折射角</a:t>
                      </a:r>
                      <a:r>
                        <a:rPr lang="en-US" sz="1700" i="1" kern="100" dirty="0">
                          <a:solidFill>
                            <a:srgbClr val="000000"/>
                          </a:solidFill>
                          <a:latin typeface="Times New Roman"/>
                          <a:ea typeface="微软雅黑"/>
                          <a:cs typeface="Times New Roman"/>
                        </a:rPr>
                        <a:t>r</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397230">
                <a:tc>
                  <a:txBody>
                    <a:bodyPr/>
                    <a:lstStyle/>
                    <a:p>
                      <a:pPr algn="ctr">
                        <a:lnSpc>
                          <a:spcPct val="150000"/>
                        </a:lnSpc>
                        <a:spcAft>
                          <a:spcPts val="0"/>
                        </a:spcAft>
                      </a:pPr>
                      <a:r>
                        <a:rPr lang="en-US" sz="1700" kern="100">
                          <a:solidFill>
                            <a:srgbClr val="000000"/>
                          </a:solidFill>
                          <a:latin typeface="Times New Roman"/>
                          <a:ea typeface="微软雅黑"/>
                          <a:cs typeface="Times New Roman"/>
                        </a:rPr>
                        <a:t>1</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7230">
                <a:tc>
                  <a:txBody>
                    <a:bodyPr/>
                    <a:lstStyle/>
                    <a:p>
                      <a:pPr algn="ctr">
                        <a:lnSpc>
                          <a:spcPct val="150000"/>
                        </a:lnSpc>
                        <a:spcAft>
                          <a:spcPts val="0"/>
                        </a:spcAft>
                      </a:pPr>
                      <a:r>
                        <a:rPr lang="en-US" sz="1700" kern="100">
                          <a:solidFill>
                            <a:srgbClr val="000000"/>
                          </a:solidFill>
                          <a:latin typeface="Times New Roman"/>
                          <a:ea typeface="微软雅黑"/>
                          <a:cs typeface="Times New Roman"/>
                        </a:rPr>
                        <a:t>2</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7230">
                <a:tc>
                  <a:txBody>
                    <a:bodyPr/>
                    <a:lstStyle/>
                    <a:p>
                      <a:pPr algn="ctr">
                        <a:lnSpc>
                          <a:spcPct val="150000"/>
                        </a:lnSpc>
                        <a:spcAft>
                          <a:spcPts val="0"/>
                        </a:spcAft>
                      </a:pPr>
                      <a:r>
                        <a:rPr lang="en-US" sz="1700" kern="100">
                          <a:solidFill>
                            <a:srgbClr val="000000"/>
                          </a:solidFill>
                          <a:latin typeface="Times New Roman"/>
                          <a:ea typeface="微软雅黑"/>
                          <a:cs typeface="Times New Roman"/>
                        </a:rPr>
                        <a:t>3</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7230">
                <a:tc>
                  <a:txBody>
                    <a:bodyPr/>
                    <a:lstStyle/>
                    <a:p>
                      <a:pPr algn="ctr">
                        <a:lnSpc>
                          <a:spcPct val="150000"/>
                        </a:lnSpc>
                        <a:spcAft>
                          <a:spcPts val="0"/>
                        </a:spcAft>
                      </a:pPr>
                      <a:r>
                        <a:rPr lang="en-US" sz="1700" i="1" kern="100">
                          <a:solidFill>
                            <a:srgbClr val="000000"/>
                          </a:solidFill>
                          <a:latin typeface="Times New Roman"/>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1734697"/>
          </a:xfrm>
          <a:prstGeom prst="rect">
            <a:avLst/>
          </a:prstGeom>
          <a:noFill/>
        </p:spPr>
        <p:txBody>
          <a:bodyPr wrap="square" lIns="36000" tIns="36000" rIns="36000" bIns="36000" rtlCol="0">
            <a:spAutoFit/>
          </a:bodyPr>
          <a:lstStyle/>
          <a:p>
            <a:pPr>
              <a:lnSpc>
                <a:spcPct val="150000"/>
              </a:lnSpc>
            </a:pPr>
            <a:r>
              <a:rPr lang="en-US" altLang="zh-CN" b="1" dirty="0" smtClean="0"/>
              <a:t>【</a:t>
            </a:r>
            <a:r>
              <a:rPr lang="zh-CN" altLang="en-US" b="1" dirty="0" smtClean="0"/>
              <a:t>交流与反思</a:t>
            </a:r>
            <a:r>
              <a:rPr lang="en-US" altLang="zh-CN" b="1" dirty="0" smtClean="0"/>
              <a:t>】</a:t>
            </a:r>
          </a:p>
          <a:p>
            <a:pPr>
              <a:lnSpc>
                <a:spcPct val="150000"/>
              </a:lnSpc>
            </a:pPr>
            <a:r>
              <a:rPr lang="en-US" b="1" dirty="0" smtClean="0"/>
              <a:t>5</a:t>
            </a:r>
            <a:r>
              <a:rPr lang="en-US" b="1" i="1" dirty="0" smtClean="0"/>
              <a:t>.</a:t>
            </a:r>
            <a:r>
              <a:rPr lang="zh-CN" altLang="en-US" b="1" dirty="0" smtClean="0"/>
              <a:t>使水中光线更明显</a:t>
            </a:r>
            <a:r>
              <a:rPr lang="en-US" b="1" dirty="0" smtClean="0"/>
              <a:t>:</a:t>
            </a:r>
            <a:r>
              <a:rPr lang="zh-CN" altLang="en-US" dirty="0" smtClean="0"/>
              <a:t>用</a:t>
            </a:r>
            <a:r>
              <a:rPr lang="zh-CN" altLang="en-US" u="sng" dirty="0" smtClean="0"/>
              <a:t>茶水</a:t>
            </a:r>
            <a:r>
              <a:rPr lang="zh-CN" altLang="en-US" dirty="0" smtClean="0"/>
              <a:t>代替水或水中</a:t>
            </a:r>
            <a:r>
              <a:rPr lang="zh-CN" altLang="en-US" u="sng" dirty="0" smtClean="0"/>
              <a:t>加牛奶</a:t>
            </a:r>
            <a:r>
              <a:rPr lang="en-US" dirty="0" smtClean="0"/>
              <a:t>,</a:t>
            </a:r>
            <a:r>
              <a:rPr lang="zh-CN" altLang="en-US" dirty="0" smtClean="0"/>
              <a:t>选择</a:t>
            </a:r>
            <a:r>
              <a:rPr lang="zh-CN" altLang="en-US" u="sng" dirty="0" smtClean="0"/>
              <a:t>较暗的环境</a:t>
            </a:r>
            <a:r>
              <a:rPr lang="zh-CN" altLang="en-US" dirty="0" smtClean="0"/>
              <a:t>。</a:t>
            </a:r>
          </a:p>
          <a:p>
            <a:pPr>
              <a:lnSpc>
                <a:spcPct val="150000"/>
              </a:lnSpc>
            </a:pPr>
            <a:r>
              <a:rPr lang="en-US" b="1" dirty="0" smtClean="0"/>
              <a:t>6</a:t>
            </a:r>
            <a:r>
              <a:rPr lang="en-US" b="1" i="1" dirty="0" smtClean="0"/>
              <a:t>.</a:t>
            </a:r>
            <a:r>
              <a:rPr lang="zh-CN" altLang="en-US" dirty="0" smtClean="0"/>
              <a:t>把水换成玻璃砖重做上述实验</a:t>
            </a:r>
            <a:r>
              <a:rPr lang="en-US" dirty="0" smtClean="0"/>
              <a:t>,</a:t>
            </a:r>
            <a:r>
              <a:rPr lang="zh-CN" altLang="en-US" dirty="0" smtClean="0"/>
              <a:t>多次改变入射角的大小进行测量</a:t>
            </a:r>
            <a:r>
              <a:rPr lang="en-US" dirty="0" smtClean="0"/>
              <a:t>,</a:t>
            </a:r>
            <a:r>
              <a:rPr lang="zh-CN" altLang="en-US" dirty="0" smtClean="0"/>
              <a:t>这样得出的结论更具有普遍性。</a:t>
            </a:r>
            <a:endParaRPr lang="zh-CN" altLang="en-US" dirty="0"/>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4366186"/>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3    </a:t>
            </a:r>
            <a:r>
              <a:rPr lang="zh-CN" altLang="en-US" dirty="0" smtClean="0"/>
              <a:t>某同学在做</a:t>
            </a:r>
            <a:r>
              <a:rPr lang="en-US" dirty="0" smtClean="0"/>
              <a:t>“</a:t>
            </a:r>
            <a:r>
              <a:rPr lang="zh-CN" altLang="en-US" dirty="0" smtClean="0"/>
              <a:t>探究光的折射特点</a:t>
            </a:r>
            <a:r>
              <a:rPr lang="en-US" dirty="0" smtClean="0"/>
              <a:t>”</a:t>
            </a:r>
            <a:r>
              <a:rPr lang="zh-CN" altLang="en-US" dirty="0" smtClean="0"/>
              <a:t>实验</a:t>
            </a:r>
            <a:r>
              <a:rPr lang="en-US" dirty="0" smtClean="0"/>
              <a:t>,</a:t>
            </a:r>
            <a:r>
              <a:rPr lang="zh-CN" altLang="en-US" dirty="0" smtClean="0"/>
              <a:t>如图</a:t>
            </a:r>
            <a:r>
              <a:rPr lang="en-US" dirty="0" smtClean="0"/>
              <a:t>2-17</a:t>
            </a:r>
            <a:r>
              <a:rPr lang="zh-CN" altLang="en-US" dirty="0" smtClean="0"/>
              <a:t>所示是光从空气中射入水中时的光路。实验发现</a:t>
            </a:r>
            <a:r>
              <a:rPr lang="en-US" dirty="0" smtClean="0"/>
              <a:t>,</a:t>
            </a:r>
            <a:r>
              <a:rPr lang="zh-CN" altLang="en-US" dirty="0" smtClean="0"/>
              <a:t>入射光线、折射光线和法线在同一平面内</a:t>
            </a:r>
            <a:r>
              <a:rPr lang="en-US" dirty="0" smtClean="0"/>
              <a:t>,</a:t>
            </a:r>
            <a:r>
              <a:rPr lang="zh-CN" altLang="en-US" dirty="0" smtClean="0"/>
              <a:t>折射光线和入射光线分别位于法线的两侧</a:t>
            </a:r>
            <a:r>
              <a:rPr lang="en-US" dirty="0" smtClean="0"/>
              <a:t>,</a:t>
            </a:r>
            <a:r>
              <a:rPr lang="zh-CN" altLang="en-US" dirty="0" smtClean="0"/>
              <a:t>通过实验得到的数据如下表所示</a:t>
            </a:r>
            <a:r>
              <a:rPr lang="en-US" dirty="0" smtClean="0"/>
              <a:t>:</a:t>
            </a:r>
          </a:p>
          <a:p>
            <a:pPr>
              <a:lnSpc>
                <a:spcPct val="150000"/>
              </a:lnSpc>
            </a:pPr>
            <a:endParaRPr lang="en-US" altLang="zh-CN" dirty="0" smtClean="0"/>
          </a:p>
          <a:p>
            <a:pPr>
              <a:lnSpc>
                <a:spcPct val="150000"/>
              </a:lnSpc>
            </a:pPr>
            <a:endParaRPr lang="en-US" altLang="zh-CN" dirty="0" smtClean="0"/>
          </a:p>
          <a:p>
            <a:pPr>
              <a:lnSpc>
                <a:spcPct val="200000"/>
              </a:lnSpc>
            </a:pPr>
            <a:endParaRPr lang="en-US" altLang="zh-CN" dirty="0" smtClean="0"/>
          </a:p>
          <a:p>
            <a:pPr>
              <a:lnSpc>
                <a:spcPct val="150000"/>
              </a:lnSpc>
            </a:pPr>
            <a:r>
              <a:rPr lang="en-US" dirty="0" smtClean="0"/>
              <a:t>(1)</a:t>
            </a:r>
            <a:r>
              <a:rPr lang="zh-CN" altLang="en-US" dirty="0" smtClean="0"/>
              <a:t>分析表中数据</a:t>
            </a:r>
            <a:r>
              <a:rPr lang="en-US" dirty="0" smtClean="0"/>
              <a:t>,</a:t>
            </a:r>
            <a:r>
              <a:rPr lang="zh-CN" altLang="en-US" dirty="0" smtClean="0"/>
              <a:t>可得出结论</a:t>
            </a:r>
            <a:r>
              <a:rPr lang="en-US" dirty="0" smtClean="0"/>
              <a:t>:</a:t>
            </a:r>
            <a:endParaRPr lang="zh-CN" altLang="en-US" dirty="0" smtClean="0"/>
          </a:p>
          <a:p>
            <a:pPr>
              <a:lnSpc>
                <a:spcPct val="150000"/>
              </a:lnSpc>
            </a:pPr>
            <a:r>
              <a:rPr lang="en-US" dirty="0" smtClean="0"/>
              <a:t>①</a:t>
            </a:r>
            <a:r>
              <a:rPr lang="zh-CN" altLang="en-US" dirty="0" smtClean="0"/>
              <a:t>光从空气中斜射到水面时</a:t>
            </a:r>
            <a:r>
              <a:rPr lang="en-US" dirty="0" smtClean="0"/>
              <a:t>,</a:t>
            </a:r>
            <a:r>
              <a:rPr lang="zh-CN" altLang="en-US" dirty="0" smtClean="0"/>
              <a:t>将同时发生</a:t>
            </a:r>
            <a:r>
              <a:rPr lang="zh-CN" altLang="en-US" i="1" u="sng" dirty="0" smtClean="0"/>
              <a:t>　　　　</a:t>
            </a:r>
            <a:r>
              <a:rPr lang="zh-CN" altLang="en-US" dirty="0" smtClean="0"/>
              <a:t>和</a:t>
            </a:r>
            <a:r>
              <a:rPr lang="zh-CN" altLang="en-US" i="1" u="sng" dirty="0" smtClean="0"/>
              <a:t>　　　　</a:t>
            </a:r>
            <a:r>
              <a:rPr lang="zh-CN" altLang="en-US" dirty="0" smtClean="0"/>
              <a:t>现象。</a:t>
            </a:r>
            <a:r>
              <a:rPr lang="en-US" dirty="0" smtClean="0"/>
              <a:t> </a:t>
            </a:r>
            <a:endParaRPr lang="zh-CN" altLang="en-US" dirty="0" smtClean="0"/>
          </a:p>
          <a:p>
            <a:pPr>
              <a:lnSpc>
                <a:spcPct val="150000"/>
              </a:lnSpc>
            </a:pPr>
            <a:r>
              <a:rPr lang="en-US" dirty="0" smtClean="0"/>
              <a:t>②</a:t>
            </a:r>
            <a:r>
              <a:rPr lang="zh-CN" altLang="en-US" dirty="0" smtClean="0"/>
              <a:t>光从空气中斜射到水面时</a:t>
            </a:r>
            <a:r>
              <a:rPr lang="en-US" dirty="0" smtClean="0"/>
              <a:t>,</a:t>
            </a:r>
            <a:r>
              <a:rPr lang="zh-CN" altLang="en-US" dirty="0" smtClean="0"/>
              <a:t>折射角随入射角的变化关系是</a:t>
            </a:r>
            <a:r>
              <a:rPr lang="en-US" altLang="zh-CN" dirty="0" smtClean="0"/>
              <a:t>_________________</a:t>
            </a:r>
            <a:r>
              <a:rPr lang="zh-CN" altLang="en-US" i="1" u="sng" dirty="0" smtClean="0"/>
              <a:t>　　　　　　　　　　　　 </a:t>
            </a:r>
            <a:endParaRPr lang="en-US" altLang="zh-CN" i="1" u="sng" dirty="0" smtClean="0"/>
          </a:p>
          <a:p>
            <a:pPr>
              <a:lnSpc>
                <a:spcPct val="150000"/>
              </a:lnSpc>
            </a:pPr>
            <a:r>
              <a:rPr lang="en-US" i="1" smtClean="0"/>
              <a:t>____________</a:t>
            </a:r>
            <a:r>
              <a:rPr lang="en-US" smtClean="0"/>
              <a:t>,</a:t>
            </a:r>
            <a:r>
              <a:rPr lang="zh-CN" altLang="en-US" dirty="0" smtClean="0"/>
              <a:t>且折射角</a:t>
            </a:r>
            <a:r>
              <a:rPr lang="zh-CN" altLang="en-US" i="1" u="sng" dirty="0" smtClean="0"/>
              <a:t>　　　　</a:t>
            </a:r>
            <a:r>
              <a:rPr lang="en-US" dirty="0" smtClean="0"/>
              <a:t>(</a:t>
            </a:r>
            <a:r>
              <a:rPr lang="zh-CN" altLang="en-US" dirty="0" smtClean="0"/>
              <a:t>选填</a:t>
            </a:r>
            <a:r>
              <a:rPr lang="en-US" dirty="0" smtClean="0"/>
              <a:t>“</a:t>
            </a:r>
            <a:r>
              <a:rPr lang="zh-CN" altLang="en-US" dirty="0" smtClean="0"/>
              <a:t>大于</a:t>
            </a:r>
            <a:r>
              <a:rPr lang="en-US" dirty="0" smtClean="0"/>
              <a:t>”“</a:t>
            </a:r>
            <a:r>
              <a:rPr lang="zh-CN" altLang="en-US" dirty="0" smtClean="0"/>
              <a:t>等于</a:t>
            </a:r>
            <a:r>
              <a:rPr lang="en-US" dirty="0" smtClean="0"/>
              <a:t>”</a:t>
            </a:r>
            <a:r>
              <a:rPr lang="zh-CN" altLang="en-US" dirty="0" smtClean="0"/>
              <a:t>或</a:t>
            </a:r>
            <a:r>
              <a:rPr lang="en-US" dirty="0" smtClean="0"/>
              <a:t>“</a:t>
            </a:r>
            <a:r>
              <a:rPr lang="zh-CN" altLang="en-US" dirty="0" smtClean="0"/>
              <a:t>小于</a:t>
            </a:r>
            <a:r>
              <a:rPr lang="en-US" dirty="0" smtClean="0"/>
              <a:t>”)</a:t>
            </a:r>
            <a:r>
              <a:rPr lang="zh-CN" altLang="en-US" dirty="0" smtClean="0"/>
              <a:t>入射角。</a:t>
            </a:r>
            <a:r>
              <a:rPr lang="en-US" dirty="0" smtClean="0"/>
              <a:t> </a:t>
            </a:r>
            <a:endParaRPr lang="zh-CN" altLang="en-US" dirty="0"/>
          </a:p>
        </p:txBody>
      </p:sp>
      <p:sp>
        <p:nvSpPr>
          <p:cNvPr id="6" name="矩形 5"/>
          <p:cNvSpPr/>
          <p:nvPr/>
        </p:nvSpPr>
        <p:spPr>
          <a:xfrm>
            <a:off x="7420700" y="2926756"/>
            <a:ext cx="838691" cy="369332"/>
          </a:xfrm>
          <a:prstGeom prst="rect">
            <a:avLst/>
          </a:prstGeom>
        </p:spPr>
        <p:txBody>
          <a:bodyPr wrap="none">
            <a:spAutoFit/>
          </a:bodyPr>
          <a:lstStyle/>
          <a:p>
            <a:r>
              <a:rPr lang="zh-CN" altLang="en-US" dirty="0" smtClean="0"/>
              <a:t>图</a:t>
            </a:r>
            <a:r>
              <a:rPr lang="en-US" dirty="0" smtClean="0"/>
              <a:t>2-17</a:t>
            </a:r>
            <a:endParaRPr lang="zh-CN" altLang="en-US" dirty="0"/>
          </a:p>
        </p:txBody>
      </p:sp>
      <p:pic>
        <p:nvPicPr>
          <p:cNvPr id="8" name="20RJW-46.EPS" descr="id:2147506163;FounderCES"/>
          <p:cNvPicPr>
            <a:picLocks noChangeAspect="1"/>
          </p:cNvPicPr>
          <p:nvPr/>
        </p:nvPicPr>
        <p:blipFill>
          <a:blip r:embed="rId2" cstate="print"/>
          <a:stretch>
            <a:fillRect/>
          </a:stretch>
        </p:blipFill>
        <p:spPr>
          <a:xfrm>
            <a:off x="7012930" y="1565250"/>
            <a:ext cx="1454178" cy="1346551"/>
          </a:xfrm>
          <a:prstGeom prst="rect">
            <a:avLst/>
          </a:prstGeom>
        </p:spPr>
      </p:pic>
      <p:graphicFrame>
        <p:nvGraphicFramePr>
          <p:cNvPr id="9" name="表格 8"/>
          <p:cNvGraphicFramePr>
            <a:graphicFrameLocks noGrp="1"/>
          </p:cNvGraphicFramePr>
          <p:nvPr/>
        </p:nvGraphicFramePr>
        <p:xfrm>
          <a:off x="938154" y="1686293"/>
          <a:ext cx="5652648" cy="1188000"/>
        </p:xfrm>
        <a:graphic>
          <a:graphicData uri="http://schemas.openxmlformats.org/drawingml/2006/table">
            <a:tbl>
              <a:tblPr/>
              <a:tblGrid>
                <a:gridCol w="942108"/>
                <a:gridCol w="942108"/>
                <a:gridCol w="942108"/>
                <a:gridCol w="942108"/>
                <a:gridCol w="942108"/>
                <a:gridCol w="942108"/>
              </a:tblGrid>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入射角</a:t>
                      </a:r>
                      <a:r>
                        <a:rPr lang="en-US" sz="1700" i="1" kern="100" dirty="0">
                          <a:solidFill>
                            <a:srgbClr val="000000"/>
                          </a:solidFill>
                          <a:latin typeface="Times New Roman"/>
                          <a:ea typeface="微软雅黑"/>
                          <a:cs typeface="Times New Roman"/>
                        </a:rPr>
                        <a:t>α</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0°</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15°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45°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60°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反射角</a:t>
                      </a:r>
                      <a:r>
                        <a:rPr lang="en-US" sz="1700" i="1" kern="100" dirty="0">
                          <a:solidFill>
                            <a:srgbClr val="000000"/>
                          </a:solidFill>
                          <a:latin typeface="Times New Roman"/>
                          <a:ea typeface="微软雅黑"/>
                          <a:cs typeface="Times New Roman"/>
                        </a:rPr>
                        <a:t>β</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15°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45°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60°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折射角</a:t>
                      </a:r>
                      <a:r>
                        <a:rPr lang="en-US" sz="1700" i="1" kern="100" dirty="0">
                          <a:solidFill>
                            <a:srgbClr val="000000"/>
                          </a:solidFill>
                          <a:latin typeface="Times New Roman"/>
                          <a:ea typeface="微软雅黑"/>
                          <a:cs typeface="Times New Roman"/>
                        </a:rPr>
                        <a:t>γ</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11°</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22</a:t>
                      </a:r>
                      <a:r>
                        <a:rPr lang="en-US" sz="1700" i="1" kern="100">
                          <a:solidFill>
                            <a:srgbClr val="000000"/>
                          </a:solidFill>
                          <a:latin typeface="Times New Roman"/>
                          <a:ea typeface="微软雅黑"/>
                          <a:cs typeface="Times New Roman"/>
                        </a:rPr>
                        <a:t>.</a:t>
                      </a:r>
                      <a:r>
                        <a:rPr lang="en-US" sz="1700" kern="100">
                          <a:solidFill>
                            <a:srgbClr val="000000"/>
                          </a:solidFill>
                          <a:latin typeface="Times New Roman"/>
                          <a:ea typeface="微软雅黑"/>
                          <a:cs typeface="Times New Roman"/>
                        </a:rPr>
                        <a:t>1°</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35</a:t>
                      </a:r>
                      <a:r>
                        <a:rPr lang="en-US" sz="1700" i="1" kern="100">
                          <a:solidFill>
                            <a:srgbClr val="000000"/>
                          </a:solidFill>
                          <a:latin typeface="Times New Roman"/>
                          <a:ea typeface="微软雅黑"/>
                          <a:cs typeface="Times New Roman"/>
                        </a:rPr>
                        <a:t>.</a:t>
                      </a:r>
                      <a:r>
                        <a:rPr lang="en-US" sz="1700" kern="100">
                          <a:solidFill>
                            <a:srgbClr val="000000"/>
                          </a:solidFill>
                          <a:latin typeface="Times New Roman"/>
                          <a:ea typeface="微软雅黑"/>
                          <a:cs typeface="Times New Roman"/>
                        </a:rPr>
                        <a:t>4°</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40</a:t>
                      </a:r>
                      <a:r>
                        <a:rPr lang="en-US" sz="1700" i="1" kern="100" dirty="0">
                          <a:solidFill>
                            <a:srgbClr val="000000"/>
                          </a:solidFill>
                          <a:latin typeface="Times New Roman"/>
                          <a:ea typeface="微软雅黑"/>
                          <a:cs typeface="Times New Roman"/>
                        </a:rPr>
                        <a:t>.</a:t>
                      </a:r>
                      <a:r>
                        <a:rPr lang="en-US" sz="1700" kern="100" dirty="0">
                          <a:solidFill>
                            <a:srgbClr val="000000"/>
                          </a:solidFill>
                          <a:latin typeface="Times New Roman"/>
                          <a:ea typeface="微软雅黑"/>
                          <a:cs typeface="Times New Roman"/>
                        </a:rPr>
                        <a:t>9°</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4" name="Rectangle 1"/>
          <p:cNvSpPr>
            <a:spLocks noChangeArrowheads="1"/>
          </p:cNvSpPr>
          <p:nvPr/>
        </p:nvSpPr>
        <p:spPr bwMode="auto">
          <a:xfrm>
            <a:off x="4968341" y="3397332"/>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反射</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15" name="Rectangle 1"/>
          <p:cNvSpPr>
            <a:spLocks noChangeArrowheads="1"/>
          </p:cNvSpPr>
          <p:nvPr/>
        </p:nvSpPr>
        <p:spPr bwMode="auto">
          <a:xfrm>
            <a:off x="6155873" y="3397332"/>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折射</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16" name="Rectangle 1"/>
          <p:cNvSpPr>
            <a:spLocks noChangeArrowheads="1"/>
          </p:cNvSpPr>
          <p:nvPr/>
        </p:nvSpPr>
        <p:spPr bwMode="auto">
          <a:xfrm>
            <a:off x="926276" y="3716980"/>
            <a:ext cx="7761942"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5735638" defTabSz="914400" fontAlgn="base">
              <a:lnSpc>
                <a:spcPct val="150000"/>
              </a:lnSpc>
              <a:spcBef>
                <a:spcPct val="0"/>
              </a:spcBef>
              <a:spcAft>
                <a:spcPct val="0"/>
              </a:spcAft>
            </a:pPr>
            <a:r>
              <a:rPr lang="zh-CN" altLang="en-US" b="1" dirty="0" smtClean="0">
                <a:solidFill>
                  <a:srgbClr val="C00000"/>
                </a:solidFill>
                <a:ea typeface="微软雅黑" pitchFamily="34" charset="-122"/>
                <a:cs typeface="Times New Roman" pitchFamily="18" charset="0"/>
              </a:rPr>
              <a:t>折射角随入射角的增大而增大</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17" name="Rectangle 1"/>
          <p:cNvSpPr>
            <a:spLocks noChangeArrowheads="1"/>
          </p:cNvSpPr>
          <p:nvPr/>
        </p:nvSpPr>
        <p:spPr bwMode="auto">
          <a:xfrm>
            <a:off x="3424549" y="4216728"/>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小于</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4366186"/>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3    </a:t>
            </a:r>
            <a:r>
              <a:rPr lang="zh-CN" altLang="en-US" dirty="0" smtClean="0"/>
              <a:t>某同学在做</a:t>
            </a:r>
            <a:r>
              <a:rPr lang="en-US" dirty="0" smtClean="0"/>
              <a:t>“</a:t>
            </a:r>
            <a:r>
              <a:rPr lang="zh-CN" altLang="en-US" dirty="0" smtClean="0"/>
              <a:t>探究光的折射特点</a:t>
            </a:r>
            <a:r>
              <a:rPr lang="en-US" dirty="0" smtClean="0"/>
              <a:t>”</a:t>
            </a:r>
            <a:r>
              <a:rPr lang="zh-CN" altLang="en-US" dirty="0" smtClean="0"/>
              <a:t>实验</a:t>
            </a:r>
            <a:r>
              <a:rPr lang="en-US" dirty="0" smtClean="0"/>
              <a:t>,</a:t>
            </a:r>
            <a:r>
              <a:rPr lang="zh-CN" altLang="en-US" dirty="0" smtClean="0"/>
              <a:t>如图</a:t>
            </a:r>
            <a:r>
              <a:rPr lang="en-US" dirty="0" smtClean="0"/>
              <a:t>2-17</a:t>
            </a:r>
            <a:r>
              <a:rPr lang="zh-CN" altLang="en-US" dirty="0" smtClean="0"/>
              <a:t>所示是光从空气中射入水中时的光路。实验发现</a:t>
            </a:r>
            <a:r>
              <a:rPr lang="en-US" dirty="0" smtClean="0"/>
              <a:t>,</a:t>
            </a:r>
            <a:r>
              <a:rPr lang="zh-CN" altLang="en-US" dirty="0" smtClean="0"/>
              <a:t>入射光线、折射光线和法线在同一平面内</a:t>
            </a:r>
            <a:r>
              <a:rPr lang="en-US" dirty="0" smtClean="0"/>
              <a:t>,</a:t>
            </a:r>
            <a:r>
              <a:rPr lang="zh-CN" altLang="en-US" dirty="0" smtClean="0"/>
              <a:t>折射光线和入射光线分别位于法线的两侧</a:t>
            </a:r>
            <a:r>
              <a:rPr lang="en-US" dirty="0" smtClean="0"/>
              <a:t>,</a:t>
            </a:r>
            <a:r>
              <a:rPr lang="zh-CN" altLang="en-US" dirty="0" smtClean="0"/>
              <a:t>通过实验得到的数据如下表所示</a:t>
            </a:r>
            <a:r>
              <a:rPr lang="en-US" dirty="0" smtClean="0"/>
              <a:t>:</a:t>
            </a:r>
          </a:p>
          <a:p>
            <a:pPr>
              <a:lnSpc>
                <a:spcPct val="150000"/>
              </a:lnSpc>
            </a:pPr>
            <a:endParaRPr lang="en-US" altLang="zh-CN" dirty="0" smtClean="0"/>
          </a:p>
          <a:p>
            <a:pPr>
              <a:lnSpc>
                <a:spcPct val="150000"/>
              </a:lnSpc>
            </a:pPr>
            <a:endParaRPr lang="en-US" altLang="zh-CN" dirty="0" smtClean="0"/>
          </a:p>
          <a:p>
            <a:pPr>
              <a:lnSpc>
                <a:spcPct val="200000"/>
              </a:lnSpc>
            </a:pPr>
            <a:endParaRPr lang="en-US" altLang="zh-CN" dirty="0" smtClean="0"/>
          </a:p>
          <a:p>
            <a:pPr>
              <a:lnSpc>
                <a:spcPct val="150000"/>
              </a:lnSpc>
            </a:pPr>
            <a:r>
              <a:rPr lang="en-US" dirty="0" smtClean="0"/>
              <a:t>(2)</a:t>
            </a:r>
            <a:r>
              <a:rPr lang="zh-CN" altLang="en-US" dirty="0" smtClean="0"/>
              <a:t>当光从空气中垂直入射到水面时</a:t>
            </a:r>
            <a:r>
              <a:rPr lang="en-US" dirty="0" smtClean="0"/>
              <a:t>,</a:t>
            </a:r>
            <a:r>
              <a:rPr lang="zh-CN" altLang="en-US" dirty="0" smtClean="0"/>
              <a:t>折射角等于</a:t>
            </a:r>
            <a:r>
              <a:rPr lang="zh-CN" altLang="en-US" i="1" u="sng" dirty="0" smtClean="0"/>
              <a:t>　　　　</a:t>
            </a:r>
            <a:r>
              <a:rPr lang="zh-CN" altLang="en-US" dirty="0" smtClean="0"/>
              <a:t>。</a:t>
            </a:r>
            <a:r>
              <a:rPr lang="en-US" dirty="0" smtClean="0"/>
              <a:t> </a:t>
            </a:r>
            <a:endParaRPr lang="zh-CN" altLang="en-US" dirty="0" smtClean="0"/>
          </a:p>
          <a:p>
            <a:pPr>
              <a:lnSpc>
                <a:spcPct val="150000"/>
              </a:lnSpc>
            </a:pPr>
            <a:r>
              <a:rPr lang="en-US" dirty="0" smtClean="0"/>
              <a:t>(3)</a:t>
            </a:r>
            <a:r>
              <a:rPr lang="zh-CN" altLang="en-US" dirty="0" smtClean="0"/>
              <a:t>你认为该同学通过上述探究实验得出光的折射特点的过程是否存在不足</a:t>
            </a:r>
            <a:r>
              <a:rPr lang="en-US" dirty="0" smtClean="0"/>
              <a:t>?</a:t>
            </a:r>
            <a:endParaRPr lang="zh-CN" altLang="en-US" dirty="0" smtClean="0"/>
          </a:p>
          <a:p>
            <a:pPr>
              <a:lnSpc>
                <a:spcPct val="150000"/>
              </a:lnSpc>
            </a:pPr>
            <a:r>
              <a:rPr lang="zh-CN" altLang="en-US" dirty="0" smtClean="0"/>
              <a:t>答</a:t>
            </a:r>
            <a:r>
              <a:rPr lang="en-US" dirty="0" smtClean="0"/>
              <a:t>:</a:t>
            </a:r>
            <a:r>
              <a:rPr lang="zh-CN" altLang="en-US" i="1" u="sng" dirty="0" smtClean="0"/>
              <a:t>　　　　</a:t>
            </a:r>
            <a:r>
              <a:rPr lang="en-US" dirty="0" smtClean="0"/>
              <a:t>(</a:t>
            </a:r>
            <a:r>
              <a:rPr lang="zh-CN" altLang="en-US" dirty="0" smtClean="0"/>
              <a:t>选填</a:t>
            </a:r>
            <a:r>
              <a:rPr lang="en-US" dirty="0" smtClean="0"/>
              <a:t>“</a:t>
            </a:r>
            <a:r>
              <a:rPr lang="zh-CN" altLang="en-US" dirty="0" smtClean="0"/>
              <a:t>是</a:t>
            </a:r>
            <a:r>
              <a:rPr lang="en-US" dirty="0" smtClean="0"/>
              <a:t>”</a:t>
            </a:r>
            <a:r>
              <a:rPr lang="zh-CN" altLang="en-US" dirty="0" smtClean="0"/>
              <a:t>或</a:t>
            </a:r>
            <a:r>
              <a:rPr lang="en-US" dirty="0" smtClean="0"/>
              <a:t>“</a:t>
            </a:r>
            <a:r>
              <a:rPr lang="zh-CN" altLang="en-US" dirty="0" smtClean="0"/>
              <a:t>否</a:t>
            </a:r>
            <a:r>
              <a:rPr lang="en-US" dirty="0" smtClean="0"/>
              <a:t>”);</a:t>
            </a:r>
            <a:r>
              <a:rPr lang="zh-CN" altLang="en-US" dirty="0" smtClean="0"/>
              <a:t>请简要说明理由</a:t>
            </a:r>
            <a:r>
              <a:rPr lang="en-US" dirty="0" smtClean="0"/>
              <a:t>:________________________</a:t>
            </a:r>
            <a:r>
              <a:rPr lang="zh-CN" altLang="en-US" i="1" u="sng" dirty="0" smtClean="0"/>
              <a:t>　　　　　</a:t>
            </a:r>
            <a:endParaRPr lang="en-US" altLang="zh-CN" i="1" u="sng" dirty="0" smtClean="0"/>
          </a:p>
          <a:p>
            <a:pPr>
              <a:lnSpc>
                <a:spcPct val="150000"/>
              </a:lnSpc>
            </a:pPr>
            <a:r>
              <a:rPr lang="zh-CN" altLang="en-US" i="1" u="sng" dirty="0" smtClean="0"/>
              <a:t>　　　　　　　　　　　　　　　　</a:t>
            </a:r>
            <a:r>
              <a:rPr lang="zh-CN" altLang="en-US" dirty="0" smtClean="0"/>
              <a:t>。</a:t>
            </a:r>
            <a:r>
              <a:rPr lang="en-US" dirty="0" smtClean="0"/>
              <a:t> </a:t>
            </a:r>
            <a:endParaRPr lang="zh-CN" altLang="en-US" dirty="0" smtClean="0"/>
          </a:p>
        </p:txBody>
      </p:sp>
      <p:sp>
        <p:nvSpPr>
          <p:cNvPr id="6" name="矩形 5"/>
          <p:cNvSpPr/>
          <p:nvPr/>
        </p:nvSpPr>
        <p:spPr>
          <a:xfrm>
            <a:off x="7420700" y="2926756"/>
            <a:ext cx="838691" cy="369332"/>
          </a:xfrm>
          <a:prstGeom prst="rect">
            <a:avLst/>
          </a:prstGeom>
        </p:spPr>
        <p:txBody>
          <a:bodyPr wrap="none">
            <a:spAutoFit/>
          </a:bodyPr>
          <a:lstStyle/>
          <a:p>
            <a:r>
              <a:rPr lang="zh-CN" altLang="en-US" dirty="0" smtClean="0"/>
              <a:t>图</a:t>
            </a:r>
            <a:r>
              <a:rPr lang="en-US" dirty="0" smtClean="0"/>
              <a:t>2-17</a:t>
            </a:r>
            <a:endParaRPr lang="zh-CN" altLang="en-US" dirty="0"/>
          </a:p>
        </p:txBody>
      </p:sp>
      <p:pic>
        <p:nvPicPr>
          <p:cNvPr id="8" name="20RJW-46.EPS" descr="id:2147506163;FounderCES"/>
          <p:cNvPicPr>
            <a:picLocks noChangeAspect="1"/>
          </p:cNvPicPr>
          <p:nvPr/>
        </p:nvPicPr>
        <p:blipFill>
          <a:blip r:embed="rId2" cstate="print"/>
          <a:stretch>
            <a:fillRect/>
          </a:stretch>
        </p:blipFill>
        <p:spPr>
          <a:xfrm>
            <a:off x="7012930" y="1565250"/>
            <a:ext cx="1454178" cy="1346551"/>
          </a:xfrm>
          <a:prstGeom prst="rect">
            <a:avLst/>
          </a:prstGeom>
        </p:spPr>
      </p:pic>
      <p:graphicFrame>
        <p:nvGraphicFramePr>
          <p:cNvPr id="9" name="表格 8"/>
          <p:cNvGraphicFramePr>
            <a:graphicFrameLocks noGrp="1"/>
          </p:cNvGraphicFramePr>
          <p:nvPr/>
        </p:nvGraphicFramePr>
        <p:xfrm>
          <a:off x="938154" y="1686293"/>
          <a:ext cx="5652648" cy="1188000"/>
        </p:xfrm>
        <a:graphic>
          <a:graphicData uri="http://schemas.openxmlformats.org/drawingml/2006/table">
            <a:tbl>
              <a:tblPr/>
              <a:tblGrid>
                <a:gridCol w="942108"/>
                <a:gridCol w="942108"/>
                <a:gridCol w="942108"/>
                <a:gridCol w="942108"/>
                <a:gridCol w="942108"/>
                <a:gridCol w="942108"/>
              </a:tblGrid>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入射角</a:t>
                      </a:r>
                      <a:r>
                        <a:rPr lang="en-US" sz="1700" i="1" kern="100" dirty="0">
                          <a:solidFill>
                            <a:srgbClr val="000000"/>
                          </a:solidFill>
                          <a:latin typeface="Times New Roman"/>
                          <a:ea typeface="微软雅黑"/>
                          <a:cs typeface="Times New Roman"/>
                        </a:rPr>
                        <a:t>α</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0°</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15°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45°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60°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反射角</a:t>
                      </a:r>
                      <a:r>
                        <a:rPr lang="en-US" sz="1700" i="1" kern="100" dirty="0">
                          <a:solidFill>
                            <a:srgbClr val="000000"/>
                          </a:solidFill>
                          <a:latin typeface="Times New Roman"/>
                          <a:ea typeface="微软雅黑"/>
                          <a:cs typeface="Times New Roman"/>
                        </a:rPr>
                        <a:t>β</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15°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45°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60°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折射角</a:t>
                      </a:r>
                      <a:r>
                        <a:rPr lang="en-US" sz="1700" i="1" kern="100" dirty="0">
                          <a:solidFill>
                            <a:srgbClr val="000000"/>
                          </a:solidFill>
                          <a:latin typeface="Times New Roman"/>
                          <a:ea typeface="微软雅黑"/>
                          <a:cs typeface="Times New Roman"/>
                        </a:rPr>
                        <a:t>γ</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11°</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22</a:t>
                      </a:r>
                      <a:r>
                        <a:rPr lang="en-US" sz="1700" i="1" kern="100">
                          <a:solidFill>
                            <a:srgbClr val="000000"/>
                          </a:solidFill>
                          <a:latin typeface="Times New Roman"/>
                          <a:ea typeface="微软雅黑"/>
                          <a:cs typeface="Times New Roman"/>
                        </a:rPr>
                        <a:t>.</a:t>
                      </a:r>
                      <a:r>
                        <a:rPr lang="en-US" sz="1700" kern="100">
                          <a:solidFill>
                            <a:srgbClr val="000000"/>
                          </a:solidFill>
                          <a:latin typeface="Times New Roman"/>
                          <a:ea typeface="微软雅黑"/>
                          <a:cs typeface="Times New Roman"/>
                        </a:rPr>
                        <a:t>1°</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35</a:t>
                      </a:r>
                      <a:r>
                        <a:rPr lang="en-US" sz="1700" i="1" kern="100">
                          <a:solidFill>
                            <a:srgbClr val="000000"/>
                          </a:solidFill>
                          <a:latin typeface="Times New Roman"/>
                          <a:ea typeface="微软雅黑"/>
                          <a:cs typeface="Times New Roman"/>
                        </a:rPr>
                        <a:t>.</a:t>
                      </a:r>
                      <a:r>
                        <a:rPr lang="en-US" sz="1700" kern="100">
                          <a:solidFill>
                            <a:srgbClr val="000000"/>
                          </a:solidFill>
                          <a:latin typeface="Times New Roman"/>
                          <a:ea typeface="微软雅黑"/>
                          <a:cs typeface="Times New Roman"/>
                        </a:rPr>
                        <a:t>4°</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40</a:t>
                      </a:r>
                      <a:r>
                        <a:rPr lang="en-US" sz="1700" i="1" kern="100" dirty="0">
                          <a:solidFill>
                            <a:srgbClr val="000000"/>
                          </a:solidFill>
                          <a:latin typeface="Times New Roman"/>
                          <a:ea typeface="微软雅黑"/>
                          <a:cs typeface="Times New Roman"/>
                        </a:rPr>
                        <a:t>.</a:t>
                      </a:r>
                      <a:r>
                        <a:rPr lang="en-US" sz="1700" kern="100" dirty="0">
                          <a:solidFill>
                            <a:srgbClr val="000000"/>
                          </a:solidFill>
                          <a:latin typeface="Times New Roman"/>
                          <a:ea typeface="微软雅黑"/>
                          <a:cs typeface="Times New Roman"/>
                        </a:rPr>
                        <a:t>9°</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0" name="Rectangle 1"/>
          <p:cNvSpPr>
            <a:spLocks noChangeArrowheads="1"/>
          </p:cNvSpPr>
          <p:nvPr/>
        </p:nvSpPr>
        <p:spPr bwMode="auto">
          <a:xfrm>
            <a:off x="5880938" y="2985002"/>
            <a:ext cx="394660"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b="1" dirty="0" smtClean="0">
                <a:solidFill>
                  <a:srgbClr val="C00000"/>
                </a:solidFill>
                <a:ea typeface="微软雅黑" pitchFamily="34" charset="-122"/>
                <a:cs typeface="Times New Roman" pitchFamily="18" charset="0"/>
              </a:rPr>
              <a:t>0°</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11" name="Rectangle 1"/>
          <p:cNvSpPr>
            <a:spLocks noChangeArrowheads="1"/>
          </p:cNvSpPr>
          <p:nvPr/>
        </p:nvSpPr>
        <p:spPr bwMode="auto">
          <a:xfrm>
            <a:off x="914700" y="3720285"/>
            <a:ext cx="7469579"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667250" defTabSz="914400" fontAlgn="base">
              <a:lnSpc>
                <a:spcPct val="150000"/>
              </a:lnSpc>
              <a:spcBef>
                <a:spcPct val="0"/>
              </a:spcBef>
              <a:spcAft>
                <a:spcPct val="0"/>
              </a:spcAft>
            </a:pPr>
            <a:r>
              <a:rPr lang="zh-CN" altLang="en-US" b="1" dirty="0" smtClean="0">
                <a:solidFill>
                  <a:srgbClr val="C00000"/>
                </a:solidFill>
                <a:ea typeface="微软雅黑" pitchFamily="34" charset="-122"/>
                <a:cs typeface="Times New Roman" pitchFamily="18" charset="0"/>
              </a:rPr>
              <a:t>探究过程不完整</a:t>
            </a:r>
            <a:r>
              <a:rPr lang="en-US" altLang="zh-CN" b="1" dirty="0" smtClean="0">
                <a:solidFill>
                  <a:srgbClr val="C00000"/>
                </a:solidFill>
                <a:ea typeface="微软雅黑" pitchFamily="34" charset="-122"/>
                <a:cs typeface="Times New Roman" pitchFamily="18" charset="0"/>
              </a:rPr>
              <a:t>,</a:t>
            </a:r>
            <a:r>
              <a:rPr lang="zh-CN" altLang="en-US" b="1" dirty="0" smtClean="0">
                <a:solidFill>
                  <a:srgbClr val="C00000"/>
                </a:solidFill>
                <a:ea typeface="微软雅黑" pitchFamily="34" charset="-122"/>
                <a:cs typeface="Times New Roman" pitchFamily="18" charset="0"/>
              </a:rPr>
              <a:t>还应该做其他多种透明介质之间的折射实验</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
        <p:nvSpPr>
          <p:cNvPr id="12" name="Rectangle 1"/>
          <p:cNvSpPr>
            <a:spLocks noChangeArrowheads="1"/>
          </p:cNvSpPr>
          <p:nvPr/>
        </p:nvSpPr>
        <p:spPr bwMode="auto">
          <a:xfrm>
            <a:off x="1430396" y="3793124"/>
            <a:ext cx="41549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是</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3535189"/>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3    </a:t>
            </a:r>
            <a:r>
              <a:rPr lang="zh-CN" altLang="en-US" dirty="0" smtClean="0"/>
              <a:t>某同学在做</a:t>
            </a:r>
            <a:r>
              <a:rPr lang="en-US" dirty="0" smtClean="0"/>
              <a:t>“</a:t>
            </a:r>
            <a:r>
              <a:rPr lang="zh-CN" altLang="en-US" dirty="0" smtClean="0"/>
              <a:t>探究光的折射特点</a:t>
            </a:r>
            <a:r>
              <a:rPr lang="en-US" dirty="0" smtClean="0"/>
              <a:t>”</a:t>
            </a:r>
            <a:r>
              <a:rPr lang="zh-CN" altLang="en-US" dirty="0" smtClean="0"/>
              <a:t>实验</a:t>
            </a:r>
            <a:r>
              <a:rPr lang="en-US" dirty="0" smtClean="0"/>
              <a:t>,</a:t>
            </a:r>
            <a:r>
              <a:rPr lang="zh-CN" altLang="en-US" dirty="0" smtClean="0"/>
              <a:t>如图</a:t>
            </a:r>
            <a:r>
              <a:rPr lang="en-US" dirty="0" smtClean="0"/>
              <a:t>2-17</a:t>
            </a:r>
            <a:r>
              <a:rPr lang="zh-CN" altLang="en-US" dirty="0" smtClean="0"/>
              <a:t>所示是光从空气中射入水中时的光路。实验发现</a:t>
            </a:r>
            <a:r>
              <a:rPr lang="en-US" dirty="0" smtClean="0"/>
              <a:t>,</a:t>
            </a:r>
            <a:r>
              <a:rPr lang="zh-CN" altLang="en-US" dirty="0" smtClean="0"/>
              <a:t>入射光线、折射光线和法线在同一平面内</a:t>
            </a:r>
            <a:r>
              <a:rPr lang="en-US" dirty="0" smtClean="0"/>
              <a:t>,</a:t>
            </a:r>
            <a:r>
              <a:rPr lang="zh-CN" altLang="en-US" dirty="0" smtClean="0"/>
              <a:t>折射光线和入射光线分别位于法线的两侧</a:t>
            </a:r>
            <a:r>
              <a:rPr lang="en-US" dirty="0" smtClean="0"/>
              <a:t>,</a:t>
            </a:r>
            <a:r>
              <a:rPr lang="zh-CN" altLang="en-US" dirty="0" smtClean="0"/>
              <a:t>通过实验得到的数据如下表所示</a:t>
            </a:r>
            <a:r>
              <a:rPr lang="en-US" dirty="0" smtClean="0"/>
              <a:t>:</a:t>
            </a:r>
          </a:p>
          <a:p>
            <a:pPr>
              <a:lnSpc>
                <a:spcPct val="150000"/>
              </a:lnSpc>
            </a:pPr>
            <a:endParaRPr lang="en-US" altLang="zh-CN" dirty="0" smtClean="0"/>
          </a:p>
          <a:p>
            <a:pPr>
              <a:lnSpc>
                <a:spcPct val="150000"/>
              </a:lnSpc>
            </a:pPr>
            <a:endParaRPr lang="en-US" altLang="zh-CN" dirty="0" smtClean="0"/>
          </a:p>
          <a:p>
            <a:pPr>
              <a:lnSpc>
                <a:spcPct val="200000"/>
              </a:lnSpc>
            </a:pPr>
            <a:endParaRPr lang="en-US" altLang="zh-CN" dirty="0" smtClean="0"/>
          </a:p>
          <a:p>
            <a:pPr>
              <a:lnSpc>
                <a:spcPct val="150000"/>
              </a:lnSpc>
            </a:pPr>
            <a:r>
              <a:rPr lang="en-US" dirty="0" smtClean="0"/>
              <a:t>(4)</a:t>
            </a:r>
            <a:r>
              <a:rPr lang="zh-CN" altLang="en-US" dirty="0" smtClean="0"/>
              <a:t>根据光路可逆原理</a:t>
            </a:r>
            <a:r>
              <a:rPr lang="en-US" dirty="0" smtClean="0"/>
              <a:t>,</a:t>
            </a:r>
            <a:r>
              <a:rPr lang="zh-CN" altLang="en-US" dirty="0" smtClean="0"/>
              <a:t>当光从水中斜射入空气中时</a:t>
            </a:r>
            <a:r>
              <a:rPr lang="en-US" dirty="0" smtClean="0"/>
              <a:t>,</a:t>
            </a:r>
            <a:r>
              <a:rPr lang="zh-CN" altLang="en-US" dirty="0" smtClean="0"/>
              <a:t>若入射角</a:t>
            </a:r>
            <a:endParaRPr lang="en-US" altLang="zh-CN" dirty="0" smtClean="0"/>
          </a:p>
          <a:p>
            <a:pPr>
              <a:lnSpc>
                <a:spcPct val="150000"/>
              </a:lnSpc>
            </a:pPr>
            <a:r>
              <a:rPr lang="zh-CN" altLang="en-US" dirty="0" smtClean="0"/>
              <a:t>为</a:t>
            </a:r>
            <a:r>
              <a:rPr lang="en-US" dirty="0" smtClean="0"/>
              <a:t>11°,</a:t>
            </a:r>
            <a:r>
              <a:rPr lang="zh-CN" altLang="en-US" dirty="0" smtClean="0"/>
              <a:t>则折射角为</a:t>
            </a:r>
            <a:r>
              <a:rPr lang="zh-CN" altLang="en-US" i="1" u="sng" dirty="0" smtClean="0"/>
              <a:t>　　　　</a:t>
            </a:r>
            <a:r>
              <a:rPr lang="zh-CN" altLang="en-US" dirty="0" smtClean="0"/>
              <a:t>。</a:t>
            </a:r>
            <a:r>
              <a:rPr lang="en-US" dirty="0" smtClean="0"/>
              <a:t> </a:t>
            </a:r>
            <a:endParaRPr lang="zh-CN" altLang="en-US" dirty="0" smtClean="0"/>
          </a:p>
        </p:txBody>
      </p:sp>
      <p:sp>
        <p:nvSpPr>
          <p:cNvPr id="6" name="矩形 5"/>
          <p:cNvSpPr/>
          <p:nvPr/>
        </p:nvSpPr>
        <p:spPr>
          <a:xfrm>
            <a:off x="7420700" y="2926756"/>
            <a:ext cx="838691" cy="369332"/>
          </a:xfrm>
          <a:prstGeom prst="rect">
            <a:avLst/>
          </a:prstGeom>
        </p:spPr>
        <p:txBody>
          <a:bodyPr wrap="none">
            <a:spAutoFit/>
          </a:bodyPr>
          <a:lstStyle/>
          <a:p>
            <a:r>
              <a:rPr lang="zh-CN" altLang="en-US" dirty="0" smtClean="0"/>
              <a:t>图</a:t>
            </a:r>
            <a:r>
              <a:rPr lang="en-US" dirty="0" smtClean="0"/>
              <a:t>2-17</a:t>
            </a:r>
            <a:endParaRPr lang="zh-CN" altLang="en-US" dirty="0"/>
          </a:p>
        </p:txBody>
      </p:sp>
      <p:pic>
        <p:nvPicPr>
          <p:cNvPr id="8" name="20RJW-46.EPS" descr="id:2147506163;FounderCES"/>
          <p:cNvPicPr>
            <a:picLocks noChangeAspect="1"/>
          </p:cNvPicPr>
          <p:nvPr/>
        </p:nvPicPr>
        <p:blipFill>
          <a:blip r:embed="rId2" cstate="print"/>
          <a:stretch>
            <a:fillRect/>
          </a:stretch>
        </p:blipFill>
        <p:spPr>
          <a:xfrm>
            <a:off x="7012930" y="1565250"/>
            <a:ext cx="1454178" cy="1346551"/>
          </a:xfrm>
          <a:prstGeom prst="rect">
            <a:avLst/>
          </a:prstGeom>
        </p:spPr>
      </p:pic>
      <p:graphicFrame>
        <p:nvGraphicFramePr>
          <p:cNvPr id="9" name="表格 8"/>
          <p:cNvGraphicFramePr>
            <a:graphicFrameLocks noGrp="1"/>
          </p:cNvGraphicFramePr>
          <p:nvPr/>
        </p:nvGraphicFramePr>
        <p:xfrm>
          <a:off x="938154" y="1686293"/>
          <a:ext cx="5652648" cy="1188000"/>
        </p:xfrm>
        <a:graphic>
          <a:graphicData uri="http://schemas.openxmlformats.org/drawingml/2006/table">
            <a:tbl>
              <a:tblPr/>
              <a:tblGrid>
                <a:gridCol w="942108"/>
                <a:gridCol w="942108"/>
                <a:gridCol w="942108"/>
                <a:gridCol w="942108"/>
                <a:gridCol w="942108"/>
                <a:gridCol w="942108"/>
              </a:tblGrid>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入射角</a:t>
                      </a:r>
                      <a:r>
                        <a:rPr lang="en-US" sz="1700" i="1" kern="100" dirty="0">
                          <a:solidFill>
                            <a:srgbClr val="000000"/>
                          </a:solidFill>
                          <a:latin typeface="Times New Roman"/>
                          <a:ea typeface="微软雅黑"/>
                          <a:cs typeface="Times New Roman"/>
                        </a:rPr>
                        <a:t>α</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0°</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15°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45°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60°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反射角</a:t>
                      </a:r>
                      <a:r>
                        <a:rPr lang="en-US" sz="1700" i="1" kern="100" dirty="0">
                          <a:solidFill>
                            <a:srgbClr val="000000"/>
                          </a:solidFill>
                          <a:latin typeface="Times New Roman"/>
                          <a:ea typeface="微软雅黑"/>
                          <a:cs typeface="Times New Roman"/>
                        </a:rPr>
                        <a:t>β</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15°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45°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60°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折射角</a:t>
                      </a:r>
                      <a:r>
                        <a:rPr lang="en-US" sz="1700" i="1" kern="100" dirty="0">
                          <a:solidFill>
                            <a:srgbClr val="000000"/>
                          </a:solidFill>
                          <a:latin typeface="Times New Roman"/>
                          <a:ea typeface="微软雅黑"/>
                          <a:cs typeface="Times New Roman"/>
                        </a:rPr>
                        <a:t>γ</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11°</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22</a:t>
                      </a:r>
                      <a:r>
                        <a:rPr lang="en-US" sz="1700" i="1" kern="100">
                          <a:solidFill>
                            <a:srgbClr val="000000"/>
                          </a:solidFill>
                          <a:latin typeface="Times New Roman"/>
                          <a:ea typeface="微软雅黑"/>
                          <a:cs typeface="Times New Roman"/>
                        </a:rPr>
                        <a:t>.</a:t>
                      </a:r>
                      <a:r>
                        <a:rPr lang="en-US" sz="1700" kern="100">
                          <a:solidFill>
                            <a:srgbClr val="000000"/>
                          </a:solidFill>
                          <a:latin typeface="Times New Roman"/>
                          <a:ea typeface="微软雅黑"/>
                          <a:cs typeface="Times New Roman"/>
                        </a:rPr>
                        <a:t>1°</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35</a:t>
                      </a:r>
                      <a:r>
                        <a:rPr lang="en-US" sz="1700" i="1" kern="100">
                          <a:solidFill>
                            <a:srgbClr val="000000"/>
                          </a:solidFill>
                          <a:latin typeface="Times New Roman"/>
                          <a:ea typeface="微软雅黑"/>
                          <a:cs typeface="Times New Roman"/>
                        </a:rPr>
                        <a:t>.</a:t>
                      </a:r>
                      <a:r>
                        <a:rPr lang="en-US" sz="1700" kern="100">
                          <a:solidFill>
                            <a:srgbClr val="000000"/>
                          </a:solidFill>
                          <a:latin typeface="Times New Roman"/>
                          <a:ea typeface="微软雅黑"/>
                          <a:cs typeface="Times New Roman"/>
                        </a:rPr>
                        <a:t>4°</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40</a:t>
                      </a:r>
                      <a:r>
                        <a:rPr lang="en-US" sz="1700" i="1" kern="100" dirty="0">
                          <a:solidFill>
                            <a:srgbClr val="000000"/>
                          </a:solidFill>
                          <a:latin typeface="Times New Roman"/>
                          <a:ea typeface="微软雅黑"/>
                          <a:cs typeface="Times New Roman"/>
                        </a:rPr>
                        <a:t>.</a:t>
                      </a:r>
                      <a:r>
                        <a:rPr lang="en-US" sz="1700" kern="100" dirty="0">
                          <a:solidFill>
                            <a:srgbClr val="000000"/>
                          </a:solidFill>
                          <a:latin typeface="Times New Roman"/>
                          <a:ea typeface="微软雅黑"/>
                          <a:cs typeface="Times New Roman"/>
                        </a:rPr>
                        <a:t>9°</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3" name="Rectangle 1"/>
          <p:cNvSpPr>
            <a:spLocks noChangeArrowheads="1"/>
          </p:cNvSpPr>
          <p:nvPr/>
        </p:nvSpPr>
        <p:spPr bwMode="auto">
          <a:xfrm>
            <a:off x="2943974" y="3396128"/>
            <a:ext cx="51007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b="1" dirty="0" smtClean="0">
                <a:solidFill>
                  <a:srgbClr val="C00000"/>
                </a:solidFill>
                <a:ea typeface="微软雅黑" pitchFamily="34" charset="-122"/>
                <a:cs typeface="Times New Roman" pitchFamily="18" charset="0"/>
              </a:rPr>
              <a:t>15°</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4366186"/>
          </a:xfrm>
          <a:prstGeom prst="rect">
            <a:avLst/>
          </a:prstGeom>
          <a:noFill/>
        </p:spPr>
        <p:txBody>
          <a:bodyPr wrap="square" lIns="36000" tIns="36000" rIns="36000" bIns="36000" rtlCol="0">
            <a:spAutoFit/>
          </a:bodyPr>
          <a:lstStyle/>
          <a:p>
            <a:pPr>
              <a:lnSpc>
                <a:spcPct val="150000"/>
              </a:lnSpc>
            </a:pPr>
            <a:r>
              <a:rPr lang="zh-CN" altLang="en-US" b="1" dirty="0" smtClean="0"/>
              <a:t>例</a:t>
            </a:r>
            <a:r>
              <a:rPr lang="en-US" b="1" dirty="0" smtClean="0"/>
              <a:t>3    </a:t>
            </a:r>
            <a:r>
              <a:rPr lang="zh-CN" altLang="en-US" dirty="0" smtClean="0"/>
              <a:t>某同学在做</a:t>
            </a:r>
            <a:r>
              <a:rPr lang="en-US" dirty="0" smtClean="0"/>
              <a:t>“</a:t>
            </a:r>
            <a:r>
              <a:rPr lang="zh-CN" altLang="en-US" dirty="0" smtClean="0"/>
              <a:t>探究光的折射特点</a:t>
            </a:r>
            <a:r>
              <a:rPr lang="en-US" dirty="0" smtClean="0"/>
              <a:t>”</a:t>
            </a:r>
            <a:r>
              <a:rPr lang="zh-CN" altLang="en-US" dirty="0" smtClean="0"/>
              <a:t>实验</a:t>
            </a:r>
            <a:r>
              <a:rPr lang="en-US" dirty="0" smtClean="0"/>
              <a:t>,</a:t>
            </a:r>
            <a:r>
              <a:rPr lang="zh-CN" altLang="en-US" dirty="0" smtClean="0"/>
              <a:t>如图</a:t>
            </a:r>
            <a:r>
              <a:rPr lang="en-US" dirty="0" smtClean="0"/>
              <a:t>2-17</a:t>
            </a:r>
            <a:r>
              <a:rPr lang="zh-CN" altLang="en-US" dirty="0" smtClean="0"/>
              <a:t>所示是光从空气中射入水中时的光路。实验发现</a:t>
            </a:r>
            <a:r>
              <a:rPr lang="en-US" dirty="0" smtClean="0"/>
              <a:t>,</a:t>
            </a:r>
            <a:r>
              <a:rPr lang="zh-CN" altLang="en-US" dirty="0" smtClean="0"/>
              <a:t>入射光线、折射光线和法线在同一平面内</a:t>
            </a:r>
            <a:r>
              <a:rPr lang="en-US" dirty="0" smtClean="0"/>
              <a:t>,</a:t>
            </a:r>
            <a:r>
              <a:rPr lang="zh-CN" altLang="en-US" dirty="0" smtClean="0"/>
              <a:t>折射光线和入射光线分别位于法线的两侧</a:t>
            </a:r>
            <a:r>
              <a:rPr lang="en-US" dirty="0" smtClean="0"/>
              <a:t>,</a:t>
            </a:r>
            <a:r>
              <a:rPr lang="zh-CN" altLang="en-US" dirty="0" smtClean="0"/>
              <a:t>通过实验得到的数据如下表所示</a:t>
            </a:r>
            <a:r>
              <a:rPr lang="en-US" dirty="0" smtClean="0"/>
              <a:t>:</a:t>
            </a:r>
          </a:p>
          <a:p>
            <a:pPr>
              <a:lnSpc>
                <a:spcPct val="150000"/>
              </a:lnSpc>
            </a:pPr>
            <a:endParaRPr lang="en-US" altLang="zh-CN" dirty="0" smtClean="0"/>
          </a:p>
          <a:p>
            <a:pPr>
              <a:lnSpc>
                <a:spcPct val="150000"/>
              </a:lnSpc>
            </a:pPr>
            <a:endParaRPr lang="en-US" altLang="zh-CN" dirty="0" smtClean="0"/>
          </a:p>
          <a:p>
            <a:pPr>
              <a:lnSpc>
                <a:spcPct val="200000"/>
              </a:lnSpc>
            </a:pPr>
            <a:endParaRPr lang="en-US" altLang="zh-CN" dirty="0" smtClean="0"/>
          </a:p>
          <a:p>
            <a:pPr>
              <a:lnSpc>
                <a:spcPct val="150000"/>
              </a:lnSpc>
            </a:pPr>
            <a:r>
              <a:rPr lang="en-US" dirty="0" smtClean="0"/>
              <a:t>(5)</a:t>
            </a:r>
            <a:r>
              <a:rPr lang="zh-CN" altLang="en-US" dirty="0" smtClean="0"/>
              <a:t>该同学让光线从水中斜射入空气中时</a:t>
            </a:r>
            <a:r>
              <a:rPr lang="en-US" dirty="0" smtClean="0"/>
              <a:t>,</a:t>
            </a:r>
            <a:r>
              <a:rPr lang="zh-CN" altLang="en-US" dirty="0" smtClean="0"/>
              <a:t>当入射角增大到某</a:t>
            </a:r>
            <a:endParaRPr lang="en-US" altLang="zh-CN" dirty="0" smtClean="0"/>
          </a:p>
          <a:p>
            <a:pPr>
              <a:lnSpc>
                <a:spcPct val="150000"/>
              </a:lnSpc>
            </a:pPr>
            <a:r>
              <a:rPr lang="zh-CN" altLang="en-US" dirty="0" smtClean="0"/>
              <a:t>一角度</a:t>
            </a:r>
            <a:r>
              <a:rPr lang="en-US" dirty="0" smtClean="0"/>
              <a:t>,</a:t>
            </a:r>
            <a:r>
              <a:rPr lang="zh-CN" altLang="en-US" dirty="0" smtClean="0"/>
              <a:t>使折射角达到</a:t>
            </a:r>
            <a:r>
              <a:rPr lang="en-US" dirty="0" smtClean="0"/>
              <a:t>90°</a:t>
            </a:r>
            <a:r>
              <a:rPr lang="zh-CN" altLang="en-US" dirty="0" smtClean="0"/>
              <a:t>时</a:t>
            </a:r>
            <a:r>
              <a:rPr lang="en-US" dirty="0" smtClean="0"/>
              <a:t>,</a:t>
            </a:r>
            <a:r>
              <a:rPr lang="zh-CN" altLang="en-US" dirty="0" smtClean="0"/>
              <a:t>折射光线就消失了</a:t>
            </a:r>
            <a:r>
              <a:rPr lang="en-US" dirty="0" smtClean="0"/>
              <a:t>,</a:t>
            </a:r>
            <a:r>
              <a:rPr lang="zh-CN" altLang="en-US" dirty="0" smtClean="0"/>
              <a:t>只剩下反射光线</a:t>
            </a:r>
            <a:r>
              <a:rPr lang="en-US" dirty="0" smtClean="0"/>
              <a:t>,</a:t>
            </a:r>
            <a:r>
              <a:rPr lang="zh-CN" altLang="en-US" dirty="0" smtClean="0"/>
              <a:t>这种现象叫全反射。该同学又进行光从空气中射入水中的实验</a:t>
            </a:r>
            <a:r>
              <a:rPr lang="en-US" dirty="0" smtClean="0"/>
              <a:t>,</a:t>
            </a:r>
            <a:r>
              <a:rPr lang="zh-CN" altLang="en-US" dirty="0" smtClean="0"/>
              <a:t>当入射角增大时</a:t>
            </a:r>
            <a:r>
              <a:rPr lang="en-US" dirty="0" smtClean="0"/>
              <a:t>,</a:t>
            </a:r>
            <a:r>
              <a:rPr lang="zh-CN" altLang="en-US" i="1" u="sng" dirty="0" smtClean="0"/>
              <a:t>　　　　</a:t>
            </a:r>
            <a:r>
              <a:rPr lang="en-US" dirty="0" smtClean="0"/>
              <a:t>(</a:t>
            </a:r>
            <a:r>
              <a:rPr lang="zh-CN" altLang="en-US" dirty="0" smtClean="0"/>
              <a:t>选填</a:t>
            </a:r>
            <a:r>
              <a:rPr lang="en-US" dirty="0" smtClean="0"/>
              <a:t>“</a:t>
            </a:r>
            <a:r>
              <a:rPr lang="zh-CN" altLang="en-US" dirty="0" smtClean="0"/>
              <a:t>能</a:t>
            </a:r>
            <a:r>
              <a:rPr lang="en-US" dirty="0" smtClean="0"/>
              <a:t>”</a:t>
            </a:r>
            <a:r>
              <a:rPr lang="zh-CN" altLang="en-US" dirty="0" smtClean="0"/>
              <a:t>或</a:t>
            </a:r>
            <a:r>
              <a:rPr lang="en-US" dirty="0" smtClean="0"/>
              <a:t>“</a:t>
            </a:r>
            <a:r>
              <a:rPr lang="zh-CN" altLang="en-US" dirty="0" smtClean="0"/>
              <a:t>不能</a:t>
            </a:r>
            <a:r>
              <a:rPr lang="en-US" dirty="0" smtClean="0"/>
              <a:t>”)</a:t>
            </a:r>
            <a:r>
              <a:rPr lang="zh-CN" altLang="en-US" dirty="0" smtClean="0"/>
              <a:t>观察到全反射现象。</a:t>
            </a:r>
            <a:r>
              <a:rPr lang="en-US" dirty="0" smtClean="0"/>
              <a:t> </a:t>
            </a:r>
            <a:endParaRPr lang="zh-CN" altLang="en-US" dirty="0"/>
          </a:p>
        </p:txBody>
      </p:sp>
      <p:sp>
        <p:nvSpPr>
          <p:cNvPr id="6" name="矩形 5"/>
          <p:cNvSpPr/>
          <p:nvPr/>
        </p:nvSpPr>
        <p:spPr>
          <a:xfrm>
            <a:off x="7420700" y="2926756"/>
            <a:ext cx="838691" cy="369332"/>
          </a:xfrm>
          <a:prstGeom prst="rect">
            <a:avLst/>
          </a:prstGeom>
        </p:spPr>
        <p:txBody>
          <a:bodyPr wrap="none">
            <a:spAutoFit/>
          </a:bodyPr>
          <a:lstStyle/>
          <a:p>
            <a:r>
              <a:rPr lang="zh-CN" altLang="en-US" dirty="0" smtClean="0"/>
              <a:t>图</a:t>
            </a:r>
            <a:r>
              <a:rPr lang="en-US" dirty="0" smtClean="0"/>
              <a:t>2-17</a:t>
            </a:r>
            <a:endParaRPr lang="zh-CN" altLang="en-US" dirty="0"/>
          </a:p>
        </p:txBody>
      </p:sp>
      <p:pic>
        <p:nvPicPr>
          <p:cNvPr id="8" name="20RJW-46.EPS" descr="id:2147506163;FounderCES"/>
          <p:cNvPicPr>
            <a:picLocks noChangeAspect="1"/>
          </p:cNvPicPr>
          <p:nvPr/>
        </p:nvPicPr>
        <p:blipFill>
          <a:blip r:embed="rId2" cstate="print"/>
          <a:stretch>
            <a:fillRect/>
          </a:stretch>
        </p:blipFill>
        <p:spPr>
          <a:xfrm>
            <a:off x="7012930" y="1565250"/>
            <a:ext cx="1454178" cy="1346551"/>
          </a:xfrm>
          <a:prstGeom prst="rect">
            <a:avLst/>
          </a:prstGeom>
        </p:spPr>
      </p:pic>
      <p:graphicFrame>
        <p:nvGraphicFramePr>
          <p:cNvPr id="9" name="表格 8"/>
          <p:cNvGraphicFramePr>
            <a:graphicFrameLocks noGrp="1"/>
          </p:cNvGraphicFramePr>
          <p:nvPr/>
        </p:nvGraphicFramePr>
        <p:xfrm>
          <a:off x="938154" y="1686293"/>
          <a:ext cx="5652648" cy="1188000"/>
        </p:xfrm>
        <a:graphic>
          <a:graphicData uri="http://schemas.openxmlformats.org/drawingml/2006/table">
            <a:tbl>
              <a:tblPr/>
              <a:tblGrid>
                <a:gridCol w="942108"/>
                <a:gridCol w="942108"/>
                <a:gridCol w="942108"/>
                <a:gridCol w="942108"/>
                <a:gridCol w="942108"/>
                <a:gridCol w="942108"/>
              </a:tblGrid>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入射角</a:t>
                      </a:r>
                      <a:r>
                        <a:rPr lang="en-US" sz="1700" i="1" kern="100" dirty="0">
                          <a:solidFill>
                            <a:srgbClr val="000000"/>
                          </a:solidFill>
                          <a:latin typeface="Times New Roman"/>
                          <a:ea typeface="微软雅黑"/>
                          <a:cs typeface="Times New Roman"/>
                        </a:rPr>
                        <a:t>α</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0°</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15°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45°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60°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反射角</a:t>
                      </a:r>
                      <a:r>
                        <a:rPr lang="en-US" sz="1700" i="1" kern="100" dirty="0">
                          <a:solidFill>
                            <a:srgbClr val="000000"/>
                          </a:solidFill>
                          <a:latin typeface="Times New Roman"/>
                          <a:ea typeface="微软雅黑"/>
                          <a:cs typeface="Times New Roman"/>
                        </a:rPr>
                        <a:t>β</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15°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45°</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60°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6000">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折射角</a:t>
                      </a:r>
                      <a:r>
                        <a:rPr lang="en-US" sz="1700" i="1" kern="100" dirty="0">
                          <a:solidFill>
                            <a:srgbClr val="000000"/>
                          </a:solidFill>
                          <a:latin typeface="Times New Roman"/>
                          <a:ea typeface="微软雅黑"/>
                          <a:cs typeface="Times New Roman"/>
                        </a:rPr>
                        <a:t>γ</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11°</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22</a:t>
                      </a:r>
                      <a:r>
                        <a:rPr lang="en-US" sz="1700" i="1" kern="100">
                          <a:solidFill>
                            <a:srgbClr val="000000"/>
                          </a:solidFill>
                          <a:latin typeface="Times New Roman"/>
                          <a:ea typeface="微软雅黑"/>
                          <a:cs typeface="Times New Roman"/>
                        </a:rPr>
                        <a:t>.</a:t>
                      </a:r>
                      <a:r>
                        <a:rPr lang="en-US" sz="1700" kern="100">
                          <a:solidFill>
                            <a:srgbClr val="000000"/>
                          </a:solidFill>
                          <a:latin typeface="Times New Roman"/>
                          <a:ea typeface="微软雅黑"/>
                          <a:cs typeface="Times New Roman"/>
                        </a:rPr>
                        <a:t>1°</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35</a:t>
                      </a:r>
                      <a:r>
                        <a:rPr lang="en-US" sz="1700" i="1" kern="100">
                          <a:solidFill>
                            <a:srgbClr val="000000"/>
                          </a:solidFill>
                          <a:latin typeface="Times New Roman"/>
                          <a:ea typeface="微软雅黑"/>
                          <a:cs typeface="Times New Roman"/>
                        </a:rPr>
                        <a:t>.</a:t>
                      </a:r>
                      <a:r>
                        <a:rPr lang="en-US" sz="1700" kern="100">
                          <a:solidFill>
                            <a:srgbClr val="000000"/>
                          </a:solidFill>
                          <a:latin typeface="Times New Roman"/>
                          <a:ea typeface="微软雅黑"/>
                          <a:cs typeface="Times New Roman"/>
                        </a:rPr>
                        <a:t>4°</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40</a:t>
                      </a:r>
                      <a:r>
                        <a:rPr lang="en-US" sz="1700" i="1" kern="100" dirty="0">
                          <a:solidFill>
                            <a:srgbClr val="000000"/>
                          </a:solidFill>
                          <a:latin typeface="Times New Roman"/>
                          <a:ea typeface="微软雅黑"/>
                          <a:cs typeface="Times New Roman"/>
                        </a:rPr>
                        <a:t>.</a:t>
                      </a:r>
                      <a:r>
                        <a:rPr lang="en-US" sz="1700" kern="100" dirty="0">
                          <a:solidFill>
                            <a:srgbClr val="000000"/>
                          </a:solidFill>
                          <a:latin typeface="Times New Roman"/>
                          <a:ea typeface="微软雅黑"/>
                          <a:cs typeface="Times New Roman"/>
                        </a:rPr>
                        <a:t>9°</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7" name="Rectangle 1"/>
          <p:cNvSpPr>
            <a:spLocks noChangeArrowheads="1"/>
          </p:cNvSpPr>
          <p:nvPr/>
        </p:nvSpPr>
        <p:spPr bwMode="auto">
          <a:xfrm>
            <a:off x="7580312" y="3797185"/>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不能</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1270082"/>
          </a:xfrm>
          <a:prstGeom prst="rect">
            <a:avLst/>
          </a:prstGeom>
          <a:noFill/>
        </p:spPr>
        <p:txBody>
          <a:bodyPr wrap="square" lIns="36000" tIns="36000" rIns="36000" bIns="36000" rtlCol="0">
            <a:spAutoFit/>
          </a:bodyPr>
          <a:lstStyle/>
          <a:p>
            <a:pPr>
              <a:lnSpc>
                <a:spcPct val="150000"/>
              </a:lnSpc>
            </a:pPr>
            <a:r>
              <a:rPr lang="en-US" dirty="0" smtClean="0"/>
              <a:t>(6)</a:t>
            </a:r>
            <a:r>
              <a:rPr lang="zh-CN" altLang="en-US" dirty="0" smtClean="0"/>
              <a:t>现代医学中常用超声波击碎人体内的结石</a:t>
            </a:r>
            <a:r>
              <a:rPr lang="en-US" dirty="0" smtClean="0"/>
              <a:t>,</a:t>
            </a:r>
            <a:r>
              <a:rPr lang="zh-CN" altLang="en-US" dirty="0" smtClean="0"/>
              <a:t>超声波从空气中斜射入人体后也类似光一样要发生折射</a:t>
            </a:r>
            <a:r>
              <a:rPr lang="en-US" dirty="0" smtClean="0"/>
              <a:t>,</a:t>
            </a:r>
            <a:r>
              <a:rPr lang="zh-CN" altLang="en-US" dirty="0" smtClean="0"/>
              <a:t>如图</a:t>
            </a:r>
            <a:r>
              <a:rPr lang="en-US" dirty="0" smtClean="0"/>
              <a:t>2-18</a:t>
            </a:r>
            <a:r>
              <a:rPr lang="zh-CN" altLang="en-US" dirty="0" smtClean="0"/>
              <a:t>所示</a:t>
            </a:r>
            <a:r>
              <a:rPr lang="en-US" dirty="0" smtClean="0"/>
              <a:t>,</a:t>
            </a:r>
            <a:r>
              <a:rPr lang="zh-CN" altLang="en-US" dirty="0" smtClean="0"/>
              <a:t>超声波进入人体击碎结石时</a:t>
            </a:r>
            <a:r>
              <a:rPr lang="en-US" dirty="0" smtClean="0"/>
              <a:t>,</a:t>
            </a:r>
            <a:r>
              <a:rPr lang="zh-CN" altLang="en-US" dirty="0" smtClean="0"/>
              <a:t>入射点应在</a:t>
            </a:r>
            <a:r>
              <a:rPr lang="en-US" i="1" dirty="0" smtClean="0"/>
              <a:t>O</a:t>
            </a:r>
            <a:r>
              <a:rPr lang="zh-CN" altLang="en-US" dirty="0" smtClean="0"/>
              <a:t>点的</a:t>
            </a:r>
            <a:r>
              <a:rPr lang="zh-CN" altLang="en-US" i="1" u="sng" dirty="0" smtClean="0"/>
              <a:t>　　　　</a:t>
            </a:r>
            <a:r>
              <a:rPr lang="en-US" dirty="0" smtClean="0"/>
              <a:t>(</a:t>
            </a:r>
            <a:r>
              <a:rPr lang="zh-CN" altLang="en-US" dirty="0" smtClean="0"/>
              <a:t>选填</a:t>
            </a:r>
            <a:r>
              <a:rPr lang="en-US" dirty="0" smtClean="0"/>
              <a:t>“</a:t>
            </a:r>
            <a:r>
              <a:rPr lang="zh-CN" altLang="en-US" dirty="0" smtClean="0"/>
              <a:t>左侧</a:t>
            </a:r>
            <a:r>
              <a:rPr lang="en-US" dirty="0" smtClean="0"/>
              <a:t>”</a:t>
            </a:r>
            <a:r>
              <a:rPr lang="zh-CN" altLang="en-US" dirty="0" smtClean="0"/>
              <a:t>或</a:t>
            </a:r>
            <a:r>
              <a:rPr lang="en-US" dirty="0" smtClean="0"/>
              <a:t>“</a:t>
            </a:r>
            <a:r>
              <a:rPr lang="zh-CN" altLang="en-US" dirty="0" smtClean="0"/>
              <a:t>右侧</a:t>
            </a:r>
            <a:r>
              <a:rPr lang="en-US" dirty="0" smtClean="0"/>
              <a:t>”)</a:t>
            </a:r>
            <a:r>
              <a:rPr lang="zh-CN" altLang="en-US" dirty="0" smtClean="0"/>
              <a:t>。</a:t>
            </a:r>
            <a:r>
              <a:rPr lang="en-US" dirty="0" smtClean="0"/>
              <a:t> </a:t>
            </a:r>
            <a:endParaRPr lang="zh-CN" altLang="en-US" dirty="0"/>
          </a:p>
        </p:txBody>
      </p:sp>
      <p:sp>
        <p:nvSpPr>
          <p:cNvPr id="7" name="Rectangle 1"/>
          <p:cNvSpPr>
            <a:spLocks noChangeArrowheads="1"/>
          </p:cNvSpPr>
          <p:nvPr/>
        </p:nvSpPr>
        <p:spPr bwMode="auto">
          <a:xfrm>
            <a:off x="1667000" y="1200396"/>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b="1" dirty="0" smtClean="0">
                <a:solidFill>
                  <a:srgbClr val="C00000"/>
                </a:solidFill>
                <a:ea typeface="微软雅黑" pitchFamily="34" charset="-122"/>
                <a:cs typeface="Times New Roman" pitchFamily="18" charset="0"/>
              </a:rPr>
              <a:t>右侧</a:t>
            </a:r>
            <a:endParaRPr kumimoji="0" lang="en-US" altLang="zh-CN" b="1" i="0" u="none" strike="noStrike" cap="none" normalizeH="0" baseline="0" dirty="0" smtClean="0">
              <a:ln>
                <a:noFill/>
              </a:ln>
              <a:solidFill>
                <a:schemeClr val="tx1"/>
              </a:solidFill>
              <a:effectLst/>
              <a:ea typeface="宋体" pitchFamily="2" charset="-122"/>
              <a:cs typeface="宋体" pitchFamily="2" charset="-122"/>
            </a:endParaRPr>
          </a:p>
        </p:txBody>
      </p:sp>
      <p:pic>
        <p:nvPicPr>
          <p:cNvPr id="8" name="20RJW-47.EPS" descr="id:2147506178;FounderCES"/>
          <p:cNvPicPr>
            <a:picLocks noChangeAspect="1"/>
          </p:cNvPicPr>
          <p:nvPr/>
        </p:nvPicPr>
        <p:blipFill>
          <a:blip r:embed="rId2" cstate="print"/>
          <a:stretch>
            <a:fillRect/>
          </a:stretch>
        </p:blipFill>
        <p:spPr>
          <a:xfrm>
            <a:off x="3602882" y="1889855"/>
            <a:ext cx="1893758" cy="1352107"/>
          </a:xfrm>
          <a:prstGeom prst="rect">
            <a:avLst/>
          </a:prstGeom>
        </p:spPr>
      </p:pic>
      <p:sp>
        <p:nvSpPr>
          <p:cNvPr id="10" name="矩形 9"/>
          <p:cNvSpPr/>
          <p:nvPr/>
        </p:nvSpPr>
        <p:spPr>
          <a:xfrm>
            <a:off x="4166344" y="3390694"/>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2-18</a:t>
            </a:r>
            <a:endParaRPr lang="zh-CN" altLang="en-US" dirty="0"/>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2381027"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考点一　光现象辨识</a:t>
            </a:r>
          </a:p>
        </p:txBody>
      </p:sp>
      <p:sp>
        <p:nvSpPr>
          <p:cNvPr id="4" name="TextBox 3"/>
          <p:cNvSpPr txBox="1"/>
          <p:nvPr/>
        </p:nvSpPr>
        <p:spPr>
          <a:xfrm>
            <a:off x="810986" y="838199"/>
            <a:ext cx="7869876" cy="1734697"/>
          </a:xfrm>
          <a:prstGeom prst="rect">
            <a:avLst/>
          </a:prstGeom>
          <a:noFill/>
        </p:spPr>
        <p:txBody>
          <a:bodyPr wrap="square" lIns="36000" tIns="36000" rIns="36000" bIns="36000" rtlCol="0">
            <a:spAutoFit/>
          </a:bodyPr>
          <a:lstStyle/>
          <a:p>
            <a:pPr>
              <a:lnSpc>
                <a:spcPct val="150000"/>
              </a:lnSpc>
            </a:pPr>
            <a:r>
              <a:rPr lang="en-US" b="1" dirty="0" smtClean="0"/>
              <a:t>1</a:t>
            </a:r>
            <a:r>
              <a:rPr lang="en-US" b="1" i="1" dirty="0" smtClean="0"/>
              <a:t>.</a:t>
            </a:r>
            <a:r>
              <a:rPr lang="en-US" dirty="0" smtClean="0">
                <a:solidFill>
                  <a:srgbClr val="0FA096"/>
                </a:solidFill>
              </a:rPr>
              <a:t>[2019·</a:t>
            </a:r>
            <a:r>
              <a:rPr lang="zh-CN" altLang="en-US" dirty="0" smtClean="0">
                <a:solidFill>
                  <a:srgbClr val="0FA096"/>
                </a:solidFill>
              </a:rPr>
              <a:t>山西</a:t>
            </a:r>
            <a:r>
              <a:rPr lang="en-US" dirty="0" smtClean="0">
                <a:solidFill>
                  <a:srgbClr val="0FA096"/>
                </a:solidFill>
              </a:rPr>
              <a:t>16</a:t>
            </a:r>
            <a:r>
              <a:rPr lang="zh-CN" altLang="en-US" dirty="0" smtClean="0">
                <a:solidFill>
                  <a:srgbClr val="0FA096"/>
                </a:solidFill>
              </a:rPr>
              <a:t>题</a:t>
            </a:r>
            <a:r>
              <a:rPr lang="en-US" dirty="0" smtClean="0">
                <a:solidFill>
                  <a:srgbClr val="0FA096"/>
                </a:solidFill>
              </a:rPr>
              <a:t>2</a:t>
            </a:r>
            <a:r>
              <a:rPr lang="zh-CN" altLang="en-US" dirty="0" smtClean="0">
                <a:solidFill>
                  <a:srgbClr val="0FA096"/>
                </a:solidFill>
              </a:rPr>
              <a:t>分</a:t>
            </a:r>
            <a:r>
              <a:rPr lang="en-US" dirty="0" smtClean="0">
                <a:solidFill>
                  <a:srgbClr val="0FA096"/>
                </a:solidFill>
              </a:rPr>
              <a:t>]</a:t>
            </a:r>
            <a:r>
              <a:rPr lang="zh-CN" altLang="en-US" dirty="0" smtClean="0"/>
              <a:t>中华文化博大精深</a:t>
            </a:r>
            <a:r>
              <a:rPr lang="en-US" dirty="0" smtClean="0"/>
              <a:t>,</a:t>
            </a:r>
            <a:r>
              <a:rPr lang="zh-CN" altLang="en-US" dirty="0" smtClean="0"/>
              <a:t>有些成语包含了大量的自然现象与物理规律。下列成语所描述的现象</a:t>
            </a:r>
            <a:r>
              <a:rPr lang="en-US" dirty="0" smtClean="0"/>
              <a:t>,</a:t>
            </a:r>
            <a:r>
              <a:rPr lang="zh-CN" altLang="en-US" dirty="0" smtClean="0"/>
              <a:t>能用光的反射解释的是</a:t>
            </a:r>
            <a:r>
              <a:rPr lang="en-US" dirty="0" smtClean="0"/>
              <a:t>	(</a:t>
            </a:r>
            <a:r>
              <a:rPr lang="zh-CN" altLang="en-US" i="1" dirty="0" smtClean="0"/>
              <a:t>　　</a:t>
            </a:r>
            <a:r>
              <a:rPr lang="en-US" dirty="0" smtClean="0"/>
              <a:t>)</a:t>
            </a:r>
            <a:endParaRPr lang="zh-CN" altLang="en-US" dirty="0" smtClean="0"/>
          </a:p>
          <a:p>
            <a:pPr>
              <a:lnSpc>
                <a:spcPct val="150000"/>
              </a:lnSpc>
            </a:pPr>
            <a:r>
              <a:rPr lang="en-US" dirty="0" smtClean="0"/>
              <a:t>A</a:t>
            </a:r>
            <a:r>
              <a:rPr lang="en-US" i="1" dirty="0" smtClean="0"/>
              <a:t>.</a:t>
            </a:r>
            <a:r>
              <a:rPr lang="zh-CN" altLang="en-US" dirty="0" smtClean="0"/>
              <a:t>一叶障目</a:t>
            </a:r>
            <a:r>
              <a:rPr lang="en-US" dirty="0" smtClean="0"/>
              <a:t>						B</a:t>
            </a:r>
            <a:r>
              <a:rPr lang="en-US" i="1" dirty="0" smtClean="0"/>
              <a:t>.</a:t>
            </a:r>
            <a:r>
              <a:rPr lang="zh-CN" altLang="en-US" dirty="0" smtClean="0"/>
              <a:t>立竿见影</a:t>
            </a:r>
          </a:p>
          <a:p>
            <a:pPr>
              <a:lnSpc>
                <a:spcPct val="150000"/>
              </a:lnSpc>
            </a:pPr>
            <a:r>
              <a:rPr lang="en-US" dirty="0" smtClean="0"/>
              <a:t>C</a:t>
            </a:r>
            <a:r>
              <a:rPr lang="en-US" i="1" dirty="0" smtClean="0"/>
              <a:t>.</a:t>
            </a:r>
            <a:r>
              <a:rPr lang="zh-CN" altLang="en-US" dirty="0" smtClean="0"/>
              <a:t>镜花水月</a:t>
            </a:r>
            <a:r>
              <a:rPr lang="en-US" dirty="0" smtClean="0"/>
              <a:t>						D</a:t>
            </a:r>
            <a:r>
              <a:rPr lang="en-US" i="1" dirty="0" smtClean="0"/>
              <a:t>.</a:t>
            </a:r>
            <a:r>
              <a:rPr lang="zh-CN" altLang="en-US" dirty="0" smtClean="0"/>
              <a:t>形影不离</a:t>
            </a:r>
            <a:endParaRPr lang="zh-CN" altLang="en-US" dirty="0"/>
          </a:p>
        </p:txBody>
      </p:sp>
      <p:sp>
        <p:nvSpPr>
          <p:cNvPr id="8" name="Rectangle 5"/>
          <p:cNvSpPr>
            <a:spLocks noChangeArrowheads="1"/>
          </p:cNvSpPr>
          <p:nvPr/>
        </p:nvSpPr>
        <p:spPr bwMode="auto">
          <a:xfrm>
            <a:off x="6918971" y="1358432"/>
            <a:ext cx="35137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zh-CN" b="1" dirty="0" smtClean="0">
                <a:solidFill>
                  <a:srgbClr val="C00000"/>
                </a:solidFill>
                <a:ea typeface="方正书宋_GBK" pitchFamily="65" charset="-122"/>
                <a:cs typeface="Times New Roman" pitchFamily="18" charset="0"/>
              </a:rPr>
              <a:t>C</a:t>
            </a:r>
            <a:endParaRPr kumimoji="0" lang="zh-CN" altLang="en-US" b="0" i="0" u="none" strike="noStrike" cap="none" normalizeH="0" baseline="0" dirty="0" smtClean="0">
              <a:ln>
                <a:noFill/>
              </a:ln>
              <a:solidFill>
                <a:schemeClr val="tx1"/>
              </a:solidFill>
              <a:effectLst/>
              <a:ea typeface="方正书宋_GBK" pitchFamily="65" charset="-122"/>
              <a:cs typeface="宋体" pitchFamily="2" charset="-122"/>
            </a:endParaRPr>
          </a:p>
        </p:txBody>
      </p:sp>
    </p:spTree>
    <p:extLst>
      <p:ext uri="{BB962C8B-B14F-4D97-AF65-F5344CB8AC3E}">
        <p14:creationId xmlns:p14="http://schemas.microsoft.com/office/powerpoint/2010/main" val="367104466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918864" cy="488201"/>
          </a:xfrm>
          <a:prstGeom prst="rect">
            <a:avLst/>
          </a:prstGeom>
          <a:noFill/>
        </p:spPr>
        <p:txBody>
          <a:bodyPr wrap="square" lIns="36000" tIns="36000" rIns="36000" bIns="36000" rtlCol="0">
            <a:spAutoFit/>
          </a:bodyPr>
          <a:lstStyle/>
          <a:p>
            <a:pPr>
              <a:lnSpc>
                <a:spcPct val="150000"/>
              </a:lnSpc>
            </a:pPr>
            <a:r>
              <a:rPr lang="en-US" b="1" dirty="0" smtClean="0"/>
              <a:t>2</a:t>
            </a:r>
            <a:r>
              <a:rPr lang="en-US" b="1" i="1" dirty="0" smtClean="0"/>
              <a:t>.</a:t>
            </a:r>
            <a:r>
              <a:rPr lang="en-US" dirty="0" smtClean="0">
                <a:solidFill>
                  <a:srgbClr val="0FA096"/>
                </a:solidFill>
              </a:rPr>
              <a:t>[2017·</a:t>
            </a:r>
            <a:r>
              <a:rPr lang="zh-CN" altLang="en-US" dirty="0" smtClean="0">
                <a:solidFill>
                  <a:srgbClr val="0FA096"/>
                </a:solidFill>
              </a:rPr>
              <a:t>山西</a:t>
            </a:r>
            <a:r>
              <a:rPr lang="en-US" dirty="0" smtClean="0">
                <a:solidFill>
                  <a:srgbClr val="0FA096"/>
                </a:solidFill>
              </a:rPr>
              <a:t>14</a:t>
            </a:r>
            <a:r>
              <a:rPr lang="zh-CN" altLang="en-US" dirty="0" smtClean="0">
                <a:solidFill>
                  <a:srgbClr val="0FA096"/>
                </a:solidFill>
              </a:rPr>
              <a:t>题</a:t>
            </a:r>
            <a:r>
              <a:rPr lang="en-US" dirty="0" smtClean="0">
                <a:solidFill>
                  <a:srgbClr val="0FA096"/>
                </a:solidFill>
              </a:rPr>
              <a:t>3</a:t>
            </a:r>
            <a:r>
              <a:rPr lang="zh-CN" altLang="en-US" dirty="0" smtClean="0">
                <a:solidFill>
                  <a:srgbClr val="0FA096"/>
                </a:solidFill>
              </a:rPr>
              <a:t>分</a:t>
            </a:r>
            <a:r>
              <a:rPr lang="en-US" dirty="0" smtClean="0">
                <a:solidFill>
                  <a:srgbClr val="0FA096"/>
                </a:solidFill>
              </a:rPr>
              <a:t>]</a:t>
            </a:r>
            <a:r>
              <a:rPr lang="en-US" dirty="0" smtClean="0"/>
              <a:t> </a:t>
            </a:r>
            <a:r>
              <a:rPr lang="zh-CN" altLang="en-US" dirty="0" smtClean="0"/>
              <a:t>如图</a:t>
            </a:r>
            <a:r>
              <a:rPr lang="en-US" dirty="0" smtClean="0"/>
              <a:t>2</a:t>
            </a:r>
            <a:r>
              <a:rPr lang="en-US" i="1" dirty="0" smtClean="0"/>
              <a:t>-</a:t>
            </a:r>
            <a:r>
              <a:rPr lang="en-US" dirty="0" smtClean="0"/>
              <a:t>19</a:t>
            </a:r>
            <a:r>
              <a:rPr lang="zh-CN" altLang="en-US" dirty="0" smtClean="0"/>
              <a:t>所示的四种情景中</a:t>
            </a:r>
            <a:r>
              <a:rPr lang="en-US" dirty="0" smtClean="0"/>
              <a:t>,</a:t>
            </a:r>
            <a:r>
              <a:rPr lang="zh-CN" altLang="en-US" dirty="0" smtClean="0"/>
              <a:t>属于光的反射现象的是</a:t>
            </a:r>
            <a:r>
              <a:rPr lang="en-US" dirty="0" smtClean="0"/>
              <a:t>(</a:t>
            </a:r>
            <a:r>
              <a:rPr lang="zh-CN" altLang="en-US" i="1" dirty="0" smtClean="0"/>
              <a:t>　　</a:t>
            </a:r>
            <a:r>
              <a:rPr lang="en-US" dirty="0" smtClean="0"/>
              <a:t>)</a:t>
            </a:r>
            <a:endParaRPr lang="zh-CN" altLang="en-US" dirty="0"/>
          </a:p>
        </p:txBody>
      </p:sp>
      <p:pic>
        <p:nvPicPr>
          <p:cNvPr id="4" name="Z4.EPS" descr="id:2147506199;FounderCES"/>
          <p:cNvPicPr>
            <a:picLocks noChangeAspect="1"/>
          </p:cNvPicPr>
          <p:nvPr/>
        </p:nvPicPr>
        <p:blipFill>
          <a:blip r:embed="rId2" cstate="print"/>
          <a:stretch>
            <a:fillRect/>
          </a:stretch>
        </p:blipFill>
        <p:spPr>
          <a:xfrm>
            <a:off x="2135595" y="1094711"/>
            <a:ext cx="4852562" cy="1660363"/>
          </a:xfrm>
          <a:prstGeom prst="rect">
            <a:avLst/>
          </a:prstGeom>
        </p:spPr>
      </p:pic>
      <p:sp>
        <p:nvSpPr>
          <p:cNvPr id="5" name="矩形 4"/>
          <p:cNvSpPr/>
          <p:nvPr/>
        </p:nvSpPr>
        <p:spPr>
          <a:xfrm>
            <a:off x="4059631" y="3022518"/>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a:t>
            </a:r>
            <a:r>
              <a:rPr lang="en-US" i="1" dirty="0" smtClean="0">
                <a:solidFill>
                  <a:prstClr val="black"/>
                </a:solidFill>
              </a:rPr>
              <a:t>-</a:t>
            </a:r>
            <a:r>
              <a:rPr lang="en-US" dirty="0" smtClean="0">
                <a:solidFill>
                  <a:prstClr val="black"/>
                </a:solidFill>
              </a:rPr>
              <a:t>19</a:t>
            </a:r>
            <a:endParaRPr lang="zh-CN" altLang="en-US" dirty="0"/>
          </a:p>
        </p:txBody>
      </p:sp>
      <p:sp>
        <p:nvSpPr>
          <p:cNvPr id="7" name="Rectangle 5"/>
          <p:cNvSpPr>
            <a:spLocks noChangeArrowheads="1"/>
          </p:cNvSpPr>
          <p:nvPr/>
        </p:nvSpPr>
        <p:spPr bwMode="auto">
          <a:xfrm>
            <a:off x="8283131" y="443731"/>
            <a:ext cx="35137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zh-CN" b="1" dirty="0" smtClean="0">
                <a:solidFill>
                  <a:srgbClr val="C00000"/>
                </a:solidFill>
                <a:ea typeface="方正书宋_GBK" pitchFamily="65" charset="-122"/>
                <a:cs typeface="Times New Roman" pitchFamily="18" charset="0"/>
              </a:rPr>
              <a:t>C</a:t>
            </a:r>
            <a:endParaRPr kumimoji="0" lang="zh-CN" altLang="en-US" b="0" i="0" u="none" strike="noStrike" cap="none" normalizeH="0" baseline="0" dirty="0" smtClean="0">
              <a:ln>
                <a:noFill/>
              </a:ln>
              <a:solidFill>
                <a:schemeClr val="tx1"/>
              </a:solidFill>
              <a:effectLst/>
              <a:ea typeface="方正书宋_GBK" pitchFamily="65" charset="-122"/>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p:cNvGraphicFramePr>
            <a:graphicFrameLocks noChangeAspect="1"/>
          </p:cNvGraphicFramePr>
          <p:nvPr/>
        </p:nvGraphicFramePr>
        <p:xfrm>
          <a:off x="819150" y="354468"/>
          <a:ext cx="7754938" cy="4203700"/>
        </p:xfrm>
        <a:graphic>
          <a:graphicData uri="http://schemas.openxmlformats.org/presentationml/2006/ole">
            <mc:AlternateContent xmlns:mc="http://schemas.openxmlformats.org/markup-compatibility/2006">
              <mc:Choice xmlns:v="urn:schemas-microsoft-com:vml" Requires="v">
                <p:oleObj spid="_x0000_s123906" name="文档" r:id="rId4" imgW="7758875" imgH="4226040" progId="Word.Document.12">
                  <p:embed/>
                </p:oleObj>
              </mc:Choice>
              <mc:Fallback>
                <p:oleObj name="文档" r:id="rId4" imgW="7758875" imgH="4226040" progId="Word.Document.12">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9150" y="354468"/>
                        <a:ext cx="7754938" cy="4203700"/>
                      </a:xfrm>
                      <a:prstGeom prst="rect">
                        <a:avLst/>
                      </a:prstGeom>
                      <a:solidFill>
                        <a:srgbClr val="F2F2F2"/>
                      </a:solidFill>
                    </p:spPr>
                  </p:pic>
                </p:oleObj>
              </mc:Fallback>
            </mc:AlternateContent>
          </a:graphicData>
        </a:graphic>
      </p:graphicFrame>
      <p:pic>
        <p:nvPicPr>
          <p:cNvPr id="8" name="DZ1.EPS" descr="id:2147505823;FounderCES"/>
          <p:cNvPicPr>
            <a:picLocks noChangeAspect="1"/>
          </p:cNvPicPr>
          <p:nvPr/>
        </p:nvPicPr>
        <p:blipFill>
          <a:blip r:embed="rId6" cstate="print">
            <a:clrChange>
              <a:clrFrom>
                <a:srgbClr val="FFFFFF"/>
              </a:clrFrom>
              <a:clrTo>
                <a:srgbClr val="FFFFFF">
                  <a:alpha val="0"/>
                </a:srgbClr>
              </a:clrTo>
            </a:clrChange>
          </a:blip>
          <a:stretch>
            <a:fillRect/>
          </a:stretch>
        </p:blipFill>
        <p:spPr>
          <a:xfrm>
            <a:off x="3826889" y="2338564"/>
            <a:ext cx="1891944" cy="1103962"/>
          </a:xfrm>
          <a:prstGeom prst="rect">
            <a:avLst/>
          </a:prstGeom>
        </p:spPr>
      </p:pic>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918864" cy="903700"/>
          </a:xfrm>
          <a:prstGeom prst="rect">
            <a:avLst/>
          </a:prstGeom>
          <a:noFill/>
        </p:spPr>
        <p:txBody>
          <a:bodyPr wrap="square" lIns="36000" tIns="36000" rIns="36000" bIns="36000" rtlCol="0">
            <a:spAutoFit/>
          </a:bodyPr>
          <a:lstStyle/>
          <a:p>
            <a:pPr>
              <a:lnSpc>
                <a:spcPct val="150000"/>
              </a:lnSpc>
            </a:pPr>
            <a:r>
              <a:rPr lang="en-US" b="1" dirty="0" smtClean="0"/>
              <a:t>3</a:t>
            </a:r>
            <a:r>
              <a:rPr lang="en-US" b="1" i="1" dirty="0" smtClean="0"/>
              <a:t>.</a:t>
            </a:r>
            <a:r>
              <a:rPr lang="en-US" dirty="0" smtClean="0">
                <a:solidFill>
                  <a:srgbClr val="0FA096"/>
                </a:solidFill>
              </a:rPr>
              <a:t>[2014·</a:t>
            </a:r>
            <a:r>
              <a:rPr lang="zh-CN" altLang="en-US" dirty="0" smtClean="0">
                <a:solidFill>
                  <a:srgbClr val="0FA096"/>
                </a:solidFill>
              </a:rPr>
              <a:t>山西</a:t>
            </a:r>
            <a:r>
              <a:rPr lang="en-US" dirty="0" smtClean="0">
                <a:solidFill>
                  <a:srgbClr val="0FA096"/>
                </a:solidFill>
              </a:rPr>
              <a:t>13</a:t>
            </a:r>
            <a:r>
              <a:rPr lang="zh-CN" altLang="en-US" dirty="0" smtClean="0">
                <a:solidFill>
                  <a:srgbClr val="0FA096"/>
                </a:solidFill>
              </a:rPr>
              <a:t>题</a:t>
            </a:r>
            <a:r>
              <a:rPr lang="en-US" dirty="0" smtClean="0">
                <a:solidFill>
                  <a:srgbClr val="0FA096"/>
                </a:solidFill>
              </a:rPr>
              <a:t>3</a:t>
            </a:r>
            <a:r>
              <a:rPr lang="zh-CN" altLang="en-US" dirty="0" smtClean="0">
                <a:solidFill>
                  <a:srgbClr val="0FA096"/>
                </a:solidFill>
              </a:rPr>
              <a:t>分</a:t>
            </a:r>
            <a:r>
              <a:rPr lang="en-US" dirty="0" smtClean="0">
                <a:solidFill>
                  <a:srgbClr val="0FA096"/>
                </a:solidFill>
              </a:rPr>
              <a:t>] </a:t>
            </a:r>
            <a:r>
              <a:rPr lang="en-US" dirty="0" smtClean="0"/>
              <a:t>“</a:t>
            </a:r>
            <a:r>
              <a:rPr lang="zh-CN" altLang="en-US" dirty="0" smtClean="0"/>
              <a:t>人说山西好风光</a:t>
            </a:r>
            <a:r>
              <a:rPr lang="en-US" dirty="0" smtClean="0"/>
              <a:t>”,</a:t>
            </a:r>
            <a:r>
              <a:rPr lang="zh-CN" altLang="en-US" dirty="0" smtClean="0"/>
              <a:t>图</a:t>
            </a:r>
            <a:r>
              <a:rPr lang="en-US" dirty="0" smtClean="0"/>
              <a:t>2</a:t>
            </a:r>
            <a:r>
              <a:rPr lang="en-US" i="1" dirty="0" smtClean="0"/>
              <a:t>-</a:t>
            </a:r>
            <a:r>
              <a:rPr lang="en-US" dirty="0" smtClean="0"/>
              <a:t>20</a:t>
            </a:r>
            <a:r>
              <a:rPr lang="zh-CN" altLang="en-US" dirty="0" smtClean="0"/>
              <a:t>所示的现象中</a:t>
            </a:r>
            <a:r>
              <a:rPr lang="en-US" dirty="0" smtClean="0"/>
              <a:t>,</a:t>
            </a:r>
            <a:r>
              <a:rPr lang="zh-CN" altLang="en-US" dirty="0" smtClean="0"/>
              <a:t>由光的反射形成的是</a:t>
            </a:r>
            <a:r>
              <a:rPr lang="en-US" dirty="0" smtClean="0"/>
              <a:t>(</a:t>
            </a:r>
            <a:r>
              <a:rPr lang="zh-CN" altLang="en-US" i="1" dirty="0" smtClean="0"/>
              <a:t>　　</a:t>
            </a:r>
            <a:r>
              <a:rPr lang="en-US" dirty="0" smtClean="0"/>
              <a:t>)</a:t>
            </a:r>
            <a:endParaRPr lang="zh-CN" altLang="en-US" dirty="0"/>
          </a:p>
        </p:txBody>
      </p:sp>
      <p:sp>
        <p:nvSpPr>
          <p:cNvPr id="6" name="Rectangle 5"/>
          <p:cNvSpPr>
            <a:spLocks noChangeArrowheads="1"/>
          </p:cNvSpPr>
          <p:nvPr/>
        </p:nvSpPr>
        <p:spPr bwMode="auto">
          <a:xfrm>
            <a:off x="1515394" y="835920"/>
            <a:ext cx="35137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zh-CN" b="1" dirty="0" smtClean="0">
                <a:solidFill>
                  <a:srgbClr val="C00000"/>
                </a:solidFill>
                <a:ea typeface="方正书宋_GBK" pitchFamily="65" charset="-122"/>
                <a:cs typeface="Times New Roman" pitchFamily="18" charset="0"/>
              </a:rPr>
              <a:t>A</a:t>
            </a:r>
            <a:endParaRPr kumimoji="0" lang="zh-CN" altLang="en-US" b="0" i="0" u="none" strike="noStrike" cap="none" normalizeH="0" baseline="0" dirty="0" smtClean="0">
              <a:ln>
                <a:noFill/>
              </a:ln>
              <a:solidFill>
                <a:schemeClr val="tx1"/>
              </a:solidFill>
              <a:effectLst/>
              <a:ea typeface="方正书宋_GBK" pitchFamily="65" charset="-122"/>
              <a:cs typeface="宋体" pitchFamily="2" charset="-122"/>
            </a:endParaRPr>
          </a:p>
        </p:txBody>
      </p:sp>
      <p:sp>
        <p:nvSpPr>
          <p:cNvPr id="5" name="矩形 4"/>
          <p:cNvSpPr/>
          <p:nvPr/>
        </p:nvSpPr>
        <p:spPr>
          <a:xfrm>
            <a:off x="4071507" y="2832513"/>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a:t>
            </a:r>
            <a:r>
              <a:rPr lang="en-US" altLang="zh-CN" dirty="0" smtClean="0">
                <a:solidFill>
                  <a:prstClr val="black"/>
                </a:solidFill>
              </a:rPr>
              <a:t>20</a:t>
            </a:r>
            <a:endParaRPr lang="zh-CN" altLang="en-US" dirty="0"/>
          </a:p>
        </p:txBody>
      </p:sp>
      <p:pic>
        <p:nvPicPr>
          <p:cNvPr id="7" name="Z5.EPS" descr="id:2147506206;FounderCES"/>
          <p:cNvPicPr>
            <a:picLocks noChangeAspect="1"/>
          </p:cNvPicPr>
          <p:nvPr/>
        </p:nvPicPr>
        <p:blipFill>
          <a:blip r:embed="rId2" cstate="print"/>
          <a:stretch>
            <a:fillRect/>
          </a:stretch>
        </p:blipFill>
        <p:spPr>
          <a:xfrm>
            <a:off x="2414482" y="1233629"/>
            <a:ext cx="4617256" cy="1462069"/>
          </a:xfrm>
          <a:prstGeom prst="rect">
            <a:avLst/>
          </a:prstGeom>
        </p:spPr>
      </p:pic>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2893988"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考点二　平面镜成像特点</a:t>
            </a:r>
          </a:p>
        </p:txBody>
      </p:sp>
      <p:sp>
        <p:nvSpPr>
          <p:cNvPr id="5" name="TextBox 4"/>
          <p:cNvSpPr txBox="1"/>
          <p:nvPr/>
        </p:nvSpPr>
        <p:spPr>
          <a:xfrm>
            <a:off x="810986" y="838199"/>
            <a:ext cx="4509159" cy="3812188"/>
          </a:xfrm>
          <a:prstGeom prst="rect">
            <a:avLst/>
          </a:prstGeom>
          <a:noFill/>
        </p:spPr>
        <p:txBody>
          <a:bodyPr wrap="square" lIns="36000" tIns="36000" rIns="36000" bIns="36000" rtlCol="0">
            <a:spAutoFit/>
          </a:bodyPr>
          <a:lstStyle/>
          <a:p>
            <a:pPr>
              <a:lnSpc>
                <a:spcPct val="150000"/>
              </a:lnSpc>
            </a:pPr>
            <a:r>
              <a:rPr lang="en-US" b="1" dirty="0" smtClean="0"/>
              <a:t>4</a:t>
            </a:r>
            <a:r>
              <a:rPr lang="en-US" b="1" i="1" dirty="0" smtClean="0"/>
              <a:t>.</a:t>
            </a:r>
            <a:r>
              <a:rPr lang="en-US" dirty="0" smtClean="0">
                <a:solidFill>
                  <a:srgbClr val="0FA096"/>
                </a:solidFill>
              </a:rPr>
              <a:t>[2018·</a:t>
            </a:r>
            <a:r>
              <a:rPr lang="zh-CN" altLang="en-US" dirty="0" smtClean="0">
                <a:solidFill>
                  <a:srgbClr val="0FA096"/>
                </a:solidFill>
              </a:rPr>
              <a:t>山西</a:t>
            </a:r>
            <a:r>
              <a:rPr lang="en-US" dirty="0" smtClean="0">
                <a:solidFill>
                  <a:srgbClr val="0FA096"/>
                </a:solidFill>
              </a:rPr>
              <a:t>17</a:t>
            </a:r>
            <a:r>
              <a:rPr lang="zh-CN" altLang="en-US" dirty="0" smtClean="0">
                <a:solidFill>
                  <a:srgbClr val="0FA096"/>
                </a:solidFill>
              </a:rPr>
              <a:t>题</a:t>
            </a:r>
            <a:r>
              <a:rPr lang="en-US" dirty="0" smtClean="0">
                <a:solidFill>
                  <a:srgbClr val="0FA096"/>
                </a:solidFill>
              </a:rPr>
              <a:t>3</a:t>
            </a:r>
            <a:r>
              <a:rPr lang="zh-CN" altLang="en-US" dirty="0" smtClean="0">
                <a:solidFill>
                  <a:srgbClr val="0FA096"/>
                </a:solidFill>
              </a:rPr>
              <a:t>分</a:t>
            </a:r>
            <a:r>
              <a:rPr lang="en-US" dirty="0" smtClean="0">
                <a:solidFill>
                  <a:srgbClr val="0FA096"/>
                </a:solidFill>
              </a:rPr>
              <a:t>] </a:t>
            </a:r>
            <a:r>
              <a:rPr lang="zh-CN" altLang="en-US" dirty="0" smtClean="0"/>
              <a:t>如图</a:t>
            </a:r>
            <a:r>
              <a:rPr lang="en-US" dirty="0" smtClean="0"/>
              <a:t>2</a:t>
            </a:r>
            <a:r>
              <a:rPr lang="en-US" i="1" dirty="0" smtClean="0"/>
              <a:t>-</a:t>
            </a:r>
            <a:r>
              <a:rPr lang="en-US" dirty="0" smtClean="0"/>
              <a:t>21</a:t>
            </a:r>
            <a:r>
              <a:rPr lang="zh-CN" altLang="en-US" dirty="0" smtClean="0"/>
              <a:t>所示</a:t>
            </a:r>
            <a:r>
              <a:rPr lang="en-US" dirty="0" smtClean="0"/>
              <a:t>,</a:t>
            </a:r>
            <a:r>
              <a:rPr lang="zh-CN" altLang="en-US" dirty="0" smtClean="0"/>
              <a:t>暑假小明去五台山旅游。他站在清澈的湖边</a:t>
            </a:r>
            <a:r>
              <a:rPr lang="en-US" dirty="0" smtClean="0"/>
              <a:t>,</a:t>
            </a:r>
            <a:r>
              <a:rPr lang="zh-CN" altLang="en-US" dirty="0" smtClean="0"/>
              <a:t>望向平静的水面</a:t>
            </a:r>
            <a:r>
              <a:rPr lang="en-US" dirty="0" smtClean="0"/>
              <a:t>,</a:t>
            </a:r>
            <a:r>
              <a:rPr lang="zh-CN" altLang="en-US" dirty="0" smtClean="0"/>
              <a:t>看到</a:t>
            </a:r>
            <a:r>
              <a:rPr lang="en-US" dirty="0" smtClean="0"/>
              <a:t>“</a:t>
            </a:r>
            <a:r>
              <a:rPr lang="zh-CN" altLang="en-US" dirty="0" smtClean="0"/>
              <a:t>云在水中飘</a:t>
            </a:r>
            <a:r>
              <a:rPr lang="en-US" dirty="0" smtClean="0"/>
              <a:t>,</a:t>
            </a:r>
            <a:r>
              <a:rPr lang="zh-CN" altLang="en-US" dirty="0" smtClean="0"/>
              <a:t>鱼在云上游</a:t>
            </a:r>
            <a:r>
              <a:rPr lang="en-US" dirty="0" smtClean="0"/>
              <a:t>,</a:t>
            </a:r>
            <a:r>
              <a:rPr lang="zh-CN" altLang="en-US" dirty="0" smtClean="0"/>
              <a:t>鱼戏白塔绿树间</a:t>
            </a:r>
            <a:r>
              <a:rPr lang="en-US" dirty="0" smtClean="0"/>
              <a:t>”</a:t>
            </a:r>
            <a:r>
              <a:rPr lang="zh-CN" altLang="en-US" dirty="0" smtClean="0"/>
              <a:t>。这些景象中距离水面最远的是</a:t>
            </a:r>
            <a:r>
              <a:rPr lang="en-US" dirty="0" smtClean="0"/>
              <a:t>(</a:t>
            </a:r>
            <a:r>
              <a:rPr lang="zh-CN" altLang="en-US" i="1" dirty="0" smtClean="0"/>
              <a:t>　　</a:t>
            </a:r>
            <a:r>
              <a:rPr lang="en-US" dirty="0" smtClean="0"/>
              <a:t>)</a:t>
            </a:r>
            <a:endParaRPr lang="zh-CN" altLang="en-US" dirty="0" smtClean="0"/>
          </a:p>
          <a:p>
            <a:pPr>
              <a:lnSpc>
                <a:spcPct val="150000"/>
              </a:lnSpc>
            </a:pPr>
            <a:r>
              <a:rPr lang="en-US" dirty="0" smtClean="0"/>
              <a:t>A</a:t>
            </a:r>
            <a:r>
              <a:rPr lang="en-US" i="1" dirty="0" smtClean="0"/>
              <a:t>.</a:t>
            </a:r>
            <a:r>
              <a:rPr lang="zh-CN" altLang="en-US" dirty="0" smtClean="0"/>
              <a:t>白云倒影</a:t>
            </a:r>
            <a:r>
              <a:rPr lang="en-US" dirty="0" smtClean="0"/>
              <a:t>	</a:t>
            </a:r>
          </a:p>
          <a:p>
            <a:pPr>
              <a:lnSpc>
                <a:spcPct val="150000"/>
              </a:lnSpc>
            </a:pPr>
            <a:r>
              <a:rPr lang="en-US" dirty="0" smtClean="0"/>
              <a:t>B</a:t>
            </a:r>
            <a:r>
              <a:rPr lang="en-US" i="1" dirty="0" smtClean="0"/>
              <a:t>.</a:t>
            </a:r>
            <a:r>
              <a:rPr lang="zh-CN" altLang="en-US" dirty="0" smtClean="0"/>
              <a:t>游动的鱼</a:t>
            </a:r>
          </a:p>
          <a:p>
            <a:pPr>
              <a:lnSpc>
                <a:spcPct val="150000"/>
              </a:lnSpc>
            </a:pPr>
            <a:r>
              <a:rPr lang="en-US" dirty="0" smtClean="0"/>
              <a:t>C</a:t>
            </a:r>
            <a:r>
              <a:rPr lang="en-US" i="1" dirty="0" smtClean="0"/>
              <a:t>.</a:t>
            </a:r>
            <a:r>
              <a:rPr lang="zh-CN" altLang="en-US" dirty="0" smtClean="0"/>
              <a:t>白塔倒影</a:t>
            </a:r>
            <a:r>
              <a:rPr lang="en-US" dirty="0" smtClean="0"/>
              <a:t>	</a:t>
            </a:r>
          </a:p>
          <a:p>
            <a:pPr>
              <a:lnSpc>
                <a:spcPct val="150000"/>
              </a:lnSpc>
            </a:pPr>
            <a:r>
              <a:rPr lang="en-US" dirty="0" smtClean="0"/>
              <a:t>D</a:t>
            </a:r>
            <a:r>
              <a:rPr lang="en-US" i="1" dirty="0" smtClean="0"/>
              <a:t>.</a:t>
            </a:r>
            <a:r>
              <a:rPr lang="zh-CN" altLang="en-US" dirty="0" smtClean="0"/>
              <a:t>绿树倒影</a:t>
            </a:r>
            <a:endParaRPr lang="zh-CN" altLang="en-US" dirty="0"/>
          </a:p>
        </p:txBody>
      </p:sp>
      <p:sp>
        <p:nvSpPr>
          <p:cNvPr id="6" name="矩形 5"/>
          <p:cNvSpPr/>
          <p:nvPr/>
        </p:nvSpPr>
        <p:spPr>
          <a:xfrm>
            <a:off x="2943164" y="4116657"/>
            <a:ext cx="838691" cy="507831"/>
          </a:xfrm>
          <a:prstGeom prst="rect">
            <a:avLst/>
          </a:prstGeom>
        </p:spPr>
        <p:txBody>
          <a:bodyPr wrap="none">
            <a:spAutoFit/>
          </a:bodyPr>
          <a:lstStyle/>
          <a:p>
            <a:pPr lvl="0">
              <a:lnSpc>
                <a:spcPct val="150000"/>
              </a:lnSpc>
            </a:pPr>
            <a:r>
              <a:rPr lang="zh-CN" altLang="en-US" dirty="0" smtClean="0">
                <a:solidFill>
                  <a:prstClr val="black"/>
                </a:solidFill>
              </a:rPr>
              <a:t>图</a:t>
            </a:r>
            <a:r>
              <a:rPr lang="en-US" dirty="0" smtClean="0">
                <a:solidFill>
                  <a:prstClr val="black"/>
                </a:solidFill>
              </a:rPr>
              <a:t>2</a:t>
            </a:r>
            <a:r>
              <a:rPr lang="en-US" i="1" dirty="0" smtClean="0">
                <a:solidFill>
                  <a:prstClr val="black"/>
                </a:solidFill>
              </a:rPr>
              <a:t>-</a:t>
            </a:r>
            <a:r>
              <a:rPr lang="en-US" dirty="0" smtClean="0">
                <a:solidFill>
                  <a:prstClr val="black"/>
                </a:solidFill>
              </a:rPr>
              <a:t>21</a:t>
            </a:r>
            <a:endParaRPr lang="zh-CN" altLang="en-US" dirty="0" smtClean="0">
              <a:solidFill>
                <a:prstClr val="black"/>
              </a:solidFill>
            </a:endParaRPr>
          </a:p>
        </p:txBody>
      </p:sp>
      <p:pic>
        <p:nvPicPr>
          <p:cNvPr id="8" name="wl6.jpg" descr="id:2147506220;FounderCES"/>
          <p:cNvPicPr>
            <a:picLocks noChangeAspect="1"/>
          </p:cNvPicPr>
          <p:nvPr/>
        </p:nvPicPr>
        <p:blipFill>
          <a:blip r:embed="rId2" cstate="print"/>
          <a:stretch>
            <a:fillRect/>
          </a:stretch>
        </p:blipFill>
        <p:spPr>
          <a:xfrm>
            <a:off x="2755667" y="2794550"/>
            <a:ext cx="1281941" cy="1343226"/>
          </a:xfrm>
          <a:prstGeom prst="rect">
            <a:avLst/>
          </a:prstGeom>
        </p:spPr>
      </p:pic>
      <p:sp>
        <p:nvSpPr>
          <p:cNvPr id="9" name="TextBox 8"/>
          <p:cNvSpPr txBox="1"/>
          <p:nvPr/>
        </p:nvSpPr>
        <p:spPr>
          <a:xfrm>
            <a:off x="5320146" y="831274"/>
            <a:ext cx="3330041" cy="215019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A</a:t>
            </a:r>
            <a:r>
              <a:rPr lang="zh-CN" altLang="en-US" i="1" dirty="0" smtClean="0">
                <a:solidFill>
                  <a:srgbClr val="C00000"/>
                </a:solidFill>
              </a:rPr>
              <a:t>　</a:t>
            </a:r>
            <a:endParaRPr lang="en-US" altLang="zh-CN" i="1"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平面镜成像时</a:t>
            </a:r>
            <a:r>
              <a:rPr lang="en-US" dirty="0" smtClean="0">
                <a:solidFill>
                  <a:srgbClr val="C00000"/>
                </a:solidFill>
              </a:rPr>
              <a:t>,</a:t>
            </a:r>
            <a:r>
              <a:rPr lang="zh-CN" altLang="en-US" dirty="0" smtClean="0">
                <a:solidFill>
                  <a:srgbClr val="C00000"/>
                </a:solidFill>
              </a:rPr>
              <a:t>像与物到平面镜的距离相等</a:t>
            </a:r>
            <a:r>
              <a:rPr lang="en-US" dirty="0" smtClean="0">
                <a:solidFill>
                  <a:srgbClr val="C00000"/>
                </a:solidFill>
              </a:rPr>
              <a:t>,</a:t>
            </a:r>
            <a:r>
              <a:rPr lang="zh-CN" altLang="en-US" dirty="0" smtClean="0">
                <a:solidFill>
                  <a:srgbClr val="C00000"/>
                </a:solidFill>
              </a:rPr>
              <a:t>由生活常识知</a:t>
            </a:r>
            <a:r>
              <a:rPr lang="en-US" dirty="0" smtClean="0">
                <a:solidFill>
                  <a:srgbClr val="C00000"/>
                </a:solidFill>
              </a:rPr>
              <a:t>,</a:t>
            </a:r>
            <a:r>
              <a:rPr lang="zh-CN" altLang="en-US" dirty="0" smtClean="0">
                <a:solidFill>
                  <a:srgbClr val="C00000"/>
                </a:solidFill>
              </a:rPr>
              <a:t>云距离水面最远</a:t>
            </a:r>
            <a:r>
              <a:rPr lang="en-US" dirty="0" smtClean="0">
                <a:solidFill>
                  <a:srgbClr val="C00000"/>
                </a:solidFill>
              </a:rPr>
              <a:t>,</a:t>
            </a:r>
            <a:r>
              <a:rPr lang="zh-CN" altLang="en-US" dirty="0" smtClean="0">
                <a:solidFill>
                  <a:srgbClr val="C00000"/>
                </a:solidFill>
              </a:rPr>
              <a:t>故白云的倒影距离水面最远</a:t>
            </a:r>
            <a:r>
              <a:rPr lang="en-US" dirty="0" smtClean="0">
                <a:solidFill>
                  <a:srgbClr val="C00000"/>
                </a:solidFill>
              </a:rPr>
              <a:t>,</a:t>
            </a:r>
            <a:r>
              <a:rPr lang="zh-CN" altLang="en-US" dirty="0" smtClean="0">
                <a:solidFill>
                  <a:srgbClr val="C00000"/>
                </a:solidFill>
              </a:rPr>
              <a:t>故选</a:t>
            </a:r>
            <a:r>
              <a:rPr lang="en-US" dirty="0" smtClean="0">
                <a:solidFill>
                  <a:srgbClr val="C00000"/>
                </a:solidFill>
              </a:rPr>
              <a:t>A</a:t>
            </a:r>
            <a:r>
              <a:rPr lang="zh-CN" altLang="en-US" dirty="0" smtClean="0">
                <a:solidFill>
                  <a:srgbClr val="C00000"/>
                </a:solidFill>
              </a:rPr>
              <a:t>。</a:t>
            </a:r>
            <a:endParaRPr lang="zh-CN" altLang="en-US" dirty="0">
              <a:solidFill>
                <a:srgbClr val="C00000"/>
              </a:solidFill>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8" y="337457"/>
            <a:ext cx="7800110" cy="2150195"/>
          </a:xfrm>
          <a:prstGeom prst="rect">
            <a:avLst/>
          </a:prstGeom>
          <a:noFill/>
        </p:spPr>
        <p:txBody>
          <a:bodyPr wrap="square" lIns="36000" tIns="36000" rIns="36000" bIns="36000" rtlCol="0">
            <a:spAutoFit/>
          </a:bodyPr>
          <a:lstStyle/>
          <a:p>
            <a:pPr>
              <a:lnSpc>
                <a:spcPct val="150000"/>
              </a:lnSpc>
            </a:pPr>
            <a:r>
              <a:rPr lang="en-US" b="1" dirty="0" smtClean="0"/>
              <a:t>5</a:t>
            </a:r>
            <a:r>
              <a:rPr lang="en-US" b="1" i="1" dirty="0" smtClean="0"/>
              <a:t>.</a:t>
            </a:r>
            <a:r>
              <a:rPr lang="en-US" dirty="0" smtClean="0">
                <a:solidFill>
                  <a:srgbClr val="0FA096"/>
                </a:solidFill>
              </a:rPr>
              <a:t>[2016·</a:t>
            </a:r>
            <a:r>
              <a:rPr lang="zh-CN" altLang="en-US" dirty="0" smtClean="0">
                <a:solidFill>
                  <a:srgbClr val="0FA096"/>
                </a:solidFill>
              </a:rPr>
              <a:t>山西</a:t>
            </a:r>
            <a:r>
              <a:rPr lang="en-US" dirty="0" smtClean="0">
                <a:solidFill>
                  <a:srgbClr val="0FA096"/>
                </a:solidFill>
              </a:rPr>
              <a:t>16</a:t>
            </a:r>
            <a:r>
              <a:rPr lang="zh-CN" altLang="en-US" dirty="0" smtClean="0">
                <a:solidFill>
                  <a:srgbClr val="0FA096"/>
                </a:solidFill>
              </a:rPr>
              <a:t>题</a:t>
            </a:r>
            <a:r>
              <a:rPr lang="en-US" dirty="0" smtClean="0">
                <a:solidFill>
                  <a:srgbClr val="0FA096"/>
                </a:solidFill>
              </a:rPr>
              <a:t>3</a:t>
            </a:r>
            <a:r>
              <a:rPr lang="zh-CN" altLang="en-US" dirty="0" smtClean="0">
                <a:solidFill>
                  <a:srgbClr val="0FA096"/>
                </a:solidFill>
              </a:rPr>
              <a:t>分</a:t>
            </a:r>
            <a:r>
              <a:rPr lang="en-US" dirty="0" smtClean="0">
                <a:solidFill>
                  <a:srgbClr val="0FA096"/>
                </a:solidFill>
              </a:rPr>
              <a:t>] </a:t>
            </a:r>
            <a:r>
              <a:rPr lang="zh-CN" altLang="en-US" dirty="0" smtClean="0"/>
              <a:t>在</a:t>
            </a:r>
            <a:r>
              <a:rPr lang="en-US" altLang="zh-CN" dirty="0" smtClean="0"/>
              <a:t>《</a:t>
            </a:r>
            <a:r>
              <a:rPr lang="zh-CN" altLang="en-US" dirty="0" smtClean="0"/>
              <a:t>资治通鉴</a:t>
            </a:r>
            <a:r>
              <a:rPr lang="en-US" altLang="zh-CN" dirty="0" smtClean="0"/>
              <a:t>》</a:t>
            </a:r>
            <a:r>
              <a:rPr lang="zh-CN" altLang="en-US" dirty="0" smtClean="0"/>
              <a:t>中记载</a:t>
            </a:r>
            <a:r>
              <a:rPr lang="en-US" dirty="0" smtClean="0"/>
              <a:t>:“</a:t>
            </a:r>
            <a:r>
              <a:rPr lang="zh-CN" altLang="en-US" dirty="0" smtClean="0"/>
              <a:t>人以铜为镜</a:t>
            </a:r>
            <a:r>
              <a:rPr lang="en-US" dirty="0" smtClean="0"/>
              <a:t>,</a:t>
            </a:r>
            <a:r>
              <a:rPr lang="zh-CN" altLang="en-US" dirty="0" smtClean="0"/>
              <a:t>可以正衣冠</a:t>
            </a:r>
            <a:r>
              <a:rPr lang="en-US" dirty="0" smtClean="0"/>
              <a:t>;</a:t>
            </a:r>
            <a:r>
              <a:rPr lang="zh-CN" altLang="en-US" dirty="0" smtClean="0"/>
              <a:t>以古为镜</a:t>
            </a:r>
            <a:r>
              <a:rPr lang="en-US" dirty="0" smtClean="0"/>
              <a:t>,</a:t>
            </a:r>
            <a:r>
              <a:rPr lang="zh-CN" altLang="en-US" dirty="0" smtClean="0"/>
              <a:t>可以见兴替</a:t>
            </a:r>
            <a:r>
              <a:rPr lang="en-US" dirty="0" smtClean="0"/>
              <a:t>”</a:t>
            </a:r>
            <a:r>
              <a:rPr lang="zh-CN" altLang="en-US" dirty="0" smtClean="0"/>
              <a:t>。表明我们的祖先就会用磨光的铜面作镜面</a:t>
            </a:r>
            <a:r>
              <a:rPr lang="en-US" dirty="0" smtClean="0"/>
              <a:t>,</a:t>
            </a:r>
            <a:r>
              <a:rPr lang="zh-CN" altLang="en-US" dirty="0" smtClean="0"/>
              <a:t>观察自己的像。则人在铜镜中所成的像是</a:t>
            </a:r>
            <a:r>
              <a:rPr lang="en-US" dirty="0" smtClean="0"/>
              <a:t>	(</a:t>
            </a:r>
            <a:r>
              <a:rPr lang="zh-CN" altLang="en-US" i="1" dirty="0" smtClean="0"/>
              <a:t>　　</a:t>
            </a:r>
            <a:r>
              <a:rPr lang="en-US" dirty="0" smtClean="0"/>
              <a:t>)</a:t>
            </a:r>
            <a:endParaRPr lang="zh-CN" altLang="en-US" dirty="0" smtClean="0"/>
          </a:p>
          <a:p>
            <a:pPr>
              <a:lnSpc>
                <a:spcPct val="150000"/>
              </a:lnSpc>
            </a:pPr>
            <a:r>
              <a:rPr lang="en-US" dirty="0" smtClean="0"/>
              <a:t>A</a:t>
            </a:r>
            <a:r>
              <a:rPr lang="en-US" i="1" dirty="0" smtClean="0"/>
              <a:t>.</a:t>
            </a:r>
            <a:r>
              <a:rPr lang="zh-CN" altLang="en-US" dirty="0" smtClean="0"/>
              <a:t>缩小的实像</a:t>
            </a:r>
            <a:r>
              <a:rPr lang="en-US" dirty="0" smtClean="0"/>
              <a:t>						B</a:t>
            </a:r>
            <a:r>
              <a:rPr lang="en-US" i="1" dirty="0" smtClean="0"/>
              <a:t>.</a:t>
            </a:r>
            <a:r>
              <a:rPr lang="zh-CN" altLang="en-US" dirty="0" smtClean="0"/>
              <a:t>等大的实像</a:t>
            </a:r>
          </a:p>
          <a:p>
            <a:pPr>
              <a:lnSpc>
                <a:spcPct val="150000"/>
              </a:lnSpc>
            </a:pPr>
            <a:r>
              <a:rPr lang="en-US" dirty="0" smtClean="0"/>
              <a:t>C</a:t>
            </a:r>
            <a:r>
              <a:rPr lang="en-US" i="1" dirty="0" smtClean="0"/>
              <a:t>.</a:t>
            </a:r>
            <a:r>
              <a:rPr lang="zh-CN" altLang="en-US" dirty="0" smtClean="0"/>
              <a:t>放大的虚像</a:t>
            </a:r>
            <a:r>
              <a:rPr lang="en-US" dirty="0" smtClean="0"/>
              <a:t>						D</a:t>
            </a:r>
            <a:r>
              <a:rPr lang="en-US" i="1" dirty="0" smtClean="0"/>
              <a:t>.</a:t>
            </a:r>
            <a:r>
              <a:rPr lang="zh-CN" altLang="en-US" dirty="0" smtClean="0"/>
              <a:t>等大的虚像</a:t>
            </a:r>
            <a:endParaRPr lang="zh-CN" altLang="en-US" dirty="0"/>
          </a:p>
        </p:txBody>
      </p:sp>
      <p:sp>
        <p:nvSpPr>
          <p:cNvPr id="5" name="Rectangle 5"/>
          <p:cNvSpPr>
            <a:spLocks noChangeArrowheads="1"/>
          </p:cNvSpPr>
          <p:nvPr/>
        </p:nvSpPr>
        <p:spPr bwMode="auto">
          <a:xfrm>
            <a:off x="3795757" y="1251556"/>
            <a:ext cx="35137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zh-CN" b="1" dirty="0" smtClean="0">
                <a:solidFill>
                  <a:srgbClr val="C00000"/>
                </a:solidFill>
                <a:ea typeface="方正书宋_GBK" pitchFamily="65" charset="-122"/>
                <a:cs typeface="Times New Roman" pitchFamily="18" charset="0"/>
              </a:rPr>
              <a:t>D</a:t>
            </a:r>
            <a:endParaRPr kumimoji="0" lang="zh-CN" altLang="en-US" b="0" i="0" u="none" strike="noStrike" cap="none" normalizeH="0" baseline="0" dirty="0" smtClean="0">
              <a:ln>
                <a:noFill/>
              </a:ln>
              <a:solidFill>
                <a:schemeClr val="tx1"/>
              </a:solidFill>
              <a:effectLst/>
              <a:ea typeface="方正书宋_GBK" pitchFamily="65" charset="-122"/>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2565693"/>
          </a:xfrm>
          <a:prstGeom prst="rect">
            <a:avLst/>
          </a:prstGeom>
          <a:noFill/>
        </p:spPr>
        <p:txBody>
          <a:bodyPr wrap="square" lIns="36000" tIns="36000" rIns="36000" bIns="36000" rtlCol="0">
            <a:spAutoFit/>
          </a:bodyPr>
          <a:lstStyle/>
          <a:p>
            <a:pPr>
              <a:lnSpc>
                <a:spcPct val="150000"/>
              </a:lnSpc>
            </a:pPr>
            <a:r>
              <a:rPr lang="en-US" b="1" dirty="0" smtClean="0"/>
              <a:t>6</a:t>
            </a:r>
            <a:r>
              <a:rPr lang="en-US" b="1" i="1" dirty="0" smtClean="0"/>
              <a:t>.</a:t>
            </a:r>
            <a:r>
              <a:rPr lang="en-US" dirty="0" smtClean="0">
                <a:solidFill>
                  <a:srgbClr val="0FA096"/>
                </a:solidFill>
              </a:rPr>
              <a:t>[2014·</a:t>
            </a:r>
            <a:r>
              <a:rPr lang="zh-CN" altLang="en-US" dirty="0" smtClean="0">
                <a:solidFill>
                  <a:srgbClr val="0FA096"/>
                </a:solidFill>
              </a:rPr>
              <a:t>山西</a:t>
            </a:r>
            <a:r>
              <a:rPr lang="en-US" dirty="0" smtClean="0">
                <a:solidFill>
                  <a:srgbClr val="0FA096"/>
                </a:solidFill>
              </a:rPr>
              <a:t>30</a:t>
            </a:r>
            <a:r>
              <a:rPr lang="zh-CN" altLang="en-US" dirty="0" smtClean="0">
                <a:solidFill>
                  <a:srgbClr val="0FA096"/>
                </a:solidFill>
              </a:rPr>
              <a:t>题</a:t>
            </a:r>
            <a:r>
              <a:rPr lang="en-US" dirty="0" smtClean="0">
                <a:solidFill>
                  <a:srgbClr val="0FA096"/>
                </a:solidFill>
              </a:rPr>
              <a:t>2</a:t>
            </a:r>
            <a:r>
              <a:rPr lang="zh-CN" altLang="en-US" dirty="0" smtClean="0">
                <a:solidFill>
                  <a:srgbClr val="0FA096"/>
                </a:solidFill>
              </a:rPr>
              <a:t>分</a:t>
            </a:r>
            <a:r>
              <a:rPr lang="en-US" dirty="0" smtClean="0">
                <a:solidFill>
                  <a:srgbClr val="0FA096"/>
                </a:solidFill>
              </a:rPr>
              <a:t>] </a:t>
            </a:r>
            <a:r>
              <a:rPr lang="zh-CN" altLang="en-US" dirty="0" smtClean="0"/>
              <a:t>小宇去参观科技馆</a:t>
            </a:r>
            <a:r>
              <a:rPr lang="en-US" dirty="0" smtClean="0"/>
              <a:t>,</a:t>
            </a:r>
            <a:r>
              <a:rPr lang="zh-CN" altLang="en-US" dirty="0" smtClean="0"/>
              <a:t>他从不同角度看到科技馆的宣传语</a:t>
            </a:r>
            <a:r>
              <a:rPr lang="en-US" dirty="0" smtClean="0"/>
              <a:t>“</a:t>
            </a:r>
            <a:r>
              <a:rPr lang="zh-CN" altLang="en-US" dirty="0" smtClean="0"/>
              <a:t>凤舞九天</a:t>
            </a:r>
            <a:r>
              <a:rPr lang="en-US" dirty="0" smtClean="0"/>
              <a:t>,</a:t>
            </a:r>
            <a:r>
              <a:rPr lang="zh-CN" altLang="en-US" dirty="0" smtClean="0"/>
              <a:t>鲲鹏万里</a:t>
            </a:r>
            <a:r>
              <a:rPr lang="en-US" dirty="0" smtClean="0"/>
              <a:t>”,</a:t>
            </a:r>
            <a:r>
              <a:rPr lang="zh-CN" altLang="en-US" dirty="0" smtClean="0"/>
              <a:t>这是因为光发生了</a:t>
            </a:r>
            <a:r>
              <a:rPr lang="zh-CN" altLang="en-US" i="1" u="sng" dirty="0" smtClean="0"/>
              <a:t>　　　　</a:t>
            </a:r>
            <a:r>
              <a:rPr lang="zh-CN" altLang="en-US" dirty="0" smtClean="0"/>
              <a:t>反射</a:t>
            </a:r>
            <a:r>
              <a:rPr lang="en-US" dirty="0" smtClean="0"/>
              <a:t>;</a:t>
            </a:r>
            <a:r>
              <a:rPr lang="zh-CN" altLang="en-US" dirty="0" smtClean="0"/>
              <a:t>当他逐渐远离平面镜时</a:t>
            </a:r>
            <a:r>
              <a:rPr lang="en-US" dirty="0" smtClean="0"/>
              <a:t>,</a:t>
            </a:r>
            <a:r>
              <a:rPr lang="zh-CN" altLang="en-US" dirty="0" smtClean="0"/>
              <a:t>他在平面镜中所成像的大小将</a:t>
            </a:r>
            <a:r>
              <a:rPr lang="zh-CN" altLang="en-US" i="1" u="sng" dirty="0" smtClean="0"/>
              <a:t>　　　　</a:t>
            </a:r>
            <a:r>
              <a:rPr lang="en-US" dirty="0" smtClean="0"/>
              <a:t>(</a:t>
            </a:r>
            <a:r>
              <a:rPr lang="zh-CN" altLang="en-US" dirty="0" smtClean="0"/>
              <a:t>选填</a:t>
            </a:r>
            <a:r>
              <a:rPr lang="en-US" dirty="0" smtClean="0"/>
              <a:t>“</a:t>
            </a:r>
            <a:r>
              <a:rPr lang="zh-CN" altLang="en-US" dirty="0" smtClean="0"/>
              <a:t>变大</a:t>
            </a:r>
            <a:r>
              <a:rPr lang="en-US" dirty="0" smtClean="0"/>
              <a:t>”“</a:t>
            </a:r>
            <a:r>
              <a:rPr lang="zh-CN" altLang="en-US" dirty="0" smtClean="0"/>
              <a:t>不变</a:t>
            </a:r>
            <a:r>
              <a:rPr lang="en-US" dirty="0" smtClean="0"/>
              <a:t>”</a:t>
            </a:r>
            <a:r>
              <a:rPr lang="zh-CN" altLang="en-US" dirty="0" smtClean="0"/>
              <a:t>或</a:t>
            </a:r>
            <a:r>
              <a:rPr lang="en-US" dirty="0" smtClean="0"/>
              <a:t>“</a:t>
            </a:r>
            <a:r>
              <a:rPr lang="zh-CN" altLang="en-US" dirty="0" smtClean="0"/>
              <a:t>变小</a:t>
            </a:r>
            <a:r>
              <a:rPr lang="en-US" dirty="0" smtClean="0"/>
              <a:t>”)</a:t>
            </a:r>
            <a:r>
              <a:rPr lang="zh-CN" altLang="en-US" dirty="0" smtClean="0"/>
              <a:t>。</a:t>
            </a:r>
            <a:endParaRPr lang="en-US" altLang="zh-CN" dirty="0" smtClean="0"/>
          </a:p>
          <a:p>
            <a:pPr>
              <a:lnSpc>
                <a:spcPct val="150000"/>
              </a:lnSpc>
            </a:pPr>
            <a:r>
              <a:rPr lang="en-US" b="1" dirty="0" smtClean="0"/>
              <a:t>7</a:t>
            </a:r>
            <a:r>
              <a:rPr lang="en-US" b="1" i="1" dirty="0" smtClean="0"/>
              <a:t>.</a:t>
            </a:r>
            <a:r>
              <a:rPr lang="en-US" dirty="0" smtClean="0">
                <a:solidFill>
                  <a:srgbClr val="0FA096"/>
                </a:solidFill>
              </a:rPr>
              <a:t>[2013·</a:t>
            </a:r>
            <a:r>
              <a:rPr lang="zh-CN" altLang="en-US" dirty="0" smtClean="0">
                <a:solidFill>
                  <a:srgbClr val="0FA096"/>
                </a:solidFill>
              </a:rPr>
              <a:t>山西</a:t>
            </a:r>
            <a:r>
              <a:rPr lang="en-US" dirty="0" smtClean="0">
                <a:solidFill>
                  <a:srgbClr val="0FA096"/>
                </a:solidFill>
              </a:rPr>
              <a:t>29</a:t>
            </a:r>
            <a:r>
              <a:rPr lang="zh-CN" altLang="en-US" dirty="0" smtClean="0">
                <a:solidFill>
                  <a:srgbClr val="0FA096"/>
                </a:solidFill>
              </a:rPr>
              <a:t>题</a:t>
            </a:r>
            <a:r>
              <a:rPr lang="en-US" dirty="0" smtClean="0">
                <a:solidFill>
                  <a:srgbClr val="0FA096"/>
                </a:solidFill>
              </a:rPr>
              <a:t>2</a:t>
            </a:r>
            <a:r>
              <a:rPr lang="zh-CN" altLang="en-US" dirty="0" smtClean="0">
                <a:solidFill>
                  <a:srgbClr val="0FA096"/>
                </a:solidFill>
              </a:rPr>
              <a:t>分</a:t>
            </a:r>
            <a:r>
              <a:rPr lang="en-US" dirty="0" smtClean="0">
                <a:solidFill>
                  <a:srgbClr val="0FA096"/>
                </a:solidFill>
              </a:rPr>
              <a:t>] </a:t>
            </a:r>
            <a:r>
              <a:rPr lang="zh-CN" altLang="en-US" dirty="0" smtClean="0"/>
              <a:t>小芳同学站在平面镜前</a:t>
            </a:r>
            <a:r>
              <a:rPr lang="en-US" dirty="0" smtClean="0"/>
              <a:t>2 m</a:t>
            </a:r>
            <a:r>
              <a:rPr lang="zh-CN" altLang="en-US" dirty="0" smtClean="0"/>
              <a:t>处照镜子</a:t>
            </a:r>
            <a:r>
              <a:rPr lang="en-US" dirty="0" smtClean="0"/>
              <a:t>,</a:t>
            </a:r>
            <a:r>
              <a:rPr lang="zh-CN" altLang="en-US" dirty="0" smtClean="0"/>
              <a:t>她向平面镜靠近了</a:t>
            </a:r>
            <a:r>
              <a:rPr lang="en-US" dirty="0" smtClean="0"/>
              <a:t>0</a:t>
            </a:r>
            <a:r>
              <a:rPr lang="en-US" i="1" dirty="0" smtClean="0"/>
              <a:t>.</a:t>
            </a:r>
            <a:r>
              <a:rPr lang="en-US" dirty="0" smtClean="0"/>
              <a:t>5 m,</a:t>
            </a:r>
            <a:r>
              <a:rPr lang="zh-CN" altLang="en-US" dirty="0" smtClean="0"/>
              <a:t>则此时像离她的距离为</a:t>
            </a:r>
            <a:r>
              <a:rPr lang="zh-CN" altLang="en-US" i="1" u="sng" dirty="0" smtClean="0"/>
              <a:t>　　　　</a:t>
            </a:r>
            <a:r>
              <a:rPr lang="en-US" dirty="0" smtClean="0"/>
              <a:t>m,</a:t>
            </a:r>
            <a:r>
              <a:rPr lang="zh-CN" altLang="en-US" dirty="0" smtClean="0"/>
              <a:t>像的大小将</a:t>
            </a:r>
            <a:r>
              <a:rPr lang="zh-CN" altLang="en-US" i="1" u="sng" dirty="0" smtClean="0"/>
              <a:t>　　　</a:t>
            </a:r>
            <a:r>
              <a:rPr lang="en-US" dirty="0" smtClean="0"/>
              <a:t>(</a:t>
            </a:r>
            <a:r>
              <a:rPr lang="zh-CN" altLang="en-US" dirty="0" smtClean="0"/>
              <a:t>选填</a:t>
            </a:r>
            <a:r>
              <a:rPr lang="en-US" dirty="0" smtClean="0"/>
              <a:t>“</a:t>
            </a:r>
            <a:r>
              <a:rPr lang="zh-CN" altLang="en-US" dirty="0" smtClean="0"/>
              <a:t>变小</a:t>
            </a:r>
            <a:r>
              <a:rPr lang="en-US" dirty="0" smtClean="0"/>
              <a:t>”“</a:t>
            </a:r>
            <a:r>
              <a:rPr lang="zh-CN" altLang="en-US" dirty="0" smtClean="0"/>
              <a:t>变大</a:t>
            </a:r>
            <a:r>
              <a:rPr lang="en-US" dirty="0" smtClean="0"/>
              <a:t>”</a:t>
            </a:r>
            <a:r>
              <a:rPr lang="zh-CN" altLang="en-US" dirty="0" smtClean="0"/>
              <a:t>或</a:t>
            </a:r>
            <a:r>
              <a:rPr lang="en-US" dirty="0" smtClean="0"/>
              <a:t>“</a:t>
            </a:r>
            <a:r>
              <a:rPr lang="zh-CN" altLang="en-US" dirty="0" smtClean="0"/>
              <a:t>不变</a:t>
            </a:r>
            <a:r>
              <a:rPr lang="en-US" dirty="0" smtClean="0"/>
              <a:t>”)</a:t>
            </a:r>
            <a:r>
              <a:rPr lang="zh-CN" altLang="en-US" dirty="0" smtClean="0"/>
              <a:t>。</a:t>
            </a:r>
            <a:r>
              <a:rPr lang="en-US" dirty="0" smtClean="0"/>
              <a:t>  </a:t>
            </a:r>
            <a:endParaRPr lang="zh-CN" altLang="en-US" dirty="0"/>
          </a:p>
        </p:txBody>
      </p:sp>
      <p:sp>
        <p:nvSpPr>
          <p:cNvPr id="6" name="Rectangle 5"/>
          <p:cNvSpPr>
            <a:spLocks noChangeArrowheads="1"/>
          </p:cNvSpPr>
          <p:nvPr/>
        </p:nvSpPr>
        <p:spPr bwMode="auto">
          <a:xfrm>
            <a:off x="5018315" y="800592"/>
            <a:ext cx="417102"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zh-CN" altLang="en-US" b="1" dirty="0" smtClean="0">
                <a:solidFill>
                  <a:srgbClr val="C00000"/>
                </a:solidFill>
                <a:latin typeface="+mn-ea"/>
                <a:cs typeface="Times New Roman" pitchFamily="18" charset="0"/>
              </a:rPr>
              <a:t>漫</a:t>
            </a:r>
            <a:endParaRPr kumimoji="0" lang="zh-CN" altLang="en-US" b="0" i="0" u="none" strike="noStrike" cap="none" normalizeH="0" baseline="0" dirty="0" smtClean="0">
              <a:ln>
                <a:noFill/>
              </a:ln>
              <a:solidFill>
                <a:schemeClr val="tx1"/>
              </a:solidFill>
              <a:effectLst/>
              <a:latin typeface="+mn-ea"/>
              <a:cs typeface="宋体" pitchFamily="2" charset="-122"/>
            </a:endParaRPr>
          </a:p>
        </p:txBody>
      </p:sp>
      <p:sp>
        <p:nvSpPr>
          <p:cNvPr id="7" name="Rectangle 5"/>
          <p:cNvSpPr>
            <a:spLocks noChangeArrowheads="1"/>
          </p:cNvSpPr>
          <p:nvPr/>
        </p:nvSpPr>
        <p:spPr bwMode="auto">
          <a:xfrm>
            <a:off x="3985162" y="1192479"/>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zh-CN" altLang="en-US" b="1" dirty="0" smtClean="0">
                <a:solidFill>
                  <a:srgbClr val="C00000"/>
                </a:solidFill>
                <a:latin typeface="+mn-ea"/>
                <a:cs typeface="Times New Roman" pitchFamily="18" charset="0"/>
              </a:rPr>
              <a:t>不变</a:t>
            </a:r>
            <a:endParaRPr kumimoji="0" lang="zh-CN" altLang="en-US" b="0" i="0" u="none" strike="noStrike" cap="none" normalizeH="0" baseline="0" dirty="0" smtClean="0">
              <a:ln>
                <a:noFill/>
              </a:ln>
              <a:solidFill>
                <a:schemeClr val="tx1"/>
              </a:solidFill>
              <a:effectLst/>
              <a:latin typeface="+mn-ea"/>
              <a:cs typeface="宋体" pitchFamily="2" charset="-122"/>
            </a:endParaRPr>
          </a:p>
        </p:txBody>
      </p:sp>
      <p:sp>
        <p:nvSpPr>
          <p:cNvPr id="8" name="Rectangle 5"/>
          <p:cNvSpPr>
            <a:spLocks noChangeArrowheads="1"/>
          </p:cNvSpPr>
          <p:nvPr/>
        </p:nvSpPr>
        <p:spPr bwMode="auto">
          <a:xfrm>
            <a:off x="4103915" y="2047504"/>
            <a:ext cx="300082"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zh-CN" b="1" dirty="0" smtClean="0">
                <a:solidFill>
                  <a:srgbClr val="C00000"/>
                </a:solidFill>
                <a:cs typeface="Times New Roman" pitchFamily="18" charset="0"/>
              </a:rPr>
              <a:t>3</a:t>
            </a:r>
            <a:endParaRPr kumimoji="0" lang="zh-CN" altLang="en-US" b="0" i="0" u="none" strike="noStrike" cap="none" normalizeH="0" baseline="0" dirty="0" smtClean="0">
              <a:ln>
                <a:noFill/>
              </a:ln>
              <a:solidFill>
                <a:schemeClr val="tx1"/>
              </a:solidFill>
              <a:effectLst/>
              <a:cs typeface="宋体" pitchFamily="2" charset="-122"/>
            </a:endParaRPr>
          </a:p>
        </p:txBody>
      </p:sp>
      <p:sp>
        <p:nvSpPr>
          <p:cNvPr id="9" name="Rectangle 5"/>
          <p:cNvSpPr>
            <a:spLocks noChangeArrowheads="1"/>
          </p:cNvSpPr>
          <p:nvPr/>
        </p:nvSpPr>
        <p:spPr bwMode="auto">
          <a:xfrm>
            <a:off x="6075219" y="2023752"/>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zh-CN" altLang="en-US" b="1" dirty="0" smtClean="0">
                <a:solidFill>
                  <a:srgbClr val="C00000"/>
                </a:solidFill>
                <a:latin typeface="+mn-ea"/>
                <a:cs typeface="Times New Roman" pitchFamily="18" charset="0"/>
              </a:rPr>
              <a:t>不变</a:t>
            </a:r>
            <a:endParaRPr kumimoji="0" lang="zh-CN" altLang="en-US" b="0" i="0" u="none" strike="noStrike" cap="none" normalizeH="0" baseline="0" dirty="0" smtClean="0">
              <a:ln>
                <a:noFill/>
              </a:ln>
              <a:solidFill>
                <a:schemeClr val="tx1"/>
              </a:solidFill>
              <a:effectLst/>
              <a:latin typeface="+mn-ea"/>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2381027"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考点三　光现象作图</a:t>
            </a:r>
          </a:p>
        </p:txBody>
      </p:sp>
      <p:sp>
        <p:nvSpPr>
          <p:cNvPr id="5" name="TextBox 4"/>
          <p:cNvSpPr txBox="1"/>
          <p:nvPr/>
        </p:nvSpPr>
        <p:spPr>
          <a:xfrm>
            <a:off x="810986" y="838199"/>
            <a:ext cx="7905502" cy="903700"/>
          </a:xfrm>
          <a:prstGeom prst="rect">
            <a:avLst/>
          </a:prstGeom>
          <a:noFill/>
        </p:spPr>
        <p:txBody>
          <a:bodyPr wrap="square" lIns="36000" tIns="36000" rIns="36000" bIns="36000" rtlCol="0">
            <a:spAutoFit/>
          </a:bodyPr>
          <a:lstStyle/>
          <a:p>
            <a:pPr>
              <a:lnSpc>
                <a:spcPct val="150000"/>
              </a:lnSpc>
            </a:pPr>
            <a:r>
              <a:rPr lang="en-US" b="1" dirty="0" smtClean="0"/>
              <a:t>8</a:t>
            </a:r>
            <a:r>
              <a:rPr lang="en-US" b="1" i="1" dirty="0" smtClean="0"/>
              <a:t>.</a:t>
            </a:r>
            <a:r>
              <a:rPr lang="en-US" dirty="0" smtClean="0">
                <a:solidFill>
                  <a:srgbClr val="0FA096"/>
                </a:solidFill>
              </a:rPr>
              <a:t>[2017·</a:t>
            </a:r>
            <a:r>
              <a:rPr lang="zh-CN" altLang="en-US" dirty="0" smtClean="0">
                <a:solidFill>
                  <a:srgbClr val="0FA096"/>
                </a:solidFill>
              </a:rPr>
              <a:t>山西</a:t>
            </a:r>
            <a:r>
              <a:rPr lang="en-US" dirty="0" smtClean="0">
                <a:solidFill>
                  <a:srgbClr val="0FA096"/>
                </a:solidFill>
              </a:rPr>
              <a:t>33</a:t>
            </a:r>
            <a:r>
              <a:rPr lang="zh-CN" altLang="en-US" dirty="0" smtClean="0">
                <a:solidFill>
                  <a:srgbClr val="0FA096"/>
                </a:solidFill>
              </a:rPr>
              <a:t>题</a:t>
            </a:r>
            <a:r>
              <a:rPr lang="en-US" dirty="0" smtClean="0">
                <a:solidFill>
                  <a:srgbClr val="0FA096"/>
                </a:solidFill>
              </a:rPr>
              <a:t>2</a:t>
            </a:r>
            <a:r>
              <a:rPr lang="zh-CN" altLang="en-US" dirty="0" smtClean="0">
                <a:solidFill>
                  <a:srgbClr val="0FA096"/>
                </a:solidFill>
              </a:rPr>
              <a:t>分</a:t>
            </a:r>
            <a:r>
              <a:rPr lang="en-US" dirty="0" smtClean="0">
                <a:solidFill>
                  <a:srgbClr val="0FA096"/>
                </a:solidFill>
              </a:rPr>
              <a:t>] </a:t>
            </a:r>
            <a:r>
              <a:rPr lang="zh-CN" altLang="en-US" dirty="0" smtClean="0"/>
              <a:t>如图</a:t>
            </a:r>
            <a:r>
              <a:rPr lang="en-US" dirty="0" smtClean="0"/>
              <a:t>2</a:t>
            </a:r>
            <a:r>
              <a:rPr lang="en-US" i="1" dirty="0" smtClean="0"/>
              <a:t>-</a:t>
            </a:r>
            <a:r>
              <a:rPr lang="en-US" dirty="0" smtClean="0"/>
              <a:t>22</a:t>
            </a:r>
            <a:r>
              <a:rPr lang="zh-CN" altLang="en-US" dirty="0" smtClean="0"/>
              <a:t>所示是光线经过平面镜反射后的光路图</a:t>
            </a:r>
            <a:r>
              <a:rPr lang="en-US" dirty="0" smtClean="0"/>
              <a:t>,</a:t>
            </a:r>
            <a:r>
              <a:rPr lang="zh-CN" altLang="en-US" dirty="0" smtClean="0"/>
              <a:t>请你在图中适当的位置画出平面镜</a:t>
            </a:r>
            <a:r>
              <a:rPr lang="en-US" dirty="0" smtClean="0"/>
              <a:t>,</a:t>
            </a:r>
            <a:r>
              <a:rPr lang="zh-CN" altLang="en-US" dirty="0" smtClean="0"/>
              <a:t>并标出反射角的度数。</a:t>
            </a:r>
            <a:endParaRPr lang="zh-CN" altLang="en-US" dirty="0"/>
          </a:p>
        </p:txBody>
      </p:sp>
      <p:sp>
        <p:nvSpPr>
          <p:cNvPr id="6" name="矩形 5"/>
          <p:cNvSpPr/>
          <p:nvPr/>
        </p:nvSpPr>
        <p:spPr>
          <a:xfrm>
            <a:off x="5199476" y="3095380"/>
            <a:ext cx="838691" cy="458715"/>
          </a:xfrm>
          <a:prstGeom prst="rect">
            <a:avLst/>
          </a:prstGeom>
        </p:spPr>
        <p:txBody>
          <a:bodyPr wrap="none">
            <a:spAutoFit/>
          </a:bodyPr>
          <a:lstStyle/>
          <a:p>
            <a:pPr lvl="0">
              <a:lnSpc>
                <a:spcPct val="150000"/>
              </a:lnSpc>
            </a:pPr>
            <a:r>
              <a:rPr lang="zh-CN" altLang="en-US" dirty="0" smtClean="0">
                <a:solidFill>
                  <a:prstClr val="black"/>
                </a:solidFill>
              </a:rPr>
              <a:t>图</a:t>
            </a:r>
            <a:r>
              <a:rPr lang="en-US" dirty="0" smtClean="0">
                <a:solidFill>
                  <a:prstClr val="black"/>
                </a:solidFill>
              </a:rPr>
              <a:t>2</a:t>
            </a:r>
            <a:r>
              <a:rPr lang="en-US" i="1" dirty="0" smtClean="0">
                <a:solidFill>
                  <a:prstClr val="black"/>
                </a:solidFill>
              </a:rPr>
              <a:t>-</a:t>
            </a:r>
            <a:r>
              <a:rPr lang="en-US" dirty="0" smtClean="0">
                <a:solidFill>
                  <a:prstClr val="black"/>
                </a:solidFill>
              </a:rPr>
              <a:t>2</a:t>
            </a:r>
            <a:r>
              <a:rPr lang="en-US" altLang="zh-CN" dirty="0" smtClean="0">
                <a:solidFill>
                  <a:prstClr val="black"/>
                </a:solidFill>
              </a:rPr>
              <a:t>2</a:t>
            </a:r>
            <a:endParaRPr lang="zh-CN" altLang="en-US" dirty="0" smtClean="0">
              <a:solidFill>
                <a:prstClr val="black"/>
              </a:solidFill>
            </a:endParaRPr>
          </a:p>
        </p:txBody>
      </p:sp>
      <p:pic>
        <p:nvPicPr>
          <p:cNvPr id="7" name="Z7.EPS" descr="id:2147506234;FounderCES"/>
          <p:cNvPicPr>
            <a:picLocks noChangeAspect="1"/>
          </p:cNvPicPr>
          <p:nvPr/>
        </p:nvPicPr>
        <p:blipFill>
          <a:blip r:embed="rId2" cstate="print"/>
          <a:stretch>
            <a:fillRect/>
          </a:stretch>
        </p:blipFill>
        <p:spPr>
          <a:xfrm>
            <a:off x="5090996" y="1891339"/>
            <a:ext cx="1096048" cy="1096048"/>
          </a:xfrm>
          <a:prstGeom prst="rect">
            <a:avLst/>
          </a:prstGeom>
        </p:spPr>
      </p:pic>
      <p:sp>
        <p:nvSpPr>
          <p:cNvPr id="10" name="Rectangle 5"/>
          <p:cNvSpPr>
            <a:spLocks noChangeArrowheads="1"/>
          </p:cNvSpPr>
          <p:nvPr/>
        </p:nvSpPr>
        <p:spPr bwMode="auto">
          <a:xfrm>
            <a:off x="755075" y="1750619"/>
            <a:ext cx="1107996" cy="45890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dirty="0" smtClean="0">
                <a:solidFill>
                  <a:srgbClr val="C00000"/>
                </a:solidFill>
              </a:rPr>
              <a:t>如图所示</a:t>
            </a:r>
            <a:endParaRPr kumimoji="0" lang="zh-CN" altLang="en-US" b="0" i="0" u="none" strike="noStrike" cap="none" normalizeH="0" baseline="0" dirty="0" smtClean="0">
              <a:ln>
                <a:noFill/>
              </a:ln>
              <a:solidFill>
                <a:srgbClr val="C00000"/>
              </a:solidFill>
              <a:effectLst/>
              <a:latin typeface="+mn-ea"/>
              <a:cs typeface="宋体" pitchFamily="2" charset="-122"/>
            </a:endParaRPr>
          </a:p>
        </p:txBody>
      </p:sp>
      <p:pic>
        <p:nvPicPr>
          <p:cNvPr id="11" name="Z8.EPS" descr="id:2147488860;FounderCES"/>
          <p:cNvPicPr>
            <a:picLocks noChangeAspect="1"/>
          </p:cNvPicPr>
          <p:nvPr/>
        </p:nvPicPr>
        <p:blipFill>
          <a:blip r:embed="rId3" cstate="print"/>
          <a:stretch>
            <a:fillRect/>
          </a:stretch>
        </p:blipFill>
        <p:spPr>
          <a:xfrm>
            <a:off x="1592777" y="2324217"/>
            <a:ext cx="1555149" cy="1499637"/>
          </a:xfrm>
          <a:prstGeom prst="rect">
            <a:avLst/>
          </a:prstGeom>
        </p:spPr>
      </p:pic>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8" y="337457"/>
            <a:ext cx="7800110" cy="1734697"/>
          </a:xfrm>
          <a:prstGeom prst="rect">
            <a:avLst/>
          </a:prstGeom>
          <a:noFill/>
        </p:spPr>
        <p:txBody>
          <a:bodyPr wrap="square" lIns="36000" tIns="36000" rIns="36000" bIns="36000" rtlCol="0">
            <a:spAutoFit/>
          </a:bodyPr>
          <a:lstStyle/>
          <a:p>
            <a:pPr>
              <a:lnSpc>
                <a:spcPct val="150000"/>
              </a:lnSpc>
            </a:pPr>
            <a:r>
              <a:rPr lang="en-US" b="1" dirty="0" smtClean="0"/>
              <a:t>9</a:t>
            </a:r>
            <a:r>
              <a:rPr lang="en-US" b="1" i="1" dirty="0" smtClean="0"/>
              <a:t>.</a:t>
            </a:r>
            <a:r>
              <a:rPr lang="en-US" dirty="0" smtClean="0">
                <a:solidFill>
                  <a:srgbClr val="0FA096"/>
                </a:solidFill>
              </a:rPr>
              <a:t>[2019·</a:t>
            </a:r>
            <a:r>
              <a:rPr lang="zh-CN" altLang="en-US" dirty="0" smtClean="0">
                <a:solidFill>
                  <a:srgbClr val="0FA096"/>
                </a:solidFill>
              </a:rPr>
              <a:t>山西</a:t>
            </a:r>
            <a:r>
              <a:rPr lang="en-US" dirty="0" smtClean="0">
                <a:solidFill>
                  <a:srgbClr val="0FA096"/>
                </a:solidFill>
              </a:rPr>
              <a:t>42</a:t>
            </a:r>
            <a:r>
              <a:rPr lang="zh-CN" altLang="en-US" dirty="0" smtClean="0">
                <a:solidFill>
                  <a:srgbClr val="0FA096"/>
                </a:solidFill>
              </a:rPr>
              <a:t>题</a:t>
            </a:r>
            <a:r>
              <a:rPr lang="en-US" dirty="0" smtClean="0">
                <a:solidFill>
                  <a:srgbClr val="0FA096"/>
                </a:solidFill>
              </a:rPr>
              <a:t>2</a:t>
            </a:r>
            <a:r>
              <a:rPr lang="zh-CN" altLang="en-US" dirty="0" smtClean="0">
                <a:solidFill>
                  <a:srgbClr val="0FA096"/>
                </a:solidFill>
              </a:rPr>
              <a:t>分</a:t>
            </a:r>
            <a:r>
              <a:rPr lang="en-US" dirty="0" smtClean="0">
                <a:solidFill>
                  <a:srgbClr val="0FA096"/>
                </a:solidFill>
              </a:rPr>
              <a:t>]</a:t>
            </a:r>
            <a:r>
              <a:rPr lang="zh-CN" altLang="en-US" dirty="0" smtClean="0"/>
              <a:t>如图</a:t>
            </a:r>
            <a:r>
              <a:rPr lang="en-US" dirty="0" smtClean="0"/>
              <a:t>2</a:t>
            </a:r>
            <a:r>
              <a:rPr lang="en-US" i="1" dirty="0" smtClean="0"/>
              <a:t>-</a:t>
            </a:r>
            <a:r>
              <a:rPr lang="en-US" dirty="0" smtClean="0"/>
              <a:t>23</a:t>
            </a:r>
            <a:r>
              <a:rPr lang="zh-CN" altLang="en-US" dirty="0" smtClean="0"/>
              <a:t>甲所示</a:t>
            </a:r>
            <a:r>
              <a:rPr lang="en-US" dirty="0" smtClean="0"/>
              <a:t>,</a:t>
            </a:r>
            <a:r>
              <a:rPr lang="zh-CN" altLang="en-US" dirty="0" smtClean="0"/>
              <a:t>家用小轿车的前挡风玻璃都是斜的</a:t>
            </a:r>
            <a:r>
              <a:rPr lang="en-US" dirty="0" smtClean="0"/>
              <a:t>,</a:t>
            </a:r>
            <a:r>
              <a:rPr lang="zh-CN" altLang="en-US" dirty="0" smtClean="0"/>
              <a:t>这样可以保证夜间行车时</a:t>
            </a:r>
            <a:r>
              <a:rPr lang="en-US" dirty="0" smtClean="0"/>
              <a:t>,</a:t>
            </a:r>
            <a:r>
              <a:rPr lang="zh-CN" altLang="en-US" dirty="0" smtClean="0"/>
              <a:t>车内景物通过挡风玻璃所成的像成在司机前面斜上方</a:t>
            </a:r>
            <a:r>
              <a:rPr lang="en-US" dirty="0" smtClean="0"/>
              <a:t>,</a:t>
            </a:r>
            <a:r>
              <a:rPr lang="zh-CN" altLang="en-US" dirty="0" smtClean="0"/>
              <a:t>避免干扰司机视线</a:t>
            </a:r>
            <a:r>
              <a:rPr lang="en-US" dirty="0" smtClean="0"/>
              <a:t>,</a:t>
            </a:r>
            <a:r>
              <a:rPr lang="zh-CN" altLang="en-US" dirty="0" smtClean="0"/>
              <a:t>保证驾驶安全。请你在图乙中画出司机眼睛</a:t>
            </a:r>
            <a:r>
              <a:rPr lang="en-US" dirty="0" smtClean="0"/>
              <a:t>(</a:t>
            </a:r>
            <a:r>
              <a:rPr lang="en-US" i="1" dirty="0" smtClean="0"/>
              <a:t>B</a:t>
            </a:r>
            <a:r>
              <a:rPr lang="zh-CN" altLang="en-US" dirty="0" smtClean="0"/>
              <a:t>点</a:t>
            </a:r>
            <a:r>
              <a:rPr lang="en-US" dirty="0" smtClean="0"/>
              <a:t>)</a:t>
            </a:r>
            <a:r>
              <a:rPr lang="zh-CN" altLang="en-US" dirty="0" smtClean="0"/>
              <a:t>通过挡风玻璃</a:t>
            </a:r>
            <a:r>
              <a:rPr lang="en-US" i="1" dirty="0" smtClean="0"/>
              <a:t>MN</a:t>
            </a:r>
            <a:r>
              <a:rPr lang="zh-CN" altLang="en-US" dirty="0" smtClean="0"/>
              <a:t>看到车内装饰物</a:t>
            </a:r>
            <a:r>
              <a:rPr lang="en-US" dirty="0" smtClean="0"/>
              <a:t>(</a:t>
            </a:r>
            <a:r>
              <a:rPr lang="en-US" i="1" dirty="0" smtClean="0"/>
              <a:t>A</a:t>
            </a:r>
            <a:r>
              <a:rPr lang="zh-CN" altLang="en-US" dirty="0" smtClean="0"/>
              <a:t>点</a:t>
            </a:r>
            <a:r>
              <a:rPr lang="en-US" dirty="0" smtClean="0"/>
              <a:t>)</a:t>
            </a:r>
            <a:r>
              <a:rPr lang="zh-CN" altLang="en-US" dirty="0" smtClean="0"/>
              <a:t>的像的光路图。</a:t>
            </a:r>
            <a:endParaRPr lang="zh-CN" altLang="en-US" dirty="0"/>
          </a:p>
        </p:txBody>
      </p:sp>
      <p:sp>
        <p:nvSpPr>
          <p:cNvPr id="3" name="矩形 2"/>
          <p:cNvSpPr/>
          <p:nvPr/>
        </p:nvSpPr>
        <p:spPr>
          <a:xfrm>
            <a:off x="6205304" y="3688098"/>
            <a:ext cx="838691" cy="369332"/>
          </a:xfrm>
          <a:prstGeom prst="rect">
            <a:avLst/>
          </a:prstGeom>
        </p:spPr>
        <p:txBody>
          <a:bodyPr wrap="none">
            <a:spAutoFit/>
          </a:bodyPr>
          <a:lstStyle/>
          <a:p>
            <a:r>
              <a:rPr lang="zh-CN" altLang="en-US" dirty="0" smtClean="0">
                <a:solidFill>
                  <a:prstClr val="black"/>
                </a:solidFill>
              </a:rPr>
              <a:t>图</a:t>
            </a:r>
            <a:r>
              <a:rPr lang="en-US" dirty="0" smtClean="0">
                <a:solidFill>
                  <a:prstClr val="black"/>
                </a:solidFill>
              </a:rPr>
              <a:t>2</a:t>
            </a:r>
            <a:r>
              <a:rPr lang="en-US" i="1" dirty="0" smtClean="0">
                <a:solidFill>
                  <a:prstClr val="black"/>
                </a:solidFill>
              </a:rPr>
              <a:t>-</a:t>
            </a:r>
            <a:r>
              <a:rPr lang="en-US" dirty="0" smtClean="0">
                <a:solidFill>
                  <a:prstClr val="black"/>
                </a:solidFill>
              </a:rPr>
              <a:t>23</a:t>
            </a:r>
            <a:endParaRPr lang="zh-CN" altLang="en-US" dirty="0"/>
          </a:p>
        </p:txBody>
      </p:sp>
      <p:pic>
        <p:nvPicPr>
          <p:cNvPr id="4" name="20WLZT1310.EPS" descr="id:2147506241;FounderCES"/>
          <p:cNvPicPr>
            <a:picLocks noChangeAspect="1"/>
          </p:cNvPicPr>
          <p:nvPr/>
        </p:nvPicPr>
        <p:blipFill>
          <a:blip r:embed="rId2" cstate="print"/>
          <a:stretch>
            <a:fillRect/>
          </a:stretch>
        </p:blipFill>
        <p:spPr>
          <a:xfrm>
            <a:off x="4738464" y="2098120"/>
            <a:ext cx="3802292" cy="1525055"/>
          </a:xfrm>
          <a:prstGeom prst="rect">
            <a:avLst/>
          </a:prstGeom>
        </p:spPr>
      </p:pic>
      <p:sp>
        <p:nvSpPr>
          <p:cNvPr id="5" name="TextBox 4"/>
          <p:cNvSpPr txBox="1"/>
          <p:nvPr/>
        </p:nvSpPr>
        <p:spPr>
          <a:xfrm>
            <a:off x="904202" y="2027360"/>
            <a:ext cx="7800110" cy="439085"/>
          </a:xfrm>
          <a:prstGeom prst="rect">
            <a:avLst/>
          </a:prstGeom>
          <a:noFill/>
        </p:spPr>
        <p:txBody>
          <a:bodyPr wrap="square" lIns="36000" tIns="36000" rIns="36000" bIns="36000" rtlCol="0">
            <a:spAutoFit/>
          </a:bodyPr>
          <a:lstStyle/>
          <a:p>
            <a:pPr>
              <a:lnSpc>
                <a:spcPct val="150000"/>
              </a:lnSpc>
            </a:pPr>
            <a:r>
              <a:rPr lang="zh-CN" altLang="en-US" dirty="0" smtClean="0">
                <a:solidFill>
                  <a:srgbClr val="C00000"/>
                </a:solidFill>
              </a:rPr>
              <a:t>如图所示</a:t>
            </a:r>
            <a:endParaRPr lang="zh-CN" altLang="en-US" dirty="0">
              <a:solidFill>
                <a:srgbClr val="C00000"/>
              </a:solidFill>
            </a:endParaRPr>
          </a:p>
        </p:txBody>
      </p:sp>
      <p:pic>
        <p:nvPicPr>
          <p:cNvPr id="6" name="20WLZT1314.EPS" descr="id:2147488867;FounderCES"/>
          <p:cNvPicPr>
            <a:picLocks noChangeAspect="1"/>
          </p:cNvPicPr>
          <p:nvPr/>
        </p:nvPicPr>
        <p:blipFill>
          <a:blip r:embed="rId3" cstate="print"/>
          <a:stretch>
            <a:fillRect/>
          </a:stretch>
        </p:blipFill>
        <p:spPr>
          <a:xfrm>
            <a:off x="1325075" y="2731986"/>
            <a:ext cx="2396875" cy="1458293"/>
          </a:xfrm>
          <a:prstGeom prst="rect">
            <a:avLst/>
          </a:prstGeom>
        </p:spPr>
      </p:pic>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2124547"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考点四　光学实验</a:t>
            </a:r>
          </a:p>
        </p:txBody>
      </p:sp>
      <p:sp>
        <p:nvSpPr>
          <p:cNvPr id="5" name="TextBox 4"/>
          <p:cNvSpPr txBox="1"/>
          <p:nvPr/>
        </p:nvSpPr>
        <p:spPr>
          <a:xfrm>
            <a:off x="810986" y="838199"/>
            <a:ext cx="7905502" cy="3812188"/>
          </a:xfrm>
          <a:prstGeom prst="rect">
            <a:avLst/>
          </a:prstGeom>
          <a:noFill/>
        </p:spPr>
        <p:txBody>
          <a:bodyPr wrap="square" lIns="36000" tIns="36000" rIns="36000" bIns="36000" rtlCol="0">
            <a:spAutoFit/>
          </a:bodyPr>
          <a:lstStyle/>
          <a:p>
            <a:pPr>
              <a:lnSpc>
                <a:spcPct val="150000"/>
              </a:lnSpc>
            </a:pPr>
            <a:r>
              <a:rPr lang="en-US" b="1" dirty="0" smtClean="0"/>
              <a:t>10</a:t>
            </a:r>
            <a:r>
              <a:rPr lang="en-US" b="1" i="1" dirty="0" smtClean="0"/>
              <a:t>.</a:t>
            </a:r>
            <a:r>
              <a:rPr lang="en-US" dirty="0" smtClean="0">
                <a:solidFill>
                  <a:srgbClr val="0FA096"/>
                </a:solidFill>
              </a:rPr>
              <a:t>[2015·</a:t>
            </a:r>
            <a:r>
              <a:rPr lang="zh-CN" altLang="en-US" dirty="0" smtClean="0">
                <a:solidFill>
                  <a:srgbClr val="0FA096"/>
                </a:solidFill>
              </a:rPr>
              <a:t>山西</a:t>
            </a:r>
            <a:r>
              <a:rPr lang="en-US" dirty="0" smtClean="0">
                <a:solidFill>
                  <a:srgbClr val="0FA096"/>
                </a:solidFill>
              </a:rPr>
              <a:t>36</a:t>
            </a:r>
            <a:r>
              <a:rPr lang="zh-CN" altLang="en-US" dirty="0" smtClean="0">
                <a:solidFill>
                  <a:srgbClr val="0FA096"/>
                </a:solidFill>
              </a:rPr>
              <a:t>题</a:t>
            </a:r>
            <a:r>
              <a:rPr lang="en-US" dirty="0" smtClean="0">
                <a:solidFill>
                  <a:srgbClr val="0FA096"/>
                </a:solidFill>
              </a:rPr>
              <a:t>4</a:t>
            </a:r>
            <a:r>
              <a:rPr lang="zh-CN" altLang="en-US" dirty="0" smtClean="0">
                <a:solidFill>
                  <a:srgbClr val="0FA096"/>
                </a:solidFill>
              </a:rPr>
              <a:t>分</a:t>
            </a:r>
            <a:r>
              <a:rPr lang="en-US" dirty="0" smtClean="0">
                <a:solidFill>
                  <a:srgbClr val="0FA096"/>
                </a:solidFill>
              </a:rPr>
              <a:t>] </a:t>
            </a:r>
            <a:r>
              <a:rPr lang="zh-CN" altLang="en-US" dirty="0" smtClean="0"/>
              <a:t>如图</a:t>
            </a:r>
            <a:r>
              <a:rPr lang="en-US" dirty="0" smtClean="0"/>
              <a:t>2</a:t>
            </a:r>
            <a:r>
              <a:rPr lang="en-US" i="1" dirty="0" smtClean="0"/>
              <a:t>-</a:t>
            </a:r>
            <a:r>
              <a:rPr lang="en-US" dirty="0" smtClean="0"/>
              <a:t>24</a:t>
            </a:r>
            <a:r>
              <a:rPr lang="zh-CN" altLang="en-US" dirty="0" smtClean="0"/>
              <a:t>所示是小明探究光的反射规律的实验装置</a:t>
            </a:r>
            <a:r>
              <a:rPr lang="en-US" dirty="0" smtClean="0"/>
              <a:t>,</a:t>
            </a:r>
            <a:r>
              <a:rPr lang="zh-CN" altLang="en-US" dirty="0" smtClean="0"/>
              <a:t>在平面镜上放置一块硬纸板</a:t>
            </a:r>
            <a:r>
              <a:rPr lang="en-US" dirty="0" smtClean="0"/>
              <a:t>,</a:t>
            </a:r>
            <a:r>
              <a:rPr lang="zh-CN" altLang="en-US" dirty="0" smtClean="0"/>
              <a:t>此纸板由可以绕</a:t>
            </a:r>
            <a:r>
              <a:rPr lang="en-US" i="1" dirty="0" smtClean="0"/>
              <a:t>ON</a:t>
            </a:r>
            <a:r>
              <a:rPr lang="zh-CN" altLang="en-US" dirty="0" smtClean="0"/>
              <a:t>转折的</a:t>
            </a:r>
            <a:r>
              <a:rPr lang="en-US" i="1" dirty="0" smtClean="0"/>
              <a:t>E</a:t>
            </a:r>
            <a:r>
              <a:rPr lang="zh-CN" altLang="en-US" dirty="0" smtClean="0"/>
              <a:t>、</a:t>
            </a:r>
            <a:r>
              <a:rPr lang="en-US" i="1" dirty="0" smtClean="0"/>
              <a:t>F</a:t>
            </a:r>
            <a:r>
              <a:rPr lang="zh-CN" altLang="en-US" dirty="0" smtClean="0"/>
              <a:t>两部分组成。</a:t>
            </a: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endParaRPr lang="en-US" altLang="zh-CN" dirty="0" smtClean="0"/>
          </a:p>
          <a:p>
            <a:pPr>
              <a:lnSpc>
                <a:spcPct val="150000"/>
              </a:lnSpc>
            </a:pPr>
            <a:r>
              <a:rPr lang="en-US" dirty="0" smtClean="0"/>
              <a:t>(1)</a:t>
            </a:r>
            <a:r>
              <a:rPr lang="zh-CN" altLang="en-US" dirty="0" smtClean="0"/>
              <a:t>要使入射光线和其反射光线的径迹同时在纸板上出现</a:t>
            </a:r>
            <a:r>
              <a:rPr lang="en-US" dirty="0" smtClean="0"/>
              <a:t>,</a:t>
            </a:r>
            <a:r>
              <a:rPr lang="zh-CN" altLang="en-US" dirty="0" smtClean="0"/>
              <a:t>你认为纸板与平面镜的位置关系是</a:t>
            </a:r>
            <a:r>
              <a:rPr lang="zh-CN" altLang="en-US" i="1" u="sng" dirty="0" smtClean="0"/>
              <a:t>　　　</a:t>
            </a:r>
            <a:r>
              <a:rPr lang="en-US" dirty="0" smtClean="0"/>
              <a:t>(</a:t>
            </a:r>
            <a:r>
              <a:rPr lang="zh-CN" altLang="en-US" dirty="0" smtClean="0"/>
              <a:t>选填</a:t>
            </a:r>
            <a:r>
              <a:rPr lang="en-US" dirty="0" smtClean="0"/>
              <a:t>“</a:t>
            </a:r>
            <a:r>
              <a:rPr lang="zh-CN" altLang="en-US" dirty="0" smtClean="0"/>
              <a:t>垂直</a:t>
            </a:r>
            <a:r>
              <a:rPr lang="en-US" dirty="0" smtClean="0"/>
              <a:t>”</a:t>
            </a:r>
            <a:r>
              <a:rPr lang="zh-CN" altLang="en-US" dirty="0" smtClean="0"/>
              <a:t>或</a:t>
            </a:r>
            <a:r>
              <a:rPr lang="en-US" dirty="0" smtClean="0"/>
              <a:t>“</a:t>
            </a:r>
            <a:r>
              <a:rPr lang="zh-CN" altLang="en-US" dirty="0" smtClean="0"/>
              <a:t>不垂直</a:t>
            </a:r>
            <a:r>
              <a:rPr lang="en-US" dirty="0" smtClean="0"/>
              <a:t>”)</a:t>
            </a:r>
            <a:r>
              <a:rPr lang="zh-CN" altLang="en-US" dirty="0" smtClean="0"/>
              <a:t>。实验时</a:t>
            </a:r>
            <a:r>
              <a:rPr lang="en-US" dirty="0" smtClean="0"/>
              <a:t>,</a:t>
            </a:r>
            <a:r>
              <a:rPr lang="zh-CN" altLang="en-US" dirty="0" smtClean="0"/>
              <a:t>从纸板前不同的方向都能看到光的径迹</a:t>
            </a:r>
            <a:r>
              <a:rPr lang="en-US" dirty="0" smtClean="0"/>
              <a:t>,</a:t>
            </a:r>
            <a:r>
              <a:rPr lang="zh-CN" altLang="en-US" dirty="0" smtClean="0"/>
              <a:t>这是因为光在纸板上发生了</a:t>
            </a:r>
            <a:r>
              <a:rPr lang="zh-CN" altLang="en-US" i="1" u="sng" dirty="0" smtClean="0"/>
              <a:t>　　　</a:t>
            </a:r>
            <a:r>
              <a:rPr lang="zh-CN" altLang="en-US" dirty="0" smtClean="0"/>
              <a:t>反射。</a:t>
            </a:r>
            <a:r>
              <a:rPr lang="en-US" dirty="0" smtClean="0"/>
              <a:t> </a:t>
            </a:r>
            <a:endParaRPr lang="zh-CN" altLang="en-US" dirty="0"/>
          </a:p>
        </p:txBody>
      </p:sp>
      <p:sp>
        <p:nvSpPr>
          <p:cNvPr id="6" name="矩形 5"/>
          <p:cNvSpPr/>
          <p:nvPr/>
        </p:nvSpPr>
        <p:spPr>
          <a:xfrm>
            <a:off x="6553263" y="2929127"/>
            <a:ext cx="838691" cy="458715"/>
          </a:xfrm>
          <a:prstGeom prst="rect">
            <a:avLst/>
          </a:prstGeom>
        </p:spPr>
        <p:txBody>
          <a:bodyPr wrap="none">
            <a:spAutoFit/>
          </a:bodyPr>
          <a:lstStyle/>
          <a:p>
            <a:pPr lvl="0">
              <a:lnSpc>
                <a:spcPct val="150000"/>
              </a:lnSpc>
            </a:pPr>
            <a:r>
              <a:rPr lang="zh-CN" altLang="en-US" dirty="0" smtClean="0">
                <a:solidFill>
                  <a:prstClr val="black"/>
                </a:solidFill>
              </a:rPr>
              <a:t>图</a:t>
            </a:r>
            <a:r>
              <a:rPr lang="en-US" dirty="0" smtClean="0">
                <a:solidFill>
                  <a:prstClr val="black"/>
                </a:solidFill>
              </a:rPr>
              <a:t>2</a:t>
            </a:r>
            <a:r>
              <a:rPr lang="en-US" i="1" dirty="0" smtClean="0">
                <a:solidFill>
                  <a:prstClr val="black"/>
                </a:solidFill>
              </a:rPr>
              <a:t>-</a:t>
            </a:r>
            <a:r>
              <a:rPr lang="en-US" dirty="0" smtClean="0">
                <a:solidFill>
                  <a:prstClr val="black"/>
                </a:solidFill>
              </a:rPr>
              <a:t>2</a:t>
            </a:r>
            <a:r>
              <a:rPr lang="en-US" altLang="zh-CN" dirty="0" smtClean="0">
                <a:solidFill>
                  <a:prstClr val="black"/>
                </a:solidFill>
              </a:rPr>
              <a:t>4</a:t>
            </a:r>
            <a:endParaRPr lang="zh-CN" altLang="en-US" dirty="0" smtClean="0">
              <a:solidFill>
                <a:prstClr val="black"/>
              </a:solidFill>
            </a:endParaRPr>
          </a:p>
        </p:txBody>
      </p:sp>
      <p:pic>
        <p:nvPicPr>
          <p:cNvPr id="8" name="Z11.EPS" descr="id:2147506255;FounderCES"/>
          <p:cNvPicPr>
            <a:picLocks noChangeAspect="1"/>
          </p:cNvPicPr>
          <p:nvPr/>
        </p:nvPicPr>
        <p:blipFill>
          <a:blip r:embed="rId2" cstate="print"/>
          <a:stretch>
            <a:fillRect/>
          </a:stretch>
        </p:blipFill>
        <p:spPr>
          <a:xfrm>
            <a:off x="6262794" y="1834633"/>
            <a:ext cx="1610546" cy="1128899"/>
          </a:xfrm>
          <a:prstGeom prst="rect">
            <a:avLst/>
          </a:prstGeom>
        </p:spPr>
      </p:pic>
      <p:graphicFrame>
        <p:nvGraphicFramePr>
          <p:cNvPr id="9" name="表格 8"/>
          <p:cNvGraphicFramePr>
            <a:graphicFrameLocks noGrp="1"/>
          </p:cNvGraphicFramePr>
          <p:nvPr/>
        </p:nvGraphicFramePr>
        <p:xfrm>
          <a:off x="855022" y="1769422"/>
          <a:ext cx="5296394" cy="1554480"/>
        </p:xfrm>
        <a:graphic>
          <a:graphicData uri="http://schemas.openxmlformats.org/drawingml/2006/table">
            <a:tbl>
              <a:tblPr/>
              <a:tblGrid>
                <a:gridCol w="2037076"/>
                <a:gridCol w="1629659"/>
                <a:gridCol w="1629659"/>
              </a:tblGrid>
              <a:tr h="363394">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实验次数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入射角</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反射角</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298464">
                <a:tc>
                  <a:txBody>
                    <a:bodyPr/>
                    <a:lstStyle/>
                    <a:p>
                      <a:pPr algn="ctr">
                        <a:lnSpc>
                          <a:spcPct val="150000"/>
                        </a:lnSpc>
                        <a:spcAft>
                          <a:spcPts val="0"/>
                        </a:spcAft>
                      </a:pPr>
                      <a:r>
                        <a:rPr lang="en-US" sz="1700" kern="100">
                          <a:solidFill>
                            <a:srgbClr val="000000"/>
                          </a:solidFill>
                          <a:latin typeface="Times New Roman"/>
                          <a:ea typeface="微软雅黑"/>
                          <a:cs typeface="Times New Roman"/>
                        </a:rPr>
                        <a:t>1</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20°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70°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8464">
                <a:tc>
                  <a:txBody>
                    <a:bodyPr/>
                    <a:lstStyle/>
                    <a:p>
                      <a:pPr algn="ctr">
                        <a:lnSpc>
                          <a:spcPct val="150000"/>
                        </a:lnSpc>
                        <a:spcAft>
                          <a:spcPts val="0"/>
                        </a:spcAft>
                      </a:pPr>
                      <a:r>
                        <a:rPr lang="en-US" sz="1700" kern="100">
                          <a:solidFill>
                            <a:srgbClr val="000000"/>
                          </a:solidFill>
                          <a:latin typeface="Times New Roman"/>
                          <a:ea typeface="微软雅黑"/>
                          <a:cs typeface="Times New Roman"/>
                        </a:rPr>
                        <a:t>2</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30°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60°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8464">
                <a:tc>
                  <a:txBody>
                    <a:bodyPr/>
                    <a:lstStyle/>
                    <a:p>
                      <a:pPr algn="ctr">
                        <a:lnSpc>
                          <a:spcPct val="150000"/>
                        </a:lnSpc>
                        <a:spcAft>
                          <a:spcPts val="0"/>
                        </a:spcAft>
                      </a:pPr>
                      <a:r>
                        <a:rPr lang="en-US" sz="1700" kern="100">
                          <a:solidFill>
                            <a:srgbClr val="000000"/>
                          </a:solidFill>
                          <a:latin typeface="Times New Roman"/>
                          <a:ea typeface="微软雅黑"/>
                          <a:cs typeface="Times New Roman"/>
                        </a:rPr>
                        <a:t>3</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Times New Roman"/>
                          <a:ea typeface="微软雅黑"/>
                          <a:cs typeface="Times New Roman"/>
                        </a:rPr>
                        <a:t>50°</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Times New Roman"/>
                          <a:ea typeface="微软雅黑"/>
                          <a:cs typeface="Times New Roman"/>
                        </a:rPr>
                        <a:t>40°</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0" name="Rectangle 5"/>
          <p:cNvSpPr>
            <a:spLocks noChangeArrowheads="1"/>
          </p:cNvSpPr>
          <p:nvPr/>
        </p:nvSpPr>
        <p:spPr bwMode="auto">
          <a:xfrm>
            <a:off x="5373974" y="4173483"/>
            <a:ext cx="417102"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zh-CN" altLang="en-US" b="1" dirty="0" smtClean="0">
                <a:solidFill>
                  <a:srgbClr val="C00000"/>
                </a:solidFill>
                <a:latin typeface="+mn-ea"/>
                <a:cs typeface="Times New Roman" pitchFamily="18" charset="0"/>
              </a:rPr>
              <a:t>漫</a:t>
            </a:r>
            <a:endParaRPr kumimoji="0" lang="zh-CN" altLang="en-US" b="0" i="0" u="none" strike="noStrike" cap="none" normalizeH="0" baseline="0" dirty="0" smtClean="0">
              <a:ln>
                <a:noFill/>
              </a:ln>
              <a:solidFill>
                <a:schemeClr val="tx1"/>
              </a:solidFill>
              <a:effectLst/>
              <a:latin typeface="+mn-ea"/>
              <a:cs typeface="宋体" pitchFamily="2" charset="-122"/>
            </a:endParaRPr>
          </a:p>
        </p:txBody>
      </p:sp>
      <p:sp>
        <p:nvSpPr>
          <p:cNvPr id="11" name="Rectangle 5"/>
          <p:cNvSpPr>
            <a:spLocks noChangeArrowheads="1"/>
          </p:cNvSpPr>
          <p:nvPr/>
        </p:nvSpPr>
        <p:spPr bwMode="auto">
          <a:xfrm>
            <a:off x="2249862" y="3781299"/>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zh-CN" altLang="en-US" b="1" dirty="0" smtClean="0">
                <a:solidFill>
                  <a:srgbClr val="C00000"/>
                </a:solidFill>
                <a:latin typeface="+mn-ea"/>
                <a:cs typeface="Times New Roman" pitchFamily="18" charset="0"/>
              </a:rPr>
              <a:t>垂直</a:t>
            </a:r>
            <a:endParaRPr kumimoji="0" lang="zh-CN" altLang="en-US" b="0" i="0" u="none" strike="noStrike" cap="none" normalizeH="0" baseline="0" dirty="0" smtClean="0">
              <a:ln>
                <a:noFill/>
              </a:ln>
              <a:solidFill>
                <a:schemeClr val="tx1"/>
              </a:solidFill>
              <a:effectLst/>
              <a:latin typeface="+mn-ea"/>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7" y="337457"/>
            <a:ext cx="7811985" cy="3812188"/>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小明让一束光沿</a:t>
            </a:r>
            <a:r>
              <a:rPr lang="en-US" i="1" dirty="0" smtClean="0"/>
              <a:t>AO</a:t>
            </a:r>
            <a:r>
              <a:rPr lang="zh-CN" altLang="en-US" dirty="0" smtClean="0"/>
              <a:t>贴着纸板</a:t>
            </a:r>
            <a:r>
              <a:rPr lang="en-US" i="1" dirty="0" smtClean="0"/>
              <a:t>E</a:t>
            </a:r>
            <a:r>
              <a:rPr lang="zh-CN" altLang="en-US" dirty="0" smtClean="0"/>
              <a:t>射到平面镜上</a:t>
            </a:r>
            <a:r>
              <a:rPr lang="en-US" dirty="0" smtClean="0"/>
              <a:t>,</a:t>
            </a:r>
            <a:r>
              <a:rPr lang="zh-CN" altLang="en-US" dirty="0" smtClean="0"/>
              <a:t>在纸板</a:t>
            </a:r>
            <a:r>
              <a:rPr lang="en-US" i="1" dirty="0" smtClean="0"/>
              <a:t>F</a:t>
            </a:r>
            <a:r>
              <a:rPr lang="zh-CN" altLang="en-US" dirty="0" smtClean="0"/>
              <a:t>上会看到反射光</a:t>
            </a:r>
            <a:r>
              <a:rPr lang="en-US" i="1" dirty="0" smtClean="0"/>
              <a:t>OB</a:t>
            </a:r>
            <a:r>
              <a:rPr lang="zh-CN" altLang="en-US" dirty="0" smtClean="0"/>
              <a:t>的径迹。改变入射角的大小进行多次实验</a:t>
            </a:r>
            <a:r>
              <a:rPr lang="en-US" dirty="0" smtClean="0"/>
              <a:t>,</a:t>
            </a:r>
            <a:r>
              <a:rPr lang="zh-CN" altLang="en-US" dirty="0" smtClean="0"/>
              <a:t>实验所测得数据如上表所示。他根据表中数据得出的结论和其他同学的结论并不一致。请你分析小明测量实验数据过程中出现的问题可能是</a:t>
            </a:r>
            <a:r>
              <a:rPr lang="en-US" altLang="zh-CN" i="1" dirty="0" smtClean="0"/>
              <a:t>__________________________________________</a:t>
            </a:r>
            <a:endParaRPr lang="zh-CN" altLang="en-US" dirty="0" smtClean="0"/>
          </a:p>
          <a:p>
            <a:pPr>
              <a:lnSpc>
                <a:spcPct val="150000"/>
              </a:lnSpc>
            </a:pPr>
            <a:r>
              <a:rPr lang="zh-CN" altLang="en-US" i="1" u="sng" dirty="0" smtClean="0"/>
              <a:t>　　　　　　                                 　　　　　　　</a:t>
            </a:r>
            <a:r>
              <a:rPr lang="zh-CN" altLang="en-US" dirty="0" smtClean="0"/>
              <a:t>。</a:t>
            </a:r>
            <a:r>
              <a:rPr lang="en-US" dirty="0" smtClean="0"/>
              <a:t> </a:t>
            </a:r>
            <a:endParaRPr lang="zh-CN" altLang="en-US" dirty="0" smtClean="0"/>
          </a:p>
          <a:p>
            <a:pPr>
              <a:lnSpc>
                <a:spcPct val="150000"/>
              </a:lnSpc>
            </a:pPr>
            <a:r>
              <a:rPr lang="en-US" dirty="0" smtClean="0"/>
              <a:t>(3)</a:t>
            </a:r>
            <a:r>
              <a:rPr lang="zh-CN" altLang="en-US" dirty="0" smtClean="0"/>
              <a:t>三次实验中</a:t>
            </a:r>
            <a:r>
              <a:rPr lang="en-US" dirty="0" smtClean="0"/>
              <a:t>,</a:t>
            </a:r>
            <a:r>
              <a:rPr lang="zh-CN" altLang="en-US" dirty="0" smtClean="0"/>
              <a:t>总能在纸板上观察到入射光和反射光的径迹。由此小明得出结论</a:t>
            </a:r>
            <a:r>
              <a:rPr lang="en-US" dirty="0" smtClean="0"/>
              <a:t>:“</a:t>
            </a:r>
            <a:r>
              <a:rPr lang="zh-CN" altLang="en-US" dirty="0" smtClean="0"/>
              <a:t>在反射现象中</a:t>
            </a:r>
            <a:r>
              <a:rPr lang="en-US" dirty="0" smtClean="0"/>
              <a:t>,</a:t>
            </a:r>
            <a:r>
              <a:rPr lang="zh-CN" altLang="en-US" dirty="0" smtClean="0"/>
              <a:t>反射光线、入射光线和法线都在同一平面内</a:t>
            </a:r>
            <a:r>
              <a:rPr lang="en-US" dirty="0" smtClean="0"/>
              <a:t>”</a:t>
            </a:r>
            <a:r>
              <a:rPr lang="zh-CN" altLang="en-US" dirty="0" smtClean="0"/>
              <a:t>。请你评估小明的做法是否合理并说明理由</a:t>
            </a:r>
            <a:r>
              <a:rPr lang="en-US" dirty="0" smtClean="0"/>
              <a:t>:</a:t>
            </a:r>
            <a:r>
              <a:rPr lang="en-US" i="1" u="sng" dirty="0" smtClean="0"/>
              <a:t>                                                                                </a:t>
            </a:r>
            <a:endParaRPr lang="zh-CN" altLang="en-US" dirty="0" smtClean="0"/>
          </a:p>
          <a:p>
            <a:pPr>
              <a:lnSpc>
                <a:spcPct val="150000"/>
              </a:lnSpc>
            </a:pPr>
            <a:r>
              <a:rPr lang="zh-CN" altLang="en-US" i="1" u="sng" dirty="0" smtClean="0"/>
              <a:t>                                                               　</a:t>
            </a:r>
            <a:r>
              <a:rPr lang="zh-CN" altLang="en-US" dirty="0" smtClean="0"/>
              <a:t>。</a:t>
            </a:r>
            <a:endParaRPr lang="zh-CN" altLang="en-US" dirty="0"/>
          </a:p>
        </p:txBody>
      </p:sp>
      <p:sp>
        <p:nvSpPr>
          <p:cNvPr id="6" name="Rectangle 5"/>
          <p:cNvSpPr>
            <a:spLocks noChangeArrowheads="1"/>
          </p:cNvSpPr>
          <p:nvPr/>
        </p:nvSpPr>
        <p:spPr bwMode="auto">
          <a:xfrm>
            <a:off x="950026" y="1501242"/>
            <a:ext cx="7564582"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957513">
              <a:lnSpc>
                <a:spcPct val="150000"/>
              </a:lnSpc>
            </a:pPr>
            <a:r>
              <a:rPr lang="zh-CN" altLang="en-US" b="1" dirty="0" smtClean="0">
                <a:solidFill>
                  <a:srgbClr val="C00000"/>
                </a:solidFill>
              </a:rPr>
              <a:t>误把反射光线与镜面的夹角当成了反射角</a:t>
            </a:r>
          </a:p>
          <a:p>
            <a:pPr>
              <a:lnSpc>
                <a:spcPct val="150000"/>
              </a:lnSpc>
            </a:pPr>
            <a:r>
              <a:rPr lang="en-US" b="1" dirty="0" smtClean="0">
                <a:solidFill>
                  <a:srgbClr val="C00000"/>
                </a:solidFill>
              </a:rPr>
              <a:t>(</a:t>
            </a:r>
            <a:r>
              <a:rPr lang="zh-CN" altLang="en-US" b="1" dirty="0" smtClean="0">
                <a:solidFill>
                  <a:srgbClr val="C00000"/>
                </a:solidFill>
              </a:rPr>
              <a:t>或误把入射光线与镜面的夹角当成了入射角</a:t>
            </a:r>
            <a:r>
              <a:rPr lang="en-US" b="1" dirty="0" smtClean="0">
                <a:solidFill>
                  <a:srgbClr val="C00000"/>
                </a:solidFill>
              </a:rPr>
              <a:t>)</a:t>
            </a:r>
            <a:endParaRPr kumimoji="0" lang="zh-CN" altLang="en-US" b="1" i="0" u="none" strike="noStrike" cap="none" normalizeH="0" baseline="0" dirty="0" smtClean="0">
              <a:ln>
                <a:noFill/>
              </a:ln>
              <a:solidFill>
                <a:srgbClr val="C00000"/>
              </a:solidFill>
              <a:effectLst/>
              <a:ea typeface="方正书宋_GBK" pitchFamily="65" charset="-122"/>
              <a:cs typeface="宋体" pitchFamily="2" charset="-122"/>
            </a:endParaRPr>
          </a:p>
        </p:txBody>
      </p:sp>
      <p:sp>
        <p:nvSpPr>
          <p:cNvPr id="4" name="Rectangle 5"/>
          <p:cNvSpPr>
            <a:spLocks noChangeArrowheads="1"/>
          </p:cNvSpPr>
          <p:nvPr/>
        </p:nvSpPr>
        <p:spPr bwMode="auto">
          <a:xfrm>
            <a:off x="938151" y="3163785"/>
            <a:ext cx="7564582" cy="8742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051175">
              <a:lnSpc>
                <a:spcPct val="150000"/>
              </a:lnSpc>
            </a:pPr>
            <a:r>
              <a:rPr lang="zh-CN" altLang="en-US" b="1" dirty="0" smtClean="0">
                <a:solidFill>
                  <a:srgbClr val="C00000"/>
                </a:solidFill>
              </a:rPr>
              <a:t>不合理</a:t>
            </a:r>
            <a:r>
              <a:rPr lang="en-US" b="1" dirty="0" smtClean="0">
                <a:solidFill>
                  <a:srgbClr val="C00000"/>
                </a:solidFill>
              </a:rPr>
              <a:t>;</a:t>
            </a:r>
            <a:r>
              <a:rPr lang="zh-CN" altLang="en-US" b="1" dirty="0" smtClean="0">
                <a:solidFill>
                  <a:srgbClr val="C00000"/>
                </a:solidFill>
              </a:rPr>
              <a:t>小明没有将纸板</a:t>
            </a:r>
            <a:r>
              <a:rPr lang="en-US" b="1" i="1" dirty="0" smtClean="0">
                <a:solidFill>
                  <a:srgbClr val="C00000"/>
                </a:solidFill>
              </a:rPr>
              <a:t>F</a:t>
            </a:r>
            <a:r>
              <a:rPr lang="zh-CN" altLang="en-US" b="1" dirty="0" smtClean="0">
                <a:solidFill>
                  <a:srgbClr val="C00000"/>
                </a:solidFill>
              </a:rPr>
              <a:t>绕</a:t>
            </a:r>
            <a:r>
              <a:rPr lang="en-US" b="1" i="1" dirty="0" smtClean="0">
                <a:solidFill>
                  <a:srgbClr val="C00000"/>
                </a:solidFill>
              </a:rPr>
              <a:t>ON</a:t>
            </a:r>
            <a:r>
              <a:rPr lang="zh-CN" altLang="en-US" b="1" dirty="0" smtClean="0">
                <a:solidFill>
                  <a:srgbClr val="C00000"/>
                </a:solidFill>
              </a:rPr>
              <a:t>折转</a:t>
            </a:r>
            <a:r>
              <a:rPr lang="en-US" b="1" dirty="0" smtClean="0">
                <a:solidFill>
                  <a:srgbClr val="C00000"/>
                </a:solidFill>
              </a:rPr>
              <a:t>,</a:t>
            </a:r>
            <a:r>
              <a:rPr lang="zh-CN" altLang="en-US" b="1" dirty="0" smtClean="0">
                <a:solidFill>
                  <a:srgbClr val="C00000"/>
                </a:solidFill>
              </a:rPr>
              <a:t>再次观察纸板</a:t>
            </a:r>
            <a:r>
              <a:rPr lang="en-US" b="1" i="1" dirty="0" smtClean="0">
                <a:solidFill>
                  <a:srgbClr val="C00000"/>
                </a:solidFill>
              </a:rPr>
              <a:t>F</a:t>
            </a:r>
            <a:r>
              <a:rPr lang="zh-CN" altLang="en-US" b="1" dirty="0" smtClean="0">
                <a:solidFill>
                  <a:srgbClr val="C00000"/>
                </a:solidFill>
              </a:rPr>
              <a:t>上是否还能看到反射光线</a:t>
            </a:r>
            <a:endParaRPr kumimoji="0" lang="zh-CN" altLang="en-US" b="1" i="0" u="none" strike="noStrike" cap="none" normalizeH="0" baseline="0" dirty="0" smtClean="0">
              <a:ln>
                <a:noFill/>
              </a:ln>
              <a:solidFill>
                <a:srgbClr val="C00000"/>
              </a:solidFill>
              <a:effectLst/>
              <a:ea typeface="方正书宋_GBK" pitchFamily="65" charset="-122"/>
              <a:cs typeface="宋体" pitchFamily="2" charset="-122"/>
            </a:endParaRPr>
          </a:p>
        </p:txBody>
      </p:sp>
    </p:spTree>
    <p:extLst>
      <p:ext uri="{BB962C8B-B14F-4D97-AF65-F5344CB8AC3E}">
        <p14:creationId xmlns:p14="http://schemas.microsoft.com/office/powerpoint/2010/main" val="10075013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格 9"/>
          <p:cNvGraphicFramePr>
            <a:graphicFrameLocks noGrp="1"/>
          </p:cNvGraphicFramePr>
          <p:nvPr/>
        </p:nvGraphicFramePr>
        <p:xfrm>
          <a:off x="890650" y="878774"/>
          <a:ext cx="7813964" cy="3541605"/>
        </p:xfrm>
        <a:graphic>
          <a:graphicData uri="http://schemas.openxmlformats.org/drawingml/2006/table">
            <a:tbl>
              <a:tblPr/>
              <a:tblGrid>
                <a:gridCol w="448807"/>
                <a:gridCol w="1665000"/>
                <a:gridCol w="5700157"/>
              </a:tblGrid>
              <a:tr h="432645">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项目</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Times New Roman"/>
                          <a:ea typeface="微软雅黑"/>
                          <a:cs typeface="Times New Roman"/>
                        </a:rPr>
                        <a:t>图示</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内容</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1730577">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反射</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Times New Roman"/>
                          <a:ea typeface="微软雅黑"/>
                          <a:cs typeface="Times New Roman"/>
                        </a:rPr>
                        <a:t>定律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endParaRPr lang="en-US" sz="1700" kern="100" dirty="0" smtClean="0">
                        <a:solidFill>
                          <a:srgbClr val="000000"/>
                        </a:solidFill>
                        <a:latin typeface="Times New Roman"/>
                        <a:ea typeface="微软雅黑"/>
                        <a:cs typeface="Times New Roman"/>
                      </a:endParaRPr>
                    </a:p>
                    <a:p>
                      <a:pPr algn="ctr">
                        <a:lnSpc>
                          <a:spcPct val="150000"/>
                        </a:lnSpc>
                        <a:spcAft>
                          <a:spcPts val="0"/>
                        </a:spcAft>
                      </a:pPr>
                      <a:endParaRPr lang="en-US" sz="1700" kern="100" dirty="0" smtClean="0">
                        <a:solidFill>
                          <a:srgbClr val="000000"/>
                        </a:solidFill>
                        <a:latin typeface="Times New Roman"/>
                        <a:ea typeface="微软雅黑"/>
                        <a:cs typeface="Times New Roman"/>
                      </a:endParaRPr>
                    </a:p>
                    <a:p>
                      <a:pPr algn="ctr">
                        <a:lnSpc>
                          <a:spcPct val="150000"/>
                        </a:lnSpc>
                        <a:spcAft>
                          <a:spcPts val="0"/>
                        </a:spcAft>
                      </a:pPr>
                      <a:endParaRPr lang="en-US" sz="1700" kern="100" dirty="0" smtClean="0">
                        <a:solidFill>
                          <a:srgbClr val="000000"/>
                        </a:solidFill>
                        <a:latin typeface="Times New Roman"/>
                        <a:ea typeface="微软雅黑"/>
                        <a:cs typeface="Times New Roman"/>
                      </a:endParaRPr>
                    </a:p>
                    <a:p>
                      <a:pPr algn="ctr">
                        <a:lnSpc>
                          <a:spcPct val="150000"/>
                        </a:lnSpc>
                        <a:spcAft>
                          <a:spcPts val="0"/>
                        </a:spcAft>
                      </a:pPr>
                      <a:endParaRPr lang="en-US" sz="1700" kern="100" dirty="0" smtClean="0">
                        <a:solidFill>
                          <a:srgbClr val="000000"/>
                        </a:solidFill>
                        <a:latin typeface="Times New Roman"/>
                        <a:ea typeface="微软雅黑"/>
                        <a:cs typeface="Times New Roman"/>
                      </a:endParaRPr>
                    </a:p>
                    <a:p>
                      <a:pPr algn="ctr">
                        <a:lnSpc>
                          <a:spcPct val="150000"/>
                        </a:lnSpc>
                        <a:spcAft>
                          <a:spcPts val="0"/>
                        </a:spcAft>
                      </a:pPr>
                      <a:endParaRPr lang="en-US" sz="1700" kern="100" dirty="0" smtClean="0">
                        <a:solidFill>
                          <a:srgbClr val="000000"/>
                        </a:solidFill>
                        <a:latin typeface="Times New Roman"/>
                        <a:ea typeface="微软雅黑"/>
                        <a:cs typeface="Times New Roman"/>
                      </a:endParaRPr>
                    </a:p>
                    <a:p>
                      <a:pPr algn="ctr">
                        <a:lnSpc>
                          <a:spcPct val="150000"/>
                        </a:lnSpc>
                        <a:spcAft>
                          <a:spcPts val="0"/>
                        </a:spcAft>
                      </a:pPr>
                      <a:endParaRPr lang="en-US" sz="1700" kern="100" dirty="0" smtClean="0">
                        <a:solidFill>
                          <a:srgbClr val="000000"/>
                        </a:solidFill>
                        <a:latin typeface="Times New Roman"/>
                        <a:ea typeface="微软雅黑"/>
                        <a:cs typeface="Times New Roman"/>
                      </a:endParaRPr>
                    </a:p>
                    <a:p>
                      <a:pPr algn="ctr">
                        <a:lnSpc>
                          <a:spcPct val="150000"/>
                        </a:lnSpc>
                        <a:spcAft>
                          <a:spcPts val="0"/>
                        </a:spcAft>
                      </a:pPr>
                      <a:endParaRPr lang="en-US" sz="1700" kern="100" dirty="0" smtClean="0">
                        <a:solidFill>
                          <a:srgbClr val="000000"/>
                        </a:solidFill>
                        <a:latin typeface="Times New Roman"/>
                        <a:ea typeface="微软雅黑"/>
                        <a:cs typeface="Times New Roman"/>
                      </a:endParaRPr>
                    </a:p>
                    <a:p>
                      <a:pPr algn="ctr">
                        <a:lnSpc>
                          <a:spcPct val="150000"/>
                        </a:lnSpc>
                        <a:spcAft>
                          <a:spcPts val="0"/>
                        </a:spcAft>
                      </a:pPr>
                      <a:endParaRPr lang="en-US" sz="1700" kern="100" dirty="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700" kern="100" dirty="0" smtClean="0">
                          <a:solidFill>
                            <a:srgbClr val="000000"/>
                          </a:solidFill>
                          <a:latin typeface="微软雅黑"/>
                          <a:ea typeface="方正书宋_GBK"/>
                          <a:cs typeface="Times New Roman"/>
                        </a:rPr>
                        <a:t>①</a:t>
                      </a:r>
                      <a:r>
                        <a:rPr lang="zh-CN" sz="1700" kern="100" dirty="0">
                          <a:solidFill>
                            <a:srgbClr val="000000"/>
                          </a:solidFill>
                          <a:latin typeface="Times New Roman"/>
                          <a:ea typeface="微软雅黑"/>
                          <a:cs typeface="Times New Roman"/>
                        </a:rPr>
                        <a:t>反射光线、入射光线、法线都在</a:t>
                      </a:r>
                      <a:r>
                        <a:rPr lang="zh-CN" sz="1700" i="1" u="sng" kern="100" dirty="0">
                          <a:solidFill>
                            <a:srgbClr val="000000"/>
                          </a:solidFill>
                          <a:uFill>
                            <a:solidFill>
                              <a:srgbClr val="000000"/>
                            </a:solidFill>
                          </a:uFill>
                          <a:latin typeface="Times New Roman"/>
                          <a:ea typeface="微软雅黑"/>
                          <a:cs typeface="Times New Roman"/>
                        </a:rPr>
                        <a:t>　　　</a:t>
                      </a:r>
                      <a:r>
                        <a:rPr lang="en-US" altLang="zh-CN" sz="1700" i="1" u="sng" kern="100" dirty="0" smtClean="0">
                          <a:solidFill>
                            <a:srgbClr val="000000"/>
                          </a:solidFill>
                          <a:uFill>
                            <a:solidFill>
                              <a:srgbClr val="000000"/>
                            </a:solidFill>
                          </a:uFill>
                          <a:latin typeface="Times New Roman"/>
                          <a:ea typeface="微软雅黑"/>
                          <a:cs typeface="Times New Roman"/>
                        </a:rPr>
                        <a:t>   </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内</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三线共面</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smtClean="0">
                          <a:solidFill>
                            <a:srgbClr val="000000"/>
                          </a:solidFill>
                          <a:latin typeface="微软雅黑"/>
                          <a:ea typeface="方正书宋_GBK"/>
                          <a:cs typeface="Times New Roman"/>
                        </a:rPr>
                        <a:t>②</a:t>
                      </a:r>
                      <a:r>
                        <a:rPr lang="zh-CN" sz="1700" kern="100" dirty="0">
                          <a:solidFill>
                            <a:srgbClr val="000000"/>
                          </a:solidFill>
                          <a:latin typeface="Times New Roman"/>
                          <a:ea typeface="微软雅黑"/>
                          <a:cs typeface="Times New Roman"/>
                        </a:rPr>
                        <a:t>反射光线、入射光线分别位于法线</a:t>
                      </a:r>
                      <a:r>
                        <a:rPr lang="zh-CN" sz="1700" i="1" u="sng" kern="100" dirty="0">
                          <a:solidFill>
                            <a:srgbClr val="000000"/>
                          </a:solidFill>
                          <a:uFill>
                            <a:solidFill>
                              <a:srgbClr val="000000"/>
                            </a:solidFill>
                          </a:uFill>
                          <a:latin typeface="Times New Roman"/>
                          <a:ea typeface="微软雅黑"/>
                          <a:cs typeface="Times New Roman"/>
                        </a:rPr>
                        <a:t>　　　　</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两线分居</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smtClean="0">
                          <a:solidFill>
                            <a:srgbClr val="000000"/>
                          </a:solidFill>
                          <a:latin typeface="微软雅黑"/>
                          <a:ea typeface="方正书宋_GBK"/>
                          <a:cs typeface="Times New Roman"/>
                        </a:rPr>
                        <a:t>③</a:t>
                      </a:r>
                      <a:r>
                        <a:rPr lang="zh-CN" sz="1700" kern="100" dirty="0">
                          <a:solidFill>
                            <a:srgbClr val="000000"/>
                          </a:solidFill>
                          <a:latin typeface="Times New Roman"/>
                          <a:ea typeface="微软雅黑"/>
                          <a:cs typeface="Times New Roman"/>
                        </a:rPr>
                        <a:t>反射角</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入射角</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两角相等</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smtClean="0">
                          <a:solidFill>
                            <a:srgbClr val="000000"/>
                          </a:solidFill>
                          <a:latin typeface="Times New Roman"/>
                          <a:ea typeface="微软雅黑"/>
                          <a:cs typeface="Times New Roman"/>
                        </a:rPr>
                        <a:t>补充</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光路</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smtClean="0">
                          <a:solidFill>
                            <a:srgbClr val="000000"/>
                          </a:solidFill>
                          <a:latin typeface="Times New Roman"/>
                          <a:ea typeface="微软雅黑"/>
                          <a:cs typeface="Times New Roman"/>
                        </a:rPr>
                        <a:t>点拨</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反射类型有镜面反射和漫反射</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都遵循光的反射定律</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光路都可逆</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22883" name="QZ89.EPS"/>
          <p:cNvPicPr>
            <a:picLocks noChangeAspect="1" noChangeArrowheads="1"/>
          </p:cNvPicPr>
          <p:nvPr/>
        </p:nvPicPr>
        <p:blipFill>
          <a:blip r:embed="rId2" cstate="print"/>
          <a:srcRect/>
          <a:stretch>
            <a:fillRect/>
          </a:stretch>
        </p:blipFill>
        <p:spPr bwMode="auto">
          <a:xfrm>
            <a:off x="1377540" y="1413165"/>
            <a:ext cx="1584663" cy="890650"/>
          </a:xfrm>
          <a:prstGeom prst="rect">
            <a:avLst/>
          </a:prstGeom>
          <a:noFill/>
        </p:spPr>
      </p:pic>
      <p:pic>
        <p:nvPicPr>
          <p:cNvPr id="122882" name="DZ2.EPS"/>
          <p:cNvPicPr>
            <a:picLocks noChangeAspect="1" noChangeArrowheads="1"/>
          </p:cNvPicPr>
          <p:nvPr/>
        </p:nvPicPr>
        <p:blipFill>
          <a:blip r:embed="rId3" cstate="print"/>
          <a:srcRect/>
          <a:stretch>
            <a:fillRect/>
          </a:stretch>
        </p:blipFill>
        <p:spPr bwMode="auto">
          <a:xfrm>
            <a:off x="1520044" y="2410694"/>
            <a:ext cx="1260791" cy="1827568"/>
          </a:xfrm>
          <a:prstGeom prst="rect">
            <a:avLst/>
          </a:prstGeom>
          <a:noFill/>
        </p:spPr>
      </p:pic>
      <p:sp>
        <p:nvSpPr>
          <p:cNvPr id="2" name="文本框 14">
            <a:extLst>
              <a:ext uri="{FF2B5EF4-FFF2-40B4-BE49-F238E27FC236}">
                <a16:creationId xmlns:a16="http://schemas.microsoft.com/office/drawing/2014/main" xmlns="" id="{70BC2C1B-ACF3-4146-9125-C5BA4ACDC2EC}"/>
              </a:ext>
            </a:extLst>
          </p:cNvPr>
          <p:cNvSpPr txBox="1">
            <a:spLocks noChangeArrowheads="1"/>
          </p:cNvSpPr>
          <p:nvPr/>
        </p:nvSpPr>
        <p:spPr bwMode="auto">
          <a:xfrm>
            <a:off x="812466" y="352237"/>
            <a:ext cx="3919910" cy="4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nSpc>
                <a:spcPct val="150000"/>
              </a:lnSpc>
              <a:defRPr/>
            </a:pPr>
            <a:r>
              <a:rPr lang="zh-CN" altLang="en-US" sz="2000" b="1" dirty="0" smtClean="0">
                <a:solidFill>
                  <a:srgbClr val="0FA096"/>
                </a:solidFill>
                <a:latin typeface="微软雅黑" pitchFamily="34" charset="-122"/>
                <a:ea typeface="微软雅黑" pitchFamily="34" charset="-122"/>
              </a:rPr>
              <a:t>考点三　光的反射定律、折射规律</a:t>
            </a:r>
          </a:p>
        </p:txBody>
      </p:sp>
      <p:sp>
        <p:nvSpPr>
          <p:cNvPr id="18433" name="Rectangle 1"/>
          <p:cNvSpPr>
            <a:spLocks noChangeArrowheads="1"/>
          </p:cNvSpPr>
          <p:nvPr/>
        </p:nvSpPr>
        <p:spPr bwMode="auto">
          <a:xfrm>
            <a:off x="6279360" y="1715114"/>
            <a:ext cx="1056700"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同一平面</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Rectangle 1"/>
          <p:cNvSpPr>
            <a:spLocks noChangeArrowheads="1"/>
          </p:cNvSpPr>
          <p:nvPr/>
        </p:nvSpPr>
        <p:spPr bwMode="auto">
          <a:xfrm>
            <a:off x="6592784" y="2119265"/>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两侧</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Rectangle 1"/>
          <p:cNvSpPr>
            <a:spLocks noChangeArrowheads="1"/>
          </p:cNvSpPr>
          <p:nvPr/>
        </p:nvSpPr>
        <p:spPr bwMode="auto">
          <a:xfrm>
            <a:off x="4027714" y="2511150"/>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等于</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Rectangle 1"/>
          <p:cNvSpPr>
            <a:spLocks noChangeArrowheads="1"/>
          </p:cNvSpPr>
          <p:nvPr/>
        </p:nvSpPr>
        <p:spPr bwMode="auto">
          <a:xfrm>
            <a:off x="3979612" y="2879886"/>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可逆</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fade">
                                      <p:cBhvr>
                                        <p:cTn id="7" dur="500"/>
                                        <p:tgtEl>
                                          <p:spTgt spid="184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6"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91500" y="348343"/>
            <a:ext cx="723900" cy="395869"/>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（续表）</a:t>
            </a:r>
            <a:endParaRPr lang="zh-CN" altLang="en-US" sz="1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009403" y="700643"/>
          <a:ext cx="7813964" cy="3152985"/>
        </p:xfrm>
        <a:graphic>
          <a:graphicData uri="http://schemas.openxmlformats.org/drawingml/2006/table">
            <a:tbl>
              <a:tblPr/>
              <a:tblGrid>
                <a:gridCol w="448807"/>
                <a:gridCol w="2140014"/>
                <a:gridCol w="5225143"/>
              </a:tblGrid>
              <a:tr h="432645">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项目</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Times New Roman"/>
                          <a:ea typeface="微软雅黑"/>
                          <a:cs typeface="Times New Roman"/>
                        </a:rPr>
                        <a:t>图示</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内容</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1514255">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折射</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Times New Roman"/>
                          <a:ea typeface="微软雅黑"/>
                          <a:cs typeface="Times New Roman"/>
                        </a:rPr>
                        <a:t>规律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endParaRPr lang="en-US" sz="1700" kern="100">
                        <a:solidFill>
                          <a:srgbClr val="000000"/>
                        </a:solidFill>
                        <a:latin typeface="Times New Roman"/>
                        <a:ea typeface="微软雅黑"/>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en-US" sz="1700" kern="100" dirty="0">
                          <a:solidFill>
                            <a:srgbClr val="000000"/>
                          </a:solidFill>
                          <a:latin typeface="微软雅黑"/>
                          <a:ea typeface="方正书宋_GBK"/>
                          <a:cs typeface="Times New Roman"/>
                        </a:rPr>
                        <a:t>①</a:t>
                      </a:r>
                      <a:r>
                        <a:rPr lang="zh-CN" sz="1700" kern="100" dirty="0">
                          <a:solidFill>
                            <a:srgbClr val="000000"/>
                          </a:solidFill>
                          <a:latin typeface="Times New Roman"/>
                          <a:ea typeface="微软雅黑"/>
                          <a:cs typeface="Times New Roman"/>
                        </a:rPr>
                        <a:t>折射光线、入射光线、法线都在</a:t>
                      </a:r>
                      <a:r>
                        <a:rPr lang="zh-CN" sz="1700" i="1" u="sng" kern="100" dirty="0">
                          <a:solidFill>
                            <a:srgbClr val="000000"/>
                          </a:solidFill>
                          <a:uFill>
                            <a:solidFill>
                              <a:srgbClr val="000000"/>
                            </a:solidFill>
                          </a:uFill>
                          <a:latin typeface="Times New Roman"/>
                          <a:ea typeface="微软雅黑"/>
                          <a:cs typeface="Times New Roman"/>
                        </a:rPr>
                        <a:t>　　　</a:t>
                      </a:r>
                      <a:r>
                        <a:rPr lang="en-US" altLang="zh-CN" sz="1700" i="1" u="sng" kern="100" dirty="0" smtClean="0">
                          <a:solidFill>
                            <a:srgbClr val="000000"/>
                          </a:solidFill>
                          <a:uFill>
                            <a:solidFill>
                              <a:srgbClr val="000000"/>
                            </a:solidFill>
                          </a:uFill>
                          <a:latin typeface="Times New Roman"/>
                          <a:ea typeface="微软雅黑"/>
                          <a:cs typeface="Times New Roman"/>
                        </a:rPr>
                        <a:t>   </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内</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三线共面</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i="1" kern="100" dirty="0">
                          <a:solidFill>
                            <a:srgbClr val="000000"/>
                          </a:solidFill>
                          <a:latin typeface="Times New Roman"/>
                          <a:ea typeface="微软雅黑"/>
                          <a:cs typeface="Times New Roman"/>
                        </a:rPr>
                        <a:t>　</a:t>
                      </a:r>
                      <a:r>
                        <a:rPr lang="en-US" sz="1700" kern="100" dirty="0">
                          <a:solidFill>
                            <a:srgbClr val="000000"/>
                          </a:solidFill>
                          <a:latin typeface="微软雅黑"/>
                          <a:ea typeface="方正书宋_GBK"/>
                          <a:cs typeface="Times New Roman"/>
                        </a:rPr>
                        <a:t>②</a:t>
                      </a:r>
                      <a:r>
                        <a:rPr lang="zh-CN" sz="1700" kern="100" dirty="0">
                          <a:solidFill>
                            <a:srgbClr val="000000"/>
                          </a:solidFill>
                          <a:latin typeface="Times New Roman"/>
                          <a:ea typeface="微软雅黑"/>
                          <a:cs typeface="Times New Roman"/>
                        </a:rPr>
                        <a:t>折射光线、入射光线分别位于法线</a:t>
                      </a:r>
                      <a:r>
                        <a:rPr lang="zh-CN" sz="1700" i="1" u="sng" kern="100" dirty="0">
                          <a:solidFill>
                            <a:srgbClr val="000000"/>
                          </a:solidFill>
                          <a:uFill>
                            <a:solidFill>
                              <a:srgbClr val="000000"/>
                            </a:solidFill>
                          </a:uFill>
                          <a:latin typeface="Times New Roman"/>
                          <a:ea typeface="微软雅黑"/>
                          <a:cs typeface="Times New Roman"/>
                        </a:rPr>
                        <a:t>　　　</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两线分居</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i="1" kern="100" dirty="0">
                          <a:solidFill>
                            <a:srgbClr val="000000"/>
                          </a:solidFill>
                          <a:latin typeface="Times New Roman"/>
                          <a:ea typeface="微软雅黑"/>
                          <a:cs typeface="Times New Roman"/>
                        </a:rPr>
                        <a:t>　</a:t>
                      </a:r>
                      <a:r>
                        <a:rPr lang="en-US" sz="1700" kern="100" dirty="0">
                          <a:solidFill>
                            <a:srgbClr val="000000"/>
                          </a:solidFill>
                          <a:latin typeface="微软雅黑"/>
                          <a:ea typeface="方正书宋_GBK"/>
                          <a:cs typeface="Times New Roman"/>
                        </a:rPr>
                        <a:t>③</a:t>
                      </a:r>
                      <a:r>
                        <a:rPr lang="zh-CN" sz="1700" kern="100" dirty="0">
                          <a:solidFill>
                            <a:srgbClr val="000000"/>
                          </a:solidFill>
                          <a:latin typeface="Times New Roman"/>
                          <a:ea typeface="微软雅黑"/>
                          <a:cs typeface="Times New Roman"/>
                        </a:rPr>
                        <a:t>该图中</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折射角</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入射角</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空气中的角始终是大角</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垂直除外</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补充</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光路</a:t>
                      </a:r>
                      <a:r>
                        <a:rPr lang="zh-CN" sz="1700" i="1" u="sng" kern="100" dirty="0">
                          <a:solidFill>
                            <a:srgbClr val="000000"/>
                          </a:solidFill>
                          <a:uFill>
                            <a:solidFill>
                              <a:srgbClr val="000000"/>
                            </a:solidFill>
                          </a:uFill>
                          <a:latin typeface="Times New Roman"/>
                          <a:ea typeface="微软雅黑"/>
                          <a:cs typeface="Times New Roman"/>
                        </a:rPr>
                        <a:t>　</a:t>
                      </a:r>
                      <a:r>
                        <a:rPr lang="en-US" altLang="zh-CN" sz="1700" i="1" u="sng" kern="100" dirty="0" smtClean="0">
                          <a:solidFill>
                            <a:srgbClr val="000000"/>
                          </a:solidFill>
                          <a:uFill>
                            <a:solidFill>
                              <a:srgbClr val="000000"/>
                            </a:solidFill>
                          </a:uFill>
                          <a:latin typeface="Times New Roman"/>
                          <a:ea typeface="微软雅黑"/>
                          <a:cs typeface="Times New Roman"/>
                        </a:rPr>
                        <a:t>      </a:t>
                      </a:r>
                      <a:r>
                        <a:rPr lang="zh-CN" sz="1700" i="1" u="sng" kern="100" dirty="0">
                          <a:solidFill>
                            <a:srgbClr val="000000"/>
                          </a:solidFill>
                          <a:uFill>
                            <a:solidFill>
                              <a:srgbClr val="000000"/>
                            </a:solidFill>
                          </a:uFill>
                          <a:latin typeface="Times New Roman"/>
                          <a:ea typeface="微软雅黑"/>
                          <a:cs typeface="Times New Roman"/>
                        </a:rPr>
                        <a:t>　</a:t>
                      </a:r>
                      <a:r>
                        <a:rPr lang="en-US" sz="1700" i="1" u="sng" kern="100" dirty="0">
                          <a:solidFill>
                            <a:srgbClr val="000000"/>
                          </a:solidFill>
                          <a:uFill>
                            <a:solidFill>
                              <a:srgbClr val="000000"/>
                            </a:solidFill>
                          </a:u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5" name="QZ90.EPS"/>
          <p:cNvPicPr>
            <a:picLocks noChangeAspect="1" noChangeArrowheads="1"/>
          </p:cNvPicPr>
          <p:nvPr/>
        </p:nvPicPr>
        <p:blipFill>
          <a:blip r:embed="rId2" cstate="print"/>
          <a:srcRect/>
          <a:stretch>
            <a:fillRect/>
          </a:stretch>
        </p:blipFill>
        <p:spPr bwMode="auto">
          <a:xfrm>
            <a:off x="1650669" y="1615044"/>
            <a:ext cx="1710047" cy="1554588"/>
          </a:xfrm>
          <a:prstGeom prst="rect">
            <a:avLst/>
          </a:prstGeom>
          <a:noFill/>
        </p:spPr>
      </p:pic>
      <p:sp>
        <p:nvSpPr>
          <p:cNvPr id="7" name="Rectangle 1"/>
          <p:cNvSpPr>
            <a:spLocks noChangeArrowheads="1"/>
          </p:cNvSpPr>
          <p:nvPr/>
        </p:nvSpPr>
        <p:spPr bwMode="auto">
          <a:xfrm>
            <a:off x="7088544" y="1145488"/>
            <a:ext cx="1056700"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同一平面</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8" name="Rectangle 1"/>
          <p:cNvSpPr>
            <a:spLocks noChangeArrowheads="1"/>
          </p:cNvSpPr>
          <p:nvPr/>
        </p:nvSpPr>
        <p:spPr bwMode="auto">
          <a:xfrm>
            <a:off x="7340028" y="1917384"/>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两侧</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Rectangle 1"/>
          <p:cNvSpPr>
            <a:spLocks noChangeArrowheads="1"/>
          </p:cNvSpPr>
          <p:nvPr/>
        </p:nvSpPr>
        <p:spPr bwMode="auto">
          <a:xfrm>
            <a:off x="5547455" y="2712430"/>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小于</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Rectangle 1"/>
          <p:cNvSpPr>
            <a:spLocks noChangeArrowheads="1"/>
          </p:cNvSpPr>
          <p:nvPr/>
        </p:nvSpPr>
        <p:spPr bwMode="auto">
          <a:xfrm>
            <a:off x="4834635" y="3473052"/>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可逆</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91500" y="348343"/>
            <a:ext cx="723900" cy="395869"/>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（续表）</a:t>
            </a:r>
            <a:endParaRPr lang="zh-CN" altLang="en-US" sz="140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835231" y="727516"/>
          <a:ext cx="7976260" cy="2331720"/>
        </p:xfrm>
        <a:graphic>
          <a:graphicData uri="http://schemas.openxmlformats.org/drawingml/2006/table">
            <a:tbl>
              <a:tblPr/>
              <a:tblGrid>
                <a:gridCol w="566057"/>
                <a:gridCol w="7410203"/>
              </a:tblGrid>
              <a:tr h="1566294">
                <a:tc>
                  <a:txBody>
                    <a:bodyPr/>
                    <a:lstStyle/>
                    <a:p>
                      <a:pPr algn="ctr">
                        <a:lnSpc>
                          <a:spcPct val="150000"/>
                        </a:lnSpc>
                        <a:spcAft>
                          <a:spcPts val="0"/>
                        </a:spcAft>
                      </a:pPr>
                      <a:r>
                        <a:rPr lang="zh-CN" sz="1700" kern="100" dirty="0">
                          <a:solidFill>
                            <a:srgbClr val="000000"/>
                          </a:solidFill>
                          <a:latin typeface="Times New Roman"/>
                          <a:ea typeface="微软雅黑"/>
                          <a:cs typeface="Times New Roman"/>
                        </a:rPr>
                        <a:t>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平面镜所成像的大小与物体的大小</a:t>
                      </a:r>
                      <a:r>
                        <a:rPr lang="zh-CN" sz="1700" i="1" u="sng" kern="100" dirty="0">
                          <a:solidFill>
                            <a:srgbClr val="000000"/>
                          </a:solidFill>
                          <a:uFill>
                            <a:solidFill>
                              <a:srgbClr val="000000"/>
                            </a:solidFill>
                          </a:uFill>
                          <a:latin typeface="Times New Roman"/>
                          <a:ea typeface="微软雅黑"/>
                          <a:cs typeface="Times New Roman"/>
                        </a:rPr>
                        <a:t>　　　　</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像和物体到平面镜的</a:t>
                      </a:r>
                      <a:r>
                        <a:rPr lang="zh-CN" sz="1700" kern="100" dirty="0" smtClean="0">
                          <a:solidFill>
                            <a:srgbClr val="000000"/>
                          </a:solidFill>
                          <a:latin typeface="Times New Roman"/>
                          <a:ea typeface="微软雅黑"/>
                          <a:cs typeface="Times New Roman"/>
                        </a:rPr>
                        <a:t>距离</a:t>
                      </a:r>
                      <a:endParaRPr lang="en-US" altLang="zh-CN" sz="1700" kern="100" dirty="0" smtClean="0">
                        <a:solidFill>
                          <a:srgbClr val="000000"/>
                        </a:solidFill>
                        <a:latin typeface="Times New Roman"/>
                        <a:ea typeface="微软雅黑"/>
                        <a:cs typeface="Times New Roman"/>
                      </a:endParaRPr>
                    </a:p>
                    <a:p>
                      <a:pPr>
                        <a:lnSpc>
                          <a:spcPct val="150000"/>
                        </a:lnSpc>
                        <a:spcAft>
                          <a:spcPts val="0"/>
                        </a:spcAft>
                      </a:pPr>
                      <a:r>
                        <a:rPr lang="zh-CN" sz="1700" i="1" u="sng" kern="100" dirty="0">
                          <a:solidFill>
                            <a:srgbClr val="000000"/>
                          </a:solidFill>
                          <a:uFill>
                            <a:solidFill>
                              <a:srgbClr val="000000"/>
                            </a:solidFill>
                          </a:uFill>
                          <a:latin typeface="Times New Roman"/>
                          <a:ea typeface="微软雅黑"/>
                          <a:cs typeface="Times New Roman"/>
                        </a:rPr>
                        <a:t>　　　　</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像和物体的连线与镜面</a:t>
                      </a:r>
                      <a:r>
                        <a:rPr lang="zh-CN" sz="1700" i="1" u="sng" kern="100" dirty="0">
                          <a:solidFill>
                            <a:srgbClr val="000000"/>
                          </a:solidFill>
                          <a:uFill>
                            <a:solidFill>
                              <a:srgbClr val="000000"/>
                            </a:solidFill>
                          </a:uFill>
                          <a:latin typeface="Times New Roman"/>
                          <a:ea typeface="微软雅黑"/>
                          <a:cs typeface="Times New Roman"/>
                        </a:rPr>
                        <a:t>　　　　</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平面镜成的像是</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像。即平面镜所成的像与物体关于镜面</a:t>
                      </a:r>
                      <a:r>
                        <a:rPr lang="zh-CN" sz="1700" i="1" u="sng" kern="100" dirty="0">
                          <a:solidFill>
                            <a:srgbClr val="000000"/>
                          </a:solidFill>
                          <a:uFill>
                            <a:solidFill>
                              <a:srgbClr val="000000"/>
                            </a:solidFill>
                          </a:uFill>
                          <a:latin typeface="Times New Roman"/>
                          <a:ea typeface="微软雅黑"/>
                          <a:cs typeface="Times New Roman"/>
                        </a:rPr>
                        <a:t>　　　</a:t>
                      </a:r>
                      <a:r>
                        <a:rPr lang="zh-CN" sz="1700" kern="100" dirty="0">
                          <a:solidFill>
                            <a:srgbClr val="000000"/>
                          </a:solidFill>
                          <a:latin typeface="Times New Roman"/>
                          <a:ea typeface="微软雅黑"/>
                          <a:cs typeface="Times New Roman"/>
                        </a:rPr>
                        <a:t>。</a:t>
                      </a:r>
                      <a:r>
                        <a:rPr lang="en-US" sz="1700" kern="100" dirty="0">
                          <a:solidFill>
                            <a:srgbClr val="000000"/>
                          </a:solidFill>
                          <a:latin typeface="Times New Roman"/>
                          <a:ea typeface="微软雅黑"/>
                          <a:cs typeface="Times New Roman"/>
                        </a:rPr>
                        <a:t> </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i="1" kern="100" dirty="0">
                          <a:solidFill>
                            <a:srgbClr val="000000"/>
                          </a:solidFill>
                          <a:latin typeface="Times New Roman"/>
                          <a:ea typeface="微软雅黑"/>
                          <a:cs typeface="Times New Roman"/>
                        </a:rPr>
                        <a:t>　</a:t>
                      </a:r>
                      <a:r>
                        <a:rPr lang="zh-CN" sz="1700" kern="100" dirty="0">
                          <a:solidFill>
                            <a:srgbClr val="000000"/>
                          </a:solidFill>
                          <a:latin typeface="Times New Roman"/>
                          <a:ea typeface="微软雅黑"/>
                          <a:cs typeface="Times New Roman"/>
                        </a:rPr>
                        <a:t>示例</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一棵小树生长在水塘中</a:t>
                      </a:r>
                      <a:r>
                        <a:rPr lang="en-US" sz="1700" kern="100" dirty="0">
                          <a:solidFill>
                            <a:srgbClr val="000000"/>
                          </a:solidFill>
                          <a:latin typeface="Times New Roman"/>
                          <a:ea typeface="微软雅黑"/>
                          <a:cs typeface="Times New Roman"/>
                        </a:rPr>
                        <a:t>,</a:t>
                      </a:r>
                      <a:r>
                        <a:rPr lang="zh-CN" sz="1700" kern="100" dirty="0">
                          <a:solidFill>
                            <a:srgbClr val="000000"/>
                          </a:solidFill>
                          <a:latin typeface="Times New Roman"/>
                          <a:ea typeface="微软雅黑"/>
                          <a:cs typeface="Times New Roman"/>
                        </a:rPr>
                        <a:t>图中用带箭头的</a:t>
                      </a:r>
                      <a:r>
                        <a:rPr lang="zh-CN" sz="1700" kern="100" dirty="0" smtClean="0">
                          <a:solidFill>
                            <a:srgbClr val="000000"/>
                          </a:solidFill>
                          <a:latin typeface="Times New Roman"/>
                          <a:ea typeface="微软雅黑"/>
                          <a:cs typeface="Times New Roman"/>
                        </a:rPr>
                        <a:t>线段</a:t>
                      </a:r>
                      <a:r>
                        <a:rPr lang="en-US" sz="1700" i="1" kern="100" dirty="0" smtClean="0">
                          <a:solidFill>
                            <a:srgbClr val="000000"/>
                          </a:solidFill>
                          <a:latin typeface="Times New Roman"/>
                          <a:ea typeface="微软雅黑"/>
                          <a:cs typeface="Times New Roman"/>
                        </a:rPr>
                        <a:t>AB</a:t>
                      </a:r>
                      <a:r>
                        <a:rPr lang="zh-CN" sz="1700" kern="100" dirty="0" smtClean="0">
                          <a:solidFill>
                            <a:srgbClr val="000000"/>
                          </a:solidFill>
                          <a:latin typeface="Times New Roman"/>
                          <a:ea typeface="微软雅黑"/>
                          <a:cs typeface="Times New Roman"/>
                        </a:rPr>
                        <a:t>表示</a:t>
                      </a:r>
                      <a:endParaRPr lang="en-US" altLang="zh-CN" sz="1700" kern="100" dirty="0" smtClean="0">
                        <a:solidFill>
                          <a:srgbClr val="000000"/>
                        </a:solidFill>
                        <a:latin typeface="Times New Roman"/>
                        <a:ea typeface="微软雅黑"/>
                        <a:cs typeface="Times New Roman"/>
                      </a:endParaRPr>
                    </a:p>
                    <a:p>
                      <a:pPr>
                        <a:lnSpc>
                          <a:spcPct val="150000"/>
                        </a:lnSpc>
                        <a:spcAft>
                          <a:spcPts val="0"/>
                        </a:spcAft>
                      </a:pPr>
                      <a:r>
                        <a:rPr lang="zh-CN" sz="1700" kern="100" dirty="0" smtClean="0">
                          <a:solidFill>
                            <a:srgbClr val="000000"/>
                          </a:solidFill>
                          <a:latin typeface="Times New Roman"/>
                          <a:ea typeface="微软雅黑"/>
                          <a:cs typeface="Times New Roman"/>
                        </a:rPr>
                        <a:t>小</a:t>
                      </a:r>
                      <a:r>
                        <a:rPr lang="zh-CN" sz="1700" kern="100" dirty="0">
                          <a:solidFill>
                            <a:srgbClr val="000000"/>
                          </a:solidFill>
                          <a:latin typeface="Times New Roman"/>
                          <a:ea typeface="微软雅黑"/>
                          <a:cs typeface="Times New Roman"/>
                        </a:rPr>
                        <a:t>树露出水面的部分。请在图中画出</a:t>
                      </a:r>
                      <a:r>
                        <a:rPr lang="en-US" sz="1700" i="1" kern="100" dirty="0">
                          <a:solidFill>
                            <a:srgbClr val="000000"/>
                          </a:solidFill>
                          <a:latin typeface="Times New Roman"/>
                          <a:ea typeface="微软雅黑"/>
                          <a:cs typeface="Times New Roman"/>
                        </a:rPr>
                        <a:t>AB</a:t>
                      </a:r>
                      <a:r>
                        <a:rPr lang="zh-CN" sz="1700" kern="100" dirty="0" smtClean="0">
                          <a:solidFill>
                            <a:srgbClr val="000000"/>
                          </a:solidFill>
                          <a:latin typeface="Times New Roman"/>
                          <a:ea typeface="微软雅黑"/>
                          <a:cs typeface="Times New Roman"/>
                        </a:rPr>
                        <a:t>通过水面</a:t>
                      </a:r>
                      <a:r>
                        <a:rPr lang="zh-CN" sz="1700" kern="100" dirty="0">
                          <a:solidFill>
                            <a:srgbClr val="000000"/>
                          </a:solidFill>
                          <a:latin typeface="Times New Roman"/>
                          <a:ea typeface="微软雅黑"/>
                          <a:cs typeface="Times New Roman"/>
                        </a:rPr>
                        <a:t>反射所</a:t>
                      </a:r>
                      <a:r>
                        <a:rPr lang="zh-CN" sz="1700" kern="100" dirty="0" smtClean="0">
                          <a:solidFill>
                            <a:srgbClr val="000000"/>
                          </a:solidFill>
                          <a:latin typeface="Times New Roman"/>
                          <a:ea typeface="微软雅黑"/>
                          <a:cs typeface="Times New Roman"/>
                        </a:rPr>
                        <a:t>成</a:t>
                      </a:r>
                      <a:endParaRPr lang="en-US" altLang="zh-CN" sz="1700" kern="100" dirty="0" smtClean="0">
                        <a:solidFill>
                          <a:srgbClr val="000000"/>
                        </a:solidFill>
                        <a:latin typeface="Times New Roman"/>
                        <a:ea typeface="微软雅黑"/>
                        <a:cs typeface="Times New Roman"/>
                      </a:endParaRPr>
                    </a:p>
                    <a:p>
                      <a:pPr>
                        <a:lnSpc>
                          <a:spcPct val="150000"/>
                        </a:lnSpc>
                        <a:spcAft>
                          <a:spcPts val="0"/>
                        </a:spcAft>
                      </a:pPr>
                      <a:r>
                        <a:rPr lang="zh-CN" sz="1700" kern="100" dirty="0" smtClean="0">
                          <a:solidFill>
                            <a:srgbClr val="000000"/>
                          </a:solidFill>
                          <a:latin typeface="Times New Roman"/>
                          <a:ea typeface="微软雅黑"/>
                          <a:cs typeface="Times New Roman"/>
                        </a:rPr>
                        <a:t>的</a:t>
                      </a:r>
                      <a:r>
                        <a:rPr lang="zh-CN" sz="1700" kern="100" dirty="0">
                          <a:solidFill>
                            <a:srgbClr val="000000"/>
                          </a:solidFill>
                          <a:latin typeface="Times New Roman"/>
                          <a:ea typeface="微软雅黑"/>
                          <a:cs typeface="Times New Roman"/>
                        </a:rPr>
                        <a:t>像</a:t>
                      </a:r>
                      <a:r>
                        <a:rPr lang="en-US" sz="1700" i="1" kern="100" dirty="0">
                          <a:solidFill>
                            <a:srgbClr val="000000"/>
                          </a:solidFill>
                          <a:latin typeface="Times New Roman"/>
                          <a:ea typeface="微软雅黑"/>
                          <a:cs typeface="Times New Roman"/>
                        </a:rPr>
                        <a:t>A'B'</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8" name="QZ92.EPS"/>
          <p:cNvPicPr/>
          <p:nvPr/>
        </p:nvPicPr>
        <p:blipFill>
          <a:blip r:embed="rId2" cstate="print"/>
          <a:stretch>
            <a:fillRect/>
          </a:stretch>
        </p:blipFill>
        <p:spPr>
          <a:xfrm>
            <a:off x="7079656" y="1716931"/>
            <a:ext cx="1506203" cy="1109396"/>
          </a:xfrm>
          <a:prstGeom prst="rect">
            <a:avLst/>
          </a:prstGeom>
        </p:spPr>
      </p:pic>
      <p:sp>
        <p:nvSpPr>
          <p:cNvPr id="9" name="Rectangle 1"/>
          <p:cNvSpPr>
            <a:spLocks noChangeArrowheads="1"/>
          </p:cNvSpPr>
          <p:nvPr/>
        </p:nvSpPr>
        <p:spPr bwMode="auto">
          <a:xfrm>
            <a:off x="5037116" y="729852"/>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相等</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Rectangle 1"/>
          <p:cNvSpPr>
            <a:spLocks noChangeArrowheads="1"/>
          </p:cNvSpPr>
          <p:nvPr/>
        </p:nvSpPr>
        <p:spPr bwMode="auto">
          <a:xfrm>
            <a:off x="1593572" y="1132712"/>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相等</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Rectangle 1"/>
          <p:cNvSpPr>
            <a:spLocks noChangeArrowheads="1"/>
          </p:cNvSpPr>
          <p:nvPr/>
        </p:nvSpPr>
        <p:spPr bwMode="auto">
          <a:xfrm>
            <a:off x="4668380" y="1144287"/>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垂直</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Rectangle 1"/>
          <p:cNvSpPr>
            <a:spLocks noChangeArrowheads="1"/>
          </p:cNvSpPr>
          <p:nvPr/>
        </p:nvSpPr>
        <p:spPr bwMode="auto">
          <a:xfrm>
            <a:off x="7222171" y="1121737"/>
            <a:ext cx="402674"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虚</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Rectangle 1"/>
          <p:cNvSpPr>
            <a:spLocks noChangeArrowheads="1"/>
          </p:cNvSpPr>
          <p:nvPr/>
        </p:nvSpPr>
        <p:spPr bwMode="auto">
          <a:xfrm>
            <a:off x="4288669" y="1513323"/>
            <a:ext cx="620683" cy="3539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zh-CN" altLang="en-US" sz="1700" b="1" dirty="0" smtClean="0">
                <a:solidFill>
                  <a:srgbClr val="C00000"/>
                </a:solidFill>
              </a:rPr>
              <a:t>对称</a:t>
            </a:r>
            <a:endParaRPr kumimoji="0" lang="zh-CN" altLang="en-US" sz="1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 name="Rectangle 1"/>
          <p:cNvSpPr>
            <a:spLocks noChangeArrowheads="1"/>
          </p:cNvSpPr>
          <p:nvPr/>
        </p:nvSpPr>
        <p:spPr bwMode="auto">
          <a:xfrm>
            <a:off x="738251" y="3051958"/>
            <a:ext cx="1107996" cy="5078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fontAlgn="base">
              <a:lnSpc>
                <a:spcPct val="150000"/>
              </a:lnSpc>
              <a:spcBef>
                <a:spcPct val="0"/>
              </a:spcBef>
              <a:spcAft>
                <a:spcPct val="0"/>
              </a:spcAft>
            </a:pPr>
            <a:r>
              <a:rPr lang="zh-CN" altLang="en-US" dirty="0" smtClean="0">
                <a:solidFill>
                  <a:srgbClr val="C00000"/>
                </a:solidFill>
              </a:rPr>
              <a:t>如图所示</a:t>
            </a:r>
            <a:endParaRPr kumimoji="0" lang="zh-CN" altLang="en-US"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p:txBody>
      </p:sp>
      <p:pic>
        <p:nvPicPr>
          <p:cNvPr id="16" name="QZ95.EPS" descr="id:2147488797;FounderCES"/>
          <p:cNvPicPr>
            <a:picLocks noChangeAspect="1"/>
          </p:cNvPicPr>
          <p:nvPr/>
        </p:nvPicPr>
        <p:blipFill>
          <a:blip r:embed="rId3" cstate="print"/>
          <a:stretch>
            <a:fillRect/>
          </a:stretch>
        </p:blipFill>
        <p:spPr>
          <a:xfrm>
            <a:off x="3387871" y="3248849"/>
            <a:ext cx="1568266" cy="1240024"/>
          </a:xfrm>
          <a:prstGeom prst="rect">
            <a:avLst/>
          </a:prstGeom>
        </p:spPr>
      </p:pic>
    </p:spTree>
    <p:extLst>
      <p:ext uri="{BB962C8B-B14F-4D97-AF65-F5344CB8AC3E}">
        <p14:creationId xmlns:p14="http://schemas.microsoft.com/office/powerpoint/2010/main" val="345846565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5"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考专用">
      <a:majorFont>
        <a:latin typeface="Times New Roman"/>
        <a:ea typeface="微软雅黑"/>
        <a:cs typeface=""/>
      </a:majorFont>
      <a:minorFont>
        <a:latin typeface="Times New Roman"/>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2475</TotalTime>
  <Words>5838</Words>
  <Application>Microsoft Office PowerPoint</Application>
  <PresentationFormat>全屏显示(16:9)</PresentationFormat>
  <Paragraphs>581</Paragraphs>
  <Slides>67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67</vt:i4>
      </vt:variant>
    </vt:vector>
  </HeadingPairs>
  <TitlesOfParts>
    <vt:vector size="69"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326</cp:revision>
  <cp:lastPrinted>2019-07-27T07:43:24Z</cp:lastPrinted>
  <dcterms:created xsi:type="dcterms:W3CDTF">2018-08-24T06:22:56Z</dcterms:created>
  <dcterms:modified xsi:type="dcterms:W3CDTF">2020-04-24T07:24:26Z</dcterms:modified>
</cp:coreProperties>
</file>