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3" r:id="rId6"/>
    <p:sldId id="264" r:id="rId7"/>
    <p:sldId id="265" r:id="rId8"/>
    <p:sldId id="266" r:id="rId9"/>
    <p:sldId id="269" r:id="rId10"/>
    <p:sldId id="262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224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B2A5D-5776-41D1-A5D5-769803848958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5C16C-22D1-48DD-A035-B375FDBEF9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7D9F9-14D5-4F4C-B6AC-CCEF7561CFEE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FC244-24E3-47C1-8B5B-6EF72B04AF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FB1A7-6AF8-42F2-AF73-E52EB7C038D0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470-437F-4B22-93ED-8ED41513BF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75E7-A700-423A-ABB3-C4F04FA0CB5F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1BC87-D1F2-442F-92D9-CA986FF3F2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637F6-40FA-42D9-8751-4B21DA405D0C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B8E0B-BD37-4087-B9D6-77D33E4E72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8E60D-0246-4C61-B710-FEBAC42ED9DC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76C9E-00B1-4174-98DC-4F55917BF2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D10FE-3E8E-47A2-A077-B51B383875DD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2D273-D225-4B4C-8554-88CEEEE78D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AB2CB-4E53-4632-BD78-5E057BF011A7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BB085-ECCB-4ACC-AAD3-3802C09CAC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FF729-AFAB-4AC1-9B3D-180E9113A0D5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71832-BAD3-4E73-B827-C22454654C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6ADF6-C749-479F-AA38-1B81F63BE141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D5DE8-04AD-4F11-BF68-5583A1AF21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4B84C-D722-4C97-998D-7B656FAC338C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49D8A-58C5-4EDD-B3DE-E4D0ABF1B2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E085CB9-B354-439E-A74F-09AB23462921}" type="datetimeFigureOut">
              <a:rPr lang="zh-CN" altLang="en-US"/>
              <a:pPr>
                <a:defRPr/>
              </a:pPr>
              <a:t>2017/3/30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1F8766-273C-494C-AE8E-5F637B0DA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hyperlink" Target="8.2&#26472;&#26195;.mp4" TargetMode="External"/><Relationship Id="rId2" Type="http://schemas.openxmlformats.org/officeDocument/2006/relationships/hyperlink" Target="&#36213;&#20339;&#29734;.mp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hyperlink" Target="&#33891;&#25991;&#36805;.mp4" TargetMode="External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Users\user\Desktop\&#26032;&#24314;&#25991;&#20214;&#22841;\0902&#38463;&#22522;&#31859;&#24503;&#21407;&#29702;%20&#22320;&#29699;&#19982;&#30343;&#20896;&#30340;&#22885;&#31192;_&#36229;&#28165;%2000_00_06-00_00_45.mp4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http://img3.duitang.com/uploads/item/201211/03/20121103185607_Hzw83.thumb.700_0.jpe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3255963" y="4406900"/>
            <a:ext cx="2751137" cy="7112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1"/>
                </a:solidFill>
              </a:rPr>
              <a:t>孙杰</a:t>
            </a:r>
          </a:p>
        </p:txBody>
      </p:sp>
      <p:pic>
        <p:nvPicPr>
          <p:cNvPr id="2054" name="Picture 2" descr="C:\Users\user\AppData\Roaming\Tencent\Users\535794166\QQ\WinTemp\RichOle\B(J2U9][FTZ_73}5JBB$}UV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175" y="895350"/>
            <a:ext cx="2538413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3" descr="C:\Users\user\AppData\Roaming\Tencent\Users\535794166\QQ\WinTemp\RichOle\{L_MJPMN0V6SLI3{2K%ZVVW.png"/>
          <p:cNvPicPr>
            <a:picLocks noChangeAspect="1" noChangeArrowheads="1"/>
          </p:cNvPicPr>
          <p:nvPr/>
        </p:nvPicPr>
        <p:blipFill>
          <a:blip r:embed="rId5"/>
          <a:srcRect r="7297"/>
          <a:stretch>
            <a:fillRect/>
          </a:stretch>
        </p:blipFill>
        <p:spPr bwMode="auto">
          <a:xfrm>
            <a:off x="207963" y="4132263"/>
            <a:ext cx="1428750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1" descr="C:\Users\user\AppData\Roaming\Tencent\Users\535794166\QQ\WinTemp\RichOle\U[3K3@$]_ZUHB7K]1W2@}A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70038" y="4132263"/>
            <a:ext cx="147955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3" descr="C:\Users\user\AppData\Roaming\Tencent\Users\535794166\QQ\WinTemp\RichOle\(1WKMT[%U{}D8G_O~Z{8ARV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49988" y="3994150"/>
            <a:ext cx="1166812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Picture 4" descr="C:\Users\user\AppData\Roaming\Tencent\Users\535794166\QQ\WinTemp\RichOle\ONSP2FUHKYJG0GRT4I9I0GE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10450" y="3994150"/>
            <a:ext cx="1176338" cy="242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5" descr="C:\Users\user\AppData\Roaming\Tencent\Users\535794166\QQ\WinTemp\RichOle\S$ZG3UN3FAYOVOLU(U]G`WW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0425" y="969963"/>
            <a:ext cx="1366838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6" descr="C:\Users\user\AppData\Roaming\Tencent\Users\535794166\QQ\WinTemp\RichOle\%$EP}O7KQZ49@Y}A8XDW63N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307263" y="969963"/>
            <a:ext cx="13811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十字星 13">
            <a:hlinkClick r:id="rId11" action="ppaction://hlinkfile"/>
          </p:cNvPr>
          <p:cNvSpPr/>
          <p:nvPr/>
        </p:nvSpPr>
        <p:spPr>
          <a:xfrm>
            <a:off x="4286250" y="6000750"/>
            <a:ext cx="500063" cy="357188"/>
          </a:xfrm>
          <a:prstGeom prst="star4">
            <a:avLst>
              <a:gd name="adj" fmla="val 4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十字星 14"/>
          <p:cNvSpPr/>
          <p:nvPr/>
        </p:nvSpPr>
        <p:spPr>
          <a:xfrm>
            <a:off x="4929188" y="6000750"/>
            <a:ext cx="500062" cy="357188"/>
          </a:xfrm>
          <a:prstGeom prst="star4">
            <a:avLst>
              <a:gd name="adj" fmla="val 4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十字星 15">
            <a:hlinkClick r:id="rId12" action="ppaction://hlinkfile"/>
          </p:cNvPr>
          <p:cNvSpPr/>
          <p:nvPr/>
        </p:nvSpPr>
        <p:spPr>
          <a:xfrm>
            <a:off x="5500688" y="6000750"/>
            <a:ext cx="500062" cy="357188"/>
          </a:xfrm>
          <a:prstGeom prst="star4">
            <a:avLst>
              <a:gd name="adj" fmla="val 45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059" name="组合 6146"/>
          <p:cNvGrpSpPr>
            <a:grpSpLocks/>
          </p:cNvGrpSpPr>
          <p:nvPr/>
        </p:nvGrpSpPr>
        <p:grpSpPr bwMode="auto">
          <a:xfrm>
            <a:off x="2287588" y="3327400"/>
            <a:ext cx="4837112" cy="812800"/>
            <a:chOff x="0" y="0"/>
            <a:chExt cx="6721" cy="1276"/>
          </a:xfrm>
        </p:grpSpPr>
        <p:sp>
          <p:nvSpPr>
            <p:cNvPr id="6148" name="流程图: 可选过程 5128" descr="深色木质"/>
            <p:cNvSpPr/>
            <p:nvPr/>
          </p:nvSpPr>
          <p:spPr>
            <a:xfrm>
              <a:off x="0" y="7"/>
              <a:ext cx="6721" cy="1269"/>
            </a:xfrm>
            <a:prstGeom prst="flowChartAlternateProcess">
              <a:avLst/>
            </a:prstGeom>
            <a:blipFill rotWithShape="1">
              <a:blip r:embed="rId13"/>
            </a:blipFill>
            <a:ln w="9525">
              <a:noFill/>
            </a:ln>
            <a:effectLst>
              <a:outerShdw dist="38100" dir="5400000" algn="ctr" rotWithShape="0">
                <a:srgbClr val="000000">
                  <a:alpha val="32999"/>
                </a:srgbClr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64" name="文本框 5130"/>
            <p:cNvSpPr txBox="1">
              <a:spLocks noChangeArrowheads="1"/>
            </p:cNvSpPr>
            <p:nvPr/>
          </p:nvSpPr>
          <p:spPr bwMode="auto">
            <a:xfrm>
              <a:off x="488" y="0"/>
              <a:ext cx="5536" cy="11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solidFill>
                    <a:schemeClr val="bg1"/>
                  </a:solidFill>
                  <a:ea typeface="黑体" pitchFamily="49" charset="-122"/>
                </a:rPr>
                <a:t> 阿基米德原理 </a:t>
              </a:r>
              <a:endParaRPr lang="en-US" sz="4400" b="1">
                <a:solidFill>
                  <a:schemeClr val="bg1"/>
                </a:solidFill>
                <a:ea typeface="黑体" pitchFamily="49" charset="-122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4282" y="142852"/>
            <a:ext cx="23871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</a:rPr>
              <a:t>小检测</a:t>
            </a:r>
          </a:p>
        </p:txBody>
      </p:sp>
      <p:sp>
        <p:nvSpPr>
          <p:cNvPr id="11268" name="矩形 6"/>
          <p:cNvSpPr>
            <a:spLocks noChangeArrowheads="1"/>
          </p:cNvSpPr>
          <p:nvPr/>
        </p:nvSpPr>
        <p:spPr bwMode="auto">
          <a:xfrm>
            <a:off x="0" y="928688"/>
            <a:ext cx="88582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3335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1.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关于浮力，下列说法中正确的是（   ）</a:t>
            </a:r>
            <a:endParaRPr lang="zh-CN" altLang="en-US" sz="3200" b="1">
              <a:solidFill>
                <a:srgbClr val="000000"/>
              </a:solidFill>
            </a:endParaRPr>
          </a:p>
          <a:p>
            <a:pPr indent="13335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A.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液体的密度越大，受到的浮力越大</a:t>
            </a:r>
            <a:endParaRPr lang="zh-CN" altLang="en-US" sz="3200" b="1">
              <a:solidFill>
                <a:srgbClr val="000000"/>
              </a:solidFill>
            </a:endParaRPr>
          </a:p>
          <a:p>
            <a:pPr indent="13335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B.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没入水中的物体在水中的位置越深，受到的浮力越大</a:t>
            </a:r>
            <a:endParaRPr lang="zh-CN" altLang="en-US" sz="3200" b="1">
              <a:solidFill>
                <a:srgbClr val="000000"/>
              </a:solidFill>
            </a:endParaRPr>
          </a:p>
          <a:p>
            <a:pPr indent="13335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C.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物体排开水的体积越大，受到的浮力越大</a:t>
            </a:r>
            <a:endParaRPr lang="zh-CN" altLang="en-US" sz="3200" b="1">
              <a:solidFill>
                <a:srgbClr val="000000"/>
              </a:solidFill>
            </a:endParaRPr>
          </a:p>
          <a:p>
            <a:pPr indent="133350" eaLnBrk="0" hangingPunct="0"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D.</a:t>
            </a:r>
            <a:r>
              <a:rPr lang="zh-CN" altLang="en-US" sz="3200" b="1">
                <a:solidFill>
                  <a:srgbClr val="000000"/>
                </a:solidFill>
                <a:latin typeface="Times New Roman" pitchFamily="18" charset="0"/>
                <a:cs typeface="Arial" charset="0"/>
              </a:rPr>
              <a:t>浮力的大小与液体的体积有关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4282" y="142852"/>
            <a:ext cx="23871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</a:rPr>
              <a:t>小检测</a:t>
            </a:r>
          </a:p>
        </p:txBody>
      </p:sp>
      <p:sp>
        <p:nvSpPr>
          <p:cNvPr id="12292" name="矩形 6"/>
          <p:cNvSpPr>
            <a:spLocks noChangeArrowheads="1"/>
          </p:cNvSpPr>
          <p:nvPr/>
        </p:nvSpPr>
        <p:spPr bwMode="auto">
          <a:xfrm>
            <a:off x="0" y="928688"/>
            <a:ext cx="9001125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33350">
              <a:lnSpc>
                <a:spcPts val="5000"/>
              </a:lnSpc>
            </a:pPr>
            <a:r>
              <a:rPr lang="en-US" altLang="zh-CN" sz="3200" b="1">
                <a:latin typeface="Calibri" pitchFamily="34" charset="0"/>
              </a:rPr>
              <a:t>2.</a:t>
            </a:r>
            <a:r>
              <a:rPr lang="zh-CN" altLang="en-US" sz="3200" b="1">
                <a:latin typeface="Calibri" pitchFamily="34" charset="0"/>
              </a:rPr>
              <a:t>如图所示，四个体积相同而材料不同的球</a:t>
            </a:r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、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、</a:t>
            </a:r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、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，分别静止在不同深度的水里．以下说法正确的是（　　）</a:t>
            </a:r>
            <a:endParaRPr lang="en-US" altLang="zh-CN" sz="3200" b="1">
              <a:latin typeface="Calibri" pitchFamily="34" charset="0"/>
            </a:endParaRPr>
          </a:p>
          <a:p>
            <a:pPr indent="133350">
              <a:lnSpc>
                <a:spcPts val="5000"/>
              </a:lnSpc>
            </a:pPr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．</a:t>
            </a:r>
            <a:r>
              <a:rPr lang="en-US" altLang="zh-CN" sz="3200" b="1">
                <a:latin typeface="Calibri" pitchFamily="34" charset="0"/>
              </a:rPr>
              <a:t>A</a:t>
            </a:r>
            <a:r>
              <a:rPr lang="zh-CN" altLang="en-US" sz="3200" b="1">
                <a:latin typeface="Calibri" pitchFamily="34" charset="0"/>
              </a:rPr>
              <a:t>球所受浮力最小</a:t>
            </a:r>
            <a:br>
              <a:rPr lang="zh-CN" altLang="en-US" sz="3200" b="1">
                <a:latin typeface="Calibri" pitchFamily="34" charset="0"/>
              </a:rPr>
            </a:br>
            <a:r>
              <a:rPr lang="zh-CN" altLang="en-US" sz="3200" b="1">
                <a:latin typeface="Calibri" pitchFamily="34" charset="0"/>
              </a:rPr>
              <a:t> 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．</a:t>
            </a:r>
            <a:r>
              <a:rPr lang="en-US" altLang="zh-CN" sz="3200" b="1">
                <a:latin typeface="Calibri" pitchFamily="34" charset="0"/>
              </a:rPr>
              <a:t>B</a:t>
            </a:r>
            <a:r>
              <a:rPr lang="zh-CN" altLang="en-US" sz="3200" b="1">
                <a:latin typeface="Calibri" pitchFamily="34" charset="0"/>
              </a:rPr>
              <a:t>球所受浮力最小</a:t>
            </a:r>
            <a:br>
              <a:rPr lang="zh-CN" altLang="en-US" sz="3200" b="1">
                <a:latin typeface="Calibri" pitchFamily="34" charset="0"/>
              </a:rPr>
            </a:br>
            <a:r>
              <a:rPr lang="zh-CN" altLang="en-US" sz="3200" b="1">
                <a:latin typeface="Calibri" pitchFamily="34" charset="0"/>
              </a:rPr>
              <a:t> </a:t>
            </a:r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．</a:t>
            </a:r>
            <a:r>
              <a:rPr lang="en-US" altLang="zh-CN" sz="3200" b="1">
                <a:latin typeface="Calibri" pitchFamily="34" charset="0"/>
              </a:rPr>
              <a:t>C</a:t>
            </a:r>
            <a:r>
              <a:rPr lang="zh-CN" altLang="en-US" sz="3200" b="1">
                <a:latin typeface="Calibri" pitchFamily="34" charset="0"/>
              </a:rPr>
              <a:t>球所受浮力最小</a:t>
            </a:r>
            <a:br>
              <a:rPr lang="zh-CN" altLang="en-US" sz="3200" b="1">
                <a:latin typeface="Calibri" pitchFamily="34" charset="0"/>
              </a:rPr>
            </a:br>
            <a:r>
              <a:rPr lang="zh-CN" altLang="en-US" sz="3200" b="1">
                <a:latin typeface="Calibri" pitchFamily="34" charset="0"/>
              </a:rPr>
              <a:t> 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．</a:t>
            </a:r>
            <a:r>
              <a:rPr lang="en-US" altLang="zh-CN" sz="3200" b="1">
                <a:latin typeface="Calibri" pitchFamily="34" charset="0"/>
              </a:rPr>
              <a:t>D</a:t>
            </a:r>
            <a:r>
              <a:rPr lang="zh-CN" altLang="en-US" sz="3200" b="1">
                <a:latin typeface="Calibri" pitchFamily="34" charset="0"/>
              </a:rPr>
              <a:t>球所受浮力最小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  <p:pic>
        <p:nvPicPr>
          <p:cNvPr id="12293" name="Picture 2" descr="http://p2.qhimg.com/t018a7f11753531196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2643188"/>
            <a:ext cx="3071812" cy="232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14282" y="142852"/>
            <a:ext cx="23871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</a:rPr>
              <a:t>小检测</a:t>
            </a:r>
          </a:p>
        </p:txBody>
      </p:sp>
      <p:sp>
        <p:nvSpPr>
          <p:cNvPr id="13316" name="矩形 6"/>
          <p:cNvSpPr>
            <a:spLocks noChangeArrowheads="1"/>
          </p:cNvSpPr>
          <p:nvPr/>
        </p:nvSpPr>
        <p:spPr bwMode="auto">
          <a:xfrm>
            <a:off x="0" y="1214438"/>
            <a:ext cx="90011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133350">
              <a:lnSpc>
                <a:spcPct val="150000"/>
              </a:lnSpc>
            </a:pPr>
            <a:r>
              <a:rPr lang="en-US" altLang="zh-CN" sz="3200" b="1">
                <a:latin typeface="Calibri" pitchFamily="34" charset="0"/>
              </a:rPr>
              <a:t>3.</a:t>
            </a:r>
            <a:r>
              <a:rPr lang="zh-CN" altLang="en-US" sz="3200" b="1">
                <a:latin typeface="Calibri" pitchFamily="34" charset="0"/>
              </a:rPr>
              <a:t>在“阿基米德揭开王冠之谜”的故事中，若王冠的质量为</a:t>
            </a:r>
            <a:r>
              <a:rPr lang="en-US" altLang="zh-CN" sz="3200" b="1">
                <a:latin typeface="Calibri" pitchFamily="34" charset="0"/>
              </a:rPr>
              <a:t>0.49Kg</a:t>
            </a:r>
            <a:r>
              <a:rPr lang="zh-CN" altLang="en-US" sz="3200" b="1">
                <a:latin typeface="Calibri" pitchFamily="34" charset="0"/>
              </a:rPr>
              <a:t>，浸没在水中称时，王冠重</a:t>
            </a:r>
            <a:r>
              <a:rPr lang="en-US" altLang="zh-CN" sz="3200" b="1">
                <a:latin typeface="Calibri" pitchFamily="34" charset="0"/>
              </a:rPr>
              <a:t>4.5N</a:t>
            </a:r>
            <a:r>
              <a:rPr lang="zh-CN" altLang="en-US" sz="3200" b="1">
                <a:latin typeface="Calibri" pitchFamily="34" charset="0"/>
              </a:rPr>
              <a:t>，则这顶王冠在水中所受的浮力是多少</a:t>
            </a:r>
            <a:r>
              <a:rPr lang="en-US" altLang="zh-CN" sz="3200" b="1">
                <a:latin typeface="Calibri" pitchFamily="34" charset="0"/>
              </a:rPr>
              <a:t>N</a:t>
            </a:r>
            <a:r>
              <a:rPr lang="zh-CN" altLang="en-US" sz="3200" b="1">
                <a:latin typeface="Calibri" pitchFamily="34" charset="0"/>
              </a:rPr>
              <a:t>，它排开的水重力是多少</a:t>
            </a:r>
            <a:r>
              <a:rPr lang="en-US" altLang="zh-CN" sz="3200" b="1">
                <a:latin typeface="Calibri" pitchFamily="34" charset="0"/>
              </a:rPr>
              <a:t>N?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642938" y="214313"/>
            <a:ext cx="7500937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“盐水浮蛋”实验，引发的问题，为你认为最能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揭示物理本质</a:t>
            </a:r>
            <a:r>
              <a:rPr lang="zh-CN" altLang="en-US" sz="3600" b="1">
                <a:latin typeface="Calibri" pitchFamily="34" charset="0"/>
              </a:rPr>
              <a:t>，最有</a:t>
            </a:r>
            <a:r>
              <a:rPr lang="zh-CN" altLang="en-US" sz="3600" b="1">
                <a:solidFill>
                  <a:srgbClr val="FF0000"/>
                </a:solidFill>
                <a:latin typeface="Calibri" pitchFamily="34" charset="0"/>
              </a:rPr>
              <a:t>科学研究的价值</a:t>
            </a:r>
            <a:r>
              <a:rPr lang="zh-CN" altLang="en-US" sz="3600" b="1">
                <a:latin typeface="Calibri" pitchFamily="34" charset="0"/>
              </a:rPr>
              <a:t>的问题投票吧！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428625" y="1857364"/>
            <a:ext cx="8715375" cy="389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3600" b="1" dirty="0">
                <a:latin typeface="Calibri" pitchFamily="34" charset="0"/>
              </a:rPr>
              <a:t>1.</a:t>
            </a:r>
            <a:r>
              <a:rPr lang="zh-CN" altLang="en-US" sz="3600" b="1" dirty="0">
                <a:latin typeface="Calibri" pitchFamily="34" charset="0"/>
              </a:rPr>
              <a:t>鸡蛋为什么在清水中下沉，在盐水中却浮起来了？</a:t>
            </a:r>
            <a:endParaRPr lang="en-US" altLang="zh-CN" sz="3600" b="1" dirty="0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latin typeface="Calibri" pitchFamily="34" charset="0"/>
              </a:rPr>
              <a:t>2.</a:t>
            </a:r>
            <a:r>
              <a:rPr lang="zh-CN" altLang="en-US" sz="3600" b="1" dirty="0">
                <a:latin typeface="Calibri" pitchFamily="34" charset="0"/>
              </a:rPr>
              <a:t>浮力的大小与什么因素有关？</a:t>
            </a:r>
            <a:endParaRPr lang="en-US" altLang="zh-CN" sz="3600" b="1" dirty="0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latin typeface="Calibri" pitchFamily="34" charset="0"/>
              </a:rPr>
              <a:t>3.</a:t>
            </a:r>
            <a:r>
              <a:rPr lang="zh-CN" altLang="en-US" sz="3600" b="1" dirty="0">
                <a:latin typeface="Calibri" pitchFamily="34" charset="0"/>
              </a:rPr>
              <a:t>影响物体浮沉的因素是什么？</a:t>
            </a:r>
            <a:endParaRPr lang="en-US" altLang="zh-CN" sz="3600" b="1" dirty="0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latin typeface="Calibri" pitchFamily="34" charset="0"/>
              </a:rPr>
              <a:t>4.</a:t>
            </a:r>
            <a:r>
              <a:rPr lang="zh-CN" altLang="en-US" sz="3600" b="1" dirty="0">
                <a:latin typeface="Calibri" pitchFamily="34" charset="0"/>
              </a:rPr>
              <a:t>哪些物体能在水中浮起来？</a:t>
            </a:r>
            <a:endParaRPr lang="en-US" altLang="zh-CN" sz="3600" b="1" dirty="0">
              <a:latin typeface="Calibri" pitchFamily="34" charset="0"/>
            </a:endParaRPr>
          </a:p>
          <a:p>
            <a:pPr>
              <a:lnSpc>
                <a:spcPts val="5000"/>
              </a:lnSpc>
            </a:pPr>
            <a:r>
              <a:rPr lang="en-US" altLang="zh-CN" sz="3600" b="1" dirty="0">
                <a:latin typeface="Calibri" pitchFamily="34" charset="0"/>
              </a:rPr>
              <a:t>5.</a:t>
            </a:r>
            <a:r>
              <a:rPr lang="zh-CN" altLang="en-US" sz="3600" b="1" dirty="0">
                <a:latin typeface="Calibri" pitchFamily="34" charset="0"/>
              </a:rPr>
              <a:t>那些物体能在盐水中浮起来？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标题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410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1.</a:t>
            </a:r>
            <a:r>
              <a:rPr lang="zh-CN" altLang="en-US" b="1" smtClean="0"/>
              <a:t>猜想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b="1" smtClean="0"/>
              <a:t>       </a:t>
            </a:r>
            <a:r>
              <a:rPr lang="zh-CN" altLang="en-US" b="1" smtClean="0"/>
              <a:t>根据你的</a:t>
            </a:r>
            <a:r>
              <a:rPr lang="zh-CN" altLang="en-US" b="1" smtClean="0">
                <a:solidFill>
                  <a:srgbClr val="FF0000"/>
                </a:solidFill>
              </a:rPr>
              <a:t>生活经验</a:t>
            </a:r>
            <a:r>
              <a:rPr lang="zh-CN" altLang="en-US" b="1" smtClean="0"/>
              <a:t>，你认为浮力的大小与哪些因素有关？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标题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5124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2.</a:t>
            </a:r>
            <a:r>
              <a:rPr lang="zh-CN" altLang="en-US" b="1" smtClean="0"/>
              <a:t> 实验验证（一）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b="1" smtClean="0"/>
              <a:t>实验要求：组内同学分工明确；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b="1" smtClean="0"/>
              <a:t>                       </a:t>
            </a:r>
            <a:r>
              <a:rPr lang="zh-CN" altLang="en-US" b="1" smtClean="0"/>
              <a:t>做实验的同时，记录好实验数据；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b="1" smtClean="0"/>
              <a:t>                       </a:t>
            </a:r>
            <a:r>
              <a:rPr lang="zh-CN" altLang="en-US" b="1" smtClean="0"/>
              <a:t>实验之后，组长将数据上传。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标题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6148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3.</a:t>
            </a:r>
            <a:r>
              <a:rPr lang="zh-CN" altLang="en-US" b="1" smtClean="0"/>
              <a:t>实验结论（一）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b="1" smtClean="0"/>
              <a:t>        物体在液体中所受浮力的大小与</a:t>
            </a:r>
            <a:r>
              <a:rPr lang="zh-CN" altLang="en-US" b="1" smtClean="0">
                <a:solidFill>
                  <a:srgbClr val="FF0000"/>
                </a:solidFill>
              </a:rPr>
              <a:t>液体的密度</a:t>
            </a:r>
            <a:r>
              <a:rPr lang="zh-CN" altLang="en-US" b="1" smtClean="0"/>
              <a:t>有关，还与</a:t>
            </a:r>
            <a:r>
              <a:rPr lang="zh-CN" altLang="en-US" b="1" smtClean="0">
                <a:solidFill>
                  <a:srgbClr val="FF0000"/>
                </a:solidFill>
              </a:rPr>
              <a:t>物体排开液体的体积</a:t>
            </a:r>
            <a:r>
              <a:rPr lang="zh-CN" altLang="en-US" b="1" smtClean="0"/>
              <a:t>有关，而与</a:t>
            </a:r>
            <a:r>
              <a:rPr lang="zh-CN" altLang="en-US" b="1" smtClean="0">
                <a:solidFill>
                  <a:srgbClr val="FF0000"/>
                </a:solidFill>
              </a:rPr>
              <a:t>浸没在液体中的深度</a:t>
            </a:r>
            <a:r>
              <a:rPr lang="zh-CN" altLang="en-US" b="1" smtClean="0"/>
              <a:t>无关。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标题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7172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4525963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4.</a:t>
            </a:r>
            <a:r>
              <a:rPr lang="zh-CN" altLang="en-US" b="1" smtClean="0"/>
              <a:t>结合理论的猜想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b="1" smtClean="0"/>
              <a:t>        浮力的大小是否与</a:t>
            </a:r>
            <a:r>
              <a:rPr lang="zh-CN" altLang="en-US" b="1" smtClean="0">
                <a:solidFill>
                  <a:srgbClr val="FF0000"/>
                </a:solidFill>
              </a:rPr>
              <a:t>物体排开液体所受到的重力</a:t>
            </a:r>
            <a:r>
              <a:rPr lang="zh-CN" altLang="en-US" b="1" smtClean="0"/>
              <a:t>有关？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标题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50" y="928688"/>
            <a:ext cx="8472488" cy="15716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b="1" dirty="0" smtClean="0"/>
              <a:t>5.</a:t>
            </a:r>
            <a:r>
              <a:rPr lang="zh-CN" altLang="en-US" b="1" dirty="0" smtClean="0"/>
              <a:t>实验验证（二）</a:t>
            </a:r>
            <a:endParaRPr lang="en-US" altLang="zh-CN" b="1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 dirty="0" smtClean="0"/>
              <a:t>        </a:t>
            </a:r>
            <a:endParaRPr lang="zh-CN" altLang="en-US" b="1" dirty="0"/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0" y="1571625"/>
            <a:ext cx="53165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箭头连接符 5"/>
          <p:cNvCxnSpPr/>
          <p:nvPr/>
        </p:nvCxnSpPr>
        <p:spPr>
          <a:xfrm rot="5400000">
            <a:off x="2570957" y="4358481"/>
            <a:ext cx="1428750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rot="10800000" flipV="1">
            <a:off x="3643313" y="4000500"/>
            <a:ext cx="1285875" cy="10001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3929063" y="3786188"/>
            <a:ext cx="2071687" cy="12858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1" name="TextBox 13"/>
          <p:cNvSpPr txBox="1">
            <a:spLocks noChangeArrowheads="1"/>
          </p:cNvSpPr>
          <p:nvPr/>
        </p:nvSpPr>
        <p:spPr bwMode="auto">
          <a:xfrm>
            <a:off x="2571750" y="5000625"/>
            <a:ext cx="15509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浮力</a:t>
            </a:r>
            <a:r>
              <a:rPr lang="en-US" altLang="zh-CN" sz="3600" b="1">
                <a:latin typeface="Calibri" pitchFamily="34" charset="0"/>
              </a:rPr>
              <a:t>F</a:t>
            </a:r>
            <a:r>
              <a:rPr lang="zh-CN" altLang="en-US" b="1">
                <a:latin typeface="Calibri" pitchFamily="34" charset="0"/>
              </a:rPr>
              <a:t>浮</a:t>
            </a:r>
          </a:p>
        </p:txBody>
      </p:sp>
      <p:cxnSp>
        <p:nvCxnSpPr>
          <p:cNvPr id="17" name="直接箭头连接符 16"/>
          <p:cNvCxnSpPr/>
          <p:nvPr/>
        </p:nvCxnSpPr>
        <p:spPr>
          <a:xfrm rot="5400000">
            <a:off x="5502276" y="4429125"/>
            <a:ext cx="1427162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3" name="TextBox 19"/>
          <p:cNvSpPr txBox="1">
            <a:spLocks noChangeArrowheads="1"/>
          </p:cNvSpPr>
          <p:nvPr/>
        </p:nvSpPr>
        <p:spPr bwMode="auto">
          <a:xfrm>
            <a:off x="4572000" y="5072063"/>
            <a:ext cx="39544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Calibri" pitchFamily="34" charset="0"/>
              </a:rPr>
              <a:t>排开液体的重力</a:t>
            </a:r>
            <a:r>
              <a:rPr lang="en-US" altLang="zh-CN" sz="3600" b="1">
                <a:latin typeface="Calibri" pitchFamily="34" charset="0"/>
              </a:rPr>
              <a:t>G</a:t>
            </a:r>
            <a:r>
              <a:rPr lang="zh-CN" altLang="en-US" b="1">
                <a:latin typeface="Calibri" pitchFamily="34" charset="0"/>
              </a:rPr>
              <a:t>排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标题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sp>
        <p:nvSpPr>
          <p:cNvPr id="9220" name="内容占位符 2"/>
          <p:cNvSpPr>
            <a:spLocks noGrp="1"/>
          </p:cNvSpPr>
          <p:nvPr>
            <p:ph idx="1"/>
          </p:nvPr>
        </p:nvSpPr>
        <p:spPr>
          <a:xfrm>
            <a:off x="285750" y="1071563"/>
            <a:ext cx="8472488" cy="5214937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/>
              <a:t>5.</a:t>
            </a:r>
            <a:r>
              <a:rPr lang="zh-CN" altLang="en-US" b="1" smtClean="0"/>
              <a:t>实验结论（二）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b="1" smtClean="0"/>
              <a:t>        </a:t>
            </a:r>
            <a:r>
              <a:rPr lang="zh-CN" altLang="en-US" b="1" smtClean="0"/>
              <a:t>浸入液体中的物体所受浮力的大小等于</a:t>
            </a:r>
            <a:r>
              <a:rPr lang="zh-CN" altLang="en-US" b="1" smtClean="0">
                <a:solidFill>
                  <a:srgbClr val="FF0000"/>
                </a:solidFill>
              </a:rPr>
              <a:t>物体排开的液体所受重力</a:t>
            </a:r>
            <a:r>
              <a:rPr lang="zh-CN" altLang="en-US" b="1" smtClean="0"/>
              <a:t>的大小。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en-US" altLang="zh-CN" b="1" smtClean="0"/>
              <a:t>                                                 ----------</a:t>
            </a:r>
            <a:r>
              <a:rPr lang="zh-CN" altLang="en-US" b="1" smtClean="0"/>
              <a:t>阿基米德原理</a:t>
            </a:r>
            <a:endParaRPr lang="en-US" altLang="zh-CN" b="1" smtClean="0"/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b="1" smtClean="0"/>
              <a:t>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6" descr="http://img3.duitang.com/uploads/item/201211/03/20121103185607_Hzw83.thumb.700_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标题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浮力的大小与哪些因素有关</a:t>
            </a:r>
          </a:p>
        </p:txBody>
      </p:sp>
      <p:pic>
        <p:nvPicPr>
          <p:cNvPr id="6" name="0902阿基米德原理 地球与皇冠的奥秘_超清 00_00_06-00_00_45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1214438" y="1000125"/>
            <a:ext cx="7072312" cy="53038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482</Words>
  <Application>WPS 演示</Application>
  <PresentationFormat>全屏显示(4:3)</PresentationFormat>
  <Paragraphs>44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宋体</vt:lpstr>
      <vt:lpstr>Calibri</vt:lpstr>
      <vt:lpstr>黑体</vt:lpstr>
      <vt:lpstr>Times New Roman</vt:lpstr>
      <vt:lpstr>Office 主题</vt:lpstr>
      <vt:lpstr>幻灯片 1</vt:lpstr>
      <vt:lpstr>幻灯片 2</vt:lpstr>
      <vt:lpstr>浮力的大小与哪些因素有关</vt:lpstr>
      <vt:lpstr>浮力的大小与哪些因素有关</vt:lpstr>
      <vt:lpstr>浮力的大小与哪些因素有关</vt:lpstr>
      <vt:lpstr>浮力的大小与哪些因素有关</vt:lpstr>
      <vt:lpstr>浮力的大小与哪些因素有关</vt:lpstr>
      <vt:lpstr>浮力的大小与哪些因素有关</vt:lpstr>
      <vt:lpstr>浮力的大小与哪些因素有关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41</cp:revision>
  <dcterms:created xsi:type="dcterms:W3CDTF">2017-03-29T08:09:00Z</dcterms:created>
  <dcterms:modified xsi:type="dcterms:W3CDTF">2017-03-30T10:51:08Z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