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31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1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20" r:id="rId48"/>
    <p:sldId id="300" r:id="rId49"/>
    <p:sldId id="301" r:id="rId50"/>
    <p:sldId id="302" r:id="rId51"/>
    <p:sldId id="303" r:id="rId52"/>
    <p:sldId id="304" r:id="rId53"/>
    <p:sldId id="305" r:id="rId54"/>
    <p:sldId id="321" r:id="rId55"/>
    <p:sldId id="306" r:id="rId56"/>
    <p:sldId id="307" r:id="rId57"/>
    <p:sldId id="322" r:id="rId58"/>
    <p:sldId id="308" r:id="rId59"/>
    <p:sldId id="309" r:id="rId60"/>
    <p:sldId id="310" r:id="rId61"/>
    <p:sldId id="311" r:id="rId62"/>
    <p:sldId id="312" r:id="rId63"/>
    <p:sldId id="323" r:id="rId64"/>
    <p:sldId id="313" r:id="rId65"/>
    <p:sldId id="314" r:id="rId66"/>
    <p:sldId id="315" r:id="rId67"/>
    <p:sldId id="324" r:id="rId68"/>
    <p:sldId id="316" r:id="rId69"/>
    <p:sldId id="317" r:id="rId70"/>
  </p:sldIdLst>
  <p:sldSz cx="12192000" cy="6858000"/>
  <p:notesSz cx="6858000" cy="12192000"/>
  <p:custDataLst>
    <p:tags r:id="rId7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tags" Target="tags/tag1.xml" /><Relationship Id="rId72" Type="http://schemas.openxmlformats.org/officeDocument/2006/relationships/presProps" Target="presProps.xml" /><Relationship Id="rId73" Type="http://schemas.openxmlformats.org/officeDocument/2006/relationships/viewProps" Target="viewProps.xml" /><Relationship Id="rId74" Type="http://schemas.openxmlformats.org/officeDocument/2006/relationships/theme" Target="theme/theme1.xml" /><Relationship Id="rId75" Type="http://schemas.openxmlformats.org/officeDocument/2006/relationships/tableStyles" Target="tableStyles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5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5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5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5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3.xml" /><Relationship Id="rId2" Type="http://schemas.openxmlformats.org/officeDocument/2006/relationships/notesMaster" Target="../notesMasters/notesMaster1.xml" /></Relationships>
</file>

<file path=ppt/notesSlides/_rels/notesSlide5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4.xml" /><Relationship Id="rId2" Type="http://schemas.openxmlformats.org/officeDocument/2006/relationships/notesMaster" Target="../notesMasters/notesMaster1.xml" /></Relationships>
</file>

<file path=ppt/notesSlides/_rels/notesSlide5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7.xml" /><Relationship Id="rId2" Type="http://schemas.openxmlformats.org/officeDocument/2006/relationships/notesMaster" Target="../notesMasters/notesMaster1.xml" /></Relationships>
</file>

<file path=ppt/notesSlides/_rels/notesSlide6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9.jpe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Relationship Id="rId6" Type="http://schemas.openxmlformats.org/officeDocument/2006/relationships/image" Target="../media/image22.png" /><Relationship Id="rId7" Type="http://schemas.openxmlformats.org/officeDocument/2006/relationships/image" Target="../media/image2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4.jpeg" /><Relationship Id="rId4" Type="http://schemas.openxmlformats.org/officeDocument/2006/relationships/image" Target="../media/image2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6.jpeg" /><Relationship Id="rId4" Type="http://schemas.openxmlformats.org/officeDocument/2006/relationships/image" Target="../media/image27.png" /><Relationship Id="rId5" Type="http://schemas.openxmlformats.org/officeDocument/2006/relationships/image" Target="../media/image2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6.jpeg" /><Relationship Id="rId4" Type="http://schemas.openxmlformats.org/officeDocument/2006/relationships/image" Target="../media/image2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6.jpeg" /><Relationship Id="rId4" Type="http://schemas.openxmlformats.org/officeDocument/2006/relationships/image" Target="../media/image3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2.png" /><Relationship Id="rId4" Type="http://schemas.openxmlformats.org/officeDocument/2006/relationships/image" Target="../media/image33.jpeg" /><Relationship Id="rId5" Type="http://schemas.openxmlformats.org/officeDocument/2006/relationships/image" Target="../media/image34.png" /><Relationship Id="rId6" Type="http://schemas.openxmlformats.org/officeDocument/2006/relationships/image" Target="../media/image3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11.xml" TargetMode="Internal" /><Relationship Id="rId5" Type="http://schemas.openxmlformats.org/officeDocument/2006/relationships/slide" Target="slide18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6.jpeg" /><Relationship Id="rId4" Type="http://schemas.openxmlformats.org/officeDocument/2006/relationships/image" Target="../media/image37.png" /><Relationship Id="rId5" Type="http://schemas.openxmlformats.org/officeDocument/2006/relationships/image" Target="../media/image38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41.png" /><Relationship Id="rId6" Type="http://schemas.openxmlformats.org/officeDocument/2006/relationships/image" Target="../media/image4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3.png" /><Relationship Id="rId4" Type="http://schemas.openxmlformats.org/officeDocument/2006/relationships/image" Target="../media/image4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45.png" /><Relationship Id="rId4" Type="http://schemas.openxmlformats.org/officeDocument/2006/relationships/image" Target="../media/image4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7.jpeg" /><Relationship Id="rId4" Type="http://schemas.openxmlformats.org/officeDocument/2006/relationships/image" Target="../media/image4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9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5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53.png" /><Relationship Id="rId4" Type="http://schemas.openxmlformats.org/officeDocument/2006/relationships/image" Target="../media/image5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55.png" /><Relationship Id="rId4" Type="http://schemas.openxmlformats.org/officeDocument/2006/relationships/image" Target="../media/image56.jpeg" /><Relationship Id="rId5" Type="http://schemas.openxmlformats.org/officeDocument/2006/relationships/image" Target="../media/image5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58.png" /><Relationship Id="rId4" Type="http://schemas.openxmlformats.org/officeDocument/2006/relationships/image" Target="../media/image59.jpeg" /><Relationship Id="rId5" Type="http://schemas.openxmlformats.org/officeDocument/2006/relationships/image" Target="../media/image60.png" /><Relationship Id="rId6" Type="http://schemas.openxmlformats.org/officeDocument/2006/relationships/image" Target="../media/image61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59.jpeg" /><Relationship Id="rId4" Type="http://schemas.openxmlformats.org/officeDocument/2006/relationships/image" Target="../media/image62.png" /><Relationship Id="rId5" Type="http://schemas.openxmlformats.org/officeDocument/2006/relationships/image" Target="../media/image63.png" /><Relationship Id="rId6" Type="http://schemas.openxmlformats.org/officeDocument/2006/relationships/image" Target="../media/image64.png" /><Relationship Id="rId7" Type="http://schemas.openxmlformats.org/officeDocument/2006/relationships/image" Target="../media/image6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59.jpeg" /><Relationship Id="rId4" Type="http://schemas.openxmlformats.org/officeDocument/2006/relationships/image" Target="../media/image66.png" /><Relationship Id="rId5" Type="http://schemas.openxmlformats.org/officeDocument/2006/relationships/image" Target="../media/image67.png" /><Relationship Id="rId6" Type="http://schemas.openxmlformats.org/officeDocument/2006/relationships/image" Target="../media/image68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69.jpeg" /><Relationship Id="rId4" Type="http://schemas.openxmlformats.org/officeDocument/2006/relationships/image" Target="../media/image70.png" /><Relationship Id="rId5" Type="http://schemas.openxmlformats.org/officeDocument/2006/relationships/image" Target="../media/image71.png" /><Relationship Id="rId6" Type="http://schemas.openxmlformats.org/officeDocument/2006/relationships/image" Target="../media/image7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69.jpeg" /><Relationship Id="rId4" Type="http://schemas.openxmlformats.org/officeDocument/2006/relationships/image" Target="../media/image73.png" /><Relationship Id="rId5" Type="http://schemas.openxmlformats.org/officeDocument/2006/relationships/image" Target="../media/image7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69.jpeg" /><Relationship Id="rId4" Type="http://schemas.openxmlformats.org/officeDocument/2006/relationships/image" Target="../media/image75.png" /><Relationship Id="rId5" Type="http://schemas.openxmlformats.org/officeDocument/2006/relationships/image" Target="../media/image7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77.jpeg" /><Relationship Id="rId4" Type="http://schemas.openxmlformats.org/officeDocument/2006/relationships/image" Target="../media/image78.png" /><Relationship Id="rId5" Type="http://schemas.openxmlformats.org/officeDocument/2006/relationships/image" Target="../media/image7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77.jpeg" /><Relationship Id="rId4" Type="http://schemas.openxmlformats.org/officeDocument/2006/relationships/image" Target="../media/image80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77.jpeg" /><Relationship Id="rId4" Type="http://schemas.openxmlformats.org/officeDocument/2006/relationships/image" Target="../media/image81.png" /><Relationship Id="rId5" Type="http://schemas.openxmlformats.org/officeDocument/2006/relationships/image" Target="../media/image82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77.jpeg" /><Relationship Id="rId4" Type="http://schemas.openxmlformats.org/officeDocument/2006/relationships/image" Target="../media/image83.png" /><Relationship Id="rId5" Type="http://schemas.openxmlformats.org/officeDocument/2006/relationships/image" Target="../media/image84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77.jpeg" /><Relationship Id="rId4" Type="http://schemas.openxmlformats.org/officeDocument/2006/relationships/image" Target="../media/image85.png" /><Relationship Id="rId5" Type="http://schemas.openxmlformats.org/officeDocument/2006/relationships/image" Target="../media/image86.png" /><Relationship Id="rId6" Type="http://schemas.openxmlformats.org/officeDocument/2006/relationships/image" Target="../media/image87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88.png" /><Relationship Id="rId4" Type="http://schemas.openxmlformats.org/officeDocument/2006/relationships/image" Target="../media/image8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89.jpeg" /><Relationship Id="rId4" Type="http://schemas.openxmlformats.org/officeDocument/2006/relationships/image" Target="../media/image90.png" /><Relationship Id="rId5" Type="http://schemas.openxmlformats.org/officeDocument/2006/relationships/image" Target="../media/image91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89.jpeg" /><Relationship Id="rId4" Type="http://schemas.openxmlformats.org/officeDocument/2006/relationships/image" Target="../media/image92.png" /><Relationship Id="rId5" Type="http://schemas.openxmlformats.org/officeDocument/2006/relationships/image" Target="../media/image93.png" /><Relationship Id="rId6" Type="http://schemas.openxmlformats.org/officeDocument/2006/relationships/image" Target="../media/image94.png" /><Relationship Id="rId7" Type="http://schemas.openxmlformats.org/officeDocument/2006/relationships/image" Target="../media/image95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89.jpeg" /><Relationship Id="rId4" Type="http://schemas.openxmlformats.org/officeDocument/2006/relationships/image" Target="../media/image96.png" /><Relationship Id="rId5" Type="http://schemas.openxmlformats.org/officeDocument/2006/relationships/image" Target="../media/image97.png" /><Relationship Id="rId6" Type="http://schemas.openxmlformats.org/officeDocument/2006/relationships/image" Target="../media/image98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99.png" /><Relationship Id="rId4" Type="http://schemas.openxmlformats.org/officeDocument/2006/relationships/image" Target="../media/image100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101.png" /><Relationship Id="rId4" Type="http://schemas.openxmlformats.org/officeDocument/2006/relationships/image" Target="../media/image100.jpeg" /><Relationship Id="rId5" Type="http://schemas.openxmlformats.org/officeDocument/2006/relationships/image" Target="../media/image102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103.png" /><Relationship Id="rId4" Type="http://schemas.openxmlformats.org/officeDocument/2006/relationships/image" Target="../media/image100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4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105.png" /><Relationship Id="rId4" Type="http://schemas.openxmlformats.org/officeDocument/2006/relationships/image" Target="../media/image100.jpeg" /><Relationship Id="rId5" Type="http://schemas.openxmlformats.org/officeDocument/2006/relationships/image" Target="../media/image106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107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6.xml" /><Relationship Id="rId3" Type="http://schemas.openxmlformats.org/officeDocument/2006/relationships/image" Target="../media/image10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1.png" /><Relationship Id="rId4" Type="http://schemas.openxmlformats.org/officeDocument/2006/relationships/image" Target="../media/image5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7.xml" /><Relationship Id="rId3" Type="http://schemas.openxmlformats.org/officeDocument/2006/relationships/image" Target="../media/image108.png" /><Relationship Id="rId4" Type="http://schemas.openxmlformats.org/officeDocument/2006/relationships/image" Target="../media/image107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8.xml" /><Relationship Id="rId3" Type="http://schemas.openxmlformats.org/officeDocument/2006/relationships/image" Target="../media/image109.jpeg" /><Relationship Id="rId4" Type="http://schemas.openxmlformats.org/officeDocument/2006/relationships/image" Target="../media/image110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9.xml" /><Relationship Id="rId3" Type="http://schemas.openxmlformats.org/officeDocument/2006/relationships/image" Target="../media/image111.png" /><Relationship Id="rId4" Type="http://schemas.openxmlformats.org/officeDocument/2006/relationships/image" Target="../media/image107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2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0.xml" /><Relationship Id="rId3" Type="http://schemas.openxmlformats.org/officeDocument/2006/relationships/image" Target="../media/image113.png" /><Relationship Id="rId4" Type="http://schemas.openxmlformats.org/officeDocument/2006/relationships/image" Target="../media/image107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1.xml" /><Relationship Id="rId3" Type="http://schemas.openxmlformats.org/officeDocument/2006/relationships/image" Target="../media/image114.png" /><Relationship Id="rId4" Type="http://schemas.openxmlformats.org/officeDocument/2006/relationships/image" Target="../media/image115.pn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6.png" /><Relationship Id="rId3" Type="http://schemas.openxmlformats.org/officeDocument/2006/relationships/image" Target="../media/image107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2.xml" /><Relationship Id="rId3" Type="http://schemas.openxmlformats.org/officeDocument/2006/relationships/image" Target="../media/image117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3.xml" /><Relationship Id="rId3" Type="http://schemas.openxmlformats.org/officeDocument/2006/relationships/image" Target="../media/image117.jpeg" /><Relationship Id="rId4" Type="http://schemas.openxmlformats.org/officeDocument/2006/relationships/image" Target="../media/image118.pn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4.xml" /><Relationship Id="rId3" Type="http://schemas.openxmlformats.org/officeDocument/2006/relationships/image" Target="../media/image117.jpeg" /><Relationship Id="rId4" Type="http://schemas.openxmlformats.org/officeDocument/2006/relationships/image" Target="../media/image11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5.xml" /><Relationship Id="rId3" Type="http://schemas.openxmlformats.org/officeDocument/2006/relationships/image" Target="../media/image120.png" /><Relationship Id="rId4" Type="http://schemas.openxmlformats.org/officeDocument/2006/relationships/image" Target="../media/image117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6.xml" /><Relationship Id="rId3" Type="http://schemas.openxmlformats.org/officeDocument/2006/relationships/image" Target="../media/image121.png" /><Relationship Id="rId4" Type="http://schemas.openxmlformats.org/officeDocument/2006/relationships/image" Target="../media/image122.pn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3.png" /><Relationship Id="rId3" Type="http://schemas.openxmlformats.org/officeDocument/2006/relationships/image" Target="../media/image117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7.xml" /><Relationship Id="rId3" Type="http://schemas.openxmlformats.org/officeDocument/2006/relationships/image" Target="../media/image124.jpeg" /><Relationship Id="rId4" Type="http://schemas.openxmlformats.org/officeDocument/2006/relationships/image" Target="../media/image125.pn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8.xml" /><Relationship Id="rId3" Type="http://schemas.openxmlformats.org/officeDocument/2006/relationships/image" Target="../media/image126.png" /><Relationship Id="rId4" Type="http://schemas.openxmlformats.org/officeDocument/2006/relationships/image" Target="../media/image124.jpeg" /><Relationship Id="rId5" Type="http://schemas.openxmlformats.org/officeDocument/2006/relationships/image" Target="../media/image127.pn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9.xml" /><Relationship Id="rId3" Type="http://schemas.openxmlformats.org/officeDocument/2006/relationships/image" Target="../media/image128.png" /><Relationship Id="rId4" Type="http://schemas.openxmlformats.org/officeDocument/2006/relationships/image" Target="../media/image124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9.pn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0.xml" /><Relationship Id="rId3" Type="http://schemas.openxmlformats.org/officeDocument/2006/relationships/image" Target="../media/image124.jpeg" /><Relationship Id="rId4" Type="http://schemas.openxmlformats.org/officeDocument/2006/relationships/image" Target="../media/image130.pn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2.jpeg" /><Relationship Id="rId4" Type="http://schemas.openxmlformats.org/officeDocument/2006/relationships/image" Target="../media/image13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2.jpeg" /><Relationship Id="rId4" Type="http://schemas.openxmlformats.org/officeDocument/2006/relationships/image" Target="../media/image1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2.jpe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e6d4cf6c5.fixed?vcp=1&amp;pid=ebfead04e&amp;color=0,0,0&amp;vtp=1&amp;bbb=1" title=""/>
          <p:cNvSpPr/>
          <p:nvPr/>
        </p:nvSpPr>
        <p:spPr>
          <a:xfrm>
            <a:off x="86995" y="163080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第二轮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专题突破</a:t>
            </a:r>
            <a:endParaRPr lang="en-US" altLang="zh-CN" sz="5500"/>
          </a:p>
        </p:txBody>
      </p:sp>
      <p:sp>
        <p:nvSpPr>
          <p:cNvPr id="3" name="C_3#e6d4cf6c5.fixed?vcp=1&amp;pid=ebfead04e&amp;color=0,0,0&amp;vtp=1&amp;bbb=1" title=""/>
          <p:cNvSpPr/>
          <p:nvPr/>
        </p:nvSpPr>
        <p:spPr>
          <a:xfrm>
            <a:off x="86995" y="269151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专题突破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能力提升</a:t>
            </a:r>
            <a:endParaRPr lang="en-US" altLang="zh-CN" sz="5500"/>
          </a:p>
        </p:txBody>
      </p:sp>
      <p:sp>
        <p:nvSpPr>
          <p:cNvPr id="4" name="C_3_BD#e6d4cf6c5.fixed?vcp=1&amp;pid=ebfead04e&amp;color=0,0,0&amp;vtp=1&amp;bbb=1" title=""/>
          <p:cNvSpPr/>
          <p:nvPr/>
        </p:nvSpPr>
        <p:spPr>
          <a:xfrm>
            <a:off x="86995" y="362419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第32讲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计算专题</a:t>
            </a:r>
            <a:endParaRPr lang="en-US" altLang="zh-CN" sz="5500"/>
          </a:p>
        </p:txBody>
      </p:sp>
      <p:sp>
        <p:nvSpPr>
          <p:cNvPr id="5" name="C_3#e6d4cf6c5" title=""/>
          <p:cNvSpPr/>
          <p:nvPr/>
        </p:nvSpPr>
        <p:spPr>
          <a:xfrm>
            <a:off x="2043811" y="465747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EX.15_1#693c1a31c?vcp=1&amp;vop=1&amp;vis=1&amp;pid=23e6c6650&amp;color=0,0,0&amp;vtp=1&amp;bt=1&amp;bbb=1&amp;hb=1" title=""/>
          <p:cNvSpPr/>
          <p:nvPr/>
        </p:nvSpPr>
        <p:spPr>
          <a:xfrm>
            <a:off x="932688" y="282546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点评: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本题考查了欧姆定律和电功率的公式应用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并考查综合分析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能力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e88e58fa5.fixed?vcp=1&amp;pid=e6d4cf6c5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e88e58fa5.fixed?vcp=1&amp;pid=e6d4cf6c5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限时训练</a:t>
            </a:r>
            <a:endParaRPr lang="en-US" altLang="zh-CN" sz="7200"/>
          </a:p>
        </p:txBody>
      </p:sp>
      <p:sp>
        <p:nvSpPr>
          <p:cNvPr id="4" name="C_4#e88e58fa5.fixed?vcp=1&amp;pid=e6d4cf6c5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16_1#3d04db5c3?iti=5&amp;htil=5&amp;vcp=1&amp;vop=1&amp;vis=1&amp;pid=e88e58fa5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3678" y="738288"/>
            <a:ext cx="2735218" cy="15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16_2#3d04db5c3?iti=5&amp;htil=5&amp;vcp=1&amp;vop=1&amp;vis=1&amp;pid=e88e58fa5&amp;color=0,0,0&amp;vtp=1&amp;bbb=1" title=""/>
          <p:cNvSpPr/>
          <p:nvPr/>
        </p:nvSpPr>
        <p:spPr>
          <a:xfrm>
            <a:off x="8985980" y="2375192"/>
            <a:ext cx="1090612" cy="5318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图32-3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5_BD.16_3#3d04db5c3?htil=5&amp;vcp=1&amp;vop=1&amp;vis=1&amp;pid=e88e58fa5&amp;color=0,0,0&amp;vtp=1&amp;bt=1&amp;bbb=1&amp;hb=1&amp;hs=1" title=""/>
              <p:cNvSpPr/>
              <p:nvPr/>
            </p:nvSpPr>
            <p:spPr>
              <a:xfrm>
                <a:off x="932688" y="720000"/>
                <a:ext cx="7022592" cy="23062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（2025·佛山市禅城区模拟）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如图32-3是我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国自主研制的水陆两栖飞机“鲲龙”。根据表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中数据，在河水中“鲲龙”空载时所受的浮力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，最底部受到液体压强约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5_BD.16_3#3d04db5c3?htil=5&amp;vcp=1&amp;vop=1&amp;vis=1&amp;pid=e88e58fa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7022592" cy="2306257"/>
              </a:xfrm>
              <a:prstGeom prst="rect">
                <a:avLst/>
              </a:prstGeom>
              <a:blipFill rotWithShape="1">
                <a:blip r:embed="rId4"/>
                <a:stretch>
                  <a:fillRect l="-7" t="-24" b="-2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5_AN.17_1#3d04db5c3.blank?vcp=1&amp;vop=1&amp;vis=1&amp;pid=e88e58fa5&amp;color=0,0,0&amp;vpa=5&amp;vtp=1&amp;bbb=1" title=""/>
              <p:cNvSpPr/>
              <p:nvPr/>
            </p:nvSpPr>
            <p:spPr>
              <a:xfrm>
                <a:off x="1377188" y="2518193"/>
                <a:ext cx="1959166" cy="440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8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5_AN.17_1#3d04db5c3.blank?vcp=1&amp;vop=1&amp;vis=1&amp;pid=e88e58fa5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188" y="2518193"/>
                <a:ext cx="1959166" cy="440944"/>
              </a:xfrm>
              <a:prstGeom prst="rect">
                <a:avLst/>
              </a:prstGeom>
              <a:blipFill rotWithShape="1">
                <a:blip r:embed="rId5"/>
                <a:stretch>
                  <a:fillRect l="-26" t="-95" r="3" b="-9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B_5_AN.18_1#3d04db5c3.blank?vcp=1&amp;vop=1&amp;vis=1&amp;pid=e88e58fa5&amp;color=0,0,0&amp;vpa=6&amp;vtp=1&amp;bbb=1" title=""/>
              <p:cNvSpPr/>
              <p:nvPr/>
            </p:nvSpPr>
            <p:spPr>
              <a:xfrm>
                <a:off x="1304292" y="3070008"/>
                <a:ext cx="14014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5_AN.18_1#3d04db5c3.blank?vcp=1&amp;vop=1&amp;vis=1&amp;pid=e88e58fa5&amp;color=0,0,0&amp;vpa=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292" y="3070008"/>
                <a:ext cx="1401445" cy="431419"/>
              </a:xfrm>
              <a:prstGeom prst="rect">
                <a:avLst/>
              </a:prstGeom>
              <a:blipFill rotWithShape="1">
                <a:blip r:embed="rId6"/>
                <a:stretch>
                  <a:fillRect t="-97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5_AN.20_1#3d04db5c3.blank?vcp=1&amp;vop=1&amp;vis=1&amp;pid=e88e58fa5&amp;color=0,0,0&amp;vpa=7&amp;vtp=1&amp;bbb=1" title=""/>
          <p:cNvSpPr/>
          <p:nvPr/>
        </p:nvSpPr>
        <p:spPr>
          <a:xfrm>
            <a:off x="9572785" y="3001682"/>
            <a:ext cx="973138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大于</a:t>
            </a:r>
            <a:endParaRPr lang="en-US" altLang="zh-CN" sz="2800">
              <a:solidFill>
                <a:srgbClr val="FF0000"/>
              </a:solidFill>
            </a:endParaRPr>
          </a:p>
        </p:txBody>
      </p:sp>
      <p:graphicFrame>
        <p:nvGraphicFramePr>
          <p:cNvPr id="13" name="QB_5_BD.19_1#3d04db5c3?colgroup=15,12&amp;vcp=1&amp;vop=1&amp;vis=1&amp;pid=e88e58fa5&amp;color=0,0,0&amp;vtp=1&amp;bbb=1" title=""/>
          <p:cNvGraphicFramePr>
            <a:graphicFrameLocks noGrp="1"/>
          </p:cNvGraphicFramePr>
          <p:nvPr/>
        </p:nvGraphicFramePr>
        <p:xfrm>
          <a:off x="932688" y="4277650"/>
          <a:ext cx="10287000" cy="1785939"/>
        </p:xfrm>
        <a:graphic>
          <a:graphicData uri="http://schemas.openxmlformats.org/drawingml/2006/table">
            <a:tbl>
              <a:tblPr/>
              <a:tblGrid>
                <a:gridCol w="5760720"/>
                <a:gridCol w="4526280"/>
              </a:tblGrid>
              <a:tr h="595313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质量（空载）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28.8吨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3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静止吃水深度（空载）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约0.5米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3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最大航程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 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000千米</a:t>
                      </a:r>
                      <a:endParaRPr lang="en-US" altLang="zh-CN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>
        <mc:Choice Requires="a14">
          <p:sp>
            <p:nvSpPr>
              <p:cNvPr id="8" name="QB_5_BD.16_3#3d04db5c3?htil=5&amp;vcp=1&amp;vop=1&amp;vis=1&amp;pid=e88e58fa5&amp;color=0,0,0&amp;vtp=1&amp;bt=1&amp;bbb=1&amp;hb=1&amp;hs=1" title=""/>
              <p:cNvSpPr/>
              <p:nvPr/>
            </p:nvSpPr>
            <p:spPr>
              <a:xfrm>
                <a:off x="935991" y="3036036"/>
                <a:ext cx="10320018" cy="11140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；“鲲龙”加速起飞时，机翼上方空气流速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（选填“大于”“等于”或“小于”）下方空气流速。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B_5_BD.16_3#3d04db5c3?htil=5&amp;vcp=1&amp;vop=1&amp;vis=1&amp;pid=e88e58fa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3036036"/>
                <a:ext cx="10320018" cy="1114044"/>
              </a:xfrm>
              <a:prstGeom prst="rect">
                <a:avLst/>
              </a:prstGeom>
              <a:blipFill rotWithShape="1">
                <a:blip r:embed="rId7"/>
                <a:stretch>
                  <a:fillRect t="-9" r="6" b="-6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21_1#3bddbccfc?iti=6&amp;htil=6&amp;vcp=1&amp;vop=1&amp;vis=1&amp;pid=e88e58fa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3467" y="1563592"/>
            <a:ext cx="2532888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21_2#3bddbccfc?iti=6&amp;htil=6&amp;vcp=1&amp;vop=1&amp;vis=1&amp;pid=e88e58fa5&amp;color=0,0,0&amp;vtp=1&amp;bbb=1" title=""/>
          <p:cNvSpPr/>
          <p:nvPr/>
        </p:nvSpPr>
        <p:spPr>
          <a:xfrm>
            <a:off x="9414605" y="355596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21_3#3bddbccfc?htil=6&amp;vcp=1&amp;vop=1&amp;vis=1&amp;pid=e88e58fa5&amp;color=0,0,0&amp;vtp=1&amp;bt=1&amp;bbb=1&amp;hb=1" title=""/>
              <p:cNvSpPr/>
              <p:nvPr/>
            </p:nvSpPr>
            <p:spPr>
              <a:xfrm>
                <a:off x="932688" y="1545304"/>
                <a:ext cx="7653528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（2024·眉山）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如图32-4所示电路，电源电压恒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定，滑动变阻器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标有“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”，灯泡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标有“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”，灯泡电阻不变。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闭合，滑片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的中点时，灯泡正常发光，则电源电压为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此时电路中的电流为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A。当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移到最右端时，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电路的总功率是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（结果保留一位小数）。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21_3#3bddbccfc?htil=6&amp;vcp=1&amp;vop=1&amp;vis=1&amp;pid=e88e58fa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7653528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7" t="-9" r="-1206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22_1#3bddbccfc.blank?vcp=1&amp;vop=1&amp;vis=1&amp;pid=e88e58fa5&amp;color=0,0,0&amp;vpa=8&amp;vtp=1" title=""/>
          <p:cNvSpPr/>
          <p:nvPr/>
        </p:nvSpPr>
        <p:spPr>
          <a:xfrm>
            <a:off x="7372382" y="3457924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9</a:t>
            </a:r>
            <a:endParaRPr lang="en-US" altLang="zh-CN" sz="2800"/>
          </a:p>
        </p:txBody>
      </p:sp>
      <p:sp>
        <p:nvSpPr>
          <p:cNvPr id="6" name="QB_5_AN.23_1#3bddbccfc.blank?vcp=1&amp;vop=1&amp;vis=1&amp;pid=e88e58fa5&amp;color=0,0,0&amp;vpa=9&amp;vtp=1&amp;bbb=1" title=""/>
          <p:cNvSpPr/>
          <p:nvPr/>
        </p:nvSpPr>
        <p:spPr>
          <a:xfrm>
            <a:off x="4119594" y="4105624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0.5</a:t>
            </a:r>
            <a:endParaRPr lang="en-US" altLang="zh-CN" sz="2800"/>
          </a:p>
        </p:txBody>
      </p:sp>
      <p:sp>
        <p:nvSpPr>
          <p:cNvPr id="7" name="QB_5_AN.24_1#3bddbccfc.blank?vcp=1&amp;vop=1&amp;vis=1&amp;pid=e88e58fa5&amp;color=0,0,0&amp;vpa=10&amp;vtp=1&amp;bbb=1" title=""/>
          <p:cNvSpPr/>
          <p:nvPr/>
        </p:nvSpPr>
        <p:spPr>
          <a:xfrm>
            <a:off x="3405219" y="4732369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25_1#ea8a17ff9?iti=7&amp;htil=7&amp;vcp=1&amp;vop=1&amp;vis=1&amp;pid=e88e58fa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0469" y="738287"/>
            <a:ext cx="3584448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25_2#ea8a17ff9?iti=7&amp;htil=7&amp;vcp=1&amp;vop=1&amp;vis=1&amp;pid=e88e58fa5&amp;color=0,0,0&amp;vtp=1&amp;bbb=1" title=""/>
          <p:cNvSpPr/>
          <p:nvPr/>
        </p:nvSpPr>
        <p:spPr>
          <a:xfrm>
            <a:off x="8807386" y="3014127"/>
            <a:ext cx="1090612" cy="5222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25_3#ea8a17ff9?htil=7&amp;vcp=1&amp;vop=1&amp;vis=1&amp;pid=e88e58fa5&amp;color=0,0,0&amp;vtp=1&amp;bt=1&amp;bbb=1&amp;hb=1&amp;hs=1" title=""/>
              <p:cNvSpPr/>
              <p:nvPr/>
            </p:nvSpPr>
            <p:spPr>
              <a:xfrm>
                <a:off x="932688" y="720000"/>
                <a:ext cx="6601968" cy="34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（2025·佛山市南海区模拟）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如图32-5为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搭载“南海芯”的氢能环卫车，装满水后整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车质量为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，车轮与地面的总接触面积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。在一次洒水工作中，该车在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内水平匀速行驶了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，受到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的牵引力为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𝟏��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25_3#ea8a17ff9?htil=7&amp;vcp=1&amp;vop=1&amp;vis=1&amp;pid=e88e58fa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6601968" cy="3436557"/>
              </a:xfrm>
              <a:prstGeom prst="rect">
                <a:avLst/>
              </a:prstGeom>
              <a:blipFill rotWithShape="1">
                <a:blip r:embed="rId4"/>
                <a:stretch>
                  <a:fillRect l="-8" t="-16" r="6" b="-1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O_6_BD.26_1#4c67c2f8a?vcp=1&amp;vop=1&amp;vis=1&amp;pid=ea8a17ff9&amp;color=0,0,0&amp;vtp=1&amp;bbb=1&amp;hs=1" title=""/>
          <p:cNvSpPr/>
          <p:nvPr/>
        </p:nvSpPr>
        <p:spPr>
          <a:xfrm>
            <a:off x="932688" y="4158207"/>
            <a:ext cx="10323576" cy="515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洒水车的行驶速度；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O_6_AN.27_1#4c67c2f8a?vcp=1&amp;vop=1&amp;vis=1&amp;pid=ea8a17ff9&amp;color=0,0,0&amp;vtp=1&amp;bbb=1" title=""/>
              <p:cNvSpPr/>
              <p:nvPr/>
            </p:nvSpPr>
            <p:spPr>
              <a:xfrm>
                <a:off x="932688" y="4684940"/>
                <a:ext cx="10323576" cy="1353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解：洒水车的行驶速度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𝒔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𝐬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答：洒水车的行驶速度为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27_1#4c67c2f8a?vcp=1&amp;vop=1&amp;vis=1&amp;pid=ea8a17ff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84940"/>
                <a:ext cx="10323576" cy="1353757"/>
              </a:xfrm>
              <a:prstGeom prst="rect">
                <a:avLst/>
              </a:prstGeom>
              <a:blipFill rotWithShape="1">
                <a:blip r:embed="rId5"/>
                <a:stretch>
                  <a:fillRect l="-5" t="-40" r="2" b="-40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28_1#82a8fe9b3?vcp=1&amp;vop=1&amp;vis=1&amp;pid=ea8a17ff9&amp;color=0,0,0&amp;vtp=1&amp;bt=1&amp;bbb=1" title=""/>
          <p:cNvSpPr/>
          <p:nvPr/>
        </p:nvSpPr>
        <p:spPr>
          <a:xfrm>
            <a:off x="932688" y="81237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洒水车牵引力所做的功；</a:t>
            </a:r>
            <a:endParaRPr lang="en-US" altLang="zh-CN" sz="2800"/>
          </a:p>
        </p:txBody>
      </p:sp>
      <p:pic>
        <p:nvPicPr>
          <p:cNvPr id="3" name="QO_6_BD.28_2#82a8fe9b3?iti=8&amp;vcp=1&amp;vop=1&amp;vis=1&amp;visfb=1&amp;pid=ea8a17ff9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6877" y="1504017"/>
            <a:ext cx="3104345" cy="18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28_3#82a8fe9b3?iti=8&amp;vcp=1&amp;vop=1&amp;vis=1&amp;visfb=1&amp;pid=ea8a17ff9&amp;color=0,0,0&amp;vtp=1&amp;bbb=1" title=""/>
          <p:cNvSpPr/>
          <p:nvPr/>
        </p:nvSpPr>
        <p:spPr>
          <a:xfrm>
            <a:off x="5553744" y="347324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图32-5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29_1#82a8fe9b3?vcp=1&amp;vop=1&amp;vis=1&amp;pid=ea8a17ff9&amp;color=0,0,0&amp;vtp=1&amp;bbb=1&amp;hb=1" title=""/>
              <p:cNvSpPr/>
              <p:nvPr/>
            </p:nvSpPr>
            <p:spPr>
              <a:xfrm>
                <a:off x="932688" y="4115289"/>
                <a:ext cx="10323576" cy="18601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解：洒水车牵引力所做的功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牵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答：洒水车牵引力所做的功为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29_1#82a8fe9b3?vcp=1&amp;vop=1&amp;vis=1&amp;pid=ea8a17ff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115289"/>
                <a:ext cx="10323576" cy="1860169"/>
              </a:xfrm>
              <a:prstGeom prst="rect">
                <a:avLst/>
              </a:prstGeom>
              <a:blipFill rotWithShape="1">
                <a:blip r:embed="rId4"/>
                <a:stretch>
                  <a:fillRect l="-5" t="-26" r="2" b="-37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30_1#0f75ddd24?vcp=1&amp;vop=1&amp;vis=1&amp;pid=ea8a17ff9&amp;color=0,0,0&amp;vtp=1&amp;bt=1&amp;bbb=1" title=""/>
          <p:cNvSpPr/>
          <p:nvPr/>
        </p:nvSpPr>
        <p:spPr>
          <a:xfrm>
            <a:off x="932688" y="165985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装满水的洒水车静止时，对水平路面的压强。</a:t>
            </a:r>
            <a:endParaRPr lang="en-US" altLang="zh-CN" sz="2800"/>
          </a:p>
        </p:txBody>
      </p:sp>
      <p:pic>
        <p:nvPicPr>
          <p:cNvPr id="3" name="QO_6_BD.30_2#0f75ddd24?iti=9&amp;vcp=1&amp;vop=1&amp;vis=1&amp;visfb=1&amp;pid=ea8a17ff9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6824" y="2351500"/>
            <a:ext cx="3584448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30_3#0f75ddd24?iti=9&amp;vcp=1&amp;vop=1&amp;vis=1&amp;visfb=1&amp;pid=ea8a17ff9&amp;color=0,0,0&amp;vtp=1&amp;bbb=1" title=""/>
          <p:cNvSpPr/>
          <p:nvPr/>
        </p:nvSpPr>
        <p:spPr>
          <a:xfrm>
            <a:off x="5553742" y="462734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图32-5</a:t>
            </a:r>
            <a:endParaRPr lang="en-US" altLang="zh-CN" sz="28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772900" y="11087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AN.31_1#0f75ddd24?vcp=1&amp;vop=1&amp;vis=1&amp;pid=ea8a17ff9&amp;color=0,0,0&amp;vtp=1&amp;bbb=1&amp;hb=1" title=""/>
              <p:cNvSpPr/>
              <p:nvPr/>
            </p:nvSpPr>
            <p:spPr>
              <a:xfrm>
                <a:off x="932688" y="1114806"/>
                <a:ext cx="10323576" cy="45765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解：装满水后，洒水车的总重力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装满水的洒水车静止时，对水平路面的压力等于洒水车的总重力，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装满水的洒水车静止时，对水平路面的压强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𝟓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答：装满水的洒水车静止时，对水平路面的压强为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AN.31_1#0f75ddd24?vcp=1&amp;vop=1&amp;vis=1&amp;pid=ea8a17ff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14806"/>
                <a:ext cx="10323576" cy="4576509"/>
              </a:xfrm>
              <a:prstGeom prst="rect">
                <a:avLst/>
              </a:prstGeom>
              <a:blipFill rotWithShape="1">
                <a:blip r:embed="rId2"/>
                <a:stretch>
                  <a:fillRect l="-5" t="-8" r="-1382" b="-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f955543d.fixed?vcp=1&amp;pid=e6d4cf6c5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af955543d.fixed?vcp=1&amp;pid=e6d4cf6c5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af955543d.fixed?vcp=1&amp;pid=e6d4cf6c5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C_5_BD#9f49d21ea?vcp=1&amp;pid=af955543d&amp;color=0,0,0&amp;vtp=1&amp;bt=1&amp;bbb=1&amp;hb=1" title=""/>
              <p:cNvSpPr/>
              <p:nvPr/>
            </p:nvSpPr>
            <p:spPr>
              <a:xfrm>
                <a:off x="932688" y="720000"/>
                <a:ext cx="10323576" cy="141630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一、填空型计算题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黑体" panose="02010609060101010101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[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黑体" panose="02010609060101010101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黑体" panose="02010609060101010101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黑体" panose="02010609060101010101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黑体" panose="02010609060101010101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𝒄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黑体" panose="02010609060101010101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/(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⋅℃)]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C_5_BD#9f49d21ea?vcp=1&amp;pid=af955543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1416304"/>
              </a:xfrm>
              <a:prstGeom prst="rect">
                <a:avLst/>
              </a:prstGeom>
              <a:blipFill rotWithShape="1">
                <a:blip r:embed="rId3"/>
                <a:stretch>
                  <a:fillRect l="-5" t="-38" r="2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6_BD.32_1#727a2c139?iti=10&amp;htil=8&amp;vcp=1&amp;vop=1&amp;vis=1&amp;pid=9f49d21e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8661" y="2058771"/>
            <a:ext cx="96926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BD.32_2#727a2c139?iti=10&amp;htil=8&amp;vcp=1&amp;vop=1&amp;vis=1&amp;pid=9f49d21ea&amp;color=0,0,0&amp;vtp=1&amp;bbb=1" title=""/>
          <p:cNvSpPr/>
          <p:nvPr/>
        </p:nvSpPr>
        <p:spPr>
          <a:xfrm>
            <a:off x="9797987" y="456321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图32-6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5" name="QB_6_BD.32_3#727a2c139?htil=8&amp;vcp=1&amp;vop=1&amp;vis=1&amp;pid=9f49d21ea&amp;color=0,0,0&amp;vtp=1&amp;bbb=1&amp;hb=1" title=""/>
              <p:cNvSpPr/>
              <p:nvPr/>
            </p:nvSpPr>
            <p:spPr>
              <a:xfrm>
                <a:off x="932688" y="2040483"/>
                <a:ext cx="844905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（2025·东莞市模拟）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如图32-6所示，用滑轮组将重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的物体在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内匀速提升了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，拉力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。则物体上升的速度为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；拉力所做的有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用功为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；滑轮组的机械效率为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QB_6_BD.32_3#727a2c139?htil=8&amp;vcp=1&amp;vop=1&amp;vis=1&amp;pid=9f49d21e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040483"/>
                <a:ext cx="8449056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6" t="-9" r="-794"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33_1#727a2c139.blank?vcp=1&amp;vop=1&amp;vis=1&amp;pid=9f49d21ea&amp;color=0,0,0&amp;vpa=11&amp;vtp=1&amp;bbb=1" title=""/>
          <p:cNvSpPr/>
          <p:nvPr/>
        </p:nvSpPr>
        <p:spPr>
          <a:xfrm>
            <a:off x="5437219" y="3305403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QB_6_AN.34_1#727a2c139.blank?vcp=1&amp;vop=1&amp;vis=1&amp;pid=9f49d21ea&amp;color=0,0,0&amp;vpa=12&amp;vtp=1&amp;bbb=1" title=""/>
          <p:cNvSpPr/>
          <p:nvPr/>
        </p:nvSpPr>
        <p:spPr>
          <a:xfrm>
            <a:off x="2014569" y="3932148"/>
            <a:ext cx="7921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600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QB_6_AN.35_1#727a2c139.blank?vcp=1&amp;vop=1&amp;vis=1&amp;pid=9f49d21ea&amp;color=0,0,0&amp;vpa=13&amp;vtp=1&amp;bbb=1" title=""/>
              <p:cNvSpPr/>
              <p:nvPr/>
            </p:nvSpPr>
            <p:spPr>
              <a:xfrm>
                <a:off x="6666739" y="4059084"/>
                <a:ext cx="9223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QB_6_AN.35_1#727a2c139.blank?vcp=1&amp;vop=1&amp;vis=1&amp;pid=9f49d21ea&amp;color=0,0,0&amp;vpa=1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739" y="4059084"/>
                <a:ext cx="922338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55" t="-40" r="21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e6d4cf6c5?lid=e88e58fa5&amp;cid=e88e58fa5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432304"/>
            <a:ext cx="612648" cy="612648"/>
          </a:xfrm>
          <a:prstGeom prst="rect">
            <a:avLst/>
          </a:prstGeom>
        </p:spPr>
      </p:pic>
      <p:sp>
        <p:nvSpPr>
          <p:cNvPr id="3" name="C_1#目录1:e6d4cf6c5?lid=e88e58fa5&amp;cid=e88e58fa5&amp;vtp=1&amp;bbb=1" title="">
            <a:hlinkClick r:id="rId4" action="ppaction://hlinksldjump"/>
          </p:cNvPr>
          <p:cNvSpPr/>
          <p:nvPr/>
        </p:nvSpPr>
        <p:spPr>
          <a:xfrm>
            <a:off x="6309360" y="243230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e6d4cf6c5?lid=e88e58fa5&amp;cid=e88e58fa5&amp;vtp=1&amp;bbb=1" title="">
            <a:hlinkClick r:id="rId4" action="ppaction://hlinksldjump"/>
          </p:cNvPr>
          <p:cNvSpPr/>
          <p:nvPr/>
        </p:nvSpPr>
        <p:spPr>
          <a:xfrm>
            <a:off x="7095744" y="245059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限时训练</a:t>
            </a:r>
            <a:endParaRPr lang="en-US" altLang="zh-CN" sz="2800"/>
          </a:p>
        </p:txBody>
      </p:sp>
      <p:pic>
        <p:nvPicPr>
          <p:cNvPr id="5" name="C_1#目录1:e6d4cf6c5?lid=af955543d&amp;cid=af955543d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236976"/>
            <a:ext cx="612648" cy="612648"/>
          </a:xfrm>
          <a:prstGeom prst="rect">
            <a:avLst/>
          </a:prstGeom>
        </p:spPr>
      </p:pic>
      <p:sp>
        <p:nvSpPr>
          <p:cNvPr id="6" name="C_1#目录1:e6d4cf6c5?lid=af955543d&amp;cid=af955543d&amp;vtp=1&amp;bbb=1" title="">
            <a:hlinkClick r:id="rId5" action="ppaction://hlinksldjump"/>
          </p:cNvPr>
          <p:cNvSpPr/>
          <p:nvPr/>
        </p:nvSpPr>
        <p:spPr>
          <a:xfrm>
            <a:off x="6309360" y="323697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e6d4cf6c5?lid=af955543d&amp;cid=af955543d&amp;vtp=1&amp;bbb=1" title="">
            <a:hlinkClick r:id="rId5" action="ppaction://hlinksldjump"/>
          </p:cNvPr>
          <p:cNvSpPr/>
          <p:nvPr/>
        </p:nvSpPr>
        <p:spPr>
          <a:xfrm>
            <a:off x="7095744" y="325526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sp>
        <p:nvSpPr>
          <p:cNvPr id="8" name="O_0#目录1:e6d4cf6c5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9" name="O_0#目录1:e6d4cf6c5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0" name="O_0#目录1:e6d4cf6c5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36_1#0f360b90d?iti=11&amp;htil=9&amp;vcp=1&amp;vop=1&amp;vis=1&amp;pid=9f49d21ea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1624" y="1573498"/>
            <a:ext cx="281635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36_2#0f360b90d?iti=11&amp;htil=9&amp;vcp=1&amp;vop=1&amp;vis=1&amp;pid=9f49d21ea&amp;color=0,0,0&amp;vtp=1&amp;bbb=1" title=""/>
          <p:cNvSpPr/>
          <p:nvPr/>
        </p:nvSpPr>
        <p:spPr>
          <a:xfrm>
            <a:off x="9284494" y="352929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36_3#0f360b90d?htil=9&amp;vcp=1&amp;vop=1&amp;vis=1&amp;pid=9f49d21ea&amp;color=0,0,0&amp;vtp=1&amp;bt=1&amp;bbb=1&amp;hb=1&amp;hs=1" title=""/>
              <p:cNvSpPr/>
              <p:nvPr/>
            </p:nvSpPr>
            <p:spPr>
              <a:xfrm>
                <a:off x="932688" y="1546066"/>
                <a:ext cx="7370064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如图32-7所示，把一个质量为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，底面积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的平底茶壶放在水平桌面上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（茶壶壁厚度不计），壶嘴和壶身构成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壶内装有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的水，水面到壶底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36_3#0f360b90d?htil=9&amp;vcp=1&amp;vop=1&amp;vis=1&amp;pid=9f49d21e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6066"/>
                <a:ext cx="7370064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19" r="-5538" b="-2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37_1#0f360b90d.blank?vcp=1&amp;vop=1&amp;vis=1&amp;pid=9f49d21ea&amp;color=0,0,0&amp;vpa=14&amp;vtp=1&amp;bbb=1" title=""/>
          <p:cNvSpPr/>
          <p:nvPr/>
        </p:nvSpPr>
        <p:spPr>
          <a:xfrm>
            <a:off x="6926295" y="2810986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连通器</a:t>
            </a:r>
            <a:endParaRPr lang="en-US" altLang="zh-CN" sz="2800"/>
          </a:p>
        </p:txBody>
      </p:sp>
      <p:sp>
        <p:nvSpPr>
          <p:cNvPr id="6" name="QB_6_AN.38_1#0f360b90d.blank?vcp=1&amp;vop=1&amp;vis=1&amp;pid=9f49d21ea&amp;color=0,0,0&amp;vpa=15&amp;vtp=1&amp;bbb=1" title=""/>
          <p:cNvSpPr/>
          <p:nvPr/>
        </p:nvSpPr>
        <p:spPr>
          <a:xfrm>
            <a:off x="4160997" y="4069429"/>
            <a:ext cx="11493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200</a:t>
            </a:r>
            <a:endParaRPr lang="en-US" altLang="zh-CN" sz="2800"/>
          </a:p>
        </p:txBody>
      </p:sp>
      <p:sp>
        <p:nvSpPr>
          <p:cNvPr id="7" name="QB_6_AN.39_1#0f360b90d.blank?vcp=1&amp;vop=1&amp;vis=1&amp;pid=9f49d21ea&amp;color=0,0,0&amp;vpa=16&amp;vtp=1&amp;bbb=1" title=""/>
          <p:cNvSpPr/>
          <p:nvPr/>
        </p:nvSpPr>
        <p:spPr>
          <a:xfrm>
            <a:off x="9001285" y="4069429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4.8</a:t>
            </a:r>
            <a:endParaRPr lang="en-US" altLang="zh-CN" sz="2800"/>
          </a:p>
        </p:txBody>
      </p:sp>
      <p:sp>
        <p:nvSpPr>
          <p:cNvPr id="8" name="QB_6_AN.40_1#0f360b90d.blank?vcp=1&amp;vop=1&amp;vis=1&amp;pid=9f49d21ea&amp;color=0,0,0&amp;vpa=17&amp;vtp=1&amp;bbb=1" title=""/>
          <p:cNvSpPr/>
          <p:nvPr/>
        </p:nvSpPr>
        <p:spPr>
          <a:xfrm>
            <a:off x="3446622" y="4696174"/>
            <a:ext cx="11493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</a:t>
            </a: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750</a:t>
            </a:r>
            <a:endParaRPr lang="en-US" altLang="zh-CN" sz="2800"/>
          </a:p>
        </p:txBody>
      </p:sp>
      <mc:AlternateContent>
        <mc:Choice Requires="a14">
          <p:sp>
            <p:nvSpPr>
              <p:cNvPr id="9" name="QB_6_BD.36_3#0f360b90d?htil=9&amp;vcp=1&amp;vop=1&amp;vis=1&amp;pid=9f49d21ea&amp;color=0,0,0&amp;vtp=1&amp;bt=1&amp;bbb=1&amp;hb=1&amp;hs=1" title=""/>
              <p:cNvSpPr/>
              <p:nvPr/>
            </p:nvSpPr>
            <p:spPr>
              <a:xfrm>
                <a:off x="935991" y="4099909"/>
                <a:ext cx="1032001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则水对壶底的压强为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，水对壶底的压力是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，水壶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对桌面的压强为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9" name="QB_6_BD.36_3#0f360b90d?htil=9&amp;vcp=1&amp;vop=1&amp;vis=1&amp;pid=9f49d21e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099909"/>
                <a:ext cx="10320018" cy="1201357"/>
              </a:xfrm>
              <a:prstGeom prst="rect">
                <a:avLst/>
              </a:prstGeom>
              <a:blipFill rotWithShape="1">
                <a:blip r:embed="rId5"/>
                <a:stretch>
                  <a:fillRect t="-29" r="6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1_1#73be4dd4d?vcp=1&amp;vop=1&amp;vis=1&amp;pid=9f49d21ea&amp;color=0,0,0&amp;vtp=1&amp;bt=1&amp;bbb=1&amp;hb=1" title=""/>
              <p:cNvSpPr/>
              <p:nvPr/>
            </p:nvSpPr>
            <p:spPr>
              <a:xfrm>
                <a:off x="932688" y="887952"/>
                <a:ext cx="10323576" cy="18771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（2024·四川）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如图32-8所示是甲、乙、丙三种物质质量与体积的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关系图像。则甲和乙的密度关系是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丙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的丙物质的质量为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41_1#73be4dd4d?vcp=1&amp;vop=1&amp;vis=1&amp;pid=9f49d21e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87952"/>
                <a:ext cx="10323576" cy="1877124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-1658" b="-44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6_AN.42_1#73be4dd4d.blank?vcp=1&amp;vop=1&amp;vis=1&amp;pid=9f49d21ea&amp;color=0,0,0&amp;vpa=18&amp;vtp=1&amp;bbb=1" title=""/>
              <p:cNvSpPr/>
              <p:nvPr/>
            </p:nvSpPr>
            <p:spPr>
              <a:xfrm>
                <a:off x="6811645" y="1623472"/>
                <a:ext cx="4476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6_AN.42_1#73be4dd4d.blank?vcp=1&amp;vop=1&amp;vis=1&amp;pid=9f49d21ea&amp;color=0,0,0&amp;vpa=1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645" y="1623472"/>
                <a:ext cx="447675" cy="412369"/>
              </a:xfrm>
              <a:prstGeom prst="rect">
                <a:avLst/>
              </a:prstGeom>
              <a:blipFill rotWithShape="1">
                <a:blip r:embed="rId4"/>
                <a:stretch>
                  <a:fillRect t="-100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QB_6_AN.43_1#73be4dd4d.blank?vcp=1&amp;vop=1&amp;vis=1&amp;pid=9f49d21ea&amp;color=0,0,0&amp;vpa=19&amp;vtp=1&amp;bbb=1" title=""/>
              <p:cNvSpPr/>
              <p:nvPr/>
            </p:nvSpPr>
            <p:spPr>
              <a:xfrm>
                <a:off x="2949638" y="2252948"/>
                <a:ext cx="1746441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6_AN.43_1#73be4dd4d.blank?vcp=1&amp;vop=1&amp;vis=1&amp;pid=9f49d21ea&amp;color=0,0,0&amp;vpa=1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38" y="2252948"/>
                <a:ext cx="1746441" cy="431419"/>
              </a:xfrm>
              <a:prstGeom prst="rect">
                <a:avLst/>
              </a:prstGeom>
              <a:blipFill rotWithShape="1">
                <a:blip r:embed="rId5"/>
                <a:stretch>
                  <a:fillRect l="-4" t="-140" r="15" b="-8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45_1#73be4dd4d.blank?vcp=1&amp;vop=1&amp;vis=1&amp;pid=9f49d21ea&amp;color=0,0,0&amp;vpa=20&amp;vtp=1&amp;bbb=1" title=""/>
          <p:cNvSpPr/>
          <p:nvPr/>
        </p:nvSpPr>
        <p:spPr>
          <a:xfrm>
            <a:off x="10169684" y="2135854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15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6" name="QB_6_BD.44_1#73be4dd4d?iti=12&amp;vcp=1&amp;vop=1&amp;vis=1&amp;pid=9f49d21ea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6320" y="2904458"/>
            <a:ext cx="2496312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44_2#73be4dd4d?iti=12&amp;vcp=1&amp;vop=1&amp;vis=1&amp;pid=9f49d21ea&amp;color=0,0,0&amp;vtp=1&amp;bbb=1" title=""/>
          <p:cNvSpPr/>
          <p:nvPr/>
        </p:nvSpPr>
        <p:spPr>
          <a:xfrm>
            <a:off x="5549170" y="539061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图32-8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6_1#e42eb1053?vcp=1&amp;vop=1&amp;vis=1&amp;pid=9f49d21ea&amp;color=0,0,0&amp;vtp=1&amp;bt=1&amp;bbb=1&amp;hb=1" title=""/>
              <p:cNvSpPr/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（2025·安徽）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图32-9甲所示为自行车的手闸，将其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𝑶𝑨𝑩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部分简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化为如图乙所示的杠杆，忽略杠杆自身的重力，当杠杆平衡时，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施加在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点的动力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，测得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6_1#e42eb1053?vcp=1&amp;vop=1&amp;vis=1&amp;pid=9f49d21e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2" b="-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6_BD.46_2#e42eb1053?iti=13&amp;vcp=1&amp;vop=1&amp;vis=1&amp;pid=9f49d21e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187" y="3430098"/>
            <a:ext cx="6471723" cy="19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BD.46_3#e42eb1053?iti=13&amp;vcp=1&amp;vop=1&amp;vis=1&amp;pid=9f49d21ea&amp;color=0,0,0&amp;vtp=1&amp;bbb=1" title=""/>
          <p:cNvSpPr/>
          <p:nvPr/>
        </p:nvSpPr>
        <p:spPr>
          <a:xfrm>
            <a:off x="5553742" y="548320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图32-9</a:t>
            </a:r>
            <a:endParaRPr lang="en-US" altLang="zh-CN" sz="2800"/>
          </a:p>
        </p:txBody>
      </p:sp>
      <p:sp>
        <p:nvSpPr>
          <p:cNvPr id="5" name="QB_6_AN.47_1#e42eb1053.blank?vcp=1&amp;vop=1&amp;vis=1&amp;pid=9f49d21ea&amp;color=0,0,0&amp;vpa=21&amp;vtp=1&amp;bbb=1" title=""/>
          <p:cNvSpPr/>
          <p:nvPr/>
        </p:nvSpPr>
        <p:spPr>
          <a:xfrm>
            <a:off x="2061432" y="2699467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8_1#239d306dd?vcp=1&amp;vop=1&amp;vis=1&amp;pid=9f49d21ea&amp;color=0,0,0&amp;vtp=1&amp;bt=1&amp;bbb=1&amp;hb=1" title=""/>
              <p:cNvSpPr/>
              <p:nvPr/>
            </p:nvSpPr>
            <p:spPr>
              <a:xfrm>
                <a:off x="932688" y="93341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如图32-10所示，电源电压恒为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，闭合开关后，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，干路电流为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8_1#239d306dd?vcp=1&amp;vop=1&amp;vis=1&amp;pid=9f49d21e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3341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2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49_1#239d306dd.blank?vcp=1&amp;vop=1&amp;vis=1&amp;pid=9f49d21ea&amp;color=0,0,0&amp;vpa=22&amp;vtp=1&amp;bbb=1" title=""/>
          <p:cNvSpPr/>
          <p:nvPr/>
        </p:nvSpPr>
        <p:spPr>
          <a:xfrm>
            <a:off x="7555897" y="1550638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0.6</a:t>
            </a:r>
            <a:endParaRPr lang="en-US" altLang="zh-CN" sz="2800"/>
          </a:p>
        </p:txBody>
      </p:sp>
      <p:sp>
        <p:nvSpPr>
          <p:cNvPr id="4" name="QB_6_AN.50_1#239d306dd.blank?vcp=1&amp;vop=1&amp;vis=1&amp;pid=9f49d21ea&amp;color=0,0,0&amp;vpa=23&amp;vtp=1&amp;bbb=1" title=""/>
          <p:cNvSpPr/>
          <p:nvPr/>
        </p:nvSpPr>
        <p:spPr>
          <a:xfrm>
            <a:off x="943007" y="2177383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15</a:t>
            </a:r>
            <a:endParaRPr lang="en-US" altLang="zh-CN" sz="2800"/>
          </a:p>
        </p:txBody>
      </p:sp>
      <p:sp>
        <p:nvSpPr>
          <p:cNvPr id="5" name="QB_6_AN.52_1#239d306dd.blank?vcp=1&amp;vop=1&amp;vis=1&amp;pid=9f49d21ea&amp;color=0,0,0&amp;vpa=24&amp;vtp=1" title=""/>
          <p:cNvSpPr/>
          <p:nvPr/>
        </p:nvSpPr>
        <p:spPr>
          <a:xfrm>
            <a:off x="4238656" y="2177383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endParaRPr lang="en-US" altLang="zh-CN" sz="2800"/>
          </a:p>
        </p:txBody>
      </p:sp>
      <p:pic>
        <p:nvPicPr>
          <p:cNvPr id="6" name="QB_6_BD.51_1#239d306dd?iti=14&amp;vcp=1&amp;vop=1&amp;vis=1&amp;pid=9f49d21e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6904" y="2908014"/>
            <a:ext cx="2304288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51_2#239d306dd?iti=14&amp;vcp=1&amp;vop=1&amp;vis=1&amp;pid=9f49d21ea&amp;color=0,0,0&amp;vtp=1&amp;bbb=1" title=""/>
          <p:cNvSpPr/>
          <p:nvPr/>
        </p:nvSpPr>
        <p:spPr>
          <a:xfrm>
            <a:off x="5464842" y="535759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53_1#80070a380?iti=15&amp;htil=10&amp;vcp=1&amp;vop=1&amp;vis=1&amp;pid=9f49d21ea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620" y="1243552"/>
            <a:ext cx="2578608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53_2#80070a380?iti=15&amp;htil=10&amp;vcp=1&amp;vop=1&amp;vis=1&amp;pid=9f49d21ea&amp;color=0,0,0&amp;vtp=1&amp;bbb=1" title=""/>
          <p:cNvSpPr/>
          <p:nvPr/>
        </p:nvSpPr>
        <p:spPr>
          <a:xfrm>
            <a:off x="9308528" y="3940016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53_3#80070a380?htil=10&amp;vcp=1&amp;vop=1&amp;vis=1&amp;pid=9f49d21ea&amp;color=0,0,0&amp;vtp=1&amp;bt=1&amp;bbb=1&amp;hb=1" title=""/>
              <p:cNvSpPr/>
              <p:nvPr/>
            </p:nvSpPr>
            <p:spPr>
              <a:xfrm>
                <a:off x="932688" y="1225264"/>
                <a:ext cx="7607808" cy="4439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同学们在操场研究自己步行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和跑步的速度，甲、乙两位同学同时从同一位置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出发均沿直线向北运动，利用位置传感器和计算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机绘制出他们的路程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随时间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的变化图像如图32-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11所示。由图像可知，在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时甲相对于乙向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运动，在第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时乙运动的速度为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在第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末甲、乙相距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53_3#80070a380?htil=10&amp;vcp=1&amp;vop=1&amp;vis=1&amp;pid=9f49d21e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5264"/>
                <a:ext cx="7607808" cy="4439857"/>
              </a:xfrm>
              <a:prstGeom prst="rect">
                <a:avLst/>
              </a:prstGeom>
              <a:blipFill rotWithShape="1">
                <a:blip r:embed="rId4"/>
                <a:stretch>
                  <a:fillRect l="-7" t="-8" r="-1113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54_1#80070a380.blank?vcp=1&amp;vop=1&amp;vis=1&amp;pid=9f49d21ea&amp;color=0,0,0&amp;vpa=25&amp;vtp=1" title=""/>
          <p:cNvSpPr/>
          <p:nvPr/>
        </p:nvSpPr>
        <p:spPr>
          <a:xfrm>
            <a:off x="943007" y="443328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北</a:t>
            </a:r>
            <a:endParaRPr lang="en-US" altLang="zh-CN" sz="2800"/>
          </a:p>
        </p:txBody>
      </p:sp>
      <p:sp>
        <p:nvSpPr>
          <p:cNvPr id="6" name="QB_6_AN.55_1#80070a380.blank?vcp=1&amp;vop=1&amp;vis=1&amp;pid=9f49d21ea&amp;color=0,0,0&amp;vpa=26&amp;vtp=1&amp;bbb=1" title=""/>
          <p:cNvSpPr/>
          <p:nvPr/>
        </p:nvSpPr>
        <p:spPr>
          <a:xfrm>
            <a:off x="6716745" y="4433284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1.2</a:t>
            </a:r>
            <a:endParaRPr lang="en-US" altLang="zh-CN" sz="2800"/>
          </a:p>
        </p:txBody>
      </p:sp>
      <p:sp>
        <p:nvSpPr>
          <p:cNvPr id="7" name="QB_6_AN.56_1#80070a380.blank?vcp=1&amp;vop=1&amp;vis=1&amp;pid=9f49d21ea&amp;color=0,0,0&amp;vpa=27&amp;vtp=1" title=""/>
          <p:cNvSpPr/>
          <p:nvPr/>
        </p:nvSpPr>
        <p:spPr>
          <a:xfrm>
            <a:off x="4257706" y="5060029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57_1#7404cc54a?iti=16&amp;htil=11&amp;vcp=1&amp;vop=1&amp;vis=1&amp;pid=9f49d21ea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8182" y="738288"/>
            <a:ext cx="3090672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57_2#7404cc54a?iti=16&amp;htil=11&amp;vcp=1&amp;vop=1&amp;vis=1&amp;pid=9f49d21ea&amp;color=0,0,0&amp;vtp=1&amp;bbb=1" title=""/>
          <p:cNvSpPr/>
          <p:nvPr/>
        </p:nvSpPr>
        <p:spPr>
          <a:xfrm>
            <a:off x="8969311" y="2364904"/>
            <a:ext cx="1268412" cy="5349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图32-12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4" name="QB_6_BD.57_3#7404cc54a?htil=11&amp;vcp=1&amp;vop=1&amp;vis=1&amp;pid=9f49d21ea&amp;color=0,0,0&amp;vtp=1&amp;bt=1&amp;bbb=1&amp;hb=1&amp;hs=1" title=""/>
          <p:cNvSpPr/>
          <p:nvPr/>
        </p:nvSpPr>
        <p:spPr>
          <a:xfrm>
            <a:off x="932688" y="720000"/>
            <a:ext cx="7104888" cy="2353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7.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（2024·韶关模拟）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“爱达·魔都号”是我国首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艘国产大型邮轮，它标志着我国集齐了造船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业的“三颗明珠”。请运用有关的物理知识，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完成下列问题。如图32-12所示是“爱达·魔都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5" name="QB_6_AN.58_1#7404cc54a.blank?vcp=1&amp;vop=1&amp;vis=1&amp;pid=9f49d21ea&amp;color=0,0,0&amp;vpa=28&amp;vtp=1&amp;bbb=1" title=""/>
              <p:cNvSpPr/>
              <p:nvPr/>
            </p:nvSpPr>
            <p:spPr>
              <a:xfrm>
                <a:off x="3099625" y="3767936"/>
                <a:ext cx="1746441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6_AN.58_1#7404cc54a.blank?vcp=1&amp;vop=1&amp;vis=1&amp;pid=9f49d21ea&amp;color=0,0,0&amp;vpa=2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25" y="3767936"/>
                <a:ext cx="1746441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11" t="-111" r="22" b="-88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B_6_AN.59_1#7404cc54a.blank?vcp=1&amp;vop=1&amp;vis=1&amp;pid=9f49d21ea&amp;color=0,0,0&amp;vpa=29&amp;vtp=1&amp;bbb=1" title=""/>
              <p:cNvSpPr/>
              <p:nvPr/>
            </p:nvSpPr>
            <p:spPr>
              <a:xfrm>
                <a:off x="8695564" y="3761649"/>
                <a:ext cx="1746441" cy="440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8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6_AN.59_1#7404cc54a.blank?vcp=1&amp;vop=1&amp;vis=1&amp;pid=9f49d21ea&amp;color=0,0,0&amp;vpa=2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564" y="3761649"/>
                <a:ext cx="1746441" cy="440944"/>
              </a:xfrm>
              <a:prstGeom prst="rect">
                <a:avLst/>
              </a:prstGeom>
              <a:blipFill rotWithShape="1">
                <a:blip r:embed="rId5"/>
                <a:stretch>
                  <a:fillRect l="-29" t="-123" r="4" b="-9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6_AN.60_1#7404cc54a.blank?vcp=1&amp;vop=1&amp;vis=1&amp;pid=9f49d21ea&amp;color=0,0,0&amp;vpa=30&amp;vtp=1&amp;bbb=1" title=""/>
          <p:cNvSpPr/>
          <p:nvPr/>
        </p:nvSpPr>
        <p:spPr>
          <a:xfrm>
            <a:off x="9872695" y="4309464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变小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QB_6_BD.57_3#7404cc54a?htil=11&amp;vcp=1&amp;vop=1&amp;vis=1&amp;pid=9f49d21ea&amp;color=0,0,0&amp;vtp=1&amp;bt=1&amp;bbb=1&amp;hb=1&amp;hs=1" title=""/>
              <p:cNvSpPr/>
              <p:nvPr/>
            </p:nvSpPr>
            <p:spPr>
              <a:xfrm>
                <a:off x="932688" y="3116172"/>
                <a:ext cx="10320018" cy="2984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号”，它的满载排水量约为14万吨。当它在海上行驶时，它受到的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浮力大小约为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，排开海水的体积约为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当它到达目的地，里面搭载的乘客上岸后，它受到的浮力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（选填“变大”“变小”或“不变”）。（海水的密度为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QB_6_BD.57_3#7404cc54a?htil=11&amp;vcp=1&amp;vop=1&amp;vis=1&amp;pid=9f49d21e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116172"/>
                <a:ext cx="10320018" cy="2984500"/>
              </a:xfrm>
              <a:prstGeom prst="rect">
                <a:avLst/>
              </a:prstGeom>
              <a:blipFill rotWithShape="1">
                <a:blip r:embed="rId6"/>
                <a:stretch>
                  <a:fillRect l="-5" t="-8" r="-1423" b="-2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61_1#68a99f6f4?vcp=1&amp;vop=1&amp;vis=1&amp;pid=9f49d21ea&amp;color=0,0,0&amp;vtp=1&amp;bt=1&amp;bbb=1&amp;hb=1" title=""/>
              <p:cNvSpPr/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8.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（2025·深圳模拟改编）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如图32-13甲所示，用水平推力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推水平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地面上的木箱，推力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的大小随时间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变化关系如图乙所示，木箱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图像如图丙所示。由图可知，第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时，物体受到的滑动摩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擦力为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内推力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做功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，功率是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61_1#68a99f6f4?vcp=1&amp;vop=1&amp;vis=1&amp;pid=9f49d21e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2" b="-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6_BD.61_2#68a99f6f4?iti=17&amp;vcp=1&amp;vop=1&amp;vis=1&amp;pid=9f49d21e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4299" y="3430098"/>
            <a:ext cx="7489501" cy="19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BD.61_3#68a99f6f4?iti=17&amp;vcp=1&amp;vop=1&amp;vis=1&amp;pid=9f49d21ea&amp;color=0,0,0&amp;vtp=1&amp;bbb=1" title=""/>
          <p:cNvSpPr/>
          <p:nvPr/>
        </p:nvSpPr>
        <p:spPr>
          <a:xfrm>
            <a:off x="5464843" y="548320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图32-13</a:t>
            </a:r>
            <a:endParaRPr lang="en-US" altLang="zh-CN" sz="2800"/>
          </a:p>
        </p:txBody>
      </p:sp>
      <p:sp>
        <p:nvSpPr>
          <p:cNvPr id="5" name="QB_6_AN.62_1#68a99f6f4.blank?vcp=1&amp;vop=1&amp;vis=1&amp;pid=9f49d21ea&amp;color=0,0,0&amp;vpa=31&amp;vtp=1" title=""/>
          <p:cNvSpPr/>
          <p:nvPr/>
        </p:nvSpPr>
        <p:spPr>
          <a:xfrm>
            <a:off x="2014569" y="2699467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</a:t>
            </a:r>
            <a:endParaRPr lang="en-US" altLang="zh-CN" sz="2800"/>
          </a:p>
        </p:txBody>
      </p:sp>
      <p:sp>
        <p:nvSpPr>
          <p:cNvPr id="6" name="QB_6_AN.63_1#68a99f6f4.blank?vcp=1&amp;vop=1&amp;vis=1&amp;pid=9f49d21ea&amp;color=0,0,0&amp;vpa=32&amp;vtp=1&amp;bbb=1" title=""/>
          <p:cNvSpPr/>
          <p:nvPr/>
        </p:nvSpPr>
        <p:spPr>
          <a:xfrm>
            <a:off x="6402420" y="2699467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54</a:t>
            </a:r>
            <a:endParaRPr lang="en-US" altLang="zh-CN" sz="2800"/>
          </a:p>
        </p:txBody>
      </p:sp>
      <p:sp>
        <p:nvSpPr>
          <p:cNvPr id="7" name="QB_6_AN.64_1#68a99f6f4.blank?vcp=1&amp;vop=1&amp;vis=1&amp;pid=9f49d21ea&amp;color=0,0,0&amp;vpa=33&amp;vtp=1&amp;bbb=1" title=""/>
          <p:cNvSpPr/>
          <p:nvPr/>
        </p:nvSpPr>
        <p:spPr>
          <a:xfrm>
            <a:off x="8669370" y="2699467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65_1#d69afea4d?vcp=1&amp;vop=1&amp;vis=1&amp;pid=9f49d21ea&amp;color=0,0,0&amp;vtp=1&amp;bt=1&amp;bbb=1&amp;hb=1" title=""/>
              <p:cNvSpPr/>
              <p:nvPr/>
            </p:nvSpPr>
            <p:spPr>
              <a:xfrm>
                <a:off x="932688" y="720000"/>
                <a:ext cx="10323576" cy="2480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9.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（2024·山东）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如图32-14甲所示，电源电压恒定，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为定值电阻。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闭合开关，将滑动变阻器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端移到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端的过程中，其电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的关系图像如图32-14乙所示，则电源电压为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动变阻器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的最大阻值为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消耗的最大功率和最小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功率之比为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65_1#d69afea4d?vcp=1&amp;vop=1&amp;vis=1&amp;pid=9f49d21e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480882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-3264" b="-1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6_BD.65_2#d69afea4d?iti=18&amp;vcp=1&amp;vop=1&amp;vis=1&amp;pid=9f49d21e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2947" y="3336834"/>
            <a:ext cx="4052205" cy="21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BD.65_3#d69afea4d?iti=18&amp;vcp=1&amp;vop=1&amp;vis=1&amp;pid=9f49d21ea&amp;color=0,0,0&amp;vtp=1&amp;bbb=1" title=""/>
          <p:cNvSpPr/>
          <p:nvPr/>
        </p:nvSpPr>
        <p:spPr>
          <a:xfrm>
            <a:off x="5464844" y="5578028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图32-14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QB_6_AN.66_1#d69afea4d.blank?vcp=1&amp;vop=1&amp;vis=1&amp;pid=9f49d21ea&amp;color=0,0,0&amp;vpa=34&amp;vtp=1" title=""/>
          <p:cNvSpPr/>
          <p:nvPr/>
        </p:nvSpPr>
        <p:spPr>
          <a:xfrm>
            <a:off x="9688545" y="1698090"/>
            <a:ext cx="436563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QB_6_AN.67_1#d69afea4d.blank?vcp=1&amp;vop=1&amp;vis=1&amp;pid=9f49d21ea&amp;color=0,0,0&amp;vpa=35&amp;vtp=1&amp;bbb=1" title=""/>
          <p:cNvSpPr/>
          <p:nvPr/>
        </p:nvSpPr>
        <p:spPr>
          <a:xfrm>
            <a:off x="4762531" y="2206091"/>
            <a:ext cx="614363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QB_6_AN.68_1#d69afea4d.blank?vcp=1&amp;vop=1&amp;vis=1&amp;pid=9f49d21ea&amp;color=0,0,0&amp;vpa=36&amp;vtp=1&amp;bbb=1" title=""/>
              <p:cNvSpPr/>
              <p:nvPr/>
            </p:nvSpPr>
            <p:spPr>
              <a:xfrm>
                <a:off x="2793238" y="2731996"/>
                <a:ext cx="75933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QB_6_AN.68_1#d69afea4d.blank?vcp=1&amp;vop=1&amp;vis=1&amp;pid=9f49d21ea&amp;color=0,0,0&amp;vpa=3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38" y="2731996"/>
                <a:ext cx="759333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67" t="-55" r="50" b="-7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C_5_BD#56cc67101?vcp=1&amp;pid=af955543d&amp;color=0,0,0&amp;vtp=1&amp;bt=1&amp;bbb=1&amp;hb=1" title=""/>
              <p:cNvSpPr/>
              <p:nvPr/>
            </p:nvSpPr>
            <p:spPr>
              <a:xfrm>
                <a:off x="932688" y="720000"/>
                <a:ext cx="10323576" cy="141630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二、综合型计算题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黑体" panose="02010609060101010101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[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黑体" panose="02010609060101010101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黑体" panose="02010609060101010101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黑体" panose="02010609060101010101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黑体" panose="02010609060101010101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𝒄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黑体" panose="02010609060101010101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/(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𝐤��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⋅℃)]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C_5_BD#56cc67101?vcp=1&amp;pid=af955543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1416304"/>
              </a:xfrm>
              <a:prstGeom prst="rect">
                <a:avLst/>
              </a:prstGeom>
              <a:blipFill rotWithShape="1">
                <a:blip r:embed="rId3"/>
                <a:stretch>
                  <a:fillRect l="-5" t="-38" r="2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_6_BD#c66ad1c43?vcp=1&amp;pid=56cc67101&amp;color=0,0,0&amp;vtp=1&amp;bbb=1" title=""/>
          <p:cNvSpPr/>
          <p:nvPr/>
        </p:nvSpPr>
        <p:spPr>
          <a:xfrm>
            <a:off x="932688" y="2046281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（一）力学计算题</a:t>
            </a:r>
            <a:endParaRPr lang="en-US" altLang="zh-CN" sz="2800"/>
          </a:p>
        </p:txBody>
      </p:sp>
      <p:pic>
        <p:nvPicPr>
          <p:cNvPr id="4" name="QO_7_BD.69_1#d75b0eab6?iti=19&amp;htil=12&amp;vcp=1&amp;vop=1&amp;vis=1&amp;pid=c66ad1c43&amp;color=0,0,0&amp;tib=255,255,255&amp;vtp=1&amp;hs=1&amp;hs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8906" y="2693137"/>
            <a:ext cx="3163824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7_BD.69_2#d75b0eab6?iti=19&amp;htil=12&amp;vcp=1&amp;vop=1&amp;vis=1&amp;pid=c66ad1c43&amp;color=0,0,0&amp;vtp=1&amp;bbb=1" title=""/>
          <p:cNvSpPr/>
          <p:nvPr/>
        </p:nvSpPr>
        <p:spPr>
          <a:xfrm>
            <a:off x="8956611" y="451177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图32-15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O_7_BD.69_3#d75b0eab6?htil=12&amp;vcp=1&amp;vop=1&amp;vis=1&amp;pid=c66ad1c43&amp;color=0,0,0&amp;vtp=1&amp;bbb=1&amp;hb=1&amp;hs=1" title=""/>
              <p:cNvSpPr/>
              <p:nvPr/>
            </p:nvSpPr>
            <p:spPr>
              <a:xfrm>
                <a:off x="932688" y="2674848"/>
                <a:ext cx="7022592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10.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（2025·韶关模拟）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2025年1月28日，人形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机器人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𝐇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登上央视春晚舞台，惊艳全场，如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图32-15所示。该款机器人采用了超轻量级设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计，整机质量为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。表演中，假设机器人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7_BD.69_3#d75b0eab6?htil=12&amp;vcp=1&amp;vop=1&amp;vis=1&amp;pid=c66ad1c43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674848"/>
                <a:ext cx="7022592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7" t="-9" r="-696"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7_BD.69_3#d75b0eab6?htil=12&amp;vcp=1&amp;vop=1&amp;vis=1&amp;pid=c66ad1c43&amp;color=0,0,0&amp;vtp=1&amp;bbb=1&amp;hb=1&amp;hs=1" title=""/>
              <p:cNvSpPr/>
              <p:nvPr/>
            </p:nvSpPr>
            <p:spPr>
              <a:xfrm>
                <a:off x="932688" y="5227548"/>
                <a:ext cx="10320018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𝐇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的时间在舞台上沿直线前进了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7_BD.69_3#d75b0eab6?htil=12&amp;vcp=1&amp;vop=1&amp;vis=1&amp;pid=c66ad1c43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227548"/>
                <a:ext cx="10320018" cy="563182"/>
              </a:xfrm>
              <a:prstGeom prst="rect">
                <a:avLst/>
              </a:prstGeom>
              <a:blipFill rotWithShape="1">
                <a:blip r:embed="rId6"/>
                <a:stretch>
                  <a:fillRect l="-5" t="-40" r="-2284" b="-12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70_1#513c78a38?iti=20&amp;htil=13&amp;vcp=1&amp;vop=1&amp;vis=1&amp;visfb=1&amp;pid=d75b0eab6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6605" y="1287780"/>
            <a:ext cx="3163824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70_2#513c78a38?iti=20&amp;htil=13&amp;vcp=1&amp;vop=1&amp;vis=1&amp;visfb=1&amp;pid=d75b0eab6&amp;color=0,0,0&amp;vtp=1&amp;bbb=1" title=""/>
          <p:cNvSpPr/>
          <p:nvPr/>
        </p:nvSpPr>
        <p:spPr>
          <a:xfrm>
            <a:off x="8584311" y="310261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8_BD.70_3#513c78a38?htil=13&amp;vcp=1&amp;vop=1&amp;vis=1&amp;pid=d75b0eab6&amp;color=0,0,0&amp;vtp=1&amp;bt=1&amp;bbb=1&amp;hs=1" title=""/>
              <p:cNvSpPr/>
              <p:nvPr/>
            </p:nvSpPr>
            <p:spPr>
              <a:xfrm>
                <a:off x="932688" y="1260348"/>
                <a:ext cx="7022592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机器人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𝐇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所受的重力；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8_BD.70_3#513c78a38?htil=13&amp;vcp=1&amp;vop=1&amp;vis=1&amp;pid=d75b0eab6&amp;color=0,0,0&amp;vtp=1&amp;bt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60348"/>
                <a:ext cx="7022592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7" t="-90" b="-12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8_AN.71_1#513c78a38?htil=13&amp;vcp=1&amp;vop=1&amp;vis=1&amp;pid=d75b0eab6&amp;color=0,0,0&amp;vtp=1&amp;bbb=1&amp;hb=1&amp;hs=1" title=""/>
              <p:cNvSpPr/>
              <p:nvPr/>
            </p:nvSpPr>
            <p:spPr>
              <a:xfrm>
                <a:off x="932688" y="1834134"/>
                <a:ext cx="7022592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解：机器人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𝐇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所受的重力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𝟒𝟕𝟎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答：机器人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𝐇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所受的重力是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𝟒𝟕𝟎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71_1#513c78a38?htil=13&amp;vcp=1&amp;vop=1&amp;vis=1&amp;pid=d75b0eab6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34134"/>
                <a:ext cx="7022592" cy="1849057"/>
              </a:xfrm>
              <a:prstGeom prst="rect">
                <a:avLst/>
              </a:prstGeom>
              <a:blipFill rotWithShape="1">
                <a:blip r:embed="rId5"/>
                <a:stretch>
                  <a:fillRect l="-7" t="-14" b="-3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8_BD.72_1#0e63eb5da?vcp=1&amp;vop=1&amp;vis=1&amp;pid=d75b0eab6&amp;color=0,0,0&amp;vtp=1&amp;bbb=1&amp;hs=1" title=""/>
              <p:cNvSpPr/>
              <p:nvPr/>
            </p:nvSpPr>
            <p:spPr>
              <a:xfrm>
                <a:off x="932688" y="3753612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机器人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𝐇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前行的平均速度；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8_BD.72_1#0e63eb5da?vcp=1&amp;vop=1&amp;vis=1&amp;pid=d75b0eab6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53612"/>
                <a:ext cx="10323576" cy="563182"/>
              </a:xfrm>
              <a:prstGeom prst="rect">
                <a:avLst/>
              </a:prstGeom>
              <a:blipFill rotWithShape="1">
                <a:blip r:embed="rId6"/>
                <a:stretch>
                  <a:fillRect l="-5" t="-23" r="2" b="-12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8_AN.73_1#0e63eb5da?vcp=1&amp;vop=1&amp;vis=1&amp;pid=d75b0eab6&amp;color=0,0,0&amp;vtp=1&amp;bbb=1" title=""/>
              <p:cNvSpPr/>
              <p:nvPr/>
            </p:nvSpPr>
            <p:spPr>
              <a:xfrm>
                <a:off x="932688" y="4319524"/>
                <a:ext cx="10323576" cy="1239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解：机器人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𝐇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前行的平均速度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𝒔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𝟏𝟖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𝐬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答：机器人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𝐇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前行的平均速度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8_AN.73_1#0e63eb5da?vcp=1&amp;vop=1&amp;vis=1&amp;pid=d75b0eab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319524"/>
                <a:ext cx="10323576" cy="1239457"/>
              </a:xfrm>
              <a:prstGeom prst="rect">
                <a:avLst/>
              </a:prstGeom>
              <a:blipFill rotWithShape="1">
                <a:blip r:embed="rId7"/>
                <a:stretch>
                  <a:fillRect l="-5" t="-20" r="2" b="-55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4_BD#1bcee4281?vcp=1&amp;pid=e6d4cf6c5&amp;color=0,0,0&amp;vtp=1&amp;bt=1&amp;bbb=1&amp;hb=1" title=""/>
          <p:cNvSpPr/>
          <p:nvPr/>
        </p:nvSpPr>
        <p:spPr>
          <a:xfrm>
            <a:off x="932688" y="1225264"/>
            <a:ext cx="10323576" cy="44398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广东省中考计算题分为填空型计算题和综合型计算大题。题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目内容涉及范围广，考点涵盖初中物理所有的计算内容，如速度、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密度、压强、浮力、功和功率、机械效率、比热容、欧姆定律、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电功率和焦耳定律等。其中填空型计算题以简单计算为主，不考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查复杂的物理过程。两道计算大题每年都比较稳定，一道力学综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合计算，一道电学综合计算，物理情境都是生活中比较熟悉的，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需要运用相关知识进行分析、推理和计算。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74_1#633756c6a?iti=21&amp;htil=14&amp;vcp=1&amp;vop=1&amp;vis=1&amp;visfb=1&amp;pid=d75b0eab6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9212" y="1476121"/>
            <a:ext cx="3163824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74_2#633756c6a?iti=21&amp;htil=14&amp;vcp=1&amp;vop=1&amp;vis=1&amp;visfb=1&amp;pid=d75b0eab6&amp;color=0,0,0&amp;vtp=1&amp;bbb=1" title=""/>
          <p:cNvSpPr/>
          <p:nvPr/>
        </p:nvSpPr>
        <p:spPr>
          <a:xfrm>
            <a:off x="8866918" y="328771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8_BD.74_3#633756c6a?htil=14&amp;vcp=1&amp;vop=1&amp;vis=1&amp;pid=d75b0eab6&amp;color=0,0,0&amp;vtp=1&amp;bt=1&amp;bbb=1&amp;hb=1&amp;hs=1" title=""/>
              <p:cNvSpPr/>
              <p:nvPr/>
            </p:nvSpPr>
            <p:spPr>
              <a:xfrm>
                <a:off x="932688" y="1448689"/>
                <a:ext cx="7022592" cy="12128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若机器人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𝐇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与水平舞台的接触面积为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，求其静止时对舞台的压强。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8_BD.74_3#633756c6a?htil=14&amp;vcp=1&amp;vop=1&amp;vis=1&amp;pid=d75b0eab6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48689"/>
                <a:ext cx="7022592" cy="1212850"/>
              </a:xfrm>
              <a:prstGeom prst="rect">
                <a:avLst/>
              </a:prstGeom>
              <a:blipFill rotWithShape="1">
                <a:blip r:embed="rId4"/>
                <a:stretch>
                  <a:fillRect l="-7" t="-21" b="-5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8_AN.75_1#633756c6a?htil=14&amp;vcp=1&amp;vop=1&amp;vis=1&amp;pid=d75b0eab6&amp;color=0,0,0&amp;vtp=1&amp;bbb=1&amp;hb=1&amp;hs=1" title=""/>
              <p:cNvSpPr/>
              <p:nvPr/>
            </p:nvSpPr>
            <p:spPr>
              <a:xfrm>
                <a:off x="932688" y="2666936"/>
                <a:ext cx="7022592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解：机器人对地面的压力等于其重力，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𝟒𝟕𝟎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75_1#633756c6a?htil=14&amp;vcp=1&amp;vop=1&amp;vis=1&amp;pid=d75b0eab6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666936"/>
                <a:ext cx="7022592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7" t="-48" b="-56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8_AN.75_1#633756c6a?htil=14&amp;vcp=1&amp;vop=1&amp;vis=1&amp;pid=d75b0eab6&amp;color=0,0,0&amp;vtp=1&amp;bbb=1&amp;hb=1&amp;hs=1" title=""/>
              <p:cNvSpPr/>
              <p:nvPr/>
            </p:nvSpPr>
            <p:spPr>
              <a:xfrm>
                <a:off x="932688" y="3868293"/>
                <a:ext cx="10320018" cy="12507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机器人静止时对水平舞台的压强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𝟒𝟕𝟎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𝟎𝟐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答：机器人静止时对水平舞台的压强是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8_AN.75_1#633756c6a?htil=14&amp;vcp=1&amp;vop=1&amp;vis=1&amp;pid=d75b0eab6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868293"/>
                <a:ext cx="10320018" cy="1250760"/>
              </a:xfrm>
              <a:prstGeom prst="rect">
                <a:avLst/>
              </a:prstGeom>
              <a:blipFill rotWithShape="1">
                <a:blip r:embed="rId6"/>
                <a:stretch>
                  <a:fillRect l="-5" t="-41" r="-1195" b="-5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76_1#5fe22ddbf?iti=22&amp;htil=15&amp;vcp=1&amp;vop=1&amp;vis=1&amp;pid=c66ad1c43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7799" y="738288"/>
            <a:ext cx="3163824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76_2#5fe22ddbf?iti=22&amp;htil=15&amp;vcp=1&amp;vop=1&amp;vis=1&amp;pid=c66ad1c43&amp;color=0,0,0&amp;vtp=1&amp;bbb=1" title=""/>
          <p:cNvSpPr/>
          <p:nvPr/>
        </p:nvSpPr>
        <p:spPr>
          <a:xfrm>
            <a:off x="8995504" y="2950120"/>
            <a:ext cx="1268412" cy="5446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BD.76_3#5fe22ddbf?htil=15&amp;vcp=1&amp;vop=1&amp;vis=1&amp;pid=c66ad1c43&amp;color=0,0,0&amp;vtp=1&amp;bt=1&amp;bbb=1&amp;hb=1&amp;hs=1" title=""/>
              <p:cNvSpPr/>
              <p:nvPr/>
            </p:nvSpPr>
            <p:spPr>
              <a:xfrm>
                <a:off x="932688" y="720000"/>
                <a:ext cx="7022592" cy="30142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（2025·汕尾模拟改编）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“无人机配送”已悄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悄走进人们的生活，如图32-16所示。某次配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送任务中，无人机与货物总质量为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，到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达指定地点正上方后，开始竖直向下平稳落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地。竖直下落过程用时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，平均速度为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BD.76_3#5fe22ddbf?htil=15&amp;vcp=1&amp;vop=1&amp;vis=1&amp;pid=c66ad1c4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7022592" cy="3014282"/>
              </a:xfrm>
              <a:prstGeom prst="rect">
                <a:avLst/>
              </a:prstGeom>
              <a:blipFill rotWithShape="1">
                <a:blip r:embed="rId4"/>
                <a:stretch>
                  <a:fillRect l="-7" t="-18" r="-940" b="-1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O_8_BD.77_1#e5e9fc2ce?vcp=1&amp;vop=1&amp;vis=1&amp;pid=5fe22ddbf&amp;color=0,0,0&amp;vtp=1&amp;bbb=1" title=""/>
          <p:cNvSpPr/>
          <p:nvPr/>
        </p:nvSpPr>
        <p:spPr>
          <a:xfrm>
            <a:off x="932688" y="4335118"/>
            <a:ext cx="10323576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无人机下落的高度；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O_8_AN.78_1#e5e9fc2ce?vcp=1&amp;vop=1&amp;vis=1&amp;pid=5fe22ddbf&amp;color=0,0,0&amp;vtp=1&amp;bbb=1" title=""/>
              <p:cNvSpPr/>
              <p:nvPr/>
            </p:nvSpPr>
            <p:spPr>
              <a:xfrm>
                <a:off x="932688" y="4880710"/>
                <a:ext cx="10323576" cy="11473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解：无人机下落的高度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答：无人机下落的高度是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8_AN.78_1#e5e9fc2ce?vcp=1&amp;vop=1&amp;vis=1&amp;pid=5fe22ddb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880710"/>
                <a:ext cx="10323576" cy="1147382"/>
              </a:xfrm>
              <a:prstGeom prst="rect">
                <a:avLst/>
              </a:prstGeom>
              <a:blipFill rotWithShape="1">
                <a:blip r:embed="rId5"/>
                <a:stretch>
                  <a:fillRect l="-5" t="-9" r="2" b="-5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7_BD.76_3#5fe22ddbf?htil=15&amp;vcp=1&amp;vop=1&amp;vis=1&amp;pid=c66ad1c43&amp;color=0,0,0&amp;vtp=1&amp;bt=1&amp;bbb=1&amp;hb=1&amp;hs=1" title=""/>
              <p:cNvSpPr/>
              <p:nvPr/>
            </p:nvSpPr>
            <p:spPr>
              <a:xfrm>
                <a:off x="935991" y="3779430"/>
                <a:ext cx="10320018" cy="5556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，落地后静止时与水平地面的接触面积为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7_BD.76_3#5fe22ddbf?htil=15&amp;vcp=1&amp;vop=1&amp;vis=1&amp;pid=c66ad1c4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3779430"/>
                <a:ext cx="10320018" cy="555625"/>
              </a:xfrm>
              <a:prstGeom prst="rect">
                <a:avLst/>
              </a:prstGeom>
              <a:blipFill rotWithShape="1">
                <a:blip r:embed="rId6"/>
                <a:stretch>
                  <a:fillRect t="-98" r="6" b="-11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79_1#57eb0b08f?iti=23&amp;htil=16&amp;vcp=1&amp;vop=1&amp;vis=1&amp;visfb=1&amp;pid=5fe22ddbf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5580" y="1237900"/>
            <a:ext cx="2359152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79_2#57eb0b08f?iti=23&amp;htil=16&amp;vcp=1&amp;vop=1&amp;vis=1&amp;visfb=1&amp;pid=5fe22ddbf&amp;color=0,0,0&amp;vtp=1&amp;bbb=1" title=""/>
          <p:cNvSpPr/>
          <p:nvPr/>
        </p:nvSpPr>
        <p:spPr>
          <a:xfrm>
            <a:off x="9120949" y="295214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图32-16</a:t>
            </a:r>
            <a:endParaRPr lang="en-US" altLang="zh-CN" sz="2800"/>
          </a:p>
        </p:txBody>
      </p:sp>
      <p:sp>
        <p:nvSpPr>
          <p:cNvPr id="4" name="QO_8_BD.79_3#57eb0b08f?htil=16&amp;vcp=1&amp;vop=1&amp;vis=1&amp;pid=5fe22ddbf&amp;color=0,0,0&amp;vtp=1&amp;bt=1&amp;bbb=1&amp;hs=1" title=""/>
          <p:cNvSpPr/>
          <p:nvPr/>
        </p:nvSpPr>
        <p:spPr>
          <a:xfrm>
            <a:off x="932688" y="1219612"/>
            <a:ext cx="7827264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无人机下落过程中总重力做的功和功率；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8_AN.80_1#57eb0b08f?htil=16&amp;vcp=1&amp;vop=1&amp;vis=1&amp;pid=5fe22ddbf&amp;color=0,0,0&amp;vtp=1&amp;bbb=1&amp;hb=1&amp;hs=1" title=""/>
              <p:cNvSpPr/>
              <p:nvPr/>
            </p:nvSpPr>
            <p:spPr>
              <a:xfrm>
                <a:off x="932688" y="1857342"/>
                <a:ext cx="7827264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解：无人机的总重力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无人机下落过程中总重力做的功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80_1#57eb0b08f?htil=16&amp;vcp=1&amp;vop=1&amp;vis=1&amp;pid=5fe22ddbf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57342"/>
                <a:ext cx="7827264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6" t="-33" r="2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8_AN.80_1#57eb0b08f?htil=16&amp;vcp=1&amp;vop=1&amp;vis=1&amp;pid=5fe22ddbf&amp;color=0,0,0&amp;vtp=1&amp;bbb=1&amp;hb=1&amp;hs=1" title=""/>
              <p:cNvSpPr/>
              <p:nvPr/>
            </p:nvSpPr>
            <p:spPr>
              <a:xfrm>
                <a:off x="932688" y="3704495"/>
                <a:ext cx="10320018" cy="1887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𝐉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𝐬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答：无人机下落过程中总重力做的功是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，功率是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8_AN.80_1#57eb0b08f?htil=16&amp;vcp=1&amp;vop=1&amp;vis=1&amp;pid=5fe22ddbf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04495"/>
                <a:ext cx="10320018" cy="1887157"/>
              </a:xfrm>
              <a:prstGeom prst="rect">
                <a:avLst/>
              </a:prstGeom>
              <a:blipFill rotWithShape="1">
                <a:blip r:embed="rId5"/>
                <a:stretch>
                  <a:fillRect l="-5" t="-29" r="-1121" b="-3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81_1#df5c670e6?iti=24&amp;htil=17&amp;vcp=1&amp;vop=1&amp;vis=1&amp;visfb=1&amp;pid=5fe22ddbf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3728" y="914717"/>
            <a:ext cx="2468880" cy="16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81_2#df5c670e6?iti=24&amp;htil=17&amp;vcp=1&amp;vop=1&amp;vis=1&amp;visfb=1&amp;pid=5fe22ddbf&amp;color=0,0,0&amp;vtp=1&amp;bbb=1" title=""/>
          <p:cNvSpPr/>
          <p:nvPr/>
        </p:nvSpPr>
        <p:spPr>
          <a:xfrm>
            <a:off x="9343962" y="269106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图32-16</a:t>
            </a:r>
            <a:endParaRPr lang="en-US" altLang="zh-CN" sz="2800"/>
          </a:p>
        </p:txBody>
      </p:sp>
      <p:sp>
        <p:nvSpPr>
          <p:cNvPr id="4" name="QO_8_BD.81_3#df5c670e6?htil=17&amp;vcp=1&amp;vop=1&amp;vis=1&amp;pid=5fe22ddbf&amp;color=0,0,0&amp;vtp=1&amp;bt=1&amp;bbb=1&amp;hb=1&amp;hs=1" title=""/>
          <p:cNvSpPr/>
          <p:nvPr/>
        </p:nvSpPr>
        <p:spPr>
          <a:xfrm>
            <a:off x="932688" y="896429"/>
            <a:ext cx="771753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无人机（包括货物）落地后静止时对水平地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面的压强。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8_AN.82_1#df5c670e6?htil=17&amp;vcp=1&amp;vop=1&amp;vis=1&amp;pid=5fe22ddbf&amp;color=0,0,0&amp;vtp=1&amp;bbb=1&amp;hb=1&amp;hs=1" title=""/>
              <p:cNvSpPr/>
              <p:nvPr/>
            </p:nvSpPr>
            <p:spPr>
              <a:xfrm>
                <a:off x="932688" y="2179954"/>
                <a:ext cx="771753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解：无人机（包括货物）落地后静止时对水平地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面的压力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82_1#df5c670e6?htil=17&amp;vcp=1&amp;vop=1&amp;vis=1&amp;pid=5fe22ddbf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79954"/>
                <a:ext cx="7717536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7" t="-53" r="3" b="-5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8_AN.82_1#df5c670e6?htil=17&amp;vcp=1&amp;vop=1&amp;vis=1&amp;pid=5fe22ddbf&amp;color=0,0,0&amp;vtp=1&amp;bbb=1&amp;hb=1&amp;hs=1" title=""/>
              <p:cNvSpPr/>
              <p:nvPr/>
            </p:nvSpPr>
            <p:spPr>
              <a:xfrm>
                <a:off x="935991" y="3381311"/>
                <a:ext cx="10320018" cy="25461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无人机（包括货物）落地后静止时对水平地面的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𝟐𝟓𝟎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𝟎𝟏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答：无人机（包括货物）落地后静止时对水平地面的压强是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8_AN.82_1#df5c670e6?htil=17&amp;vcp=1&amp;vop=1&amp;vis=1&amp;pid=5fe22ddbf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3381311"/>
                <a:ext cx="10320018" cy="2546160"/>
              </a:xfrm>
              <a:prstGeom prst="rect">
                <a:avLst/>
              </a:prstGeom>
              <a:blipFill rotWithShape="1">
                <a:blip r:embed="rId5"/>
                <a:stretch>
                  <a:fillRect t="-22" r="6" b="-2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83_1#ca5ede685?iti=25&amp;htil=18&amp;vcp=1&amp;vop=1&amp;vis=1&amp;pid=c66ad1c43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4975" y="1270412"/>
            <a:ext cx="341071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83_2#ca5ede685?iti=25&amp;htil=18&amp;vcp=1&amp;vop=1&amp;vis=1&amp;pid=c66ad1c43&amp;color=0,0,0&amp;vtp=1&amp;bbb=1" title=""/>
          <p:cNvSpPr/>
          <p:nvPr/>
        </p:nvSpPr>
        <p:spPr>
          <a:xfrm>
            <a:off x="8866125" y="373827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BD.83_3#ca5ede685?htil=18&amp;vcp=1&amp;vop=1&amp;vis=1&amp;pid=c66ad1c43&amp;color=0,0,0&amp;vtp=1&amp;bt=1&amp;bbb=1&amp;hb=1&amp;hs=1" title=""/>
              <p:cNvSpPr/>
              <p:nvPr/>
            </p:nvSpPr>
            <p:spPr>
              <a:xfrm>
                <a:off x="932688" y="1252124"/>
                <a:ext cx="6775704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如图32-17甲所示，用轻质细线将一不吸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水的木块悬挂在弹簧测力计下，静止时测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力计读数为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；如图32-17乙所示，将该木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块静置于平放的盛水容器中，木块有五分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之二的体积露出水面；如图32-17丙所示，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BD.83_3#ca5ede685?htil=18&amp;vcp=1&amp;vop=1&amp;vis=1&amp;pid=c66ad1c4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2124"/>
                <a:ext cx="6775704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17" r="-785" b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BD.83_3#ca5ede685?htil=18&amp;vcp=1&amp;vop=1&amp;vis=1&amp;pid=c66ad1c43&amp;color=0,0,0&amp;vtp=1&amp;bt=1&amp;bbb=1&amp;hb=1&amp;hs=1" title=""/>
              <p:cNvSpPr/>
              <p:nvPr/>
            </p:nvSpPr>
            <p:spPr>
              <a:xfrm>
                <a:off x="932688" y="4385976"/>
                <a:ext cx="10320018" cy="12128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用竖直向下的力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压该木块时，木块刚好全部浸入水中且静止。已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知水的密度为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BD.83_3#ca5ede685?htil=18&amp;vcp=1&amp;vop=1&amp;vis=1&amp;pid=c66ad1c4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385976"/>
                <a:ext cx="10320018" cy="1212850"/>
              </a:xfrm>
              <a:prstGeom prst="rect">
                <a:avLst/>
              </a:prstGeom>
              <a:blipFill rotWithShape="1">
                <a:blip r:embed="rId5"/>
                <a:stretch>
                  <a:fillRect l="-5" t="-3" r="-155" b="-5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84_1#27bdc03c2?iti=26&amp;htil=19&amp;vcp=1&amp;vop=1&amp;vis=1&amp;visfb=1&amp;pid=ca5ede68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8556" y="1901317"/>
            <a:ext cx="3374136" cy="23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84_2#27bdc03c2?iti=26&amp;htil=19&amp;vcp=1&amp;vop=1&amp;vis=1&amp;visfb=1&amp;pid=ca5ede685&amp;color=0,0,0&amp;vtp=1&amp;bbb=1" title=""/>
          <p:cNvSpPr/>
          <p:nvPr/>
        </p:nvSpPr>
        <p:spPr>
          <a:xfrm>
            <a:off x="8801418" y="4337939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图32-17</a:t>
            </a:r>
            <a:endParaRPr lang="en-US" altLang="zh-CN" sz="2800"/>
          </a:p>
        </p:txBody>
      </p:sp>
      <p:sp>
        <p:nvSpPr>
          <p:cNvPr id="4" name="QO_8_BD.84_3#27bdc03c2?htil=19&amp;vcp=1&amp;vop=1&amp;vis=1&amp;pid=ca5ede685&amp;color=0,0,0&amp;vtp=1&amp;bt=1&amp;bbb=1" title=""/>
          <p:cNvSpPr/>
          <p:nvPr/>
        </p:nvSpPr>
        <p:spPr>
          <a:xfrm>
            <a:off x="932688" y="1883029"/>
            <a:ext cx="681228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图乙中木块所受的浮力大小；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8_AN.85_1#27bdc03c2?htil=19&amp;vcp=1&amp;vop=1&amp;vis=1&amp;pid=ca5ede685&amp;color=0,0,0&amp;vtp=1&amp;bbb=1&amp;hb=1" title=""/>
              <p:cNvSpPr/>
              <p:nvPr/>
            </p:nvSpPr>
            <p:spPr>
              <a:xfrm>
                <a:off x="932688" y="2447671"/>
                <a:ext cx="6812280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解：由图甲可知，木块的重力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；图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乙中木块为漂浮状态，木块受到的浮力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浮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答：木块所受的浮力大小为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85_1#27bdc03c2?htil=19&amp;vcp=1&amp;vop=1&amp;vis=1&amp;pid=ca5ede68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447671"/>
                <a:ext cx="6812280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15" r="7" b="-2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86_1#b41e227bc?iti=27&amp;htil=20&amp;vcp=1&amp;vop=1&amp;vis=1&amp;visfb=1&amp;pid=ca5ede685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1162" y="738288"/>
            <a:ext cx="3159130" cy="21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86_2#b41e227bc?iti=27&amp;htil=20&amp;vcp=1&amp;vop=1&amp;vis=1&amp;visfb=1&amp;pid=ca5ede685&amp;color=0,0,0&amp;vtp=1&amp;bbb=1" title=""/>
          <p:cNvSpPr/>
          <p:nvPr/>
        </p:nvSpPr>
        <p:spPr>
          <a:xfrm>
            <a:off x="8486521" y="3014382"/>
            <a:ext cx="1268412" cy="550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图32-17</a:t>
            </a:r>
            <a:endParaRPr lang="en-US" altLang="zh-CN" sz="2800"/>
          </a:p>
        </p:txBody>
      </p:sp>
      <p:sp>
        <p:nvSpPr>
          <p:cNvPr id="4" name="QO_8_BD.86_3#b41e227bc?htil=20&amp;vcp=1&amp;vop=1&amp;vis=1&amp;pid=ca5ede685&amp;color=0,0,0&amp;vtp=1&amp;bt=1&amp;bbb=1&amp;hs=1" title=""/>
          <p:cNvSpPr/>
          <p:nvPr/>
        </p:nvSpPr>
        <p:spPr>
          <a:xfrm>
            <a:off x="932688" y="720000"/>
            <a:ext cx="6903720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木块的体积；</a:t>
            </a:r>
            <a:endParaRPr lang="en-US" altLang="zh-CN" sz="2800"/>
          </a:p>
        </p:txBody>
      </p:sp>
      <p:sp>
        <p:nvSpPr>
          <p:cNvPr id="5" name="QO_8_AN.87_1#b41e227bc?htil=20&amp;vcp=1&amp;vop=1&amp;vis=1&amp;pid=ca5ede685&amp;color=0,0,0&amp;vtp=1&amp;bbb=1&amp;hb=1&amp;hs=1" title=""/>
          <p:cNvSpPr/>
          <p:nvPr/>
        </p:nvSpPr>
        <p:spPr>
          <a:xfrm>
            <a:off x="932688" y="1336648"/>
            <a:ext cx="6903720" cy="6223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解：图乙中木块排开水的体积</a:t>
            </a:r>
            <a:endParaRPr lang="en-US" altLang="zh-CN" sz="2800"/>
          </a:p>
          <a:p>
            <a:pPr latinLnBrk="1">
              <a:lnSpc>
                <a:spcPts val="100"/>
              </a:lnSpc>
            </a:pPr>
            <a:endParaRPr lang="en-US" altLang="zh-CN" sz="2800"/>
          </a:p>
        </p:txBody>
      </p:sp>
      <mc:AlternateContent>
        <mc:Choice Requires="a14">
          <p:sp>
            <p:nvSpPr>
              <p:cNvPr id="6" name="QO_8_AN.87_1#b41e227bc?htil=20&amp;vcp=1&amp;vop=1&amp;vis=1&amp;pid=ca5ede685&amp;color=0,0,0&amp;vtp=1&amp;bbb=1&amp;hb=1&amp;hs=1" title=""/>
              <p:cNvSpPr/>
              <p:nvPr/>
            </p:nvSpPr>
            <p:spPr>
              <a:xfrm>
                <a:off x="935991" y="3634269"/>
                <a:ext cx="10320018" cy="23590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7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由题意可知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木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7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木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答：木块的体积为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8_AN.87_1#b41e227bc?htil=20&amp;vcp=1&amp;vop=1&amp;vis=1&amp;pid=ca5ede68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3634269"/>
                <a:ext cx="10320018" cy="2359025"/>
              </a:xfrm>
              <a:prstGeom prst="rect">
                <a:avLst/>
              </a:prstGeom>
              <a:blipFill rotWithShape="1">
                <a:blip r:embed="rId4"/>
                <a:stretch>
                  <a:fillRect t="-7" r="6" b="-2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8_AN.87_1#b41e227bc?htil=20&amp;vcp=1&amp;vop=1&amp;vis=1&amp;pid=ca5ede685&amp;color=0,0,0&amp;vtp=1&amp;bbb=1&amp;hb=1&amp;hs=1" title=""/>
              <p:cNvSpPr/>
              <p:nvPr/>
            </p:nvSpPr>
            <p:spPr>
              <a:xfrm>
                <a:off x="932688" y="1967394"/>
                <a:ext cx="6903720" cy="1666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7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𝑭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浮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𝝆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水</m:t>
                              </m:r>
                            </m:sub>
                          </m:s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𝒈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𝟑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𝟑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8_AN.87_1#b41e227bc?htil=20&amp;vcp=1&amp;vop=1&amp;vis=1&amp;pid=ca5ede68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967394"/>
                <a:ext cx="6903720" cy="1666875"/>
              </a:xfrm>
              <a:prstGeom prst="rect">
                <a:avLst/>
              </a:prstGeom>
              <a:blipFill rotWithShape="1">
                <a:blip r:embed="rId5"/>
                <a:stretch>
                  <a:fillRect l="-7" t="-10" r="7" b="-8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88_1#a054d5f27?iti=28&amp;htil=21&amp;vcp=1&amp;vop=1&amp;vis=1&amp;visfb=1&amp;pid=ca5ede685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9452" y="1761172"/>
            <a:ext cx="291693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88_2#a054d5f27?iti=28&amp;htil=21&amp;vcp=1&amp;vop=1&amp;vis=1&amp;visfb=1&amp;pid=ca5ede685&amp;color=0,0,0&amp;vtp=1&amp;bbb=1" title=""/>
          <p:cNvSpPr/>
          <p:nvPr/>
        </p:nvSpPr>
        <p:spPr>
          <a:xfrm>
            <a:off x="8893714" y="389604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图32-17</a:t>
            </a:r>
            <a:endParaRPr lang="en-US" altLang="zh-CN" sz="2800"/>
          </a:p>
        </p:txBody>
      </p:sp>
      <p:sp>
        <p:nvSpPr>
          <p:cNvPr id="4" name="QO_8_BD.88_3#a054d5f27?htil=21&amp;vcp=1&amp;vop=1&amp;vis=1&amp;pid=ca5ede685&amp;color=0,0,0&amp;vtp=1&amp;bt=1&amp;bbb=1&amp;hs=1" title=""/>
          <p:cNvSpPr/>
          <p:nvPr/>
        </p:nvSpPr>
        <p:spPr>
          <a:xfrm>
            <a:off x="932688" y="1742884"/>
            <a:ext cx="726948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木块的密度；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8_AN.89_1#a054d5f27?htil=21&amp;vcp=1&amp;vop=1&amp;vis=1&amp;pid=ca5ede685&amp;color=0,0,0&amp;vtp=1&amp;bbb=1&amp;hb=1&amp;hs=1" title=""/>
              <p:cNvSpPr/>
              <p:nvPr/>
            </p:nvSpPr>
            <p:spPr>
              <a:xfrm>
                <a:off x="932688" y="2307526"/>
                <a:ext cx="7269480" cy="2222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解：木块的质量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𝒈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木块的密度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𝝆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𝑽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木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−</m:t>
                              </m:r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89_1#a054d5f27?htil=21&amp;vcp=1&amp;vop=1&amp;vis=1&amp;pid=ca5ede68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307526"/>
                <a:ext cx="7269480" cy="2222500"/>
              </a:xfrm>
              <a:prstGeom prst="rect">
                <a:avLst/>
              </a:prstGeom>
              <a:blipFill rotWithShape="1">
                <a:blip r:embed="rId4"/>
                <a:stretch>
                  <a:fillRect l="-7" t="-26" r="7" b="-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8_AN.89_1#a054d5f27?htil=21&amp;vcp=1&amp;vop=1&amp;vis=1&amp;pid=ca5ede685&amp;color=0,0,0&amp;vtp=1&amp;bbb=1&amp;hb=1&amp;hs=1" title=""/>
              <p:cNvSpPr/>
              <p:nvPr/>
            </p:nvSpPr>
            <p:spPr>
              <a:xfrm>
                <a:off x="935991" y="4518787"/>
                <a:ext cx="10320018" cy="5651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答：木块的密度为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8_AN.89_1#a054d5f27?htil=21&amp;vcp=1&amp;vop=1&amp;vis=1&amp;pid=ca5ede68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518787"/>
                <a:ext cx="10320018" cy="565150"/>
              </a:xfrm>
              <a:prstGeom prst="rect">
                <a:avLst/>
              </a:prstGeom>
              <a:blipFill rotWithShape="1">
                <a:blip r:embed="rId5"/>
                <a:stretch>
                  <a:fillRect t="-22" r="6" b="-12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90_1#415eef8d6?iti=29&amp;htil=22&amp;vcp=1&amp;vop=1&amp;vis=1&amp;visfb=1&amp;pid=ca5ede685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3562" y="1244219"/>
            <a:ext cx="3300984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90_2#415eef8d6?iti=29&amp;htil=22&amp;vcp=1&amp;vop=1&amp;vis=1&amp;visfb=1&amp;pid=ca5ede685&amp;color=0,0,0&amp;vtp=1&amp;bbb=1" title=""/>
          <p:cNvSpPr/>
          <p:nvPr/>
        </p:nvSpPr>
        <p:spPr>
          <a:xfrm>
            <a:off x="8439848" y="3644265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8_BD.90_3#415eef8d6?htil=22&amp;vcp=1&amp;vop=1&amp;vis=1&amp;pid=ca5ede685&amp;color=0,0,0&amp;vtp=1&amp;bt=1&amp;bbb=1&amp;hs=1" title=""/>
              <p:cNvSpPr/>
              <p:nvPr/>
            </p:nvSpPr>
            <p:spPr>
              <a:xfrm>
                <a:off x="932688" y="1216787"/>
                <a:ext cx="6885432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图丙中力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的大小。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8_BD.90_3#415eef8d6?htil=22&amp;vcp=1&amp;vop=1&amp;vis=1&amp;pid=ca5ede685&amp;color=0,0,0&amp;vtp=1&amp;bt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16787"/>
                <a:ext cx="6885432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7" t="-23" b="-12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O_8_AN.91_1#415eef8d6?htil=22&amp;vcp=1&amp;vop=1&amp;vis=1&amp;pid=ca5ede685&amp;color=0,0,0&amp;vtp=1&amp;bbb=1&amp;hb=1&amp;hs=1" title=""/>
          <p:cNvSpPr/>
          <p:nvPr/>
        </p:nvSpPr>
        <p:spPr>
          <a:xfrm>
            <a:off x="932688" y="1790573"/>
            <a:ext cx="6885432" cy="647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解：图丙中木块浸没时受到的浮力</a:t>
            </a:r>
            <a:endParaRPr lang="en-US" altLang="zh-CN" sz="2800"/>
          </a:p>
          <a:p>
            <a:pPr latinLnBrk="1">
              <a:lnSpc>
                <a:spcPts val="100"/>
              </a:lnSpc>
            </a:pPr>
            <a:endParaRPr lang="en-US" altLang="zh-CN" sz="2800"/>
          </a:p>
        </p:txBody>
      </p:sp>
      <mc:AlternateContent>
        <mc:Choice Requires="a14">
          <p:sp>
            <p:nvSpPr>
              <p:cNvPr id="6" name="QO_8_AN.91_1#415eef8d6?htil=22&amp;vcp=1&amp;vop=1&amp;vis=1&amp;pid=ca5ede685&amp;color=0,0,0&amp;vtp=1&amp;bbb=1&amp;hb=1&amp;hs=1" title=""/>
              <p:cNvSpPr/>
              <p:nvPr/>
            </p:nvSpPr>
            <p:spPr>
              <a:xfrm>
                <a:off x="935991" y="4355338"/>
                <a:ext cx="10320018" cy="122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浮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的大小为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8_AN.91_1#415eef8d6?htil=22&amp;vcp=1&amp;vop=1&amp;vis=1&amp;pid=ca5ede68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355338"/>
                <a:ext cx="10320018" cy="1226757"/>
              </a:xfrm>
              <a:prstGeom prst="rect">
                <a:avLst/>
              </a:prstGeom>
              <a:blipFill rotWithShape="1">
                <a:blip r:embed="rId5"/>
                <a:stretch>
                  <a:fillRect t="-41" r="6" b="-5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8_AN.91_1#415eef8d6?htil=22&amp;vcp=1&amp;vop=1&amp;vis=1&amp;pid=ca5ede685&amp;color=0,0,0&amp;vtp=1&amp;bbb=1&amp;hb=1&amp;hs=1" title=""/>
              <p:cNvSpPr/>
              <p:nvPr/>
            </p:nvSpPr>
            <p:spPr>
              <a:xfrm>
                <a:off x="932688" y="2438273"/>
                <a:ext cx="6885432" cy="1371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浮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7" name="QO_8_AN.91_1#415eef8d6?htil=22&amp;vcp=1&amp;vop=1&amp;vis=1&amp;pid=ca5ede68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438273"/>
                <a:ext cx="6885432" cy="1371600"/>
              </a:xfrm>
              <a:prstGeom prst="rect">
                <a:avLst/>
              </a:prstGeom>
              <a:blipFill rotWithShape="1">
                <a:blip r:embed="rId6"/>
                <a:stretch>
                  <a:fillRect l="-7" t="-37" b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O_8_AN.91_1#415eef8d6?htil=22&amp;vcp=1&amp;vop=1&amp;vis=1&amp;pid=ca5ede685&amp;color=0,0,0&amp;vtp=1&amp;bbb=1&amp;hb=1&amp;hs=1" title=""/>
          <p:cNvSpPr/>
          <p:nvPr/>
        </p:nvSpPr>
        <p:spPr>
          <a:xfrm>
            <a:off x="932688" y="3809873"/>
            <a:ext cx="6885432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此时木块受力平衡，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7_BD.92_1#8469d61f7?vcp=1&amp;vop=1&amp;vis=1&amp;pid=c66ad1c43&amp;color=0,0,0&amp;vtp=1&amp;bt=1&amp;bbb=1&amp;hb=1" title=""/>
              <p:cNvSpPr/>
              <p:nvPr/>
            </p:nvSpPr>
            <p:spPr>
              <a:xfrm>
                <a:off x="932688" y="88769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（2025·扬州市模拟）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如图32-18，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是一根长为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的不计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质量的杠杆。在距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端悬挂一质量为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，边长为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的均匀正方体合金块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，杠杆恰好在水平位置平衡。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7_BD.92_1#8469d61f7?vcp=1&amp;vop=1&amp;vis=1&amp;pid=c66ad1c4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8769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2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7_BD.92_2#8469d61f7?iti=30&amp;vcp=1&amp;vop=1&amp;vis=1&amp;pid=c66ad1c4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960" y="2862294"/>
            <a:ext cx="3694176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92_3#8469d61f7?iti=30&amp;vcp=1&amp;vop=1&amp;vis=1&amp;pid=c66ad1c43&amp;color=0,0,0&amp;vtp=1&amp;bbb=1" title=""/>
          <p:cNvSpPr/>
          <p:nvPr/>
        </p:nvSpPr>
        <p:spPr>
          <a:xfrm>
            <a:off x="5464842" y="540331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_BD#23e6c6650?vcp=1&amp;pid=e6d4cf6c5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【例题精选】</a:t>
            </a:r>
            <a:endParaRPr lang="en-US" altLang="zh-CN" sz="2800">
              <a:solidFill>
                <a:srgbClr val="000000"/>
              </a:solidFill>
            </a:endParaRPr>
          </a:p>
        </p:txBody>
      </p:sp>
      <p:pic>
        <p:nvPicPr>
          <p:cNvPr id="3" name="QB_5_BD.1_1#c605b8b9b?iti=1&amp;htil=1&amp;vcp=1&amp;vop=1&amp;vis=1&amp;pid=23e6c6650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8972" y="1372399"/>
            <a:ext cx="1776056" cy="40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BD.1_2#c605b8b9b?iti=1&amp;htil=1&amp;vcp=1&amp;vop=1&amp;vis=1&amp;pid=23e6c6650&amp;color=0,0,0&amp;vtp=1&amp;bbb=1" title=""/>
          <p:cNvSpPr/>
          <p:nvPr/>
        </p:nvSpPr>
        <p:spPr>
          <a:xfrm>
            <a:off x="9741694" y="5555297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5" name="QB_5_BD.1_3#c605b8b9b?htil=1&amp;vcp=1&amp;vop=1&amp;vis=1&amp;pid=23e6c6650&amp;color=0,0,0&amp;vtp=1&amp;bbb=1&amp;hb=1" title=""/>
              <p:cNvSpPr/>
              <p:nvPr/>
            </p:nvSpPr>
            <p:spPr>
              <a:xfrm>
                <a:off x="932688" y="1344967"/>
                <a:ext cx="8284464" cy="44285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某重物的质量为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，体积为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，则该重物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的密度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，该重物放在水平地面上时，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与地面的接触面积为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𝟎𝟐𝟓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，则它对地面的压强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。工人用如图32-1所示的滑轮组将该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重物竖直向上匀速提升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，用时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，此过程中重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物上升的速度是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，工人对该重物做的有用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功是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B_5_BD.1_3#c605b8b9b?htil=1&amp;vcp=1&amp;vop=1&amp;vis=1&amp;pid=23e6c665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44967"/>
                <a:ext cx="8284464" cy="4428554"/>
              </a:xfrm>
              <a:prstGeom prst="rect">
                <a:avLst/>
              </a:prstGeom>
              <a:blipFill rotWithShape="1">
                <a:blip r:embed="rId4"/>
                <a:stretch>
                  <a:fillRect l="-6" t="-1" r="-4620" b="-1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B_5_AN.2_1#c605b8b9b.blank?vcp=1&amp;vop=1&amp;vis=1&amp;pid=23e6c6650&amp;color=0,0,0&amp;vpa=1&amp;vtp=1&amp;bbb=1" title=""/>
              <p:cNvSpPr/>
              <p:nvPr/>
            </p:nvSpPr>
            <p:spPr>
              <a:xfrm>
                <a:off x="2028063" y="2058961"/>
                <a:ext cx="1746441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5_AN.2_1#c605b8b9b.blank?vcp=1&amp;vop=1&amp;vis=1&amp;pid=23e6c6650&amp;color=0,0,0&amp;vpa=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063" y="2058961"/>
                <a:ext cx="1746441" cy="431419"/>
              </a:xfrm>
              <a:prstGeom prst="rect">
                <a:avLst/>
              </a:prstGeom>
              <a:blipFill rotWithShape="1">
                <a:blip r:embed="rId5"/>
                <a:stretch>
                  <a:fillRect l="-29" t="-67" r="4" b="-8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B_5_AN.3_1#c605b8b9b.blank?vcp=1&amp;vop=1&amp;vis=1&amp;pid=23e6c6650&amp;color=0,0,0&amp;vpa=2&amp;vtp=1&amp;bbb=1" title=""/>
              <p:cNvSpPr/>
              <p:nvPr/>
            </p:nvSpPr>
            <p:spPr>
              <a:xfrm>
                <a:off x="1313688" y="3357028"/>
                <a:ext cx="1746441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QB_5_AN.3_1#c605b8b9b.blank?vcp=1&amp;vop=1&amp;vis=1&amp;pid=23e6c6650&amp;color=0,0,0&amp;vpa=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88" y="3357028"/>
                <a:ext cx="1746441" cy="431419"/>
              </a:xfrm>
              <a:prstGeom prst="rect">
                <a:avLst/>
              </a:prstGeom>
              <a:blipFill rotWithShape="1">
                <a:blip r:embed="rId6"/>
                <a:stretch>
                  <a:fillRect l="-29" t="-97" r="4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QB_5_AN.4_1#c605b8b9b.blank?vcp=1&amp;vop=1&amp;vis=1&amp;pid=23e6c6650&amp;color=0,0,0&amp;vpa=3&amp;vtp=1&amp;bbb=1" title=""/>
              <p:cNvSpPr/>
              <p:nvPr/>
            </p:nvSpPr>
            <p:spPr>
              <a:xfrm>
                <a:off x="3507613" y="4673065"/>
                <a:ext cx="738696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QB_5_AN.4_1#c605b8b9b.blank?vcp=1&amp;vop=1&amp;vis=1&amp;pid=23e6c6650&amp;color=0,0,0&amp;vpa=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13" y="4673065"/>
                <a:ext cx="738696" cy="412369"/>
              </a:xfrm>
              <a:prstGeom prst="rect">
                <a:avLst/>
              </a:prstGeom>
              <a:blipFill rotWithShape="1">
                <a:blip r:embed="rId7"/>
                <a:stretch>
                  <a:fillRect l="-69" t="-24" r="9" b="-7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9" name="QB_5_AN.5_1#c605b8b9b.blank?vcp=1&amp;vop=1&amp;vis=1&amp;pid=23e6c6650&amp;color=0,0,0&amp;vpa=4&amp;vtp=1&amp;bbb=1" title=""/>
              <p:cNvSpPr/>
              <p:nvPr/>
            </p:nvSpPr>
            <p:spPr>
              <a:xfrm>
                <a:off x="1721676" y="5311241"/>
                <a:ext cx="11080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QB_5_AN.5_1#c605b8b9b.blank?vcp=1&amp;vop=1&amp;vis=1&amp;pid=23e6c6650&amp;color=0,0,0&amp;vpa=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676" y="5311241"/>
                <a:ext cx="1108075" cy="412369"/>
              </a:xfrm>
              <a:prstGeom prst="rect">
                <a:avLst/>
              </a:prstGeom>
              <a:blipFill rotWithShape="1">
                <a:blip r:embed="rId8"/>
                <a:stretch>
                  <a:fillRect l="-17" t="-24" r="17" b="-7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93_1#780df13a1?iti=31&amp;htil=23&amp;vcp=1&amp;vop=1&amp;vis=1&amp;visfb=1&amp;pid=8469d61f7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2930" y="1542446"/>
            <a:ext cx="2093976" cy="13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93_2#780df13a1?iti=31&amp;htil=23&amp;vcp=1&amp;vop=1&amp;vis=1&amp;visfb=1&amp;pid=8469d61f7&amp;color=0,0,0&amp;vtp=1&amp;bbb=1" title=""/>
          <p:cNvSpPr/>
          <p:nvPr/>
        </p:nvSpPr>
        <p:spPr>
          <a:xfrm>
            <a:off x="9375711" y="306466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图32-18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8_BD.93_3#780df13a1?htil=23&amp;vcp=1&amp;vop=1&amp;vis=1&amp;pid=8469d61f7&amp;color=0,0,0&amp;vtp=1&amp;bt=1&amp;bbb=1" title=""/>
              <p:cNvSpPr/>
              <p:nvPr/>
            </p:nvSpPr>
            <p:spPr>
              <a:xfrm>
                <a:off x="932688" y="1515014"/>
                <a:ext cx="8092440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求合金块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的密度。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8_BD.93_3#780df13a1?htil=23&amp;vcp=1&amp;vop=1&amp;vis=1&amp;pid=8469d61f7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15014"/>
                <a:ext cx="8092440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6" t="-96" r="6" b="-12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8_AN.94_1#780df13a1?htil=23&amp;vcp=1&amp;vop=1&amp;vis=1&amp;pid=8469d61f7&amp;color=0,0,0&amp;vtp=1&amp;bbb=1" title=""/>
              <p:cNvSpPr/>
              <p:nvPr/>
            </p:nvSpPr>
            <p:spPr>
              <a:xfrm>
                <a:off x="932688" y="2088800"/>
                <a:ext cx="8092440" cy="31940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解：边长为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的匀质正方体合金块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的体积为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𝑽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0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0"/>
                              <a:cs typeface="Cambria Math" panose="02040503050406030204" pitchFamily="34" charset="-12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𝟎𝟐𝟕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合金块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的密度为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𝝆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𝟎𝟐𝟕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≈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𝐤��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答：合金块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的密度为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94_1#780df13a1?htil=23&amp;vcp=1&amp;vop=1&amp;vis=1&amp;pid=8469d61f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088800"/>
                <a:ext cx="8092440" cy="3194050"/>
              </a:xfrm>
              <a:prstGeom prst="rect">
                <a:avLst/>
              </a:prstGeom>
              <a:blipFill rotWithShape="1">
                <a:blip r:embed="rId5"/>
                <a:stretch>
                  <a:fillRect l="-6" t="-9" r="6" b="-2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95_1#7aa396254?iti=32&amp;htil=24&amp;vcp=1&amp;vop=1&amp;vis=1&amp;visfb=1&amp;pid=8469d61f7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5209" y="1156938"/>
            <a:ext cx="27249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95_2#7aa396254?iti=32&amp;htil=24&amp;vcp=1&amp;vop=1&amp;vis=1&amp;visfb=1&amp;pid=8469d61f7&amp;color=0,0,0&amp;vtp=1&amp;bbb=1" title=""/>
          <p:cNvSpPr/>
          <p:nvPr/>
        </p:nvSpPr>
        <p:spPr>
          <a:xfrm>
            <a:off x="8373459" y="310892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图32-18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8_BD.95_3#7aa396254?htil=24&amp;vcp=1&amp;vop=1&amp;vis=1&amp;pid=8469d61f7&amp;color=0,0,0&amp;vtp=1&amp;bt=1&amp;bbb=1&amp;hs=1" title=""/>
              <p:cNvSpPr/>
              <p:nvPr/>
            </p:nvSpPr>
            <p:spPr>
              <a:xfrm>
                <a:off x="932688" y="1129506"/>
                <a:ext cx="7461504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端施加的竖直向下拉力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8_BD.95_3#7aa396254?htil=24&amp;vcp=1&amp;vop=1&amp;vis=1&amp;pid=8469d61f7&amp;color=0,0,0&amp;vtp=1&amp;bt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29506"/>
                <a:ext cx="7461504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7" t="-85" r="2" b="-12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8_AN.96_1#7aa396254?htil=24&amp;vcp=1&amp;vop=1&amp;vis=1&amp;pid=8469d61f7&amp;color=0,0,0&amp;vtp=1&amp;bbb=1&amp;hb=1&amp;hs=1" title=""/>
              <p:cNvSpPr/>
              <p:nvPr/>
            </p:nvSpPr>
            <p:spPr>
              <a:xfrm>
                <a:off x="932688" y="1703292"/>
                <a:ext cx="7461504" cy="1905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解：根据杠杆的平衡条件可知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𝑨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𝑶𝑨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则拉力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的大小为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ct val="1500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5" name="QO_8_AN.96_1#7aa396254?htil=24&amp;vcp=1&amp;vop=1&amp;vis=1&amp;pid=8469d61f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703292"/>
                <a:ext cx="7461504" cy="1905000"/>
              </a:xfrm>
              <a:prstGeom prst="rect">
                <a:avLst/>
              </a:prstGeom>
              <a:blipFill rotWithShape="1">
                <a:blip r:embed="rId5"/>
                <a:stretch>
                  <a:fillRect l="-7" t="-12" r="2" b="-33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8_AN.96_1#7aa396254?htil=24&amp;vcp=1&amp;vop=1&amp;vis=1&amp;pid=8469d61f7&amp;color=0,0,0&amp;vtp=1&amp;bbb=1&amp;hb=1&amp;hs=1" title=""/>
              <p:cNvSpPr/>
              <p:nvPr/>
            </p:nvSpPr>
            <p:spPr>
              <a:xfrm>
                <a:off x="935991" y="5117751"/>
                <a:ext cx="10320018" cy="553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端施加的竖直向下拉力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的大小为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8_AN.96_1#7aa396254?htil=24&amp;vcp=1&amp;vop=1&amp;vis=1&amp;pid=8469d61f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5117751"/>
                <a:ext cx="10320018" cy="553657"/>
              </a:xfrm>
              <a:prstGeom prst="rect">
                <a:avLst/>
              </a:prstGeom>
              <a:blipFill rotWithShape="1">
                <a:blip r:embed="rId6"/>
                <a:stretch>
                  <a:fillRect t="-52" r="6" b="-12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8_AN.96_1#7aa396254?htil=24&amp;vcp=1&amp;vop=1&amp;vis=1&amp;pid=8469d61f7&amp;color=0,0,0&amp;vtp=1&amp;bbb=1&amp;hb=1&amp;hs=1" title=""/>
              <p:cNvSpPr/>
              <p:nvPr/>
            </p:nvSpPr>
            <p:spPr>
              <a:xfrm>
                <a:off x="932688" y="3620484"/>
                <a:ext cx="7461504" cy="1487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6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𝑨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𝑮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𝑴</m:t>
                              </m:r>
                            </m:sub>
                          </m:s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𝑶𝑩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𝑶𝑨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𝒎𝒈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𝑶𝑩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𝑨𝑩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𝑶𝑩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8_AN.96_1#7aa396254?htil=24&amp;vcp=1&amp;vop=1&amp;vis=1&amp;pid=8469d61f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20484"/>
                <a:ext cx="7461504" cy="1487107"/>
              </a:xfrm>
              <a:prstGeom prst="rect">
                <a:avLst/>
              </a:prstGeom>
              <a:blipFill rotWithShape="1">
                <a:blip r:embed="rId7"/>
                <a:stretch>
                  <a:fillRect l="-7" t="-23" r="2" b="-7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BD.97_1#42b7b1385?iti=33&amp;htil=25&amp;vcp=1&amp;vop=1&amp;vis=1&amp;visfb=1&amp;pid=8469d61f7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9375" y="1559306"/>
            <a:ext cx="271576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8_BD.97_2#42b7b1385?iti=33&amp;htil=25&amp;vcp=1&amp;vop=1&amp;vis=1&amp;visfb=1&amp;pid=8469d61f7&amp;color=0,0,0&amp;vtp=1&amp;bbb=1" title=""/>
          <p:cNvSpPr/>
          <p:nvPr/>
        </p:nvSpPr>
        <p:spPr>
          <a:xfrm>
            <a:off x="9183053" y="3507613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图32-18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8_BD.97_3#42b7b1385?htil=25&amp;vcp=1&amp;vop=1&amp;vis=1&amp;pid=8469d61f7&amp;color=0,0,0&amp;vtp=1&amp;bt=1&amp;bbb=1&amp;hb=1&amp;hs=1" title=""/>
              <p:cNvSpPr/>
              <p:nvPr/>
            </p:nvSpPr>
            <p:spPr>
              <a:xfrm>
                <a:off x="932688" y="1531874"/>
                <a:ext cx="7470648" cy="1214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取下合金块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，放在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的水平地面上，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则合金块对地面的压强是多少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？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8_BD.97_3#42b7b1385?htil=25&amp;vcp=1&amp;vop=1&amp;vis=1&amp;pid=8469d61f7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31874"/>
                <a:ext cx="7470648" cy="1214057"/>
              </a:xfrm>
              <a:prstGeom prst="rect">
                <a:avLst/>
              </a:prstGeom>
              <a:blipFill rotWithShape="1">
                <a:blip r:embed="rId4"/>
                <a:stretch>
                  <a:fillRect l="-7" t="-21" r="5" b="-5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8_AN.98_1#42b7b1385?htil=25&amp;vcp=1&amp;vop=1&amp;vis=1&amp;pid=8469d61f7&amp;color=0,0,0&amp;vtp=1&amp;bbb=1&amp;hb=1&amp;hs=1" title=""/>
              <p:cNvSpPr/>
              <p:nvPr/>
            </p:nvSpPr>
            <p:spPr>
              <a:xfrm>
                <a:off x="932688" y="2749677"/>
                <a:ext cx="7470648" cy="1981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解：合金块对地面的压力等于自身重力，合金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块对地面的压强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𝒎𝒈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−</m:t>
                              </m:r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98_1#42b7b1385?htil=25&amp;vcp=1&amp;vop=1&amp;vis=1&amp;pid=8469d61f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49677"/>
                <a:ext cx="7470648" cy="1981200"/>
              </a:xfrm>
              <a:prstGeom prst="rect">
                <a:avLst/>
              </a:prstGeom>
              <a:blipFill rotWithShape="1">
                <a:blip r:embed="rId5"/>
                <a:stretch>
                  <a:fillRect l="-7" t="-6" r="5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8_AN.98_1#42b7b1385?htil=25&amp;vcp=1&amp;vop=1&amp;vis=1&amp;pid=8469d61f7&amp;color=0,0,0&amp;vtp=1&amp;bbb=1&amp;hb=1&amp;hs=1" title=""/>
              <p:cNvSpPr/>
              <p:nvPr/>
            </p:nvSpPr>
            <p:spPr>
              <a:xfrm>
                <a:off x="935991" y="4727575"/>
                <a:ext cx="10320018" cy="5649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答：合金块对地面的压强是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8_AN.98_1#42b7b1385?htil=25&amp;vcp=1&amp;vop=1&amp;vis=1&amp;pid=8469d61f7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727575"/>
                <a:ext cx="10320018" cy="564960"/>
              </a:xfrm>
              <a:prstGeom prst="rect">
                <a:avLst/>
              </a:prstGeom>
              <a:blipFill rotWithShape="1">
                <a:blip r:embed="rId6"/>
                <a:stretch>
                  <a:fillRect r="6" b="-12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6_BD#dd73f6908?vcp=1&amp;pid=56cc67101&amp;color=0,0,0&amp;vtp=1&amp;bt=1&amp;bbb=1" title=""/>
          <p:cNvSpPr/>
          <p:nvPr/>
        </p:nvSpPr>
        <p:spPr>
          <a:xfrm>
            <a:off x="932688" y="720000"/>
            <a:ext cx="10323576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（二）电学、热电综合计算题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O_7_BD.99_1#29a6ece20?vcp=1&amp;vop=1&amp;vis=1&amp;pid=dd73f6908&amp;color=0,0,0&amp;vtp=1&amp;bbb=1&amp;hb=1" title=""/>
              <p:cNvSpPr/>
              <p:nvPr/>
            </p:nvSpPr>
            <p:spPr>
              <a:xfrm>
                <a:off x="932688" y="1247303"/>
                <a:ext cx="10323576" cy="19554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（2025·德阳）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在如图32-19甲所示的电路中，电源电压保持不变，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，断开开关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示数如图乙所示；闭合开关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求：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O_7_BD.99_1#29a6ece20?vcp=1&amp;vop=1&amp;vis=1&amp;pid=dd73f690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47303"/>
                <a:ext cx="10323576" cy="1955483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4445" b="-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7_BD.99_2#29a6ece20?iti=34&amp;vcp=1&amp;vop=1&amp;vis=1&amp;pid=dd73f6908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4600" y="3332199"/>
            <a:ext cx="4168896" cy="22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7_BD.99_3#29a6ece20?iti=34&amp;vcp=1&amp;vop=1&amp;vis=1&amp;pid=dd73f6908&amp;color=0,0,0&amp;vtp=1&amp;bbb=1" title=""/>
          <p:cNvSpPr/>
          <p:nvPr/>
        </p:nvSpPr>
        <p:spPr>
          <a:xfrm>
            <a:off x="5464842" y="5687694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BD.100_1#a85187719?vcp=1&amp;vop=1&amp;vis=1&amp;pid=29a6ece20&amp;color=0,0,0&amp;vtp=1&amp;bt=1&amp;bbb=1" title=""/>
              <p:cNvSpPr/>
              <p:nvPr/>
            </p:nvSpPr>
            <p:spPr>
              <a:xfrm>
                <a:off x="932688" y="720000"/>
                <a:ext cx="10323576" cy="4584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电源电压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BD.100_1#a85187719?vcp=1&amp;vop=1&amp;vis=1&amp;pid=29a6ece20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458407"/>
              </a:xfrm>
              <a:prstGeom prst="rect">
                <a:avLst/>
              </a:prstGeom>
              <a:blipFill rotWithShape="1">
                <a:blip r:embed="rId3"/>
                <a:stretch>
                  <a:fillRect l="-5" t="-119" r="2" b="-7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BD.100_2#a85187719?iti=35&amp;vcp=1&amp;vop=1&amp;vis=1&amp;visfb=1&amp;pid=29a6ece20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2638" y="1313598"/>
            <a:ext cx="3972820" cy="21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00_3#a85187719?iti=35&amp;vcp=1&amp;vop=1&amp;vis=1&amp;visfb=1&amp;pid=29a6ece20&amp;color=0,0,0&amp;vtp=1&amp;bbb=1" title=""/>
          <p:cNvSpPr/>
          <p:nvPr/>
        </p:nvSpPr>
        <p:spPr>
          <a:xfrm>
            <a:off x="5464842" y="3570097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图32-19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8_AN.101_1#a85187719?vcp=1&amp;vop=1&amp;vis=1&amp;pid=29a6ece20&amp;color=0,0,0&amp;vtp=1&amp;bbb=1&amp;hb=1" title=""/>
              <p:cNvSpPr/>
              <p:nvPr/>
            </p:nvSpPr>
            <p:spPr>
              <a:xfrm>
                <a:off x="932688" y="4037964"/>
                <a:ext cx="10323576" cy="1972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，断开开关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，电路中只有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示数即为通过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的电流，即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电源电压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答：电源电压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101_1#a85187719?vcp=1&amp;vop=1&amp;vis=1&amp;pid=29a6ece2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37964"/>
                <a:ext cx="10323576" cy="1972882"/>
              </a:xfrm>
              <a:prstGeom prst="rect">
                <a:avLst/>
              </a:prstGeom>
              <a:blipFill rotWithShape="1">
                <a:blip r:embed="rId5"/>
                <a:stretch>
                  <a:fillRect l="-5" t="-32" r="2" b="-1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BD.102_1#1537242f6?vcp=1&amp;vop=1&amp;vis=1&amp;pid=29a6ece20&amp;color=0,0,0&amp;vtp=1&amp;bt=1&amp;bbb=1" title=""/>
              <p:cNvSpPr/>
              <p:nvPr/>
            </p:nvSpPr>
            <p:spPr>
              <a:xfrm>
                <a:off x="932688" y="1472406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BD.102_1#1537242f6?vcp=1&amp;vop=1&amp;vis=1&amp;pid=29a6ece20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72406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85" r="2" b="-12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BD.102_2#1537242f6?iti=36&amp;vcp=1&amp;vop=1&amp;vis=1&amp;visfb=1&amp;pid=29a6ece20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896" y="2173192"/>
            <a:ext cx="470916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02_3#1537242f6?iti=36&amp;vcp=1&amp;vop=1&amp;vis=1&amp;visfb=1&amp;pid=29a6ece20&amp;color=0,0,0&amp;vtp=1&amp;bbb=1" title=""/>
          <p:cNvSpPr/>
          <p:nvPr/>
        </p:nvSpPr>
        <p:spPr>
          <a:xfrm>
            <a:off x="5460270" y="4814792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AN.103_1#1537242f6?vcp=1&amp;vop=1&amp;vis=1&amp;pid=29a6ece20&amp;color=0,0,0&amp;vtp=1&amp;bbb=1&amp;hb=1" title=""/>
              <p:cNvSpPr/>
              <p:nvPr/>
            </p:nvSpPr>
            <p:spPr>
              <a:xfrm>
                <a:off x="932688" y="1522444"/>
                <a:ext cx="1032357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并联，电流表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测量通过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测量干路电流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，根据并联电路的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电流特点可知，通过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AN.103_1#1537242f6?vcp=1&amp;vop=1&amp;vis=1&amp;pid=29a6ece2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22444"/>
                <a:ext cx="10323576" cy="3792157"/>
              </a:xfrm>
              <a:prstGeom prst="rect">
                <a:avLst/>
              </a:prstGeom>
              <a:blipFill rotWithShape="1">
                <a:blip r:embed="rId2"/>
                <a:stretch>
                  <a:fillRect l="-5" t="-9" r="2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BD.104_1#97d7769f7?vcp=1&amp;vop=1&amp;vis=1&amp;pid=29a6ece20&amp;color=0,0,0&amp;vtp=1&amp;bt=1&amp;bbb=1" title=""/>
              <p:cNvSpPr/>
              <p:nvPr/>
            </p:nvSpPr>
            <p:spPr>
              <a:xfrm>
                <a:off x="932688" y="720000"/>
                <a:ext cx="10323576" cy="467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，通电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，电路消耗的电能。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BD.104_1#97d7769f7?vcp=1&amp;vop=1&amp;vis=1&amp;pid=29a6ece20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467932"/>
              </a:xfrm>
              <a:prstGeom prst="rect">
                <a:avLst/>
              </a:prstGeom>
              <a:blipFill rotWithShape="1">
                <a:blip r:embed="rId3"/>
                <a:stretch>
                  <a:fillRect l="-5" t="-116" r="2" b="-8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BD.104_2#97d7769f7?iti=37&amp;vcp=1&amp;vop=1&amp;vis=1&amp;visfb=1&amp;pid=29a6ece20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5032" y="1326234"/>
            <a:ext cx="4818888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04_3#97d7769f7?iti=37&amp;vcp=1&amp;vop=1&amp;vis=1&amp;visfb=1&amp;pid=29a6ece20&amp;color=0,0,0&amp;vtp=1&amp;bbb=1" title=""/>
          <p:cNvSpPr/>
          <p:nvPr/>
        </p:nvSpPr>
        <p:spPr>
          <a:xfrm>
            <a:off x="5460270" y="4040986"/>
            <a:ext cx="1268412" cy="4773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图32-19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8_AN.105_1#97d7769f7?vcp=1&amp;vop=1&amp;vis=1&amp;pid=29a6ece20&amp;color=0,0,0&amp;vtp=1&amp;bbb=1" title=""/>
              <p:cNvSpPr/>
              <p:nvPr/>
            </p:nvSpPr>
            <p:spPr>
              <a:xfrm>
                <a:off x="932688" y="4526634"/>
                <a:ext cx="10323576" cy="150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解：通电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，电路消耗的电能</a:t>
                </a:r>
                <a:endParaRPr lang="en-US" altLang="zh-CN" sz="2800"/>
              </a:p>
              <a:p>
                <a:pPr latinLnBrk="1">
                  <a:lnSpc>
                    <a:spcPts val="4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𝑼𝑰𝒕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𝟖𝟔𝟒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答：通电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，电路消耗的电能为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𝟖𝟔𝟒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105_1#97d7769f7?vcp=1&amp;vop=1&amp;vis=1&amp;pid=29a6ece2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526634"/>
                <a:ext cx="10323576" cy="1509332"/>
              </a:xfrm>
              <a:prstGeom prst="rect">
                <a:avLst/>
              </a:prstGeom>
              <a:blipFill rotWithShape="1">
                <a:blip r:embed="rId5"/>
                <a:stretch>
                  <a:fillRect l="-5" t="-23" r="2" b="-2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7_BD.106_1#6b45ceb63?vcp=1&amp;vop=1&amp;vis=1&amp;pid=dd73f6908&amp;color=0,0,0&amp;vtp=1&amp;bt=1&amp;bbb=1&amp;hb=1" title=""/>
          <p:cNvSpPr/>
          <p:nvPr/>
        </p:nvSpPr>
        <p:spPr>
          <a:xfrm>
            <a:off x="932688" y="1159224"/>
            <a:ext cx="10323576" cy="1822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（2025·山西模拟）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喝牛奶有益身体健康，但加热牛奶时温度太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高会破坏营养物质。小明家为此买了一款牛奶锅（如图32-20），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部分技术参数如表格。求：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</a:t>
            </a:r>
            <a:endParaRPr lang="en-US" altLang="zh-CN" sz="2800"/>
          </a:p>
        </p:txBody>
      </p:sp>
      <p:pic>
        <p:nvPicPr>
          <p:cNvPr id="3" name="QO_7_BD.106_2#6b45ceb63?iti=38&amp;vcp=1&amp;vop=1&amp;vis=1&amp;pid=dd73f690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1568" y="3111976"/>
            <a:ext cx="5385816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106_3#6b45ceb63?iti=38&amp;vcp=1&amp;vop=1&amp;vis=1&amp;pid=dd73f6908&amp;color=0,0,0&amp;vtp=1&amp;bbb=1" title=""/>
          <p:cNvSpPr/>
          <p:nvPr/>
        </p:nvSpPr>
        <p:spPr>
          <a:xfrm>
            <a:off x="5460270" y="513178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8" name="QO_7_BD.106_4#6b45ceb63?colgroup=11,15&amp;vcp=1&amp;vop=1&amp;vis=1&amp;pid=dd73f6908&amp;color=0,0,0&amp;vtp=1&amp;bt=1&amp;bbb=1" title=""/>
          <p:cNvGraphicFramePr>
            <a:graphicFrameLocks noGrp="1"/>
          </p:cNvGraphicFramePr>
          <p:nvPr/>
        </p:nvGraphicFramePr>
        <p:xfrm>
          <a:off x="932688" y="1064228"/>
          <a:ext cx="10287000" cy="2196084"/>
        </p:xfrm>
        <a:graphic>
          <a:graphicData uri="http://schemas.openxmlformats.org/drawingml/2006/table">
            <a:tbl>
              <a:tblPr/>
              <a:tblGrid>
                <a:gridCol w="4416552"/>
                <a:gridCol w="5870448"/>
              </a:tblGrid>
              <a:tr h="549021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额定电压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𝟐𝟐𝟎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𝐕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21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加热功率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𝟐𝟎𝟎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𝐖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21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保温功率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𝟒𝟒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𝐖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21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容积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𝟏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𝟎𝟎𝟎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𝐦𝐋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QO_7_BD.106_5#6b45ceb63?iti=39&amp;vcp=1&amp;vop=1&amp;vis=1&amp;visfb=1&amp;pid=dd73f690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6744" y="3389852"/>
            <a:ext cx="4855464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106_6#6b45ceb63?iti=39&amp;vcp=1&amp;vop=1&amp;vis=1&amp;visfb=1&amp;pid=dd73f6908&amp;color=0,0,0&amp;vtp=1&amp;bbb=1" title=""/>
          <p:cNvSpPr/>
          <p:nvPr/>
        </p:nvSpPr>
        <p:spPr>
          <a:xfrm>
            <a:off x="5460270" y="522678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EX.6_1#c605b8b9b?vcp=1&amp;vop=1&amp;vis=1&amp;pid=23e6c6650&amp;color=0,0,0&amp;vtp=1&amp;bt=1&amp;bbb=1&amp;hb=1&amp;htil=1" title=""/>
              <p:cNvSpPr/>
              <p:nvPr/>
            </p:nvSpPr>
            <p:spPr>
              <a:xfrm>
                <a:off x="932688" y="721188"/>
                <a:ext cx="8339284" cy="50670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分析：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该重物的密度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𝝆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重物对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水平地面的压力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重物对水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平地面的压强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𝟎𝟐𝟓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重物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上升的速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𝒔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𝐬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工人对该重物做的有用功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2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有用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EX.6_1#c605b8b9b?vcp=1&amp;vop=1&amp;vis=1&amp;pid=23e6c6650&amp;color=0,0,0&amp;vtp=1&amp;bt=1&amp;bbb=1&amp;hb=1&amp;htil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1188"/>
                <a:ext cx="8339284" cy="5067046"/>
              </a:xfrm>
              <a:prstGeom prst="rect">
                <a:avLst/>
              </a:prstGeom>
              <a:blipFill rotWithShape="1">
                <a:blip r:embed="rId3"/>
                <a:stretch>
                  <a:fillRect l="-6" t="-9" r="-742" b="-1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5_BD.1_1#c605b8b9b?iti=53&amp;htil=1&amp;vcp=1&amp;vop=1&amp;vis=1&amp;pid=23e6c6650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3701" y="1386922"/>
            <a:ext cx="1776056" cy="40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BD.1_2#c605b8b9b?iti=53&amp;htil=1&amp;vcp=1&amp;vop=1&amp;vis=1&amp;pid=23e6c6650&amp;color=0,0,0&amp;vtp=1&amp;bbb=1" title=""/>
          <p:cNvSpPr/>
          <p:nvPr/>
        </p:nvSpPr>
        <p:spPr>
          <a:xfrm>
            <a:off x="9736423" y="5569820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BD.107_1#69dbc416f?vcp=1&amp;vop=1&amp;vis=1&amp;pid=6b45ceb63&amp;color=0,0,0&amp;vtp=1&amp;bt=1&amp;bbb=1&amp;hb=1" title=""/>
              <p:cNvSpPr/>
              <p:nvPr/>
            </p:nvSpPr>
            <p:spPr>
              <a:xfrm>
                <a:off x="932688" y="1120870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牛奶锅的内部由两个加热电阻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组成，请你在虚线框中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画出牛奶锅的内部电路图；（要求牛奶锅处于加热状态时只有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接入电路）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BD.107_1#69dbc416f?vcp=1&amp;vop=1&amp;vis=1&amp;pid=6b45ceb6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20870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5" r="-723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BD.107_2#69dbc416f?iti=40&amp;vcp=1&amp;vop=1&amp;vis=1&amp;visfb=1&amp;pid=6b45ceb6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9272" y="3095466"/>
            <a:ext cx="5550408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07_3#69dbc416f?iti=40&amp;vcp=1&amp;vop=1&amp;vis=1&amp;visfb=1&amp;pid=6b45ceb63&amp;color=0,0,0&amp;vtp=1&amp;bbb=1" title=""/>
          <p:cNvSpPr/>
          <p:nvPr/>
        </p:nvSpPr>
        <p:spPr>
          <a:xfrm>
            <a:off x="5460270" y="517013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8_AN.108_1#69dbc416f?htil=26&amp;vcp=1&amp;vop=1&amp;vis=1&amp;pid=6b45ceb63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4006" y="1876456"/>
            <a:ext cx="2267712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>
        <mc:Choice Requires="a14">
          <p:sp>
            <p:nvSpPr>
              <p:cNvPr id="3" name="QO_8_AN.108_2#69dbc416f?htil=26&amp;vcp=1&amp;vop=1&amp;vis=1&amp;pid=6b45ceb63&amp;color=0,0,0&amp;vtp=1&amp;bt=1&amp;bbb=1&amp;hb=1&amp;hs=1" title=""/>
              <p:cNvSpPr/>
              <p:nvPr/>
            </p:nvSpPr>
            <p:spPr>
              <a:xfrm>
                <a:off x="932688" y="1849024"/>
                <a:ext cx="7918704" cy="2598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解：牛奶锅处于加热状态时只有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接入电路，根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据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可知，此时电路的电阻较小；牛奶锅处于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保温状态时，电路的电阻较大，则两电阻应串联，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电路图如图所示；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O_8_AN.108_2#69dbc416f?htil=26&amp;vcp=1&amp;vop=1&amp;vis=1&amp;pid=6b45ceb6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49024"/>
                <a:ext cx="7918704" cy="2598357"/>
              </a:xfrm>
              <a:prstGeom prst="rect">
                <a:avLst/>
              </a:prstGeom>
              <a:blipFill rotWithShape="1">
                <a:blip r:embed="rId4"/>
                <a:stretch>
                  <a:fillRect l="-6" t="-21" r="-568" b="-2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O_8_AN.108_3#69dbc416f?vcp=1&amp;vop=1&amp;vis=1&amp;pid=6b45ceb63&amp;color=0,0,0&amp;vtp=1&amp;bbb=1&amp;hs=1" title=""/>
          <p:cNvSpPr/>
          <p:nvPr/>
        </p:nvSpPr>
        <p:spPr>
          <a:xfrm>
            <a:off x="932688" y="444198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答：如图；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BD.109_1#7e1acab8c?vcp=1&amp;vop=1&amp;vis=1&amp;pid=6b45ceb63&amp;color=0,0,0&amp;vtp=1&amp;bt=1&amp;bbb=1" title=""/>
              <p:cNvSpPr/>
              <p:nvPr/>
            </p:nvSpPr>
            <p:spPr>
              <a:xfrm>
                <a:off x="932688" y="1792446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BD.109_1#7e1acab8c?vcp=1&amp;vop=1&amp;vis=1&amp;pid=6b45ceb63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792446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85" r="2" b="-12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BD.109_2#7e1acab8c?iti=41&amp;vcp=1&amp;vop=1&amp;vis=1&amp;visfb=1&amp;pid=6b45ceb6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144" y="2493232"/>
            <a:ext cx="5321808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09_3#7e1acab8c?iti=41&amp;vcp=1&amp;vop=1&amp;vis=1&amp;visfb=1&amp;pid=6b45ceb63&amp;color=0,0,0&amp;vtp=1&amp;bbb=1" title=""/>
          <p:cNvSpPr/>
          <p:nvPr/>
        </p:nvSpPr>
        <p:spPr>
          <a:xfrm>
            <a:off x="5464842" y="449475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AN.110_1#7e1acab8c?vcp=1&amp;vop=1&amp;vis=1&amp;pid=6b45ceb63&amp;color=0,0,0&amp;vtp=1&amp;bbb=1" title=""/>
              <p:cNvSpPr/>
              <p:nvPr/>
            </p:nvSpPr>
            <p:spPr>
              <a:xfrm>
                <a:off x="932688" y="885158"/>
                <a:ext cx="10323576" cy="5049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解：根据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可得，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</a:t>
                </a:r>
                <a:endParaRPr lang="en-US" altLang="zh-CN" sz="2800"/>
              </a:p>
              <a:p>
                <a:pPr latinLnBrk="1">
                  <a:lnSpc>
                    <a:spcPts val="70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𝑷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加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(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𝐖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两电阻串联的总电阻</a:t>
                </a:r>
                <a:endParaRPr lang="en-US" altLang="zh-CN" sz="2800"/>
              </a:p>
              <a:p>
                <a:pPr latinLnBrk="1">
                  <a:lnSpc>
                    <a:spcPts val="70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总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𝑷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保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(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𝐖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</a:t>
                </a:r>
                <a:endParaRPr lang="en-US" altLang="zh-CN" sz="2800"/>
              </a:p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总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𝟖𝟓𝟖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𝟖𝟓𝟖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AN.110_1#7e1acab8c?vcp=1&amp;vop=1&amp;vis=1&amp;pid=6b45ceb6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85158"/>
                <a:ext cx="10323576" cy="5049457"/>
              </a:xfrm>
              <a:prstGeom prst="rect">
                <a:avLst/>
              </a:prstGeom>
              <a:blipFill rotWithShape="1">
                <a:blip r:embed="rId2"/>
                <a:stretch>
                  <a:fillRect l="-5" t="-12" r="2" b="-1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BD.111_1#0fa9ed344?vcp=1&amp;vop=1&amp;vis=1&amp;pid=6b45ceb63&amp;color=0,0,0&amp;vtp=1&amp;bt=1&amp;bbb=1&amp;hb=1" title=""/>
              <p:cNvSpPr/>
              <p:nvPr/>
            </p:nvSpPr>
            <p:spPr>
              <a:xfrm>
                <a:off x="932688" y="1183100"/>
                <a:ext cx="10323576" cy="184937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在额定电压下，用该牛奶锅把初温为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纯牛奶加热到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所需要的时间。［纯牛奶的比热容为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/(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⋅℃)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，牛奶锅的加热效率为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%]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BD.111_1#0fa9ed344?vcp=1&amp;vop=1&amp;vis=1&amp;pid=6b45ceb6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83100"/>
                <a:ext cx="10323576" cy="1849374"/>
              </a:xfrm>
              <a:prstGeom prst="rect">
                <a:avLst/>
              </a:prstGeom>
              <a:blipFill rotWithShape="1">
                <a:blip r:embed="rId3"/>
                <a:stretch>
                  <a:fillRect l="-5" t="-5" r="-459" b="-4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BD.111_2#0fa9ed344?iti=42&amp;vcp=1&amp;vop=1&amp;vis=1&amp;visfb=1&amp;pid=6b45ceb6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440" y="3170396"/>
            <a:ext cx="5148072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11_3#0fa9ed344?iti=42&amp;vcp=1&amp;vop=1&amp;vis=1&amp;visfb=1&amp;pid=6b45ceb63&amp;color=0,0,0&amp;vtp=1&amp;bbb=1" title=""/>
          <p:cNvSpPr/>
          <p:nvPr/>
        </p:nvSpPr>
        <p:spPr>
          <a:xfrm>
            <a:off x="5460270" y="510790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8_AN.112_1#0fa9ed344?vcp=1&amp;vop=1&amp;vis=1&amp;pid=6b45ceb63&amp;color=0,0,0&amp;vtp=1&amp;bt=1&amp;bbb=1&amp;hb=1" title=""/>
          <p:cNvSpPr/>
          <p:nvPr/>
        </p:nvSpPr>
        <p:spPr>
          <a:xfrm>
            <a:off x="932688" y="785939"/>
            <a:ext cx="10323576" cy="647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解：纯牛奶吸收的热量</a:t>
            </a:r>
            <a:endParaRPr lang="en-US" altLang="zh-CN" sz="2800"/>
          </a:p>
          <a:p>
            <a:pPr latinLnBrk="1">
              <a:lnSpc>
                <a:spcPts val="100"/>
              </a:lnSpc>
            </a:pPr>
            <a:endParaRPr lang="en-US" altLang="zh-CN" sz="2800"/>
          </a:p>
        </p:txBody>
      </p:sp>
      <mc:AlternateContent>
        <mc:Choice Requires="a14">
          <p:sp>
            <p:nvSpPr>
              <p:cNvPr id="5" name="QO_8_AN.112_1#0fa9ed344?vcp=1&amp;vop=1&amp;vis=1&amp;pid=6b45ceb63&amp;color=0,0,0&amp;vtp=1&amp;bt=1&amp;bbb=1&amp;hb=1" title=""/>
              <p:cNvSpPr/>
              <p:nvPr/>
            </p:nvSpPr>
            <p:spPr>
              <a:xfrm>
                <a:off x="932688" y="1435163"/>
                <a:ext cx="10323576" cy="134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𝑸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吸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𝚫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/(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⋅℃)×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℃)=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5" name="QO_8_AN.112_1#0fa9ed344?vcp=1&amp;vop=1&amp;vis=1&amp;pid=6b45ceb6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35163"/>
                <a:ext cx="10323576" cy="1346200"/>
              </a:xfrm>
              <a:prstGeom prst="rect">
                <a:avLst/>
              </a:prstGeom>
              <a:blipFill rotWithShape="1">
                <a:blip r:embed="rId3"/>
                <a:stretch>
                  <a:fillRect l="-5" t="-5" r="2" b="-9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8_AN.112_1#0fa9ed344?vcp=1&amp;vop=1&amp;vis=1&amp;pid=6b45ceb63&amp;color=0,0,0&amp;vtp=1&amp;bt=1&amp;bbb=1&amp;hb=1" title=""/>
              <p:cNvSpPr/>
              <p:nvPr/>
            </p:nvSpPr>
            <p:spPr>
              <a:xfrm>
                <a:off x="932688" y="2781363"/>
                <a:ext cx="10323576" cy="3022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7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根据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𝑸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吸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可得，牛奶锅消耗的电能</a:t>
                </a:r>
                <a:endParaRPr lang="en-US" altLang="zh-CN" sz="2800"/>
              </a:p>
              <a:p>
                <a:pPr latinLnBrk="1">
                  <a:lnSpc>
                    <a:spcPts val="62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𝑸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吸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𝜼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𝐉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%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根据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可得，牛奶锅的加热时间</a:t>
                </a:r>
                <a:endParaRPr lang="en-US" altLang="zh-CN" sz="2800"/>
              </a:p>
              <a:p>
                <a:pPr latinLnBrk="1">
                  <a:lnSpc>
                    <a:spcPts val="6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𝑷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加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𝟔𝟐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𝐉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𝐖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𝟑𝟏𝟐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ct val="1500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6" name="QO_8_AN.112_1#0fa9ed344?vcp=1&amp;vop=1&amp;vis=1&amp;pid=6b45ceb6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81363"/>
                <a:ext cx="10323576" cy="3022600"/>
              </a:xfrm>
              <a:prstGeom prst="rect">
                <a:avLst/>
              </a:prstGeom>
              <a:blipFill rotWithShape="1">
                <a:blip r:embed="rId4"/>
                <a:stretch>
                  <a:fillRect l="-5" t="-2" r="2" b="-2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 uiExpand="1" build="p" animBg="1"/>
      <p:bldP spid="6" grpId="0" uiExpand="1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AN.112_1#0fa9ed344?vcp=1&amp;vop=1&amp;vis=1&amp;pid=6b45ceb63&amp;color=0,0,0&amp;vtp=1&amp;bt=1&amp;bbb=1&amp;hb=1" title=""/>
              <p:cNvSpPr/>
              <p:nvPr/>
            </p:nvSpPr>
            <p:spPr>
              <a:xfrm>
                <a:off x="932688" y="1485188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答：在额定电压下，用该牛奶锅把初温为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纯牛奶加热到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所需要的时间为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𝟑𝟏𝟐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AN.112_1#0fa9ed344?vcp=1&amp;vop=1&amp;vis=1&amp;pid=6b45ceb6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85188"/>
                <a:ext cx="10323576" cy="1201357"/>
              </a:xfrm>
              <a:prstGeom prst="rect">
                <a:avLst/>
              </a:prstGeom>
              <a:blipFill rotWithShape="1">
                <a:blip r:embed="rId2"/>
                <a:stretch>
                  <a:fillRect l="-5" t="-46" r="2" b="-5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AN.112_2#0fa9ed344?iti=43&amp;vcp=1&amp;vop=1&amp;vis=1&amp;visfb=1&amp;pid=6b45ceb6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7288" y="2816873"/>
            <a:ext cx="5294376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AN.112_3#0fa9ed344?iti=43&amp;vcp=1&amp;vop=1&amp;vis=1&amp;visfb=1&amp;pid=6b45ceb63&amp;color=0,0,0&amp;vtp=1&amp;bbb=1" title=""/>
          <p:cNvSpPr/>
          <p:nvPr/>
        </p:nvSpPr>
        <p:spPr>
          <a:xfrm>
            <a:off x="5460270" y="4800105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7_BD.113_1#0ffedb4ca?vcp=1&amp;vop=1&amp;vis=1&amp;pid=dd73f6908&amp;color=0,0,0&amp;vtp=1&amp;bt=1&amp;bbb=1&amp;hb=1" title=""/>
          <p:cNvSpPr/>
          <p:nvPr/>
        </p:nvSpPr>
        <p:spPr>
          <a:xfrm>
            <a:off x="932688" y="720000"/>
            <a:ext cx="10323576" cy="19554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（2025·佛山模拟）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空气炸锅是一种广受欢迎的小家电，图32-21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甲为实物图，通过发热管加热，再利用电动机带动风扇将加热后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的空气向下吹向锅体内食物，达到加热效果。其简化电路图如图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乙所示，技术参数如下表。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</a:t>
            </a:r>
            <a:endParaRPr lang="en-US" altLang="zh-CN" sz="2800"/>
          </a:p>
        </p:txBody>
      </p:sp>
      <p:pic>
        <p:nvPicPr>
          <p:cNvPr id="3" name="QO_7_BD.113_2#0ffedb4ca?iti=44&amp;vcp=1&amp;vop=1&amp;vis=1&amp;pid=dd73f6908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4606" y="2803625"/>
            <a:ext cx="6299740" cy="14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113_3#0ffedb4ca?iti=44&amp;vcp=1&amp;vop=1&amp;vis=1&amp;pid=dd73f6908&amp;color=0,0,0&amp;vtp=1&amp;bbb=1" title=""/>
          <p:cNvSpPr/>
          <p:nvPr/>
        </p:nvSpPr>
        <p:spPr>
          <a:xfrm>
            <a:off x="5460270" y="4407851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图32-21</a:t>
            </a:r>
            <a:endParaRPr lang="en-US" altLang="zh-CN" sz="2800"/>
          </a:p>
        </p:txBody>
      </p:sp>
      <p:graphicFrame>
        <p:nvGraphicFramePr>
          <p:cNvPr id="54" name="QO_7_BD.113_4#0ffedb4ca?colgroup=4,4,4,4,4,2&amp;vcp=1&amp;vop=1&amp;vis=1&amp;pid=dd73f6908&amp;color=0,0,0&amp;vtp=1&amp;bbb=1" title=""/>
          <p:cNvGraphicFramePr>
            <a:graphicFrameLocks noGrp="1"/>
          </p:cNvGraphicFramePr>
          <p:nvPr/>
        </p:nvGraphicFramePr>
        <p:xfrm>
          <a:off x="932688" y="5010340"/>
          <a:ext cx="10259568" cy="1035686"/>
        </p:xfrm>
        <a:graphic>
          <a:graphicData uri="http://schemas.openxmlformats.org/drawingml/2006/table">
            <a:tbl>
              <a:tblPr/>
              <a:tblGrid>
                <a:gridCol w="1828800"/>
                <a:gridCol w="1837944"/>
                <a:gridCol w="1837944"/>
                <a:gridCol w="1837944"/>
                <a:gridCol w="1837944"/>
                <a:gridCol w="1078992"/>
              </a:tblGrid>
              <a:tr h="504381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品名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额定电压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额定频率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额定功率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发热功率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9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容量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31305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空气炸锅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𝟐𝟐𝟎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𝐕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𝟓𝟎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𝐇𝐳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𝟏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𝟏𝟎𝟎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𝐖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𝟏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𝟎𝟎𝟎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𝐖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38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𝟑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.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 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𝐋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8_BD.114_1#e3a82502b?vcp=1&amp;vop=1&amp;vis=1&amp;pid=0ffedb4ca&amp;color=0,0,0&amp;vtp=1&amp;bt=1&amp;bbb=1" title=""/>
          <p:cNvSpPr/>
          <p:nvPr/>
        </p:nvSpPr>
        <p:spPr>
          <a:xfrm>
            <a:off x="932688" y="720000"/>
            <a:ext cx="10323576" cy="4584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正常工作时，发热电阻的阻值是多少？</a:t>
            </a:r>
            <a:endParaRPr lang="en-US" altLang="zh-CN" sz="2800"/>
          </a:p>
        </p:txBody>
      </p:sp>
      <p:pic>
        <p:nvPicPr>
          <p:cNvPr id="3" name="QO_8_BD.114_2#e3a82502b?iti=45&amp;vcp=1&amp;vop=1&amp;vis=1&amp;visfb=1&amp;pid=0ffedb4c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5817" y="1317154"/>
            <a:ext cx="7066462" cy="16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14_3#e3a82502b?iti=45&amp;vcp=1&amp;vop=1&amp;vis=1&amp;visfb=1&amp;pid=0ffedb4ca&amp;color=0,0,0&amp;vtp=1&amp;bbb=1" title=""/>
          <p:cNvSpPr/>
          <p:nvPr/>
        </p:nvSpPr>
        <p:spPr>
          <a:xfrm>
            <a:off x="5464842" y="3100133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图32-21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8_AN.115_1#e3a82502b?vcp=1&amp;vop=1&amp;vis=1&amp;pid=0ffedb4ca&amp;color=0,0,0&amp;vtp=1&amp;bbb=1&amp;hb=1" title=""/>
              <p:cNvSpPr/>
              <p:nvPr/>
            </p:nvSpPr>
            <p:spPr>
              <a:xfrm>
                <a:off x="932688" y="3569524"/>
                <a:ext cx="10323576" cy="24427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解：由图乙可知，电动机和发热管并联在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的电路中。根据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可知，正常工作时，发热电阻的阻值</a:t>
                </a:r>
                <a:endParaRPr lang="en-US" altLang="zh-CN" sz="2800"/>
              </a:p>
              <a:p>
                <a:pPr latinLnBrk="1">
                  <a:lnSpc>
                    <a:spcPts val="6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热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𝑷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热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(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𝐖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𝟒𝟖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答：正常工作时，发热电阻的阻值是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𝟒𝟖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115_1#e3a82502b?vcp=1&amp;vop=1&amp;vis=1&amp;pid=0ffedb4c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569524"/>
                <a:ext cx="10323576" cy="2442782"/>
              </a:xfrm>
              <a:prstGeom prst="rect">
                <a:avLst/>
              </a:prstGeom>
              <a:blipFill rotWithShape="1">
                <a:blip r:embed="rId4"/>
                <a:stretch>
                  <a:fillRect l="-5" t="-8" r="2" b="-1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8_BD.116_1#10069782a?vcp=1&amp;vop=1&amp;vis=1&amp;pid=0ffedb4ca&amp;color=0,0,0&amp;vtp=1&amp;bt=1&amp;bbb=1" title=""/>
          <p:cNvSpPr/>
          <p:nvPr/>
        </p:nvSpPr>
        <p:spPr>
          <a:xfrm>
            <a:off x="932688" y="81237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正常工作时，电动机的功率是多少？</a:t>
            </a:r>
            <a:endParaRPr lang="en-US" altLang="zh-CN" sz="2800"/>
          </a:p>
        </p:txBody>
      </p:sp>
      <p:pic>
        <p:nvPicPr>
          <p:cNvPr id="3" name="QO_8_BD.116_2#10069782a?iti=46&amp;vcp=1&amp;vop=1&amp;vis=1&amp;visfb=1&amp;pid=0ffedb4c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368" y="1504016"/>
            <a:ext cx="7922216" cy="185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16_3#10069782a?iti=46&amp;vcp=1&amp;vop=1&amp;vis=1&amp;visfb=1&amp;pid=0ffedb4ca&amp;color=0,0,0&amp;vtp=1&amp;bbb=1" title=""/>
          <p:cNvSpPr/>
          <p:nvPr/>
        </p:nvSpPr>
        <p:spPr>
          <a:xfrm>
            <a:off x="5460270" y="348479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图32-21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8_AN.117_1#10069782a?vcp=1&amp;vop=1&amp;vis=1&amp;pid=0ffedb4ca&amp;color=0,0,0&amp;vtp=1&amp;bbb=1" title=""/>
              <p:cNvSpPr/>
              <p:nvPr/>
            </p:nvSpPr>
            <p:spPr>
              <a:xfrm>
                <a:off x="932688" y="413497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解：正常工作时，电动机的功率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电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额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热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答：正常工作时，电动机的功率是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117_1#10069782a?vcp=1&amp;vop=1&amp;vis=1&amp;pid=0ffedb4c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134974"/>
                <a:ext cx="10323576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5" t="-26" r="2" b="-3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EX.7_1#c605b8b9b?vcp=1&amp;vop=1&amp;vis=1&amp;pid=23e6c6650&amp;color=0,0,0&amp;vtp=1&amp;bbb=1&amp;hb=1&amp;htil=1" title=""/>
          <p:cNvSpPr/>
          <p:nvPr/>
        </p:nvSpPr>
        <p:spPr>
          <a:xfrm>
            <a:off x="932688" y="720000"/>
            <a:ext cx="8339284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点评: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本题考查了密度的计算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固体压强的计算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速度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的计算和有用功的计算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属于基础题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不用对数据的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单位进行换算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只需对相关物理概念有基本的认识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熟悉基本公式即可解答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pic>
        <p:nvPicPr>
          <p:cNvPr id="3" name="QB_5_BD.1_1#c605b8b9b?iti=54&amp;htil=1&amp;vcp=1&amp;vop=1&amp;vis=1&amp;pid=23e6c6650&amp;color=0,0,0&amp;tib=255,255,255&amp;vtp=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8972" y="1388110"/>
            <a:ext cx="1776056" cy="40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BD.1_2#c605b8b9b?iti=54&amp;htil=1&amp;vcp=1&amp;vop=1&amp;vis=1&amp;pid=23e6c6650&amp;color=0,0,0&amp;vtp=1&amp;bbb=1" title=""/>
          <p:cNvSpPr/>
          <p:nvPr/>
        </p:nvSpPr>
        <p:spPr>
          <a:xfrm>
            <a:off x="9741694" y="5571008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BD.118_1#9a81a80f6?vcp=1&amp;vop=1&amp;vis=1&amp;pid=0ffedb4ca&amp;color=0,0,0&amp;vtp=1&amp;bt=1&amp;bbb=1&amp;hb=1" title=""/>
              <p:cNvSpPr/>
              <p:nvPr/>
            </p:nvSpPr>
            <p:spPr>
              <a:xfrm>
                <a:off x="932688" y="1075150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小明同学用空气炸锅炸薯条，他将温度设置为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，定时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20分钟，空气炸锅正常工作时发热电阻的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图像如图丙所示，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求此过程中空气炸锅消耗的电能？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BD.118_1#9a81a80f6?vcp=1&amp;vop=1&amp;vis=1&amp;pid=0ffedb4c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75150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5" r="2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BD.118_2#9a81a80f6?iti=47&amp;vcp=1&amp;vop=1&amp;vis=1&amp;visfb=1&amp;pid=0ffedb4c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504" y="3049746"/>
            <a:ext cx="8695944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18_3#9a81a80f6?iti=47&amp;vcp=1&amp;vop=1&amp;vis=1&amp;visfb=1&amp;pid=0ffedb4ca&amp;color=0,0,0&amp;vtp=1&amp;bbb=1" title=""/>
          <p:cNvSpPr/>
          <p:nvPr/>
        </p:nvSpPr>
        <p:spPr>
          <a:xfrm>
            <a:off x="5460270" y="521585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8_AN.119_1#9a81a80f6?vcp=1&amp;vop=1&amp;vis=1&amp;pid=0ffedb4ca&amp;color=0,0,0&amp;vtp=1&amp;bt=1&amp;bbb=1&amp;hb=1" title=""/>
          <p:cNvSpPr/>
          <p:nvPr/>
        </p:nvSpPr>
        <p:spPr>
          <a:xfrm>
            <a:off x="932688" y="781367"/>
            <a:ext cx="10323576" cy="647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解：由图丙可知，发热电阻工作的时间</a:t>
            </a:r>
            <a:endParaRPr lang="en-US" altLang="zh-CN" sz="2800"/>
          </a:p>
          <a:p>
            <a:pPr latinLnBrk="1">
              <a:lnSpc>
                <a:spcPts val="100"/>
              </a:lnSpc>
            </a:pPr>
            <a:endParaRPr lang="en-US" altLang="zh-CN" sz="2800"/>
          </a:p>
        </p:txBody>
      </p:sp>
      <mc:AlternateContent>
        <mc:Choice Requires="a14">
          <p:sp>
            <p:nvSpPr>
              <p:cNvPr id="5" name="QO_8_AN.119_1#9a81a80f6?vcp=1&amp;vop=1&amp;vis=1&amp;pid=0ffedb4ca&amp;color=0,0,0&amp;vtp=1&amp;bt=1&amp;bbb=1&amp;hb=1" title=""/>
              <p:cNvSpPr/>
              <p:nvPr/>
            </p:nvSpPr>
            <p:spPr>
              <a:xfrm>
                <a:off x="932688" y="1430591"/>
                <a:ext cx="10323576" cy="127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5" name="QO_8_AN.119_1#9a81a80f6?vcp=1&amp;vop=1&amp;vis=1&amp;pid=0ffedb4c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30591"/>
                <a:ext cx="10323576" cy="1270000"/>
              </a:xfrm>
              <a:prstGeom prst="rect">
                <a:avLst/>
              </a:prstGeom>
              <a:blipFill rotWithShape="1">
                <a:blip r:embed="rId3"/>
                <a:stretch>
                  <a:fillRect l="-5" t="-45" r="2" b="-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8_AN.119_1#9a81a80f6?vcp=1&amp;vop=1&amp;vis=1&amp;pid=0ffedb4ca&amp;color=0,0,0&amp;vtp=1&amp;bt=1&amp;bbb=1&amp;hb=1" title=""/>
              <p:cNvSpPr/>
              <p:nvPr/>
            </p:nvSpPr>
            <p:spPr>
              <a:xfrm>
                <a:off x="932688" y="2700591"/>
                <a:ext cx="10323576" cy="3238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电动机工作时间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发热电阻消耗的电能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热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电动机消耗的电能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ct val="1500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6" name="QO_8_AN.119_1#9a81a80f6?vcp=1&amp;vop=1&amp;vis=1&amp;pid=0ffedb4c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00591"/>
                <a:ext cx="10323576" cy="3238500"/>
              </a:xfrm>
              <a:prstGeom prst="rect">
                <a:avLst/>
              </a:prstGeom>
              <a:blipFill rotWithShape="1">
                <a:blip r:embed="rId4"/>
                <a:stretch>
                  <a:fillRect l="-5" t="-18" r="2" b="-19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 uiExpand="1" build="p" animBg="1"/>
      <p:bldP spid="6" grpId="0" uiExpand="1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AN.119_1#9a81a80f6?vcp=1&amp;vop=1&amp;vis=1&amp;pid=0ffedb4ca&amp;color=0,0,0&amp;vtp=1&amp;bt=1&amp;bbb=1&amp;hb=1" title=""/>
              <p:cNvSpPr/>
              <p:nvPr/>
            </p:nvSpPr>
            <p:spPr>
              <a:xfrm>
                <a:off x="932688" y="850696"/>
                <a:ext cx="10323576" cy="18605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炸薯条共消耗的电能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答：定时20分钟，空气炸锅消耗的电能为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AN.119_1#9a81a80f6?vcp=1&amp;vop=1&amp;vis=1&amp;pid=0ffedb4c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50696"/>
                <a:ext cx="10323576" cy="1860550"/>
              </a:xfrm>
              <a:prstGeom prst="rect">
                <a:avLst/>
              </a:prstGeom>
              <a:blipFill rotWithShape="1">
                <a:blip r:embed="rId2"/>
                <a:stretch>
                  <a:fillRect l="-5" t="-23" r="2" b="-3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AN.119_2#9a81a80f6?iti=48&amp;vcp=1&amp;vop=1&amp;vis=1&amp;visfb=1&amp;pid=0ffedb4c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45448"/>
            <a:ext cx="10277856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AN.119_3#9a81a80f6?iti=48&amp;vcp=1&amp;vop=1&amp;vis=1&amp;visfb=1&amp;pid=0ffedb4ca&amp;color=0,0,0&amp;vtp=1&amp;bbb=1" title=""/>
          <p:cNvSpPr/>
          <p:nvPr/>
        </p:nvSpPr>
        <p:spPr>
          <a:xfrm>
            <a:off x="5464842" y="5386464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6_BD#79705e94e?vcp=1&amp;pid=56cc67101&amp;color=0,0,0&amp;vtp=1&amp;bt=1&amp;bbb=1" title=""/>
          <p:cNvSpPr/>
          <p:nvPr/>
        </p:nvSpPr>
        <p:spPr>
          <a:xfrm>
            <a:off x="932688" y="720000"/>
            <a:ext cx="1032357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（三）电学、力电综合计算题</a:t>
            </a:r>
            <a:endParaRPr lang="en-US" altLang="zh-CN" sz="2800"/>
          </a:p>
        </p:txBody>
      </p:sp>
      <p:pic>
        <p:nvPicPr>
          <p:cNvPr id="3" name="QO_7_BD.120_1#7a1e0bff4?iti=49&amp;htil=27&amp;vcp=1&amp;vop=1&amp;vis=1&amp;pid=79705e94e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6952" y="1363255"/>
            <a:ext cx="3621024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120_2#7a1e0bff4?iti=49&amp;htil=27&amp;vcp=1&amp;vop=1&amp;vis=1&amp;pid=79705e94e&amp;color=0,0,0&amp;vtp=1&amp;bbb=1" title=""/>
          <p:cNvSpPr/>
          <p:nvPr/>
        </p:nvSpPr>
        <p:spPr>
          <a:xfrm>
            <a:off x="8793258" y="3730535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图32-22</a:t>
            </a:r>
            <a:endParaRPr lang="en-US" altLang="zh-CN" sz="2800"/>
          </a:p>
        </p:txBody>
      </p:sp>
      <p:sp>
        <p:nvSpPr>
          <p:cNvPr id="5" name="QO_7_BD.120_3#7a1e0bff4?htil=27&amp;vcp=1&amp;vop=1&amp;vis=1&amp;pid=79705e94e&amp;color=0,0,0&amp;vtp=1&amp;bbb=1&amp;hb=1&amp;hs=1" title=""/>
          <p:cNvSpPr/>
          <p:nvPr/>
        </p:nvSpPr>
        <p:spPr>
          <a:xfrm>
            <a:off x="932688" y="1344967"/>
            <a:ext cx="6565392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17.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体重超标已影响了部分中学生的身心健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康，为了动态监测学生的体重情况，班级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科技创新小组设计了一台由电流表改装而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成的简易体重计，其电路如图32-22甲所示。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已知电源电压恒定，定值电阻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O_7_BD.120_3#7a1e0bff4?htil=27&amp;vcp=1&amp;vop=1&amp;vis=1&amp;pid=79705e94e&amp;color=0,0,0&amp;vtp=1&amp;bbb=1&amp;hb=1&amp;hs=1" title=""/>
              <p:cNvSpPr/>
              <p:nvPr/>
            </p:nvSpPr>
            <p:spPr>
              <a:xfrm>
                <a:off x="935991" y="4480089"/>
                <a:ext cx="10320018" cy="11900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zh-CN" altLang="en-US" sz="2800" b="1" i="0" kern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为压敏电阻，其阻值与所受到的压力关系如图乙所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示，电流表测量范围为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，踏板重力不计。求：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7_BD.120_3#7a1e0bff4?htil=27&amp;vcp=1&amp;vop=1&amp;vis=1&amp;pid=79705e94e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480089"/>
                <a:ext cx="10320018" cy="1190054"/>
              </a:xfrm>
              <a:prstGeom prst="rect">
                <a:avLst/>
              </a:prstGeom>
              <a:blipFill rotWithShape="1">
                <a:blip r:embed="rId4"/>
                <a:stretch>
                  <a:fillRect t="-14" r="6" b="-6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BD.121_1#0c237f069?vcp=1&amp;vop=1&amp;vis=1&amp;pid=7a1e0bff4&amp;color=0,0,0&amp;vtp=1&amp;bt=1&amp;bbb=1&amp;hb=1" title=""/>
              <p:cNvSpPr/>
              <p:nvPr/>
            </p:nvSpPr>
            <p:spPr>
              <a:xfrm>
                <a:off x="932688" y="720000"/>
                <a:ext cx="10323576" cy="956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，当体重计空载时，电路中的电流为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源电压为多少；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BD.121_1#0c237f069?vcp=1&amp;vop=1&amp;vis=1&amp;pid=7a1e0bff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956882"/>
              </a:xfrm>
              <a:prstGeom prst="rect">
                <a:avLst/>
              </a:prstGeom>
              <a:blipFill rotWithShape="1">
                <a:blip r:embed="rId3"/>
                <a:stretch>
                  <a:fillRect l="-5" t="-57" r="2" b="-3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BD.121_2#0c237f069?iti=50&amp;vcp=1&amp;vop=1&amp;vis=1&amp;visfb=1&amp;pid=7a1e0bff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8801" y="1812265"/>
            <a:ext cx="2671353" cy="16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21_3#0c237f069?iti=50&amp;vcp=1&amp;vop=1&amp;vis=1&amp;visfb=1&amp;pid=7a1e0bff4&amp;color=0,0,0&amp;vtp=1&amp;bbb=1" title=""/>
          <p:cNvSpPr/>
          <p:nvPr/>
        </p:nvSpPr>
        <p:spPr>
          <a:xfrm>
            <a:off x="5460271" y="3560256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图32-22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8_AN.122_1#0c237f069?vcp=1&amp;vop=1&amp;vis=1&amp;pid=7a1e0bff4&amp;color=0,0,0&amp;vtp=1&amp;bbb=1&amp;hb=1" title=""/>
              <p:cNvSpPr/>
              <p:nvPr/>
            </p:nvSpPr>
            <p:spPr>
              <a:xfrm>
                <a:off x="932688" y="4028631"/>
                <a:ext cx="10323576" cy="1972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与压敏电阻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串联，当体重计空载时，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由图乙可知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，此时电路中的电流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电源电压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122_1#0c237f069?vcp=1&amp;vop=1&amp;vis=1&amp;pid=7a1e0bff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28631"/>
                <a:ext cx="10323576" cy="1972882"/>
              </a:xfrm>
              <a:prstGeom prst="rect">
                <a:avLst/>
              </a:prstGeom>
              <a:blipFill rotWithShape="1">
                <a:blip r:embed="rId5"/>
                <a:stretch>
                  <a:fillRect l="-5" t="-10" r="-2679" b="-1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BD.123_1#1c53eb989?vcp=1&amp;vop=1&amp;vis=1&amp;pid=7a1e0bff4&amp;color=0,0,0&amp;vtp=1&amp;bt=1&amp;bbb=1" title=""/>
              <p:cNvSpPr/>
              <p:nvPr/>
            </p:nvSpPr>
            <p:spPr>
              <a:xfrm>
                <a:off x="932688" y="1454118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当体重计示数为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消耗的电功率为多少；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BD.123_1#1c53eb989?vcp=1&amp;vop=1&amp;vis=1&amp;pid=7a1e0bff4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54118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107" r="2" b="-12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8_BD.123_2#1c53eb989?iti=51&amp;vcp=1&amp;vop=1&amp;vis=1&amp;visfb=1&amp;pid=7a1e0bff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6784" y="2154904"/>
            <a:ext cx="4206240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23_3#1c53eb989?iti=51&amp;vcp=1&amp;vop=1&amp;vis=1&amp;visfb=1&amp;pid=7a1e0bff4&amp;color=0,0,0&amp;vtp=1&amp;bbb=1" title=""/>
          <p:cNvSpPr/>
          <p:nvPr/>
        </p:nvSpPr>
        <p:spPr>
          <a:xfrm>
            <a:off x="5455698" y="4833080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8_AN.124_1#1c53eb989?vcp=1&amp;vop=1&amp;vis=1&amp;pid=7a1e0bff4&amp;color=0,0,0&amp;vtp=1&amp;bbb=1&amp;hb=1" title=""/>
              <p:cNvSpPr/>
              <p:nvPr/>
            </p:nvSpPr>
            <p:spPr>
              <a:xfrm>
                <a:off x="932688" y="1459770"/>
                <a:ext cx="10323576" cy="3881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解：当体重计示数为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时，由图乙可知压敏电阻的阻值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，电路中电流</a:t>
                </a:r>
                <a:endParaRPr lang="en-US" altLang="zh-CN" sz="2800"/>
              </a:p>
              <a:p>
                <a:pPr latinLnBrk="1">
                  <a:lnSpc>
                    <a:spcPts val="58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′+</m:t>
                          </m:r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+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消耗的功率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′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8_AN.124_1#1c53eb989?vcp=1&amp;vop=1&amp;vis=1&amp;pid=7a1e0bff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59770"/>
                <a:ext cx="10323576" cy="3881057"/>
              </a:xfrm>
              <a:prstGeom prst="rect">
                <a:avLst/>
              </a:prstGeom>
              <a:blipFill rotWithShape="1">
                <a:blip r:embed="rId2"/>
                <a:stretch>
                  <a:fillRect l="-5" t="-14" r="2" b="-1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8_BD.125_1#2856a2cf5?vcp=1&amp;vop=1&amp;vis=1&amp;pid=7a1e0bff4&amp;color=0,0,0&amp;vtp=1&amp;bt=1&amp;bbb=1" title=""/>
          <p:cNvSpPr/>
          <p:nvPr/>
        </p:nvSpPr>
        <p:spPr>
          <a:xfrm>
            <a:off x="932688" y="720000"/>
            <a:ext cx="10323576" cy="4584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此体重计所能测量的最大体重为多少。</a:t>
            </a:r>
            <a:endParaRPr lang="en-US" altLang="zh-CN" sz="2800"/>
          </a:p>
        </p:txBody>
      </p:sp>
      <p:pic>
        <p:nvPicPr>
          <p:cNvPr id="3" name="QO_8_BD.125_2#2856a2cf5?iti=52&amp;vcp=1&amp;vop=1&amp;vis=1&amp;visfb=1&amp;pid=7a1e0bff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5772" y="1317154"/>
            <a:ext cx="2357409" cy="142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8_BD.125_3#2856a2cf5?iti=52&amp;vcp=1&amp;vop=1&amp;vis=1&amp;visfb=1&amp;pid=7a1e0bff4&amp;color=0,0,0&amp;vtp=1&amp;bbb=1" title=""/>
          <p:cNvSpPr/>
          <p:nvPr/>
        </p:nvSpPr>
        <p:spPr>
          <a:xfrm>
            <a:off x="5460271" y="2868739"/>
            <a:ext cx="1268412" cy="467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图32-22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8_AN.126_1#2856a2cf5?vcp=1&amp;vop=1&amp;vis=1&amp;pid=7a1e0bff4&amp;color=0,0,0&amp;vtp=1&amp;bbb=1&amp;hb=1" title=""/>
              <p:cNvSpPr/>
              <p:nvPr/>
            </p:nvSpPr>
            <p:spPr>
              <a:xfrm>
                <a:off x="932688" y="3347274"/>
                <a:ext cx="10323576" cy="26459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解：电流表测量范围为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，当电路中的电流最大为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𝐦𝐚𝐱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时，体重计测量最大体重，压敏电阻的阻值</a:t>
                </a:r>
                <a:endParaRPr lang="en-US" altLang="zh-CN" sz="2800"/>
              </a:p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″=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𝑰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𝐦𝐚𝐱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,</a:t>
                </a:r>
                <a:endParaRPr lang="en-US" altLang="zh-CN" sz="280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由图乙可知，体重计所能测量的最大体重为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答：体重计所能测量的最大体重为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8_AN.126_1#2856a2cf5?vcp=1&amp;vop=1&amp;vis=1&amp;pid=7a1e0bff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347274"/>
                <a:ext cx="10323576" cy="2645982"/>
              </a:xfrm>
              <a:prstGeom prst="rect">
                <a:avLst/>
              </a:prstGeom>
              <a:blipFill rotWithShape="1">
                <a:blip r:embed="rId4"/>
                <a:stretch>
                  <a:fillRect l="-5" t="-7" r="2" b="-12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8_1#693c1a31c?iti=2&amp;htil=2&amp;vcp=1&amp;vop=1&amp;vis=1&amp;pid=23e6c6650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201" y="720000"/>
            <a:ext cx="2371813" cy="18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8_2#693c1a31c?iti=2&amp;htil=2&amp;vcp=1&amp;vop=1&amp;vis=1&amp;pid=23e6c6650&amp;color=0,0,0&amp;vtp=1&amp;bbb=1" title=""/>
          <p:cNvSpPr/>
          <p:nvPr/>
        </p:nvSpPr>
        <p:spPr>
          <a:xfrm>
            <a:off x="9098801" y="2657068"/>
            <a:ext cx="1090612" cy="563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8_3#693c1a31c?htil=2&amp;vcp=1&amp;vop=1&amp;vis=1&amp;pid=23e6c6650&amp;color=0,0,0&amp;vtp=1&amp;bt=1&amp;bbb=1&amp;hb=1&amp;hs=1" title=""/>
              <p:cNvSpPr/>
              <p:nvPr/>
            </p:nvSpPr>
            <p:spPr>
              <a:xfrm>
                <a:off x="932688" y="732700"/>
                <a:ext cx="7406640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如图32-2所示，电源电压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，定值电阻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，滑动变阻器的规格为“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电压表测量范围为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8_3#693c1a31c?htil=2&amp;vcp=1&amp;vop=1&amp;vis=1&amp;pid=23e6c665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32700"/>
                <a:ext cx="7406640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7" t="-29" r="-2745" b="-3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BD.9_1#362b11dab?vcp=1&amp;vop=1&amp;vis=1&amp;pid=693c1a31c&amp;color=0,0,0&amp;vtp=1&amp;bbb=1&amp;hs=1" title=""/>
              <p:cNvSpPr/>
              <p:nvPr/>
            </p:nvSpPr>
            <p:spPr>
              <a:xfrm>
                <a:off x="932688" y="3648875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求当电压表示数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时，通过定值电阻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BD.9_1#362b11dab?vcp=1&amp;vop=1&amp;vis=1&amp;pid=693c1a31c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48875"/>
                <a:ext cx="10323576" cy="563182"/>
              </a:xfrm>
              <a:prstGeom prst="rect">
                <a:avLst/>
              </a:prstGeom>
              <a:blipFill rotWithShape="1">
                <a:blip r:embed="rId5"/>
                <a:stretch>
                  <a:fillRect l="-5" t="-29" r="2" b="-12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10_1#362b11dab?vcp=1&amp;vop=1&amp;vis=1&amp;pid=693c1a31c&amp;color=0,0,0&amp;vtp=1&amp;bbb=1&amp;hb=1" title=""/>
              <p:cNvSpPr/>
              <p:nvPr/>
            </p:nvSpPr>
            <p:spPr>
              <a:xfrm>
                <a:off x="932688" y="4217961"/>
                <a:ext cx="10323576" cy="187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当电压表示数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通过定值电阻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的电流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答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当电压表示数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通过定值电阻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10_1#362b11dab?vcp=1&amp;vop=1&amp;vis=1&amp;pid=693c1a31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217961"/>
                <a:ext cx="10323576" cy="1874457"/>
              </a:xfrm>
              <a:prstGeom prst="rect">
                <a:avLst/>
              </a:prstGeom>
              <a:blipFill rotWithShape="1">
                <a:blip r:embed="rId6"/>
                <a:stretch>
                  <a:fillRect l="-5" t="-16" r="2" b="-3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11_1#d5ac22a3b?iti=3&amp;htil=3&amp;vcp=1&amp;vop=1&amp;vis=1&amp;visfb=1&amp;pid=693c1a31c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0786" y="1758030"/>
            <a:ext cx="2779776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11_2#d5ac22a3b?iti=3&amp;htil=3&amp;vcp=1&amp;vop=1&amp;vis=1&amp;visfb=1&amp;pid=693c1a31c&amp;color=0,0,0&amp;vtp=1&amp;bbb=1" title=""/>
          <p:cNvSpPr/>
          <p:nvPr/>
        </p:nvSpPr>
        <p:spPr>
          <a:xfrm>
            <a:off x="9165368" y="400262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</a:t>
            </a:r>
            <a:endParaRPr lang="en-US" altLang="zh-CN" sz="2800"/>
          </a:p>
        </p:txBody>
      </p:sp>
      <p:sp>
        <p:nvSpPr>
          <p:cNvPr id="4" name="QO_6_BD.11_3#d5ac22a3b?htil=3&amp;vcp=1&amp;vop=1&amp;vis=1&amp;pid=693c1a31c&amp;color=0,0,0&amp;vtp=1&amp;bt=1&amp;bbb=1" title=""/>
          <p:cNvSpPr/>
          <p:nvPr/>
        </p:nvSpPr>
        <p:spPr>
          <a:xfrm>
            <a:off x="932688" y="1739741"/>
            <a:ext cx="740664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求电路消耗的最小电功率。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12_1#d5ac22a3b?htil=3&amp;vcp=1&amp;vop=1&amp;vis=1&amp;pid=693c1a31c&amp;color=0,0,0&amp;vtp=1&amp;bbb=1&amp;hb=1" title=""/>
              <p:cNvSpPr/>
              <p:nvPr/>
            </p:nvSpPr>
            <p:spPr>
              <a:xfrm>
                <a:off x="932688" y="2377472"/>
                <a:ext cx="7406640" cy="2738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当滑动变阻器阻值最大时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电路的总电阻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最大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电流最小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此时电路消耗的电功率最小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70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最小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𝟎</m:t>
                              </m:r>
                            </m:sub>
                          </m:s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大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(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+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答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电路消耗的最小电功率为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12_1#d5ac22a3b?htil=3&amp;vcp=1&amp;vop=1&amp;vis=1&amp;pid=693c1a31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377472"/>
                <a:ext cx="7406640" cy="2738057"/>
              </a:xfrm>
              <a:prstGeom prst="rect">
                <a:avLst/>
              </a:prstGeom>
              <a:blipFill rotWithShape="1">
                <a:blip r:embed="rId4"/>
                <a:stretch>
                  <a:fillRect l="-7" t="-1" r="7" b="-25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13_1#f32904f0b?iti=4&amp;htil=4&amp;vcp=1&amp;vop=1&amp;vis=1&amp;visfb=1&amp;pid=693c1a31c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9686" y="1167606"/>
            <a:ext cx="2779776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13_2#f32904f0b?iti=4&amp;htil=4&amp;vcp=1&amp;vop=1&amp;vis=1&amp;visfb=1&amp;pid=693c1a31c&amp;color=0,0,0&amp;vtp=1&amp;bbb=1" title=""/>
          <p:cNvSpPr/>
          <p:nvPr/>
        </p:nvSpPr>
        <p:spPr>
          <a:xfrm>
            <a:off x="9254268" y="341029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图32-2</a:t>
            </a:r>
            <a:endParaRPr lang="en-US" altLang="zh-CN" sz="2800"/>
          </a:p>
        </p:txBody>
      </p:sp>
      <p:sp>
        <p:nvSpPr>
          <p:cNvPr id="4" name="QO_6_BD.13_3#f32904f0b?htil=4&amp;vcp=1&amp;vop=1&amp;vis=1&amp;pid=693c1a31c&amp;color=0,0,0&amp;vtp=1&amp;bt=1&amp;bbb=1&amp;hb=1&amp;hs=1" title=""/>
          <p:cNvSpPr/>
          <p:nvPr/>
        </p:nvSpPr>
        <p:spPr>
          <a:xfrm>
            <a:off x="932688" y="1149318"/>
            <a:ext cx="74066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请分析和计算说明，为保障电路安全，滑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动变阻器接入电路的最小阻值。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14_1#f32904f0b?htil=4&amp;vcp=1&amp;vop=1&amp;vis=1&amp;pid=693c1a31c&amp;color=0,0,0&amp;vtp=1&amp;bbb=1&amp;hb=1&amp;hs=1" title=""/>
              <p:cNvSpPr/>
              <p:nvPr/>
            </p:nvSpPr>
            <p:spPr>
              <a:xfrm>
                <a:off x="932688" y="2359755"/>
                <a:ext cx="7406640" cy="2108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滑动变阻器的规格为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”，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故电路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中最大电流为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滑动变阻器接入电路的最小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阻值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最小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𝑰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大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此时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14_1#f32904f0b?htil=4&amp;vcp=1&amp;vop=1&amp;vis=1&amp;pid=693c1a31c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359755"/>
                <a:ext cx="7406640" cy="2108200"/>
              </a:xfrm>
              <a:prstGeom prst="rect">
                <a:avLst/>
              </a:prstGeom>
              <a:blipFill rotWithShape="1">
                <a:blip r:embed="rId4"/>
                <a:stretch>
                  <a:fillRect l="-7" t="-5" r="-233" b="-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14_1#f32904f0b?htil=4&amp;vcp=1&amp;vop=1&amp;vis=1&amp;pid=693c1a31c&amp;color=0,0,0&amp;vtp=1&amp;bbb=1&amp;hb=1&amp;hs=1" title=""/>
              <p:cNvSpPr/>
              <p:nvPr/>
            </p:nvSpPr>
            <p:spPr>
              <a:xfrm>
                <a:off x="935991" y="4455255"/>
                <a:ext cx="10320018" cy="122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电压表示数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大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答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滑动变阻器接入电路的最小阻值为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14_1#f32904f0b?htil=4&amp;vcp=1&amp;vop=1&amp;vis=1&amp;pid=693c1a31c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455255"/>
                <a:ext cx="10320018" cy="1226757"/>
              </a:xfrm>
              <a:prstGeom prst="rect">
                <a:avLst/>
              </a:prstGeom>
              <a:blipFill rotWithShape="1">
                <a:blip r:embed="rId5"/>
                <a:stretch>
                  <a:fillRect t="-8" r="6" b="-5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434</Paragraphs>
  <Slides>68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2026-02-06T23:37:12Z</cp:lastPrinted>
  <dcterms:created xsi:type="dcterms:W3CDTF">2026-02-06T23:37:12Z</dcterms:created>
  <dcterms:modified xsi:type="dcterms:W3CDTF">2026-02-06T15:37:12Z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