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oleObject" Target="../embeddings/Document13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953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6.5　探究杠杆的平衡条件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第1课时  杠杆的平衡条件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301149" y="1670825"/>
          <a:ext cx="11278870" cy="434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9216" descr="image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1670825"/>
                        <a:ext cx="11278870" cy="434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533023" y="223804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15399" y="1024414"/>
          <a:ext cx="11278870" cy="3959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10240" descr="image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99" y="1024414"/>
                        <a:ext cx="11278870" cy="3959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413365" y="1548765"/>
            <a:ext cx="5099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B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202198" y="214279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C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15754" y="431483"/>
          <a:ext cx="11314430" cy="714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11325225" imgH="7153275" progId="Word.Document.8">
                  <p:embed/>
                </p:oleObj>
              </mc:Choice>
              <mc:Fallback>
                <p:oleObj name="" r:id="rId1" imgW="11325225" imgH="7153275" progId="Word.Document.8">
                  <p:embed/>
                  <p:pic>
                    <p:nvPicPr>
                      <p:cNvPr id="0" name="图片 11264" descr="image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5754" y="431483"/>
                        <a:ext cx="11314430" cy="714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326283" y="221391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141764" y="1157764"/>
          <a:ext cx="11278870" cy="4542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12288" descr="image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1764" y="1157764"/>
                        <a:ext cx="11278870" cy="4542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082943" y="2355519"/>
            <a:ext cx="4000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B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738003" y="2354249"/>
            <a:ext cx="4000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A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226463" y="2881299"/>
            <a:ext cx="1960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吊桥的重力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309563" y="1710690"/>
          <a:ext cx="11261090" cy="574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4" imgW="11325225" imgH="5772150" progId="Word.Document.8">
                  <p:embed/>
                </p:oleObj>
              </mc:Choice>
              <mc:Fallback>
                <p:oleObj name="Document" r:id="rId4" imgW="11325225" imgH="5772150" progId="Word.Document.8">
                  <p:embed/>
                  <p:pic>
                    <p:nvPicPr>
                      <p:cNvPr id="0" name="图片 13312" descr="image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9563" y="1710690"/>
                        <a:ext cx="11261090" cy="5741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320308" y="2333929"/>
            <a:ext cx="4000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B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153829" y="789147"/>
          <a:ext cx="11279505" cy="553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4336" descr="image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829" y="789147"/>
                        <a:ext cx="11279505" cy="5535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717048" y="149064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1717993"/>
          <a:ext cx="11081385" cy="3700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15360" descr="image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717993"/>
                        <a:ext cx="11081385" cy="3700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G0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385" y="2834323"/>
            <a:ext cx="270129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235869"/>
          <a:ext cx="11081385" cy="446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16384" descr="image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235869"/>
                        <a:ext cx="11081385" cy="446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174149" y="966788"/>
          <a:ext cx="11278870" cy="4740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7408" descr="image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4149" y="966788"/>
                        <a:ext cx="11278870" cy="4740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1308" y="155668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右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960638" y="155668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水平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731413" y="215041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力臂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0272673" y="215041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自重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470428" y="4529759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0.15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172244" y="660559"/>
          <a:ext cx="11278870" cy="5930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18432" descr="image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2244" y="660559"/>
                        <a:ext cx="11278870" cy="5930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528685" y="1278890"/>
            <a:ext cx="34417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没有多次实验，结论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372253" y="1933244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78408" y="1841804"/>
            <a:ext cx="2316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不具有普遍性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153803" y="3622344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能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9871353" y="544161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等于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84004" y="1603852"/>
          <a:ext cx="11314430" cy="537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11325225" imgH="5372100" progId="Word.Document.8">
                  <p:embed/>
                </p:oleObj>
              </mc:Choice>
              <mc:Fallback>
                <p:oleObj name="" r:id="rId4" imgW="11325225" imgH="537210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004" y="1603852"/>
                        <a:ext cx="11314430" cy="5372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785128" y="2242489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固定点</a:t>
            </a:r>
            <a:endParaRPr lang="zh-CN" altLang="en-US" dirty="0" smtClean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988588" y="464596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阻碍</a:t>
            </a:r>
            <a:endParaRPr lang="zh-CN" altLang="en-US" dirty="0" smtClean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563388" y="5191429"/>
            <a:ext cx="22936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动力</a:t>
            </a:r>
            <a:r>
              <a:rPr lang="en-US" altLang="zh-CN" i="1" dirty="0" smtClean="0"/>
              <a:t>F</a:t>
            </a:r>
            <a:r>
              <a:rPr lang="en-US" altLang="zh-CN" baseline="-25000" dirty="0" smtClean="0"/>
              <a:t>1</a:t>
            </a:r>
            <a:r>
              <a:rPr lang="zh-CN" altLang="en-US" dirty="0" smtClean="0"/>
              <a:t>作用线</a:t>
            </a:r>
            <a:endParaRPr lang="zh-CN" altLang="en-US" dirty="0" smtClean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4518938" y="5785154"/>
            <a:ext cx="22936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阻力</a:t>
            </a:r>
            <a:r>
              <a:rPr lang="en-US" altLang="zh-CN" i="1" dirty="0" smtClean="0"/>
              <a:t>F</a:t>
            </a:r>
            <a:r>
              <a:rPr lang="en-US" altLang="zh-CN" baseline="-25000" dirty="0" smtClean="0"/>
              <a:t>2</a:t>
            </a:r>
            <a:r>
              <a:rPr lang="zh-CN" altLang="en-US" dirty="0" smtClean="0"/>
              <a:t>作用线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84004" y="1141255"/>
          <a:ext cx="11314430" cy="417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1325225" imgH="4171950" progId="Word.Document.8">
                  <p:embed/>
                </p:oleObj>
              </mc:Choice>
              <mc:Fallback>
                <p:oleObj name="" r:id="rId1" imgW="11325225" imgH="41719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141255"/>
                        <a:ext cx="11314430" cy="4170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7329448" y="170464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静止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896003" y="2352344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动力臂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151648" y="2280589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阻力臂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522103" y="2337104"/>
            <a:ext cx="171196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i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i="1" baseline="-25000" dirty="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i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i="1" baseline="-25000" dirty="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i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＝F</a:t>
            </a:r>
            <a:r>
              <a:rPr i="1" baseline="-25000" dirty="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i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i="1" baseline="-25000" dirty="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i="1" baseline="-25000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9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84004" y="1909445"/>
          <a:ext cx="11314430" cy="416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4" imgW="11325225" imgH="4171950" progId="Word.Document.8">
                  <p:embed/>
                </p:oleObj>
              </mc:Choice>
              <mc:Fallback>
                <p:oleObj name="" r:id="rId4" imgW="11325225" imgH="41719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004" y="1909445"/>
                        <a:ext cx="11314430" cy="4163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6898918" y="249394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84004" y="881222"/>
          <a:ext cx="11314430" cy="5149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1325225" imgH="5172075" progId="Word.Document.8">
                  <p:embed/>
                </p:oleObj>
              </mc:Choice>
              <mc:Fallback>
                <p:oleObj name="" r:id="rId1" imgW="11325225" imgH="51720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881222"/>
                        <a:ext cx="11314430" cy="5149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758718" y="2697784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O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451493" y="266095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杠杠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84004" y="1738948"/>
          <a:ext cx="11314430" cy="318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11325225" imgH="3181350" progId="Word.Document.8">
                  <p:embed/>
                </p:oleObj>
              </mc:Choice>
              <mc:Fallback>
                <p:oleObj name="" r:id="rId1" imgW="11325225" imgH="318135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738948"/>
                        <a:ext cx="11314430" cy="3180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06B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972300" y="2450783"/>
            <a:ext cx="2823210" cy="1955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0993" y="1976755"/>
          <a:ext cx="1123886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34750" imgH="1600200" progId="Word.Document.8">
                  <p:embed/>
                </p:oleObj>
              </mc:Choice>
              <mc:Fallback>
                <p:oleObj name="Document" r:id="rId1" imgW="11334750" imgH="160020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993" y="1976755"/>
                        <a:ext cx="11238865" cy="159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274118" y="2566670"/>
            <a:ext cx="981075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843" y="637064"/>
          <a:ext cx="11261090" cy="553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34750" imgH="5572125" progId="Word.Document.8">
                  <p:embed/>
                </p:oleObj>
              </mc:Choice>
              <mc:Fallback>
                <p:oleObj name="Document" r:id="rId1" imgW="11334750" imgH="5572125" progId="Word.Document.8">
                  <p:embed/>
                  <p:pic>
                    <p:nvPicPr>
                      <p:cNvPr id="0" name="图片 7168" descr="image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637064"/>
                        <a:ext cx="11261090" cy="553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8714383" y="494885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左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813719"/>
          <a:ext cx="1129411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53825" imgH="2990850" progId="Word.Document.8">
                  <p:embed/>
                </p:oleObj>
              </mc:Choice>
              <mc:Fallback>
                <p:oleObj name="Document" r:id="rId1" imgW="11553825" imgH="2990850" progId="Word.Document.8">
                  <p:embed/>
                  <p:pic>
                    <p:nvPicPr>
                      <p:cNvPr id="0" name="图片 8192" descr="image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813719"/>
                        <a:ext cx="11294110" cy="292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 rot="300000">
            <a:off x="2758718" y="2697784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846213" y="2381554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右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64843" y="4159554"/>
            <a:ext cx="68478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dirty="0" smtClean="0"/>
              <a:t>动力×动力臂＝阻力×阻力臂(或</a:t>
            </a:r>
            <a:r>
              <a:rPr lang="zh-CN" altLang="en-US" i="1" dirty="0" smtClean="0"/>
              <a:t>F</a:t>
            </a:r>
            <a:r>
              <a:rPr lang="zh-CN" altLang="en-US" i="1" baseline="-25000" dirty="0" smtClean="0"/>
              <a:t>1</a:t>
            </a:r>
            <a:r>
              <a:rPr lang="zh-CN" altLang="en-US" i="1" dirty="0" smtClean="0"/>
              <a:t>l</a:t>
            </a:r>
            <a:r>
              <a:rPr lang="zh-CN" altLang="en-US" i="1" baseline="-25000" dirty="0" smtClean="0"/>
              <a:t>1</a:t>
            </a:r>
            <a:r>
              <a:rPr lang="zh-CN" altLang="en-US" dirty="0" smtClean="0"/>
              <a:t>＝</a:t>
            </a:r>
            <a:r>
              <a:rPr lang="zh-CN" altLang="en-US" i="1" dirty="0" smtClean="0"/>
              <a:t>F</a:t>
            </a:r>
            <a:r>
              <a:rPr lang="zh-CN" altLang="en-US" i="1" baseline="-25000" dirty="0" smtClean="0"/>
              <a:t>2</a:t>
            </a:r>
            <a:r>
              <a:rPr lang="zh-CN" altLang="en-US" i="1" dirty="0" smtClean="0"/>
              <a:t>l</a:t>
            </a:r>
            <a:r>
              <a:rPr lang="zh-CN" altLang="en-US" i="1" baseline="-25000" dirty="0" smtClean="0"/>
              <a:t>2</a:t>
            </a:r>
            <a:r>
              <a:rPr lang="zh-CN" altLang="en-US" dirty="0" smtClean="0"/>
              <a:t>)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202</Words>
  <Application>WPS 演示</Application>
  <PresentationFormat>自定义</PresentationFormat>
  <Paragraphs>80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