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  <p:sldId id="256" r:id="rId3"/>
    <p:sldId id="258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8" r:id="rId15"/>
    <p:sldId id="275" r:id="rId16"/>
    <p:sldId id="279" r:id="rId17"/>
    <p:sldId id="280" r:id="rId18"/>
    <p:sldId id="281" r:id="rId19"/>
    <p:sldId id="283" r:id="rId20"/>
    <p:sldId id="285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24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9275;&#39039;.m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/>
          <p:nvPr/>
        </p:nvSpPr>
        <p:spPr>
          <a:xfrm>
            <a:off x="250825" y="620713"/>
            <a:ext cx="8569325" cy="4608512"/>
          </a:xfrm>
          <a:prstGeom prst="cloudCallout">
            <a:avLst>
              <a:gd name="adj1" fmla="val -38403"/>
              <a:gd name="adj2" fmla="val 31810"/>
            </a:avLst>
          </a:prstGeom>
          <a:solidFill>
            <a:srgbClr val="CC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zh-CN" dirty="0">
                <a:latin typeface="Arial" panose="020B0604020202020204" pitchFamily="34" charset="0"/>
              </a:rPr>
              <a:t>       </a:t>
            </a:r>
            <a:endParaRPr lang="en-US" altLang="zh-CN" sz="2800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339" name="WordArt 3"/>
          <p:cNvSpPr>
            <a:spLocks noTextEdit="1"/>
          </p:cNvSpPr>
          <p:nvPr/>
        </p:nvSpPr>
        <p:spPr>
          <a:xfrm>
            <a:off x="179388" y="260350"/>
            <a:ext cx="2514600" cy="768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4306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40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华文行楷" panose="02010800040101010101" pitchFamily="2" charset="-122"/>
                <a:ea typeface="华文行楷" panose="02010800040101010101" pitchFamily="2" charset="-122"/>
              </a:rPr>
              <a:t>知识回顾</a:t>
            </a:r>
          </a:p>
        </p:txBody>
      </p:sp>
      <p:sp>
        <p:nvSpPr>
          <p:cNvPr id="14340" name="Text Box 4"/>
          <p:cNvSpPr txBox="1"/>
          <p:nvPr/>
        </p:nvSpPr>
        <p:spPr>
          <a:xfrm>
            <a:off x="862648" y="1527810"/>
            <a:ext cx="7345362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zh-CN" b="1" dirty="0">
                <a:solidFill>
                  <a:srgbClr val="000000"/>
                </a:solidFill>
                <a:latin typeface="Arial" panose="020B0604020202020204" pitchFamily="34" charset="0"/>
              </a:rPr>
              <a:t>◆</a:t>
            </a:r>
            <a:r>
              <a:rPr lang="zh-CN" altLang="zh-CN" sz="4400" b="1" dirty="0">
                <a:solidFill>
                  <a:srgbClr val="000000"/>
                </a:solidFill>
                <a:latin typeface="Arial" panose="020B0604020202020204" pitchFamily="34" charset="0"/>
              </a:rPr>
              <a:t>力的作用效果是什么？ </a:t>
            </a:r>
            <a:r>
              <a:rPr lang="en-US" altLang="zh-CN" sz="4400" b="1" dirty="0">
                <a:solidFill>
                  <a:srgbClr val="000000"/>
                </a:solidFill>
                <a:latin typeface="Arial" panose="020B0604020202020204" pitchFamily="34" charset="0"/>
              </a:rPr>
              <a:t>……</a:t>
            </a:r>
          </a:p>
        </p:txBody>
      </p:sp>
      <p:pic>
        <p:nvPicPr>
          <p:cNvPr id="14341" name="Picture 5" descr="j00889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3860800"/>
            <a:ext cx="2166937" cy="278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Text Box 3"/>
          <p:cNvSpPr txBox="1"/>
          <p:nvPr/>
        </p:nvSpPr>
        <p:spPr>
          <a:xfrm>
            <a:off x="1052195" y="2923540"/>
            <a:ext cx="59436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</a:rPr>
              <a:t>①</a:t>
            </a:r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力可以改变物体的形状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②力可以改变物体的运动状态</a:t>
            </a:r>
            <a:r>
              <a:rPr lang="zh-CN" altLang="en-US" sz="3200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-304800" y="4114800"/>
            <a:ext cx="3813175" cy="1143000"/>
          </a:xfrm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lang="en-US" altLang="zh-CN" dirty="0"/>
              <a:t>                </a:t>
            </a:r>
            <a:r>
              <a:rPr lang="zh-CN" altLang="en-US" b="1" dirty="0"/>
              <a:t>牛顿</a:t>
            </a:r>
          </a:p>
        </p:txBody>
      </p:sp>
      <p:pic>
        <p:nvPicPr>
          <p:cNvPr id="19459" name="Picture 3" descr="JDSJ4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2006092322372116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05000"/>
            <a:ext cx="2003425" cy="316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 5"/>
          <p:cNvSpPr>
            <a:spLocks noGrp="1"/>
          </p:cNvSpPr>
          <p:nvPr>
            <p:ph idx="1"/>
          </p:nvPr>
        </p:nvSpPr>
        <p:spPr>
          <a:xfrm>
            <a:off x="2590800" y="304800"/>
            <a:ext cx="6248400" cy="61722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牛顿是英国著名物理学家和数学家。他在力学、光学、天文学与数学领域有许多杰出贡献。</a:t>
            </a:r>
            <a:r>
              <a:rPr lang="zh-CN" altLang="en-US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他发现了万有引力定律和光的色散，总结出了运动三定律，奠定了经典物理学的基础。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牛顿出身贫寒，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14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岁时曾因经济困难而辍学在家，帮助母亲耕种。但</a:t>
            </a:r>
            <a:r>
              <a:rPr lang="zh-CN" altLang="en-US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他始终热爱学习，酷爱读书和动手制作。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上小学时他就做了不少的风车、风筝、日晷、漏壶等实用器械，受到同学和邻居的赞赏。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1661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年，牛顿考入剑桥大学做工读生，其大部分时间也花在实验方面。  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462" name="WordArt 6"/>
          <p:cNvSpPr>
            <a:spLocks noTextEdit="1"/>
          </p:cNvSpPr>
          <p:nvPr/>
        </p:nvSpPr>
        <p:spPr>
          <a:xfrm>
            <a:off x="0" y="228600"/>
            <a:ext cx="25908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信息窗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/>
          <p:nvPr/>
        </p:nvSpPr>
        <p:spPr>
          <a:xfrm>
            <a:off x="539750" y="3287713"/>
            <a:ext cx="63373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CN" altLang="zh-CN" sz="2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0483" name="Rectangle 6"/>
          <p:cNvSpPr>
            <a:spLocks noGrp="1"/>
          </p:cNvSpPr>
          <p:nvPr>
            <p:ph type="body" sz="half" idx="4294967295"/>
          </p:nvPr>
        </p:nvSpPr>
        <p:spPr>
          <a:xfrm>
            <a:off x="395288" y="476250"/>
            <a:ext cx="8435975" cy="749300"/>
          </a:xfrm>
        </p:spPr>
        <p:txBody>
          <a:bodyPr vert="horz" wrap="square" lIns="91440" tIns="45720" rIns="91440" bIns="45720" anchor="t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eaLnBrk="1" hangingPunct="1">
              <a:buNone/>
            </a:pPr>
            <a:r>
              <a:rPr lang="en-US" altLang="zh-CN" sz="3200" b="1" dirty="0"/>
              <a:t>1.</a:t>
            </a:r>
            <a:r>
              <a:rPr lang="zh-CN" altLang="en-US" sz="3200" b="1" dirty="0"/>
              <a:t>力的单位是</a:t>
            </a:r>
            <a:r>
              <a:rPr lang="en-US" altLang="zh-CN" sz="3200" b="1" dirty="0"/>
              <a:t>____</a:t>
            </a:r>
            <a:r>
              <a:rPr lang="zh-CN" altLang="en-US" sz="3200" b="1" dirty="0"/>
              <a:t>简称</a:t>
            </a:r>
            <a:r>
              <a:rPr lang="en-US" altLang="zh-CN" sz="3200" b="1" dirty="0"/>
              <a:t>___,</a:t>
            </a:r>
            <a:r>
              <a:rPr lang="zh-CN" altLang="en-US" sz="3200" b="1" dirty="0"/>
              <a:t>用符号</a:t>
            </a:r>
            <a:r>
              <a:rPr lang="en-US" altLang="zh-CN" sz="3200" b="1" dirty="0"/>
              <a:t>____</a:t>
            </a:r>
            <a:r>
              <a:rPr lang="zh-CN" altLang="en-US" sz="3200" b="1" dirty="0"/>
              <a:t>表示</a:t>
            </a:r>
          </a:p>
          <a:p>
            <a:pPr lvl="0" eaLnBrk="1" hangingPunct="1">
              <a:buNone/>
            </a:pPr>
            <a:endParaRPr lang="en-US" altLang="zh-CN" sz="3200" b="1" dirty="0"/>
          </a:p>
        </p:txBody>
      </p:sp>
      <p:sp>
        <p:nvSpPr>
          <p:cNvPr id="9220" name="WordArt 8"/>
          <p:cNvSpPr>
            <a:spLocks noChangeArrowheads="1" noChangeShapeType="1" noTextEdit="1"/>
          </p:cNvSpPr>
          <p:nvPr/>
        </p:nvSpPr>
        <p:spPr bwMode="auto">
          <a:xfrm>
            <a:off x="1471295" y="1361440"/>
            <a:ext cx="5549265" cy="76073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000" b="1" i="0" u="none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楷体_GB2312"/>
                <a:ea typeface="宋体" panose="02010600030101010101" pitchFamily="2" charset="-122"/>
                <a:cs typeface="+mn-cs"/>
              </a:rPr>
              <a:t>1N</a:t>
            </a:r>
            <a:r>
              <a:rPr kumimoji="0" lang="zh-CN" altLang="en-US" sz="6000" b="1" i="0" u="none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楷体_GB2312"/>
                <a:ea typeface="宋体" panose="02010600030101010101" pitchFamily="2" charset="-122"/>
                <a:cs typeface="+mn-cs"/>
              </a:rPr>
              <a:t>的力有多大呢？</a:t>
            </a:r>
          </a:p>
        </p:txBody>
      </p:sp>
      <p:pic>
        <p:nvPicPr>
          <p:cNvPr id="10249" name="Picture 9" descr="1014945027_1_small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517140"/>
            <a:ext cx="3045460" cy="2608580"/>
          </a:xfrm>
        </p:spPr>
      </p:pic>
      <p:sp>
        <p:nvSpPr>
          <p:cNvPr id="2" name="文本框 1"/>
          <p:cNvSpPr txBox="1"/>
          <p:nvPr/>
        </p:nvSpPr>
        <p:spPr>
          <a:xfrm>
            <a:off x="3585210" y="2664460"/>
            <a:ext cx="1321435" cy="2313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托起两个鸡蛋</a:t>
            </a:r>
          </a:p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用的力约为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1N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17413" name="文本框 17412"/>
          <p:cNvSpPr txBox="1"/>
          <p:nvPr/>
        </p:nvSpPr>
        <p:spPr>
          <a:xfrm>
            <a:off x="4906645" y="2517140"/>
            <a:ext cx="612140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拿起物理课本用的力</a:t>
            </a:r>
          </a:p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约为 </a:t>
            </a: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4N</a:t>
            </a:r>
            <a:endParaRPr lang="en-US" altLang="zh-CN" sz="4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4" name="文本框 17413"/>
          <p:cNvSpPr txBox="1"/>
          <p:nvPr/>
        </p:nvSpPr>
        <p:spPr>
          <a:xfrm>
            <a:off x="4809808" y="3802698"/>
            <a:ext cx="8569325" cy="13220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拿起</a:t>
            </a: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500ml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瓶装矿泉水</a:t>
            </a:r>
          </a:p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用的力约为 </a:t>
            </a: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5N</a:t>
            </a:r>
            <a:endParaRPr lang="zh-CN" altLang="en-US" sz="4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5" name="文本框 17414"/>
          <p:cNvSpPr txBox="1"/>
          <p:nvPr/>
        </p:nvSpPr>
        <p:spPr>
          <a:xfrm>
            <a:off x="2020888" y="5485448"/>
            <a:ext cx="6119812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扛50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kg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物品用的力约</a:t>
            </a:r>
            <a:r>
              <a:rPr lang="en-US" altLang="zh-CN" sz="4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500N</a:t>
            </a:r>
            <a:endParaRPr lang="zh-CN" altLang="en-US" sz="4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92265" y="411480"/>
            <a:ext cx="4451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10125" y="411480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70225" y="41148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牛顿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9220" grpId="0"/>
      <p:bldP spid="17413" grpId="0"/>
      <p:bldP spid="17414" grpId="0"/>
      <p:bldP spid="17415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17409"/>
          <p:cNvSpPr/>
          <p:nvPr/>
        </p:nvSpPr>
        <p:spPr>
          <a:xfrm>
            <a:off x="684213" y="188913"/>
            <a:ext cx="6096000" cy="1274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60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楷体_GB2312" charset="0"/>
                <a:ea typeface="楷体_GB2312" charset="0"/>
              </a:rPr>
              <a:t>1N的力有多大呢？</a:t>
            </a:r>
          </a:p>
        </p:txBody>
      </p:sp>
      <p:sp>
        <p:nvSpPr>
          <p:cNvPr id="17413" name="文本框 17412"/>
          <p:cNvSpPr txBox="1"/>
          <p:nvPr/>
        </p:nvSpPr>
        <p:spPr>
          <a:xfrm>
            <a:off x="395605" y="2282190"/>
            <a:ext cx="6121400" cy="1555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拿起物理课本用的力约为 </a:t>
            </a: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4N</a:t>
            </a:r>
            <a:endParaRPr lang="en-US" altLang="zh-CN" sz="4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4" name="文本框 17413"/>
          <p:cNvSpPr txBox="1"/>
          <p:nvPr/>
        </p:nvSpPr>
        <p:spPr>
          <a:xfrm>
            <a:off x="395288" y="3419793"/>
            <a:ext cx="8569325" cy="823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拿起</a:t>
            </a: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500ml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瓶装矿泉水用的力约为 </a:t>
            </a: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5N</a:t>
            </a:r>
            <a:endParaRPr lang="zh-CN" altLang="en-US" sz="4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5" name="文本框 17414"/>
          <p:cNvSpPr txBox="1"/>
          <p:nvPr/>
        </p:nvSpPr>
        <p:spPr>
          <a:xfrm>
            <a:off x="395288" y="4554538"/>
            <a:ext cx="6119812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扛50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kg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物品用的力约</a:t>
            </a:r>
            <a:r>
              <a:rPr lang="en-US" altLang="zh-CN" sz="4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500N</a:t>
            </a:r>
            <a:endParaRPr lang="zh-CN" altLang="en-US" sz="4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8" name="文本框 17417"/>
          <p:cNvSpPr txBox="1"/>
          <p:nvPr/>
        </p:nvSpPr>
        <p:spPr>
          <a:xfrm>
            <a:off x="323850" y="5734050"/>
            <a:ext cx="184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en-US" altLang="zh-CN" sz="40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0241" descr="D:\huaniao\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10242" descr="D:\力的图示\0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04800"/>
            <a:ext cx="27432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文本框 10243"/>
          <p:cNvSpPr txBox="1"/>
          <p:nvPr/>
        </p:nvSpPr>
        <p:spPr>
          <a:xfrm>
            <a:off x="479425" y="1803400"/>
            <a:ext cx="5791200" cy="43688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在任何科学技术读物中，图都是很重要的，甚至是必不可少的，因为图往往能够把有关现象或过程简单明了地表现出来，给人的印象有时比文字叙述更清楚．</a:t>
            </a:r>
          </a:p>
        </p:txBody>
      </p:sp>
      <p:sp>
        <p:nvSpPr>
          <p:cNvPr id="23557" name="直接连接符 10244"/>
          <p:cNvSpPr/>
          <p:nvPr/>
        </p:nvSpPr>
        <p:spPr>
          <a:xfrm flipH="1">
            <a:off x="6019800" y="990600"/>
            <a:ext cx="2362200" cy="136525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/>
          <p:nvPr/>
        </p:nvSpPr>
        <p:spPr>
          <a:xfrm>
            <a:off x="684213" y="1557338"/>
            <a:ext cx="83820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Times New Roman" panose="02020603050405020304" pitchFamily="18" charset="0"/>
                <a:ea typeface="仿宋_GB2312" pitchFamily="49" charset="-122"/>
              </a:rPr>
              <a:t>用一根带箭头的线段把力的三要素都表示出来。</a:t>
            </a:r>
          </a:p>
        </p:txBody>
      </p:sp>
      <p:sp>
        <p:nvSpPr>
          <p:cNvPr id="21511" name="Rectangle 7"/>
          <p:cNvSpPr/>
          <p:nvPr/>
        </p:nvSpPr>
        <p:spPr>
          <a:xfrm>
            <a:off x="762000" y="2349500"/>
            <a:ext cx="74676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Times New Roman" panose="02020603050405020304" pitchFamily="18" charset="0"/>
                <a:ea typeface="仿宋_GB2312" pitchFamily="49" charset="-122"/>
              </a:rPr>
              <a:t>在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仿宋_GB2312" pitchFamily="49" charset="-122"/>
              </a:rPr>
              <a:t>受力物体</a:t>
            </a:r>
            <a:r>
              <a:rPr lang="zh-CN" altLang="en-US" sz="2800" b="1" dirty="0">
                <a:latin typeface="Times New Roman" panose="02020603050405020304" pitchFamily="18" charset="0"/>
                <a:ea typeface="仿宋_GB2312" pitchFamily="49" charset="-122"/>
              </a:rPr>
              <a:t>上沿力的方向画个箭头</a:t>
            </a:r>
            <a:r>
              <a:rPr lang="zh-CN" altLang="zh-CN" sz="2800" b="1" dirty="0">
                <a:latin typeface="Times New Roman" panose="02020603050405020304" pitchFamily="18" charset="0"/>
                <a:ea typeface="仿宋_GB2312" pitchFamily="49" charset="-122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  <a:ea typeface="仿宋_GB2312" pitchFamily="49" charset="-122"/>
              </a:rPr>
              <a:t>表示物体在这个方向上受到了力。</a:t>
            </a:r>
          </a:p>
        </p:txBody>
      </p:sp>
      <p:sp>
        <p:nvSpPr>
          <p:cNvPr id="21513" name="Rectangle 9"/>
          <p:cNvSpPr/>
          <p:nvPr/>
        </p:nvSpPr>
        <p:spPr>
          <a:xfrm>
            <a:off x="323850" y="260350"/>
            <a:ext cx="5319713" cy="7254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力的示意图</a:t>
            </a:r>
          </a:p>
        </p:txBody>
      </p:sp>
      <p:sp>
        <p:nvSpPr>
          <p:cNvPr id="21514" name="Rectangle 10"/>
          <p:cNvSpPr>
            <a:spLocks noGrp="1"/>
          </p:cNvSpPr>
          <p:nvPr>
            <p:ph type="body" idx="4294967295"/>
          </p:nvPr>
        </p:nvSpPr>
        <p:spPr>
          <a:xfrm>
            <a:off x="914400" y="3548063"/>
            <a:ext cx="7162800" cy="1752600"/>
          </a:xfrm>
          <a:solidFill>
            <a:srgbClr val="CCFFCC"/>
          </a:solidFill>
        </p:spPr>
        <p:txBody>
          <a:bodyPr wrap="square" lIns="91440" tIns="45720" rIns="91440" bIns="45720" anchor="t"/>
          <a:lstStyle/>
          <a:p>
            <a:pPr>
              <a:buNone/>
            </a:pP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线段的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长短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               表示力的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大小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；</a:t>
            </a:r>
          </a:p>
          <a:p>
            <a:pPr>
              <a:buNone/>
            </a:pP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箭头 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                          表示力的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方向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；</a:t>
            </a:r>
          </a:p>
          <a:p>
            <a:pPr>
              <a:buNone/>
            </a:pP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线段的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起点或终点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   表示力的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作用点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3" grpId="0"/>
      <p:bldP spid="2151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组合 74753"/>
          <p:cNvGrpSpPr/>
          <p:nvPr/>
        </p:nvGrpSpPr>
        <p:grpSpPr>
          <a:xfrm>
            <a:off x="3124200" y="1600200"/>
            <a:ext cx="3276600" cy="1371600"/>
            <a:chOff x="1392" y="1488"/>
            <a:chExt cx="2064" cy="720"/>
          </a:xfrm>
        </p:grpSpPr>
        <p:sp>
          <p:nvSpPr>
            <p:cNvPr id="30722" name="矩形 74754"/>
            <p:cNvSpPr/>
            <p:nvPr/>
          </p:nvSpPr>
          <p:spPr>
            <a:xfrm>
              <a:off x="1392" y="1488"/>
              <a:ext cx="2064" cy="9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23" name="矩形 74755"/>
            <p:cNvSpPr/>
            <p:nvPr/>
          </p:nvSpPr>
          <p:spPr>
            <a:xfrm>
              <a:off x="1632" y="1584"/>
              <a:ext cx="96" cy="624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24" name="矩形 74756"/>
            <p:cNvSpPr/>
            <p:nvPr/>
          </p:nvSpPr>
          <p:spPr>
            <a:xfrm>
              <a:off x="3120" y="1584"/>
              <a:ext cx="96" cy="624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725" name="矩形 74757"/>
          <p:cNvSpPr/>
          <p:nvPr/>
        </p:nvSpPr>
        <p:spPr>
          <a:xfrm>
            <a:off x="2017713" y="538163"/>
            <a:ext cx="65151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80N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的力水平向右推桌子，用力的示意图将这个力表示出来．</a:t>
            </a:r>
          </a:p>
        </p:txBody>
      </p:sp>
      <p:grpSp>
        <p:nvGrpSpPr>
          <p:cNvPr id="74785" name="组合 74784"/>
          <p:cNvGrpSpPr/>
          <p:nvPr/>
        </p:nvGrpSpPr>
        <p:grpSpPr>
          <a:xfrm>
            <a:off x="6248400" y="5805488"/>
            <a:ext cx="2895600" cy="601662"/>
            <a:chOff x="3833" y="3838"/>
            <a:chExt cx="1824" cy="379"/>
          </a:xfrm>
        </p:grpSpPr>
        <p:pic>
          <p:nvPicPr>
            <p:cNvPr id="30727" name="图片 74759" descr="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3" y="3838"/>
              <a:ext cx="1824" cy="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8" name="图片 74761" descr="艺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3" y="3929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4763" name="组合 74762"/>
          <p:cNvGrpSpPr/>
          <p:nvPr/>
        </p:nvGrpSpPr>
        <p:grpSpPr>
          <a:xfrm>
            <a:off x="2555875" y="3068638"/>
            <a:ext cx="3816350" cy="579437"/>
            <a:chOff x="2352" y="2016"/>
            <a:chExt cx="1824" cy="419"/>
          </a:xfrm>
        </p:grpSpPr>
        <p:pic>
          <p:nvPicPr>
            <p:cNvPr id="30730" name="图片 74763" descr="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2" y="2064"/>
              <a:ext cx="243" cy="2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1" name="文本框 74764"/>
            <p:cNvSpPr txBox="1"/>
            <p:nvPr/>
          </p:nvSpPr>
          <p:spPr>
            <a:xfrm>
              <a:off x="2688" y="2016"/>
              <a:ext cx="1488" cy="4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32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找到作用点</a:t>
              </a:r>
              <a:endParaRPr lang="zh-CN" altLang="en-US" sz="32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74766" name="椭圆 74765"/>
          <p:cNvSpPr/>
          <p:nvPr/>
        </p:nvSpPr>
        <p:spPr>
          <a:xfrm flipH="1">
            <a:off x="3132138" y="1628775"/>
            <a:ext cx="69850" cy="10001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4767" name="组合 74766"/>
          <p:cNvGrpSpPr/>
          <p:nvPr/>
        </p:nvGrpSpPr>
        <p:grpSpPr>
          <a:xfrm>
            <a:off x="2627313" y="3789363"/>
            <a:ext cx="5256212" cy="579437"/>
            <a:chOff x="1872" y="2448"/>
            <a:chExt cx="3120" cy="365"/>
          </a:xfrm>
        </p:grpSpPr>
        <p:pic>
          <p:nvPicPr>
            <p:cNvPr id="30734" name="图片 74767" descr="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2" y="2496"/>
              <a:ext cx="243" cy="2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5" name="文本框 74768"/>
            <p:cNvSpPr txBox="1"/>
            <p:nvPr/>
          </p:nvSpPr>
          <p:spPr>
            <a:xfrm>
              <a:off x="2208" y="2448"/>
              <a:ext cx="27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沿力的</a:t>
              </a:r>
              <a:r>
                <a:rPr lang="zh-C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方向画一条线段</a:t>
              </a:r>
              <a:endPara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74770" name="直接连接符 74769"/>
          <p:cNvSpPr/>
          <p:nvPr/>
        </p:nvSpPr>
        <p:spPr>
          <a:xfrm>
            <a:off x="3200400" y="1676400"/>
            <a:ext cx="1219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4771" name="组合 74770"/>
          <p:cNvGrpSpPr/>
          <p:nvPr/>
        </p:nvGrpSpPr>
        <p:grpSpPr>
          <a:xfrm>
            <a:off x="2627313" y="4437063"/>
            <a:ext cx="4495800" cy="579437"/>
            <a:chOff x="2448" y="2784"/>
            <a:chExt cx="2832" cy="365"/>
          </a:xfrm>
        </p:grpSpPr>
        <p:pic>
          <p:nvPicPr>
            <p:cNvPr id="30738" name="图片 74771" descr="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48" y="2880"/>
              <a:ext cx="243" cy="2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9" name="文本框 74772"/>
            <p:cNvSpPr txBox="1"/>
            <p:nvPr/>
          </p:nvSpPr>
          <p:spPr>
            <a:xfrm>
              <a:off x="2736" y="2784"/>
              <a:ext cx="254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32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在</a:t>
              </a:r>
              <a:r>
                <a:rPr lang="zh-CN" altLang="en-US" sz="32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线段末尾打上箭头</a:t>
              </a:r>
              <a:endPara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74774" name="直接连接符 74773"/>
          <p:cNvSpPr/>
          <p:nvPr/>
        </p:nvSpPr>
        <p:spPr>
          <a:xfrm>
            <a:off x="4343400" y="1676400"/>
            <a:ext cx="152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74775" name="组合 74774"/>
          <p:cNvGrpSpPr/>
          <p:nvPr/>
        </p:nvGrpSpPr>
        <p:grpSpPr>
          <a:xfrm>
            <a:off x="2627313" y="5157788"/>
            <a:ext cx="3810000" cy="579437"/>
            <a:chOff x="2016" y="3168"/>
            <a:chExt cx="2400" cy="365"/>
          </a:xfrm>
        </p:grpSpPr>
        <p:pic>
          <p:nvPicPr>
            <p:cNvPr id="30742" name="图片 74775" descr="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6" y="3264"/>
              <a:ext cx="243" cy="2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43" name="文本框 74776"/>
            <p:cNvSpPr txBox="1"/>
            <p:nvPr/>
          </p:nvSpPr>
          <p:spPr>
            <a:xfrm>
              <a:off x="2400" y="3168"/>
              <a:ext cx="201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</a:pP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标上力的</a:t>
              </a:r>
              <a:r>
                <a:rPr lang="zh-C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大小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74778" name="文本框 74777"/>
          <p:cNvSpPr txBox="1"/>
          <p:nvPr/>
        </p:nvSpPr>
        <p:spPr>
          <a:xfrm>
            <a:off x="3962400" y="17526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80N</a:t>
            </a:r>
          </a:p>
        </p:txBody>
      </p:sp>
      <p:grpSp>
        <p:nvGrpSpPr>
          <p:cNvPr id="74779" name="组合 74778"/>
          <p:cNvGrpSpPr/>
          <p:nvPr/>
        </p:nvGrpSpPr>
        <p:grpSpPr>
          <a:xfrm>
            <a:off x="341313" y="2876550"/>
            <a:ext cx="1676400" cy="3836988"/>
            <a:chOff x="192" y="2016"/>
            <a:chExt cx="912" cy="1889"/>
          </a:xfrm>
        </p:grpSpPr>
        <p:pic>
          <p:nvPicPr>
            <p:cNvPr id="30746" name="图片 74779" descr="兔  类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" y="2832"/>
              <a:ext cx="720" cy="10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47" name="矩形 74780"/>
            <p:cNvSpPr/>
            <p:nvPr/>
          </p:nvSpPr>
          <p:spPr>
            <a:xfrm>
              <a:off x="240" y="2016"/>
              <a:ext cx="864" cy="44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normAutofit/>
              <a:scene3d>
                <a:camera prst="legacyPerspectiveFront">
                  <a:rot lat="20520000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zh-CN" altLang="en-US" sz="3600"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  <a:tileRect/>
                  </a:gradFill>
                  <a:latin typeface="宋体" panose="02010600030101010101" pitchFamily="2" charset="-122"/>
                  <a:ea typeface="宋体" panose="02010600030101010101" pitchFamily="2" charset="-122"/>
                </a:rPr>
                <a:t>方法与步骤</a:t>
              </a:r>
            </a:p>
          </p:txBody>
        </p:sp>
      </p:grpSp>
      <p:sp>
        <p:nvSpPr>
          <p:cNvPr id="74782" name="矩形 74781"/>
          <p:cNvSpPr/>
          <p:nvPr/>
        </p:nvSpPr>
        <p:spPr>
          <a:xfrm>
            <a:off x="5795963" y="3036888"/>
            <a:ext cx="18161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（关键）</a:t>
            </a:r>
          </a:p>
        </p:txBody>
      </p:sp>
      <p:sp>
        <p:nvSpPr>
          <p:cNvPr id="74783" name="矩形 74782"/>
          <p:cNvSpPr/>
          <p:nvPr/>
        </p:nvSpPr>
        <p:spPr>
          <a:xfrm>
            <a:off x="7164388" y="3789363"/>
            <a:ext cx="1697037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（难点）</a:t>
            </a:r>
          </a:p>
        </p:txBody>
      </p:sp>
      <p:sp>
        <p:nvSpPr>
          <p:cNvPr id="74784" name="文本框 74783"/>
          <p:cNvSpPr txBox="1"/>
          <p:nvPr/>
        </p:nvSpPr>
        <p:spPr>
          <a:xfrm>
            <a:off x="1403350" y="5969000"/>
            <a:ext cx="7065963" cy="64135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t">
            <a:spAutoFit/>
          </a:bodyPr>
          <a:lstStyle/>
          <a:p>
            <a:r>
              <a:rPr lang="zh-CN" altLang="en-US" sz="3600" b="1" u="sng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注意：要把作用点画在</a:t>
            </a:r>
            <a:r>
              <a:rPr lang="zh-CN" altLang="en-US" sz="3600" b="1" u="sng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受力物体</a:t>
            </a:r>
            <a:r>
              <a:rPr lang="zh-CN" altLang="en-US" sz="3600" b="1" u="sng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</a:t>
            </a:r>
          </a:p>
        </p:txBody>
      </p:sp>
      <p:sp>
        <p:nvSpPr>
          <p:cNvPr id="22541" name="WordArt 16"/>
          <p:cNvSpPr>
            <a:spLocks noTextEdit="1"/>
          </p:cNvSpPr>
          <p:nvPr/>
        </p:nvSpPr>
        <p:spPr>
          <a:xfrm>
            <a:off x="156210" y="152400"/>
            <a:ext cx="1509395" cy="152463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我会做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4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4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4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4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8" grpId="0"/>
      <p:bldP spid="7478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/>
          <p:nvPr/>
        </p:nvSpPr>
        <p:spPr>
          <a:xfrm>
            <a:off x="228600" y="13716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zh-CN" altLang="zh-CN" sz="2400" dirty="0">
              <a:latin typeface="Times New Roman" panose="02020603050405020304" pitchFamily="18" charset="0"/>
            </a:endParaRPr>
          </a:p>
        </p:txBody>
      </p:sp>
      <p:grpSp>
        <p:nvGrpSpPr>
          <p:cNvPr id="24579" name="Group 3"/>
          <p:cNvGrpSpPr/>
          <p:nvPr/>
        </p:nvGrpSpPr>
        <p:grpSpPr>
          <a:xfrm>
            <a:off x="2895600" y="2819400"/>
            <a:ext cx="685800" cy="892175"/>
            <a:chOff x="3678" y="6938"/>
            <a:chExt cx="470" cy="544"/>
          </a:xfrm>
        </p:grpSpPr>
        <p:sp>
          <p:nvSpPr>
            <p:cNvPr id="24619" name="Freeform 4"/>
            <p:cNvSpPr/>
            <p:nvPr/>
          </p:nvSpPr>
          <p:spPr>
            <a:xfrm>
              <a:off x="3678" y="6938"/>
              <a:ext cx="47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235" y="0"/>
                </a:cxn>
                <a:cxn ang="0">
                  <a:pos x="470" y="272"/>
                </a:cxn>
              </a:cxnLst>
              <a:rect l="0" t="0" r="0" b="0"/>
              <a:pathLst>
                <a:path w="360" h="624">
                  <a:moveTo>
                    <a:pt x="0" y="624"/>
                  </a:moveTo>
                  <a:cubicBezTo>
                    <a:pt x="60" y="312"/>
                    <a:pt x="120" y="0"/>
                    <a:pt x="180" y="0"/>
                  </a:cubicBezTo>
                  <a:cubicBezTo>
                    <a:pt x="240" y="0"/>
                    <a:pt x="330" y="520"/>
                    <a:pt x="360" y="624"/>
                  </a:cubicBez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0" name="Line 5"/>
            <p:cNvSpPr/>
            <p:nvPr/>
          </p:nvSpPr>
          <p:spPr>
            <a:xfrm>
              <a:off x="3678" y="7210"/>
              <a:ext cx="470" cy="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1" name="Line 6"/>
            <p:cNvSpPr/>
            <p:nvPr/>
          </p:nvSpPr>
          <p:spPr>
            <a:xfrm>
              <a:off x="3678" y="7210"/>
              <a:ext cx="157" cy="27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2" name="Line 7"/>
            <p:cNvSpPr/>
            <p:nvPr/>
          </p:nvSpPr>
          <p:spPr>
            <a:xfrm flipH="1">
              <a:off x="3991" y="7210"/>
              <a:ext cx="157" cy="272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3" name="Line 8"/>
            <p:cNvSpPr/>
            <p:nvPr/>
          </p:nvSpPr>
          <p:spPr>
            <a:xfrm>
              <a:off x="3835" y="7482"/>
              <a:ext cx="156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4580" name="Group 9"/>
          <p:cNvGrpSpPr/>
          <p:nvPr/>
        </p:nvGrpSpPr>
        <p:grpSpPr>
          <a:xfrm>
            <a:off x="6588125" y="2636838"/>
            <a:ext cx="685800" cy="396875"/>
            <a:chOff x="6825" y="6510"/>
            <a:chExt cx="1080" cy="624"/>
          </a:xfrm>
        </p:grpSpPr>
        <p:sp>
          <p:nvSpPr>
            <p:cNvPr id="24616" name="Rectangle 10"/>
            <p:cNvSpPr/>
            <p:nvPr/>
          </p:nvSpPr>
          <p:spPr>
            <a:xfrm>
              <a:off x="6825" y="6510"/>
              <a:ext cx="1080" cy="468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617" name="Oval 11"/>
            <p:cNvSpPr/>
            <p:nvPr/>
          </p:nvSpPr>
          <p:spPr>
            <a:xfrm>
              <a:off x="7005" y="6978"/>
              <a:ext cx="180" cy="156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618" name="Oval 12"/>
            <p:cNvSpPr/>
            <p:nvPr/>
          </p:nvSpPr>
          <p:spPr>
            <a:xfrm>
              <a:off x="7545" y="6978"/>
              <a:ext cx="180" cy="156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4581" name="Group 13"/>
          <p:cNvGrpSpPr/>
          <p:nvPr/>
        </p:nvGrpSpPr>
        <p:grpSpPr>
          <a:xfrm>
            <a:off x="3059113" y="5013325"/>
            <a:ext cx="457200" cy="792163"/>
            <a:chOff x="3945" y="9942"/>
            <a:chExt cx="720" cy="1248"/>
          </a:xfrm>
        </p:grpSpPr>
        <p:sp>
          <p:nvSpPr>
            <p:cNvPr id="24602" name="Line 14"/>
            <p:cNvSpPr/>
            <p:nvPr/>
          </p:nvSpPr>
          <p:spPr>
            <a:xfrm>
              <a:off x="4125" y="9942"/>
              <a:ext cx="0" cy="124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3" name="Line 15"/>
            <p:cNvSpPr/>
            <p:nvPr/>
          </p:nvSpPr>
          <p:spPr>
            <a:xfrm flipH="1">
              <a:off x="3945" y="10098"/>
              <a:ext cx="180" cy="15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4" name="Line 16"/>
            <p:cNvSpPr/>
            <p:nvPr/>
          </p:nvSpPr>
          <p:spPr>
            <a:xfrm flipH="1">
              <a:off x="3945" y="10254"/>
              <a:ext cx="180" cy="15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5" name="Line 17"/>
            <p:cNvSpPr/>
            <p:nvPr/>
          </p:nvSpPr>
          <p:spPr>
            <a:xfrm flipH="1">
              <a:off x="3945" y="10566"/>
              <a:ext cx="179" cy="15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6" name="Line 18"/>
            <p:cNvSpPr/>
            <p:nvPr/>
          </p:nvSpPr>
          <p:spPr>
            <a:xfrm flipH="1">
              <a:off x="3945" y="10410"/>
              <a:ext cx="180" cy="15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7" name="Line 19"/>
            <p:cNvSpPr/>
            <p:nvPr/>
          </p:nvSpPr>
          <p:spPr>
            <a:xfrm flipH="1">
              <a:off x="3945" y="10722"/>
              <a:ext cx="179" cy="15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8" name="Line 20"/>
            <p:cNvSpPr/>
            <p:nvPr/>
          </p:nvSpPr>
          <p:spPr>
            <a:xfrm flipH="1">
              <a:off x="3945" y="9942"/>
              <a:ext cx="180" cy="15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9" name="Line 21"/>
            <p:cNvSpPr/>
            <p:nvPr/>
          </p:nvSpPr>
          <p:spPr>
            <a:xfrm flipH="1">
              <a:off x="3945" y="10878"/>
              <a:ext cx="180" cy="15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10" name="Line 22"/>
            <p:cNvSpPr/>
            <p:nvPr/>
          </p:nvSpPr>
          <p:spPr>
            <a:xfrm flipH="1">
              <a:off x="3945" y="11034"/>
              <a:ext cx="180" cy="15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4611" name="Group 23"/>
            <p:cNvGrpSpPr/>
            <p:nvPr/>
          </p:nvGrpSpPr>
          <p:grpSpPr>
            <a:xfrm>
              <a:off x="4125" y="10254"/>
              <a:ext cx="540" cy="624"/>
              <a:chOff x="5205" y="10254"/>
              <a:chExt cx="540" cy="624"/>
            </a:xfrm>
          </p:grpSpPr>
          <p:grpSp>
            <p:nvGrpSpPr>
              <p:cNvPr id="24612" name="Group 24"/>
              <p:cNvGrpSpPr/>
              <p:nvPr/>
            </p:nvGrpSpPr>
            <p:grpSpPr>
              <a:xfrm>
                <a:off x="5205" y="10410"/>
                <a:ext cx="540" cy="312"/>
                <a:chOff x="5025" y="10410"/>
                <a:chExt cx="540" cy="312"/>
              </a:xfrm>
            </p:grpSpPr>
            <p:sp>
              <p:nvSpPr>
                <p:cNvPr id="24614" name="Line 25"/>
                <p:cNvSpPr/>
                <p:nvPr/>
              </p:nvSpPr>
              <p:spPr>
                <a:xfrm flipV="1">
                  <a:off x="5025" y="10410"/>
                  <a:ext cx="540" cy="156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5" name="Line 26"/>
                <p:cNvSpPr/>
                <p:nvPr/>
              </p:nvSpPr>
              <p:spPr>
                <a:xfrm>
                  <a:off x="5025" y="10566"/>
                  <a:ext cx="540" cy="156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613" name="Freeform 27"/>
              <p:cNvSpPr/>
              <p:nvPr/>
            </p:nvSpPr>
            <p:spPr>
              <a:xfrm>
                <a:off x="5565" y="10254"/>
                <a:ext cx="180" cy="6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312"/>
                  </a:cxn>
                  <a:cxn ang="0">
                    <a:pos x="0" y="624"/>
                  </a:cxn>
                </a:cxnLst>
                <a:rect l="0" t="0" r="0" b="0"/>
                <a:pathLst>
                  <a:path w="360" h="624">
                    <a:moveTo>
                      <a:pt x="0" y="0"/>
                    </a:moveTo>
                    <a:cubicBezTo>
                      <a:pt x="180" y="104"/>
                      <a:pt x="360" y="208"/>
                      <a:pt x="360" y="312"/>
                    </a:cubicBezTo>
                    <a:cubicBezTo>
                      <a:pt x="360" y="416"/>
                      <a:pt x="60" y="572"/>
                      <a:pt x="0" y="624"/>
                    </a:cubicBezTo>
                  </a:path>
                </a:pathLst>
              </a:custGeom>
              <a:noFill/>
              <a:ln w="3810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4582" name="Group 28"/>
          <p:cNvGrpSpPr/>
          <p:nvPr/>
        </p:nvGrpSpPr>
        <p:grpSpPr>
          <a:xfrm>
            <a:off x="6588125" y="5300663"/>
            <a:ext cx="685800" cy="396875"/>
            <a:chOff x="6825" y="6510"/>
            <a:chExt cx="1080" cy="624"/>
          </a:xfrm>
        </p:grpSpPr>
        <p:sp>
          <p:nvSpPr>
            <p:cNvPr id="24599" name="Rectangle 29"/>
            <p:cNvSpPr/>
            <p:nvPr/>
          </p:nvSpPr>
          <p:spPr>
            <a:xfrm>
              <a:off x="6825" y="6510"/>
              <a:ext cx="1080" cy="468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600" name="Oval 30"/>
            <p:cNvSpPr/>
            <p:nvPr/>
          </p:nvSpPr>
          <p:spPr>
            <a:xfrm>
              <a:off x="7005" y="6978"/>
              <a:ext cx="180" cy="156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601" name="Oval 31"/>
            <p:cNvSpPr/>
            <p:nvPr/>
          </p:nvSpPr>
          <p:spPr>
            <a:xfrm>
              <a:off x="7545" y="6978"/>
              <a:ext cx="180" cy="156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4583" name="Text Box 32"/>
          <p:cNvSpPr txBox="1"/>
          <p:nvPr/>
        </p:nvSpPr>
        <p:spPr>
          <a:xfrm>
            <a:off x="1692275" y="1484313"/>
            <a:ext cx="27765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用</a:t>
            </a:r>
            <a:r>
              <a:rPr lang="en-US" altLang="zh-CN" sz="2400" b="1" dirty="0">
                <a:latin typeface="Times New Roman" panose="02020603050405020304" pitchFamily="18" charset="0"/>
              </a:rPr>
              <a:t>100N</a:t>
            </a:r>
            <a:r>
              <a:rPr lang="zh-CN" altLang="en-US" sz="2400" b="1" dirty="0">
                <a:latin typeface="Times New Roman" panose="02020603050405020304" pitchFamily="18" charset="0"/>
              </a:rPr>
              <a:t>的力提水桶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584" name="Text Box 33"/>
          <p:cNvSpPr txBox="1"/>
          <p:nvPr/>
        </p:nvSpPr>
        <p:spPr>
          <a:xfrm>
            <a:off x="4932363" y="3933825"/>
            <a:ext cx="40020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用</a:t>
            </a:r>
            <a:r>
              <a:rPr lang="en-US" altLang="zh-CN" sz="2400" b="1" dirty="0">
                <a:latin typeface="Times New Roman" panose="02020603050405020304" pitchFamily="18" charset="0"/>
              </a:rPr>
              <a:t>300N</a:t>
            </a:r>
            <a:r>
              <a:rPr lang="zh-CN" altLang="en-US" sz="2400" b="1" dirty="0">
                <a:latin typeface="Times New Roman" panose="02020603050405020304" pitchFamily="18" charset="0"/>
              </a:rPr>
              <a:t>的力向右上方拉小车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585" name="Text Box 34"/>
          <p:cNvSpPr txBox="1"/>
          <p:nvPr/>
        </p:nvSpPr>
        <p:spPr>
          <a:xfrm>
            <a:off x="1763713" y="4005263"/>
            <a:ext cx="277653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用</a:t>
            </a:r>
            <a:r>
              <a:rPr lang="en-US" altLang="zh-CN" sz="2400" b="1" dirty="0">
                <a:latin typeface="Times New Roman" panose="02020603050405020304" pitchFamily="18" charset="0"/>
              </a:rPr>
              <a:t>150N</a:t>
            </a:r>
            <a:r>
              <a:rPr lang="zh-CN" altLang="en-US" sz="2400" b="1" dirty="0">
                <a:latin typeface="Times New Roman" panose="02020603050405020304" pitchFamily="18" charset="0"/>
              </a:rPr>
              <a:t>的力按图钉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586" name="Text Box 35"/>
          <p:cNvSpPr txBox="1"/>
          <p:nvPr/>
        </p:nvSpPr>
        <p:spPr>
          <a:xfrm>
            <a:off x="5003800" y="1484313"/>
            <a:ext cx="33893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用</a:t>
            </a:r>
            <a:r>
              <a:rPr lang="en-US" altLang="zh-CN" sz="2400" b="1" dirty="0">
                <a:latin typeface="Times New Roman" panose="02020603050405020304" pitchFamily="18" charset="0"/>
              </a:rPr>
              <a:t>200N</a:t>
            </a:r>
            <a:r>
              <a:rPr lang="zh-CN" altLang="en-US" sz="2400" b="1" dirty="0">
                <a:latin typeface="Times New Roman" panose="02020603050405020304" pitchFamily="18" charset="0"/>
              </a:rPr>
              <a:t>的力向右推小车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517" name="Oval 37"/>
          <p:cNvSpPr/>
          <p:nvPr/>
        </p:nvSpPr>
        <p:spPr>
          <a:xfrm>
            <a:off x="3205163" y="2754313"/>
            <a:ext cx="71437" cy="730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18" name="Oval 38"/>
          <p:cNvSpPr/>
          <p:nvPr/>
        </p:nvSpPr>
        <p:spPr>
          <a:xfrm>
            <a:off x="6516688" y="2746375"/>
            <a:ext cx="71437" cy="730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19" name="Oval 39"/>
          <p:cNvSpPr/>
          <p:nvPr/>
        </p:nvSpPr>
        <p:spPr>
          <a:xfrm>
            <a:off x="3492500" y="5373688"/>
            <a:ext cx="71438" cy="730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20" name="Oval 40"/>
          <p:cNvSpPr/>
          <p:nvPr/>
        </p:nvSpPr>
        <p:spPr>
          <a:xfrm>
            <a:off x="7235825" y="5267325"/>
            <a:ext cx="71438" cy="730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21" name="Line 41"/>
          <p:cNvSpPr/>
          <p:nvPr/>
        </p:nvSpPr>
        <p:spPr>
          <a:xfrm flipH="1" flipV="1">
            <a:off x="3243263" y="2286000"/>
            <a:ext cx="0" cy="504825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22" name="Line 42"/>
          <p:cNvSpPr/>
          <p:nvPr/>
        </p:nvSpPr>
        <p:spPr>
          <a:xfrm>
            <a:off x="6588125" y="2781300"/>
            <a:ext cx="1152525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23" name="Line 43"/>
          <p:cNvSpPr/>
          <p:nvPr/>
        </p:nvSpPr>
        <p:spPr>
          <a:xfrm flipH="1">
            <a:off x="2843213" y="5413375"/>
            <a:ext cx="649287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24" name="Line 44"/>
          <p:cNvSpPr/>
          <p:nvPr/>
        </p:nvSpPr>
        <p:spPr>
          <a:xfrm flipV="1">
            <a:off x="7250113" y="4667250"/>
            <a:ext cx="792162" cy="6477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525" name="Text Box 45"/>
          <p:cNvSpPr txBox="1"/>
          <p:nvPr/>
        </p:nvSpPr>
        <p:spPr>
          <a:xfrm>
            <a:off x="3348038" y="1989138"/>
            <a:ext cx="12033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D60093"/>
                </a:solidFill>
                <a:latin typeface="Times New Roman" panose="02020603050405020304" pitchFamily="18" charset="0"/>
              </a:rPr>
              <a:t>F=100N</a:t>
            </a:r>
          </a:p>
        </p:txBody>
      </p:sp>
      <p:sp>
        <p:nvSpPr>
          <p:cNvPr id="20526" name="Text Box 46"/>
          <p:cNvSpPr txBox="1"/>
          <p:nvPr/>
        </p:nvSpPr>
        <p:spPr>
          <a:xfrm>
            <a:off x="7451725" y="2205038"/>
            <a:ext cx="12033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D60093"/>
                </a:solidFill>
                <a:latin typeface="Times New Roman" panose="02020603050405020304" pitchFamily="18" charset="0"/>
              </a:rPr>
              <a:t>F=200N</a:t>
            </a:r>
          </a:p>
        </p:txBody>
      </p:sp>
      <p:sp>
        <p:nvSpPr>
          <p:cNvPr id="20527" name="Text Box 47"/>
          <p:cNvSpPr txBox="1"/>
          <p:nvPr/>
        </p:nvSpPr>
        <p:spPr>
          <a:xfrm>
            <a:off x="1403350" y="4868863"/>
            <a:ext cx="12033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D60093"/>
                </a:solidFill>
                <a:latin typeface="Times New Roman" panose="02020603050405020304" pitchFamily="18" charset="0"/>
              </a:rPr>
              <a:t>F=150N</a:t>
            </a:r>
          </a:p>
        </p:txBody>
      </p:sp>
      <p:sp>
        <p:nvSpPr>
          <p:cNvPr id="20528" name="Text Box 48"/>
          <p:cNvSpPr txBox="1"/>
          <p:nvPr/>
        </p:nvSpPr>
        <p:spPr>
          <a:xfrm>
            <a:off x="6804025" y="4365625"/>
            <a:ext cx="12033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D60093"/>
                </a:solidFill>
                <a:latin typeface="Times New Roman" panose="02020603050405020304" pitchFamily="18" charset="0"/>
              </a:rPr>
              <a:t>F=300N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7" grpId="0" bldLvl="0" animBg="1"/>
      <p:bldP spid="20518" grpId="0" bldLvl="0" animBg="1"/>
      <p:bldP spid="20519" grpId="0" bldLvl="0" animBg="1"/>
      <p:bldP spid="20520" grpId="0" bldLvl="0" animBg="1"/>
      <p:bldP spid="20525" grpId="0"/>
      <p:bldP spid="20526" grpId="0"/>
      <p:bldP spid="20527" grpId="0"/>
      <p:bldP spid="205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AS00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462" y="0"/>
            <a:ext cx="9828212" cy="716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3"/>
          <p:cNvSpPr/>
          <p:nvPr/>
        </p:nvSpPr>
        <p:spPr>
          <a:xfrm>
            <a:off x="838200" y="2057400"/>
            <a:ext cx="7696200" cy="2971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har char="•"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力的三要素：力的大小、方向和作用点</a:t>
            </a:r>
          </a:p>
          <a:p>
            <a:pPr marL="342900" indent="-342900" eaLnBrk="1" hangingPunct="1">
              <a:spcBef>
                <a:spcPct val="20000"/>
              </a:spcBef>
              <a:buChar char="•"/>
            </a:pP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har char="•"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力的单位：牛顿，简称牛，用符号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N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表示</a:t>
            </a:r>
          </a:p>
          <a:p>
            <a:pPr marL="342900" indent="-342900" eaLnBrk="1" hangingPunct="1">
              <a:spcBef>
                <a:spcPct val="20000"/>
              </a:spcBef>
              <a:buChar char="•"/>
            </a:pP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har char="•"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力的示意图：在受力物体上画一条带箭头的线段，表示物体在这个方向上所受的力。</a:t>
            </a:r>
          </a:p>
        </p:txBody>
      </p:sp>
      <p:sp>
        <p:nvSpPr>
          <p:cNvPr id="25604" name="WordArt 4" descr="白色大理石"/>
          <p:cNvSpPr>
            <a:spLocks noTextEdit="1"/>
          </p:cNvSpPr>
          <p:nvPr/>
        </p:nvSpPr>
        <p:spPr>
          <a:xfrm>
            <a:off x="2209800" y="990600"/>
            <a:ext cx="449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3600">
                <a:blipFill rotWithShape="0">
                  <a:blip r:embed="rId3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长话短说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idx="1"/>
          </p:nvPr>
        </p:nvSpPr>
        <p:spPr>
          <a:xfrm>
            <a:off x="304800" y="1219200"/>
            <a:ext cx="7696200" cy="19050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en-US" altLang="zh-CN" sz="2800" b="1" dirty="0">
                <a:solidFill>
                  <a:srgbClr val="080005"/>
                </a:solidFill>
                <a:latin typeface="宋体" panose="02010600030101010101" pitchFamily="2" charset="-122"/>
              </a:rPr>
              <a:t>      1</a:t>
            </a:r>
            <a:r>
              <a:rPr lang="zh-CN" altLang="en-US" sz="2800" b="1" dirty="0">
                <a:solidFill>
                  <a:srgbClr val="080005"/>
                </a:solidFill>
                <a:latin typeface="宋体" panose="02010600030101010101" pitchFamily="2" charset="-122"/>
              </a:rPr>
              <a:t>、一辆正在运动的玩具汽车，如果向前推，它会运动得更快，但若向后拉，它运动的速度就会慢下来，这说明力的</a:t>
            </a:r>
            <a:r>
              <a:rPr lang="zh-CN" altLang="en-US" sz="2800" b="1" u="sng" dirty="0">
                <a:solidFill>
                  <a:srgbClr val="080005"/>
                </a:solidFill>
                <a:latin typeface="宋体" panose="02010600030101010101" pitchFamily="2" charset="-122"/>
              </a:rPr>
              <a:t>      </a:t>
            </a:r>
            <a:r>
              <a:rPr lang="zh-CN" altLang="en-US" sz="2800" b="1" dirty="0">
                <a:solidFill>
                  <a:srgbClr val="080005"/>
                </a:solidFill>
                <a:latin typeface="宋体" panose="02010600030101010101" pitchFamily="2" charset="-122"/>
              </a:rPr>
              <a:t>能影响力的作用效果。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46083" name="Text Box 3"/>
          <p:cNvSpPr txBox="1"/>
          <p:nvPr/>
        </p:nvSpPr>
        <p:spPr>
          <a:xfrm>
            <a:off x="5410200" y="205740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2009"/>
                </a:solidFill>
                <a:latin typeface="Arial" panose="020B0604020202020204" pitchFamily="34" charset="0"/>
              </a:rPr>
              <a:t>方向</a:t>
            </a:r>
          </a:p>
        </p:txBody>
      </p:sp>
      <p:sp>
        <p:nvSpPr>
          <p:cNvPr id="26628" name="WordArt 4"/>
          <p:cNvSpPr>
            <a:spLocks noTextEdit="1"/>
          </p:cNvSpPr>
          <p:nvPr/>
        </p:nvSpPr>
        <p:spPr>
          <a:xfrm>
            <a:off x="228600" y="152400"/>
            <a:ext cx="24384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巩固与提高</a:t>
            </a:r>
          </a:p>
        </p:txBody>
      </p:sp>
      <p:grpSp>
        <p:nvGrpSpPr>
          <p:cNvPr id="26629" name="Group 5"/>
          <p:cNvGrpSpPr/>
          <p:nvPr/>
        </p:nvGrpSpPr>
        <p:grpSpPr>
          <a:xfrm>
            <a:off x="5410200" y="4724400"/>
            <a:ext cx="2286000" cy="1371600"/>
            <a:chOff x="2160" y="9552"/>
            <a:chExt cx="4545" cy="2340"/>
          </a:xfrm>
        </p:grpSpPr>
        <p:pic>
          <p:nvPicPr>
            <p:cNvPr id="26633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0" y="9552"/>
              <a:ext cx="4545" cy="19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4" name="Text Box 7"/>
            <p:cNvSpPr txBox="1"/>
            <p:nvPr/>
          </p:nvSpPr>
          <p:spPr>
            <a:xfrm>
              <a:off x="4364" y="11268"/>
              <a:ext cx="1216" cy="62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bIns="0"/>
            <a:lstStyle/>
            <a:p>
              <a:pPr algn="just" eaLnBrk="1" hangingPunct="1"/>
              <a:r>
                <a:rPr lang="zh-CN" altLang="en-US" sz="900" dirty="0">
                  <a:latin typeface="Times New Roman" panose="02020603050405020304" pitchFamily="18" charset="0"/>
                </a:rPr>
                <a:t>图</a:t>
              </a:r>
              <a:r>
                <a:rPr lang="en-US" altLang="zh-CN" sz="900" dirty="0">
                  <a:latin typeface="Times New Roman" panose="02020603050405020304" pitchFamily="18" charset="0"/>
                </a:rPr>
                <a:t>1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</p:grpSp>
      <p:sp>
        <p:nvSpPr>
          <p:cNvPr id="26630" name="Rectangle 8"/>
          <p:cNvSpPr/>
          <p:nvPr/>
        </p:nvSpPr>
        <p:spPr>
          <a:xfrm>
            <a:off x="304800" y="3276600"/>
            <a:ext cx="8153400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zh-CN" sz="2800" b="1" dirty="0">
                <a:solidFill>
                  <a:srgbClr val="080005"/>
                </a:solidFill>
                <a:latin typeface="宋体" panose="02010600030101010101" pitchFamily="2" charset="-122"/>
              </a:rPr>
              <a:t>      2</a:t>
            </a:r>
            <a:r>
              <a:rPr lang="zh-CN" altLang="en-US" sz="2800" b="1" dirty="0">
                <a:solidFill>
                  <a:srgbClr val="080005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800" b="1" dirty="0">
                <a:latin typeface="宋体" panose="02010600030101010101" pitchFamily="2" charset="-122"/>
              </a:rPr>
              <a:t>如图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所示，用扳手拧螺母时</a:t>
            </a:r>
            <a:r>
              <a:rPr lang="en-US" altLang="zh-CN" sz="2800" b="1" dirty="0"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</a:rPr>
              <a:t>若用同样大的力在</a:t>
            </a:r>
            <a:r>
              <a:rPr lang="en-US" altLang="zh-CN" sz="2800" b="1" dirty="0">
                <a:latin typeface="宋体" panose="02010600030101010101" pitchFamily="2" charset="-122"/>
              </a:rPr>
              <a:t>A</a:t>
            </a:r>
            <a:r>
              <a:rPr lang="zh-CN" altLang="en-US" sz="2800" b="1" dirty="0">
                <a:latin typeface="宋体" panose="02010600030101010101" pitchFamily="2" charset="-122"/>
              </a:rPr>
              <a:t>点或</a:t>
            </a:r>
            <a:r>
              <a:rPr lang="en-US" altLang="zh-CN" sz="2800" b="1" dirty="0">
                <a:latin typeface="宋体" panose="02010600030101010101" pitchFamily="2" charset="-122"/>
              </a:rPr>
              <a:t>B</a:t>
            </a:r>
            <a:r>
              <a:rPr lang="zh-CN" altLang="en-US" sz="2800" b="1" dirty="0">
                <a:latin typeface="宋体" panose="02010600030101010101" pitchFamily="2" charset="-122"/>
              </a:rPr>
              <a:t>点拧，在</a:t>
            </a:r>
            <a:r>
              <a:rPr lang="en-US" altLang="zh-CN" sz="2800" b="1" u="sng" dirty="0">
                <a:latin typeface="宋体" panose="02010600030101010101" pitchFamily="2" charset="-122"/>
              </a:rPr>
              <a:t>____</a:t>
            </a:r>
            <a:r>
              <a:rPr lang="zh-CN" altLang="en-US" sz="2800" b="1" dirty="0">
                <a:latin typeface="宋体" panose="02010600030101010101" pitchFamily="2" charset="-122"/>
              </a:rPr>
              <a:t>点更容易拧一些，这表明力的作用效果与力的</a:t>
            </a:r>
            <a:r>
              <a:rPr lang="en-US" altLang="zh-CN" sz="2800" b="1" u="sng" dirty="0">
                <a:latin typeface="宋体" panose="02010600030101010101" pitchFamily="2" charset="-122"/>
              </a:rPr>
              <a:t>________</a:t>
            </a:r>
            <a:r>
              <a:rPr lang="zh-CN" altLang="en-US" sz="2800" b="1" dirty="0">
                <a:latin typeface="宋体" panose="02010600030101010101" pitchFamily="2" charset="-122"/>
              </a:rPr>
              <a:t>有关。 </a:t>
            </a:r>
          </a:p>
        </p:txBody>
      </p:sp>
      <p:sp>
        <p:nvSpPr>
          <p:cNvPr id="46089" name="Text Box 9"/>
          <p:cNvSpPr txBox="1"/>
          <p:nvPr/>
        </p:nvSpPr>
        <p:spPr>
          <a:xfrm>
            <a:off x="4572000" y="3748088"/>
            <a:ext cx="609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2009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6090" name="Text Box 10"/>
          <p:cNvSpPr txBox="1"/>
          <p:nvPr/>
        </p:nvSpPr>
        <p:spPr>
          <a:xfrm>
            <a:off x="4419600" y="4114800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2009"/>
                </a:solidFill>
                <a:latin typeface="Arial" panose="020B0604020202020204" pitchFamily="34" charset="0"/>
              </a:rPr>
              <a:t>作用点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9" grpId="0"/>
      <p:bldP spid="460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15925" y="2432685"/>
            <a:ext cx="8713788" cy="1368425"/>
          </a:xfrm>
        </p:spPr>
        <p:txBody>
          <a:bodyPr vert="horz" wrap="square" lIns="91440" tIns="45720" rIns="91440" bIns="45720" anchor="t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eaLnBrk="1" hangingPunct="1">
              <a:buNone/>
            </a:pPr>
            <a:r>
              <a:rPr lang="en-US" altLang="zh-CN" b="1" dirty="0">
                <a:solidFill>
                  <a:srgbClr val="0000FF"/>
                </a:solidFill>
              </a:rPr>
              <a:t>4</a:t>
            </a:r>
            <a:r>
              <a:rPr lang="zh-CN" altLang="en-US" b="1" dirty="0">
                <a:solidFill>
                  <a:srgbClr val="0000FF"/>
                </a:solidFill>
              </a:rPr>
              <a:t>、举起下列物体所需要的力大约是</a:t>
            </a:r>
            <a:r>
              <a:rPr lang="en-US" altLang="zh-CN" b="1" dirty="0">
                <a:solidFill>
                  <a:srgbClr val="0000FF"/>
                </a:solidFill>
              </a:rPr>
              <a:t>20N</a:t>
            </a:r>
            <a:r>
              <a:rPr lang="zh-CN" altLang="en-US" b="1" dirty="0">
                <a:solidFill>
                  <a:srgbClr val="0000FF"/>
                </a:solidFill>
              </a:rPr>
              <a:t>的是（     ）</a:t>
            </a:r>
          </a:p>
          <a:p>
            <a:pPr lvl="0" eaLnBrk="1" hangingPunct="1">
              <a:buNone/>
            </a:pPr>
            <a:r>
              <a:rPr lang="zh-CN" altLang="en-US" b="1" dirty="0"/>
              <a:t>  </a:t>
            </a:r>
            <a:r>
              <a:rPr lang="en-US" altLang="zh-CN" b="1" dirty="0"/>
              <a:t>A            	       B                   C                D</a:t>
            </a:r>
          </a:p>
        </p:txBody>
      </p:sp>
      <p:pic>
        <p:nvPicPr>
          <p:cNvPr id="28675" name="Picture 21" descr="l_44121705280299[1]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5025390"/>
            <a:ext cx="1529080" cy="1530985"/>
          </a:xfrm>
        </p:spPr>
      </p:pic>
      <p:pic>
        <p:nvPicPr>
          <p:cNvPr id="28676" name="Picture 38" descr="103308_1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5140325"/>
            <a:ext cx="1638300" cy="1606550"/>
          </a:xfrm>
        </p:spPr>
      </p:pic>
      <p:pic>
        <p:nvPicPr>
          <p:cNvPr id="28677" name="Picture 42" descr="jidefe14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917950" y="4584065"/>
            <a:ext cx="1983105" cy="2162810"/>
          </a:xfrm>
        </p:spPr>
      </p:pic>
      <p:pic>
        <p:nvPicPr>
          <p:cNvPr id="28678" name="Picture 46" descr="2009041114534238387"/>
          <p:cNvPicPr>
            <a:picLocks noGrp="1" noChangeAspect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6416675" y="3317240"/>
            <a:ext cx="1946910" cy="3239135"/>
          </a:xfrm>
        </p:spPr>
      </p:pic>
      <p:sp>
        <p:nvSpPr>
          <p:cNvPr id="54281" name="Text Box 9"/>
          <p:cNvSpPr txBox="1"/>
          <p:nvPr/>
        </p:nvSpPr>
        <p:spPr>
          <a:xfrm>
            <a:off x="7653338" y="2552065"/>
            <a:ext cx="7921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7653" name="Rectangle 5"/>
          <p:cNvSpPr/>
          <p:nvPr/>
        </p:nvSpPr>
        <p:spPr>
          <a:xfrm>
            <a:off x="925195" y="550545"/>
            <a:ext cx="76962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</a:rPr>
              <a:t>    3</a:t>
            </a:r>
            <a:r>
              <a:rPr lang="zh-CN" altLang="en-US" sz="2800" b="1" dirty="0">
                <a:latin typeface="宋体" panose="02010600030101010101" pitchFamily="2" charset="-122"/>
              </a:rPr>
              <a:t>、大人和小孩坐同样的沙发时，沙发的凹陷程度不同，这说明力的作用效果与力的</a:t>
            </a:r>
            <a:r>
              <a:rPr lang="en-US" altLang="zh-CN" b="1" u="sng" dirty="0">
                <a:latin typeface="Arial" panose="020B0604020202020204" pitchFamily="34" charset="0"/>
              </a:rPr>
              <a:t>________</a:t>
            </a:r>
            <a:r>
              <a:rPr lang="en-US" altLang="zh-CN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</a:rPr>
              <a:t>有关。</a:t>
            </a:r>
          </a:p>
        </p:txBody>
      </p:sp>
      <p:sp>
        <p:nvSpPr>
          <p:cNvPr id="47110" name="Text Box 6"/>
          <p:cNvSpPr txBox="1"/>
          <p:nvPr/>
        </p:nvSpPr>
        <p:spPr>
          <a:xfrm>
            <a:off x="7531100" y="106807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2009"/>
                </a:solidFill>
                <a:latin typeface="Arial" panose="020B0604020202020204" pitchFamily="34" charset="0"/>
              </a:rPr>
              <a:t>大小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p"/>
      <p:bldP spid="54281" grpId="0"/>
      <p:bldP spid="27653" grpId="0"/>
      <p:bldP spid="47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/>
          <p:nvPr/>
        </p:nvSpPr>
        <p:spPr>
          <a:xfrm>
            <a:off x="1905000" y="3048000"/>
            <a:ext cx="541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4400" dirty="0">
              <a:latin typeface="Comic Sans MS" panose="030F0702030302020204" pitchFamily="66" charset="0"/>
            </a:endParaRPr>
          </a:p>
        </p:txBody>
      </p:sp>
      <p:sp>
        <p:nvSpPr>
          <p:cNvPr id="2051" name="WordArt 4"/>
          <p:cNvSpPr/>
          <p:nvPr/>
        </p:nvSpPr>
        <p:spPr>
          <a:xfrm>
            <a:off x="3355658" y="1288318"/>
            <a:ext cx="4572000" cy="2079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7200" dirty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怎样描述力</a:t>
            </a:r>
          </a:p>
        </p:txBody>
      </p:sp>
      <p:pic>
        <p:nvPicPr>
          <p:cNvPr id="2052" name="Picture 5" descr="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196975"/>
            <a:ext cx="1835150" cy="3233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/>
          <p:cNvSpPr/>
          <p:nvPr/>
        </p:nvSpPr>
        <p:spPr>
          <a:xfrm>
            <a:off x="0" y="243046"/>
            <a:ext cx="8964613" cy="3538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、 如图所示，将一根薄钢条下端固定，分别用不同的力去推它，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F1=F3=F4</a:t>
            </a:r>
            <a:r>
              <a:rPr lang="zh-C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＞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F2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，使之发生如图所示的形变，现分别用（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）、（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）、（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</a:t>
            </a:r>
          </a:p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三图与（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）图对照分析，其中：</a:t>
            </a:r>
          </a:p>
          <a:p>
            <a:pPr algn="ctr" eaLnBrk="1" hangingPunct="1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）（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）图说明</a:t>
            </a:r>
            <a:r>
              <a:rPr lang="zh-CN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；</a:t>
            </a:r>
          </a:p>
          <a:p>
            <a:pPr algn="ctr" eaLnBrk="1" hangingPunct="1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）（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）图说明</a:t>
            </a:r>
            <a:r>
              <a:rPr lang="zh-CN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；</a:t>
            </a:r>
          </a:p>
          <a:p>
            <a:pPr algn="ctr" eaLnBrk="1" hangingPunct="1"/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）（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）图说明</a:t>
            </a:r>
            <a:r>
              <a:rPr lang="zh-CN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</p:txBody>
      </p:sp>
      <p:pic>
        <p:nvPicPr>
          <p:cNvPr id="30723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4073525"/>
            <a:ext cx="8064500" cy="2582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/>
          <p:nvPr/>
        </p:nvSpPr>
        <p:spPr>
          <a:xfrm>
            <a:off x="341313" y="195263"/>
            <a:ext cx="8839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 dirty="0">
                <a:solidFill>
                  <a:srgbClr val="FF66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小实验：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探究影响塑料刻度尺形变的因素 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619250" y="836613"/>
          <a:ext cx="5834063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4800600" imgH="2667000" progId="Paint.Picture">
                  <p:embed/>
                </p:oleObj>
              </mc:Choice>
              <mc:Fallback>
                <p:oleObj r:id="rId3" imgW="4800600" imgH="266700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250" y="836613"/>
                        <a:ext cx="5834063" cy="4375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4"/>
          <p:cNvSpPr/>
          <p:nvPr/>
        </p:nvSpPr>
        <p:spPr>
          <a:xfrm>
            <a:off x="403225" y="5445125"/>
            <a:ext cx="87407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试一试：请你自己设计实验验证你的猜想 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dar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68413"/>
            <a:ext cx="4824412" cy="3989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文本框 31748"/>
          <p:cNvSpPr txBox="1"/>
          <p:nvPr/>
        </p:nvSpPr>
        <p:spPr>
          <a:xfrm>
            <a:off x="5435600" y="2419350"/>
            <a:ext cx="3563938" cy="18018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小孩和大人举重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: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小孩力气小，举不动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;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大人力气大，可举起。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对象 11265"/>
          <p:cNvGraphicFramePr>
            <a:graphicFrameLocks noChangeAspect="1"/>
          </p:cNvGraphicFramePr>
          <p:nvPr/>
        </p:nvGraphicFramePr>
        <p:xfrm>
          <a:off x="1763713" y="2565400"/>
          <a:ext cx="1676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895350" imgH="1409700" progId="Paint.Picture">
                  <p:embed/>
                </p:oleObj>
              </mc:Choice>
              <mc:Fallback>
                <p:oleObj r:id="rId3" imgW="895350" imgH="14097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713" y="2565400"/>
                        <a:ext cx="1676400" cy="213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" name="对象 11266"/>
          <p:cNvGraphicFramePr>
            <a:graphicFrameLocks noChangeAspect="1"/>
          </p:cNvGraphicFramePr>
          <p:nvPr/>
        </p:nvGraphicFramePr>
        <p:xfrm>
          <a:off x="4787900" y="836613"/>
          <a:ext cx="24384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5" imgW="1247775" imgH="1714500" progId="Paint.Picture">
                  <p:embed/>
                </p:oleObj>
              </mc:Choice>
              <mc:Fallback>
                <p:oleObj r:id="rId5" imgW="1247775" imgH="171450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7900" y="836613"/>
                        <a:ext cx="2438400" cy="4038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矩形 11267"/>
          <p:cNvSpPr/>
          <p:nvPr/>
        </p:nvSpPr>
        <p:spPr>
          <a:xfrm>
            <a:off x="1187450" y="4899025"/>
            <a:ext cx="7705725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力的</a:t>
            </a:r>
            <a:r>
              <a:rPr lang="zh-CN" altLang="en-US" sz="44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大小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能够影响力的作用效果。</a:t>
            </a:r>
            <a:endParaRPr lang="zh-CN" altLang="en-US" sz="360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6" name="文本框 11269"/>
          <p:cNvSpPr txBox="1"/>
          <p:nvPr/>
        </p:nvSpPr>
        <p:spPr>
          <a:xfrm>
            <a:off x="468313" y="260350"/>
            <a:ext cx="80645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小孩的力气小，一根弹簧也拉不开，大人的力气大，很容易拉开三根弹簧。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991735" y="786765"/>
            <a:ext cx="2280285" cy="2425700"/>
            <a:chOff x="768" y="288"/>
            <a:chExt cx="2064" cy="2208"/>
          </a:xfrm>
        </p:grpSpPr>
        <p:graphicFrame>
          <p:nvGraphicFramePr>
            <p:cNvPr id="9218" name="Object 3"/>
            <p:cNvGraphicFramePr/>
            <p:nvPr/>
          </p:nvGraphicFramePr>
          <p:xfrm>
            <a:off x="768" y="288"/>
            <a:ext cx="2064" cy="2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r:id="rId3" imgW="1866900" imgH="2981325" progId="Paint.Picture">
                    <p:embed/>
                  </p:oleObj>
                </mc:Choice>
                <mc:Fallback>
                  <p:oleObj r:id="rId3" imgW="1866900" imgH="2981325" progId="Paint.Picture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68" y="288"/>
                          <a:ext cx="2064" cy="22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9" name="AutoShape 7"/>
            <p:cNvSpPr/>
            <p:nvPr/>
          </p:nvSpPr>
          <p:spPr>
            <a:xfrm>
              <a:off x="1776" y="864"/>
              <a:ext cx="144" cy="336"/>
            </a:xfrm>
            <a:prstGeom prst="upArrow">
              <a:avLst>
                <a:gd name="adj1" fmla="val 50000"/>
                <a:gd name="adj2" fmla="val 5829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727393" y="691515"/>
            <a:ext cx="3095625" cy="2520950"/>
            <a:chOff x="3552" y="1296"/>
            <a:chExt cx="1008" cy="1104"/>
          </a:xfrm>
        </p:grpSpPr>
        <p:pic>
          <p:nvPicPr>
            <p:cNvPr id="9221" name="Picture 2" descr="D:\力的图示\弹簧的形变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2" y="1296"/>
              <a:ext cx="1008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2" name="AutoShape 8"/>
            <p:cNvSpPr/>
            <p:nvPr/>
          </p:nvSpPr>
          <p:spPr>
            <a:xfrm>
              <a:off x="3936" y="182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9223" name="Text Box 12"/>
          <p:cNvSpPr txBox="1"/>
          <p:nvPr/>
        </p:nvSpPr>
        <p:spPr>
          <a:xfrm>
            <a:off x="727710" y="33655"/>
            <a:ext cx="6797675" cy="1122045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同样大小的力作用在弹簧上</a:t>
            </a: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矩形 11267"/>
          <p:cNvSpPr/>
          <p:nvPr/>
        </p:nvSpPr>
        <p:spPr>
          <a:xfrm>
            <a:off x="502285" y="5806440"/>
            <a:ext cx="7705725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力的</a:t>
            </a:r>
            <a:r>
              <a:rPr lang="zh-CN" altLang="en-US" sz="44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方向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能够影响力的作用效果。</a:t>
            </a:r>
            <a:endParaRPr lang="zh-CN" altLang="en-US" sz="360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105" y="3444240"/>
            <a:ext cx="2164715" cy="2451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timg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8905" y="3359150"/>
            <a:ext cx="3640455" cy="2447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729855" y="3057525"/>
            <a:ext cx="1290638" cy="28384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主攻手用力</a:t>
            </a: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向下</a:t>
            </a: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扣球，</a:t>
            </a:r>
          </a:p>
          <a:p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球就改变运动方向</a:t>
            </a:r>
          </a:p>
          <a:p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急速下落。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96820" y="3444240"/>
            <a:ext cx="1290638" cy="28384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主攻手用力</a:t>
            </a: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向下</a:t>
            </a: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扣球，</a:t>
            </a:r>
          </a:p>
          <a:p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球就改变运动方向</a:t>
            </a:r>
          </a:p>
          <a:p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急速下落。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3313"/>
          <p:cNvSpPr/>
          <p:nvPr/>
        </p:nvSpPr>
        <p:spPr>
          <a:xfrm>
            <a:off x="139065" y="3344545"/>
            <a:ext cx="342455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隶书" panose="02010509060101010101" pitchFamily="49" charset="-122"/>
              </a:rPr>
              <a:t>推门的时候，推力作用在离门轴较远的点，比作用在离门轴较近的点，易于把门推开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3315" name="矩形 13314"/>
          <p:cNvSpPr/>
          <p:nvPr/>
        </p:nvSpPr>
        <p:spPr>
          <a:xfrm>
            <a:off x="4067175" y="4005263"/>
            <a:ext cx="4248150" cy="1187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隶书" panose="02010509060101010101" pitchFamily="49" charset="-122"/>
              </a:rPr>
              <a:t>用扳手拧螺母的时候，手握在把的末端比握在把的中间，易于把螺母拧紧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3316" name="矩形 13315"/>
          <p:cNvSpPr/>
          <p:nvPr/>
        </p:nvSpPr>
        <p:spPr>
          <a:xfrm>
            <a:off x="1403350" y="5445125"/>
            <a:ext cx="776287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力的</a:t>
            </a:r>
            <a:r>
              <a:rPr lang="zh-CN" altLang="en-US" sz="4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作用点</a:t>
            </a:r>
            <a:r>
              <a:rPr lang="zh-CN" altLang="en-US" sz="3200" b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也能够影响它的作用效果。</a:t>
            </a:r>
          </a:p>
        </p:txBody>
      </p:sp>
      <p:pic>
        <p:nvPicPr>
          <p:cNvPr id="13324" name="图片 13323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150" y="863600"/>
            <a:ext cx="3360738" cy="936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5" name="组合 13324"/>
          <p:cNvGrpSpPr/>
          <p:nvPr/>
        </p:nvGrpSpPr>
        <p:grpSpPr>
          <a:xfrm>
            <a:off x="7750175" y="1230313"/>
            <a:ext cx="550863" cy="777875"/>
            <a:chOff x="-54" y="384"/>
            <a:chExt cx="347" cy="490"/>
          </a:xfrm>
        </p:grpSpPr>
        <p:sp>
          <p:nvSpPr>
            <p:cNvPr id="13318" name="直接连接符 13325"/>
            <p:cNvSpPr/>
            <p:nvPr/>
          </p:nvSpPr>
          <p:spPr>
            <a:xfrm flipV="1">
              <a:off x="96" y="384"/>
              <a:ext cx="48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9" name="矩形 13326"/>
            <p:cNvSpPr/>
            <p:nvPr/>
          </p:nvSpPr>
          <p:spPr>
            <a:xfrm>
              <a:off x="-54" y="432"/>
              <a:ext cx="347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400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</p:grpSp>
      <p:grpSp>
        <p:nvGrpSpPr>
          <p:cNvPr id="13328" name="组合 13327"/>
          <p:cNvGrpSpPr/>
          <p:nvPr/>
        </p:nvGrpSpPr>
        <p:grpSpPr>
          <a:xfrm>
            <a:off x="6397625" y="941388"/>
            <a:ext cx="488950" cy="1066800"/>
            <a:chOff x="0" y="0"/>
            <a:chExt cx="308" cy="672"/>
          </a:xfrm>
        </p:grpSpPr>
        <p:sp>
          <p:nvSpPr>
            <p:cNvPr id="13321" name="矩形 13328"/>
            <p:cNvSpPr/>
            <p:nvPr/>
          </p:nvSpPr>
          <p:spPr>
            <a:xfrm>
              <a:off x="0" y="0"/>
              <a:ext cx="30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3322" name="直接连接符 13329"/>
            <p:cNvSpPr/>
            <p:nvPr/>
          </p:nvSpPr>
          <p:spPr>
            <a:xfrm flipV="1">
              <a:off x="0" y="336"/>
              <a:ext cx="48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2289" name="Object 2"/>
          <p:cNvGraphicFramePr>
            <a:graphicFrameLocks noChangeAspect="1"/>
          </p:cNvGraphicFramePr>
          <p:nvPr/>
        </p:nvGraphicFramePr>
        <p:xfrm>
          <a:off x="356235" y="-359410"/>
          <a:ext cx="3710940" cy="3703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5" imgW="2638425" imgH="2295525" progId="Paint.Picture">
                  <p:embed/>
                </p:oleObj>
              </mc:Choice>
              <mc:Fallback>
                <p:oleObj r:id="rId5" imgW="2638425" imgH="2295525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235" y="-359410"/>
                        <a:ext cx="3710940" cy="37039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隶书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5" grpId="0"/>
      <p:bldP spid="13316" grpId="0"/>
      <p:bldP spid="133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35841"/>
          <p:cNvSpPr txBox="1"/>
          <p:nvPr/>
        </p:nvSpPr>
        <p:spPr>
          <a:xfrm>
            <a:off x="539750" y="1484313"/>
            <a:ext cx="7993063" cy="3505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力的作用效果与力的大小有关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力越大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力的作用效果越明显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力的作用效果与力的方向有关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力的方向不同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力的作用效果不同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力的作用效果与力的作用点有关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力的作用点不同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其效果也不同</a:t>
            </a:r>
          </a:p>
        </p:txBody>
      </p:sp>
      <p:sp>
        <p:nvSpPr>
          <p:cNvPr id="35843" name="文本框 35842"/>
          <p:cNvSpPr txBox="1"/>
          <p:nvPr/>
        </p:nvSpPr>
        <p:spPr>
          <a:xfrm>
            <a:off x="468313" y="260350"/>
            <a:ext cx="25146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小结</a:t>
            </a:r>
            <a:r>
              <a:rPr lang="en-US" altLang="zh-CN" sz="3600" b="1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9217" descr="D:\huaniao\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文本框 9218"/>
          <p:cNvSpPr txBox="1"/>
          <p:nvPr/>
        </p:nvSpPr>
        <p:spPr>
          <a:xfrm>
            <a:off x="533400" y="228600"/>
            <a:ext cx="8077200" cy="2111375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zh-CN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力的______、______、_______叫做力的三要素,它们都能够影响力的作用效果．</a:t>
            </a:r>
          </a:p>
        </p:txBody>
      </p:sp>
      <p:pic>
        <p:nvPicPr>
          <p:cNvPr id="15363" name="图片 9219" descr="D:\力的图示\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14600"/>
            <a:ext cx="19050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矩形 9222"/>
          <p:cNvSpPr/>
          <p:nvPr/>
        </p:nvSpPr>
        <p:spPr>
          <a:xfrm rot="-1464413">
            <a:off x="5141913" y="4225925"/>
            <a:ext cx="3810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5400">
                <a:solidFill>
                  <a:srgbClr val="FF0000"/>
                </a:solidFill>
                <a:effectLst>
                  <a:outerShdw dist="35921" dir="2699999" algn="ctr" rotWithShape="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你知道了吗？</a:t>
            </a:r>
          </a:p>
        </p:txBody>
      </p:sp>
      <p:sp>
        <p:nvSpPr>
          <p:cNvPr id="9224" name="文本框 9223"/>
          <p:cNvSpPr txBox="1"/>
          <p:nvPr/>
        </p:nvSpPr>
        <p:spPr>
          <a:xfrm>
            <a:off x="2971800" y="228600"/>
            <a:ext cx="15240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大小</a:t>
            </a:r>
          </a:p>
        </p:txBody>
      </p:sp>
      <p:sp>
        <p:nvSpPr>
          <p:cNvPr id="9225" name="文本框 9224"/>
          <p:cNvSpPr txBox="1"/>
          <p:nvPr/>
        </p:nvSpPr>
        <p:spPr>
          <a:xfrm>
            <a:off x="5029200" y="2286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方向</a:t>
            </a:r>
          </a:p>
        </p:txBody>
      </p:sp>
      <p:sp>
        <p:nvSpPr>
          <p:cNvPr id="9226" name="文本框 9225"/>
          <p:cNvSpPr txBox="1"/>
          <p:nvPr/>
        </p:nvSpPr>
        <p:spPr>
          <a:xfrm>
            <a:off x="762000" y="838200"/>
            <a:ext cx="21336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作用点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68525" y="2844800"/>
            <a:ext cx="6975475" cy="1168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注意</a:t>
            </a: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zh-CN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当三要素中的任何一</a:t>
            </a:r>
            <a:r>
              <a:rPr lang="zh-CN" alt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个因素不同时，</a:t>
            </a:r>
          </a:p>
          <a:p>
            <a:pPr>
              <a:spcBef>
                <a:spcPct val="50000"/>
              </a:spcBef>
            </a:pPr>
            <a:r>
              <a:rPr lang="zh-CN" alt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力的作用效果</a:t>
            </a:r>
            <a:r>
              <a:rPr lang="zh-CN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就不</a:t>
            </a:r>
            <a:r>
              <a:rPr lang="zh-CN" alt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相同。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/>
      <p:bldP spid="9223" grpId="0"/>
      <p:bldP spid="9224" grpId="0"/>
      <p:bldP spid="9225" grpId="0"/>
      <p:bldP spid="9226" grpId="0"/>
      <p:bldP spid="2" grpId="0"/>
    </p:bldLst>
  </p:timing>
</p:sld>
</file>

<file path=ppt/theme/theme1.xml><?xml version="1.0" encoding="utf-8"?>
<a:theme xmlns:a="http://schemas.openxmlformats.org/drawingml/2006/main" name="2019-2020学年沪科版八年级物理全册教学课件：6.2怎样描述力(共20张PP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2019-2020学年沪科版八年级物理全册教学课件：6.2怎样描述力(共20张PPT)</Template>
  <TotalTime>6</TotalTime>
  <Words>995</Words>
  <Application>Microsoft Office PowerPoint</Application>
  <PresentationFormat>全屏显示(4:3)</PresentationFormat>
  <Paragraphs>106</Paragraphs>
  <Slides>20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2019-2020学年沪科版八年级物理全册教学课件：6.2怎样描述力(共20张PPT)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牛顿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</cp:revision>
  <dcterms:created xsi:type="dcterms:W3CDTF">2020-02-05T02:31:40Z</dcterms:created>
  <dcterms:modified xsi:type="dcterms:W3CDTF">2020-02-05T02:38:12Z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