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  <p:sldId id="495" r:id="rId24"/>
    <p:sldId id="496" r:id="rId25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oleObject" Target="../embeddings/Document13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0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emf"/><Relationship Id="rId4" Type="http://schemas.openxmlformats.org/officeDocument/2006/relationships/oleObject" Target="../embeddings/Document20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Document21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oleObject" Target="../embeddings/Document4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6．3　重力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620713" y="669925"/>
          <a:ext cx="11266487" cy="618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536045" imgH="6345555" progId="Word.Document.8">
                  <p:embed/>
                </p:oleObj>
              </mc:Choice>
              <mc:Fallback>
                <p:oleObj name="Document" r:id="rId1" imgW="11536045" imgH="634555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0713" y="669925"/>
                        <a:ext cx="11266487" cy="6188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0996799" y="642918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04257" y="5715016"/>
            <a:ext cx="360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40293" y="5715016"/>
            <a:ext cx="6273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0.2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83369" y="1304449"/>
          <a:ext cx="11314430" cy="415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369" y="1304449"/>
                        <a:ext cx="11314430" cy="4152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869251" y="1928802"/>
            <a:ext cx="4203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766763"/>
          <a:ext cx="11250612" cy="493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34750" imgH="4970145" progId="Word.Document.8">
                  <p:embed/>
                </p:oleObj>
              </mc:Choice>
              <mc:Fallback>
                <p:oleObj name="Document" r:id="rId1" imgW="11334750" imgH="497014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66763"/>
                        <a:ext cx="11250612" cy="4932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869119" y="1428736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15754" y="1245235"/>
          <a:ext cx="11314430" cy="4368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34750" imgH="4370705" progId="Word.Document.8">
                  <p:embed/>
                </p:oleObj>
              </mc:Choice>
              <mc:Fallback>
                <p:oleObj name="Document" r:id="rId1" imgW="11334750" imgH="437070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5754" y="1245235"/>
                        <a:ext cx="11314430" cy="4368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853659" y="2477152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368261" y="1714488"/>
          <a:ext cx="11250612" cy="395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4" imgW="11334750" imgH="3978275" progId="Word.Document.8">
                  <p:embed/>
                </p:oleObj>
              </mc:Choice>
              <mc:Fallback>
                <p:oleObj name="Document" r:id="rId4" imgW="11334750" imgH="397827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8261" y="1714488"/>
                        <a:ext cx="11250612" cy="3951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1012523" y="2357430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47809" y="1060133"/>
          <a:ext cx="11313795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4770755" progId="Word.Document.8">
                  <p:embed/>
                </p:oleObj>
              </mc:Choice>
              <mc:Fallback>
                <p:oleObj name="Document" r:id="rId1" imgW="11334750" imgH="477075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809" y="1060133"/>
                        <a:ext cx="11313795" cy="4762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39765" y="2285992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342900" y="735013"/>
          <a:ext cx="11053763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34750" imgH="6153785" progId="Word.Document.8">
                  <p:embed/>
                </p:oleObj>
              </mc:Choice>
              <mc:Fallback>
                <p:oleObj name="Document" r:id="rId1" imgW="11334750" imgH="615378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2900" y="735013"/>
                        <a:ext cx="11053763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0655333" y="1357298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77813" y="1535113"/>
          <a:ext cx="11053762" cy="347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34750" imgH="3569335" progId="Word.Document.8">
                  <p:embed/>
                </p:oleObj>
              </mc:Choice>
              <mc:Fallback>
                <p:oleObj name="Document" r:id="rId1" imgW="11334750" imgH="356933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535113"/>
                        <a:ext cx="11053762" cy="3478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011203" y="2643182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68261" y="1428736"/>
          <a:ext cx="11314430" cy="396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34750" imgH="3978275" progId="Word.Document.8">
                  <p:embed/>
                </p:oleObj>
              </mc:Choice>
              <mc:Fallback>
                <p:oleObj name="Document" r:id="rId1" imgW="11334750" imgH="397827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8261" y="1428736"/>
                        <a:ext cx="11314430" cy="39617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394408" y="207167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重</a:t>
            </a:r>
            <a:r>
              <a:rPr lang="zh-CN" altLang="en-US" dirty="0" smtClean="0"/>
              <a:t>力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54805" y="2000240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运动状态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636588"/>
          <a:ext cx="11250612" cy="630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34750" imgH="6353175" progId="Word.Document.8">
                  <p:embed/>
                </p:oleObj>
              </mc:Choice>
              <mc:Fallback>
                <p:oleObj name="Document" r:id="rId1" imgW="11334750" imgH="635317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36588"/>
                        <a:ext cx="11250612" cy="6302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3825050" y="1285860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80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55201" y="1285860"/>
            <a:ext cx="9848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 </a:t>
            </a:r>
            <a:r>
              <a:rPr lang="en-US" altLang="zh-CN" dirty="0" smtClean="0"/>
              <a:t>︰2</a:t>
            </a:r>
            <a:endParaRPr lang="zh-CN" altLang="en-US" dirty="0"/>
          </a:p>
        </p:txBody>
      </p:sp>
      <p:pic>
        <p:nvPicPr>
          <p:cNvPr id="49154" name="图片 3" descr="xy010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583367" y="4286256"/>
            <a:ext cx="17970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28600" y="1633538"/>
          <a:ext cx="11234738" cy="530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06810" imgH="5351780" progId="Word.Document.8">
                  <p:embed/>
                </p:oleObj>
              </mc:Choice>
              <mc:Fallback>
                <p:oleObj name="Document" r:id="rId4" imgW="11306810" imgH="535178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1633538"/>
                        <a:ext cx="11234738" cy="5305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369185" y="2192025"/>
            <a:ext cx="1960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地球的吸引 </a:t>
            </a:r>
            <a:endParaRPr lang="zh-CN" altLang="en-US" dirty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297219" y="3406471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地球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3511533" y="4501195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竖直向下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7948242" y="5120983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竖直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733136" y="576392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水平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83369" y="649129"/>
          <a:ext cx="11314430" cy="5746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" r:id="rId1" imgW="11325225" imgH="5772150" progId="Word.Document.8">
                  <p:embed/>
                </p:oleObj>
              </mc:Choice>
              <mc:Fallback>
                <p:oleObj name="" r:id="rId1" imgW="11325225" imgH="5772150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369" y="649129"/>
                        <a:ext cx="11314430" cy="57461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950" y="1285860"/>
            <a:ext cx="11421745" cy="31076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解：</a:t>
            </a:r>
            <a:r>
              <a:rPr lang="en-US" dirty="0" smtClean="0"/>
              <a:t>(1)</a:t>
            </a:r>
            <a:r>
              <a:rPr lang="zh-CN" altLang="en-US" dirty="0" smtClean="0"/>
              <a:t>货物的重力：</a:t>
            </a:r>
            <a:endParaRPr lang="zh-CN" altLang="en-US" dirty="0" smtClean="0"/>
          </a:p>
          <a:p>
            <a:r>
              <a:rPr lang="en-US" i="1" dirty="0" smtClean="0"/>
              <a:t>G</a:t>
            </a:r>
            <a:r>
              <a:rPr lang="zh-CN" altLang="en-US" baseline="-25000" dirty="0" smtClean="0"/>
              <a:t>货</a:t>
            </a:r>
            <a:r>
              <a:rPr lang="zh-CN" altLang="en-US" dirty="0" smtClean="0"/>
              <a:t>＝</a:t>
            </a:r>
            <a:r>
              <a:rPr lang="en-US" i="1" dirty="0" smtClean="0"/>
              <a:t>m</a:t>
            </a:r>
            <a:r>
              <a:rPr lang="zh-CN" altLang="en-US" baseline="-25000" dirty="0" smtClean="0"/>
              <a:t>货</a:t>
            </a:r>
            <a:r>
              <a:rPr lang="en-US" i="1" dirty="0" smtClean="0"/>
              <a:t>g</a:t>
            </a:r>
            <a:r>
              <a:rPr lang="zh-CN" altLang="en-US" dirty="0" smtClean="0"/>
              <a:t>＝</a:t>
            </a:r>
            <a:r>
              <a:rPr lang="en-US" dirty="0" smtClean="0"/>
              <a:t>8 000 kg×10 N/kg</a:t>
            </a:r>
            <a:r>
              <a:rPr lang="zh-CN" altLang="en-US" dirty="0" smtClean="0"/>
              <a:t>＝</a:t>
            </a:r>
            <a:r>
              <a:rPr lang="en-US" dirty="0" smtClean="0"/>
              <a:t>8×10</a:t>
            </a:r>
            <a:r>
              <a:rPr lang="en-US" baseline="30000" dirty="0" smtClean="0"/>
              <a:t>4</a:t>
            </a:r>
            <a:r>
              <a:rPr lang="en-US" dirty="0" smtClean="0"/>
              <a:t> N</a:t>
            </a:r>
            <a:endParaRPr lang="zh-CN" altLang="en-US" dirty="0" smtClean="0"/>
          </a:p>
          <a:p>
            <a:r>
              <a:rPr lang="zh-CN" altLang="en-US" dirty="0" smtClean="0"/>
              <a:t>汽车与货物总重力：</a:t>
            </a:r>
            <a:r>
              <a:rPr lang="en-US" i="1" dirty="0" smtClean="0"/>
              <a:t>G</a:t>
            </a:r>
            <a:r>
              <a:rPr lang="zh-CN" altLang="en-US" baseline="-25000" dirty="0" smtClean="0"/>
              <a:t>总</a:t>
            </a:r>
            <a:r>
              <a:rPr lang="zh-CN" altLang="en-US" dirty="0" smtClean="0"/>
              <a:t>＝</a:t>
            </a:r>
            <a:r>
              <a:rPr lang="en-US" i="1" dirty="0" smtClean="0"/>
              <a:t>G</a:t>
            </a:r>
            <a:r>
              <a:rPr lang="zh-CN" altLang="en-US" baseline="-25000" dirty="0" smtClean="0"/>
              <a:t>车</a:t>
            </a:r>
            <a:r>
              <a:rPr lang="zh-CN" altLang="en-US" dirty="0" smtClean="0"/>
              <a:t>＋</a:t>
            </a:r>
            <a:r>
              <a:rPr lang="en-US" i="1" dirty="0" smtClean="0"/>
              <a:t>G</a:t>
            </a:r>
            <a:r>
              <a:rPr lang="zh-CN" altLang="en-US" baseline="-25000" dirty="0" smtClean="0"/>
              <a:t>货</a:t>
            </a:r>
            <a:r>
              <a:rPr lang="zh-CN" altLang="en-US" dirty="0" smtClean="0"/>
              <a:t>＝</a:t>
            </a:r>
            <a:r>
              <a:rPr lang="en-US" dirty="0" smtClean="0"/>
              <a:t>3.5×10</a:t>
            </a:r>
            <a:r>
              <a:rPr lang="en-US" baseline="30000" dirty="0" smtClean="0"/>
              <a:t>4</a:t>
            </a:r>
            <a:r>
              <a:rPr lang="en-US" dirty="0" smtClean="0"/>
              <a:t> N</a:t>
            </a:r>
            <a:r>
              <a:rPr lang="zh-CN" altLang="en-US" dirty="0" smtClean="0"/>
              <a:t>＋</a:t>
            </a:r>
            <a:r>
              <a:rPr lang="en-US" dirty="0" smtClean="0"/>
              <a:t>8×10</a:t>
            </a:r>
            <a:r>
              <a:rPr lang="en-US" baseline="30000" dirty="0" smtClean="0"/>
              <a:t>4</a:t>
            </a:r>
            <a:r>
              <a:rPr lang="en-US" dirty="0" smtClean="0"/>
              <a:t> N</a:t>
            </a:r>
            <a:r>
              <a:rPr lang="zh-CN" altLang="en-US" dirty="0" smtClean="0"/>
              <a:t>＝</a:t>
            </a:r>
            <a:r>
              <a:rPr lang="en-US" dirty="0" smtClean="0"/>
              <a:t>1.15×10</a:t>
            </a:r>
            <a:r>
              <a:rPr lang="en-US" baseline="30000" dirty="0" smtClean="0"/>
              <a:t>5</a:t>
            </a:r>
            <a:r>
              <a:rPr lang="en-US" dirty="0" smtClean="0"/>
              <a:t> N</a:t>
            </a:r>
            <a:endParaRPr lang="zh-CN" altLang="en-US" dirty="0" smtClean="0"/>
          </a:p>
          <a:p>
            <a:r>
              <a:rPr lang="en-US" dirty="0" smtClean="0"/>
              <a:t>(2)</a:t>
            </a:r>
            <a:r>
              <a:rPr lang="zh-CN" altLang="en-US" dirty="0" smtClean="0"/>
              <a:t>汽车与货物的总质量：</a:t>
            </a:r>
            <a:endParaRPr lang="zh-CN" altLang="en-US" dirty="0" smtClean="0"/>
          </a:p>
          <a:p>
            <a:r>
              <a:rPr lang="en-US" i="1" dirty="0" smtClean="0"/>
              <a:t>m</a:t>
            </a:r>
            <a:r>
              <a:rPr lang="zh-CN" altLang="en-US" baseline="-25000" dirty="0" smtClean="0"/>
              <a:t>总</a:t>
            </a:r>
            <a:r>
              <a:rPr lang="zh-CN" altLang="en-US" dirty="0" smtClean="0"/>
              <a:t>＝＝＝</a:t>
            </a:r>
            <a:r>
              <a:rPr lang="en-US" dirty="0" smtClean="0"/>
              <a:t>1.15×10</a:t>
            </a:r>
            <a:r>
              <a:rPr lang="en-US" baseline="30000" dirty="0" smtClean="0"/>
              <a:t>4</a:t>
            </a:r>
            <a:r>
              <a:rPr lang="en-US" dirty="0" smtClean="0"/>
              <a:t> kg</a:t>
            </a:r>
            <a:r>
              <a:rPr lang="zh-CN" altLang="en-US" dirty="0" smtClean="0"/>
              <a:t>＝</a:t>
            </a:r>
            <a:r>
              <a:rPr lang="en-US" dirty="0" smtClean="0"/>
              <a:t>11.5 t</a:t>
            </a:r>
            <a:endParaRPr lang="zh-CN" altLang="en-US" dirty="0" smtClean="0"/>
          </a:p>
          <a:p>
            <a:r>
              <a:rPr lang="zh-CN" altLang="en-US" dirty="0" smtClean="0"/>
              <a:t>大桥允许通过汽车的最大质量</a:t>
            </a:r>
            <a:r>
              <a:rPr lang="en-US" dirty="0" smtClean="0"/>
              <a:t>10 t</a:t>
            </a:r>
            <a:r>
              <a:rPr lang="zh-CN" altLang="en-US" dirty="0" smtClean="0"/>
              <a:t>＜</a:t>
            </a:r>
            <a:r>
              <a:rPr lang="en-US" dirty="0" smtClean="0"/>
              <a:t>11.5 t</a:t>
            </a:r>
            <a:r>
              <a:rPr lang="zh-CN" altLang="en-US" dirty="0" smtClean="0"/>
              <a:t>，所以，这辆车不能过桥．</a:t>
            </a:r>
            <a:endParaRPr lang="zh-CN" altLang="en-US" dirty="0" smtClean="0"/>
          </a:p>
          <a:p>
            <a:r>
              <a:rPr 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84004" y="1850867"/>
          <a:ext cx="11314430" cy="495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" r:id="rId4" imgW="11325225" imgH="4981575" progId="Word.Document.8">
                  <p:embed/>
                </p:oleObj>
              </mc:Choice>
              <mc:Fallback>
                <p:oleObj name="" r:id="rId4" imgW="11325225" imgH="4981575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004" y="1850867"/>
                        <a:ext cx="11314430" cy="4958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77813" y="1535113"/>
          <a:ext cx="11053762" cy="347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535113"/>
                        <a:ext cx="11053762" cy="3478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654805" y="1500174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竖直向下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25182" y="2643182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95398" y="3286124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相等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96823" y="1142984"/>
          <a:ext cx="11233150" cy="393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16335" imgH="3967480" progId="Word.Document.8">
                  <p:embed/>
                </p:oleObj>
              </mc:Choice>
              <mc:Fallback>
                <p:oleObj name="Document" r:id="rId1" imgW="11316335" imgH="396748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823" y="1142984"/>
                        <a:ext cx="11233150" cy="3935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297879" y="1715113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正比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582971" y="2143741"/>
            <a:ext cx="6172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mg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368657" y="3215311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8694" y="3429000"/>
            <a:ext cx="594042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的</a:t>
            </a:r>
            <a:r>
              <a:rPr lang="zh-CN" altLang="en-US" dirty="0" smtClean="0"/>
              <a:t>重力大小约为</a:t>
            </a:r>
            <a:r>
              <a:rPr lang="en-US" dirty="0" smtClean="0"/>
              <a:t>9.8 N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6913332" y="2192025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 dirty="0" smtClean="0"/>
              <a:t>G/g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511797" y="2858121"/>
            <a:ext cx="57835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质量为</a:t>
            </a:r>
            <a:r>
              <a:rPr lang="en-US" dirty="0" smtClean="0"/>
              <a:t>1 kg</a:t>
            </a:r>
            <a:r>
              <a:rPr lang="zh-CN" altLang="en-US" dirty="0" smtClean="0"/>
              <a:t>的物体，在地球上所受到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 bldLvl="0" animBg="1"/>
      <p:bldP spid="9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84004" y="997110"/>
          <a:ext cx="11314430" cy="417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25225" imgH="4164330" progId="Word.Document.8">
                  <p:embed/>
                </p:oleObj>
              </mc:Choice>
              <mc:Fallback>
                <p:oleObj name="Document" r:id="rId1" imgW="11325225" imgH="416433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997110"/>
                        <a:ext cx="11314430" cy="4171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440887" y="2143116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重心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4013" y="3286124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几何重心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98077" y="335756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重心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77813" y="1909763"/>
          <a:ext cx="11233150" cy="413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4" imgW="11325225" imgH="4164330" progId="Word.Document.8">
                  <p:embed/>
                </p:oleObj>
              </mc:Choice>
              <mc:Fallback>
                <p:oleObj name="Document" r:id="rId4" imgW="11325225" imgH="416433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1909763"/>
                        <a:ext cx="11233150" cy="4132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511929" y="2500306"/>
            <a:ext cx="4203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77813" y="1176338"/>
          <a:ext cx="11250612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176338"/>
                        <a:ext cx="11250612" cy="3543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654937" y="1214422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77813" y="1436688"/>
          <a:ext cx="11250612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34750" imgH="3778250" progId="Word.Document.8">
                  <p:embed/>
                </p:oleObj>
              </mc:Choice>
              <mc:Fallback>
                <p:oleObj name="Document" r:id="rId1" imgW="11334750" imgH="377825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436688"/>
                        <a:ext cx="11250612" cy="3740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0710896" y="2071678"/>
            <a:ext cx="439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42900" y="1501775"/>
          <a:ext cx="11053763" cy="406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25225" imgH="4164330" progId="Word.Document.8">
                  <p:embed/>
                </p:oleObj>
              </mc:Choice>
              <mc:Fallback>
                <p:oleObj name="Document" r:id="rId1" imgW="11325225" imgH="416433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2900" y="1501775"/>
                        <a:ext cx="11053763" cy="4065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803191" y="2143116"/>
            <a:ext cx="4203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26441" y="3857628"/>
            <a:ext cx="716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490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7417" y="4429132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50 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7813" y="309274"/>
          <a:ext cx="11250612" cy="711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479530" imgH="7174865" progId="Word.Document.8">
                  <p:embed/>
                </p:oleObj>
              </mc:Choice>
              <mc:Fallback>
                <p:oleObj name="Document" r:id="rId1" imgW="11479530" imgH="717486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309274"/>
                        <a:ext cx="11250612" cy="7119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868459" y="157161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竖直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55201" y="207167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静止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330</Words>
  <Application>WPS 演示</Application>
  <PresentationFormat>自定义</PresentationFormat>
  <Paragraphs>99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23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