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gif" ContentType="image/gif"/>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5"/>
  </p:notesMasterIdLst>
  <p:sldIdLst>
    <p:sldId id="256" r:id="rId2"/>
    <p:sldId id="257" r:id="rId3"/>
    <p:sldId id="265" r:id="rId4"/>
    <p:sldId id="258" r:id="rId5"/>
    <p:sldId id="266" r:id="rId6"/>
    <p:sldId id="268" r:id="rId7"/>
    <p:sldId id="267" r:id="rId8"/>
    <p:sldId id="280" r:id="rId9"/>
    <p:sldId id="269" r:id="rId10"/>
    <p:sldId id="279" r:id="rId11"/>
    <p:sldId id="276" r:id="rId12"/>
    <p:sldId id="278" r:id="rId13"/>
    <p:sldId id="274" r:id="rId14"/>
    <p:sldId id="275" r:id="rId15"/>
    <p:sldId id="277" r:id="rId16"/>
    <p:sldId id="282" r:id="rId17"/>
    <p:sldId id="313" r:id="rId18"/>
    <p:sldId id="314" r:id="rId19"/>
    <p:sldId id="272" r:id="rId20"/>
    <p:sldId id="283" r:id="rId21"/>
    <p:sldId id="284" r:id="rId22"/>
    <p:sldId id="289" r:id="rId23"/>
    <p:sldId id="285" r:id="rId24"/>
    <p:sldId id="286" r:id="rId25"/>
    <p:sldId id="310" r:id="rId26"/>
    <p:sldId id="288" r:id="rId27"/>
    <p:sldId id="290" r:id="rId28"/>
    <p:sldId id="291" r:id="rId29"/>
    <p:sldId id="321" r:id="rId30"/>
    <p:sldId id="287" r:id="rId31"/>
    <p:sldId id="296" r:id="rId32"/>
    <p:sldId id="311" r:id="rId33"/>
    <p:sldId id="301" r:id="rId34"/>
    <p:sldId id="302" r:id="rId35"/>
    <p:sldId id="303" r:id="rId36"/>
    <p:sldId id="304" r:id="rId37"/>
    <p:sldId id="305" r:id="rId38"/>
    <p:sldId id="306" r:id="rId39"/>
    <p:sldId id="307" r:id="rId40"/>
    <p:sldId id="308" r:id="rId41"/>
    <p:sldId id="315" r:id="rId42"/>
    <p:sldId id="317" r:id="rId43"/>
    <p:sldId id="318" r:id="rId44"/>
    <p:sldId id="312" r:id="rId45"/>
    <p:sldId id="319" r:id="rId46"/>
    <p:sldId id="320" r:id="rId47"/>
    <p:sldId id="259" r:id="rId48"/>
    <p:sldId id="292" r:id="rId49"/>
    <p:sldId id="293" r:id="rId50"/>
    <p:sldId id="323" r:id="rId51"/>
    <p:sldId id="295" r:id="rId52"/>
    <p:sldId id="261" r:id="rId53"/>
    <p:sldId id="322" r:id="rId54"/>
  </p:sldIdLst>
  <p:sldSz cx="9144000" cy="6858000" type="screen4x3"/>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DFFFA"/>
    <a:srgbClr val="6098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8" autoAdjust="0"/>
    <p:restoredTop sz="92523" autoAdjust="0"/>
  </p:normalViewPr>
  <p:slideViewPr>
    <p:cSldViewPr snapToGrid="0">
      <p:cViewPr varScale="1">
        <p:scale>
          <a:sx n="114" d="100"/>
          <a:sy n="114" d="100"/>
        </p:scale>
        <p:origin x="-1554" y="-108"/>
      </p:cViewPr>
      <p:guideLst>
        <p:guide orient="horz" pos="2160"/>
        <p:guide pos="2880"/>
      </p:guideLst>
    </p:cSldViewPr>
  </p:slideViewPr>
  <p:notesTextViewPr>
    <p:cViewPr>
      <p:scale>
        <a:sx n="1" d="1"/>
        <a:sy n="1" d="1"/>
      </p:scale>
      <p:origin x="0" y="0"/>
    </p:cViewPr>
  </p:notesTextViewPr>
  <p:sorterViewPr>
    <p:cViewPr>
      <p:scale>
        <a:sx n="200" d="100"/>
        <a:sy n="200" d="100"/>
      </p:scale>
      <p:origin x="0" y="-23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A314336-C61E-4CDF-9626-3E1520C8A5E9}" type="datetimeFigureOut">
              <a:rPr lang="zh-CN" altLang="en-US" smtClean="0"/>
              <a:pPr/>
              <a:t>2020/8/22</a:t>
            </a:fld>
            <a:endParaRPr lang="zh-CN" altLang="en-US"/>
          </a:p>
        </p:txBody>
      </p:sp>
      <p:sp>
        <p:nvSpPr>
          <p:cNvPr id="4" name="幻灯片图像占位符 3"/>
          <p:cNvSpPr>
            <a:spLocks noGrp="1" noRot="1" noChangeAspect="1"/>
          </p:cNvSpPr>
          <p:nvPr>
            <p:ph type="sldImg" idx="2"/>
          </p:nvPr>
        </p:nvSpPr>
        <p:spPr>
          <a:xfrm>
            <a:off x="1249363" y="1279525"/>
            <a:ext cx="4606925"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98FC9EE3-E8D5-49CB-A8B7-FE8D57451450}" type="slidenum">
              <a:rPr lang="zh-CN" altLang="en-US" smtClean="0"/>
              <a:pPr/>
              <a:t>‹#›</a:t>
            </a:fld>
            <a:endParaRPr lang="zh-CN" altLang="en-US"/>
          </a:p>
        </p:txBody>
      </p:sp>
    </p:spTree>
    <p:extLst>
      <p:ext uri="{BB962C8B-B14F-4D97-AF65-F5344CB8AC3E}">
        <p14:creationId xmlns:p14="http://schemas.microsoft.com/office/powerpoint/2010/main" val="16388513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FC9EE3-E8D5-49CB-A8B7-FE8D57451450}" type="slidenum">
              <a:rPr lang="zh-CN" altLang="en-US" smtClean="0"/>
              <a:pPr/>
              <a:t>9</a:t>
            </a:fld>
            <a:endParaRPr lang="zh-CN" altLang="en-US"/>
          </a:p>
        </p:txBody>
      </p:sp>
    </p:spTree>
    <p:extLst>
      <p:ext uri="{BB962C8B-B14F-4D97-AF65-F5344CB8AC3E}">
        <p14:creationId xmlns:p14="http://schemas.microsoft.com/office/powerpoint/2010/main" val="1536442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fld id="{5743EFA0-136C-4F07-94EE-D4EE49A9AED0}" type="slidenum">
              <a:rPr lang="zh-CN" altLang="en-US" sz="1200"/>
              <a:pPr eaLnBrk="1" hangingPunct="1"/>
              <a:t>39</a:t>
            </a:fld>
            <a:endParaRPr lang="zh-CN" altLang="en-US" sz="1200"/>
          </a:p>
        </p:txBody>
      </p:sp>
    </p:spTree>
    <p:extLst>
      <p:ext uri="{BB962C8B-B14F-4D97-AF65-F5344CB8AC3E}">
        <p14:creationId xmlns:p14="http://schemas.microsoft.com/office/powerpoint/2010/main" val="476825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凸透镜能成什么样的像？</a:t>
            </a:r>
          </a:p>
          <a:p>
            <a:r>
              <a:rPr lang="zh-CN" altLang="en-US" dirty="0" smtClean="0"/>
              <a:t>凸透镜成像可能与物体到透镜的距离有关</a:t>
            </a:r>
            <a:endParaRPr lang="zh-CN" altLang="en-US" dirty="0"/>
          </a:p>
        </p:txBody>
      </p:sp>
      <p:sp>
        <p:nvSpPr>
          <p:cNvPr id="4" name="灯片编号占位符 3"/>
          <p:cNvSpPr>
            <a:spLocks noGrp="1"/>
          </p:cNvSpPr>
          <p:nvPr>
            <p:ph type="sldNum" sz="quarter" idx="10"/>
          </p:nvPr>
        </p:nvSpPr>
        <p:spPr/>
        <p:txBody>
          <a:bodyPr/>
          <a:lstStyle/>
          <a:p>
            <a:fld id="{98FC9EE3-E8D5-49CB-A8B7-FE8D57451450}" type="slidenum">
              <a:rPr lang="zh-CN" altLang="en-US" smtClean="0"/>
              <a:pPr/>
              <a:t>21</a:t>
            </a:fld>
            <a:endParaRPr lang="zh-CN" altLang="en-US"/>
          </a:p>
        </p:txBody>
      </p:sp>
    </p:spTree>
    <p:extLst>
      <p:ext uri="{BB962C8B-B14F-4D97-AF65-F5344CB8AC3E}">
        <p14:creationId xmlns:p14="http://schemas.microsoft.com/office/powerpoint/2010/main" val="34775568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根据凸透镜特性，让平行光（如太阳光）沿主轴方向入射到凸透镜上，在另一侧与透镜平行放置一光屏，调节光屏位置使光屏上的光斑最小且最明亮，此时透镜与光屏的间距为凸透镜焦距这是一种简便的粗测凸透镜焦距的方法。</a:t>
            </a:r>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98FC9EE3-E8D5-49CB-A8B7-FE8D57451450}" type="slidenum">
              <a:rPr lang="zh-CN" altLang="en-US" smtClean="0"/>
              <a:pPr/>
              <a:t>29</a:t>
            </a:fld>
            <a:endParaRPr lang="zh-CN" altLang="en-US"/>
          </a:p>
        </p:txBody>
      </p:sp>
    </p:spTree>
    <p:extLst>
      <p:ext uri="{BB962C8B-B14F-4D97-AF65-F5344CB8AC3E}">
        <p14:creationId xmlns:p14="http://schemas.microsoft.com/office/powerpoint/2010/main" val="1201591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fld id="{804D2C07-3AB7-42C3-855C-9A4A489DB461}" type="slidenum">
              <a:rPr lang="zh-CN" altLang="en-US" sz="1200"/>
              <a:pPr eaLnBrk="1" hangingPunct="1"/>
              <a:t>33</a:t>
            </a:fld>
            <a:endParaRPr lang="zh-CN" altLang="en-US" sz="1200"/>
          </a:p>
        </p:txBody>
      </p:sp>
    </p:spTree>
    <p:extLst>
      <p:ext uri="{BB962C8B-B14F-4D97-AF65-F5344CB8AC3E}">
        <p14:creationId xmlns:p14="http://schemas.microsoft.com/office/powerpoint/2010/main" val="3418061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fld id="{AC08ED2A-226C-4617-A32A-290A113D5C37}" type="slidenum">
              <a:rPr lang="zh-CN" altLang="en-US" sz="1200"/>
              <a:pPr eaLnBrk="1" hangingPunct="1"/>
              <a:t>34</a:t>
            </a:fld>
            <a:endParaRPr lang="zh-CN" altLang="en-US" sz="1200"/>
          </a:p>
        </p:txBody>
      </p:sp>
    </p:spTree>
    <p:extLst>
      <p:ext uri="{BB962C8B-B14F-4D97-AF65-F5344CB8AC3E}">
        <p14:creationId xmlns:p14="http://schemas.microsoft.com/office/powerpoint/2010/main" val="36442535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fld id="{A9744401-587C-4237-99FA-4EEE85EBE3C8}" type="slidenum">
              <a:rPr lang="zh-CN" altLang="en-US" sz="1200"/>
              <a:pPr eaLnBrk="1" hangingPunct="1"/>
              <a:t>35</a:t>
            </a:fld>
            <a:endParaRPr lang="zh-CN" altLang="en-US" sz="1200"/>
          </a:p>
        </p:txBody>
      </p:sp>
    </p:spTree>
    <p:extLst>
      <p:ext uri="{BB962C8B-B14F-4D97-AF65-F5344CB8AC3E}">
        <p14:creationId xmlns:p14="http://schemas.microsoft.com/office/powerpoint/2010/main" val="3702406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fld id="{0E407FCB-0B53-43E5-B45A-C8240D15BF30}" type="slidenum">
              <a:rPr lang="zh-CN" altLang="en-US" sz="1200"/>
              <a:pPr eaLnBrk="1" hangingPunct="1"/>
              <a:t>36</a:t>
            </a:fld>
            <a:endParaRPr lang="zh-CN" altLang="en-US" sz="1200"/>
          </a:p>
        </p:txBody>
      </p:sp>
    </p:spTree>
    <p:extLst>
      <p:ext uri="{BB962C8B-B14F-4D97-AF65-F5344CB8AC3E}">
        <p14:creationId xmlns:p14="http://schemas.microsoft.com/office/powerpoint/2010/main" val="3982728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fld id="{9F5447DF-680A-43F0-B144-4C0A0CC0199D}" type="slidenum">
              <a:rPr lang="zh-CN" altLang="en-US" sz="1200"/>
              <a:pPr eaLnBrk="1" hangingPunct="1"/>
              <a:t>37</a:t>
            </a:fld>
            <a:endParaRPr lang="zh-CN" altLang="en-US" sz="1200"/>
          </a:p>
        </p:txBody>
      </p:sp>
    </p:spTree>
    <p:extLst>
      <p:ext uri="{BB962C8B-B14F-4D97-AF65-F5344CB8AC3E}">
        <p14:creationId xmlns:p14="http://schemas.microsoft.com/office/powerpoint/2010/main" val="2172353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fld id="{5FC996C4-6716-491D-9A68-69C682295E7D}" type="slidenum">
              <a:rPr lang="zh-CN" altLang="en-US" sz="1200"/>
              <a:pPr eaLnBrk="1" hangingPunct="1"/>
              <a:t>38</a:t>
            </a:fld>
            <a:endParaRPr lang="zh-CN" altLang="en-US" sz="1200"/>
          </a:p>
        </p:txBody>
      </p:sp>
    </p:spTree>
    <p:extLst>
      <p:ext uri="{BB962C8B-B14F-4D97-AF65-F5344CB8AC3E}">
        <p14:creationId xmlns:p14="http://schemas.microsoft.com/office/powerpoint/2010/main" val="8239335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503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7330" algn="l" defTabSz="91503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165" indent="-227330" algn="l" defTabSz="91503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7330" algn="l" defTabSz="915035" rtl="0" eaLnBrk="1" latinLnBrk="0" hangingPunct="1">
        <a:lnSpc>
          <a:spcPct val="90000"/>
        </a:lnSpc>
        <a:spcBef>
          <a:spcPts val="500"/>
        </a:spcBef>
        <a:buFont typeface="Arial" panose="020B0604020202020204" pitchFamily="34" charset="0"/>
        <a:buChar char="•"/>
        <a:defRPr sz="1995" kern="1200">
          <a:solidFill>
            <a:schemeClr val="tx1"/>
          </a:solidFill>
          <a:latin typeface="+mn-lt"/>
          <a:ea typeface="+mn-ea"/>
          <a:cs typeface="+mn-cs"/>
        </a:defRPr>
      </a:lvl3pPr>
      <a:lvl4pPr marL="1600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7330" algn="l" defTabSz="91503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5035" rtl="0" eaLnBrk="1" latinLnBrk="0" hangingPunct="1">
        <a:defRPr sz="1800" kern="1200">
          <a:solidFill>
            <a:schemeClr val="tx1"/>
          </a:solidFill>
          <a:latin typeface="+mn-lt"/>
          <a:ea typeface="+mn-ea"/>
          <a:cs typeface="+mn-cs"/>
        </a:defRPr>
      </a:lvl1pPr>
      <a:lvl2pPr marL="457200" algn="l" defTabSz="915035" rtl="0" eaLnBrk="1" latinLnBrk="0" hangingPunct="1">
        <a:defRPr sz="1800" kern="1200">
          <a:solidFill>
            <a:schemeClr val="tx1"/>
          </a:solidFill>
          <a:latin typeface="+mn-lt"/>
          <a:ea typeface="+mn-ea"/>
          <a:cs typeface="+mn-cs"/>
        </a:defRPr>
      </a:lvl2pPr>
      <a:lvl3pPr marL="915035" algn="l" defTabSz="915035" rtl="0" eaLnBrk="1" latinLnBrk="0" hangingPunct="1">
        <a:defRPr sz="1800" kern="1200">
          <a:solidFill>
            <a:schemeClr val="tx1"/>
          </a:solidFill>
          <a:latin typeface="+mn-lt"/>
          <a:ea typeface="+mn-ea"/>
          <a:cs typeface="+mn-cs"/>
        </a:defRPr>
      </a:lvl3pPr>
      <a:lvl4pPr marL="1371600" algn="l" defTabSz="915035" rtl="0" eaLnBrk="1" latinLnBrk="0" hangingPunct="1">
        <a:defRPr sz="1800" kern="1200">
          <a:solidFill>
            <a:schemeClr val="tx1"/>
          </a:solidFill>
          <a:latin typeface="+mn-lt"/>
          <a:ea typeface="+mn-ea"/>
          <a:cs typeface="+mn-cs"/>
        </a:defRPr>
      </a:lvl4pPr>
      <a:lvl5pPr marL="1828800" algn="l" defTabSz="915035" rtl="0" eaLnBrk="1" latinLnBrk="0" hangingPunct="1">
        <a:defRPr sz="1800" kern="1200">
          <a:solidFill>
            <a:schemeClr val="tx1"/>
          </a:solidFill>
          <a:latin typeface="+mn-lt"/>
          <a:ea typeface="+mn-ea"/>
          <a:cs typeface="+mn-cs"/>
        </a:defRPr>
      </a:lvl5pPr>
      <a:lvl6pPr marL="2286000" algn="l" defTabSz="915035" rtl="0" eaLnBrk="1" latinLnBrk="0" hangingPunct="1">
        <a:defRPr sz="1800" kern="1200">
          <a:solidFill>
            <a:schemeClr val="tx1"/>
          </a:solidFill>
          <a:latin typeface="+mn-lt"/>
          <a:ea typeface="+mn-ea"/>
          <a:cs typeface="+mn-cs"/>
        </a:defRPr>
      </a:lvl6pPr>
      <a:lvl7pPr marL="2743835" algn="l" defTabSz="915035" rtl="0" eaLnBrk="1" latinLnBrk="0" hangingPunct="1">
        <a:defRPr sz="1800" kern="1200">
          <a:solidFill>
            <a:schemeClr val="tx1"/>
          </a:solidFill>
          <a:latin typeface="+mn-lt"/>
          <a:ea typeface="+mn-ea"/>
          <a:cs typeface="+mn-cs"/>
        </a:defRPr>
      </a:lvl7pPr>
      <a:lvl8pPr marL="3200400" algn="l" defTabSz="915035" rtl="0" eaLnBrk="1" latinLnBrk="0" hangingPunct="1">
        <a:defRPr sz="1800" kern="1200">
          <a:solidFill>
            <a:schemeClr val="tx1"/>
          </a:solidFill>
          <a:latin typeface="+mn-lt"/>
          <a:ea typeface="+mn-ea"/>
          <a:cs typeface="+mn-cs"/>
        </a:defRPr>
      </a:lvl8pPr>
      <a:lvl9pPr marL="3657600" algn="l" defTabSz="91503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image" Target="../media/image7.emf"/><Relationship Id="rId5" Type="http://schemas.openxmlformats.org/officeDocument/2006/relationships/oleObject" Target="../embeddings/oleObject3.bin"/><Relationship Id="rId4" Type="http://schemas.openxmlformats.org/officeDocument/2006/relationships/image" Target="../media/image6.e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9.emf"/><Relationship Id="rId5" Type="http://schemas.openxmlformats.org/officeDocument/2006/relationships/oleObject" Target="../embeddings/oleObject5.bin"/><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5.pn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gif"/><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 name="矩形 1"/>
          <p:cNvSpPr>
            <a:spLocks noChangeArrowheads="1"/>
          </p:cNvSpPr>
          <p:nvPr>
            <p:custDataLst>
              <p:tags r:id="rId1"/>
            </p:custDataLst>
          </p:nvPr>
        </p:nvSpPr>
        <p:spPr bwMode="auto">
          <a:xfrm>
            <a:off x="-15875" y="4166654"/>
            <a:ext cx="9159875" cy="1948920"/>
          </a:xfrm>
          <a:prstGeom prst="rect">
            <a:avLst/>
          </a:prstGeom>
          <a:solidFill>
            <a:srgbClr val="60980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350" dirty="0">
              <a:solidFill>
                <a:srgbClr val="FFFFFF"/>
              </a:solidFill>
              <a:latin typeface="宋体" panose="02010600030101010101" pitchFamily="2" charset="-122"/>
              <a:sym typeface="宋体" panose="02010600030101010101" pitchFamily="2" charset="-122"/>
            </a:endParaRPr>
          </a:p>
        </p:txBody>
      </p:sp>
      <p:sp>
        <p:nvSpPr>
          <p:cNvPr id="17" name="矩形 11"/>
          <p:cNvSpPr>
            <a:spLocks noChangeArrowheads="1"/>
          </p:cNvSpPr>
          <p:nvPr>
            <p:custDataLst>
              <p:tags r:id="rId2"/>
            </p:custDataLst>
          </p:nvPr>
        </p:nvSpPr>
        <p:spPr bwMode="auto">
          <a:xfrm>
            <a:off x="-15875" y="3839845"/>
            <a:ext cx="9159875" cy="357505"/>
          </a:xfrm>
          <a:prstGeom prst="rect">
            <a:avLst/>
          </a:prstGeom>
          <a:solidFill>
            <a:srgbClr val="262626"/>
          </a:solidFill>
          <a:ln>
            <a:noFill/>
          </a:ln>
          <a:extLst>
            <a:ext uri="{91240B29-F687-4F45-9708-019B960494DF}">
              <a14:hiddenLine xmlns:a14="http://schemas.microsoft.com/office/drawing/2010/main" w="12700">
                <a:solidFill>
                  <a:srgbClr val="42719B"/>
                </a:solidFill>
                <a:bevel/>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350">
              <a:solidFill>
                <a:srgbClr val="FFFFFF"/>
              </a:solidFill>
              <a:latin typeface="宋体" panose="02010600030101010101" pitchFamily="2" charset="-122"/>
              <a:sym typeface="宋体" panose="02010600030101010101" pitchFamily="2" charset="-122"/>
            </a:endParaRPr>
          </a:p>
        </p:txBody>
      </p:sp>
      <p:sp>
        <p:nvSpPr>
          <p:cNvPr id="19" name="文本框 13"/>
          <p:cNvSpPr>
            <a:spLocks noChangeArrowheads="1"/>
          </p:cNvSpPr>
          <p:nvPr>
            <p:custDataLst>
              <p:tags r:id="rId3"/>
            </p:custDataLst>
          </p:nvPr>
        </p:nvSpPr>
        <p:spPr bwMode="auto">
          <a:xfrm>
            <a:off x="1684556" y="4614585"/>
            <a:ext cx="636241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None/>
            </a:pPr>
            <a:r>
              <a:rPr lang="zh-CN" altLang="en-US" sz="4800" b="1" dirty="0" smtClean="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科学</a:t>
            </a:r>
            <a:r>
              <a:rPr lang="zh-CN" altLang="en-US" sz="48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微软雅黑" panose="020B0503020204020204" charset="-122"/>
              </a:rPr>
              <a:t>探究：凸透镜成像</a:t>
            </a:r>
          </a:p>
        </p:txBody>
      </p:sp>
      <p:sp>
        <p:nvSpPr>
          <p:cNvPr id="21" name="文本框 15"/>
          <p:cNvSpPr>
            <a:spLocks noChangeArrowheads="1"/>
          </p:cNvSpPr>
          <p:nvPr>
            <p:custDataLst>
              <p:tags r:id="rId4"/>
            </p:custDataLst>
          </p:nvPr>
        </p:nvSpPr>
        <p:spPr bwMode="auto">
          <a:xfrm>
            <a:off x="2881990" y="5675200"/>
            <a:ext cx="422157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sym typeface="Calibri" panose="020F050202020403020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sym typeface="Calibri" panose="020F050202020403020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sym typeface="Calibri" panose="020F050202020403020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charset="0"/>
                <a:ea typeface="宋体" panose="02010600030101010101" pitchFamily="2" charset="-122"/>
                <a:sym typeface="Calibri" panose="020F0502020204030204" charset="0"/>
              </a:defRPr>
            </a:lvl9pPr>
          </a:lstStyle>
          <a:p>
            <a:pPr>
              <a:lnSpc>
                <a:spcPct val="100000"/>
              </a:lnSpc>
              <a:spcBef>
                <a:spcPct val="0"/>
              </a:spcBef>
              <a:buNone/>
            </a:pPr>
            <a:r>
              <a:rPr lang="zh-CN" altLang="en-US" sz="1800" dirty="0" smtClean="0">
                <a:solidFill>
                  <a:schemeClr val="bg1"/>
                </a:solidFill>
                <a:latin typeface="微软雅黑" panose="020B0503020204020204" charset="-122"/>
                <a:ea typeface="微软雅黑" panose="020B0503020204020204" charset="-122"/>
                <a:sym typeface="微软雅黑" panose="020B0503020204020204" charset="-122"/>
              </a:rPr>
              <a:t>物理沪科版    八年级上册第</a:t>
            </a:r>
            <a:r>
              <a:rPr lang="en-US" altLang="zh-CN" sz="1800" dirty="0" smtClean="0">
                <a:solidFill>
                  <a:schemeClr val="bg1"/>
                </a:solidFill>
                <a:latin typeface="微软雅黑" panose="020B0503020204020204" charset="-122"/>
                <a:ea typeface="微软雅黑" panose="020B0503020204020204" charset="-122"/>
                <a:sym typeface="微软雅黑" panose="020B0503020204020204" charset="-122"/>
              </a:rPr>
              <a:t>4</a:t>
            </a:r>
            <a:r>
              <a:rPr lang="zh-CN" altLang="en-US" sz="1800" dirty="0" smtClean="0">
                <a:solidFill>
                  <a:schemeClr val="bg1"/>
                </a:solidFill>
                <a:latin typeface="微软雅黑" panose="020B0503020204020204" charset="-122"/>
                <a:ea typeface="微软雅黑" panose="020B0503020204020204" charset="-122"/>
                <a:sym typeface="微软雅黑" panose="020B0503020204020204" charset="-122"/>
              </a:rPr>
              <a:t>章</a:t>
            </a:r>
            <a:r>
              <a:rPr lang="en-US" altLang="zh-CN" sz="1800" dirty="0" smtClean="0">
                <a:solidFill>
                  <a:schemeClr val="bg1"/>
                </a:solidFill>
                <a:latin typeface="微软雅黑" panose="020B0503020204020204" charset="-122"/>
                <a:ea typeface="微软雅黑" panose="020B0503020204020204" charset="-122"/>
                <a:sym typeface="微软雅黑" panose="020B0503020204020204" charset="-122"/>
              </a:rPr>
              <a:t>5</a:t>
            </a:r>
            <a:r>
              <a:rPr lang="zh-CN" altLang="en-US" sz="1800" dirty="0" smtClean="0">
                <a:solidFill>
                  <a:schemeClr val="bg1"/>
                </a:solidFill>
                <a:latin typeface="微软雅黑" panose="020B0503020204020204" charset="-122"/>
                <a:ea typeface="微软雅黑" panose="020B0503020204020204" charset="-122"/>
                <a:sym typeface="微软雅黑" panose="020B0503020204020204" charset="-122"/>
              </a:rPr>
              <a:t>节</a:t>
            </a:r>
            <a:endParaRPr lang="zh-CN" altLang="en-US" sz="1800" dirty="0">
              <a:solidFill>
                <a:schemeClr val="bg1"/>
              </a:solidFill>
              <a:latin typeface="微软雅黑" panose="020B0503020204020204" charset="-122"/>
              <a:ea typeface="微软雅黑" panose="020B0503020204020204" charset="-122"/>
              <a:sym typeface="微软雅黑" panose="020B0503020204020204" charset="-122"/>
            </a:endParaRPr>
          </a:p>
        </p:txBody>
      </p:sp>
      <p:pic>
        <p:nvPicPr>
          <p:cNvPr id="89" name="Picture 4" descr="卡通遨游太空汇报模板"/>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73020"/>
          <a:stretch>
            <a:fillRect/>
          </a:stretch>
        </p:blipFill>
        <p:spPr bwMode="auto">
          <a:xfrm>
            <a:off x="2088367" y="2929822"/>
            <a:ext cx="4967266" cy="947500"/>
          </a:xfrm>
          <a:prstGeom prst="rect">
            <a:avLst/>
          </a:prstGeom>
          <a:noFill/>
          <a:extLst>
            <a:ext uri="{909E8E84-426E-40DD-AFC4-6F175D3DCCD1}">
              <a14:hiddenFill xmlns:a14="http://schemas.microsoft.com/office/drawing/2010/main">
                <a:solidFill>
                  <a:srgbClr val="FFFFFF"/>
                </a:solidFill>
              </a14:hiddenFill>
            </a:ext>
          </a:extLst>
        </p:spPr>
      </p:pic>
      <p:sp>
        <p:nvSpPr>
          <p:cNvPr id="91" name="Freeform 7"/>
          <p:cNvSpPr/>
          <p:nvPr/>
        </p:nvSpPr>
        <p:spPr bwMode="auto">
          <a:xfrm>
            <a:off x="1096416" y="1479672"/>
            <a:ext cx="517525" cy="198438"/>
          </a:xfrm>
          <a:custGeom>
            <a:avLst/>
            <a:gdLst>
              <a:gd name="T0" fmla="*/ 159 w 162"/>
              <a:gd name="T1" fmla="*/ 62 h 62"/>
              <a:gd name="T2" fmla="*/ 161 w 162"/>
              <a:gd name="T3" fmla="*/ 54 h 62"/>
              <a:gd name="T4" fmla="*/ 137 w 162"/>
              <a:gd name="T5" fmla="*/ 26 h 62"/>
              <a:gd name="T6" fmla="*/ 121 w 162"/>
              <a:gd name="T7" fmla="*/ 30 h 62"/>
              <a:gd name="T8" fmla="*/ 121 w 162"/>
              <a:gd name="T9" fmla="*/ 28 h 62"/>
              <a:gd name="T10" fmla="*/ 121 w 162"/>
              <a:gd name="T11" fmla="*/ 27 h 62"/>
              <a:gd name="T12" fmla="*/ 121 w 162"/>
              <a:gd name="T13" fmla="*/ 22 h 62"/>
              <a:gd name="T14" fmla="*/ 119 w 162"/>
              <a:gd name="T15" fmla="*/ 16 h 62"/>
              <a:gd name="T16" fmla="*/ 118 w 162"/>
              <a:gd name="T17" fmla="*/ 15 h 62"/>
              <a:gd name="T18" fmla="*/ 118 w 162"/>
              <a:gd name="T19" fmla="*/ 15 h 62"/>
              <a:gd name="T20" fmla="*/ 118 w 162"/>
              <a:gd name="T21" fmla="*/ 15 h 62"/>
              <a:gd name="T22" fmla="*/ 115 w 162"/>
              <a:gd name="T23" fmla="*/ 9 h 62"/>
              <a:gd name="T24" fmla="*/ 109 w 162"/>
              <a:gd name="T25" fmla="*/ 5 h 62"/>
              <a:gd name="T26" fmla="*/ 97 w 162"/>
              <a:gd name="T27" fmla="*/ 0 h 62"/>
              <a:gd name="T28" fmla="*/ 83 w 162"/>
              <a:gd name="T29" fmla="*/ 3 h 62"/>
              <a:gd name="T30" fmla="*/ 73 w 162"/>
              <a:gd name="T31" fmla="*/ 12 h 62"/>
              <a:gd name="T32" fmla="*/ 70 w 162"/>
              <a:gd name="T33" fmla="*/ 18 h 62"/>
              <a:gd name="T34" fmla="*/ 69 w 162"/>
              <a:gd name="T35" fmla="*/ 24 h 62"/>
              <a:gd name="T36" fmla="*/ 58 w 162"/>
              <a:gd name="T37" fmla="*/ 21 h 62"/>
              <a:gd name="T38" fmla="*/ 52 w 162"/>
              <a:gd name="T39" fmla="*/ 21 h 62"/>
              <a:gd name="T40" fmla="*/ 41 w 162"/>
              <a:gd name="T41" fmla="*/ 26 h 62"/>
              <a:gd name="T42" fmla="*/ 33 w 162"/>
              <a:gd name="T43" fmla="*/ 43 h 62"/>
              <a:gd name="T44" fmla="*/ 32 w 162"/>
              <a:gd name="T45" fmla="*/ 43 h 62"/>
              <a:gd name="T46" fmla="*/ 32 w 162"/>
              <a:gd name="T47" fmla="*/ 43 h 62"/>
              <a:gd name="T48" fmla="*/ 32 w 162"/>
              <a:gd name="T49" fmla="*/ 43 h 62"/>
              <a:gd name="T50" fmla="*/ 1 w 162"/>
              <a:gd name="T51" fmla="*/ 59 h 62"/>
              <a:gd name="T52" fmla="*/ 0 w 162"/>
              <a:gd name="T53" fmla="*/ 62 h 62"/>
              <a:gd name="T54" fmla="*/ 159 w 162"/>
              <a:gd name="T5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2" h="62">
                <a:moveTo>
                  <a:pt x="159" y="62"/>
                </a:moveTo>
                <a:cubicBezTo>
                  <a:pt x="160" y="59"/>
                  <a:pt x="161" y="57"/>
                  <a:pt x="161" y="54"/>
                </a:cubicBezTo>
                <a:cubicBezTo>
                  <a:pt x="162" y="40"/>
                  <a:pt x="151" y="26"/>
                  <a:pt x="137" y="26"/>
                </a:cubicBezTo>
                <a:cubicBezTo>
                  <a:pt x="131" y="26"/>
                  <a:pt x="125" y="27"/>
                  <a:pt x="121" y="30"/>
                </a:cubicBezTo>
                <a:cubicBezTo>
                  <a:pt x="121" y="30"/>
                  <a:pt x="121" y="29"/>
                  <a:pt x="121" y="28"/>
                </a:cubicBezTo>
                <a:cubicBezTo>
                  <a:pt x="121" y="28"/>
                  <a:pt x="121" y="27"/>
                  <a:pt x="121" y="27"/>
                </a:cubicBezTo>
                <a:cubicBezTo>
                  <a:pt x="121" y="25"/>
                  <a:pt x="121" y="24"/>
                  <a:pt x="121" y="22"/>
                </a:cubicBezTo>
                <a:cubicBezTo>
                  <a:pt x="120" y="20"/>
                  <a:pt x="120" y="18"/>
                  <a:pt x="119" y="16"/>
                </a:cubicBezTo>
                <a:cubicBezTo>
                  <a:pt x="119" y="16"/>
                  <a:pt x="119" y="15"/>
                  <a:pt x="118" y="15"/>
                </a:cubicBezTo>
                <a:cubicBezTo>
                  <a:pt x="118" y="15"/>
                  <a:pt x="118" y="15"/>
                  <a:pt x="118" y="15"/>
                </a:cubicBezTo>
                <a:cubicBezTo>
                  <a:pt x="118" y="15"/>
                  <a:pt x="118" y="15"/>
                  <a:pt x="118" y="15"/>
                </a:cubicBezTo>
                <a:cubicBezTo>
                  <a:pt x="118" y="13"/>
                  <a:pt x="117" y="12"/>
                  <a:pt x="115" y="9"/>
                </a:cubicBezTo>
                <a:cubicBezTo>
                  <a:pt x="113" y="7"/>
                  <a:pt x="111" y="6"/>
                  <a:pt x="109" y="5"/>
                </a:cubicBezTo>
                <a:cubicBezTo>
                  <a:pt x="106" y="2"/>
                  <a:pt x="101" y="1"/>
                  <a:pt x="97" y="0"/>
                </a:cubicBezTo>
                <a:cubicBezTo>
                  <a:pt x="92" y="0"/>
                  <a:pt x="88" y="1"/>
                  <a:pt x="83" y="3"/>
                </a:cubicBezTo>
                <a:cubicBezTo>
                  <a:pt x="79" y="5"/>
                  <a:pt x="76" y="8"/>
                  <a:pt x="73" y="12"/>
                </a:cubicBezTo>
                <a:cubicBezTo>
                  <a:pt x="72" y="14"/>
                  <a:pt x="71" y="16"/>
                  <a:pt x="70" y="18"/>
                </a:cubicBezTo>
                <a:cubicBezTo>
                  <a:pt x="69" y="20"/>
                  <a:pt x="69" y="22"/>
                  <a:pt x="69" y="24"/>
                </a:cubicBezTo>
                <a:cubicBezTo>
                  <a:pt x="66" y="22"/>
                  <a:pt x="62" y="21"/>
                  <a:pt x="58" y="21"/>
                </a:cubicBezTo>
                <a:cubicBezTo>
                  <a:pt x="56" y="21"/>
                  <a:pt x="54" y="21"/>
                  <a:pt x="52" y="21"/>
                </a:cubicBezTo>
                <a:cubicBezTo>
                  <a:pt x="48" y="22"/>
                  <a:pt x="44" y="24"/>
                  <a:pt x="41" y="26"/>
                </a:cubicBezTo>
                <a:cubicBezTo>
                  <a:pt x="36" y="31"/>
                  <a:pt x="33" y="36"/>
                  <a:pt x="33" y="43"/>
                </a:cubicBezTo>
                <a:cubicBezTo>
                  <a:pt x="33" y="43"/>
                  <a:pt x="32" y="43"/>
                  <a:pt x="32" y="43"/>
                </a:cubicBezTo>
                <a:cubicBezTo>
                  <a:pt x="30" y="43"/>
                  <a:pt x="28" y="43"/>
                  <a:pt x="32" y="43"/>
                </a:cubicBezTo>
                <a:cubicBezTo>
                  <a:pt x="32" y="43"/>
                  <a:pt x="32" y="43"/>
                  <a:pt x="32" y="43"/>
                </a:cubicBezTo>
                <a:cubicBezTo>
                  <a:pt x="20" y="41"/>
                  <a:pt x="6" y="45"/>
                  <a:pt x="1" y="59"/>
                </a:cubicBezTo>
                <a:cubicBezTo>
                  <a:pt x="1" y="60"/>
                  <a:pt x="1" y="61"/>
                  <a:pt x="0" y="62"/>
                </a:cubicBezTo>
                <a:lnTo>
                  <a:pt x="159"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9"/>
          <p:cNvSpPr/>
          <p:nvPr/>
        </p:nvSpPr>
        <p:spPr bwMode="auto">
          <a:xfrm>
            <a:off x="7309504" y="3336917"/>
            <a:ext cx="865187" cy="328613"/>
          </a:xfrm>
          <a:custGeom>
            <a:avLst/>
            <a:gdLst>
              <a:gd name="T0" fmla="*/ 266 w 271"/>
              <a:gd name="T1" fmla="*/ 103 h 103"/>
              <a:gd name="T2" fmla="*/ 269 w 271"/>
              <a:gd name="T3" fmla="*/ 90 h 103"/>
              <a:gd name="T4" fmla="*/ 229 w 271"/>
              <a:gd name="T5" fmla="*/ 43 h 103"/>
              <a:gd name="T6" fmla="*/ 202 w 271"/>
              <a:gd name="T7" fmla="*/ 51 h 103"/>
              <a:gd name="T8" fmla="*/ 202 w 271"/>
              <a:gd name="T9" fmla="*/ 48 h 103"/>
              <a:gd name="T10" fmla="*/ 202 w 271"/>
              <a:gd name="T11" fmla="*/ 45 h 103"/>
              <a:gd name="T12" fmla="*/ 202 w 271"/>
              <a:gd name="T13" fmla="*/ 37 h 103"/>
              <a:gd name="T14" fmla="*/ 199 w 271"/>
              <a:gd name="T15" fmla="*/ 27 h 103"/>
              <a:gd name="T16" fmla="*/ 198 w 271"/>
              <a:gd name="T17" fmla="*/ 25 h 103"/>
              <a:gd name="T18" fmla="*/ 198 w 271"/>
              <a:gd name="T19" fmla="*/ 25 h 103"/>
              <a:gd name="T20" fmla="*/ 198 w 271"/>
              <a:gd name="T21" fmla="*/ 25 h 103"/>
              <a:gd name="T22" fmla="*/ 191 w 271"/>
              <a:gd name="T23" fmla="*/ 15 h 103"/>
              <a:gd name="T24" fmla="*/ 183 w 271"/>
              <a:gd name="T25" fmla="*/ 8 h 103"/>
              <a:gd name="T26" fmla="*/ 162 w 271"/>
              <a:gd name="T27" fmla="*/ 1 h 103"/>
              <a:gd name="T28" fmla="*/ 139 w 271"/>
              <a:gd name="T29" fmla="*/ 5 h 103"/>
              <a:gd name="T30" fmla="*/ 122 w 271"/>
              <a:gd name="T31" fmla="*/ 20 h 103"/>
              <a:gd name="T32" fmla="*/ 117 w 271"/>
              <a:gd name="T33" fmla="*/ 30 h 103"/>
              <a:gd name="T34" fmla="*/ 115 w 271"/>
              <a:gd name="T35" fmla="*/ 40 h 103"/>
              <a:gd name="T36" fmla="*/ 97 w 271"/>
              <a:gd name="T37" fmla="*/ 35 h 103"/>
              <a:gd name="T38" fmla="*/ 87 w 271"/>
              <a:gd name="T39" fmla="*/ 35 h 103"/>
              <a:gd name="T40" fmla="*/ 68 w 271"/>
              <a:gd name="T41" fmla="*/ 45 h 103"/>
              <a:gd name="T42" fmla="*/ 54 w 271"/>
              <a:gd name="T43" fmla="*/ 72 h 103"/>
              <a:gd name="T44" fmla="*/ 54 w 271"/>
              <a:gd name="T45" fmla="*/ 72 h 103"/>
              <a:gd name="T46" fmla="*/ 53 w 271"/>
              <a:gd name="T47" fmla="*/ 73 h 103"/>
              <a:gd name="T48" fmla="*/ 53 w 271"/>
              <a:gd name="T49" fmla="*/ 73 h 103"/>
              <a:gd name="T50" fmla="*/ 1 w 271"/>
              <a:gd name="T51" fmla="*/ 98 h 103"/>
              <a:gd name="T52" fmla="*/ 0 w 271"/>
              <a:gd name="T53" fmla="*/ 103 h 103"/>
              <a:gd name="T54" fmla="*/ 266 w 271"/>
              <a:gd name="T5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1" h="103">
                <a:moveTo>
                  <a:pt x="266" y="103"/>
                </a:moveTo>
                <a:cubicBezTo>
                  <a:pt x="268" y="99"/>
                  <a:pt x="269" y="95"/>
                  <a:pt x="269" y="90"/>
                </a:cubicBezTo>
                <a:cubicBezTo>
                  <a:pt x="271" y="68"/>
                  <a:pt x="253" y="43"/>
                  <a:pt x="229" y="43"/>
                </a:cubicBezTo>
                <a:cubicBezTo>
                  <a:pt x="219" y="43"/>
                  <a:pt x="210" y="46"/>
                  <a:pt x="202" y="51"/>
                </a:cubicBezTo>
                <a:cubicBezTo>
                  <a:pt x="202" y="50"/>
                  <a:pt x="202" y="49"/>
                  <a:pt x="202" y="48"/>
                </a:cubicBezTo>
                <a:cubicBezTo>
                  <a:pt x="202" y="47"/>
                  <a:pt x="202" y="46"/>
                  <a:pt x="202" y="45"/>
                </a:cubicBezTo>
                <a:cubicBezTo>
                  <a:pt x="203" y="43"/>
                  <a:pt x="202" y="40"/>
                  <a:pt x="202" y="37"/>
                </a:cubicBezTo>
                <a:cubicBezTo>
                  <a:pt x="201" y="33"/>
                  <a:pt x="200" y="30"/>
                  <a:pt x="199" y="27"/>
                </a:cubicBezTo>
                <a:cubicBezTo>
                  <a:pt x="198" y="26"/>
                  <a:pt x="198" y="26"/>
                  <a:pt x="198" y="25"/>
                </a:cubicBezTo>
                <a:cubicBezTo>
                  <a:pt x="198" y="25"/>
                  <a:pt x="198" y="25"/>
                  <a:pt x="198" y="25"/>
                </a:cubicBezTo>
                <a:cubicBezTo>
                  <a:pt x="198" y="25"/>
                  <a:pt x="198" y="25"/>
                  <a:pt x="198" y="25"/>
                </a:cubicBezTo>
                <a:cubicBezTo>
                  <a:pt x="197" y="23"/>
                  <a:pt x="195" y="20"/>
                  <a:pt x="191" y="15"/>
                </a:cubicBezTo>
                <a:cubicBezTo>
                  <a:pt x="189" y="12"/>
                  <a:pt x="186" y="10"/>
                  <a:pt x="183" y="8"/>
                </a:cubicBezTo>
                <a:cubicBezTo>
                  <a:pt x="176" y="4"/>
                  <a:pt x="169" y="1"/>
                  <a:pt x="162" y="1"/>
                </a:cubicBezTo>
                <a:cubicBezTo>
                  <a:pt x="154" y="0"/>
                  <a:pt x="146" y="2"/>
                  <a:pt x="139" y="5"/>
                </a:cubicBezTo>
                <a:cubicBezTo>
                  <a:pt x="132" y="9"/>
                  <a:pt x="126" y="14"/>
                  <a:pt x="122" y="20"/>
                </a:cubicBezTo>
                <a:cubicBezTo>
                  <a:pt x="120" y="23"/>
                  <a:pt x="119" y="27"/>
                  <a:pt x="117" y="30"/>
                </a:cubicBezTo>
                <a:cubicBezTo>
                  <a:pt x="116" y="33"/>
                  <a:pt x="115" y="37"/>
                  <a:pt x="115" y="40"/>
                </a:cubicBezTo>
                <a:cubicBezTo>
                  <a:pt x="109" y="37"/>
                  <a:pt x="104" y="35"/>
                  <a:pt x="97" y="35"/>
                </a:cubicBezTo>
                <a:cubicBezTo>
                  <a:pt x="94" y="35"/>
                  <a:pt x="90" y="35"/>
                  <a:pt x="87" y="35"/>
                </a:cubicBezTo>
                <a:cubicBezTo>
                  <a:pt x="80" y="37"/>
                  <a:pt x="73" y="40"/>
                  <a:pt x="68" y="45"/>
                </a:cubicBezTo>
                <a:cubicBezTo>
                  <a:pt x="60" y="51"/>
                  <a:pt x="55" y="61"/>
                  <a:pt x="54" y="72"/>
                </a:cubicBezTo>
                <a:cubicBezTo>
                  <a:pt x="54" y="72"/>
                  <a:pt x="54" y="72"/>
                  <a:pt x="54" y="72"/>
                </a:cubicBezTo>
                <a:cubicBezTo>
                  <a:pt x="50" y="72"/>
                  <a:pt x="47" y="71"/>
                  <a:pt x="53" y="73"/>
                </a:cubicBezTo>
                <a:cubicBezTo>
                  <a:pt x="53" y="73"/>
                  <a:pt x="53" y="73"/>
                  <a:pt x="53" y="73"/>
                </a:cubicBezTo>
                <a:cubicBezTo>
                  <a:pt x="33" y="68"/>
                  <a:pt x="9" y="75"/>
                  <a:pt x="1" y="98"/>
                </a:cubicBezTo>
                <a:cubicBezTo>
                  <a:pt x="1" y="100"/>
                  <a:pt x="0" y="102"/>
                  <a:pt x="0" y="103"/>
                </a:cubicBezTo>
                <a:lnTo>
                  <a:pt x="266" y="10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96" name="Group 17"/>
          <p:cNvGrpSpPr/>
          <p:nvPr/>
        </p:nvGrpSpPr>
        <p:grpSpPr bwMode="auto">
          <a:xfrm rot="631247">
            <a:off x="3167063" y="3376110"/>
            <a:ext cx="276225" cy="266700"/>
            <a:chOff x="223" y="203"/>
            <a:chExt cx="213" cy="211"/>
          </a:xfrm>
        </p:grpSpPr>
        <p:sp>
          <p:nvSpPr>
            <p:cNvPr id="97" name="Freeform 18"/>
            <p:cNvSpPr/>
            <p:nvPr/>
          </p:nvSpPr>
          <p:spPr bwMode="auto">
            <a:xfrm>
              <a:off x="223" y="203"/>
              <a:ext cx="213" cy="211"/>
            </a:xfrm>
            <a:custGeom>
              <a:avLst/>
              <a:gdLst>
                <a:gd name="T0" fmla="*/ 133 w 213"/>
                <a:gd name="T1" fmla="*/ 0 h 211"/>
                <a:gd name="T2" fmla="*/ 130 w 213"/>
                <a:gd name="T3" fmla="*/ 90 h 211"/>
                <a:gd name="T4" fmla="*/ 213 w 213"/>
                <a:gd name="T5" fmla="*/ 130 h 211"/>
                <a:gd name="T6" fmla="*/ 121 w 213"/>
                <a:gd name="T7" fmla="*/ 130 h 211"/>
                <a:gd name="T8" fmla="*/ 83 w 213"/>
                <a:gd name="T9" fmla="*/ 211 h 211"/>
                <a:gd name="T10" fmla="*/ 83 w 213"/>
                <a:gd name="T11" fmla="*/ 121 h 211"/>
                <a:gd name="T12" fmla="*/ 0 w 213"/>
                <a:gd name="T13" fmla="*/ 81 h 211"/>
                <a:gd name="T14" fmla="*/ 93 w 213"/>
                <a:gd name="T15" fmla="*/ 81 h 211"/>
                <a:gd name="T16" fmla="*/ 133 w 213"/>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11">
                  <a:moveTo>
                    <a:pt x="133" y="0"/>
                  </a:moveTo>
                  <a:lnTo>
                    <a:pt x="130" y="90"/>
                  </a:lnTo>
                  <a:lnTo>
                    <a:pt x="213" y="130"/>
                  </a:lnTo>
                  <a:lnTo>
                    <a:pt x="121" y="130"/>
                  </a:lnTo>
                  <a:lnTo>
                    <a:pt x="83" y="211"/>
                  </a:lnTo>
                  <a:lnTo>
                    <a:pt x="83" y="121"/>
                  </a:lnTo>
                  <a:lnTo>
                    <a:pt x="0" y="81"/>
                  </a:lnTo>
                  <a:lnTo>
                    <a:pt x="93" y="81"/>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Oval 19"/>
            <p:cNvSpPr>
              <a:spLocks noChangeArrowheads="1"/>
            </p:cNvSpPr>
            <p:nvPr/>
          </p:nvSpPr>
          <p:spPr bwMode="auto">
            <a:xfrm>
              <a:off x="259" y="239"/>
              <a:ext cx="142" cy="139"/>
            </a:xfrm>
            <a:prstGeom prst="ellipse">
              <a:avLst/>
            </a:prstGeom>
            <a:solidFill>
              <a:srgbClr val="FFFFFF">
                <a:alpha val="17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99" name="Group 17"/>
          <p:cNvGrpSpPr/>
          <p:nvPr/>
        </p:nvGrpSpPr>
        <p:grpSpPr bwMode="auto">
          <a:xfrm rot="631247">
            <a:off x="6522723" y="2482762"/>
            <a:ext cx="276225" cy="266700"/>
            <a:chOff x="223" y="203"/>
            <a:chExt cx="213" cy="211"/>
          </a:xfrm>
        </p:grpSpPr>
        <p:sp>
          <p:nvSpPr>
            <p:cNvPr id="100" name="Freeform 18"/>
            <p:cNvSpPr/>
            <p:nvPr/>
          </p:nvSpPr>
          <p:spPr bwMode="auto">
            <a:xfrm>
              <a:off x="223" y="203"/>
              <a:ext cx="213" cy="211"/>
            </a:xfrm>
            <a:custGeom>
              <a:avLst/>
              <a:gdLst>
                <a:gd name="T0" fmla="*/ 133 w 213"/>
                <a:gd name="T1" fmla="*/ 0 h 211"/>
                <a:gd name="T2" fmla="*/ 130 w 213"/>
                <a:gd name="T3" fmla="*/ 90 h 211"/>
                <a:gd name="T4" fmla="*/ 213 w 213"/>
                <a:gd name="T5" fmla="*/ 130 h 211"/>
                <a:gd name="T6" fmla="*/ 121 w 213"/>
                <a:gd name="T7" fmla="*/ 130 h 211"/>
                <a:gd name="T8" fmla="*/ 83 w 213"/>
                <a:gd name="T9" fmla="*/ 211 h 211"/>
                <a:gd name="T10" fmla="*/ 83 w 213"/>
                <a:gd name="T11" fmla="*/ 121 h 211"/>
                <a:gd name="T12" fmla="*/ 0 w 213"/>
                <a:gd name="T13" fmla="*/ 81 h 211"/>
                <a:gd name="T14" fmla="*/ 93 w 213"/>
                <a:gd name="T15" fmla="*/ 81 h 211"/>
                <a:gd name="T16" fmla="*/ 133 w 213"/>
                <a:gd name="T1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211">
                  <a:moveTo>
                    <a:pt x="133" y="0"/>
                  </a:moveTo>
                  <a:lnTo>
                    <a:pt x="130" y="90"/>
                  </a:lnTo>
                  <a:lnTo>
                    <a:pt x="213" y="130"/>
                  </a:lnTo>
                  <a:lnTo>
                    <a:pt x="121" y="130"/>
                  </a:lnTo>
                  <a:lnTo>
                    <a:pt x="83" y="211"/>
                  </a:lnTo>
                  <a:lnTo>
                    <a:pt x="83" y="121"/>
                  </a:lnTo>
                  <a:lnTo>
                    <a:pt x="0" y="81"/>
                  </a:lnTo>
                  <a:lnTo>
                    <a:pt x="93" y="81"/>
                  </a:lnTo>
                  <a:lnTo>
                    <a:pt x="13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1" name="Oval 19"/>
            <p:cNvSpPr>
              <a:spLocks noChangeArrowheads="1"/>
            </p:cNvSpPr>
            <p:nvPr/>
          </p:nvSpPr>
          <p:spPr bwMode="auto">
            <a:xfrm>
              <a:off x="259" y="239"/>
              <a:ext cx="142" cy="139"/>
            </a:xfrm>
            <a:prstGeom prst="ellipse">
              <a:avLst/>
            </a:prstGeom>
            <a:solidFill>
              <a:srgbClr val="FFFFFF">
                <a:alpha val="17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5" name="Gruppieren 192"/>
          <p:cNvGrpSpPr/>
          <p:nvPr/>
        </p:nvGrpSpPr>
        <p:grpSpPr>
          <a:xfrm>
            <a:off x="2382060" y="1323005"/>
            <a:ext cx="761729" cy="769332"/>
            <a:chOff x="2505821" y="364248"/>
            <a:chExt cx="1409318" cy="1409318"/>
          </a:xfrm>
        </p:grpSpPr>
        <p:sp>
          <p:nvSpPr>
            <p:cNvPr id="26" name="Ellipse 121"/>
            <p:cNvSpPr/>
            <p:nvPr/>
          </p:nvSpPr>
          <p:spPr bwMode="gray">
            <a:xfrm>
              <a:off x="2505821" y="364248"/>
              <a:ext cx="1409318" cy="1409318"/>
            </a:xfrm>
            <a:prstGeom prst="ellipse">
              <a:avLst/>
            </a:prstGeom>
            <a:solidFill>
              <a:srgbClr val="C0000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27" name="Gruppieren 174"/>
            <p:cNvGrpSpPr/>
            <p:nvPr/>
          </p:nvGrpSpPr>
          <p:grpSpPr>
            <a:xfrm rot="17510582">
              <a:off x="2707127" y="651716"/>
              <a:ext cx="868616" cy="926098"/>
              <a:chOff x="-1984375" y="2673350"/>
              <a:chExt cx="647700" cy="690563"/>
            </a:xfrm>
            <a:solidFill>
              <a:srgbClr val="FFFFFF"/>
            </a:solidFill>
          </p:grpSpPr>
          <p:sp>
            <p:nvSpPr>
              <p:cNvPr id="28" name="Freeform 11"/>
              <p:cNvSpPr/>
              <p:nvPr/>
            </p:nvSpPr>
            <p:spPr bwMode="auto">
              <a:xfrm>
                <a:off x="-1579563" y="2790825"/>
                <a:ext cx="90488" cy="179388"/>
              </a:xfrm>
              <a:custGeom>
                <a:avLst/>
                <a:gdLst>
                  <a:gd name="T0" fmla="*/ 19 w 57"/>
                  <a:gd name="T1" fmla="*/ 113 h 113"/>
                  <a:gd name="T2" fmla="*/ 0 w 57"/>
                  <a:gd name="T3" fmla="*/ 106 h 113"/>
                  <a:gd name="T4" fmla="*/ 40 w 57"/>
                  <a:gd name="T5" fmla="*/ 0 h 113"/>
                  <a:gd name="T6" fmla="*/ 57 w 57"/>
                  <a:gd name="T7" fmla="*/ 4 h 113"/>
                  <a:gd name="T8" fmla="*/ 19 w 57"/>
                  <a:gd name="T9" fmla="*/ 113 h 113"/>
                  <a:gd name="T10" fmla="*/ 19 w 57"/>
                  <a:gd name="T11" fmla="*/ 113 h 113"/>
                </a:gdLst>
                <a:ahLst/>
                <a:cxnLst>
                  <a:cxn ang="0">
                    <a:pos x="T0" y="T1"/>
                  </a:cxn>
                  <a:cxn ang="0">
                    <a:pos x="T2" y="T3"/>
                  </a:cxn>
                  <a:cxn ang="0">
                    <a:pos x="T4" y="T5"/>
                  </a:cxn>
                  <a:cxn ang="0">
                    <a:pos x="T6" y="T7"/>
                  </a:cxn>
                  <a:cxn ang="0">
                    <a:pos x="T8" y="T9"/>
                  </a:cxn>
                  <a:cxn ang="0">
                    <a:pos x="T10" y="T11"/>
                  </a:cxn>
                </a:cxnLst>
                <a:rect l="0" t="0" r="r" b="b"/>
                <a:pathLst>
                  <a:path w="57" h="113">
                    <a:moveTo>
                      <a:pt x="19" y="113"/>
                    </a:moveTo>
                    <a:lnTo>
                      <a:pt x="0" y="106"/>
                    </a:lnTo>
                    <a:lnTo>
                      <a:pt x="40" y="0"/>
                    </a:lnTo>
                    <a:lnTo>
                      <a:pt x="57" y="4"/>
                    </a:lnTo>
                    <a:lnTo>
                      <a:pt x="19" y="113"/>
                    </a:lnTo>
                    <a:lnTo>
                      <a:pt x="19" y="113"/>
                    </a:lnTo>
                    <a:close/>
                  </a:path>
                </a:pathLst>
              </a:cu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29" name="Freeform 12"/>
              <p:cNvSpPr/>
              <p:nvPr/>
            </p:nvSpPr>
            <p:spPr bwMode="auto">
              <a:xfrm>
                <a:off x="-1560513" y="3094038"/>
                <a:ext cx="168275" cy="209550"/>
              </a:xfrm>
              <a:custGeom>
                <a:avLst/>
                <a:gdLst>
                  <a:gd name="T0" fmla="*/ 89 w 106"/>
                  <a:gd name="T1" fmla="*/ 132 h 132"/>
                  <a:gd name="T2" fmla="*/ 0 w 106"/>
                  <a:gd name="T3" fmla="*/ 12 h 132"/>
                  <a:gd name="T4" fmla="*/ 14 w 106"/>
                  <a:gd name="T5" fmla="*/ 0 h 132"/>
                  <a:gd name="T6" fmla="*/ 106 w 106"/>
                  <a:gd name="T7" fmla="*/ 121 h 132"/>
                  <a:gd name="T8" fmla="*/ 89 w 106"/>
                  <a:gd name="T9" fmla="*/ 132 h 132"/>
                  <a:gd name="T10" fmla="*/ 89 w 106"/>
                  <a:gd name="T11" fmla="*/ 132 h 132"/>
                </a:gdLst>
                <a:ahLst/>
                <a:cxnLst>
                  <a:cxn ang="0">
                    <a:pos x="T0" y="T1"/>
                  </a:cxn>
                  <a:cxn ang="0">
                    <a:pos x="T2" y="T3"/>
                  </a:cxn>
                  <a:cxn ang="0">
                    <a:pos x="T4" y="T5"/>
                  </a:cxn>
                  <a:cxn ang="0">
                    <a:pos x="T6" y="T7"/>
                  </a:cxn>
                  <a:cxn ang="0">
                    <a:pos x="T8" y="T9"/>
                  </a:cxn>
                  <a:cxn ang="0">
                    <a:pos x="T10" y="T11"/>
                  </a:cxn>
                </a:cxnLst>
                <a:rect l="0" t="0" r="r" b="b"/>
                <a:pathLst>
                  <a:path w="106" h="132">
                    <a:moveTo>
                      <a:pt x="89" y="132"/>
                    </a:moveTo>
                    <a:lnTo>
                      <a:pt x="0" y="12"/>
                    </a:lnTo>
                    <a:lnTo>
                      <a:pt x="14" y="0"/>
                    </a:lnTo>
                    <a:lnTo>
                      <a:pt x="106" y="121"/>
                    </a:lnTo>
                    <a:lnTo>
                      <a:pt x="89" y="132"/>
                    </a:lnTo>
                    <a:lnTo>
                      <a:pt x="89" y="132"/>
                    </a:lnTo>
                    <a:close/>
                  </a:path>
                </a:pathLst>
              </a:cu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0" name="Freeform 13"/>
              <p:cNvSpPr/>
              <p:nvPr/>
            </p:nvSpPr>
            <p:spPr bwMode="auto">
              <a:xfrm>
                <a:off x="-1906588" y="3060700"/>
                <a:ext cx="247650" cy="52388"/>
              </a:xfrm>
              <a:custGeom>
                <a:avLst/>
                <a:gdLst>
                  <a:gd name="T0" fmla="*/ 3 w 156"/>
                  <a:gd name="T1" fmla="*/ 33 h 33"/>
                  <a:gd name="T2" fmla="*/ 0 w 156"/>
                  <a:gd name="T3" fmla="*/ 14 h 33"/>
                  <a:gd name="T4" fmla="*/ 156 w 156"/>
                  <a:gd name="T5" fmla="*/ 0 h 33"/>
                  <a:gd name="T6" fmla="*/ 156 w 156"/>
                  <a:gd name="T7" fmla="*/ 19 h 33"/>
                  <a:gd name="T8" fmla="*/ 3 w 156"/>
                  <a:gd name="T9" fmla="*/ 33 h 33"/>
                  <a:gd name="T10" fmla="*/ 3 w 156"/>
                  <a:gd name="T11" fmla="*/ 33 h 33"/>
                </a:gdLst>
                <a:ahLst/>
                <a:cxnLst>
                  <a:cxn ang="0">
                    <a:pos x="T0" y="T1"/>
                  </a:cxn>
                  <a:cxn ang="0">
                    <a:pos x="T2" y="T3"/>
                  </a:cxn>
                  <a:cxn ang="0">
                    <a:pos x="T4" y="T5"/>
                  </a:cxn>
                  <a:cxn ang="0">
                    <a:pos x="T6" y="T7"/>
                  </a:cxn>
                  <a:cxn ang="0">
                    <a:pos x="T8" y="T9"/>
                  </a:cxn>
                  <a:cxn ang="0">
                    <a:pos x="T10" y="T11"/>
                  </a:cxn>
                </a:cxnLst>
                <a:rect l="0" t="0" r="r" b="b"/>
                <a:pathLst>
                  <a:path w="156" h="33">
                    <a:moveTo>
                      <a:pt x="3" y="33"/>
                    </a:moveTo>
                    <a:lnTo>
                      <a:pt x="0" y="14"/>
                    </a:lnTo>
                    <a:lnTo>
                      <a:pt x="156" y="0"/>
                    </a:lnTo>
                    <a:lnTo>
                      <a:pt x="156" y="19"/>
                    </a:lnTo>
                    <a:lnTo>
                      <a:pt x="3" y="33"/>
                    </a:lnTo>
                    <a:lnTo>
                      <a:pt x="3" y="33"/>
                    </a:lnTo>
                    <a:close/>
                  </a:path>
                </a:pathLst>
              </a:cu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1" name="Oval 7"/>
              <p:cNvSpPr>
                <a:spLocks noChangeArrowheads="1"/>
              </p:cNvSpPr>
              <p:nvPr/>
            </p:nvSpPr>
            <p:spPr bwMode="auto">
              <a:xfrm>
                <a:off x="-1730375" y="2928938"/>
                <a:ext cx="252413" cy="250825"/>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2" name="Oval 8"/>
              <p:cNvSpPr>
                <a:spLocks noChangeArrowheads="1"/>
              </p:cNvSpPr>
              <p:nvPr/>
            </p:nvSpPr>
            <p:spPr bwMode="auto">
              <a:xfrm>
                <a:off x="-1497013" y="3198813"/>
                <a:ext cx="160338" cy="165100"/>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3" name="Oval 9"/>
              <p:cNvSpPr>
                <a:spLocks noChangeArrowheads="1"/>
              </p:cNvSpPr>
              <p:nvPr/>
            </p:nvSpPr>
            <p:spPr bwMode="auto">
              <a:xfrm>
                <a:off x="-1984375" y="3022600"/>
                <a:ext cx="160338" cy="161925"/>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sp>
            <p:nvSpPr>
              <p:cNvPr id="34" name="Oval 10"/>
              <p:cNvSpPr>
                <a:spLocks noChangeArrowheads="1"/>
              </p:cNvSpPr>
              <p:nvPr/>
            </p:nvSpPr>
            <p:spPr bwMode="auto">
              <a:xfrm>
                <a:off x="-1571625" y="2673350"/>
                <a:ext cx="160338" cy="161925"/>
              </a:xfrm>
              <a:prstGeom prst="ellipse">
                <a:avLst/>
              </a:prstGeom>
              <a:grpFill/>
              <a:ln>
                <a:noFill/>
              </a:ln>
            </p:spPr>
            <p:txBody>
              <a:bodyPr vert="horz" wrap="square" lIns="91440" tIns="45720" rIns="91440" bIns="45720" numCol="1" anchor="t" anchorCtr="0" compatLnSpc="1"/>
              <a:lstStyle/>
              <a:p>
                <a:endParaRPr lang="en-US" dirty="0">
                  <a:solidFill>
                    <a:prstClr val="black"/>
                  </a:solidFill>
                </a:endParaRPr>
              </a:p>
            </p:txBody>
          </p:sp>
        </p:grpSp>
      </p:grpSp>
      <p:grpSp>
        <p:nvGrpSpPr>
          <p:cNvPr id="35" name="Gruppieren 32"/>
          <p:cNvGrpSpPr/>
          <p:nvPr/>
        </p:nvGrpSpPr>
        <p:grpSpPr>
          <a:xfrm>
            <a:off x="6902784" y="1531123"/>
            <a:ext cx="628381" cy="634654"/>
            <a:chOff x="6603838" y="2413781"/>
            <a:chExt cx="816551" cy="816551"/>
          </a:xfrm>
        </p:grpSpPr>
        <p:sp>
          <p:nvSpPr>
            <p:cNvPr id="36" name="Ellipse 33"/>
            <p:cNvSpPr/>
            <p:nvPr/>
          </p:nvSpPr>
          <p:spPr bwMode="gray">
            <a:xfrm>
              <a:off x="6603838" y="2413781"/>
              <a:ext cx="816551" cy="816551"/>
            </a:xfrm>
            <a:prstGeom prst="ellipse">
              <a:avLst/>
            </a:prstGeom>
            <a:solidFill>
              <a:srgbClr val="0070C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sp>
          <p:nvSpPr>
            <p:cNvPr id="37" name="Freeform 62"/>
            <p:cNvSpPr>
              <a:spLocks noEditPoints="1"/>
            </p:cNvSpPr>
            <p:nvPr/>
          </p:nvSpPr>
          <p:spPr bwMode="auto">
            <a:xfrm>
              <a:off x="6771628" y="2602696"/>
              <a:ext cx="480971" cy="438719"/>
            </a:xfrm>
            <a:custGeom>
              <a:avLst/>
              <a:gdLst>
                <a:gd name="T0" fmla="*/ 831 w 831"/>
                <a:gd name="T1" fmla="*/ 0 h 758"/>
                <a:gd name="T2" fmla="*/ 229 w 831"/>
                <a:gd name="T3" fmla="*/ 0 h 758"/>
                <a:gd name="T4" fmla="*/ 0 w 831"/>
                <a:gd name="T5" fmla="*/ 151 h 758"/>
                <a:gd name="T6" fmla="*/ 0 w 831"/>
                <a:gd name="T7" fmla="*/ 758 h 758"/>
                <a:gd name="T8" fmla="*/ 607 w 831"/>
                <a:gd name="T9" fmla="*/ 758 h 758"/>
                <a:gd name="T10" fmla="*/ 607 w 831"/>
                <a:gd name="T11" fmla="*/ 753 h 758"/>
                <a:gd name="T12" fmla="*/ 607 w 831"/>
                <a:gd name="T13" fmla="*/ 755 h 758"/>
                <a:gd name="T14" fmla="*/ 831 w 831"/>
                <a:gd name="T15" fmla="*/ 606 h 758"/>
                <a:gd name="T16" fmla="*/ 831 w 831"/>
                <a:gd name="T17" fmla="*/ 0 h 758"/>
                <a:gd name="T18" fmla="*/ 815 w 831"/>
                <a:gd name="T19" fmla="*/ 585 h 758"/>
                <a:gd name="T20" fmla="*/ 614 w 831"/>
                <a:gd name="T21" fmla="*/ 585 h 758"/>
                <a:gd name="T22" fmla="*/ 614 w 831"/>
                <a:gd name="T23" fmla="*/ 158 h 758"/>
                <a:gd name="T24" fmla="*/ 815 w 831"/>
                <a:gd name="T25" fmla="*/ 28 h 758"/>
                <a:gd name="T26" fmla="*/ 815 w 831"/>
                <a:gd name="T27" fmla="*/ 585 h 758"/>
                <a:gd name="T28" fmla="*/ 229 w 831"/>
                <a:gd name="T29" fmla="*/ 590 h 758"/>
                <a:gd name="T30" fmla="*/ 19 w 831"/>
                <a:gd name="T31" fmla="*/ 729 h 758"/>
                <a:gd name="T32" fmla="*/ 19 w 831"/>
                <a:gd name="T33" fmla="*/ 163 h 758"/>
                <a:gd name="T34" fmla="*/ 229 w 831"/>
                <a:gd name="T35" fmla="*/ 163 h 758"/>
                <a:gd name="T36" fmla="*/ 229 w 831"/>
                <a:gd name="T37" fmla="*/ 590 h 758"/>
                <a:gd name="T38" fmla="*/ 248 w 831"/>
                <a:gd name="T39" fmla="*/ 163 h 758"/>
                <a:gd name="T40" fmla="*/ 595 w 831"/>
                <a:gd name="T41" fmla="*/ 163 h 758"/>
                <a:gd name="T42" fmla="*/ 595 w 831"/>
                <a:gd name="T43" fmla="*/ 585 h 758"/>
                <a:gd name="T44" fmla="*/ 248 w 831"/>
                <a:gd name="T45" fmla="*/ 585 h 758"/>
                <a:gd name="T46" fmla="*/ 248 w 831"/>
                <a:gd name="T47" fmla="*/ 163 h 758"/>
                <a:gd name="T48" fmla="*/ 805 w 831"/>
                <a:gd name="T49" fmla="*/ 14 h 758"/>
                <a:gd name="T50" fmla="*/ 607 w 831"/>
                <a:gd name="T51" fmla="*/ 144 h 758"/>
                <a:gd name="T52" fmla="*/ 248 w 831"/>
                <a:gd name="T53" fmla="*/ 144 h 758"/>
                <a:gd name="T54" fmla="*/ 248 w 831"/>
                <a:gd name="T55" fmla="*/ 14 h 758"/>
                <a:gd name="T56" fmla="*/ 805 w 831"/>
                <a:gd name="T57" fmla="*/ 14 h 758"/>
                <a:gd name="T58" fmla="*/ 229 w 831"/>
                <a:gd name="T59" fmla="*/ 19 h 758"/>
                <a:gd name="T60" fmla="*/ 229 w 831"/>
                <a:gd name="T61" fmla="*/ 144 h 758"/>
                <a:gd name="T62" fmla="*/ 40 w 831"/>
                <a:gd name="T63" fmla="*/ 144 h 758"/>
                <a:gd name="T64" fmla="*/ 229 w 831"/>
                <a:gd name="T65" fmla="*/ 19 h 758"/>
                <a:gd name="T66" fmla="*/ 40 w 831"/>
                <a:gd name="T67" fmla="*/ 739 h 758"/>
                <a:gd name="T68" fmla="*/ 241 w 831"/>
                <a:gd name="T69" fmla="*/ 604 h 758"/>
                <a:gd name="T70" fmla="*/ 595 w 831"/>
                <a:gd name="T71" fmla="*/ 604 h 758"/>
                <a:gd name="T72" fmla="*/ 595 w 831"/>
                <a:gd name="T73" fmla="*/ 739 h 758"/>
                <a:gd name="T74" fmla="*/ 40 w 831"/>
                <a:gd name="T75" fmla="*/ 739 h 758"/>
                <a:gd name="T76" fmla="*/ 614 w 831"/>
                <a:gd name="T77" fmla="*/ 734 h 758"/>
                <a:gd name="T78" fmla="*/ 614 w 831"/>
                <a:gd name="T79" fmla="*/ 604 h 758"/>
                <a:gd name="T80" fmla="*/ 807 w 831"/>
                <a:gd name="T81" fmla="*/ 604 h 758"/>
                <a:gd name="T82" fmla="*/ 614 w 831"/>
                <a:gd name="T83" fmla="*/ 734 h 7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31" h="758">
                  <a:moveTo>
                    <a:pt x="831" y="0"/>
                  </a:moveTo>
                  <a:lnTo>
                    <a:pt x="229" y="0"/>
                  </a:lnTo>
                  <a:lnTo>
                    <a:pt x="0" y="151"/>
                  </a:lnTo>
                  <a:lnTo>
                    <a:pt x="0" y="758"/>
                  </a:lnTo>
                  <a:lnTo>
                    <a:pt x="607" y="758"/>
                  </a:lnTo>
                  <a:lnTo>
                    <a:pt x="607" y="753"/>
                  </a:lnTo>
                  <a:lnTo>
                    <a:pt x="607" y="755"/>
                  </a:lnTo>
                  <a:lnTo>
                    <a:pt x="831" y="606"/>
                  </a:lnTo>
                  <a:lnTo>
                    <a:pt x="831" y="0"/>
                  </a:lnTo>
                  <a:close/>
                  <a:moveTo>
                    <a:pt x="815" y="585"/>
                  </a:moveTo>
                  <a:lnTo>
                    <a:pt x="614" y="585"/>
                  </a:lnTo>
                  <a:lnTo>
                    <a:pt x="614" y="158"/>
                  </a:lnTo>
                  <a:lnTo>
                    <a:pt x="815" y="28"/>
                  </a:lnTo>
                  <a:lnTo>
                    <a:pt x="815" y="585"/>
                  </a:lnTo>
                  <a:close/>
                  <a:moveTo>
                    <a:pt x="229" y="590"/>
                  </a:moveTo>
                  <a:lnTo>
                    <a:pt x="19" y="729"/>
                  </a:lnTo>
                  <a:lnTo>
                    <a:pt x="19" y="163"/>
                  </a:lnTo>
                  <a:lnTo>
                    <a:pt x="229" y="163"/>
                  </a:lnTo>
                  <a:lnTo>
                    <a:pt x="229" y="590"/>
                  </a:lnTo>
                  <a:close/>
                  <a:moveTo>
                    <a:pt x="248" y="163"/>
                  </a:moveTo>
                  <a:lnTo>
                    <a:pt x="595" y="163"/>
                  </a:lnTo>
                  <a:lnTo>
                    <a:pt x="595" y="585"/>
                  </a:lnTo>
                  <a:lnTo>
                    <a:pt x="248" y="585"/>
                  </a:lnTo>
                  <a:lnTo>
                    <a:pt x="248" y="163"/>
                  </a:lnTo>
                  <a:close/>
                  <a:moveTo>
                    <a:pt x="805" y="14"/>
                  </a:moveTo>
                  <a:lnTo>
                    <a:pt x="607" y="144"/>
                  </a:lnTo>
                  <a:lnTo>
                    <a:pt x="248" y="144"/>
                  </a:lnTo>
                  <a:lnTo>
                    <a:pt x="248" y="14"/>
                  </a:lnTo>
                  <a:lnTo>
                    <a:pt x="805" y="14"/>
                  </a:lnTo>
                  <a:close/>
                  <a:moveTo>
                    <a:pt x="229" y="19"/>
                  </a:moveTo>
                  <a:lnTo>
                    <a:pt x="229" y="144"/>
                  </a:lnTo>
                  <a:lnTo>
                    <a:pt x="40" y="144"/>
                  </a:lnTo>
                  <a:lnTo>
                    <a:pt x="229" y="19"/>
                  </a:lnTo>
                  <a:close/>
                  <a:moveTo>
                    <a:pt x="40" y="739"/>
                  </a:moveTo>
                  <a:lnTo>
                    <a:pt x="241" y="604"/>
                  </a:lnTo>
                  <a:lnTo>
                    <a:pt x="595" y="604"/>
                  </a:lnTo>
                  <a:lnTo>
                    <a:pt x="595" y="739"/>
                  </a:lnTo>
                  <a:lnTo>
                    <a:pt x="40" y="739"/>
                  </a:lnTo>
                  <a:close/>
                  <a:moveTo>
                    <a:pt x="614" y="734"/>
                  </a:moveTo>
                  <a:lnTo>
                    <a:pt x="614" y="604"/>
                  </a:lnTo>
                  <a:lnTo>
                    <a:pt x="807" y="604"/>
                  </a:lnTo>
                  <a:lnTo>
                    <a:pt x="614" y="734"/>
                  </a:ln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grpSp>
      <p:grpSp>
        <p:nvGrpSpPr>
          <p:cNvPr id="38" name="Gruppieren 49"/>
          <p:cNvGrpSpPr/>
          <p:nvPr/>
        </p:nvGrpSpPr>
        <p:grpSpPr>
          <a:xfrm>
            <a:off x="4134869" y="2098744"/>
            <a:ext cx="940821" cy="950212"/>
            <a:chOff x="4377182" y="1635028"/>
            <a:chExt cx="1740666" cy="1740666"/>
          </a:xfrm>
        </p:grpSpPr>
        <p:sp>
          <p:nvSpPr>
            <p:cNvPr id="39" name="Ellipse 50"/>
            <p:cNvSpPr/>
            <p:nvPr/>
          </p:nvSpPr>
          <p:spPr bwMode="gray">
            <a:xfrm>
              <a:off x="4377182" y="1635028"/>
              <a:ext cx="1740666" cy="1740666"/>
            </a:xfrm>
            <a:prstGeom prst="ellipse">
              <a:avLst/>
            </a:prstGeom>
            <a:solidFill>
              <a:srgbClr val="005EF6">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40" name="Gruppieren 51"/>
            <p:cNvGrpSpPr/>
            <p:nvPr/>
          </p:nvGrpSpPr>
          <p:grpSpPr>
            <a:xfrm>
              <a:off x="4714847" y="1972865"/>
              <a:ext cx="1064993" cy="1064992"/>
              <a:chOff x="1089025" y="2843213"/>
              <a:chExt cx="1195388" cy="1195387"/>
            </a:xfrm>
            <a:solidFill>
              <a:srgbClr val="FFFFFF"/>
            </a:solidFill>
          </p:grpSpPr>
          <p:sp>
            <p:nvSpPr>
              <p:cNvPr id="41" name="Freeform 46"/>
              <p:cNvSpPr>
                <a:spLocks noEditPoints="1"/>
              </p:cNvSpPr>
              <p:nvPr/>
            </p:nvSpPr>
            <p:spPr bwMode="auto">
              <a:xfrm>
                <a:off x="1089025" y="2843213"/>
                <a:ext cx="1195388" cy="1195387"/>
              </a:xfrm>
              <a:custGeom>
                <a:avLst/>
                <a:gdLst>
                  <a:gd name="T0" fmla="*/ 659 w 753"/>
                  <a:gd name="T1" fmla="*/ 290 h 753"/>
                  <a:gd name="T2" fmla="*/ 661 w 753"/>
                  <a:gd name="T3" fmla="*/ 156 h 753"/>
                  <a:gd name="T4" fmla="*/ 635 w 753"/>
                  <a:gd name="T5" fmla="*/ 104 h 753"/>
                  <a:gd name="T6" fmla="*/ 500 w 753"/>
                  <a:gd name="T7" fmla="*/ 125 h 753"/>
                  <a:gd name="T8" fmla="*/ 408 w 753"/>
                  <a:gd name="T9" fmla="*/ 11 h 753"/>
                  <a:gd name="T10" fmla="*/ 316 w 753"/>
                  <a:gd name="T11" fmla="*/ 42 h 753"/>
                  <a:gd name="T12" fmla="*/ 193 w 753"/>
                  <a:gd name="T13" fmla="*/ 99 h 753"/>
                  <a:gd name="T14" fmla="*/ 111 w 753"/>
                  <a:gd name="T15" fmla="*/ 111 h 753"/>
                  <a:gd name="T16" fmla="*/ 101 w 753"/>
                  <a:gd name="T17" fmla="*/ 205 h 753"/>
                  <a:gd name="T18" fmla="*/ 30 w 753"/>
                  <a:gd name="T19" fmla="*/ 323 h 753"/>
                  <a:gd name="T20" fmla="*/ 7 w 753"/>
                  <a:gd name="T21" fmla="*/ 403 h 753"/>
                  <a:gd name="T22" fmla="*/ 130 w 753"/>
                  <a:gd name="T23" fmla="*/ 488 h 753"/>
                  <a:gd name="T24" fmla="*/ 101 w 753"/>
                  <a:gd name="T25" fmla="*/ 628 h 753"/>
                  <a:gd name="T26" fmla="*/ 156 w 753"/>
                  <a:gd name="T27" fmla="*/ 661 h 753"/>
                  <a:gd name="T28" fmla="*/ 290 w 753"/>
                  <a:gd name="T29" fmla="*/ 661 h 753"/>
                  <a:gd name="T30" fmla="*/ 380 w 753"/>
                  <a:gd name="T31" fmla="*/ 753 h 753"/>
                  <a:gd name="T32" fmla="*/ 470 w 753"/>
                  <a:gd name="T33" fmla="*/ 644 h 753"/>
                  <a:gd name="T34" fmla="*/ 607 w 753"/>
                  <a:gd name="T35" fmla="*/ 661 h 753"/>
                  <a:gd name="T36" fmla="*/ 656 w 753"/>
                  <a:gd name="T37" fmla="*/ 621 h 753"/>
                  <a:gd name="T38" fmla="*/ 616 w 753"/>
                  <a:gd name="T39" fmla="*/ 477 h 753"/>
                  <a:gd name="T40" fmla="*/ 751 w 753"/>
                  <a:gd name="T41" fmla="*/ 396 h 753"/>
                  <a:gd name="T42" fmla="*/ 588 w 753"/>
                  <a:gd name="T43" fmla="*/ 115 h 753"/>
                  <a:gd name="T44" fmla="*/ 633 w 753"/>
                  <a:gd name="T45" fmla="*/ 210 h 753"/>
                  <a:gd name="T46" fmla="*/ 484 w 753"/>
                  <a:gd name="T47" fmla="*/ 167 h 753"/>
                  <a:gd name="T48" fmla="*/ 255 w 753"/>
                  <a:gd name="T49" fmla="*/ 328 h 753"/>
                  <a:gd name="T50" fmla="*/ 500 w 753"/>
                  <a:gd name="T51" fmla="*/ 377 h 753"/>
                  <a:gd name="T52" fmla="*/ 352 w 753"/>
                  <a:gd name="T53" fmla="*/ 503 h 753"/>
                  <a:gd name="T54" fmla="*/ 151 w 753"/>
                  <a:gd name="T55" fmla="*/ 283 h 753"/>
                  <a:gd name="T56" fmla="*/ 269 w 753"/>
                  <a:gd name="T57" fmla="*/ 307 h 753"/>
                  <a:gd name="T58" fmla="*/ 252 w 753"/>
                  <a:gd name="T59" fmla="*/ 403 h 753"/>
                  <a:gd name="T60" fmla="*/ 196 w 753"/>
                  <a:gd name="T61" fmla="*/ 399 h 753"/>
                  <a:gd name="T62" fmla="*/ 347 w 753"/>
                  <a:gd name="T63" fmla="*/ 238 h 753"/>
                  <a:gd name="T64" fmla="*/ 493 w 753"/>
                  <a:gd name="T65" fmla="*/ 262 h 753"/>
                  <a:gd name="T66" fmla="*/ 453 w 753"/>
                  <a:gd name="T67" fmla="*/ 498 h 753"/>
                  <a:gd name="T68" fmla="*/ 564 w 753"/>
                  <a:gd name="T69" fmla="*/ 481 h 753"/>
                  <a:gd name="T70" fmla="*/ 503 w 753"/>
                  <a:gd name="T71" fmla="*/ 370 h 753"/>
                  <a:gd name="T72" fmla="*/ 583 w 753"/>
                  <a:gd name="T73" fmla="*/ 318 h 753"/>
                  <a:gd name="T74" fmla="*/ 406 w 753"/>
                  <a:gd name="T75" fmla="*/ 231 h 753"/>
                  <a:gd name="T76" fmla="*/ 342 w 753"/>
                  <a:gd name="T77" fmla="*/ 42 h 753"/>
                  <a:gd name="T78" fmla="*/ 456 w 753"/>
                  <a:gd name="T79" fmla="*/ 111 h 753"/>
                  <a:gd name="T80" fmla="*/ 278 w 753"/>
                  <a:gd name="T81" fmla="*/ 170 h 753"/>
                  <a:gd name="T82" fmla="*/ 274 w 753"/>
                  <a:gd name="T83" fmla="*/ 191 h 753"/>
                  <a:gd name="T84" fmla="*/ 127 w 753"/>
                  <a:gd name="T85" fmla="*/ 130 h 753"/>
                  <a:gd name="T86" fmla="*/ 276 w 753"/>
                  <a:gd name="T87" fmla="*/ 148 h 753"/>
                  <a:gd name="T88" fmla="*/ 108 w 753"/>
                  <a:gd name="T89" fmla="*/ 455 h 753"/>
                  <a:gd name="T90" fmla="*/ 42 w 753"/>
                  <a:gd name="T91" fmla="*/ 342 h 753"/>
                  <a:gd name="T92" fmla="*/ 193 w 753"/>
                  <a:gd name="T93" fmla="*/ 396 h 753"/>
                  <a:gd name="T94" fmla="*/ 167 w 753"/>
                  <a:gd name="T95" fmla="*/ 640 h 753"/>
                  <a:gd name="T96" fmla="*/ 120 w 753"/>
                  <a:gd name="T97" fmla="*/ 545 h 753"/>
                  <a:gd name="T98" fmla="*/ 271 w 753"/>
                  <a:gd name="T99" fmla="*/ 588 h 753"/>
                  <a:gd name="T100" fmla="*/ 354 w 753"/>
                  <a:gd name="T101" fmla="*/ 557 h 753"/>
                  <a:gd name="T102" fmla="*/ 394 w 753"/>
                  <a:gd name="T103" fmla="*/ 725 h 753"/>
                  <a:gd name="T104" fmla="*/ 285 w 753"/>
                  <a:gd name="T105" fmla="*/ 611 h 753"/>
                  <a:gd name="T106" fmla="*/ 453 w 753"/>
                  <a:gd name="T107" fmla="*/ 595 h 753"/>
                  <a:gd name="T108" fmla="*/ 621 w 753"/>
                  <a:gd name="T109" fmla="*/ 507 h 753"/>
                  <a:gd name="T110" fmla="*/ 611 w 753"/>
                  <a:gd name="T111" fmla="*/ 635 h 753"/>
                  <a:gd name="T112" fmla="*/ 486 w 753"/>
                  <a:gd name="T113" fmla="*/ 566 h 753"/>
                  <a:gd name="T114" fmla="*/ 713 w 753"/>
                  <a:gd name="T115" fmla="*/ 411 h 753"/>
                  <a:gd name="T116" fmla="*/ 562 w 753"/>
                  <a:gd name="T117" fmla="*/ 359 h 753"/>
                  <a:gd name="T118" fmla="*/ 725 w 753"/>
                  <a:gd name="T119" fmla="*/ 361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53" h="753">
                    <a:moveTo>
                      <a:pt x="753" y="375"/>
                    </a:moveTo>
                    <a:lnTo>
                      <a:pt x="753" y="368"/>
                    </a:lnTo>
                    <a:lnTo>
                      <a:pt x="751" y="359"/>
                    </a:lnTo>
                    <a:lnTo>
                      <a:pt x="748" y="351"/>
                    </a:lnTo>
                    <a:lnTo>
                      <a:pt x="744" y="347"/>
                    </a:lnTo>
                    <a:lnTo>
                      <a:pt x="739" y="340"/>
                    </a:lnTo>
                    <a:lnTo>
                      <a:pt x="734" y="335"/>
                    </a:lnTo>
                    <a:lnTo>
                      <a:pt x="730" y="328"/>
                    </a:lnTo>
                    <a:lnTo>
                      <a:pt x="722" y="323"/>
                    </a:lnTo>
                    <a:lnTo>
                      <a:pt x="713" y="316"/>
                    </a:lnTo>
                    <a:lnTo>
                      <a:pt x="701" y="309"/>
                    </a:lnTo>
                    <a:lnTo>
                      <a:pt x="689" y="302"/>
                    </a:lnTo>
                    <a:lnTo>
                      <a:pt x="675" y="297"/>
                    </a:lnTo>
                    <a:lnTo>
                      <a:pt x="659" y="290"/>
                    </a:lnTo>
                    <a:lnTo>
                      <a:pt x="642" y="285"/>
                    </a:lnTo>
                    <a:lnTo>
                      <a:pt x="630" y="283"/>
                    </a:lnTo>
                    <a:lnTo>
                      <a:pt x="616" y="278"/>
                    </a:lnTo>
                    <a:lnTo>
                      <a:pt x="623" y="266"/>
                    </a:lnTo>
                    <a:lnTo>
                      <a:pt x="630" y="255"/>
                    </a:lnTo>
                    <a:lnTo>
                      <a:pt x="637" y="241"/>
                    </a:lnTo>
                    <a:lnTo>
                      <a:pt x="642" y="229"/>
                    </a:lnTo>
                    <a:lnTo>
                      <a:pt x="647" y="217"/>
                    </a:lnTo>
                    <a:lnTo>
                      <a:pt x="652" y="205"/>
                    </a:lnTo>
                    <a:lnTo>
                      <a:pt x="654" y="193"/>
                    </a:lnTo>
                    <a:lnTo>
                      <a:pt x="659" y="181"/>
                    </a:lnTo>
                    <a:lnTo>
                      <a:pt x="659" y="172"/>
                    </a:lnTo>
                    <a:lnTo>
                      <a:pt x="661" y="163"/>
                    </a:lnTo>
                    <a:lnTo>
                      <a:pt x="661" y="156"/>
                    </a:lnTo>
                    <a:lnTo>
                      <a:pt x="659" y="148"/>
                    </a:lnTo>
                    <a:lnTo>
                      <a:pt x="659" y="141"/>
                    </a:lnTo>
                    <a:lnTo>
                      <a:pt x="656" y="134"/>
                    </a:lnTo>
                    <a:lnTo>
                      <a:pt x="654" y="127"/>
                    </a:lnTo>
                    <a:lnTo>
                      <a:pt x="649" y="120"/>
                    </a:lnTo>
                    <a:lnTo>
                      <a:pt x="644" y="113"/>
                    </a:lnTo>
                    <a:lnTo>
                      <a:pt x="647" y="113"/>
                    </a:lnTo>
                    <a:lnTo>
                      <a:pt x="644" y="113"/>
                    </a:lnTo>
                    <a:lnTo>
                      <a:pt x="644" y="111"/>
                    </a:lnTo>
                    <a:lnTo>
                      <a:pt x="642" y="111"/>
                    </a:lnTo>
                    <a:lnTo>
                      <a:pt x="642" y="111"/>
                    </a:lnTo>
                    <a:lnTo>
                      <a:pt x="640" y="108"/>
                    </a:lnTo>
                    <a:lnTo>
                      <a:pt x="640" y="108"/>
                    </a:lnTo>
                    <a:lnTo>
                      <a:pt x="635" y="104"/>
                    </a:lnTo>
                    <a:lnTo>
                      <a:pt x="628" y="101"/>
                    </a:lnTo>
                    <a:lnTo>
                      <a:pt x="621" y="96"/>
                    </a:lnTo>
                    <a:lnTo>
                      <a:pt x="614" y="96"/>
                    </a:lnTo>
                    <a:lnTo>
                      <a:pt x="607" y="94"/>
                    </a:lnTo>
                    <a:lnTo>
                      <a:pt x="600" y="94"/>
                    </a:lnTo>
                    <a:lnTo>
                      <a:pt x="590" y="94"/>
                    </a:lnTo>
                    <a:lnTo>
                      <a:pt x="583" y="94"/>
                    </a:lnTo>
                    <a:lnTo>
                      <a:pt x="574" y="96"/>
                    </a:lnTo>
                    <a:lnTo>
                      <a:pt x="562" y="99"/>
                    </a:lnTo>
                    <a:lnTo>
                      <a:pt x="550" y="104"/>
                    </a:lnTo>
                    <a:lnTo>
                      <a:pt x="538" y="108"/>
                    </a:lnTo>
                    <a:lnTo>
                      <a:pt x="526" y="111"/>
                    </a:lnTo>
                    <a:lnTo>
                      <a:pt x="512" y="118"/>
                    </a:lnTo>
                    <a:lnTo>
                      <a:pt x="500" y="125"/>
                    </a:lnTo>
                    <a:lnTo>
                      <a:pt x="489" y="130"/>
                    </a:lnTo>
                    <a:lnTo>
                      <a:pt x="477" y="137"/>
                    </a:lnTo>
                    <a:lnTo>
                      <a:pt x="472" y="125"/>
                    </a:lnTo>
                    <a:lnTo>
                      <a:pt x="470" y="111"/>
                    </a:lnTo>
                    <a:lnTo>
                      <a:pt x="463" y="94"/>
                    </a:lnTo>
                    <a:lnTo>
                      <a:pt x="458" y="80"/>
                    </a:lnTo>
                    <a:lnTo>
                      <a:pt x="451" y="66"/>
                    </a:lnTo>
                    <a:lnTo>
                      <a:pt x="446" y="54"/>
                    </a:lnTo>
                    <a:lnTo>
                      <a:pt x="439" y="42"/>
                    </a:lnTo>
                    <a:lnTo>
                      <a:pt x="432" y="30"/>
                    </a:lnTo>
                    <a:lnTo>
                      <a:pt x="425" y="26"/>
                    </a:lnTo>
                    <a:lnTo>
                      <a:pt x="420" y="21"/>
                    </a:lnTo>
                    <a:lnTo>
                      <a:pt x="415" y="16"/>
                    </a:lnTo>
                    <a:lnTo>
                      <a:pt x="408" y="11"/>
                    </a:lnTo>
                    <a:lnTo>
                      <a:pt x="401" y="7"/>
                    </a:lnTo>
                    <a:lnTo>
                      <a:pt x="396" y="4"/>
                    </a:lnTo>
                    <a:lnTo>
                      <a:pt x="387" y="2"/>
                    </a:lnTo>
                    <a:lnTo>
                      <a:pt x="380" y="0"/>
                    </a:lnTo>
                    <a:lnTo>
                      <a:pt x="373" y="0"/>
                    </a:lnTo>
                    <a:lnTo>
                      <a:pt x="366" y="2"/>
                    </a:lnTo>
                    <a:lnTo>
                      <a:pt x="359" y="4"/>
                    </a:lnTo>
                    <a:lnTo>
                      <a:pt x="352" y="7"/>
                    </a:lnTo>
                    <a:lnTo>
                      <a:pt x="344" y="11"/>
                    </a:lnTo>
                    <a:lnTo>
                      <a:pt x="340" y="16"/>
                    </a:lnTo>
                    <a:lnTo>
                      <a:pt x="333" y="21"/>
                    </a:lnTo>
                    <a:lnTo>
                      <a:pt x="328" y="26"/>
                    </a:lnTo>
                    <a:lnTo>
                      <a:pt x="323" y="30"/>
                    </a:lnTo>
                    <a:lnTo>
                      <a:pt x="316" y="42"/>
                    </a:lnTo>
                    <a:lnTo>
                      <a:pt x="309" y="54"/>
                    </a:lnTo>
                    <a:lnTo>
                      <a:pt x="302" y="66"/>
                    </a:lnTo>
                    <a:lnTo>
                      <a:pt x="297" y="80"/>
                    </a:lnTo>
                    <a:lnTo>
                      <a:pt x="290" y="94"/>
                    </a:lnTo>
                    <a:lnTo>
                      <a:pt x="285" y="111"/>
                    </a:lnTo>
                    <a:lnTo>
                      <a:pt x="281" y="125"/>
                    </a:lnTo>
                    <a:lnTo>
                      <a:pt x="278" y="137"/>
                    </a:lnTo>
                    <a:lnTo>
                      <a:pt x="267" y="130"/>
                    </a:lnTo>
                    <a:lnTo>
                      <a:pt x="255" y="125"/>
                    </a:lnTo>
                    <a:lnTo>
                      <a:pt x="241" y="118"/>
                    </a:lnTo>
                    <a:lnTo>
                      <a:pt x="229" y="111"/>
                    </a:lnTo>
                    <a:lnTo>
                      <a:pt x="215" y="108"/>
                    </a:lnTo>
                    <a:lnTo>
                      <a:pt x="203" y="104"/>
                    </a:lnTo>
                    <a:lnTo>
                      <a:pt x="193" y="99"/>
                    </a:lnTo>
                    <a:lnTo>
                      <a:pt x="181" y="96"/>
                    </a:lnTo>
                    <a:lnTo>
                      <a:pt x="170" y="94"/>
                    </a:lnTo>
                    <a:lnTo>
                      <a:pt x="163" y="94"/>
                    </a:lnTo>
                    <a:lnTo>
                      <a:pt x="156" y="94"/>
                    </a:lnTo>
                    <a:lnTo>
                      <a:pt x="148" y="94"/>
                    </a:lnTo>
                    <a:lnTo>
                      <a:pt x="141" y="96"/>
                    </a:lnTo>
                    <a:lnTo>
                      <a:pt x="132" y="96"/>
                    </a:lnTo>
                    <a:lnTo>
                      <a:pt x="127" y="101"/>
                    </a:lnTo>
                    <a:lnTo>
                      <a:pt x="120" y="104"/>
                    </a:lnTo>
                    <a:lnTo>
                      <a:pt x="113" y="108"/>
                    </a:lnTo>
                    <a:lnTo>
                      <a:pt x="113" y="108"/>
                    </a:lnTo>
                    <a:lnTo>
                      <a:pt x="113" y="111"/>
                    </a:lnTo>
                    <a:lnTo>
                      <a:pt x="111" y="111"/>
                    </a:lnTo>
                    <a:lnTo>
                      <a:pt x="111" y="111"/>
                    </a:lnTo>
                    <a:lnTo>
                      <a:pt x="108" y="113"/>
                    </a:lnTo>
                    <a:lnTo>
                      <a:pt x="108" y="113"/>
                    </a:lnTo>
                    <a:lnTo>
                      <a:pt x="108" y="113"/>
                    </a:lnTo>
                    <a:lnTo>
                      <a:pt x="104" y="120"/>
                    </a:lnTo>
                    <a:lnTo>
                      <a:pt x="101" y="127"/>
                    </a:lnTo>
                    <a:lnTo>
                      <a:pt x="99" y="134"/>
                    </a:lnTo>
                    <a:lnTo>
                      <a:pt x="96" y="141"/>
                    </a:lnTo>
                    <a:lnTo>
                      <a:pt x="94" y="148"/>
                    </a:lnTo>
                    <a:lnTo>
                      <a:pt x="94" y="156"/>
                    </a:lnTo>
                    <a:lnTo>
                      <a:pt x="94" y="163"/>
                    </a:lnTo>
                    <a:lnTo>
                      <a:pt x="94" y="172"/>
                    </a:lnTo>
                    <a:lnTo>
                      <a:pt x="96" y="181"/>
                    </a:lnTo>
                    <a:lnTo>
                      <a:pt x="99" y="193"/>
                    </a:lnTo>
                    <a:lnTo>
                      <a:pt x="101" y="205"/>
                    </a:lnTo>
                    <a:lnTo>
                      <a:pt x="106" y="217"/>
                    </a:lnTo>
                    <a:lnTo>
                      <a:pt x="111" y="229"/>
                    </a:lnTo>
                    <a:lnTo>
                      <a:pt x="118" y="241"/>
                    </a:lnTo>
                    <a:lnTo>
                      <a:pt x="125" y="255"/>
                    </a:lnTo>
                    <a:lnTo>
                      <a:pt x="130" y="266"/>
                    </a:lnTo>
                    <a:lnTo>
                      <a:pt x="137" y="278"/>
                    </a:lnTo>
                    <a:lnTo>
                      <a:pt x="125" y="283"/>
                    </a:lnTo>
                    <a:lnTo>
                      <a:pt x="111" y="285"/>
                    </a:lnTo>
                    <a:lnTo>
                      <a:pt x="94" y="290"/>
                    </a:lnTo>
                    <a:lnTo>
                      <a:pt x="80" y="297"/>
                    </a:lnTo>
                    <a:lnTo>
                      <a:pt x="66" y="302"/>
                    </a:lnTo>
                    <a:lnTo>
                      <a:pt x="54" y="309"/>
                    </a:lnTo>
                    <a:lnTo>
                      <a:pt x="42" y="316"/>
                    </a:lnTo>
                    <a:lnTo>
                      <a:pt x="30" y="323"/>
                    </a:lnTo>
                    <a:lnTo>
                      <a:pt x="26" y="328"/>
                    </a:lnTo>
                    <a:lnTo>
                      <a:pt x="21" y="335"/>
                    </a:lnTo>
                    <a:lnTo>
                      <a:pt x="14" y="340"/>
                    </a:lnTo>
                    <a:lnTo>
                      <a:pt x="11" y="347"/>
                    </a:lnTo>
                    <a:lnTo>
                      <a:pt x="7" y="351"/>
                    </a:lnTo>
                    <a:lnTo>
                      <a:pt x="4" y="359"/>
                    </a:lnTo>
                    <a:lnTo>
                      <a:pt x="2" y="368"/>
                    </a:lnTo>
                    <a:lnTo>
                      <a:pt x="0" y="375"/>
                    </a:lnTo>
                    <a:lnTo>
                      <a:pt x="0" y="375"/>
                    </a:lnTo>
                    <a:lnTo>
                      <a:pt x="0" y="380"/>
                    </a:lnTo>
                    <a:lnTo>
                      <a:pt x="0" y="380"/>
                    </a:lnTo>
                    <a:lnTo>
                      <a:pt x="2" y="389"/>
                    </a:lnTo>
                    <a:lnTo>
                      <a:pt x="4" y="396"/>
                    </a:lnTo>
                    <a:lnTo>
                      <a:pt x="7" y="403"/>
                    </a:lnTo>
                    <a:lnTo>
                      <a:pt x="11" y="408"/>
                    </a:lnTo>
                    <a:lnTo>
                      <a:pt x="14" y="415"/>
                    </a:lnTo>
                    <a:lnTo>
                      <a:pt x="21" y="420"/>
                    </a:lnTo>
                    <a:lnTo>
                      <a:pt x="26" y="427"/>
                    </a:lnTo>
                    <a:lnTo>
                      <a:pt x="30" y="432"/>
                    </a:lnTo>
                    <a:lnTo>
                      <a:pt x="42" y="439"/>
                    </a:lnTo>
                    <a:lnTo>
                      <a:pt x="54" y="446"/>
                    </a:lnTo>
                    <a:lnTo>
                      <a:pt x="66" y="453"/>
                    </a:lnTo>
                    <a:lnTo>
                      <a:pt x="80" y="458"/>
                    </a:lnTo>
                    <a:lnTo>
                      <a:pt x="94" y="465"/>
                    </a:lnTo>
                    <a:lnTo>
                      <a:pt x="111" y="470"/>
                    </a:lnTo>
                    <a:lnTo>
                      <a:pt x="125" y="474"/>
                    </a:lnTo>
                    <a:lnTo>
                      <a:pt x="137" y="477"/>
                    </a:lnTo>
                    <a:lnTo>
                      <a:pt x="130" y="488"/>
                    </a:lnTo>
                    <a:lnTo>
                      <a:pt x="125" y="500"/>
                    </a:lnTo>
                    <a:lnTo>
                      <a:pt x="118" y="514"/>
                    </a:lnTo>
                    <a:lnTo>
                      <a:pt x="111" y="526"/>
                    </a:lnTo>
                    <a:lnTo>
                      <a:pt x="106" y="538"/>
                    </a:lnTo>
                    <a:lnTo>
                      <a:pt x="101" y="550"/>
                    </a:lnTo>
                    <a:lnTo>
                      <a:pt x="99" y="562"/>
                    </a:lnTo>
                    <a:lnTo>
                      <a:pt x="96" y="573"/>
                    </a:lnTo>
                    <a:lnTo>
                      <a:pt x="94" y="583"/>
                    </a:lnTo>
                    <a:lnTo>
                      <a:pt x="94" y="592"/>
                    </a:lnTo>
                    <a:lnTo>
                      <a:pt x="94" y="599"/>
                    </a:lnTo>
                    <a:lnTo>
                      <a:pt x="94" y="606"/>
                    </a:lnTo>
                    <a:lnTo>
                      <a:pt x="96" y="614"/>
                    </a:lnTo>
                    <a:lnTo>
                      <a:pt x="99" y="621"/>
                    </a:lnTo>
                    <a:lnTo>
                      <a:pt x="101" y="628"/>
                    </a:lnTo>
                    <a:lnTo>
                      <a:pt x="104" y="635"/>
                    </a:lnTo>
                    <a:lnTo>
                      <a:pt x="108" y="642"/>
                    </a:lnTo>
                    <a:lnTo>
                      <a:pt x="108" y="642"/>
                    </a:lnTo>
                    <a:lnTo>
                      <a:pt x="108" y="642"/>
                    </a:lnTo>
                    <a:lnTo>
                      <a:pt x="111" y="642"/>
                    </a:lnTo>
                    <a:lnTo>
                      <a:pt x="111" y="644"/>
                    </a:lnTo>
                    <a:lnTo>
                      <a:pt x="113" y="644"/>
                    </a:lnTo>
                    <a:lnTo>
                      <a:pt x="113" y="647"/>
                    </a:lnTo>
                    <a:lnTo>
                      <a:pt x="120" y="651"/>
                    </a:lnTo>
                    <a:lnTo>
                      <a:pt x="127" y="654"/>
                    </a:lnTo>
                    <a:lnTo>
                      <a:pt x="132" y="656"/>
                    </a:lnTo>
                    <a:lnTo>
                      <a:pt x="141" y="658"/>
                    </a:lnTo>
                    <a:lnTo>
                      <a:pt x="148" y="661"/>
                    </a:lnTo>
                    <a:lnTo>
                      <a:pt x="156" y="661"/>
                    </a:lnTo>
                    <a:lnTo>
                      <a:pt x="163" y="661"/>
                    </a:lnTo>
                    <a:lnTo>
                      <a:pt x="170" y="661"/>
                    </a:lnTo>
                    <a:lnTo>
                      <a:pt x="181" y="658"/>
                    </a:lnTo>
                    <a:lnTo>
                      <a:pt x="193" y="656"/>
                    </a:lnTo>
                    <a:lnTo>
                      <a:pt x="203" y="651"/>
                    </a:lnTo>
                    <a:lnTo>
                      <a:pt x="215" y="649"/>
                    </a:lnTo>
                    <a:lnTo>
                      <a:pt x="229" y="642"/>
                    </a:lnTo>
                    <a:lnTo>
                      <a:pt x="241" y="637"/>
                    </a:lnTo>
                    <a:lnTo>
                      <a:pt x="255" y="630"/>
                    </a:lnTo>
                    <a:lnTo>
                      <a:pt x="267" y="623"/>
                    </a:lnTo>
                    <a:lnTo>
                      <a:pt x="278" y="618"/>
                    </a:lnTo>
                    <a:lnTo>
                      <a:pt x="281" y="630"/>
                    </a:lnTo>
                    <a:lnTo>
                      <a:pt x="285" y="644"/>
                    </a:lnTo>
                    <a:lnTo>
                      <a:pt x="290" y="661"/>
                    </a:lnTo>
                    <a:lnTo>
                      <a:pt x="297" y="675"/>
                    </a:lnTo>
                    <a:lnTo>
                      <a:pt x="302" y="689"/>
                    </a:lnTo>
                    <a:lnTo>
                      <a:pt x="309" y="701"/>
                    </a:lnTo>
                    <a:lnTo>
                      <a:pt x="316" y="713"/>
                    </a:lnTo>
                    <a:lnTo>
                      <a:pt x="323" y="722"/>
                    </a:lnTo>
                    <a:lnTo>
                      <a:pt x="328" y="729"/>
                    </a:lnTo>
                    <a:lnTo>
                      <a:pt x="333" y="734"/>
                    </a:lnTo>
                    <a:lnTo>
                      <a:pt x="340" y="739"/>
                    </a:lnTo>
                    <a:lnTo>
                      <a:pt x="344" y="743"/>
                    </a:lnTo>
                    <a:lnTo>
                      <a:pt x="352" y="748"/>
                    </a:lnTo>
                    <a:lnTo>
                      <a:pt x="359" y="751"/>
                    </a:lnTo>
                    <a:lnTo>
                      <a:pt x="366" y="753"/>
                    </a:lnTo>
                    <a:lnTo>
                      <a:pt x="373" y="753"/>
                    </a:lnTo>
                    <a:lnTo>
                      <a:pt x="380" y="753"/>
                    </a:lnTo>
                    <a:lnTo>
                      <a:pt x="387" y="753"/>
                    </a:lnTo>
                    <a:lnTo>
                      <a:pt x="396" y="751"/>
                    </a:lnTo>
                    <a:lnTo>
                      <a:pt x="401" y="748"/>
                    </a:lnTo>
                    <a:lnTo>
                      <a:pt x="408" y="743"/>
                    </a:lnTo>
                    <a:lnTo>
                      <a:pt x="415" y="739"/>
                    </a:lnTo>
                    <a:lnTo>
                      <a:pt x="420" y="734"/>
                    </a:lnTo>
                    <a:lnTo>
                      <a:pt x="425" y="729"/>
                    </a:lnTo>
                    <a:lnTo>
                      <a:pt x="432" y="722"/>
                    </a:lnTo>
                    <a:lnTo>
                      <a:pt x="439" y="713"/>
                    </a:lnTo>
                    <a:lnTo>
                      <a:pt x="446" y="701"/>
                    </a:lnTo>
                    <a:lnTo>
                      <a:pt x="451" y="689"/>
                    </a:lnTo>
                    <a:lnTo>
                      <a:pt x="458" y="675"/>
                    </a:lnTo>
                    <a:lnTo>
                      <a:pt x="463" y="661"/>
                    </a:lnTo>
                    <a:lnTo>
                      <a:pt x="470" y="644"/>
                    </a:lnTo>
                    <a:lnTo>
                      <a:pt x="472" y="630"/>
                    </a:lnTo>
                    <a:lnTo>
                      <a:pt x="477" y="618"/>
                    </a:lnTo>
                    <a:lnTo>
                      <a:pt x="489" y="623"/>
                    </a:lnTo>
                    <a:lnTo>
                      <a:pt x="500" y="630"/>
                    </a:lnTo>
                    <a:lnTo>
                      <a:pt x="512" y="637"/>
                    </a:lnTo>
                    <a:lnTo>
                      <a:pt x="526" y="642"/>
                    </a:lnTo>
                    <a:lnTo>
                      <a:pt x="538" y="649"/>
                    </a:lnTo>
                    <a:lnTo>
                      <a:pt x="550" y="651"/>
                    </a:lnTo>
                    <a:lnTo>
                      <a:pt x="562" y="656"/>
                    </a:lnTo>
                    <a:lnTo>
                      <a:pt x="574" y="658"/>
                    </a:lnTo>
                    <a:lnTo>
                      <a:pt x="583" y="661"/>
                    </a:lnTo>
                    <a:lnTo>
                      <a:pt x="590" y="661"/>
                    </a:lnTo>
                    <a:lnTo>
                      <a:pt x="600" y="661"/>
                    </a:lnTo>
                    <a:lnTo>
                      <a:pt x="607" y="661"/>
                    </a:lnTo>
                    <a:lnTo>
                      <a:pt x="614" y="658"/>
                    </a:lnTo>
                    <a:lnTo>
                      <a:pt x="621" y="656"/>
                    </a:lnTo>
                    <a:lnTo>
                      <a:pt x="628" y="654"/>
                    </a:lnTo>
                    <a:lnTo>
                      <a:pt x="635" y="651"/>
                    </a:lnTo>
                    <a:lnTo>
                      <a:pt x="640" y="647"/>
                    </a:lnTo>
                    <a:lnTo>
                      <a:pt x="642" y="644"/>
                    </a:lnTo>
                    <a:lnTo>
                      <a:pt x="642" y="644"/>
                    </a:lnTo>
                    <a:lnTo>
                      <a:pt x="644" y="642"/>
                    </a:lnTo>
                    <a:lnTo>
                      <a:pt x="644" y="642"/>
                    </a:lnTo>
                    <a:lnTo>
                      <a:pt x="647" y="642"/>
                    </a:lnTo>
                    <a:lnTo>
                      <a:pt x="644" y="642"/>
                    </a:lnTo>
                    <a:lnTo>
                      <a:pt x="649" y="635"/>
                    </a:lnTo>
                    <a:lnTo>
                      <a:pt x="654" y="628"/>
                    </a:lnTo>
                    <a:lnTo>
                      <a:pt x="656" y="621"/>
                    </a:lnTo>
                    <a:lnTo>
                      <a:pt x="659" y="614"/>
                    </a:lnTo>
                    <a:lnTo>
                      <a:pt x="659" y="606"/>
                    </a:lnTo>
                    <a:lnTo>
                      <a:pt x="661" y="599"/>
                    </a:lnTo>
                    <a:lnTo>
                      <a:pt x="661" y="592"/>
                    </a:lnTo>
                    <a:lnTo>
                      <a:pt x="659" y="583"/>
                    </a:lnTo>
                    <a:lnTo>
                      <a:pt x="659" y="573"/>
                    </a:lnTo>
                    <a:lnTo>
                      <a:pt x="654" y="562"/>
                    </a:lnTo>
                    <a:lnTo>
                      <a:pt x="652" y="550"/>
                    </a:lnTo>
                    <a:lnTo>
                      <a:pt x="647" y="538"/>
                    </a:lnTo>
                    <a:lnTo>
                      <a:pt x="642" y="526"/>
                    </a:lnTo>
                    <a:lnTo>
                      <a:pt x="637" y="514"/>
                    </a:lnTo>
                    <a:lnTo>
                      <a:pt x="630" y="500"/>
                    </a:lnTo>
                    <a:lnTo>
                      <a:pt x="623" y="488"/>
                    </a:lnTo>
                    <a:lnTo>
                      <a:pt x="616" y="477"/>
                    </a:lnTo>
                    <a:lnTo>
                      <a:pt x="630" y="474"/>
                    </a:lnTo>
                    <a:lnTo>
                      <a:pt x="642" y="470"/>
                    </a:lnTo>
                    <a:lnTo>
                      <a:pt x="659" y="465"/>
                    </a:lnTo>
                    <a:lnTo>
                      <a:pt x="675" y="458"/>
                    </a:lnTo>
                    <a:lnTo>
                      <a:pt x="689" y="453"/>
                    </a:lnTo>
                    <a:lnTo>
                      <a:pt x="701" y="446"/>
                    </a:lnTo>
                    <a:lnTo>
                      <a:pt x="713" y="439"/>
                    </a:lnTo>
                    <a:lnTo>
                      <a:pt x="722" y="432"/>
                    </a:lnTo>
                    <a:lnTo>
                      <a:pt x="730" y="427"/>
                    </a:lnTo>
                    <a:lnTo>
                      <a:pt x="734" y="420"/>
                    </a:lnTo>
                    <a:lnTo>
                      <a:pt x="739" y="415"/>
                    </a:lnTo>
                    <a:lnTo>
                      <a:pt x="744" y="408"/>
                    </a:lnTo>
                    <a:lnTo>
                      <a:pt x="748" y="403"/>
                    </a:lnTo>
                    <a:lnTo>
                      <a:pt x="751" y="396"/>
                    </a:lnTo>
                    <a:lnTo>
                      <a:pt x="753" y="389"/>
                    </a:lnTo>
                    <a:lnTo>
                      <a:pt x="753" y="380"/>
                    </a:lnTo>
                    <a:lnTo>
                      <a:pt x="753" y="380"/>
                    </a:lnTo>
                    <a:lnTo>
                      <a:pt x="753" y="375"/>
                    </a:lnTo>
                    <a:lnTo>
                      <a:pt x="753" y="375"/>
                    </a:lnTo>
                    <a:close/>
                    <a:moveTo>
                      <a:pt x="493" y="139"/>
                    </a:moveTo>
                    <a:lnTo>
                      <a:pt x="507" y="134"/>
                    </a:lnTo>
                    <a:lnTo>
                      <a:pt x="519" y="130"/>
                    </a:lnTo>
                    <a:lnTo>
                      <a:pt x="531" y="125"/>
                    </a:lnTo>
                    <a:lnTo>
                      <a:pt x="543" y="120"/>
                    </a:lnTo>
                    <a:lnTo>
                      <a:pt x="555" y="118"/>
                    </a:lnTo>
                    <a:lnTo>
                      <a:pt x="567" y="115"/>
                    </a:lnTo>
                    <a:lnTo>
                      <a:pt x="578" y="115"/>
                    </a:lnTo>
                    <a:lnTo>
                      <a:pt x="588" y="115"/>
                    </a:lnTo>
                    <a:lnTo>
                      <a:pt x="597" y="115"/>
                    </a:lnTo>
                    <a:lnTo>
                      <a:pt x="604" y="118"/>
                    </a:lnTo>
                    <a:lnTo>
                      <a:pt x="611" y="120"/>
                    </a:lnTo>
                    <a:lnTo>
                      <a:pt x="618" y="125"/>
                    </a:lnTo>
                    <a:lnTo>
                      <a:pt x="626" y="130"/>
                    </a:lnTo>
                    <a:lnTo>
                      <a:pt x="630" y="134"/>
                    </a:lnTo>
                    <a:lnTo>
                      <a:pt x="633" y="141"/>
                    </a:lnTo>
                    <a:lnTo>
                      <a:pt x="637" y="151"/>
                    </a:lnTo>
                    <a:lnTo>
                      <a:pt x="637" y="158"/>
                    </a:lnTo>
                    <a:lnTo>
                      <a:pt x="640" y="167"/>
                    </a:lnTo>
                    <a:lnTo>
                      <a:pt x="640" y="177"/>
                    </a:lnTo>
                    <a:lnTo>
                      <a:pt x="637" y="189"/>
                    </a:lnTo>
                    <a:lnTo>
                      <a:pt x="635" y="198"/>
                    </a:lnTo>
                    <a:lnTo>
                      <a:pt x="633" y="210"/>
                    </a:lnTo>
                    <a:lnTo>
                      <a:pt x="630" y="222"/>
                    </a:lnTo>
                    <a:lnTo>
                      <a:pt x="626" y="236"/>
                    </a:lnTo>
                    <a:lnTo>
                      <a:pt x="621" y="248"/>
                    </a:lnTo>
                    <a:lnTo>
                      <a:pt x="614" y="262"/>
                    </a:lnTo>
                    <a:lnTo>
                      <a:pt x="607" y="276"/>
                    </a:lnTo>
                    <a:lnTo>
                      <a:pt x="588" y="271"/>
                    </a:lnTo>
                    <a:lnTo>
                      <a:pt x="567" y="266"/>
                    </a:lnTo>
                    <a:lnTo>
                      <a:pt x="543" y="264"/>
                    </a:lnTo>
                    <a:lnTo>
                      <a:pt x="522" y="259"/>
                    </a:lnTo>
                    <a:lnTo>
                      <a:pt x="496" y="257"/>
                    </a:lnTo>
                    <a:lnTo>
                      <a:pt x="493" y="233"/>
                    </a:lnTo>
                    <a:lnTo>
                      <a:pt x="491" y="212"/>
                    </a:lnTo>
                    <a:lnTo>
                      <a:pt x="486" y="189"/>
                    </a:lnTo>
                    <a:lnTo>
                      <a:pt x="484" y="167"/>
                    </a:lnTo>
                    <a:lnTo>
                      <a:pt x="479" y="148"/>
                    </a:lnTo>
                    <a:lnTo>
                      <a:pt x="493" y="139"/>
                    </a:lnTo>
                    <a:close/>
                    <a:moveTo>
                      <a:pt x="404" y="500"/>
                    </a:moveTo>
                    <a:lnTo>
                      <a:pt x="378" y="500"/>
                    </a:lnTo>
                    <a:lnTo>
                      <a:pt x="352" y="500"/>
                    </a:lnTo>
                    <a:lnTo>
                      <a:pt x="326" y="498"/>
                    </a:lnTo>
                    <a:lnTo>
                      <a:pt x="309" y="481"/>
                    </a:lnTo>
                    <a:lnTo>
                      <a:pt x="290" y="465"/>
                    </a:lnTo>
                    <a:lnTo>
                      <a:pt x="274" y="446"/>
                    </a:lnTo>
                    <a:lnTo>
                      <a:pt x="255" y="427"/>
                    </a:lnTo>
                    <a:lnTo>
                      <a:pt x="255" y="403"/>
                    </a:lnTo>
                    <a:lnTo>
                      <a:pt x="255" y="377"/>
                    </a:lnTo>
                    <a:lnTo>
                      <a:pt x="255" y="351"/>
                    </a:lnTo>
                    <a:lnTo>
                      <a:pt x="255" y="328"/>
                    </a:lnTo>
                    <a:lnTo>
                      <a:pt x="274" y="309"/>
                    </a:lnTo>
                    <a:lnTo>
                      <a:pt x="290" y="290"/>
                    </a:lnTo>
                    <a:lnTo>
                      <a:pt x="309" y="274"/>
                    </a:lnTo>
                    <a:lnTo>
                      <a:pt x="326" y="257"/>
                    </a:lnTo>
                    <a:lnTo>
                      <a:pt x="352" y="255"/>
                    </a:lnTo>
                    <a:lnTo>
                      <a:pt x="378" y="255"/>
                    </a:lnTo>
                    <a:lnTo>
                      <a:pt x="404" y="255"/>
                    </a:lnTo>
                    <a:lnTo>
                      <a:pt x="427" y="257"/>
                    </a:lnTo>
                    <a:lnTo>
                      <a:pt x="446" y="274"/>
                    </a:lnTo>
                    <a:lnTo>
                      <a:pt x="463" y="290"/>
                    </a:lnTo>
                    <a:lnTo>
                      <a:pt x="481" y="309"/>
                    </a:lnTo>
                    <a:lnTo>
                      <a:pt x="498" y="328"/>
                    </a:lnTo>
                    <a:lnTo>
                      <a:pt x="498" y="351"/>
                    </a:lnTo>
                    <a:lnTo>
                      <a:pt x="500" y="377"/>
                    </a:lnTo>
                    <a:lnTo>
                      <a:pt x="498" y="403"/>
                    </a:lnTo>
                    <a:lnTo>
                      <a:pt x="498" y="427"/>
                    </a:lnTo>
                    <a:lnTo>
                      <a:pt x="481" y="446"/>
                    </a:lnTo>
                    <a:lnTo>
                      <a:pt x="463" y="465"/>
                    </a:lnTo>
                    <a:lnTo>
                      <a:pt x="446" y="481"/>
                    </a:lnTo>
                    <a:lnTo>
                      <a:pt x="427" y="498"/>
                    </a:lnTo>
                    <a:lnTo>
                      <a:pt x="404" y="500"/>
                    </a:lnTo>
                    <a:close/>
                    <a:moveTo>
                      <a:pt x="422" y="503"/>
                    </a:moveTo>
                    <a:lnTo>
                      <a:pt x="408" y="517"/>
                    </a:lnTo>
                    <a:lnTo>
                      <a:pt x="392" y="529"/>
                    </a:lnTo>
                    <a:lnTo>
                      <a:pt x="378" y="540"/>
                    </a:lnTo>
                    <a:lnTo>
                      <a:pt x="354" y="521"/>
                    </a:lnTo>
                    <a:lnTo>
                      <a:pt x="330" y="503"/>
                    </a:lnTo>
                    <a:lnTo>
                      <a:pt x="352" y="503"/>
                    </a:lnTo>
                    <a:lnTo>
                      <a:pt x="370" y="503"/>
                    </a:lnTo>
                    <a:lnTo>
                      <a:pt x="382" y="503"/>
                    </a:lnTo>
                    <a:lnTo>
                      <a:pt x="404" y="503"/>
                    </a:lnTo>
                    <a:lnTo>
                      <a:pt x="422" y="503"/>
                    </a:lnTo>
                    <a:close/>
                    <a:moveTo>
                      <a:pt x="255" y="283"/>
                    </a:moveTo>
                    <a:lnTo>
                      <a:pt x="255" y="304"/>
                    </a:lnTo>
                    <a:lnTo>
                      <a:pt x="252" y="326"/>
                    </a:lnTo>
                    <a:lnTo>
                      <a:pt x="231" y="349"/>
                    </a:lnTo>
                    <a:lnTo>
                      <a:pt x="210" y="373"/>
                    </a:lnTo>
                    <a:lnTo>
                      <a:pt x="196" y="354"/>
                    </a:lnTo>
                    <a:lnTo>
                      <a:pt x="184" y="337"/>
                    </a:lnTo>
                    <a:lnTo>
                      <a:pt x="172" y="318"/>
                    </a:lnTo>
                    <a:lnTo>
                      <a:pt x="160" y="302"/>
                    </a:lnTo>
                    <a:lnTo>
                      <a:pt x="151" y="283"/>
                    </a:lnTo>
                    <a:lnTo>
                      <a:pt x="170" y="278"/>
                    </a:lnTo>
                    <a:lnTo>
                      <a:pt x="191" y="274"/>
                    </a:lnTo>
                    <a:lnTo>
                      <a:pt x="212" y="269"/>
                    </a:lnTo>
                    <a:lnTo>
                      <a:pt x="233" y="266"/>
                    </a:lnTo>
                    <a:lnTo>
                      <a:pt x="257" y="262"/>
                    </a:lnTo>
                    <a:lnTo>
                      <a:pt x="255" y="283"/>
                    </a:lnTo>
                    <a:close/>
                    <a:moveTo>
                      <a:pt x="257" y="302"/>
                    </a:moveTo>
                    <a:lnTo>
                      <a:pt x="259" y="281"/>
                    </a:lnTo>
                    <a:lnTo>
                      <a:pt x="262" y="262"/>
                    </a:lnTo>
                    <a:lnTo>
                      <a:pt x="281" y="259"/>
                    </a:lnTo>
                    <a:lnTo>
                      <a:pt x="300" y="257"/>
                    </a:lnTo>
                    <a:lnTo>
                      <a:pt x="321" y="257"/>
                    </a:lnTo>
                    <a:lnTo>
                      <a:pt x="307" y="269"/>
                    </a:lnTo>
                    <a:lnTo>
                      <a:pt x="269" y="307"/>
                    </a:lnTo>
                    <a:lnTo>
                      <a:pt x="257" y="321"/>
                    </a:lnTo>
                    <a:lnTo>
                      <a:pt x="257" y="302"/>
                    </a:lnTo>
                    <a:close/>
                    <a:moveTo>
                      <a:pt x="252" y="403"/>
                    </a:moveTo>
                    <a:lnTo>
                      <a:pt x="252" y="425"/>
                    </a:lnTo>
                    <a:lnTo>
                      <a:pt x="238" y="408"/>
                    </a:lnTo>
                    <a:lnTo>
                      <a:pt x="226" y="392"/>
                    </a:lnTo>
                    <a:lnTo>
                      <a:pt x="212" y="377"/>
                    </a:lnTo>
                    <a:lnTo>
                      <a:pt x="226" y="361"/>
                    </a:lnTo>
                    <a:lnTo>
                      <a:pt x="238" y="347"/>
                    </a:lnTo>
                    <a:lnTo>
                      <a:pt x="252" y="330"/>
                    </a:lnTo>
                    <a:lnTo>
                      <a:pt x="252" y="351"/>
                    </a:lnTo>
                    <a:lnTo>
                      <a:pt x="252" y="370"/>
                    </a:lnTo>
                    <a:lnTo>
                      <a:pt x="252" y="385"/>
                    </a:lnTo>
                    <a:lnTo>
                      <a:pt x="252" y="403"/>
                    </a:lnTo>
                    <a:close/>
                    <a:moveTo>
                      <a:pt x="231" y="406"/>
                    </a:moveTo>
                    <a:lnTo>
                      <a:pt x="252" y="429"/>
                    </a:lnTo>
                    <a:lnTo>
                      <a:pt x="255" y="451"/>
                    </a:lnTo>
                    <a:lnTo>
                      <a:pt x="255" y="472"/>
                    </a:lnTo>
                    <a:lnTo>
                      <a:pt x="257" y="493"/>
                    </a:lnTo>
                    <a:lnTo>
                      <a:pt x="233" y="488"/>
                    </a:lnTo>
                    <a:lnTo>
                      <a:pt x="212" y="486"/>
                    </a:lnTo>
                    <a:lnTo>
                      <a:pt x="191" y="481"/>
                    </a:lnTo>
                    <a:lnTo>
                      <a:pt x="170" y="477"/>
                    </a:lnTo>
                    <a:lnTo>
                      <a:pt x="151" y="472"/>
                    </a:lnTo>
                    <a:lnTo>
                      <a:pt x="160" y="453"/>
                    </a:lnTo>
                    <a:lnTo>
                      <a:pt x="172" y="436"/>
                    </a:lnTo>
                    <a:lnTo>
                      <a:pt x="184" y="418"/>
                    </a:lnTo>
                    <a:lnTo>
                      <a:pt x="196" y="399"/>
                    </a:lnTo>
                    <a:lnTo>
                      <a:pt x="210" y="382"/>
                    </a:lnTo>
                    <a:lnTo>
                      <a:pt x="231" y="406"/>
                    </a:lnTo>
                    <a:close/>
                    <a:moveTo>
                      <a:pt x="257" y="434"/>
                    </a:moveTo>
                    <a:lnTo>
                      <a:pt x="269" y="448"/>
                    </a:lnTo>
                    <a:lnTo>
                      <a:pt x="307" y="484"/>
                    </a:lnTo>
                    <a:lnTo>
                      <a:pt x="321" y="498"/>
                    </a:lnTo>
                    <a:lnTo>
                      <a:pt x="300" y="498"/>
                    </a:lnTo>
                    <a:lnTo>
                      <a:pt x="281" y="496"/>
                    </a:lnTo>
                    <a:lnTo>
                      <a:pt x="262" y="493"/>
                    </a:lnTo>
                    <a:lnTo>
                      <a:pt x="259" y="474"/>
                    </a:lnTo>
                    <a:lnTo>
                      <a:pt x="257" y="453"/>
                    </a:lnTo>
                    <a:lnTo>
                      <a:pt x="257" y="434"/>
                    </a:lnTo>
                    <a:close/>
                    <a:moveTo>
                      <a:pt x="330" y="252"/>
                    </a:moveTo>
                    <a:lnTo>
                      <a:pt x="347" y="238"/>
                    </a:lnTo>
                    <a:lnTo>
                      <a:pt x="361" y="226"/>
                    </a:lnTo>
                    <a:lnTo>
                      <a:pt x="378" y="215"/>
                    </a:lnTo>
                    <a:lnTo>
                      <a:pt x="392" y="226"/>
                    </a:lnTo>
                    <a:lnTo>
                      <a:pt x="408" y="238"/>
                    </a:lnTo>
                    <a:lnTo>
                      <a:pt x="422" y="252"/>
                    </a:lnTo>
                    <a:lnTo>
                      <a:pt x="404" y="252"/>
                    </a:lnTo>
                    <a:lnTo>
                      <a:pt x="382" y="252"/>
                    </a:lnTo>
                    <a:lnTo>
                      <a:pt x="370" y="252"/>
                    </a:lnTo>
                    <a:lnTo>
                      <a:pt x="352" y="252"/>
                    </a:lnTo>
                    <a:lnTo>
                      <a:pt x="330" y="252"/>
                    </a:lnTo>
                    <a:close/>
                    <a:moveTo>
                      <a:pt x="432" y="257"/>
                    </a:moveTo>
                    <a:lnTo>
                      <a:pt x="453" y="257"/>
                    </a:lnTo>
                    <a:lnTo>
                      <a:pt x="472" y="259"/>
                    </a:lnTo>
                    <a:lnTo>
                      <a:pt x="493" y="262"/>
                    </a:lnTo>
                    <a:lnTo>
                      <a:pt x="496" y="281"/>
                    </a:lnTo>
                    <a:lnTo>
                      <a:pt x="496" y="302"/>
                    </a:lnTo>
                    <a:lnTo>
                      <a:pt x="498" y="321"/>
                    </a:lnTo>
                    <a:lnTo>
                      <a:pt x="484" y="307"/>
                    </a:lnTo>
                    <a:lnTo>
                      <a:pt x="446" y="269"/>
                    </a:lnTo>
                    <a:lnTo>
                      <a:pt x="432" y="257"/>
                    </a:lnTo>
                    <a:close/>
                    <a:moveTo>
                      <a:pt x="446" y="484"/>
                    </a:moveTo>
                    <a:lnTo>
                      <a:pt x="484" y="448"/>
                    </a:lnTo>
                    <a:lnTo>
                      <a:pt x="498" y="434"/>
                    </a:lnTo>
                    <a:lnTo>
                      <a:pt x="496" y="453"/>
                    </a:lnTo>
                    <a:lnTo>
                      <a:pt x="496" y="474"/>
                    </a:lnTo>
                    <a:lnTo>
                      <a:pt x="493" y="493"/>
                    </a:lnTo>
                    <a:lnTo>
                      <a:pt x="472" y="496"/>
                    </a:lnTo>
                    <a:lnTo>
                      <a:pt x="453" y="498"/>
                    </a:lnTo>
                    <a:lnTo>
                      <a:pt x="432" y="498"/>
                    </a:lnTo>
                    <a:lnTo>
                      <a:pt x="446" y="484"/>
                    </a:lnTo>
                    <a:close/>
                    <a:moveTo>
                      <a:pt x="498" y="472"/>
                    </a:moveTo>
                    <a:lnTo>
                      <a:pt x="500" y="451"/>
                    </a:lnTo>
                    <a:lnTo>
                      <a:pt x="500" y="429"/>
                    </a:lnTo>
                    <a:lnTo>
                      <a:pt x="524" y="406"/>
                    </a:lnTo>
                    <a:lnTo>
                      <a:pt x="543" y="382"/>
                    </a:lnTo>
                    <a:lnTo>
                      <a:pt x="557" y="399"/>
                    </a:lnTo>
                    <a:lnTo>
                      <a:pt x="571" y="418"/>
                    </a:lnTo>
                    <a:lnTo>
                      <a:pt x="583" y="436"/>
                    </a:lnTo>
                    <a:lnTo>
                      <a:pt x="593" y="453"/>
                    </a:lnTo>
                    <a:lnTo>
                      <a:pt x="602" y="472"/>
                    </a:lnTo>
                    <a:lnTo>
                      <a:pt x="583" y="477"/>
                    </a:lnTo>
                    <a:lnTo>
                      <a:pt x="564" y="481"/>
                    </a:lnTo>
                    <a:lnTo>
                      <a:pt x="543" y="486"/>
                    </a:lnTo>
                    <a:lnTo>
                      <a:pt x="522" y="488"/>
                    </a:lnTo>
                    <a:lnTo>
                      <a:pt x="498" y="493"/>
                    </a:lnTo>
                    <a:lnTo>
                      <a:pt x="498" y="472"/>
                    </a:lnTo>
                    <a:close/>
                    <a:moveTo>
                      <a:pt x="503" y="330"/>
                    </a:moveTo>
                    <a:lnTo>
                      <a:pt x="515" y="347"/>
                    </a:lnTo>
                    <a:lnTo>
                      <a:pt x="529" y="361"/>
                    </a:lnTo>
                    <a:lnTo>
                      <a:pt x="541" y="377"/>
                    </a:lnTo>
                    <a:lnTo>
                      <a:pt x="529" y="392"/>
                    </a:lnTo>
                    <a:lnTo>
                      <a:pt x="515" y="408"/>
                    </a:lnTo>
                    <a:lnTo>
                      <a:pt x="503" y="425"/>
                    </a:lnTo>
                    <a:lnTo>
                      <a:pt x="503" y="403"/>
                    </a:lnTo>
                    <a:lnTo>
                      <a:pt x="503" y="385"/>
                    </a:lnTo>
                    <a:lnTo>
                      <a:pt x="503" y="370"/>
                    </a:lnTo>
                    <a:lnTo>
                      <a:pt x="503" y="351"/>
                    </a:lnTo>
                    <a:lnTo>
                      <a:pt x="503" y="330"/>
                    </a:lnTo>
                    <a:close/>
                    <a:moveTo>
                      <a:pt x="524" y="349"/>
                    </a:moveTo>
                    <a:lnTo>
                      <a:pt x="500" y="326"/>
                    </a:lnTo>
                    <a:lnTo>
                      <a:pt x="500" y="304"/>
                    </a:lnTo>
                    <a:lnTo>
                      <a:pt x="498" y="283"/>
                    </a:lnTo>
                    <a:lnTo>
                      <a:pt x="498" y="262"/>
                    </a:lnTo>
                    <a:lnTo>
                      <a:pt x="522" y="266"/>
                    </a:lnTo>
                    <a:lnTo>
                      <a:pt x="543" y="269"/>
                    </a:lnTo>
                    <a:lnTo>
                      <a:pt x="564" y="274"/>
                    </a:lnTo>
                    <a:lnTo>
                      <a:pt x="583" y="278"/>
                    </a:lnTo>
                    <a:lnTo>
                      <a:pt x="602" y="283"/>
                    </a:lnTo>
                    <a:lnTo>
                      <a:pt x="593" y="302"/>
                    </a:lnTo>
                    <a:lnTo>
                      <a:pt x="583" y="318"/>
                    </a:lnTo>
                    <a:lnTo>
                      <a:pt x="571" y="337"/>
                    </a:lnTo>
                    <a:lnTo>
                      <a:pt x="557" y="354"/>
                    </a:lnTo>
                    <a:lnTo>
                      <a:pt x="543" y="373"/>
                    </a:lnTo>
                    <a:lnTo>
                      <a:pt x="524" y="349"/>
                    </a:lnTo>
                    <a:close/>
                    <a:moveTo>
                      <a:pt x="470" y="151"/>
                    </a:moveTo>
                    <a:lnTo>
                      <a:pt x="477" y="170"/>
                    </a:lnTo>
                    <a:lnTo>
                      <a:pt x="481" y="191"/>
                    </a:lnTo>
                    <a:lnTo>
                      <a:pt x="484" y="212"/>
                    </a:lnTo>
                    <a:lnTo>
                      <a:pt x="489" y="233"/>
                    </a:lnTo>
                    <a:lnTo>
                      <a:pt x="493" y="257"/>
                    </a:lnTo>
                    <a:lnTo>
                      <a:pt x="472" y="255"/>
                    </a:lnTo>
                    <a:lnTo>
                      <a:pt x="451" y="255"/>
                    </a:lnTo>
                    <a:lnTo>
                      <a:pt x="430" y="252"/>
                    </a:lnTo>
                    <a:lnTo>
                      <a:pt x="406" y="231"/>
                    </a:lnTo>
                    <a:lnTo>
                      <a:pt x="380" y="212"/>
                    </a:lnTo>
                    <a:lnTo>
                      <a:pt x="399" y="198"/>
                    </a:lnTo>
                    <a:lnTo>
                      <a:pt x="418" y="184"/>
                    </a:lnTo>
                    <a:lnTo>
                      <a:pt x="437" y="172"/>
                    </a:lnTo>
                    <a:lnTo>
                      <a:pt x="453" y="160"/>
                    </a:lnTo>
                    <a:lnTo>
                      <a:pt x="470" y="151"/>
                    </a:lnTo>
                    <a:close/>
                    <a:moveTo>
                      <a:pt x="293" y="125"/>
                    </a:moveTo>
                    <a:lnTo>
                      <a:pt x="297" y="111"/>
                    </a:lnTo>
                    <a:lnTo>
                      <a:pt x="304" y="94"/>
                    </a:lnTo>
                    <a:lnTo>
                      <a:pt x="311" y="82"/>
                    </a:lnTo>
                    <a:lnTo>
                      <a:pt x="318" y="68"/>
                    </a:lnTo>
                    <a:lnTo>
                      <a:pt x="326" y="59"/>
                    </a:lnTo>
                    <a:lnTo>
                      <a:pt x="335" y="49"/>
                    </a:lnTo>
                    <a:lnTo>
                      <a:pt x="342" y="42"/>
                    </a:lnTo>
                    <a:lnTo>
                      <a:pt x="352" y="35"/>
                    </a:lnTo>
                    <a:lnTo>
                      <a:pt x="359" y="30"/>
                    </a:lnTo>
                    <a:lnTo>
                      <a:pt x="368" y="28"/>
                    </a:lnTo>
                    <a:lnTo>
                      <a:pt x="378" y="26"/>
                    </a:lnTo>
                    <a:lnTo>
                      <a:pt x="385" y="28"/>
                    </a:lnTo>
                    <a:lnTo>
                      <a:pt x="394" y="30"/>
                    </a:lnTo>
                    <a:lnTo>
                      <a:pt x="404" y="35"/>
                    </a:lnTo>
                    <a:lnTo>
                      <a:pt x="411" y="42"/>
                    </a:lnTo>
                    <a:lnTo>
                      <a:pt x="420" y="49"/>
                    </a:lnTo>
                    <a:lnTo>
                      <a:pt x="427" y="59"/>
                    </a:lnTo>
                    <a:lnTo>
                      <a:pt x="434" y="68"/>
                    </a:lnTo>
                    <a:lnTo>
                      <a:pt x="441" y="82"/>
                    </a:lnTo>
                    <a:lnTo>
                      <a:pt x="448" y="94"/>
                    </a:lnTo>
                    <a:lnTo>
                      <a:pt x="456" y="111"/>
                    </a:lnTo>
                    <a:lnTo>
                      <a:pt x="463" y="125"/>
                    </a:lnTo>
                    <a:lnTo>
                      <a:pt x="467" y="141"/>
                    </a:lnTo>
                    <a:lnTo>
                      <a:pt x="451" y="153"/>
                    </a:lnTo>
                    <a:lnTo>
                      <a:pt x="432" y="167"/>
                    </a:lnTo>
                    <a:lnTo>
                      <a:pt x="415" y="179"/>
                    </a:lnTo>
                    <a:lnTo>
                      <a:pt x="396" y="193"/>
                    </a:lnTo>
                    <a:lnTo>
                      <a:pt x="378" y="207"/>
                    </a:lnTo>
                    <a:lnTo>
                      <a:pt x="359" y="193"/>
                    </a:lnTo>
                    <a:lnTo>
                      <a:pt x="340" y="179"/>
                    </a:lnTo>
                    <a:lnTo>
                      <a:pt x="321" y="167"/>
                    </a:lnTo>
                    <a:lnTo>
                      <a:pt x="304" y="153"/>
                    </a:lnTo>
                    <a:lnTo>
                      <a:pt x="285" y="141"/>
                    </a:lnTo>
                    <a:lnTo>
                      <a:pt x="293" y="125"/>
                    </a:lnTo>
                    <a:close/>
                    <a:moveTo>
                      <a:pt x="278" y="170"/>
                    </a:moveTo>
                    <a:lnTo>
                      <a:pt x="283" y="151"/>
                    </a:lnTo>
                    <a:lnTo>
                      <a:pt x="300" y="160"/>
                    </a:lnTo>
                    <a:lnTo>
                      <a:pt x="318" y="172"/>
                    </a:lnTo>
                    <a:lnTo>
                      <a:pt x="337" y="184"/>
                    </a:lnTo>
                    <a:lnTo>
                      <a:pt x="354" y="198"/>
                    </a:lnTo>
                    <a:lnTo>
                      <a:pt x="373" y="212"/>
                    </a:lnTo>
                    <a:lnTo>
                      <a:pt x="349" y="231"/>
                    </a:lnTo>
                    <a:lnTo>
                      <a:pt x="326" y="252"/>
                    </a:lnTo>
                    <a:lnTo>
                      <a:pt x="304" y="255"/>
                    </a:lnTo>
                    <a:lnTo>
                      <a:pt x="283" y="255"/>
                    </a:lnTo>
                    <a:lnTo>
                      <a:pt x="262" y="257"/>
                    </a:lnTo>
                    <a:lnTo>
                      <a:pt x="264" y="233"/>
                    </a:lnTo>
                    <a:lnTo>
                      <a:pt x="269" y="212"/>
                    </a:lnTo>
                    <a:lnTo>
                      <a:pt x="274" y="191"/>
                    </a:lnTo>
                    <a:lnTo>
                      <a:pt x="278" y="170"/>
                    </a:lnTo>
                    <a:close/>
                    <a:moveTo>
                      <a:pt x="134" y="248"/>
                    </a:moveTo>
                    <a:lnTo>
                      <a:pt x="130" y="236"/>
                    </a:lnTo>
                    <a:lnTo>
                      <a:pt x="125" y="222"/>
                    </a:lnTo>
                    <a:lnTo>
                      <a:pt x="120" y="210"/>
                    </a:lnTo>
                    <a:lnTo>
                      <a:pt x="118" y="198"/>
                    </a:lnTo>
                    <a:lnTo>
                      <a:pt x="115" y="189"/>
                    </a:lnTo>
                    <a:lnTo>
                      <a:pt x="115" y="177"/>
                    </a:lnTo>
                    <a:lnTo>
                      <a:pt x="115" y="167"/>
                    </a:lnTo>
                    <a:lnTo>
                      <a:pt x="115" y="158"/>
                    </a:lnTo>
                    <a:lnTo>
                      <a:pt x="118" y="151"/>
                    </a:lnTo>
                    <a:lnTo>
                      <a:pt x="120" y="141"/>
                    </a:lnTo>
                    <a:lnTo>
                      <a:pt x="125" y="134"/>
                    </a:lnTo>
                    <a:lnTo>
                      <a:pt x="127" y="130"/>
                    </a:lnTo>
                    <a:lnTo>
                      <a:pt x="134" y="125"/>
                    </a:lnTo>
                    <a:lnTo>
                      <a:pt x="141" y="120"/>
                    </a:lnTo>
                    <a:lnTo>
                      <a:pt x="148" y="118"/>
                    </a:lnTo>
                    <a:lnTo>
                      <a:pt x="158" y="115"/>
                    </a:lnTo>
                    <a:lnTo>
                      <a:pt x="167" y="115"/>
                    </a:lnTo>
                    <a:lnTo>
                      <a:pt x="177" y="115"/>
                    </a:lnTo>
                    <a:lnTo>
                      <a:pt x="186" y="115"/>
                    </a:lnTo>
                    <a:lnTo>
                      <a:pt x="198" y="118"/>
                    </a:lnTo>
                    <a:lnTo>
                      <a:pt x="210" y="120"/>
                    </a:lnTo>
                    <a:lnTo>
                      <a:pt x="222" y="125"/>
                    </a:lnTo>
                    <a:lnTo>
                      <a:pt x="236" y="130"/>
                    </a:lnTo>
                    <a:lnTo>
                      <a:pt x="248" y="134"/>
                    </a:lnTo>
                    <a:lnTo>
                      <a:pt x="262" y="139"/>
                    </a:lnTo>
                    <a:lnTo>
                      <a:pt x="276" y="148"/>
                    </a:lnTo>
                    <a:lnTo>
                      <a:pt x="271" y="167"/>
                    </a:lnTo>
                    <a:lnTo>
                      <a:pt x="267" y="189"/>
                    </a:lnTo>
                    <a:lnTo>
                      <a:pt x="264" y="212"/>
                    </a:lnTo>
                    <a:lnTo>
                      <a:pt x="259" y="233"/>
                    </a:lnTo>
                    <a:lnTo>
                      <a:pt x="257" y="257"/>
                    </a:lnTo>
                    <a:lnTo>
                      <a:pt x="233" y="259"/>
                    </a:lnTo>
                    <a:lnTo>
                      <a:pt x="210" y="264"/>
                    </a:lnTo>
                    <a:lnTo>
                      <a:pt x="189" y="266"/>
                    </a:lnTo>
                    <a:lnTo>
                      <a:pt x="167" y="271"/>
                    </a:lnTo>
                    <a:lnTo>
                      <a:pt x="146" y="276"/>
                    </a:lnTo>
                    <a:lnTo>
                      <a:pt x="141" y="262"/>
                    </a:lnTo>
                    <a:lnTo>
                      <a:pt x="134" y="248"/>
                    </a:lnTo>
                    <a:close/>
                    <a:moveTo>
                      <a:pt x="125" y="462"/>
                    </a:moveTo>
                    <a:lnTo>
                      <a:pt x="108" y="455"/>
                    </a:lnTo>
                    <a:lnTo>
                      <a:pt x="94" y="451"/>
                    </a:lnTo>
                    <a:lnTo>
                      <a:pt x="82" y="444"/>
                    </a:lnTo>
                    <a:lnTo>
                      <a:pt x="70" y="436"/>
                    </a:lnTo>
                    <a:lnTo>
                      <a:pt x="59" y="427"/>
                    </a:lnTo>
                    <a:lnTo>
                      <a:pt x="49" y="420"/>
                    </a:lnTo>
                    <a:lnTo>
                      <a:pt x="42" y="411"/>
                    </a:lnTo>
                    <a:lnTo>
                      <a:pt x="35" y="403"/>
                    </a:lnTo>
                    <a:lnTo>
                      <a:pt x="30" y="394"/>
                    </a:lnTo>
                    <a:lnTo>
                      <a:pt x="28" y="387"/>
                    </a:lnTo>
                    <a:lnTo>
                      <a:pt x="26" y="377"/>
                    </a:lnTo>
                    <a:lnTo>
                      <a:pt x="28" y="368"/>
                    </a:lnTo>
                    <a:lnTo>
                      <a:pt x="30" y="361"/>
                    </a:lnTo>
                    <a:lnTo>
                      <a:pt x="35" y="351"/>
                    </a:lnTo>
                    <a:lnTo>
                      <a:pt x="42" y="342"/>
                    </a:lnTo>
                    <a:lnTo>
                      <a:pt x="49" y="335"/>
                    </a:lnTo>
                    <a:lnTo>
                      <a:pt x="59" y="328"/>
                    </a:lnTo>
                    <a:lnTo>
                      <a:pt x="70" y="321"/>
                    </a:lnTo>
                    <a:lnTo>
                      <a:pt x="82" y="311"/>
                    </a:lnTo>
                    <a:lnTo>
                      <a:pt x="94" y="304"/>
                    </a:lnTo>
                    <a:lnTo>
                      <a:pt x="108" y="300"/>
                    </a:lnTo>
                    <a:lnTo>
                      <a:pt x="125" y="292"/>
                    </a:lnTo>
                    <a:lnTo>
                      <a:pt x="141" y="285"/>
                    </a:lnTo>
                    <a:lnTo>
                      <a:pt x="153" y="304"/>
                    </a:lnTo>
                    <a:lnTo>
                      <a:pt x="165" y="323"/>
                    </a:lnTo>
                    <a:lnTo>
                      <a:pt x="179" y="340"/>
                    </a:lnTo>
                    <a:lnTo>
                      <a:pt x="193" y="359"/>
                    </a:lnTo>
                    <a:lnTo>
                      <a:pt x="207" y="377"/>
                    </a:lnTo>
                    <a:lnTo>
                      <a:pt x="193" y="396"/>
                    </a:lnTo>
                    <a:lnTo>
                      <a:pt x="179" y="415"/>
                    </a:lnTo>
                    <a:lnTo>
                      <a:pt x="165" y="432"/>
                    </a:lnTo>
                    <a:lnTo>
                      <a:pt x="153" y="451"/>
                    </a:lnTo>
                    <a:lnTo>
                      <a:pt x="141" y="467"/>
                    </a:lnTo>
                    <a:lnTo>
                      <a:pt x="125" y="462"/>
                    </a:lnTo>
                    <a:close/>
                    <a:moveTo>
                      <a:pt x="262" y="614"/>
                    </a:moveTo>
                    <a:lnTo>
                      <a:pt x="248" y="621"/>
                    </a:lnTo>
                    <a:lnTo>
                      <a:pt x="236" y="625"/>
                    </a:lnTo>
                    <a:lnTo>
                      <a:pt x="222" y="630"/>
                    </a:lnTo>
                    <a:lnTo>
                      <a:pt x="210" y="635"/>
                    </a:lnTo>
                    <a:lnTo>
                      <a:pt x="198" y="637"/>
                    </a:lnTo>
                    <a:lnTo>
                      <a:pt x="186" y="637"/>
                    </a:lnTo>
                    <a:lnTo>
                      <a:pt x="177" y="640"/>
                    </a:lnTo>
                    <a:lnTo>
                      <a:pt x="167" y="640"/>
                    </a:lnTo>
                    <a:lnTo>
                      <a:pt x="158" y="637"/>
                    </a:lnTo>
                    <a:lnTo>
                      <a:pt x="148" y="637"/>
                    </a:lnTo>
                    <a:lnTo>
                      <a:pt x="141" y="635"/>
                    </a:lnTo>
                    <a:lnTo>
                      <a:pt x="134" y="630"/>
                    </a:lnTo>
                    <a:lnTo>
                      <a:pt x="127" y="625"/>
                    </a:lnTo>
                    <a:lnTo>
                      <a:pt x="125" y="621"/>
                    </a:lnTo>
                    <a:lnTo>
                      <a:pt x="120" y="614"/>
                    </a:lnTo>
                    <a:lnTo>
                      <a:pt x="118" y="604"/>
                    </a:lnTo>
                    <a:lnTo>
                      <a:pt x="115" y="597"/>
                    </a:lnTo>
                    <a:lnTo>
                      <a:pt x="115" y="588"/>
                    </a:lnTo>
                    <a:lnTo>
                      <a:pt x="115" y="578"/>
                    </a:lnTo>
                    <a:lnTo>
                      <a:pt x="115" y="566"/>
                    </a:lnTo>
                    <a:lnTo>
                      <a:pt x="118" y="557"/>
                    </a:lnTo>
                    <a:lnTo>
                      <a:pt x="120" y="545"/>
                    </a:lnTo>
                    <a:lnTo>
                      <a:pt x="125" y="533"/>
                    </a:lnTo>
                    <a:lnTo>
                      <a:pt x="130" y="519"/>
                    </a:lnTo>
                    <a:lnTo>
                      <a:pt x="134" y="507"/>
                    </a:lnTo>
                    <a:lnTo>
                      <a:pt x="141" y="493"/>
                    </a:lnTo>
                    <a:lnTo>
                      <a:pt x="146" y="479"/>
                    </a:lnTo>
                    <a:lnTo>
                      <a:pt x="167" y="484"/>
                    </a:lnTo>
                    <a:lnTo>
                      <a:pt x="189" y="488"/>
                    </a:lnTo>
                    <a:lnTo>
                      <a:pt x="210" y="491"/>
                    </a:lnTo>
                    <a:lnTo>
                      <a:pt x="233" y="496"/>
                    </a:lnTo>
                    <a:lnTo>
                      <a:pt x="257" y="498"/>
                    </a:lnTo>
                    <a:lnTo>
                      <a:pt x="259" y="521"/>
                    </a:lnTo>
                    <a:lnTo>
                      <a:pt x="264" y="545"/>
                    </a:lnTo>
                    <a:lnTo>
                      <a:pt x="267" y="566"/>
                    </a:lnTo>
                    <a:lnTo>
                      <a:pt x="271" y="588"/>
                    </a:lnTo>
                    <a:lnTo>
                      <a:pt x="276" y="609"/>
                    </a:lnTo>
                    <a:lnTo>
                      <a:pt x="262" y="614"/>
                    </a:lnTo>
                    <a:close/>
                    <a:moveTo>
                      <a:pt x="283" y="604"/>
                    </a:moveTo>
                    <a:lnTo>
                      <a:pt x="278" y="585"/>
                    </a:lnTo>
                    <a:lnTo>
                      <a:pt x="274" y="564"/>
                    </a:lnTo>
                    <a:lnTo>
                      <a:pt x="269" y="543"/>
                    </a:lnTo>
                    <a:lnTo>
                      <a:pt x="264" y="521"/>
                    </a:lnTo>
                    <a:lnTo>
                      <a:pt x="262" y="498"/>
                    </a:lnTo>
                    <a:lnTo>
                      <a:pt x="283" y="500"/>
                    </a:lnTo>
                    <a:lnTo>
                      <a:pt x="304" y="500"/>
                    </a:lnTo>
                    <a:lnTo>
                      <a:pt x="326" y="503"/>
                    </a:lnTo>
                    <a:lnTo>
                      <a:pt x="349" y="524"/>
                    </a:lnTo>
                    <a:lnTo>
                      <a:pt x="373" y="545"/>
                    </a:lnTo>
                    <a:lnTo>
                      <a:pt x="354" y="557"/>
                    </a:lnTo>
                    <a:lnTo>
                      <a:pt x="337" y="571"/>
                    </a:lnTo>
                    <a:lnTo>
                      <a:pt x="318" y="583"/>
                    </a:lnTo>
                    <a:lnTo>
                      <a:pt x="300" y="595"/>
                    </a:lnTo>
                    <a:lnTo>
                      <a:pt x="283" y="604"/>
                    </a:lnTo>
                    <a:close/>
                    <a:moveTo>
                      <a:pt x="463" y="630"/>
                    </a:moveTo>
                    <a:lnTo>
                      <a:pt x="456" y="644"/>
                    </a:lnTo>
                    <a:lnTo>
                      <a:pt x="448" y="661"/>
                    </a:lnTo>
                    <a:lnTo>
                      <a:pt x="441" y="673"/>
                    </a:lnTo>
                    <a:lnTo>
                      <a:pt x="434" y="684"/>
                    </a:lnTo>
                    <a:lnTo>
                      <a:pt x="427" y="696"/>
                    </a:lnTo>
                    <a:lnTo>
                      <a:pt x="420" y="706"/>
                    </a:lnTo>
                    <a:lnTo>
                      <a:pt x="411" y="713"/>
                    </a:lnTo>
                    <a:lnTo>
                      <a:pt x="404" y="720"/>
                    </a:lnTo>
                    <a:lnTo>
                      <a:pt x="394" y="725"/>
                    </a:lnTo>
                    <a:lnTo>
                      <a:pt x="385" y="727"/>
                    </a:lnTo>
                    <a:lnTo>
                      <a:pt x="378" y="729"/>
                    </a:lnTo>
                    <a:lnTo>
                      <a:pt x="368" y="727"/>
                    </a:lnTo>
                    <a:lnTo>
                      <a:pt x="359" y="725"/>
                    </a:lnTo>
                    <a:lnTo>
                      <a:pt x="352" y="720"/>
                    </a:lnTo>
                    <a:lnTo>
                      <a:pt x="342" y="713"/>
                    </a:lnTo>
                    <a:lnTo>
                      <a:pt x="335" y="706"/>
                    </a:lnTo>
                    <a:lnTo>
                      <a:pt x="326" y="696"/>
                    </a:lnTo>
                    <a:lnTo>
                      <a:pt x="318" y="684"/>
                    </a:lnTo>
                    <a:lnTo>
                      <a:pt x="311" y="673"/>
                    </a:lnTo>
                    <a:lnTo>
                      <a:pt x="304" y="661"/>
                    </a:lnTo>
                    <a:lnTo>
                      <a:pt x="297" y="644"/>
                    </a:lnTo>
                    <a:lnTo>
                      <a:pt x="293" y="630"/>
                    </a:lnTo>
                    <a:lnTo>
                      <a:pt x="285" y="611"/>
                    </a:lnTo>
                    <a:lnTo>
                      <a:pt x="304" y="602"/>
                    </a:lnTo>
                    <a:lnTo>
                      <a:pt x="321" y="590"/>
                    </a:lnTo>
                    <a:lnTo>
                      <a:pt x="340" y="576"/>
                    </a:lnTo>
                    <a:lnTo>
                      <a:pt x="359" y="562"/>
                    </a:lnTo>
                    <a:lnTo>
                      <a:pt x="378" y="547"/>
                    </a:lnTo>
                    <a:lnTo>
                      <a:pt x="396" y="562"/>
                    </a:lnTo>
                    <a:lnTo>
                      <a:pt x="415" y="576"/>
                    </a:lnTo>
                    <a:lnTo>
                      <a:pt x="432" y="590"/>
                    </a:lnTo>
                    <a:lnTo>
                      <a:pt x="451" y="602"/>
                    </a:lnTo>
                    <a:lnTo>
                      <a:pt x="467" y="611"/>
                    </a:lnTo>
                    <a:lnTo>
                      <a:pt x="463" y="630"/>
                    </a:lnTo>
                    <a:close/>
                    <a:moveTo>
                      <a:pt x="477" y="585"/>
                    </a:moveTo>
                    <a:lnTo>
                      <a:pt x="470" y="604"/>
                    </a:lnTo>
                    <a:lnTo>
                      <a:pt x="453" y="595"/>
                    </a:lnTo>
                    <a:lnTo>
                      <a:pt x="437" y="583"/>
                    </a:lnTo>
                    <a:lnTo>
                      <a:pt x="418" y="571"/>
                    </a:lnTo>
                    <a:lnTo>
                      <a:pt x="399" y="557"/>
                    </a:lnTo>
                    <a:lnTo>
                      <a:pt x="380" y="545"/>
                    </a:lnTo>
                    <a:lnTo>
                      <a:pt x="406" y="524"/>
                    </a:lnTo>
                    <a:lnTo>
                      <a:pt x="430" y="503"/>
                    </a:lnTo>
                    <a:lnTo>
                      <a:pt x="451" y="500"/>
                    </a:lnTo>
                    <a:lnTo>
                      <a:pt x="472" y="500"/>
                    </a:lnTo>
                    <a:lnTo>
                      <a:pt x="493" y="498"/>
                    </a:lnTo>
                    <a:lnTo>
                      <a:pt x="489" y="521"/>
                    </a:lnTo>
                    <a:lnTo>
                      <a:pt x="484" y="543"/>
                    </a:lnTo>
                    <a:lnTo>
                      <a:pt x="481" y="564"/>
                    </a:lnTo>
                    <a:lnTo>
                      <a:pt x="477" y="585"/>
                    </a:lnTo>
                    <a:close/>
                    <a:moveTo>
                      <a:pt x="621" y="507"/>
                    </a:moveTo>
                    <a:lnTo>
                      <a:pt x="626" y="519"/>
                    </a:lnTo>
                    <a:lnTo>
                      <a:pt x="630" y="533"/>
                    </a:lnTo>
                    <a:lnTo>
                      <a:pt x="633" y="545"/>
                    </a:lnTo>
                    <a:lnTo>
                      <a:pt x="635" y="557"/>
                    </a:lnTo>
                    <a:lnTo>
                      <a:pt x="637" y="566"/>
                    </a:lnTo>
                    <a:lnTo>
                      <a:pt x="640" y="578"/>
                    </a:lnTo>
                    <a:lnTo>
                      <a:pt x="640" y="588"/>
                    </a:lnTo>
                    <a:lnTo>
                      <a:pt x="637" y="597"/>
                    </a:lnTo>
                    <a:lnTo>
                      <a:pt x="637" y="604"/>
                    </a:lnTo>
                    <a:lnTo>
                      <a:pt x="633" y="614"/>
                    </a:lnTo>
                    <a:lnTo>
                      <a:pt x="630" y="621"/>
                    </a:lnTo>
                    <a:lnTo>
                      <a:pt x="626" y="625"/>
                    </a:lnTo>
                    <a:lnTo>
                      <a:pt x="618" y="630"/>
                    </a:lnTo>
                    <a:lnTo>
                      <a:pt x="611" y="635"/>
                    </a:lnTo>
                    <a:lnTo>
                      <a:pt x="604" y="637"/>
                    </a:lnTo>
                    <a:lnTo>
                      <a:pt x="597" y="637"/>
                    </a:lnTo>
                    <a:lnTo>
                      <a:pt x="588" y="640"/>
                    </a:lnTo>
                    <a:lnTo>
                      <a:pt x="578" y="640"/>
                    </a:lnTo>
                    <a:lnTo>
                      <a:pt x="567" y="637"/>
                    </a:lnTo>
                    <a:lnTo>
                      <a:pt x="555" y="637"/>
                    </a:lnTo>
                    <a:lnTo>
                      <a:pt x="543" y="635"/>
                    </a:lnTo>
                    <a:lnTo>
                      <a:pt x="531" y="630"/>
                    </a:lnTo>
                    <a:lnTo>
                      <a:pt x="519" y="625"/>
                    </a:lnTo>
                    <a:lnTo>
                      <a:pt x="507" y="621"/>
                    </a:lnTo>
                    <a:lnTo>
                      <a:pt x="493" y="614"/>
                    </a:lnTo>
                    <a:lnTo>
                      <a:pt x="479" y="609"/>
                    </a:lnTo>
                    <a:lnTo>
                      <a:pt x="484" y="588"/>
                    </a:lnTo>
                    <a:lnTo>
                      <a:pt x="486" y="566"/>
                    </a:lnTo>
                    <a:lnTo>
                      <a:pt x="491" y="545"/>
                    </a:lnTo>
                    <a:lnTo>
                      <a:pt x="493" y="521"/>
                    </a:lnTo>
                    <a:lnTo>
                      <a:pt x="496" y="498"/>
                    </a:lnTo>
                    <a:lnTo>
                      <a:pt x="522" y="496"/>
                    </a:lnTo>
                    <a:lnTo>
                      <a:pt x="543" y="491"/>
                    </a:lnTo>
                    <a:lnTo>
                      <a:pt x="567" y="488"/>
                    </a:lnTo>
                    <a:lnTo>
                      <a:pt x="588" y="484"/>
                    </a:lnTo>
                    <a:lnTo>
                      <a:pt x="607" y="479"/>
                    </a:lnTo>
                    <a:lnTo>
                      <a:pt x="614" y="493"/>
                    </a:lnTo>
                    <a:lnTo>
                      <a:pt x="621" y="507"/>
                    </a:lnTo>
                    <a:close/>
                    <a:moveTo>
                      <a:pt x="727" y="387"/>
                    </a:moveTo>
                    <a:lnTo>
                      <a:pt x="725" y="394"/>
                    </a:lnTo>
                    <a:lnTo>
                      <a:pt x="720" y="403"/>
                    </a:lnTo>
                    <a:lnTo>
                      <a:pt x="713" y="411"/>
                    </a:lnTo>
                    <a:lnTo>
                      <a:pt x="706" y="420"/>
                    </a:lnTo>
                    <a:lnTo>
                      <a:pt x="696" y="427"/>
                    </a:lnTo>
                    <a:lnTo>
                      <a:pt x="685" y="436"/>
                    </a:lnTo>
                    <a:lnTo>
                      <a:pt x="673" y="444"/>
                    </a:lnTo>
                    <a:lnTo>
                      <a:pt x="659" y="451"/>
                    </a:lnTo>
                    <a:lnTo>
                      <a:pt x="644" y="455"/>
                    </a:lnTo>
                    <a:lnTo>
                      <a:pt x="628" y="462"/>
                    </a:lnTo>
                    <a:lnTo>
                      <a:pt x="611" y="467"/>
                    </a:lnTo>
                    <a:lnTo>
                      <a:pt x="600" y="451"/>
                    </a:lnTo>
                    <a:lnTo>
                      <a:pt x="588" y="432"/>
                    </a:lnTo>
                    <a:lnTo>
                      <a:pt x="576" y="415"/>
                    </a:lnTo>
                    <a:lnTo>
                      <a:pt x="562" y="396"/>
                    </a:lnTo>
                    <a:lnTo>
                      <a:pt x="548" y="377"/>
                    </a:lnTo>
                    <a:lnTo>
                      <a:pt x="562" y="359"/>
                    </a:lnTo>
                    <a:lnTo>
                      <a:pt x="576" y="340"/>
                    </a:lnTo>
                    <a:lnTo>
                      <a:pt x="588" y="323"/>
                    </a:lnTo>
                    <a:lnTo>
                      <a:pt x="600" y="304"/>
                    </a:lnTo>
                    <a:lnTo>
                      <a:pt x="611" y="285"/>
                    </a:lnTo>
                    <a:lnTo>
                      <a:pt x="628" y="292"/>
                    </a:lnTo>
                    <a:lnTo>
                      <a:pt x="644" y="300"/>
                    </a:lnTo>
                    <a:lnTo>
                      <a:pt x="659" y="304"/>
                    </a:lnTo>
                    <a:lnTo>
                      <a:pt x="673" y="311"/>
                    </a:lnTo>
                    <a:lnTo>
                      <a:pt x="685" y="321"/>
                    </a:lnTo>
                    <a:lnTo>
                      <a:pt x="696" y="328"/>
                    </a:lnTo>
                    <a:lnTo>
                      <a:pt x="706" y="335"/>
                    </a:lnTo>
                    <a:lnTo>
                      <a:pt x="713" y="342"/>
                    </a:lnTo>
                    <a:lnTo>
                      <a:pt x="720" y="351"/>
                    </a:lnTo>
                    <a:lnTo>
                      <a:pt x="725" y="361"/>
                    </a:lnTo>
                    <a:lnTo>
                      <a:pt x="727" y="368"/>
                    </a:lnTo>
                    <a:lnTo>
                      <a:pt x="727" y="377"/>
                    </a:lnTo>
                    <a:lnTo>
                      <a:pt x="727" y="3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ndParaRPr>
              </a:p>
            </p:txBody>
          </p:sp>
          <p:sp>
            <p:nvSpPr>
              <p:cNvPr id="42" name="Freeform 47"/>
              <p:cNvSpPr/>
              <p:nvPr/>
            </p:nvSpPr>
            <p:spPr bwMode="auto">
              <a:xfrm>
                <a:off x="1568450" y="3322638"/>
                <a:ext cx="239713" cy="239712"/>
              </a:xfrm>
              <a:custGeom>
                <a:avLst/>
                <a:gdLst>
                  <a:gd name="T0" fmla="*/ 135 w 151"/>
                  <a:gd name="T1" fmla="*/ 123 h 151"/>
                  <a:gd name="T2" fmla="*/ 139 w 151"/>
                  <a:gd name="T3" fmla="*/ 113 h 151"/>
                  <a:gd name="T4" fmla="*/ 144 w 151"/>
                  <a:gd name="T5" fmla="*/ 104 h 151"/>
                  <a:gd name="T6" fmla="*/ 149 w 151"/>
                  <a:gd name="T7" fmla="*/ 94 h 151"/>
                  <a:gd name="T8" fmla="*/ 149 w 151"/>
                  <a:gd name="T9" fmla="*/ 85 h 151"/>
                  <a:gd name="T10" fmla="*/ 151 w 151"/>
                  <a:gd name="T11" fmla="*/ 75 h 151"/>
                  <a:gd name="T12" fmla="*/ 149 w 151"/>
                  <a:gd name="T13" fmla="*/ 66 h 151"/>
                  <a:gd name="T14" fmla="*/ 149 w 151"/>
                  <a:gd name="T15" fmla="*/ 54 h 151"/>
                  <a:gd name="T16" fmla="*/ 144 w 151"/>
                  <a:gd name="T17" fmla="*/ 47 h 151"/>
                  <a:gd name="T18" fmla="*/ 139 w 151"/>
                  <a:gd name="T19" fmla="*/ 38 h 151"/>
                  <a:gd name="T20" fmla="*/ 135 w 151"/>
                  <a:gd name="T21" fmla="*/ 28 h 151"/>
                  <a:gd name="T22" fmla="*/ 128 w 151"/>
                  <a:gd name="T23" fmla="*/ 21 h 151"/>
                  <a:gd name="T24" fmla="*/ 120 w 151"/>
                  <a:gd name="T25" fmla="*/ 16 h 151"/>
                  <a:gd name="T26" fmla="*/ 113 w 151"/>
                  <a:gd name="T27" fmla="*/ 9 h 151"/>
                  <a:gd name="T28" fmla="*/ 104 w 151"/>
                  <a:gd name="T29" fmla="*/ 7 h 151"/>
                  <a:gd name="T30" fmla="*/ 94 w 151"/>
                  <a:gd name="T31" fmla="*/ 2 h 151"/>
                  <a:gd name="T32" fmla="*/ 85 w 151"/>
                  <a:gd name="T33" fmla="*/ 0 h 151"/>
                  <a:gd name="T34" fmla="*/ 76 w 151"/>
                  <a:gd name="T35" fmla="*/ 0 h 151"/>
                  <a:gd name="T36" fmla="*/ 66 w 151"/>
                  <a:gd name="T37" fmla="*/ 0 h 151"/>
                  <a:gd name="T38" fmla="*/ 54 w 151"/>
                  <a:gd name="T39" fmla="*/ 2 h 151"/>
                  <a:gd name="T40" fmla="*/ 45 w 151"/>
                  <a:gd name="T41" fmla="*/ 7 h 151"/>
                  <a:gd name="T42" fmla="*/ 38 w 151"/>
                  <a:gd name="T43" fmla="*/ 9 h 151"/>
                  <a:gd name="T44" fmla="*/ 28 w 151"/>
                  <a:gd name="T45" fmla="*/ 16 h 151"/>
                  <a:gd name="T46" fmla="*/ 21 w 151"/>
                  <a:gd name="T47" fmla="*/ 21 h 151"/>
                  <a:gd name="T48" fmla="*/ 14 w 151"/>
                  <a:gd name="T49" fmla="*/ 28 h 151"/>
                  <a:gd name="T50" fmla="*/ 9 w 151"/>
                  <a:gd name="T51" fmla="*/ 38 h 151"/>
                  <a:gd name="T52" fmla="*/ 5 w 151"/>
                  <a:gd name="T53" fmla="*/ 47 h 151"/>
                  <a:gd name="T54" fmla="*/ 2 w 151"/>
                  <a:gd name="T55" fmla="*/ 54 h 151"/>
                  <a:gd name="T56" fmla="*/ 0 w 151"/>
                  <a:gd name="T57" fmla="*/ 66 h 151"/>
                  <a:gd name="T58" fmla="*/ 0 w 151"/>
                  <a:gd name="T59" fmla="*/ 75 h 151"/>
                  <a:gd name="T60" fmla="*/ 0 w 151"/>
                  <a:gd name="T61" fmla="*/ 85 h 151"/>
                  <a:gd name="T62" fmla="*/ 2 w 151"/>
                  <a:gd name="T63" fmla="*/ 94 h 151"/>
                  <a:gd name="T64" fmla="*/ 5 w 151"/>
                  <a:gd name="T65" fmla="*/ 104 h 151"/>
                  <a:gd name="T66" fmla="*/ 9 w 151"/>
                  <a:gd name="T67" fmla="*/ 113 h 151"/>
                  <a:gd name="T68" fmla="*/ 14 w 151"/>
                  <a:gd name="T69" fmla="*/ 123 h 151"/>
                  <a:gd name="T70" fmla="*/ 21 w 151"/>
                  <a:gd name="T71" fmla="*/ 130 h 151"/>
                  <a:gd name="T72" fmla="*/ 28 w 151"/>
                  <a:gd name="T73" fmla="*/ 134 h 151"/>
                  <a:gd name="T74" fmla="*/ 38 w 151"/>
                  <a:gd name="T75" fmla="*/ 139 h 151"/>
                  <a:gd name="T76" fmla="*/ 45 w 151"/>
                  <a:gd name="T77" fmla="*/ 144 h 151"/>
                  <a:gd name="T78" fmla="*/ 54 w 151"/>
                  <a:gd name="T79" fmla="*/ 149 h 151"/>
                  <a:gd name="T80" fmla="*/ 66 w 151"/>
                  <a:gd name="T81" fmla="*/ 151 h 151"/>
                  <a:gd name="T82" fmla="*/ 76 w 151"/>
                  <a:gd name="T83" fmla="*/ 151 h 151"/>
                  <a:gd name="T84" fmla="*/ 85 w 151"/>
                  <a:gd name="T85" fmla="*/ 151 h 151"/>
                  <a:gd name="T86" fmla="*/ 94 w 151"/>
                  <a:gd name="T87" fmla="*/ 149 h 151"/>
                  <a:gd name="T88" fmla="*/ 104 w 151"/>
                  <a:gd name="T89" fmla="*/ 144 h 151"/>
                  <a:gd name="T90" fmla="*/ 113 w 151"/>
                  <a:gd name="T91" fmla="*/ 139 h 151"/>
                  <a:gd name="T92" fmla="*/ 120 w 151"/>
                  <a:gd name="T93" fmla="*/ 134 h 151"/>
                  <a:gd name="T94" fmla="*/ 128 w 151"/>
                  <a:gd name="T95" fmla="*/ 130 h 151"/>
                  <a:gd name="T96" fmla="*/ 135 w 151"/>
                  <a:gd name="T97" fmla="*/ 12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1" h="151">
                    <a:moveTo>
                      <a:pt x="135" y="123"/>
                    </a:moveTo>
                    <a:lnTo>
                      <a:pt x="139" y="113"/>
                    </a:lnTo>
                    <a:lnTo>
                      <a:pt x="144" y="104"/>
                    </a:lnTo>
                    <a:lnTo>
                      <a:pt x="149" y="94"/>
                    </a:lnTo>
                    <a:lnTo>
                      <a:pt x="149" y="85"/>
                    </a:lnTo>
                    <a:lnTo>
                      <a:pt x="151" y="75"/>
                    </a:lnTo>
                    <a:lnTo>
                      <a:pt x="149" y="66"/>
                    </a:lnTo>
                    <a:lnTo>
                      <a:pt x="149" y="54"/>
                    </a:lnTo>
                    <a:lnTo>
                      <a:pt x="144" y="47"/>
                    </a:lnTo>
                    <a:lnTo>
                      <a:pt x="139" y="38"/>
                    </a:lnTo>
                    <a:lnTo>
                      <a:pt x="135" y="28"/>
                    </a:lnTo>
                    <a:lnTo>
                      <a:pt x="128" y="21"/>
                    </a:lnTo>
                    <a:lnTo>
                      <a:pt x="120" y="16"/>
                    </a:lnTo>
                    <a:lnTo>
                      <a:pt x="113" y="9"/>
                    </a:lnTo>
                    <a:lnTo>
                      <a:pt x="104" y="7"/>
                    </a:lnTo>
                    <a:lnTo>
                      <a:pt x="94" y="2"/>
                    </a:lnTo>
                    <a:lnTo>
                      <a:pt x="85" y="0"/>
                    </a:lnTo>
                    <a:lnTo>
                      <a:pt x="76" y="0"/>
                    </a:lnTo>
                    <a:lnTo>
                      <a:pt x="66" y="0"/>
                    </a:lnTo>
                    <a:lnTo>
                      <a:pt x="54" y="2"/>
                    </a:lnTo>
                    <a:lnTo>
                      <a:pt x="45" y="7"/>
                    </a:lnTo>
                    <a:lnTo>
                      <a:pt x="38" y="9"/>
                    </a:lnTo>
                    <a:lnTo>
                      <a:pt x="28" y="16"/>
                    </a:lnTo>
                    <a:lnTo>
                      <a:pt x="21" y="21"/>
                    </a:lnTo>
                    <a:lnTo>
                      <a:pt x="14" y="28"/>
                    </a:lnTo>
                    <a:lnTo>
                      <a:pt x="9" y="38"/>
                    </a:lnTo>
                    <a:lnTo>
                      <a:pt x="5" y="47"/>
                    </a:lnTo>
                    <a:lnTo>
                      <a:pt x="2" y="54"/>
                    </a:lnTo>
                    <a:lnTo>
                      <a:pt x="0" y="66"/>
                    </a:lnTo>
                    <a:lnTo>
                      <a:pt x="0" y="75"/>
                    </a:lnTo>
                    <a:lnTo>
                      <a:pt x="0" y="85"/>
                    </a:lnTo>
                    <a:lnTo>
                      <a:pt x="2" y="94"/>
                    </a:lnTo>
                    <a:lnTo>
                      <a:pt x="5" y="104"/>
                    </a:lnTo>
                    <a:lnTo>
                      <a:pt x="9" y="113"/>
                    </a:lnTo>
                    <a:lnTo>
                      <a:pt x="14" y="123"/>
                    </a:lnTo>
                    <a:lnTo>
                      <a:pt x="21" y="130"/>
                    </a:lnTo>
                    <a:lnTo>
                      <a:pt x="28" y="134"/>
                    </a:lnTo>
                    <a:lnTo>
                      <a:pt x="38" y="139"/>
                    </a:lnTo>
                    <a:lnTo>
                      <a:pt x="45" y="144"/>
                    </a:lnTo>
                    <a:lnTo>
                      <a:pt x="54" y="149"/>
                    </a:lnTo>
                    <a:lnTo>
                      <a:pt x="66" y="151"/>
                    </a:lnTo>
                    <a:lnTo>
                      <a:pt x="76" y="151"/>
                    </a:lnTo>
                    <a:lnTo>
                      <a:pt x="85" y="151"/>
                    </a:lnTo>
                    <a:lnTo>
                      <a:pt x="94" y="149"/>
                    </a:lnTo>
                    <a:lnTo>
                      <a:pt x="104" y="144"/>
                    </a:lnTo>
                    <a:lnTo>
                      <a:pt x="113" y="139"/>
                    </a:lnTo>
                    <a:lnTo>
                      <a:pt x="120" y="134"/>
                    </a:lnTo>
                    <a:lnTo>
                      <a:pt x="128" y="130"/>
                    </a:lnTo>
                    <a:lnTo>
                      <a:pt x="135" y="1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prstClr val="black"/>
                  </a:solidFill>
                </a:endParaRPr>
              </a:p>
            </p:txBody>
          </p:sp>
        </p:grpSp>
      </p:grpSp>
      <p:grpSp>
        <p:nvGrpSpPr>
          <p:cNvPr id="43" name="Gruppieren 69"/>
          <p:cNvGrpSpPr/>
          <p:nvPr/>
        </p:nvGrpSpPr>
        <p:grpSpPr>
          <a:xfrm>
            <a:off x="5570280" y="1915614"/>
            <a:ext cx="495381" cy="500325"/>
            <a:chOff x="7012114" y="521424"/>
            <a:chExt cx="916532" cy="916532"/>
          </a:xfrm>
        </p:grpSpPr>
        <p:sp>
          <p:nvSpPr>
            <p:cNvPr id="44" name="Ellipse 70"/>
            <p:cNvSpPr/>
            <p:nvPr/>
          </p:nvSpPr>
          <p:spPr bwMode="gray">
            <a:xfrm>
              <a:off x="7012114" y="521424"/>
              <a:ext cx="916532" cy="916532"/>
            </a:xfrm>
            <a:prstGeom prst="ellipse">
              <a:avLst/>
            </a:prstGeom>
            <a:solidFill>
              <a:srgbClr val="92D05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sp>
          <p:nvSpPr>
            <p:cNvPr id="45" name="Freeform 45"/>
            <p:cNvSpPr>
              <a:spLocks noEditPoints="1"/>
            </p:cNvSpPr>
            <p:nvPr/>
          </p:nvSpPr>
          <p:spPr bwMode="auto">
            <a:xfrm>
              <a:off x="7244210" y="712108"/>
              <a:ext cx="520004" cy="521345"/>
            </a:xfrm>
            <a:custGeom>
              <a:avLst/>
              <a:gdLst>
                <a:gd name="T0" fmla="*/ 328 w 328"/>
                <a:gd name="T1" fmla="*/ 289 h 329"/>
                <a:gd name="T2" fmla="*/ 226 w 328"/>
                <a:gd name="T3" fmla="*/ 187 h 329"/>
                <a:gd name="T4" fmla="*/ 225 w 328"/>
                <a:gd name="T5" fmla="*/ 186 h 329"/>
                <a:gd name="T6" fmla="*/ 241 w 328"/>
                <a:gd name="T7" fmla="*/ 127 h 329"/>
                <a:gd name="T8" fmla="*/ 207 w 328"/>
                <a:gd name="T9" fmla="*/ 45 h 329"/>
                <a:gd name="T10" fmla="*/ 45 w 328"/>
                <a:gd name="T11" fmla="*/ 45 h 329"/>
                <a:gd name="T12" fmla="*/ 45 w 328"/>
                <a:gd name="T13" fmla="*/ 208 h 329"/>
                <a:gd name="T14" fmla="*/ 126 w 328"/>
                <a:gd name="T15" fmla="*/ 242 h 329"/>
                <a:gd name="T16" fmla="*/ 185 w 328"/>
                <a:gd name="T17" fmla="*/ 226 h 329"/>
                <a:gd name="T18" fmla="*/ 185 w 328"/>
                <a:gd name="T19" fmla="*/ 227 h 329"/>
                <a:gd name="T20" fmla="*/ 287 w 328"/>
                <a:gd name="T21" fmla="*/ 329 h 329"/>
                <a:gd name="T22" fmla="*/ 328 w 328"/>
                <a:gd name="T23" fmla="*/ 289 h 329"/>
                <a:gd name="T24" fmla="*/ 126 w 328"/>
                <a:gd name="T25" fmla="*/ 213 h 329"/>
                <a:gd name="T26" fmla="*/ 65 w 328"/>
                <a:gd name="T27" fmla="*/ 188 h 329"/>
                <a:gd name="T28" fmla="*/ 65 w 328"/>
                <a:gd name="T29" fmla="*/ 66 h 329"/>
                <a:gd name="T30" fmla="*/ 187 w 328"/>
                <a:gd name="T31" fmla="*/ 66 h 329"/>
                <a:gd name="T32" fmla="*/ 212 w 328"/>
                <a:gd name="T33" fmla="*/ 127 h 329"/>
                <a:gd name="T34" fmla="*/ 187 w 328"/>
                <a:gd name="T35" fmla="*/ 188 h 329"/>
                <a:gd name="T36" fmla="*/ 126 w 328"/>
                <a:gd name="T37" fmla="*/ 213 h 329"/>
                <a:gd name="T38" fmla="*/ 91 w 328"/>
                <a:gd name="T39" fmla="*/ 151 h 329"/>
                <a:gd name="T40" fmla="*/ 91 w 328"/>
                <a:gd name="T41" fmla="*/ 96 h 329"/>
                <a:gd name="T42" fmla="*/ 91 w 328"/>
                <a:gd name="T43" fmla="*/ 81 h 329"/>
                <a:gd name="T44" fmla="*/ 76 w 328"/>
                <a:gd name="T45" fmla="*/ 81 h 329"/>
                <a:gd name="T46" fmla="*/ 76 w 328"/>
                <a:gd name="T47" fmla="*/ 167 h 329"/>
                <a:gd name="T48" fmla="*/ 91 w 328"/>
                <a:gd name="T49" fmla="*/ 167 h 329"/>
                <a:gd name="T50" fmla="*/ 91 w 328"/>
                <a:gd name="T51" fmla="*/ 151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8" h="329">
                  <a:moveTo>
                    <a:pt x="328" y="289"/>
                  </a:moveTo>
                  <a:cubicBezTo>
                    <a:pt x="226" y="187"/>
                    <a:pt x="226" y="187"/>
                    <a:pt x="226" y="187"/>
                  </a:cubicBezTo>
                  <a:cubicBezTo>
                    <a:pt x="225" y="186"/>
                    <a:pt x="225" y="186"/>
                    <a:pt x="225" y="186"/>
                  </a:cubicBezTo>
                  <a:cubicBezTo>
                    <a:pt x="235" y="168"/>
                    <a:pt x="241" y="148"/>
                    <a:pt x="241" y="127"/>
                  </a:cubicBezTo>
                  <a:cubicBezTo>
                    <a:pt x="241" y="96"/>
                    <a:pt x="229" y="67"/>
                    <a:pt x="207" y="45"/>
                  </a:cubicBezTo>
                  <a:cubicBezTo>
                    <a:pt x="162" y="0"/>
                    <a:pt x="89" y="0"/>
                    <a:pt x="45" y="45"/>
                  </a:cubicBezTo>
                  <a:cubicBezTo>
                    <a:pt x="0" y="90"/>
                    <a:pt x="0" y="163"/>
                    <a:pt x="45" y="208"/>
                  </a:cubicBezTo>
                  <a:cubicBezTo>
                    <a:pt x="66" y="230"/>
                    <a:pt x="95" y="242"/>
                    <a:pt x="126" y="242"/>
                  </a:cubicBezTo>
                  <a:cubicBezTo>
                    <a:pt x="147" y="242"/>
                    <a:pt x="167" y="236"/>
                    <a:pt x="185" y="226"/>
                  </a:cubicBezTo>
                  <a:cubicBezTo>
                    <a:pt x="185" y="226"/>
                    <a:pt x="185" y="227"/>
                    <a:pt x="185" y="227"/>
                  </a:cubicBezTo>
                  <a:cubicBezTo>
                    <a:pt x="287" y="329"/>
                    <a:pt x="287" y="329"/>
                    <a:pt x="287" y="329"/>
                  </a:cubicBezTo>
                  <a:cubicBezTo>
                    <a:pt x="328" y="289"/>
                    <a:pt x="328" y="289"/>
                    <a:pt x="328" y="289"/>
                  </a:cubicBezTo>
                  <a:close/>
                  <a:moveTo>
                    <a:pt x="126" y="213"/>
                  </a:moveTo>
                  <a:cubicBezTo>
                    <a:pt x="103" y="213"/>
                    <a:pt x="81" y="204"/>
                    <a:pt x="65" y="188"/>
                  </a:cubicBezTo>
                  <a:cubicBezTo>
                    <a:pt x="32" y="154"/>
                    <a:pt x="32" y="100"/>
                    <a:pt x="65" y="66"/>
                  </a:cubicBezTo>
                  <a:cubicBezTo>
                    <a:pt x="99" y="32"/>
                    <a:pt x="153" y="32"/>
                    <a:pt x="187" y="66"/>
                  </a:cubicBezTo>
                  <a:cubicBezTo>
                    <a:pt x="203" y="82"/>
                    <a:pt x="212" y="104"/>
                    <a:pt x="212" y="127"/>
                  </a:cubicBezTo>
                  <a:cubicBezTo>
                    <a:pt x="212" y="150"/>
                    <a:pt x="203" y="172"/>
                    <a:pt x="187" y="188"/>
                  </a:cubicBezTo>
                  <a:cubicBezTo>
                    <a:pt x="170" y="204"/>
                    <a:pt x="149" y="213"/>
                    <a:pt x="126" y="213"/>
                  </a:cubicBezTo>
                  <a:close/>
                  <a:moveTo>
                    <a:pt x="91" y="151"/>
                  </a:moveTo>
                  <a:cubicBezTo>
                    <a:pt x="76" y="136"/>
                    <a:pt x="76" y="111"/>
                    <a:pt x="91" y="96"/>
                  </a:cubicBezTo>
                  <a:cubicBezTo>
                    <a:pt x="95" y="92"/>
                    <a:pt x="95" y="85"/>
                    <a:pt x="91" y="81"/>
                  </a:cubicBezTo>
                  <a:cubicBezTo>
                    <a:pt x="87" y="76"/>
                    <a:pt x="80" y="76"/>
                    <a:pt x="76" y="81"/>
                  </a:cubicBezTo>
                  <a:cubicBezTo>
                    <a:pt x="52" y="104"/>
                    <a:pt x="52" y="143"/>
                    <a:pt x="76" y="167"/>
                  </a:cubicBezTo>
                  <a:cubicBezTo>
                    <a:pt x="80" y="171"/>
                    <a:pt x="87" y="171"/>
                    <a:pt x="91" y="167"/>
                  </a:cubicBezTo>
                  <a:cubicBezTo>
                    <a:pt x="95" y="162"/>
                    <a:pt x="95" y="155"/>
                    <a:pt x="91" y="151"/>
                  </a:cubicBezTo>
                  <a:close/>
                </a:path>
              </a:pathLst>
            </a:custGeom>
            <a:solidFill>
              <a:srgbClr val="FFFFFF"/>
            </a:solidFill>
            <a:ln w="15875" cap="flat">
              <a:noFill/>
              <a:prstDash val="solid"/>
              <a:miter lim="800000"/>
            </a:ln>
          </p:spPr>
          <p:txBody>
            <a:bodyPr vert="horz" wrap="square" lIns="91440" tIns="45720" rIns="91440" bIns="45720" numCol="1" anchor="t" anchorCtr="0" compatLnSpc="1"/>
            <a:lstStyle/>
            <a:p>
              <a:endParaRPr lang="en-US" dirty="0">
                <a:solidFill>
                  <a:prstClr val="black"/>
                </a:solidFill>
              </a:endParaRPr>
            </a:p>
          </p:txBody>
        </p:sp>
      </p:grpSp>
      <p:grpSp>
        <p:nvGrpSpPr>
          <p:cNvPr id="46" name="Gruppieren 108"/>
          <p:cNvGrpSpPr/>
          <p:nvPr/>
        </p:nvGrpSpPr>
        <p:grpSpPr>
          <a:xfrm>
            <a:off x="2911785" y="2462732"/>
            <a:ext cx="574919" cy="580658"/>
            <a:chOff x="2781177" y="836401"/>
            <a:chExt cx="1063691" cy="1063691"/>
          </a:xfrm>
        </p:grpSpPr>
        <p:sp>
          <p:nvSpPr>
            <p:cNvPr id="47" name="Ellipse 109"/>
            <p:cNvSpPr/>
            <p:nvPr/>
          </p:nvSpPr>
          <p:spPr bwMode="gray">
            <a:xfrm>
              <a:off x="2781177" y="836401"/>
              <a:ext cx="1063691" cy="1063691"/>
            </a:xfrm>
            <a:prstGeom prst="ellipse">
              <a:avLst/>
            </a:prstGeom>
            <a:solidFill>
              <a:srgbClr val="005EF6">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48" name="Gruppieren 110"/>
            <p:cNvGrpSpPr/>
            <p:nvPr/>
          </p:nvGrpSpPr>
          <p:grpSpPr>
            <a:xfrm>
              <a:off x="3114401" y="1051826"/>
              <a:ext cx="451644" cy="599281"/>
              <a:chOff x="10699750" y="2843213"/>
              <a:chExt cx="903288" cy="1198562"/>
            </a:xfrm>
            <a:solidFill>
              <a:srgbClr val="FFFFFF"/>
            </a:solidFill>
          </p:grpSpPr>
          <p:sp>
            <p:nvSpPr>
              <p:cNvPr id="49" name="Oval 39"/>
              <p:cNvSpPr>
                <a:spLocks noChangeArrowheads="1"/>
              </p:cNvSpPr>
              <p:nvPr/>
            </p:nvSpPr>
            <p:spPr bwMode="auto">
              <a:xfrm>
                <a:off x="11077575" y="3810000"/>
                <a:ext cx="158750" cy="157162"/>
              </a:xfrm>
              <a:prstGeom prst="ellipse">
                <a:avLst/>
              </a:pr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0" name="Oval 40"/>
              <p:cNvSpPr>
                <a:spLocks noChangeArrowheads="1"/>
              </p:cNvSpPr>
              <p:nvPr/>
            </p:nvSpPr>
            <p:spPr bwMode="auto">
              <a:xfrm>
                <a:off x="10831513" y="3108325"/>
                <a:ext cx="111125" cy="109537"/>
              </a:xfrm>
              <a:prstGeom prst="ellipse">
                <a:avLst/>
              </a:pr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1" name="Freeform 41"/>
              <p:cNvSpPr/>
              <p:nvPr/>
            </p:nvSpPr>
            <p:spPr bwMode="auto">
              <a:xfrm>
                <a:off x="10845800" y="3937000"/>
                <a:ext cx="611188" cy="104775"/>
              </a:xfrm>
              <a:custGeom>
                <a:avLst/>
                <a:gdLst>
                  <a:gd name="T0" fmla="*/ 83 w 163"/>
                  <a:gd name="T1" fmla="*/ 15 h 28"/>
                  <a:gd name="T2" fmla="*/ 59 w 163"/>
                  <a:gd name="T3" fmla="*/ 0 h 28"/>
                  <a:gd name="T4" fmla="*/ 0 w 163"/>
                  <a:gd name="T5" fmla="*/ 0 h 28"/>
                  <a:gd name="T6" fmla="*/ 0 w 163"/>
                  <a:gd name="T7" fmla="*/ 28 h 28"/>
                  <a:gd name="T8" fmla="*/ 163 w 163"/>
                  <a:gd name="T9" fmla="*/ 28 h 28"/>
                  <a:gd name="T10" fmla="*/ 163 w 163"/>
                  <a:gd name="T11" fmla="*/ 0 h 28"/>
                  <a:gd name="T12" fmla="*/ 106 w 163"/>
                  <a:gd name="T13" fmla="*/ 0 h 28"/>
                  <a:gd name="T14" fmla="*/ 83 w 163"/>
                  <a:gd name="T15" fmla="*/ 15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3" h="28">
                    <a:moveTo>
                      <a:pt x="83" y="15"/>
                    </a:moveTo>
                    <a:cubicBezTo>
                      <a:pt x="73" y="15"/>
                      <a:pt x="64" y="9"/>
                      <a:pt x="59" y="0"/>
                    </a:cubicBezTo>
                    <a:cubicBezTo>
                      <a:pt x="0" y="0"/>
                      <a:pt x="0" y="0"/>
                      <a:pt x="0" y="0"/>
                    </a:cubicBezTo>
                    <a:cubicBezTo>
                      <a:pt x="0" y="28"/>
                      <a:pt x="0" y="28"/>
                      <a:pt x="0" y="28"/>
                    </a:cubicBezTo>
                    <a:cubicBezTo>
                      <a:pt x="163" y="28"/>
                      <a:pt x="163" y="28"/>
                      <a:pt x="163" y="28"/>
                    </a:cubicBezTo>
                    <a:cubicBezTo>
                      <a:pt x="163" y="0"/>
                      <a:pt x="163" y="0"/>
                      <a:pt x="163" y="0"/>
                    </a:cubicBezTo>
                    <a:cubicBezTo>
                      <a:pt x="106" y="0"/>
                      <a:pt x="106" y="0"/>
                      <a:pt x="106" y="0"/>
                    </a:cubicBezTo>
                    <a:cubicBezTo>
                      <a:pt x="102" y="9"/>
                      <a:pt x="93" y="15"/>
                      <a:pt x="83" y="15"/>
                    </a:cubicBezTo>
                    <a:close/>
                  </a:path>
                </a:pathLst>
              </a:cu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2" name="Freeform 42"/>
              <p:cNvSpPr/>
              <p:nvPr/>
            </p:nvSpPr>
            <p:spPr bwMode="auto">
              <a:xfrm>
                <a:off x="10699750" y="3124200"/>
                <a:ext cx="779463" cy="715962"/>
              </a:xfrm>
              <a:custGeom>
                <a:avLst/>
                <a:gdLst>
                  <a:gd name="T0" fmla="*/ 152 w 208"/>
                  <a:gd name="T1" fmla="*/ 141 h 191"/>
                  <a:gd name="T2" fmla="*/ 113 w 208"/>
                  <a:gd name="T3" fmla="*/ 152 h 191"/>
                  <a:gd name="T4" fmla="*/ 40 w 208"/>
                  <a:gd name="T5" fmla="*/ 79 h 191"/>
                  <a:gd name="T6" fmla="*/ 58 w 208"/>
                  <a:gd name="T7" fmla="*/ 30 h 191"/>
                  <a:gd name="T8" fmla="*/ 57 w 208"/>
                  <a:gd name="T9" fmla="*/ 29 h 191"/>
                  <a:gd name="T10" fmla="*/ 50 w 208"/>
                  <a:gd name="T11" fmla="*/ 30 h 191"/>
                  <a:gd name="T12" fmla="*/ 31 w 208"/>
                  <a:gd name="T13" fmla="*/ 11 h 191"/>
                  <a:gd name="T14" fmla="*/ 34 w 208"/>
                  <a:gd name="T15" fmla="*/ 1 h 191"/>
                  <a:gd name="T16" fmla="*/ 32 w 208"/>
                  <a:gd name="T17" fmla="*/ 0 h 191"/>
                  <a:gd name="T18" fmla="*/ 0 w 208"/>
                  <a:gd name="T19" fmla="*/ 79 h 191"/>
                  <a:gd name="T20" fmla="*/ 99 w 208"/>
                  <a:gd name="T21" fmla="*/ 191 h 191"/>
                  <a:gd name="T22" fmla="*/ 122 w 208"/>
                  <a:gd name="T23" fmla="*/ 178 h 191"/>
                  <a:gd name="T24" fmla="*/ 143 w 208"/>
                  <a:gd name="T25" fmla="*/ 188 h 191"/>
                  <a:gd name="T26" fmla="*/ 208 w 208"/>
                  <a:gd name="T27" fmla="*/ 141 h 191"/>
                  <a:gd name="T28" fmla="*/ 152 w 208"/>
                  <a:gd name="T29" fmla="*/ 14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8" h="191">
                    <a:moveTo>
                      <a:pt x="152" y="141"/>
                    </a:moveTo>
                    <a:cubicBezTo>
                      <a:pt x="141" y="148"/>
                      <a:pt x="128" y="152"/>
                      <a:pt x="113" y="152"/>
                    </a:cubicBezTo>
                    <a:cubicBezTo>
                      <a:pt x="73" y="152"/>
                      <a:pt x="40" y="119"/>
                      <a:pt x="40" y="79"/>
                    </a:cubicBezTo>
                    <a:cubicBezTo>
                      <a:pt x="40" y="60"/>
                      <a:pt x="47" y="43"/>
                      <a:pt x="58" y="30"/>
                    </a:cubicBezTo>
                    <a:cubicBezTo>
                      <a:pt x="57" y="29"/>
                      <a:pt x="57" y="29"/>
                      <a:pt x="57" y="29"/>
                    </a:cubicBezTo>
                    <a:cubicBezTo>
                      <a:pt x="55" y="29"/>
                      <a:pt x="53" y="30"/>
                      <a:pt x="50" y="30"/>
                    </a:cubicBezTo>
                    <a:cubicBezTo>
                      <a:pt x="39" y="30"/>
                      <a:pt x="31" y="21"/>
                      <a:pt x="31" y="11"/>
                    </a:cubicBezTo>
                    <a:cubicBezTo>
                      <a:pt x="31" y="7"/>
                      <a:pt x="32" y="4"/>
                      <a:pt x="34" y="1"/>
                    </a:cubicBezTo>
                    <a:cubicBezTo>
                      <a:pt x="32" y="0"/>
                      <a:pt x="32" y="0"/>
                      <a:pt x="32" y="0"/>
                    </a:cubicBezTo>
                    <a:cubicBezTo>
                      <a:pt x="12" y="20"/>
                      <a:pt x="0" y="48"/>
                      <a:pt x="0" y="79"/>
                    </a:cubicBezTo>
                    <a:cubicBezTo>
                      <a:pt x="0" y="136"/>
                      <a:pt x="43" y="184"/>
                      <a:pt x="99" y="191"/>
                    </a:cubicBezTo>
                    <a:cubicBezTo>
                      <a:pt x="103" y="183"/>
                      <a:pt x="112" y="178"/>
                      <a:pt x="122" y="178"/>
                    </a:cubicBezTo>
                    <a:cubicBezTo>
                      <a:pt x="130" y="178"/>
                      <a:pt x="138" y="182"/>
                      <a:pt x="143" y="188"/>
                    </a:cubicBezTo>
                    <a:cubicBezTo>
                      <a:pt x="170" y="181"/>
                      <a:pt x="193" y="164"/>
                      <a:pt x="208" y="141"/>
                    </a:cubicBezTo>
                    <a:lnTo>
                      <a:pt x="152" y="141"/>
                    </a:lnTo>
                    <a:close/>
                  </a:path>
                </a:pathLst>
              </a:cu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3" name="Freeform 43"/>
              <p:cNvSpPr/>
              <p:nvPr/>
            </p:nvSpPr>
            <p:spPr bwMode="auto">
              <a:xfrm>
                <a:off x="10702925" y="2843213"/>
                <a:ext cx="536575" cy="520700"/>
              </a:xfrm>
              <a:custGeom>
                <a:avLst/>
                <a:gdLst>
                  <a:gd name="T0" fmla="*/ 68 w 143"/>
                  <a:gd name="T1" fmla="*/ 86 h 139"/>
                  <a:gd name="T2" fmla="*/ 68 w 143"/>
                  <a:gd name="T3" fmla="*/ 90 h 139"/>
                  <a:gd name="T4" fmla="*/ 120 w 143"/>
                  <a:gd name="T5" fmla="*/ 139 h 139"/>
                  <a:gd name="T6" fmla="*/ 143 w 143"/>
                  <a:gd name="T7" fmla="*/ 115 h 139"/>
                  <a:gd name="T8" fmla="*/ 23 w 143"/>
                  <a:gd name="T9" fmla="*/ 0 h 139"/>
                  <a:gd name="T10" fmla="*/ 0 w 143"/>
                  <a:gd name="T11" fmla="*/ 25 h 139"/>
                  <a:gd name="T12" fmla="*/ 45 w 143"/>
                  <a:gd name="T13" fmla="*/ 68 h 139"/>
                  <a:gd name="T14" fmla="*/ 49 w 143"/>
                  <a:gd name="T15" fmla="*/ 67 h 139"/>
                  <a:gd name="T16" fmla="*/ 68 w 143"/>
                  <a:gd name="T17" fmla="*/ 8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39">
                    <a:moveTo>
                      <a:pt x="68" y="86"/>
                    </a:moveTo>
                    <a:cubicBezTo>
                      <a:pt x="68" y="87"/>
                      <a:pt x="68" y="89"/>
                      <a:pt x="68" y="90"/>
                    </a:cubicBezTo>
                    <a:cubicBezTo>
                      <a:pt x="120" y="139"/>
                      <a:pt x="120" y="139"/>
                      <a:pt x="120" y="139"/>
                    </a:cubicBezTo>
                    <a:cubicBezTo>
                      <a:pt x="143" y="115"/>
                      <a:pt x="143" y="115"/>
                      <a:pt x="143" y="115"/>
                    </a:cubicBezTo>
                    <a:cubicBezTo>
                      <a:pt x="23" y="0"/>
                      <a:pt x="23" y="0"/>
                      <a:pt x="23" y="0"/>
                    </a:cubicBezTo>
                    <a:cubicBezTo>
                      <a:pt x="0" y="25"/>
                      <a:pt x="0" y="25"/>
                      <a:pt x="0" y="25"/>
                    </a:cubicBezTo>
                    <a:cubicBezTo>
                      <a:pt x="45" y="68"/>
                      <a:pt x="45" y="68"/>
                      <a:pt x="45" y="68"/>
                    </a:cubicBezTo>
                    <a:cubicBezTo>
                      <a:pt x="46" y="67"/>
                      <a:pt x="48" y="67"/>
                      <a:pt x="49" y="67"/>
                    </a:cubicBezTo>
                    <a:cubicBezTo>
                      <a:pt x="60" y="67"/>
                      <a:pt x="68" y="76"/>
                      <a:pt x="68" y="86"/>
                    </a:cubicBezTo>
                    <a:close/>
                  </a:path>
                </a:pathLst>
              </a:custGeom>
              <a:grpFill/>
              <a:ln w="9525">
                <a:noFill/>
                <a:round/>
              </a:ln>
            </p:spPr>
            <p:txBody>
              <a:bodyPr vert="horz" wrap="square" lIns="91440" tIns="45720" rIns="91440" bIns="45720" numCol="1" anchor="t" anchorCtr="0" compatLnSpc="1"/>
              <a:lstStyle/>
              <a:p>
                <a:endParaRPr lang="en-US" dirty="0">
                  <a:solidFill>
                    <a:prstClr val="black"/>
                  </a:solidFill>
                </a:endParaRPr>
              </a:p>
            </p:txBody>
          </p:sp>
          <p:sp>
            <p:nvSpPr>
              <p:cNvPr id="54" name="Rectangle 44"/>
              <p:cNvSpPr>
                <a:spLocks noChangeArrowheads="1"/>
              </p:cNvSpPr>
              <p:nvPr/>
            </p:nvSpPr>
            <p:spPr bwMode="auto">
              <a:xfrm>
                <a:off x="11123613" y="3570288"/>
                <a:ext cx="479425" cy="44450"/>
              </a:xfrm>
              <a:prstGeom prst="rect">
                <a:avLst/>
              </a:prstGeom>
              <a:grpFill/>
              <a:ln w="9525">
                <a:noFill/>
                <a:miter lim="800000"/>
              </a:ln>
            </p:spPr>
            <p:txBody>
              <a:bodyPr vert="horz" wrap="square" lIns="91440" tIns="45720" rIns="91440" bIns="45720" numCol="1" anchor="t" anchorCtr="0" compatLnSpc="1"/>
              <a:lstStyle/>
              <a:p>
                <a:endParaRPr lang="en-US" dirty="0">
                  <a:solidFill>
                    <a:prstClr val="black"/>
                  </a:solidFill>
                </a:endParaRPr>
              </a:p>
            </p:txBody>
          </p:sp>
        </p:grpSp>
      </p:grpSp>
      <p:grpSp>
        <p:nvGrpSpPr>
          <p:cNvPr id="55" name="Gruppieren 124"/>
          <p:cNvGrpSpPr/>
          <p:nvPr/>
        </p:nvGrpSpPr>
        <p:grpSpPr>
          <a:xfrm>
            <a:off x="4918957" y="2719413"/>
            <a:ext cx="451200" cy="455704"/>
            <a:chOff x="7712904" y="2560542"/>
            <a:chExt cx="834791" cy="834791"/>
          </a:xfrm>
        </p:grpSpPr>
        <p:sp>
          <p:nvSpPr>
            <p:cNvPr id="56" name="Ellipse 139"/>
            <p:cNvSpPr/>
            <p:nvPr/>
          </p:nvSpPr>
          <p:spPr bwMode="gray">
            <a:xfrm>
              <a:off x="7712904" y="2560542"/>
              <a:ext cx="834791" cy="834791"/>
            </a:xfrm>
            <a:prstGeom prst="ellipse">
              <a:avLst/>
            </a:prstGeom>
            <a:solidFill>
              <a:srgbClr val="C0000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57" name="Gruppieren 187"/>
            <p:cNvGrpSpPr/>
            <p:nvPr/>
          </p:nvGrpSpPr>
          <p:grpSpPr>
            <a:xfrm flipH="1">
              <a:off x="8005032" y="2744164"/>
              <a:ext cx="250533" cy="541675"/>
              <a:chOff x="3643313" y="3238500"/>
              <a:chExt cx="577850" cy="1249363"/>
            </a:xfrm>
            <a:solidFill>
              <a:srgbClr val="FFFFFF"/>
            </a:solidFill>
          </p:grpSpPr>
          <p:sp>
            <p:nvSpPr>
              <p:cNvPr id="58" name="Freeform 8"/>
              <p:cNvSpPr/>
              <p:nvPr/>
            </p:nvSpPr>
            <p:spPr bwMode="auto">
              <a:xfrm>
                <a:off x="3643313" y="3303588"/>
                <a:ext cx="577850" cy="1184275"/>
              </a:xfrm>
              <a:custGeom>
                <a:avLst/>
                <a:gdLst>
                  <a:gd name="T0" fmla="*/ 117 w 154"/>
                  <a:gd name="T1" fmla="*/ 173 h 316"/>
                  <a:gd name="T2" fmla="*/ 117 w 154"/>
                  <a:gd name="T3" fmla="*/ 0 h 316"/>
                  <a:gd name="T4" fmla="*/ 37 w 154"/>
                  <a:gd name="T5" fmla="*/ 0 h 316"/>
                  <a:gd name="T6" fmla="*/ 37 w 154"/>
                  <a:gd name="T7" fmla="*/ 173 h 316"/>
                  <a:gd name="T8" fmla="*/ 1 w 154"/>
                  <a:gd name="T9" fmla="*/ 232 h 316"/>
                  <a:gd name="T10" fmla="*/ 0 w 154"/>
                  <a:gd name="T11" fmla="*/ 239 h 316"/>
                  <a:gd name="T12" fmla="*/ 77 w 154"/>
                  <a:gd name="T13" fmla="*/ 316 h 316"/>
                  <a:gd name="T14" fmla="*/ 153 w 154"/>
                  <a:gd name="T15" fmla="*/ 249 h 316"/>
                  <a:gd name="T16" fmla="*/ 154 w 154"/>
                  <a:gd name="T17" fmla="*/ 239 h 316"/>
                  <a:gd name="T18" fmla="*/ 117 w 154"/>
                  <a:gd name="T19" fmla="*/ 17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4" h="316">
                    <a:moveTo>
                      <a:pt x="117" y="173"/>
                    </a:moveTo>
                    <a:cubicBezTo>
                      <a:pt x="117" y="0"/>
                      <a:pt x="117" y="0"/>
                      <a:pt x="117" y="0"/>
                    </a:cubicBezTo>
                    <a:cubicBezTo>
                      <a:pt x="37" y="0"/>
                      <a:pt x="37" y="0"/>
                      <a:pt x="37" y="0"/>
                    </a:cubicBezTo>
                    <a:cubicBezTo>
                      <a:pt x="37" y="173"/>
                      <a:pt x="37" y="173"/>
                      <a:pt x="37" y="173"/>
                    </a:cubicBezTo>
                    <a:cubicBezTo>
                      <a:pt x="17" y="186"/>
                      <a:pt x="3" y="207"/>
                      <a:pt x="1" y="232"/>
                    </a:cubicBezTo>
                    <a:cubicBezTo>
                      <a:pt x="0" y="235"/>
                      <a:pt x="0" y="237"/>
                      <a:pt x="0" y="239"/>
                    </a:cubicBezTo>
                    <a:cubicBezTo>
                      <a:pt x="0" y="281"/>
                      <a:pt x="35" y="316"/>
                      <a:pt x="77" y="316"/>
                    </a:cubicBezTo>
                    <a:cubicBezTo>
                      <a:pt x="116" y="316"/>
                      <a:pt x="148" y="287"/>
                      <a:pt x="153" y="249"/>
                    </a:cubicBezTo>
                    <a:cubicBezTo>
                      <a:pt x="153" y="246"/>
                      <a:pt x="154" y="242"/>
                      <a:pt x="154" y="239"/>
                    </a:cubicBezTo>
                    <a:cubicBezTo>
                      <a:pt x="154" y="211"/>
                      <a:pt x="139" y="187"/>
                      <a:pt x="117" y="173"/>
                    </a:cubicBezTo>
                    <a:close/>
                  </a:path>
                </a:pathLst>
              </a:custGeom>
              <a:grpFill/>
              <a:ln w="15875" cap="flat">
                <a:noFill/>
                <a:prstDash val="solid"/>
                <a:miter lim="800000"/>
              </a:ln>
            </p:spPr>
            <p:txBody>
              <a:bodyPr vert="horz" wrap="square" lIns="91440" tIns="45720" rIns="91440" bIns="45720" numCol="1" anchor="t" anchorCtr="0" compatLnSpc="1"/>
              <a:lstStyle/>
              <a:p>
                <a:endParaRPr lang="en-US" dirty="0">
                  <a:solidFill>
                    <a:prstClr val="black"/>
                  </a:solidFill>
                </a:endParaRPr>
              </a:p>
            </p:txBody>
          </p:sp>
          <p:sp>
            <p:nvSpPr>
              <p:cNvPr id="59" name="Rectangle 14"/>
              <p:cNvSpPr>
                <a:spLocks noChangeArrowheads="1"/>
              </p:cNvSpPr>
              <p:nvPr/>
            </p:nvSpPr>
            <p:spPr bwMode="auto">
              <a:xfrm>
                <a:off x="3698022" y="3238500"/>
                <a:ext cx="468432" cy="85726"/>
              </a:xfrm>
              <a:prstGeom prst="rect">
                <a:avLst/>
              </a:prstGeom>
              <a:grpFill/>
              <a:ln>
                <a:noFill/>
              </a:ln>
            </p:spPr>
            <p:txBody>
              <a:bodyPr vert="horz" wrap="square" lIns="91440" tIns="45720" rIns="91440" bIns="45720" numCol="1" anchor="t" anchorCtr="0" compatLnSpc="1"/>
              <a:lstStyle/>
              <a:p>
                <a:endParaRPr lang="en-US" dirty="0">
                  <a:solidFill>
                    <a:prstClr val="black"/>
                  </a:solidFill>
                </a:endParaRPr>
              </a:p>
            </p:txBody>
          </p:sp>
        </p:grpSp>
      </p:grpSp>
      <p:grpSp>
        <p:nvGrpSpPr>
          <p:cNvPr id="60" name="Gruppieren 1"/>
          <p:cNvGrpSpPr/>
          <p:nvPr/>
        </p:nvGrpSpPr>
        <p:grpSpPr>
          <a:xfrm>
            <a:off x="4646967" y="757072"/>
            <a:ext cx="691625" cy="698528"/>
            <a:chOff x="4782477" y="287265"/>
            <a:chExt cx="1279614" cy="1279614"/>
          </a:xfrm>
        </p:grpSpPr>
        <p:sp>
          <p:nvSpPr>
            <p:cNvPr id="61" name="Ellipse 2"/>
            <p:cNvSpPr/>
            <p:nvPr/>
          </p:nvSpPr>
          <p:spPr bwMode="gray">
            <a:xfrm>
              <a:off x="4782477" y="287265"/>
              <a:ext cx="1279614" cy="1279614"/>
            </a:xfrm>
            <a:prstGeom prst="ellipse">
              <a:avLst/>
            </a:prstGeom>
            <a:solidFill>
              <a:srgbClr val="FFC000">
                <a:alpha val="50196"/>
              </a:srgbClr>
            </a:solidFill>
            <a:ln w="12700">
              <a:noFill/>
              <a:miter lim="800000"/>
            </a:ln>
            <a:effectLst/>
          </p:spPr>
          <p:txBody>
            <a:bodyPr lIns="108000" tIns="108000" rIns="144000" bIns="72000" rtlCol="0" anchor="ctr"/>
            <a:lstStyle/>
            <a:p>
              <a:pPr marL="190500" indent="-190500" algn="ctr">
                <a:lnSpc>
                  <a:spcPct val="95000"/>
                </a:lnSpc>
                <a:spcAft>
                  <a:spcPts val="800"/>
                </a:spcAft>
                <a:buClr>
                  <a:srgbClr val="969696"/>
                </a:buClr>
                <a:buFont typeface="Wingdings" panose="05000000000000000000" pitchFamily="2" charset="2"/>
                <a:buChar char="§"/>
              </a:pPr>
              <a:endParaRPr lang="en-US" sz="1600" noProof="1">
                <a:solidFill>
                  <a:srgbClr val="000000"/>
                </a:solidFill>
                <a:cs typeface="Arial" panose="020B0604020202020204" pitchFamily="34" charset="0"/>
              </a:endParaRPr>
            </a:p>
          </p:txBody>
        </p:sp>
        <p:grpSp>
          <p:nvGrpSpPr>
            <p:cNvPr id="62" name="Gruppieren 3"/>
            <p:cNvGrpSpPr/>
            <p:nvPr/>
          </p:nvGrpSpPr>
          <p:grpSpPr>
            <a:xfrm>
              <a:off x="5187288" y="474711"/>
              <a:ext cx="485779" cy="885145"/>
              <a:chOff x="8288338" y="2838450"/>
              <a:chExt cx="660400" cy="1203325"/>
            </a:xfrm>
          </p:grpSpPr>
          <p:sp>
            <p:nvSpPr>
              <p:cNvPr id="63" name="Rectangle 29"/>
              <p:cNvSpPr>
                <a:spLocks noChangeArrowheads="1"/>
              </p:cNvSpPr>
              <p:nvPr/>
            </p:nvSpPr>
            <p:spPr bwMode="auto">
              <a:xfrm>
                <a:off x="8307388" y="3559175"/>
                <a:ext cx="119063" cy="104775"/>
              </a:xfrm>
              <a:prstGeom prst="rect">
                <a:avLst/>
              </a:pr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4" name="Rectangle 30"/>
              <p:cNvSpPr>
                <a:spLocks noChangeArrowheads="1"/>
              </p:cNvSpPr>
              <p:nvPr/>
            </p:nvSpPr>
            <p:spPr bwMode="auto">
              <a:xfrm>
                <a:off x="8828088" y="3559175"/>
                <a:ext cx="120650" cy="104775"/>
              </a:xfrm>
              <a:prstGeom prst="rect">
                <a:avLst/>
              </a:pr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5" name="Freeform 31"/>
              <p:cNvSpPr/>
              <p:nvPr/>
            </p:nvSpPr>
            <p:spPr bwMode="auto">
              <a:xfrm>
                <a:off x="8307388" y="2838450"/>
                <a:ext cx="641350" cy="701675"/>
              </a:xfrm>
              <a:custGeom>
                <a:avLst/>
                <a:gdLst>
                  <a:gd name="T0" fmla="*/ 86 w 171"/>
                  <a:gd name="T1" fmla="*/ 0 h 187"/>
                  <a:gd name="T2" fmla="*/ 0 w 171"/>
                  <a:gd name="T3" fmla="*/ 66 h 187"/>
                  <a:gd name="T4" fmla="*/ 0 w 171"/>
                  <a:gd name="T5" fmla="*/ 85 h 187"/>
                  <a:gd name="T6" fmla="*/ 0 w 171"/>
                  <a:gd name="T7" fmla="*/ 187 h 187"/>
                  <a:gd name="T8" fmla="*/ 32 w 171"/>
                  <a:gd name="T9" fmla="*/ 187 h 187"/>
                  <a:gd name="T10" fmla="*/ 32 w 171"/>
                  <a:gd name="T11" fmla="*/ 83 h 187"/>
                  <a:gd name="T12" fmla="*/ 86 w 171"/>
                  <a:gd name="T13" fmla="*/ 36 h 187"/>
                  <a:gd name="T14" fmla="*/ 139 w 171"/>
                  <a:gd name="T15" fmla="*/ 83 h 187"/>
                  <a:gd name="T16" fmla="*/ 139 w 171"/>
                  <a:gd name="T17" fmla="*/ 187 h 187"/>
                  <a:gd name="T18" fmla="*/ 171 w 171"/>
                  <a:gd name="T19" fmla="*/ 187 h 187"/>
                  <a:gd name="T20" fmla="*/ 171 w 171"/>
                  <a:gd name="T21" fmla="*/ 85 h 187"/>
                  <a:gd name="T22" fmla="*/ 171 w 171"/>
                  <a:gd name="T23" fmla="*/ 66 h 187"/>
                  <a:gd name="T24" fmla="*/ 86 w 171"/>
                  <a:gd name="T25"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1" h="187">
                    <a:moveTo>
                      <a:pt x="86" y="0"/>
                    </a:moveTo>
                    <a:cubicBezTo>
                      <a:pt x="41" y="0"/>
                      <a:pt x="5" y="29"/>
                      <a:pt x="0" y="66"/>
                    </a:cubicBezTo>
                    <a:cubicBezTo>
                      <a:pt x="0" y="85"/>
                      <a:pt x="0" y="85"/>
                      <a:pt x="0" y="85"/>
                    </a:cubicBezTo>
                    <a:cubicBezTo>
                      <a:pt x="0" y="187"/>
                      <a:pt x="0" y="187"/>
                      <a:pt x="0" y="187"/>
                    </a:cubicBezTo>
                    <a:cubicBezTo>
                      <a:pt x="32" y="187"/>
                      <a:pt x="32" y="187"/>
                      <a:pt x="32" y="187"/>
                    </a:cubicBezTo>
                    <a:cubicBezTo>
                      <a:pt x="32" y="83"/>
                      <a:pt x="32" y="83"/>
                      <a:pt x="32" y="83"/>
                    </a:cubicBezTo>
                    <a:cubicBezTo>
                      <a:pt x="32" y="57"/>
                      <a:pt x="56" y="36"/>
                      <a:pt x="86" y="36"/>
                    </a:cubicBezTo>
                    <a:cubicBezTo>
                      <a:pt x="115" y="36"/>
                      <a:pt x="139" y="57"/>
                      <a:pt x="139" y="83"/>
                    </a:cubicBezTo>
                    <a:cubicBezTo>
                      <a:pt x="139" y="187"/>
                      <a:pt x="139" y="187"/>
                      <a:pt x="139" y="187"/>
                    </a:cubicBezTo>
                    <a:cubicBezTo>
                      <a:pt x="171" y="187"/>
                      <a:pt x="171" y="187"/>
                      <a:pt x="171" y="187"/>
                    </a:cubicBezTo>
                    <a:cubicBezTo>
                      <a:pt x="171" y="85"/>
                      <a:pt x="171" y="85"/>
                      <a:pt x="171" y="85"/>
                    </a:cubicBezTo>
                    <a:cubicBezTo>
                      <a:pt x="171" y="66"/>
                      <a:pt x="171" y="66"/>
                      <a:pt x="171" y="66"/>
                    </a:cubicBezTo>
                    <a:cubicBezTo>
                      <a:pt x="166" y="29"/>
                      <a:pt x="130" y="0"/>
                      <a:pt x="86" y="0"/>
                    </a:cubicBez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6" name="Freeform 32"/>
              <p:cNvSpPr/>
              <p:nvPr/>
            </p:nvSpPr>
            <p:spPr bwMode="auto">
              <a:xfrm>
                <a:off x="8288338" y="3705225"/>
                <a:ext cx="107950" cy="336550"/>
              </a:xfrm>
              <a:custGeom>
                <a:avLst/>
                <a:gdLst>
                  <a:gd name="T0" fmla="*/ 52 w 68"/>
                  <a:gd name="T1" fmla="*/ 0 h 212"/>
                  <a:gd name="T2" fmla="*/ 35 w 68"/>
                  <a:gd name="T3" fmla="*/ 85 h 212"/>
                  <a:gd name="T4" fmla="*/ 0 w 68"/>
                  <a:gd name="T5" fmla="*/ 97 h 212"/>
                  <a:gd name="T6" fmla="*/ 16 w 68"/>
                  <a:gd name="T7" fmla="*/ 212 h 212"/>
                  <a:gd name="T8" fmla="*/ 28 w 68"/>
                  <a:gd name="T9" fmla="*/ 125 h 212"/>
                  <a:gd name="T10" fmla="*/ 68 w 68"/>
                  <a:gd name="T11" fmla="*/ 104 h 212"/>
                  <a:gd name="T12" fmla="*/ 52 w 68"/>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68" h="212">
                    <a:moveTo>
                      <a:pt x="52" y="0"/>
                    </a:moveTo>
                    <a:lnTo>
                      <a:pt x="35" y="85"/>
                    </a:lnTo>
                    <a:lnTo>
                      <a:pt x="0" y="97"/>
                    </a:lnTo>
                    <a:lnTo>
                      <a:pt x="16" y="212"/>
                    </a:lnTo>
                    <a:lnTo>
                      <a:pt x="28" y="125"/>
                    </a:lnTo>
                    <a:lnTo>
                      <a:pt x="68" y="104"/>
                    </a:lnTo>
                    <a:lnTo>
                      <a:pt x="52" y="0"/>
                    </a:ln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sp>
            <p:nvSpPr>
              <p:cNvPr id="67" name="Freeform 33"/>
              <p:cNvSpPr/>
              <p:nvPr/>
            </p:nvSpPr>
            <p:spPr bwMode="auto">
              <a:xfrm>
                <a:off x="8809038" y="3700463"/>
                <a:ext cx="109538" cy="341312"/>
              </a:xfrm>
              <a:custGeom>
                <a:avLst/>
                <a:gdLst>
                  <a:gd name="T0" fmla="*/ 52 w 69"/>
                  <a:gd name="T1" fmla="*/ 0 h 215"/>
                  <a:gd name="T2" fmla="*/ 36 w 69"/>
                  <a:gd name="T3" fmla="*/ 88 h 215"/>
                  <a:gd name="T4" fmla="*/ 0 w 69"/>
                  <a:gd name="T5" fmla="*/ 97 h 215"/>
                  <a:gd name="T6" fmla="*/ 17 w 69"/>
                  <a:gd name="T7" fmla="*/ 215 h 215"/>
                  <a:gd name="T8" fmla="*/ 29 w 69"/>
                  <a:gd name="T9" fmla="*/ 126 h 215"/>
                  <a:gd name="T10" fmla="*/ 69 w 69"/>
                  <a:gd name="T11" fmla="*/ 104 h 215"/>
                  <a:gd name="T12" fmla="*/ 52 w 69"/>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9" h="215">
                    <a:moveTo>
                      <a:pt x="52" y="0"/>
                    </a:moveTo>
                    <a:lnTo>
                      <a:pt x="36" y="88"/>
                    </a:lnTo>
                    <a:lnTo>
                      <a:pt x="0" y="97"/>
                    </a:lnTo>
                    <a:lnTo>
                      <a:pt x="17" y="215"/>
                    </a:lnTo>
                    <a:lnTo>
                      <a:pt x="29" y="126"/>
                    </a:lnTo>
                    <a:lnTo>
                      <a:pt x="69" y="104"/>
                    </a:lnTo>
                    <a:lnTo>
                      <a:pt x="52" y="0"/>
                    </a:lnTo>
                    <a:close/>
                  </a:path>
                </a:pathLst>
              </a:custGeom>
              <a:solidFill>
                <a:srgbClr val="FFFFFF"/>
              </a:solidFill>
              <a:ln>
                <a:noFill/>
              </a:ln>
            </p:spPr>
            <p:txBody>
              <a:bodyPr vert="horz" wrap="square" lIns="91440" tIns="45720" rIns="91440" bIns="45720" numCol="1" anchor="t" anchorCtr="0" compatLnSpc="1"/>
              <a:lstStyle/>
              <a:p>
                <a:endParaRPr lang="en-US" dirty="0">
                  <a:solidFill>
                    <a:prstClr val="black"/>
                  </a:solidFill>
                </a:endParaRPr>
              </a:p>
            </p:txBody>
          </p:sp>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1" name="组合 20"/>
          <p:cNvGrpSpPr/>
          <p:nvPr/>
        </p:nvGrpSpPr>
        <p:grpSpPr>
          <a:xfrm>
            <a:off x="1658617" y="1461635"/>
            <a:ext cx="5256212" cy="1871662"/>
            <a:chOff x="1658617" y="1461635"/>
            <a:chExt cx="5256212" cy="1871662"/>
          </a:xfrm>
        </p:grpSpPr>
        <p:grpSp>
          <p:nvGrpSpPr>
            <p:cNvPr id="2" name="Group 3"/>
            <p:cNvGrpSpPr>
              <a:grpSpLocks/>
            </p:cNvGrpSpPr>
            <p:nvPr/>
          </p:nvGrpSpPr>
          <p:grpSpPr bwMode="auto">
            <a:xfrm>
              <a:off x="4249417" y="1461635"/>
              <a:ext cx="287337" cy="1871662"/>
              <a:chOff x="0" y="0"/>
              <a:chExt cx="335" cy="1270"/>
            </a:xfrm>
          </p:grpSpPr>
          <p:sp>
            <p:nvSpPr>
              <p:cNvPr id="3" name="AutoShape 18"/>
              <p:cNvSpPr>
                <a:spLocks/>
              </p:cNvSpPr>
              <p:nvPr/>
            </p:nvSpPr>
            <p:spPr bwMode="auto">
              <a:xfrm>
                <a:off x="0" y="0"/>
                <a:ext cx="181" cy="1270"/>
              </a:xfrm>
              <a:prstGeom prst="leftBracket">
                <a:avLst>
                  <a:gd name="adj" fmla="val 350829"/>
                </a:avLst>
              </a:prstGeom>
              <a:solidFill>
                <a:srgbClr val="33CCCC"/>
              </a:solidFill>
              <a:ln w="2857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4" name="AutoShape 19"/>
              <p:cNvSpPr>
                <a:spLocks/>
              </p:cNvSpPr>
              <p:nvPr/>
            </p:nvSpPr>
            <p:spPr bwMode="auto">
              <a:xfrm flipH="1">
                <a:off x="154" y="0"/>
                <a:ext cx="181" cy="1270"/>
              </a:xfrm>
              <a:prstGeom prst="leftBracket">
                <a:avLst>
                  <a:gd name="adj" fmla="val 350829"/>
                </a:avLst>
              </a:prstGeom>
              <a:solidFill>
                <a:srgbClr val="33CCCC"/>
              </a:solidFill>
              <a:ln w="2857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chemeClr val="tx2"/>
                  </a:solidFill>
                  <a:latin typeface="Tahoma" panose="020B0604030504040204" pitchFamily="34" charset="0"/>
                </a:endParaRPr>
              </a:p>
            </p:txBody>
          </p:sp>
        </p:grpSp>
        <p:grpSp>
          <p:nvGrpSpPr>
            <p:cNvPr id="5" name="Group 23"/>
            <p:cNvGrpSpPr>
              <a:grpSpLocks/>
            </p:cNvGrpSpPr>
            <p:nvPr/>
          </p:nvGrpSpPr>
          <p:grpSpPr bwMode="auto">
            <a:xfrm>
              <a:off x="4249417" y="2314917"/>
              <a:ext cx="2665412" cy="144462"/>
              <a:chOff x="0" y="0"/>
              <a:chExt cx="1679" cy="91"/>
            </a:xfrm>
          </p:grpSpPr>
          <p:sp>
            <p:nvSpPr>
              <p:cNvPr id="6" name="Line 62"/>
              <p:cNvSpPr>
                <a:spLocks noChangeShapeType="1"/>
              </p:cNvSpPr>
              <p:nvPr/>
            </p:nvSpPr>
            <p:spPr bwMode="auto">
              <a:xfrm>
                <a:off x="0" y="46"/>
                <a:ext cx="1679" cy="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 name="AutoShape 63"/>
              <p:cNvSpPr>
                <a:spLocks noChangeAspect="1" noChangeArrowheads="1"/>
              </p:cNvSpPr>
              <p:nvPr/>
            </p:nvSpPr>
            <p:spPr bwMode="auto">
              <a:xfrm rot="5400000">
                <a:off x="860" y="-90"/>
                <a:ext cx="91" cy="272"/>
              </a:xfrm>
              <a:prstGeom prst="triangle">
                <a:avLst>
                  <a:gd name="adj" fmla="val 50000"/>
                </a:avLst>
              </a:prstGeom>
              <a:solidFill>
                <a:srgbClr val="C000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8" name="Group 10"/>
            <p:cNvGrpSpPr>
              <a:grpSpLocks/>
            </p:cNvGrpSpPr>
            <p:nvPr/>
          </p:nvGrpSpPr>
          <p:grpSpPr bwMode="auto">
            <a:xfrm>
              <a:off x="1658617" y="2305393"/>
              <a:ext cx="2665412" cy="144462"/>
              <a:chOff x="0" y="0"/>
              <a:chExt cx="1679" cy="91"/>
            </a:xfrm>
            <a:solidFill>
              <a:srgbClr val="C00000"/>
            </a:solidFill>
          </p:grpSpPr>
          <p:sp>
            <p:nvSpPr>
              <p:cNvPr id="9" name="Line 25"/>
              <p:cNvSpPr>
                <a:spLocks noChangeShapeType="1"/>
              </p:cNvSpPr>
              <p:nvPr/>
            </p:nvSpPr>
            <p:spPr bwMode="auto">
              <a:xfrm>
                <a:off x="0" y="46"/>
                <a:ext cx="1679" cy="0"/>
              </a:xfrm>
              <a:prstGeom prst="line">
                <a:avLst/>
              </a:prstGeom>
              <a:grpFill/>
              <a:ln w="28575">
                <a:solidFill>
                  <a:srgbClr val="C00000"/>
                </a:solidFill>
                <a:round/>
                <a:headEnd/>
                <a:tailEnd/>
              </a:ln>
              <a:extLst/>
            </p:spPr>
            <p:txBody>
              <a:bodyPr wrap="none"/>
              <a:lstStyle/>
              <a:p>
                <a:endParaRPr lang="zh-CN" altLang="en-US"/>
              </a:p>
            </p:txBody>
          </p:sp>
          <p:sp>
            <p:nvSpPr>
              <p:cNvPr id="10" name="AutoShape 26"/>
              <p:cNvSpPr>
                <a:spLocks noChangeAspect="1" noChangeArrowheads="1"/>
              </p:cNvSpPr>
              <p:nvPr/>
            </p:nvSpPr>
            <p:spPr bwMode="auto">
              <a:xfrm rot="5400000">
                <a:off x="860" y="-90"/>
                <a:ext cx="91" cy="272"/>
              </a:xfrm>
              <a:prstGeom prst="triangle">
                <a:avLst>
                  <a:gd name="adj" fmla="val 50000"/>
                </a:avLst>
              </a:prstGeom>
              <a:grp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sp>
        <p:nvSpPr>
          <p:cNvPr id="11" name="矩形 10"/>
          <p:cNvSpPr/>
          <p:nvPr/>
        </p:nvSpPr>
        <p:spPr>
          <a:xfrm>
            <a:off x="912206" y="3395931"/>
            <a:ext cx="7574248" cy="203132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）通过两个球面球心的直线，叫做透镜的主光轴，简称光轴。凸透镜的中心称为光心，用</a:t>
            </a:r>
            <a:r>
              <a:rPr lang="en-US" altLang="zh-CN" sz="2800" b="1" dirty="0">
                <a:solidFill>
                  <a:prstClr val="black"/>
                </a:solidFill>
                <a:latin typeface="Times New Roman" panose="02020603050405020304" pitchFamily="18" charset="0"/>
                <a:ea typeface="微软雅黑" panose="020B0503020204020204" pitchFamily="34" charset="-122"/>
              </a:rPr>
              <a:t>O</a:t>
            </a:r>
            <a:r>
              <a:rPr lang="zh-CN" altLang="en-US" sz="2800" b="1" dirty="0">
                <a:solidFill>
                  <a:prstClr val="black"/>
                </a:solidFill>
                <a:latin typeface="Times New Roman" panose="02020603050405020304" pitchFamily="18" charset="0"/>
                <a:ea typeface="微软雅黑" panose="020B0503020204020204" pitchFamily="34" charset="-122"/>
              </a:rPr>
              <a:t>表示，凡是通过光心的光，其传播方向不变。</a:t>
            </a:r>
            <a:endParaRPr lang="en-US" altLang="zh-CN" sz="2800" b="1" dirty="0">
              <a:solidFill>
                <a:prstClr val="black"/>
              </a:solidFill>
              <a:latin typeface="Times New Roman" panose="02020603050405020304" pitchFamily="18" charset="0"/>
              <a:ea typeface="微软雅黑" panose="020B0503020204020204" pitchFamily="34" charset="-122"/>
            </a:endParaRPr>
          </a:p>
        </p:txBody>
      </p:sp>
      <p:grpSp>
        <p:nvGrpSpPr>
          <p:cNvPr id="12" name="组合 11"/>
          <p:cNvGrpSpPr/>
          <p:nvPr/>
        </p:nvGrpSpPr>
        <p:grpSpPr>
          <a:xfrm>
            <a:off x="36961" y="548597"/>
            <a:ext cx="2286000" cy="631825"/>
            <a:chOff x="303" y="1315"/>
            <a:chExt cx="3600" cy="995"/>
          </a:xfrm>
        </p:grpSpPr>
        <p:grpSp>
          <p:nvGrpSpPr>
            <p:cNvPr id="14" name="组合 13"/>
            <p:cNvGrpSpPr/>
            <p:nvPr/>
          </p:nvGrpSpPr>
          <p:grpSpPr>
            <a:xfrm>
              <a:off x="898" y="1383"/>
              <a:ext cx="3005" cy="883"/>
              <a:chOff x="903371" y="249943"/>
              <a:chExt cx="2312527" cy="679699"/>
            </a:xfrm>
          </p:grpSpPr>
          <p:sp>
            <p:nvSpPr>
              <p:cNvPr id="1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5" name="组合 14"/>
            <p:cNvGrpSpPr/>
            <p:nvPr/>
          </p:nvGrpSpPr>
          <p:grpSpPr>
            <a:xfrm rot="16200000">
              <a:off x="366" y="1252"/>
              <a:ext cx="995" cy="1122"/>
              <a:chOff x="8439634" y="3544648"/>
              <a:chExt cx="1611146" cy="1817848"/>
            </a:xfrm>
          </p:grpSpPr>
          <p:sp>
            <p:nvSpPr>
              <p:cNvPr id="1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817312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Group 3"/>
          <p:cNvGrpSpPr>
            <a:grpSpLocks/>
          </p:cNvGrpSpPr>
          <p:nvPr/>
        </p:nvGrpSpPr>
        <p:grpSpPr bwMode="auto">
          <a:xfrm>
            <a:off x="4201792" y="1002676"/>
            <a:ext cx="287337" cy="1871662"/>
            <a:chOff x="0" y="0"/>
            <a:chExt cx="335" cy="1270"/>
          </a:xfrm>
        </p:grpSpPr>
        <p:sp>
          <p:nvSpPr>
            <p:cNvPr id="3" name="AutoShape 18"/>
            <p:cNvSpPr>
              <a:spLocks/>
            </p:cNvSpPr>
            <p:nvPr/>
          </p:nvSpPr>
          <p:spPr bwMode="auto">
            <a:xfrm>
              <a:off x="0" y="0"/>
              <a:ext cx="181" cy="1270"/>
            </a:xfrm>
            <a:prstGeom prst="leftBracket">
              <a:avLst>
                <a:gd name="adj" fmla="val 350829"/>
              </a:avLst>
            </a:prstGeom>
            <a:solidFill>
              <a:srgbClr val="33CCCC"/>
            </a:solidFill>
            <a:ln w="2857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sp>
          <p:nvSpPr>
            <p:cNvPr id="4" name="AutoShape 19"/>
            <p:cNvSpPr>
              <a:spLocks/>
            </p:cNvSpPr>
            <p:nvPr/>
          </p:nvSpPr>
          <p:spPr bwMode="auto">
            <a:xfrm flipH="1">
              <a:off x="154" y="0"/>
              <a:ext cx="181" cy="1270"/>
            </a:xfrm>
            <a:prstGeom prst="leftBracket">
              <a:avLst>
                <a:gd name="adj" fmla="val 350829"/>
              </a:avLst>
            </a:prstGeom>
            <a:solidFill>
              <a:srgbClr val="33CCCC"/>
            </a:solidFill>
            <a:ln w="28575">
              <a:solidFill>
                <a:schemeClr val="tx1"/>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endParaRPr lang="zh-CN" altLang="zh-CN">
                <a:solidFill>
                  <a:schemeClr val="tx2"/>
                </a:solidFill>
                <a:latin typeface="Tahoma" panose="020B0604030504040204" pitchFamily="34" charset="0"/>
              </a:endParaRPr>
            </a:p>
          </p:txBody>
        </p:sp>
      </p:grpSp>
      <p:grpSp>
        <p:nvGrpSpPr>
          <p:cNvPr id="5" name="Group 7"/>
          <p:cNvGrpSpPr>
            <a:grpSpLocks/>
          </p:cNvGrpSpPr>
          <p:nvPr/>
        </p:nvGrpSpPr>
        <p:grpSpPr bwMode="auto">
          <a:xfrm>
            <a:off x="1610992" y="1218576"/>
            <a:ext cx="2665412" cy="144462"/>
            <a:chOff x="0" y="0"/>
            <a:chExt cx="1679" cy="91"/>
          </a:xfrm>
          <a:solidFill>
            <a:srgbClr val="C00000"/>
          </a:solidFill>
        </p:grpSpPr>
        <p:sp>
          <p:nvSpPr>
            <p:cNvPr id="6" name="Line 22"/>
            <p:cNvSpPr>
              <a:spLocks noChangeShapeType="1"/>
            </p:cNvSpPr>
            <p:nvPr/>
          </p:nvSpPr>
          <p:spPr bwMode="auto">
            <a:xfrm>
              <a:off x="0" y="46"/>
              <a:ext cx="1679" cy="0"/>
            </a:xfrm>
            <a:prstGeom prst="line">
              <a:avLst/>
            </a:prstGeom>
            <a:grpFill/>
            <a:ln w="28575">
              <a:solidFill>
                <a:srgbClr val="C00000"/>
              </a:solidFill>
              <a:round/>
              <a:headEnd/>
              <a:tailEnd/>
            </a:ln>
            <a:extLst/>
          </p:spPr>
          <p:txBody>
            <a:bodyPr wrap="none"/>
            <a:lstStyle/>
            <a:p>
              <a:endParaRPr lang="zh-CN" altLang="en-US"/>
            </a:p>
          </p:txBody>
        </p:sp>
        <p:sp>
          <p:nvSpPr>
            <p:cNvPr id="7" name="AutoShape 23"/>
            <p:cNvSpPr>
              <a:spLocks noChangeAspect="1" noChangeArrowheads="1"/>
            </p:cNvSpPr>
            <p:nvPr/>
          </p:nvSpPr>
          <p:spPr bwMode="auto">
            <a:xfrm rot="5400000">
              <a:off x="860" y="-90"/>
              <a:ext cx="91" cy="272"/>
            </a:xfrm>
            <a:prstGeom prst="triangle">
              <a:avLst>
                <a:gd name="adj" fmla="val 50000"/>
              </a:avLst>
            </a:prstGeom>
            <a:grpFill/>
            <a:ln w="9525">
              <a:solidFill>
                <a:srgbClr val="C00000"/>
              </a:solidFill>
              <a:miter lim="800000"/>
              <a:headEnd/>
              <a:tailEnd/>
            </a:ln>
          </p:spPr>
          <p:txBody>
            <a:bodyPr rot="10800000"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8" name="Group 13"/>
          <p:cNvGrpSpPr>
            <a:grpSpLocks/>
          </p:cNvGrpSpPr>
          <p:nvPr/>
        </p:nvGrpSpPr>
        <p:grpSpPr bwMode="auto">
          <a:xfrm>
            <a:off x="1516535" y="2556292"/>
            <a:ext cx="2854325" cy="279400"/>
            <a:chOff x="0" y="0"/>
            <a:chExt cx="1679" cy="91"/>
          </a:xfrm>
          <a:solidFill>
            <a:srgbClr val="C00000"/>
          </a:solidFill>
        </p:grpSpPr>
        <p:sp>
          <p:nvSpPr>
            <p:cNvPr id="9" name="Line 28"/>
            <p:cNvSpPr>
              <a:spLocks noChangeShapeType="1"/>
            </p:cNvSpPr>
            <p:nvPr/>
          </p:nvSpPr>
          <p:spPr bwMode="auto">
            <a:xfrm>
              <a:off x="0" y="46"/>
              <a:ext cx="1679" cy="0"/>
            </a:xfrm>
            <a:prstGeom prst="line">
              <a:avLst/>
            </a:prstGeom>
            <a:grpFill/>
            <a:ln w="28575">
              <a:solidFill>
                <a:srgbClr val="C00000"/>
              </a:solidFill>
              <a:round/>
              <a:headEnd/>
              <a:tailEnd/>
            </a:ln>
            <a:extLst/>
          </p:spPr>
          <p:txBody>
            <a:bodyPr wrap="none"/>
            <a:lstStyle/>
            <a:p>
              <a:endParaRPr lang="zh-CN" altLang="en-US"/>
            </a:p>
          </p:txBody>
        </p:sp>
        <p:sp>
          <p:nvSpPr>
            <p:cNvPr id="10" name="AutoShape 29"/>
            <p:cNvSpPr>
              <a:spLocks noChangeAspect="1" noChangeArrowheads="1"/>
            </p:cNvSpPr>
            <p:nvPr/>
          </p:nvSpPr>
          <p:spPr bwMode="auto">
            <a:xfrm rot="5400000">
              <a:off x="860" y="-90"/>
              <a:ext cx="91" cy="272"/>
            </a:xfrm>
            <a:prstGeom prst="triangle">
              <a:avLst>
                <a:gd name="adj" fmla="val 50000"/>
              </a:avLst>
            </a:prstGeom>
            <a:grpFill/>
            <a:ln w="9525">
              <a:solidFill>
                <a:srgbClr val="C00000"/>
              </a:solidFill>
              <a:miter lim="800000"/>
              <a:headEnd/>
              <a:tailEnd/>
            </a:ln>
          </p:spPr>
          <p:txBody>
            <a:bodyPr rot="10800000" vert="eaVert"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1" name="Group 16"/>
          <p:cNvGrpSpPr>
            <a:grpSpLocks/>
          </p:cNvGrpSpPr>
          <p:nvPr/>
        </p:nvGrpSpPr>
        <p:grpSpPr bwMode="auto">
          <a:xfrm flipV="1">
            <a:off x="4274817" y="1288426"/>
            <a:ext cx="2646362" cy="850900"/>
            <a:chOff x="0" y="0"/>
            <a:chExt cx="1667" cy="536"/>
          </a:xfrm>
          <a:solidFill>
            <a:srgbClr val="C00000"/>
          </a:solidFill>
        </p:grpSpPr>
        <p:sp>
          <p:nvSpPr>
            <p:cNvPr id="12" name="Freeform 37"/>
            <p:cNvSpPr>
              <a:spLocks/>
            </p:cNvSpPr>
            <p:nvPr/>
          </p:nvSpPr>
          <p:spPr bwMode="auto">
            <a:xfrm>
              <a:off x="0" y="0"/>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grpFill/>
            <a:ln w="28575">
              <a:solidFill>
                <a:srgbClr val="C00000"/>
              </a:solidFill>
              <a:round/>
              <a:headEnd/>
              <a:tailEnd/>
            </a:ln>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13" name="AutoShape 38"/>
            <p:cNvSpPr>
              <a:spLocks noChangeAspect="1" noChangeArrowheads="1"/>
            </p:cNvSpPr>
            <p:nvPr/>
          </p:nvSpPr>
          <p:spPr bwMode="auto">
            <a:xfrm rot="4229382">
              <a:off x="687" y="179"/>
              <a:ext cx="91" cy="272"/>
            </a:xfrm>
            <a:prstGeom prst="triangle">
              <a:avLst>
                <a:gd name="adj" fmla="val 50000"/>
              </a:avLst>
            </a:prstGeom>
            <a:grp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sp>
        <p:nvSpPr>
          <p:cNvPr id="14" name="Line 40"/>
          <p:cNvSpPr>
            <a:spLocks noChangeShapeType="1"/>
          </p:cNvSpPr>
          <p:nvPr/>
        </p:nvSpPr>
        <p:spPr bwMode="auto">
          <a:xfrm>
            <a:off x="1610992" y="1936126"/>
            <a:ext cx="5759450" cy="0"/>
          </a:xfrm>
          <a:prstGeom prst="line">
            <a:avLst/>
          </a:prstGeom>
          <a:noFill/>
          <a:ln w="28575">
            <a:solidFill>
              <a:schemeClr val="tx1"/>
            </a:solidFill>
            <a:prstDash val="lgDashDot"/>
            <a:round/>
            <a:headEnd/>
            <a:tailEnd/>
          </a:ln>
          <a:extLst>
            <a:ext uri="{909E8E84-426E-40DD-AFC4-6F175D3DCCD1}">
              <a14:hiddenFill xmlns:a14="http://schemas.microsoft.com/office/drawing/2010/main">
                <a:noFill/>
              </a14:hiddenFill>
            </a:ext>
          </a:extLst>
        </p:spPr>
        <p:txBody>
          <a:bodyPr wrap="none" lIns="68580" tIns="34290" rIns="68580" bIns="34290"/>
          <a:lstStyle/>
          <a:p>
            <a:endParaRPr lang="zh-CN" altLang="en-US"/>
          </a:p>
        </p:txBody>
      </p:sp>
      <p:grpSp>
        <p:nvGrpSpPr>
          <p:cNvPr id="15" name="Group 20"/>
          <p:cNvGrpSpPr>
            <a:grpSpLocks/>
          </p:cNvGrpSpPr>
          <p:nvPr/>
        </p:nvGrpSpPr>
        <p:grpSpPr bwMode="auto">
          <a:xfrm rot="230602">
            <a:off x="4491580" y="1589762"/>
            <a:ext cx="2441575" cy="1141412"/>
            <a:chOff x="8" y="-2"/>
            <a:chExt cx="1667" cy="536"/>
          </a:xfrm>
          <a:solidFill>
            <a:srgbClr val="C00000"/>
          </a:solidFill>
        </p:grpSpPr>
        <p:sp>
          <p:nvSpPr>
            <p:cNvPr id="16" name="Freeform 49"/>
            <p:cNvSpPr>
              <a:spLocks/>
            </p:cNvSpPr>
            <p:nvPr/>
          </p:nvSpPr>
          <p:spPr bwMode="auto">
            <a:xfrm>
              <a:off x="8" y="-2"/>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grpFill/>
            <a:ln w="28575">
              <a:solidFill>
                <a:srgbClr val="C00000"/>
              </a:solidFill>
              <a:round/>
              <a:headEnd/>
              <a:tailEnd/>
            </a:ln>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17" name="AutoShape 50"/>
            <p:cNvSpPr>
              <a:spLocks noChangeAspect="1" noChangeArrowheads="1"/>
            </p:cNvSpPr>
            <p:nvPr/>
          </p:nvSpPr>
          <p:spPr bwMode="auto">
            <a:xfrm rot="4229382">
              <a:off x="687" y="179"/>
              <a:ext cx="91" cy="272"/>
            </a:xfrm>
            <a:prstGeom prst="triangle">
              <a:avLst>
                <a:gd name="adj" fmla="val 50000"/>
              </a:avLst>
            </a:prstGeom>
            <a:grp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8" name="Group 23"/>
          <p:cNvGrpSpPr>
            <a:grpSpLocks/>
          </p:cNvGrpSpPr>
          <p:nvPr/>
        </p:nvGrpSpPr>
        <p:grpSpPr bwMode="auto">
          <a:xfrm>
            <a:off x="4201792" y="1855958"/>
            <a:ext cx="2665412" cy="144462"/>
            <a:chOff x="0" y="0"/>
            <a:chExt cx="1679" cy="91"/>
          </a:xfrm>
        </p:grpSpPr>
        <p:sp>
          <p:nvSpPr>
            <p:cNvPr id="19" name="Line 62"/>
            <p:cNvSpPr>
              <a:spLocks noChangeShapeType="1"/>
            </p:cNvSpPr>
            <p:nvPr/>
          </p:nvSpPr>
          <p:spPr bwMode="auto">
            <a:xfrm>
              <a:off x="0" y="46"/>
              <a:ext cx="1679" cy="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0" name="AutoShape 63"/>
            <p:cNvSpPr>
              <a:spLocks noChangeAspect="1" noChangeArrowheads="1"/>
            </p:cNvSpPr>
            <p:nvPr/>
          </p:nvSpPr>
          <p:spPr bwMode="auto">
            <a:xfrm rot="5400000">
              <a:off x="860" y="-90"/>
              <a:ext cx="91" cy="272"/>
            </a:xfrm>
            <a:prstGeom prst="triangle">
              <a:avLst>
                <a:gd name="adj" fmla="val 50000"/>
              </a:avLst>
            </a:prstGeom>
            <a:solidFill>
              <a:srgbClr val="C000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sp>
        <p:nvSpPr>
          <p:cNvPr id="21" name="Text Box 73"/>
          <p:cNvSpPr txBox="1">
            <a:spLocks noChangeArrowheads="1"/>
          </p:cNvSpPr>
          <p:nvPr/>
        </p:nvSpPr>
        <p:spPr bwMode="auto">
          <a:xfrm>
            <a:off x="6219504" y="1936126"/>
            <a:ext cx="6477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700" b="1">
                <a:latin typeface="Calibri" panose="020F0502020204030204" pitchFamily="34" charset="0"/>
              </a:rPr>
              <a:t>F</a:t>
            </a:r>
            <a:endParaRPr lang="en-US" altLang="zh-CN" sz="2700" b="1">
              <a:solidFill>
                <a:srgbClr val="FF0066"/>
              </a:solidFill>
              <a:latin typeface="Calibri" panose="020F0502020204030204" pitchFamily="34" charset="0"/>
            </a:endParaRPr>
          </a:p>
        </p:txBody>
      </p:sp>
      <p:sp>
        <p:nvSpPr>
          <p:cNvPr id="22" name="Line 43"/>
          <p:cNvSpPr>
            <a:spLocks noChangeShapeType="1"/>
          </p:cNvSpPr>
          <p:nvPr/>
        </p:nvSpPr>
        <p:spPr bwMode="auto">
          <a:xfrm>
            <a:off x="2401567" y="1936126"/>
            <a:ext cx="73025" cy="0"/>
          </a:xfrm>
          <a:prstGeom prst="line">
            <a:avLst/>
          </a:prstGeom>
          <a:noFill/>
          <a:ln w="44450">
            <a:solidFill>
              <a:schemeClr val="tx1"/>
            </a:solidFill>
            <a:round/>
            <a:headEnd type="oval" w="med" len="med"/>
            <a:tailEn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23" name="Text Box 73"/>
          <p:cNvSpPr txBox="1">
            <a:spLocks noChangeArrowheads="1"/>
          </p:cNvSpPr>
          <p:nvPr/>
        </p:nvSpPr>
        <p:spPr bwMode="auto">
          <a:xfrm>
            <a:off x="2258692" y="2082176"/>
            <a:ext cx="647700"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700" b="1">
                <a:latin typeface="Calibri" panose="020F0502020204030204" pitchFamily="34" charset="0"/>
              </a:rPr>
              <a:t>F</a:t>
            </a:r>
            <a:endParaRPr lang="en-US" altLang="zh-CN" sz="2700" b="1">
              <a:solidFill>
                <a:srgbClr val="FF0066"/>
              </a:solidFill>
              <a:latin typeface="Calibri" panose="020F0502020204030204" pitchFamily="34" charset="0"/>
            </a:endParaRPr>
          </a:p>
        </p:txBody>
      </p:sp>
      <p:grpSp>
        <p:nvGrpSpPr>
          <p:cNvPr id="24" name="Group 10"/>
          <p:cNvGrpSpPr>
            <a:grpSpLocks/>
          </p:cNvGrpSpPr>
          <p:nvPr/>
        </p:nvGrpSpPr>
        <p:grpSpPr bwMode="auto">
          <a:xfrm>
            <a:off x="1610992" y="1846434"/>
            <a:ext cx="2665412" cy="144462"/>
            <a:chOff x="0" y="0"/>
            <a:chExt cx="1679" cy="91"/>
          </a:xfrm>
          <a:solidFill>
            <a:srgbClr val="C00000"/>
          </a:solidFill>
        </p:grpSpPr>
        <p:sp>
          <p:nvSpPr>
            <p:cNvPr id="25" name="Line 25"/>
            <p:cNvSpPr>
              <a:spLocks noChangeShapeType="1"/>
            </p:cNvSpPr>
            <p:nvPr/>
          </p:nvSpPr>
          <p:spPr bwMode="auto">
            <a:xfrm>
              <a:off x="0" y="46"/>
              <a:ext cx="1679" cy="0"/>
            </a:xfrm>
            <a:prstGeom prst="line">
              <a:avLst/>
            </a:prstGeom>
            <a:grpFill/>
            <a:ln w="28575">
              <a:solidFill>
                <a:srgbClr val="C00000"/>
              </a:solidFill>
              <a:round/>
              <a:headEnd/>
              <a:tailEnd/>
            </a:ln>
            <a:extLst/>
          </p:spPr>
          <p:txBody>
            <a:bodyPr wrap="none"/>
            <a:lstStyle/>
            <a:p>
              <a:endParaRPr lang="zh-CN" altLang="en-US"/>
            </a:p>
          </p:txBody>
        </p:sp>
        <p:sp>
          <p:nvSpPr>
            <p:cNvPr id="26" name="AutoShape 26"/>
            <p:cNvSpPr>
              <a:spLocks noChangeAspect="1" noChangeArrowheads="1"/>
            </p:cNvSpPr>
            <p:nvPr/>
          </p:nvSpPr>
          <p:spPr bwMode="auto">
            <a:xfrm rot="5400000">
              <a:off x="860" y="-90"/>
              <a:ext cx="91" cy="272"/>
            </a:xfrm>
            <a:prstGeom prst="triangle">
              <a:avLst>
                <a:gd name="adj" fmla="val 50000"/>
              </a:avLst>
            </a:prstGeom>
            <a:grp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sp>
        <p:nvSpPr>
          <p:cNvPr id="30" name="矩形 29"/>
          <p:cNvSpPr/>
          <p:nvPr/>
        </p:nvSpPr>
        <p:spPr>
          <a:xfrm>
            <a:off x="476366" y="3429965"/>
            <a:ext cx="8127563" cy="1384995"/>
          </a:xfrm>
          <a:prstGeom prst="rect">
            <a:avLst/>
          </a:prstGeom>
        </p:spPr>
        <p:txBody>
          <a:bodyPr wrap="square">
            <a:spAutoFit/>
          </a:bodyPr>
          <a:lstStyle/>
          <a:p>
            <a:pPr lvl="0" fontAlgn="base">
              <a:lnSpc>
                <a:spcPct val="150000"/>
              </a:lnSpc>
              <a:spcBef>
                <a:spcPct val="50000"/>
              </a:spcBef>
              <a:spcAft>
                <a:spcPct val="0"/>
              </a:spcAft>
            </a:pPr>
            <a:r>
              <a:rPr lang="en-US" altLang="zh-CN" sz="2800" b="1" dirty="0" smtClean="0">
                <a:latin typeface="微软雅黑" panose="020B0503020204020204" pitchFamily="34" charset="-122"/>
                <a:ea typeface="微软雅黑" panose="020B0503020204020204" pitchFamily="34" charset="-122"/>
              </a:rPr>
              <a:t>(2)</a:t>
            </a:r>
            <a:r>
              <a:rPr lang="zh-CN" altLang="en-US" sz="2800" b="1" dirty="0" smtClean="0">
                <a:latin typeface="微软雅黑" panose="020B0503020204020204" pitchFamily="34" charset="-122"/>
                <a:ea typeface="微软雅黑" panose="020B0503020204020204" pitchFamily="34" charset="-122"/>
              </a:rPr>
              <a:t>焦点</a:t>
            </a:r>
            <a:r>
              <a:rPr lang="zh-CN" altLang="en-US" sz="2800" b="1" dirty="0">
                <a:latin typeface="微软雅黑" panose="020B0503020204020204" pitchFamily="34" charset="-122"/>
                <a:ea typeface="微软雅黑" panose="020B0503020204020204" pitchFamily="34" charset="-122"/>
              </a:rPr>
              <a:t>：</a:t>
            </a:r>
            <a:r>
              <a:rPr lang="zh-CN" altLang="en-US" sz="2800" b="1" dirty="0">
                <a:solidFill>
                  <a:srgbClr val="C00000"/>
                </a:solidFill>
                <a:latin typeface="微软雅黑" panose="020B0503020204020204" pitchFamily="34" charset="-122"/>
                <a:ea typeface="微软雅黑" panose="020B0503020204020204" pitchFamily="34" charset="-122"/>
              </a:rPr>
              <a:t>平行</a:t>
            </a:r>
            <a:r>
              <a:rPr lang="zh-CN" altLang="en-US" sz="2800" b="1" dirty="0">
                <a:latin typeface="微软雅黑" panose="020B0503020204020204" pitchFamily="34" charset="-122"/>
                <a:ea typeface="微软雅黑" panose="020B0503020204020204" pitchFamily="34" charset="-122"/>
              </a:rPr>
              <a:t>于主光轴的</a:t>
            </a:r>
            <a:r>
              <a:rPr lang="zh-CN" altLang="en-US" sz="2800" b="1" dirty="0">
                <a:solidFill>
                  <a:srgbClr val="C00000"/>
                </a:solidFill>
                <a:latin typeface="微软雅黑" panose="020B0503020204020204" pitchFamily="34" charset="-122"/>
                <a:ea typeface="微软雅黑" panose="020B0503020204020204" pitchFamily="34" charset="-122"/>
              </a:rPr>
              <a:t>光</a:t>
            </a:r>
            <a:r>
              <a:rPr lang="zh-CN" altLang="en-US" sz="2800" b="1" dirty="0">
                <a:latin typeface="微软雅黑" panose="020B0503020204020204" pitchFamily="34" charset="-122"/>
                <a:ea typeface="微软雅黑" panose="020B0503020204020204" pitchFamily="34" charset="-122"/>
              </a:rPr>
              <a:t>通过凸透镜</a:t>
            </a:r>
            <a:r>
              <a:rPr lang="zh-CN" altLang="en-US" sz="2800" b="1" dirty="0">
                <a:solidFill>
                  <a:srgbClr val="C00000"/>
                </a:solidFill>
                <a:latin typeface="微软雅黑" panose="020B0503020204020204" pitchFamily="34" charset="-122"/>
                <a:ea typeface="微软雅黑" panose="020B0503020204020204" pitchFamily="34" charset="-122"/>
              </a:rPr>
              <a:t>会聚</a:t>
            </a:r>
            <a:r>
              <a:rPr lang="zh-CN" altLang="en-US" sz="2800" b="1" dirty="0">
                <a:latin typeface="微软雅黑" panose="020B0503020204020204" pitchFamily="34" charset="-122"/>
                <a:ea typeface="微软雅黑" panose="020B0503020204020204" pitchFamily="34" charset="-122"/>
              </a:rPr>
              <a:t>于</a:t>
            </a:r>
            <a:r>
              <a:rPr lang="zh-CN" altLang="en-US" sz="2800" b="1" dirty="0">
                <a:solidFill>
                  <a:srgbClr val="C00000"/>
                </a:solidFill>
                <a:latin typeface="微软雅黑" panose="020B0503020204020204" pitchFamily="34" charset="-122"/>
                <a:ea typeface="微软雅黑" panose="020B0503020204020204" pitchFamily="34" charset="-122"/>
              </a:rPr>
              <a:t>一点</a:t>
            </a:r>
            <a:r>
              <a:rPr lang="en-US" altLang="zh-CN" sz="2800" b="1" dirty="0">
                <a:solidFill>
                  <a:srgbClr val="C00000"/>
                </a:solidFill>
                <a:latin typeface="微软雅黑" panose="020B0503020204020204" pitchFamily="34" charset="-122"/>
                <a:ea typeface="微软雅黑" panose="020B0503020204020204" pitchFamily="34" charset="-122"/>
              </a:rPr>
              <a:t>, </a:t>
            </a:r>
            <a:r>
              <a:rPr lang="zh-CN" altLang="en-US" sz="2800" b="1" dirty="0">
                <a:latin typeface="微软雅黑" panose="020B0503020204020204" pitchFamily="34" charset="-122"/>
                <a:ea typeface="微软雅黑" panose="020B0503020204020204" pitchFamily="34" charset="-122"/>
              </a:rPr>
              <a:t>叫</a:t>
            </a:r>
            <a:r>
              <a:rPr lang="zh-CN" altLang="en-US" sz="2800" b="1" dirty="0">
                <a:solidFill>
                  <a:srgbClr val="C00000"/>
                </a:solidFill>
                <a:latin typeface="微软雅黑" panose="020B0503020204020204" pitchFamily="34" charset="-122"/>
                <a:ea typeface="微软雅黑" panose="020B0503020204020204" pitchFamily="34" charset="-122"/>
              </a:rPr>
              <a:t>焦点</a:t>
            </a:r>
            <a:r>
              <a:rPr lang="zh-CN" altLang="en-US" sz="2800" b="1" dirty="0">
                <a:latin typeface="微软雅黑" panose="020B0503020204020204" pitchFamily="34" charset="-122"/>
                <a:ea typeface="微软雅黑" panose="020B0503020204020204" pitchFamily="34" charset="-122"/>
              </a:rPr>
              <a:t>，用“</a:t>
            </a:r>
            <a:r>
              <a:rPr lang="en-US" altLang="zh-CN" sz="2800" b="1" dirty="0">
                <a:latin typeface="微软雅黑" panose="020B0503020204020204" pitchFamily="34" charset="-122"/>
                <a:ea typeface="微软雅黑" panose="020B0503020204020204" pitchFamily="34" charset="-122"/>
              </a:rPr>
              <a:t>F”</a:t>
            </a:r>
            <a:r>
              <a:rPr lang="zh-CN" altLang="en-US" sz="2800" b="1" dirty="0">
                <a:latin typeface="微软雅黑" panose="020B0503020204020204" pitchFamily="34" charset="-122"/>
                <a:ea typeface="微软雅黑" panose="020B0503020204020204" pitchFamily="34" charset="-122"/>
              </a:rPr>
              <a:t>表示。</a:t>
            </a:r>
            <a:r>
              <a:rPr lang="zh-CN" altLang="en-US" sz="2800" b="1" dirty="0">
                <a:solidFill>
                  <a:srgbClr val="C00000"/>
                </a:solidFill>
                <a:latin typeface="微软雅黑" panose="020B0503020204020204" pitchFamily="34" charset="-122"/>
                <a:ea typeface="微软雅黑" panose="020B0503020204020204" pitchFamily="34" charset="-122"/>
              </a:rPr>
              <a:t>两侧</a:t>
            </a:r>
            <a:r>
              <a:rPr lang="zh-CN" altLang="en-US" sz="2800" b="1" dirty="0">
                <a:latin typeface="微软雅黑" panose="020B0503020204020204" pitchFamily="34" charset="-122"/>
                <a:ea typeface="微软雅黑" panose="020B0503020204020204" pitchFamily="34" charset="-122"/>
              </a:rPr>
              <a:t>各有一个</a:t>
            </a:r>
            <a:r>
              <a:rPr lang="zh-CN" altLang="en-US" sz="2800" b="1" dirty="0" smtClean="0">
                <a:latin typeface="微软雅黑" panose="020B0503020204020204" pitchFamily="34" charset="-122"/>
                <a:ea typeface="微软雅黑" panose="020B0503020204020204" pitchFamily="34" charset="-122"/>
              </a:rPr>
              <a:t>。</a:t>
            </a:r>
            <a:endParaRPr lang="en-US" altLang="zh-CN" sz="2800" b="1" dirty="0">
              <a:latin typeface="微软雅黑" panose="020B0503020204020204" pitchFamily="34" charset="-122"/>
              <a:ea typeface="微软雅黑" panose="020B0503020204020204" pitchFamily="34" charset="-122"/>
            </a:endParaRPr>
          </a:p>
        </p:txBody>
      </p:sp>
      <p:sp>
        <p:nvSpPr>
          <p:cNvPr id="31" name="矩形 30"/>
          <p:cNvSpPr/>
          <p:nvPr/>
        </p:nvSpPr>
        <p:spPr>
          <a:xfrm>
            <a:off x="5716772" y="1116044"/>
            <a:ext cx="1261884" cy="523220"/>
          </a:xfrm>
          <a:prstGeom prst="rect">
            <a:avLst/>
          </a:prstGeom>
        </p:spPr>
        <p:txBody>
          <a:bodyPr wrap="none">
            <a:spAutoFit/>
          </a:bodyPr>
          <a:lstStyle/>
          <a:p>
            <a:pPr lvl="0" fontAlgn="base">
              <a:spcBef>
                <a:spcPct val="50000"/>
              </a:spcBef>
              <a:spcAft>
                <a:spcPct val="0"/>
              </a:spcAft>
            </a:pPr>
            <a:r>
              <a:rPr lang="zh-CN" altLang="en-US" sz="2800" b="1" dirty="0">
                <a:latin typeface="微软雅黑" panose="020B0503020204020204" pitchFamily="34" charset="-122"/>
                <a:ea typeface="微软雅黑" panose="020B0503020204020204" pitchFamily="34" charset="-122"/>
              </a:rPr>
              <a:t>实焦点</a:t>
            </a:r>
          </a:p>
        </p:txBody>
      </p:sp>
      <p:sp>
        <p:nvSpPr>
          <p:cNvPr id="32" name="矩形 31"/>
          <p:cNvSpPr/>
          <p:nvPr/>
        </p:nvSpPr>
        <p:spPr>
          <a:xfrm>
            <a:off x="476366" y="4976496"/>
            <a:ext cx="8025525" cy="738664"/>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(3)</a:t>
            </a:r>
            <a:r>
              <a:rPr lang="zh-CN" altLang="en-US" sz="2800" b="1" dirty="0" smtClean="0">
                <a:solidFill>
                  <a:prstClr val="black"/>
                </a:solidFill>
                <a:latin typeface="Times New Roman" panose="02020603050405020304" pitchFamily="18" charset="0"/>
                <a:ea typeface="微软雅黑" panose="020B0503020204020204" pitchFamily="34" charset="-122"/>
              </a:rPr>
              <a:t>焦距</a:t>
            </a:r>
            <a:r>
              <a:rPr lang="zh-CN" altLang="en-US"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srgbClr val="C00000"/>
                </a:solidFill>
                <a:latin typeface="Times New Roman" panose="02020603050405020304" pitchFamily="18" charset="0"/>
                <a:ea typeface="微软雅黑" panose="020B0503020204020204" pitchFamily="34" charset="-122"/>
              </a:rPr>
              <a:t>焦点到光心的距离</a:t>
            </a:r>
            <a:r>
              <a:rPr lang="zh-CN" altLang="en-US" sz="2800" b="1" dirty="0">
                <a:solidFill>
                  <a:prstClr val="black"/>
                </a:solidFill>
                <a:latin typeface="Times New Roman" panose="02020603050405020304" pitchFamily="18" charset="0"/>
                <a:ea typeface="微软雅黑" panose="020B0503020204020204" pitchFamily="34" charset="-122"/>
              </a:rPr>
              <a:t>称为焦距，用</a:t>
            </a:r>
            <a:r>
              <a:rPr lang="en-US" altLang="zh-CN" sz="2800" b="1" dirty="0">
                <a:solidFill>
                  <a:prstClr val="black"/>
                </a:solidFill>
                <a:latin typeface="Times New Roman" panose="02020603050405020304" pitchFamily="18" charset="0"/>
                <a:ea typeface="微软雅黑" panose="020B0503020204020204" pitchFamily="34" charset="-122"/>
              </a:rPr>
              <a:t>f</a:t>
            </a:r>
            <a:r>
              <a:rPr lang="zh-CN" altLang="en-US" sz="2800" b="1" dirty="0">
                <a:solidFill>
                  <a:prstClr val="black"/>
                </a:solidFill>
                <a:latin typeface="Times New Roman" panose="02020603050405020304" pitchFamily="18" charset="0"/>
                <a:ea typeface="微软雅黑" panose="020B0503020204020204" pitchFamily="34" charset="-122"/>
              </a:rPr>
              <a:t>表示。</a:t>
            </a:r>
          </a:p>
        </p:txBody>
      </p:sp>
      <p:sp>
        <p:nvSpPr>
          <p:cNvPr id="33" name="矩形 32"/>
          <p:cNvSpPr/>
          <p:nvPr/>
        </p:nvSpPr>
        <p:spPr>
          <a:xfrm>
            <a:off x="4185886" y="1784593"/>
            <a:ext cx="405880" cy="738664"/>
          </a:xfrm>
          <a:prstGeom prst="rect">
            <a:avLst/>
          </a:prstGeom>
        </p:spPr>
        <p:txBody>
          <a:bodyPr wrap="none">
            <a:spAutoFit/>
          </a:bodyPr>
          <a:lstStyle/>
          <a:p>
            <a:pPr lvl="0" fontAlgn="base">
              <a:lnSpc>
                <a:spcPct val="150000"/>
              </a:lnSpc>
              <a:spcBef>
                <a:spcPct val="50000"/>
              </a:spcBef>
              <a:spcAft>
                <a:spcPct val="0"/>
              </a:spcAft>
            </a:pPr>
            <a:r>
              <a:rPr lang="en-US" altLang="zh-CN" sz="2800" b="1" dirty="0">
                <a:solidFill>
                  <a:prstClr val="black"/>
                </a:solidFill>
                <a:latin typeface="微软雅黑" panose="020B0503020204020204" pitchFamily="34" charset="-122"/>
                <a:ea typeface="微软雅黑" panose="020B0503020204020204" pitchFamily="34" charset="-122"/>
              </a:rPr>
              <a:t>0</a:t>
            </a:r>
          </a:p>
        </p:txBody>
      </p:sp>
      <p:sp>
        <p:nvSpPr>
          <p:cNvPr id="34" name="椭圆 33"/>
          <p:cNvSpPr/>
          <p:nvPr/>
        </p:nvSpPr>
        <p:spPr>
          <a:xfrm>
            <a:off x="4272054" y="1886745"/>
            <a:ext cx="99186" cy="104151"/>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44"/>
          <p:cNvCxnSpPr>
            <a:cxnSpLocks noChangeShapeType="1"/>
          </p:cNvCxnSpPr>
          <p:nvPr/>
        </p:nvCxnSpPr>
        <p:spPr bwMode="auto">
          <a:xfrm flipH="1">
            <a:off x="6321271" y="2734691"/>
            <a:ext cx="12779" cy="559895"/>
          </a:xfrm>
          <a:prstGeom prst="line">
            <a:avLst/>
          </a:prstGeom>
          <a:noFill/>
          <a:ln w="19050" cmpd="sng">
            <a:solidFill>
              <a:srgbClr val="C00000"/>
            </a:solidFill>
            <a:round/>
            <a:headEnd/>
            <a:tailEnd/>
          </a:ln>
          <a:extLst>
            <a:ext uri="{909E8E84-426E-40DD-AFC4-6F175D3DCCD1}">
              <a14:hiddenFill xmlns:a14="http://schemas.microsoft.com/office/drawing/2010/main">
                <a:noFill/>
              </a14:hiddenFill>
            </a:ext>
          </a:extLst>
        </p:spPr>
      </p:cxnSp>
      <p:cxnSp>
        <p:nvCxnSpPr>
          <p:cNvPr id="36" name="直接连接符 45"/>
          <p:cNvCxnSpPr>
            <a:cxnSpLocks noChangeShapeType="1"/>
          </p:cNvCxnSpPr>
          <p:nvPr/>
        </p:nvCxnSpPr>
        <p:spPr bwMode="auto">
          <a:xfrm>
            <a:off x="4386287" y="2855594"/>
            <a:ext cx="6904" cy="418565"/>
          </a:xfrm>
          <a:prstGeom prst="line">
            <a:avLst/>
          </a:prstGeom>
          <a:noFill/>
          <a:ln w="19050" cmpd="sng">
            <a:solidFill>
              <a:srgbClr val="C00000"/>
            </a:solidFill>
            <a:round/>
            <a:headEnd/>
            <a:tailEnd/>
          </a:ln>
          <a:extLst>
            <a:ext uri="{909E8E84-426E-40DD-AFC4-6F175D3DCCD1}">
              <a14:hiddenFill xmlns:a14="http://schemas.microsoft.com/office/drawing/2010/main">
                <a:noFill/>
              </a14:hiddenFill>
            </a:ext>
          </a:extLst>
        </p:spPr>
      </p:cxnSp>
      <p:cxnSp>
        <p:nvCxnSpPr>
          <p:cNvPr id="37" name="直接箭头连接符 46"/>
          <p:cNvCxnSpPr>
            <a:cxnSpLocks noChangeShapeType="1"/>
          </p:cNvCxnSpPr>
          <p:nvPr/>
        </p:nvCxnSpPr>
        <p:spPr bwMode="auto">
          <a:xfrm>
            <a:off x="5990525" y="3057392"/>
            <a:ext cx="357188" cy="1588"/>
          </a:xfrm>
          <a:prstGeom prst="straightConnector1">
            <a:avLst/>
          </a:prstGeom>
          <a:noFill/>
          <a:ln w="19050" cmpd="sng">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38" name="直接箭头连接符 47"/>
          <p:cNvCxnSpPr>
            <a:cxnSpLocks noChangeShapeType="1"/>
          </p:cNvCxnSpPr>
          <p:nvPr/>
        </p:nvCxnSpPr>
        <p:spPr bwMode="auto">
          <a:xfrm rot="10800000">
            <a:off x="4402448" y="3105101"/>
            <a:ext cx="334962" cy="9525"/>
          </a:xfrm>
          <a:prstGeom prst="straightConnector1">
            <a:avLst/>
          </a:prstGeom>
          <a:noFill/>
          <a:ln w="19050" cmpd="sng">
            <a:solidFill>
              <a:srgbClr val="C00000"/>
            </a:solidFill>
            <a:round/>
            <a:headEnd/>
            <a:tailEnd type="arrow" w="med" len="med"/>
          </a:ln>
          <a:extLst>
            <a:ext uri="{909E8E84-426E-40DD-AFC4-6F175D3DCCD1}">
              <a14:hiddenFill xmlns:a14="http://schemas.microsoft.com/office/drawing/2010/main">
                <a:noFill/>
              </a14:hiddenFill>
            </a:ext>
          </a:extLst>
        </p:spPr>
      </p:cxnSp>
      <p:sp>
        <p:nvSpPr>
          <p:cNvPr id="39" name="TextBox 48"/>
          <p:cNvSpPr txBox="1">
            <a:spLocks noChangeArrowheads="1"/>
          </p:cNvSpPr>
          <p:nvPr/>
        </p:nvSpPr>
        <p:spPr bwMode="auto">
          <a:xfrm>
            <a:off x="4840876" y="2853957"/>
            <a:ext cx="684580" cy="52322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eaLnBrk="1" fontAlgn="base" hangingPunct="1">
              <a:spcBef>
                <a:spcPct val="0"/>
              </a:spcBef>
              <a:spcAft>
                <a:spcPct val="0"/>
              </a:spcAft>
            </a:pPr>
            <a:r>
              <a:rPr lang="en-US" altLang="zh-CN" sz="2800" kern="0" dirty="0" smtClean="0">
                <a:solidFill>
                  <a:srgbClr val="000000"/>
                </a:solidFill>
                <a:latin typeface="Times New Roman" panose="02020603050405020304" pitchFamily="18" charset="0"/>
                <a:ea typeface="微软雅黑" panose="020B0503020204020204" pitchFamily="34" charset="-122"/>
              </a:rPr>
              <a:t>f</a:t>
            </a:r>
            <a:endParaRPr lang="zh-CN" altLang="en-US" sz="2800" kern="0" dirty="0">
              <a:solidFill>
                <a:srgbClr val="000000"/>
              </a:solidFill>
              <a:latin typeface="Times New Roman" panose="02020603050405020304" pitchFamily="18" charset="0"/>
              <a:ea typeface="微软雅黑" panose="020B0503020204020204" pitchFamily="34" charset="-122"/>
            </a:endParaRPr>
          </a:p>
        </p:txBody>
      </p:sp>
      <p:sp>
        <p:nvSpPr>
          <p:cNvPr id="40" name="矩形 39"/>
          <p:cNvSpPr/>
          <p:nvPr/>
        </p:nvSpPr>
        <p:spPr>
          <a:xfrm>
            <a:off x="5119242" y="2837227"/>
            <a:ext cx="902811" cy="523220"/>
          </a:xfrm>
          <a:prstGeom prst="rect">
            <a:avLst/>
          </a:prstGeom>
        </p:spPr>
        <p:txBody>
          <a:bodyPr wrap="none">
            <a:spAutoFit/>
          </a:bodyPr>
          <a:lstStyle/>
          <a:p>
            <a:pPr lvl="0" fontAlgn="base">
              <a:spcBef>
                <a:spcPct val="0"/>
              </a:spcBef>
              <a:spcAft>
                <a:spcPct val="0"/>
              </a:spcAft>
              <a:defRPr/>
            </a:pPr>
            <a:r>
              <a:rPr lang="zh-CN" altLang="en-US" sz="2800" b="1" kern="0" dirty="0">
                <a:solidFill>
                  <a:srgbClr val="000000"/>
                </a:solidFill>
                <a:latin typeface="Times New Roman" panose="02020603050405020304" pitchFamily="18" charset="0"/>
                <a:ea typeface="微软雅黑" panose="020B0503020204020204" pitchFamily="34" charset="-122"/>
              </a:rPr>
              <a:t>焦距</a:t>
            </a:r>
          </a:p>
        </p:txBody>
      </p:sp>
      <p:grpSp>
        <p:nvGrpSpPr>
          <p:cNvPr id="41" name="组合 40"/>
          <p:cNvGrpSpPr/>
          <p:nvPr/>
        </p:nvGrpSpPr>
        <p:grpSpPr>
          <a:xfrm>
            <a:off x="36961" y="548597"/>
            <a:ext cx="2221865" cy="631825"/>
            <a:chOff x="303" y="1315"/>
            <a:chExt cx="3499" cy="995"/>
          </a:xfrm>
        </p:grpSpPr>
        <p:sp>
          <p:nvSpPr>
            <p:cNvPr id="42" name="矩形 3"/>
            <p:cNvSpPr>
              <a:spLocks noChangeArrowheads="1"/>
            </p:cNvSpPr>
            <p:nvPr/>
          </p:nvSpPr>
          <p:spPr bwMode="auto">
            <a:xfrm>
              <a:off x="1889" y="1656"/>
              <a:ext cx="1368" cy="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a:t>
              </a:r>
              <a:r>
                <a:rPr lang="zh-CN" altLang="en-US" dirty="0" smtClean="0">
                  <a:solidFill>
                    <a:schemeClr val="bg1"/>
                  </a:solidFill>
                  <a:latin typeface="微软雅黑" panose="020B0503020204020204" charset="-122"/>
                  <a:ea typeface="微软雅黑" panose="020B0503020204020204" charset="-122"/>
                  <a:sym typeface="Arial" panose="020B0604020202020204" pitchFamily="34" charset="0"/>
                </a:rPr>
                <a:t>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43" name="组合 42"/>
            <p:cNvGrpSpPr/>
            <p:nvPr/>
          </p:nvGrpSpPr>
          <p:grpSpPr>
            <a:xfrm>
              <a:off x="797" y="1383"/>
              <a:ext cx="3005" cy="883"/>
              <a:chOff x="825483" y="249942"/>
              <a:chExt cx="2312527" cy="679699"/>
            </a:xfrm>
          </p:grpSpPr>
          <p:sp>
            <p:nvSpPr>
              <p:cNvPr id="48" name="任意多边形 44"/>
              <p:cNvSpPr/>
              <p:nvPr/>
            </p:nvSpPr>
            <p:spPr bwMode="auto">
              <a:xfrm>
                <a:off x="825483" y="249942"/>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49"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44" name="组合 43"/>
            <p:cNvGrpSpPr/>
            <p:nvPr/>
          </p:nvGrpSpPr>
          <p:grpSpPr>
            <a:xfrm rot="16200000">
              <a:off x="366" y="1252"/>
              <a:ext cx="995" cy="1122"/>
              <a:chOff x="8439634" y="3544648"/>
              <a:chExt cx="1611146" cy="1817848"/>
            </a:xfrm>
          </p:grpSpPr>
          <p:sp>
            <p:nvSpPr>
              <p:cNvPr id="4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4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50" name="矩形 49"/>
          <p:cNvSpPr/>
          <p:nvPr/>
        </p:nvSpPr>
        <p:spPr>
          <a:xfrm>
            <a:off x="346933" y="3175973"/>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51" name="矩形 50"/>
          <p:cNvSpPr/>
          <p:nvPr/>
        </p:nvSpPr>
        <p:spPr>
          <a:xfrm>
            <a:off x="3535327" y="3100908"/>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52" name="矩形 51"/>
          <p:cNvSpPr/>
          <p:nvPr/>
        </p:nvSpPr>
        <p:spPr>
          <a:xfrm>
            <a:off x="1881819" y="3208630"/>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extLst>
      <p:ext uri="{BB962C8B-B14F-4D97-AF65-F5344CB8AC3E}">
        <p14:creationId xmlns:p14="http://schemas.microsoft.com/office/powerpoint/2010/main" val="1350129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xjhgx3"/>
          <p:cNvSpPr>
            <a:spLocks/>
          </p:cNvSpPr>
          <p:nvPr/>
        </p:nvSpPr>
        <p:spPr bwMode="auto">
          <a:xfrm>
            <a:off x="4348786" y="1518453"/>
            <a:ext cx="287337" cy="2058987"/>
          </a:xfrm>
          <a:custGeom>
            <a:avLst/>
            <a:gdLst>
              <a:gd name="T0" fmla="*/ 2147483647 w 980"/>
              <a:gd name="T1" fmla="*/ 0 h 4408"/>
              <a:gd name="T2" fmla="*/ 2147483647 w 980"/>
              <a:gd name="T3" fmla="*/ 2147483647 h 4408"/>
              <a:gd name="T4" fmla="*/ 2147483647 w 980"/>
              <a:gd name="T5" fmla="*/ 2147483647 h 4408"/>
              <a:gd name="T6" fmla="*/ 2147483647 w 980"/>
              <a:gd name="T7" fmla="*/ 2147483647 h 4408"/>
              <a:gd name="T8" fmla="*/ 2147483647 w 980"/>
              <a:gd name="T9" fmla="*/ 2147483647 h 4408"/>
              <a:gd name="T10" fmla="*/ 2147483647 w 980"/>
              <a:gd name="T11" fmla="*/ 2147483647 h 4408"/>
              <a:gd name="T12" fmla="*/ 2147483647 w 980"/>
              <a:gd name="T13" fmla="*/ 2147483647 h 4408"/>
              <a:gd name="T14" fmla="*/ 2147483647 w 980"/>
              <a:gd name="T15" fmla="*/ 2147483647 h 4408"/>
              <a:gd name="T16" fmla="*/ 2147483647 w 980"/>
              <a:gd name="T17" fmla="*/ 2147483647 h 4408"/>
              <a:gd name="T18" fmla="*/ 2147483647 w 980"/>
              <a:gd name="T19" fmla="*/ 2147483647 h 4408"/>
              <a:gd name="T20" fmla="*/ 2147483647 w 980"/>
              <a:gd name="T21" fmla="*/ 2147483647 h 4408"/>
              <a:gd name="T22" fmla="*/ 2147483647 w 980"/>
              <a:gd name="T23" fmla="*/ 2147483647 h 4408"/>
              <a:gd name="T24" fmla="*/ 2147483647 w 980"/>
              <a:gd name="T25" fmla="*/ 2147483647 h 4408"/>
              <a:gd name="T26" fmla="*/ 2147483647 w 980"/>
              <a:gd name="T27" fmla="*/ 2147483647 h 4408"/>
              <a:gd name="T28" fmla="*/ 2147483647 w 980"/>
              <a:gd name="T29" fmla="*/ 2147483647 h 4408"/>
              <a:gd name="T30" fmla="*/ 2147483647 w 980"/>
              <a:gd name="T31" fmla="*/ 2147483647 h 4408"/>
              <a:gd name="T32" fmla="*/ 2147483647 w 980"/>
              <a:gd name="T33" fmla="*/ 2147483647 h 4408"/>
              <a:gd name="T34" fmla="*/ 0 w 980"/>
              <a:gd name="T35" fmla="*/ 2147483647 h 4408"/>
              <a:gd name="T36" fmla="*/ 2147483647 w 980"/>
              <a:gd name="T37" fmla="*/ 2147483647 h 4408"/>
              <a:gd name="T38" fmla="*/ 2147483647 w 980"/>
              <a:gd name="T39" fmla="*/ 2147483647 h 4408"/>
              <a:gd name="T40" fmla="*/ 2147483647 w 980"/>
              <a:gd name="T41" fmla="*/ 2147483647 h 4408"/>
              <a:gd name="T42" fmla="*/ 2147483647 w 980"/>
              <a:gd name="T43" fmla="*/ 2147483647 h 4408"/>
              <a:gd name="T44" fmla="*/ 2147483647 w 980"/>
              <a:gd name="T45" fmla="*/ 2147483647 h 4408"/>
              <a:gd name="T46" fmla="*/ 2147483647 w 980"/>
              <a:gd name="T47" fmla="*/ 2147483647 h 4408"/>
              <a:gd name="T48" fmla="*/ 2147483647 w 980"/>
              <a:gd name="T49" fmla="*/ 2147483647 h 4408"/>
              <a:gd name="T50" fmla="*/ 2147483647 w 980"/>
              <a:gd name="T51" fmla="*/ 2147483647 h 4408"/>
              <a:gd name="T52" fmla="*/ 2147483647 w 980"/>
              <a:gd name="T53" fmla="*/ 2147483647 h 4408"/>
              <a:gd name="T54" fmla="*/ 2147483647 w 980"/>
              <a:gd name="T55" fmla="*/ 2147483647 h 4408"/>
              <a:gd name="T56" fmla="*/ 2147483647 w 980"/>
              <a:gd name="T57" fmla="*/ 2147483647 h 4408"/>
              <a:gd name="T58" fmla="*/ 2147483647 w 980"/>
              <a:gd name="T59" fmla="*/ 2147483647 h 4408"/>
              <a:gd name="T60" fmla="*/ 2147483647 w 980"/>
              <a:gd name="T61" fmla="*/ 2147483647 h 4408"/>
              <a:gd name="T62" fmla="*/ 2147483647 w 980"/>
              <a:gd name="T63" fmla="*/ 2147483647 h 4408"/>
              <a:gd name="T64" fmla="*/ 2147483647 w 980"/>
              <a:gd name="T65" fmla="*/ 2147483647 h 4408"/>
              <a:gd name="T66" fmla="*/ 0 w 980"/>
              <a:gd name="T67" fmla="*/ 0 h 4408"/>
              <a:gd name="T68" fmla="*/ 2147483647 w 980"/>
              <a:gd name="T69" fmla="*/ 0 h 440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80"/>
              <a:gd name="T106" fmla="*/ 0 h 4408"/>
              <a:gd name="T107" fmla="*/ 980 w 980"/>
              <a:gd name="T108" fmla="*/ 4408 h 440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80" h="4408">
                <a:moveTo>
                  <a:pt x="980" y="0"/>
                </a:moveTo>
                <a:lnTo>
                  <a:pt x="907" y="270"/>
                </a:lnTo>
                <a:lnTo>
                  <a:pt x="845" y="542"/>
                </a:lnTo>
                <a:lnTo>
                  <a:pt x="791" y="816"/>
                </a:lnTo>
                <a:lnTo>
                  <a:pt x="748" y="1091"/>
                </a:lnTo>
                <a:lnTo>
                  <a:pt x="714" y="1368"/>
                </a:lnTo>
                <a:lnTo>
                  <a:pt x="689" y="1646"/>
                </a:lnTo>
                <a:lnTo>
                  <a:pt x="675" y="1925"/>
                </a:lnTo>
                <a:lnTo>
                  <a:pt x="670" y="2204"/>
                </a:lnTo>
                <a:lnTo>
                  <a:pt x="675" y="2483"/>
                </a:lnTo>
                <a:lnTo>
                  <a:pt x="689" y="2762"/>
                </a:lnTo>
                <a:lnTo>
                  <a:pt x="714" y="3040"/>
                </a:lnTo>
                <a:lnTo>
                  <a:pt x="748" y="3317"/>
                </a:lnTo>
                <a:lnTo>
                  <a:pt x="791" y="3592"/>
                </a:lnTo>
                <a:lnTo>
                  <a:pt x="845" y="3866"/>
                </a:lnTo>
                <a:lnTo>
                  <a:pt x="907" y="4138"/>
                </a:lnTo>
                <a:lnTo>
                  <a:pt x="980" y="4408"/>
                </a:lnTo>
                <a:lnTo>
                  <a:pt x="0" y="4408"/>
                </a:lnTo>
                <a:lnTo>
                  <a:pt x="73" y="4138"/>
                </a:lnTo>
                <a:lnTo>
                  <a:pt x="135" y="3866"/>
                </a:lnTo>
                <a:lnTo>
                  <a:pt x="189" y="3592"/>
                </a:lnTo>
                <a:lnTo>
                  <a:pt x="232" y="3317"/>
                </a:lnTo>
                <a:lnTo>
                  <a:pt x="266" y="3040"/>
                </a:lnTo>
                <a:lnTo>
                  <a:pt x="291" y="2762"/>
                </a:lnTo>
                <a:lnTo>
                  <a:pt x="305" y="2483"/>
                </a:lnTo>
                <a:lnTo>
                  <a:pt x="310" y="2204"/>
                </a:lnTo>
                <a:lnTo>
                  <a:pt x="305" y="1925"/>
                </a:lnTo>
                <a:lnTo>
                  <a:pt x="291" y="1646"/>
                </a:lnTo>
                <a:lnTo>
                  <a:pt x="266" y="1368"/>
                </a:lnTo>
                <a:lnTo>
                  <a:pt x="232" y="1091"/>
                </a:lnTo>
                <a:lnTo>
                  <a:pt x="189" y="816"/>
                </a:lnTo>
                <a:lnTo>
                  <a:pt x="135" y="542"/>
                </a:lnTo>
                <a:lnTo>
                  <a:pt x="73" y="270"/>
                </a:lnTo>
                <a:lnTo>
                  <a:pt x="0" y="0"/>
                </a:lnTo>
                <a:lnTo>
                  <a:pt x="980" y="0"/>
                </a:lnTo>
                <a:close/>
              </a:path>
            </a:pathLst>
          </a:custGeom>
          <a:solidFill>
            <a:schemeClr val="accent1"/>
          </a:solidFill>
          <a:ln w="28575">
            <a:solidFill>
              <a:srgbClr val="000000"/>
            </a:solidFill>
            <a:round/>
            <a:headEnd/>
            <a:tailE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grpSp>
        <p:nvGrpSpPr>
          <p:cNvPr id="3" name="Group 6"/>
          <p:cNvGrpSpPr>
            <a:grpSpLocks/>
          </p:cNvGrpSpPr>
          <p:nvPr/>
        </p:nvGrpSpPr>
        <p:grpSpPr bwMode="auto">
          <a:xfrm>
            <a:off x="1764336" y="1861353"/>
            <a:ext cx="2665412" cy="146050"/>
            <a:chOff x="0" y="0"/>
            <a:chExt cx="1679" cy="91"/>
          </a:xfrm>
        </p:grpSpPr>
        <p:sp>
          <p:nvSpPr>
            <p:cNvPr id="4" name="Line 65"/>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 name="AutoShape 66"/>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6" name="Group 9"/>
          <p:cNvGrpSpPr>
            <a:grpSpLocks/>
          </p:cNvGrpSpPr>
          <p:nvPr/>
        </p:nvGrpSpPr>
        <p:grpSpPr bwMode="auto">
          <a:xfrm>
            <a:off x="1719887" y="3136833"/>
            <a:ext cx="2665412" cy="144463"/>
            <a:chOff x="0" y="0"/>
            <a:chExt cx="1679" cy="91"/>
          </a:xfrm>
        </p:grpSpPr>
        <p:sp>
          <p:nvSpPr>
            <p:cNvPr id="7" name="Line 68"/>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8" name="AutoShape 69"/>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9" name="Group 12"/>
          <p:cNvGrpSpPr>
            <a:grpSpLocks/>
          </p:cNvGrpSpPr>
          <p:nvPr/>
        </p:nvGrpSpPr>
        <p:grpSpPr bwMode="auto">
          <a:xfrm>
            <a:off x="1777036" y="2509053"/>
            <a:ext cx="2665412" cy="142875"/>
            <a:chOff x="0" y="0"/>
            <a:chExt cx="1679" cy="91"/>
          </a:xfrm>
        </p:grpSpPr>
        <p:sp>
          <p:nvSpPr>
            <p:cNvPr id="10" name="Line 71"/>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1" name="AutoShape 72"/>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2" name="Group 15"/>
          <p:cNvGrpSpPr>
            <a:grpSpLocks/>
          </p:cNvGrpSpPr>
          <p:nvPr/>
        </p:nvGrpSpPr>
        <p:grpSpPr bwMode="auto">
          <a:xfrm>
            <a:off x="4348786" y="1083478"/>
            <a:ext cx="2646362" cy="850900"/>
            <a:chOff x="0" y="0"/>
            <a:chExt cx="1667" cy="536"/>
          </a:xfrm>
        </p:grpSpPr>
        <p:sp>
          <p:nvSpPr>
            <p:cNvPr id="13" name="Freeform 74"/>
            <p:cNvSpPr>
              <a:spLocks/>
            </p:cNvSpPr>
            <p:nvPr/>
          </p:nvSpPr>
          <p:spPr bwMode="auto">
            <a:xfrm>
              <a:off x="0" y="0"/>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14" name="AutoShape 75"/>
            <p:cNvSpPr>
              <a:spLocks noChangeAspect="1" noChangeArrowheads="1"/>
            </p:cNvSpPr>
            <p:nvPr/>
          </p:nvSpPr>
          <p:spPr bwMode="auto">
            <a:xfrm rot="4229382">
              <a:off x="687" y="179"/>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5" name="Group 18"/>
          <p:cNvGrpSpPr>
            <a:grpSpLocks/>
          </p:cNvGrpSpPr>
          <p:nvPr/>
        </p:nvGrpSpPr>
        <p:grpSpPr bwMode="auto">
          <a:xfrm flipV="1">
            <a:off x="4421811" y="3221917"/>
            <a:ext cx="2091703" cy="711045"/>
            <a:chOff x="0" y="0"/>
            <a:chExt cx="1667" cy="536"/>
          </a:xfrm>
        </p:grpSpPr>
        <p:sp>
          <p:nvSpPr>
            <p:cNvPr id="16" name="Freeform 77"/>
            <p:cNvSpPr>
              <a:spLocks/>
            </p:cNvSpPr>
            <p:nvPr/>
          </p:nvSpPr>
          <p:spPr bwMode="auto">
            <a:xfrm>
              <a:off x="0" y="0"/>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17" name="AutoShape 78"/>
            <p:cNvSpPr>
              <a:spLocks noChangeAspect="1" noChangeArrowheads="1"/>
            </p:cNvSpPr>
            <p:nvPr/>
          </p:nvSpPr>
          <p:spPr bwMode="auto">
            <a:xfrm rot="4229382">
              <a:off x="687" y="179"/>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8" name="Group 21"/>
          <p:cNvGrpSpPr>
            <a:grpSpLocks/>
          </p:cNvGrpSpPr>
          <p:nvPr/>
        </p:nvGrpSpPr>
        <p:grpSpPr bwMode="auto">
          <a:xfrm>
            <a:off x="4429748" y="2510640"/>
            <a:ext cx="2665413" cy="144463"/>
            <a:chOff x="0" y="0"/>
            <a:chExt cx="1679" cy="91"/>
          </a:xfrm>
        </p:grpSpPr>
        <p:sp>
          <p:nvSpPr>
            <p:cNvPr id="19" name="Line 80"/>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0" name="AutoShape 81"/>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sp>
        <p:nvSpPr>
          <p:cNvPr id="21" name="Text Box 83"/>
          <p:cNvSpPr txBox="1">
            <a:spLocks noChangeArrowheads="1"/>
          </p:cNvSpPr>
          <p:nvPr/>
        </p:nvSpPr>
        <p:spPr bwMode="auto">
          <a:xfrm>
            <a:off x="4348786" y="2524987"/>
            <a:ext cx="503237"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700" b="1" dirty="0">
                <a:latin typeface="黑体" panose="02010609060101010101" pitchFamily="49" charset="-122"/>
                <a:ea typeface="黑体" panose="02010609060101010101" pitchFamily="49" charset="-122"/>
              </a:rPr>
              <a:t>O</a:t>
            </a:r>
          </a:p>
        </p:txBody>
      </p:sp>
      <p:sp>
        <p:nvSpPr>
          <p:cNvPr id="22" name="Line 85"/>
          <p:cNvSpPr>
            <a:spLocks noChangeShapeType="1"/>
          </p:cNvSpPr>
          <p:nvPr/>
        </p:nvSpPr>
        <p:spPr bwMode="auto">
          <a:xfrm flipH="1">
            <a:off x="2471395" y="1958131"/>
            <a:ext cx="1997075" cy="6842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lIns="68580" tIns="34290" rIns="68580" bIns="34290"/>
          <a:lstStyle/>
          <a:p>
            <a:endParaRPr lang="zh-CN" altLang="en-US"/>
          </a:p>
        </p:txBody>
      </p:sp>
      <p:sp>
        <p:nvSpPr>
          <p:cNvPr id="23" name="Line 86"/>
          <p:cNvSpPr>
            <a:spLocks noChangeShapeType="1"/>
          </p:cNvSpPr>
          <p:nvPr/>
        </p:nvSpPr>
        <p:spPr bwMode="auto">
          <a:xfrm flipH="1" flipV="1">
            <a:off x="2422095" y="2526438"/>
            <a:ext cx="1997075" cy="682625"/>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lIns="68580" tIns="34290" rIns="68580" bIns="34290"/>
          <a:lstStyle/>
          <a:p>
            <a:endParaRPr lang="zh-CN" altLang="en-US"/>
          </a:p>
        </p:txBody>
      </p:sp>
      <p:sp>
        <p:nvSpPr>
          <p:cNvPr id="24" name="矩形 23"/>
          <p:cNvSpPr/>
          <p:nvPr/>
        </p:nvSpPr>
        <p:spPr>
          <a:xfrm>
            <a:off x="1500105" y="2021618"/>
            <a:ext cx="1261884" cy="52322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F0000"/>
                </a:solidFill>
                <a:effectLst/>
                <a:uLnTx/>
                <a:uFillTx/>
                <a:latin typeface="微软雅黑" panose="020B0503020204020204" pitchFamily="34" charset="-122"/>
                <a:ea typeface="微软雅黑" panose="020B0503020204020204" pitchFamily="34" charset="-122"/>
              </a:rPr>
              <a:t>虚焦点</a:t>
            </a:r>
            <a:endParaRPr kumimoji="0" lang="zh-CN" altLang="en-US" sz="2800" b="1" i="0" u="none" strike="noStrike" kern="0" cap="none" spc="0" normalizeH="0" baseline="0" noProof="0" dirty="0" smtClean="0">
              <a:ln>
                <a:noFill/>
              </a:ln>
              <a:solidFill>
                <a:sysClr val="windowText" lastClr="000000"/>
              </a:solidFill>
              <a:effectLst/>
              <a:uLnTx/>
              <a:uFillTx/>
              <a:latin typeface="微软雅黑" panose="020B0503020204020204" pitchFamily="34" charset="-122"/>
              <a:ea typeface="微软雅黑" panose="020B0503020204020204" pitchFamily="34" charset="-122"/>
            </a:endParaRPr>
          </a:p>
        </p:txBody>
      </p:sp>
      <p:sp>
        <p:nvSpPr>
          <p:cNvPr id="25" name="矩形 24"/>
          <p:cNvSpPr/>
          <p:nvPr/>
        </p:nvSpPr>
        <p:spPr>
          <a:xfrm>
            <a:off x="480039" y="3745697"/>
            <a:ext cx="8289944" cy="2677656"/>
          </a:xfrm>
          <a:prstGeom prst="rect">
            <a:avLst/>
          </a:prstGeom>
        </p:spPr>
        <p:txBody>
          <a:bodyPr wrap="square">
            <a:spAutoFit/>
          </a:bodyPr>
          <a:lstStyle/>
          <a:p>
            <a:pPr lvl="0" fontAlgn="base">
              <a:lnSpc>
                <a:spcPct val="150000"/>
              </a:lnSpc>
              <a:spcBef>
                <a:spcPct val="0"/>
              </a:spcBef>
              <a:spcAft>
                <a:spcPct val="0"/>
              </a:spcAft>
            </a:pPr>
            <a:r>
              <a:rPr lang="zh-CN" altLang="en-US" sz="2800" b="1" dirty="0" smtClean="0">
                <a:latin typeface="微软雅黑" panose="020B0503020204020204" pitchFamily="34" charset="-122"/>
                <a:ea typeface="微软雅黑" panose="020B0503020204020204" pitchFamily="34" charset="-122"/>
              </a:rPr>
              <a:t>（</a:t>
            </a:r>
            <a:r>
              <a:rPr lang="en-US" altLang="zh-CN" sz="2800" b="1" dirty="0" smtClean="0">
                <a:latin typeface="微软雅黑" panose="020B0503020204020204" pitchFamily="34" charset="-122"/>
                <a:ea typeface="微软雅黑" panose="020B0503020204020204" pitchFamily="34" charset="-122"/>
              </a:rPr>
              <a:t>1</a:t>
            </a:r>
            <a:r>
              <a:rPr lang="zh-CN" altLang="en-US" sz="2800" b="1" dirty="0" smtClean="0">
                <a:latin typeface="微软雅黑" panose="020B0503020204020204" pitchFamily="34" charset="-122"/>
                <a:ea typeface="微软雅黑" panose="020B0503020204020204" pitchFamily="34" charset="-122"/>
              </a:rPr>
              <a:t>）凹透镜</a:t>
            </a:r>
            <a:r>
              <a:rPr lang="zh-CN" altLang="en-US" sz="2800" b="1" dirty="0">
                <a:latin typeface="微软雅黑" panose="020B0503020204020204" pitchFamily="34" charset="-122"/>
                <a:ea typeface="微软雅黑" panose="020B0503020204020204" pitchFamily="34" charset="-122"/>
              </a:rPr>
              <a:t>焦点：平行于主光轴的光线经过凹透镜折射后发散射出，发散光线的反向延长线会聚在主光轴上的一点，这个点叫凹透镜的焦点。由于它并不是实际光线的会聚点，这个点叫凹透镜的虚焦点。</a:t>
            </a:r>
            <a:endParaRPr lang="en-US" altLang="zh-CN" sz="2800" b="1" dirty="0">
              <a:latin typeface="微软雅黑" panose="020B0503020204020204" pitchFamily="34" charset="-122"/>
              <a:ea typeface="微软雅黑" panose="020B0503020204020204" pitchFamily="34" charset="-122"/>
            </a:endParaRPr>
          </a:p>
        </p:txBody>
      </p:sp>
      <p:sp>
        <p:nvSpPr>
          <p:cNvPr id="26" name="矩形 25"/>
          <p:cNvSpPr/>
          <p:nvPr/>
        </p:nvSpPr>
        <p:spPr>
          <a:xfrm>
            <a:off x="151955" y="1310081"/>
            <a:ext cx="3278462" cy="523220"/>
          </a:xfrm>
          <a:prstGeom prst="rect">
            <a:avLst/>
          </a:prstGeom>
        </p:spPr>
        <p:txBody>
          <a:bodyPr wrap="none">
            <a:spAutoFit/>
          </a:bodyPr>
          <a:lstStyle/>
          <a:p>
            <a:r>
              <a:rPr lang="en-US" altLang="zh-CN" sz="2800" b="1" dirty="0" smtClean="0">
                <a:solidFill>
                  <a:prstClr val="black"/>
                </a:solidFill>
                <a:latin typeface="微软雅黑" panose="020B0503020204020204" pitchFamily="34" charset="-122"/>
                <a:ea typeface="微软雅黑" panose="020B0503020204020204" pitchFamily="34" charset="-122"/>
              </a:rPr>
              <a:t>4</a:t>
            </a:r>
            <a:r>
              <a:rPr lang="zh-CN" altLang="en-US" sz="2800" b="1" dirty="0">
                <a:solidFill>
                  <a:prstClr val="black"/>
                </a:solidFill>
                <a:latin typeface="微软雅黑" panose="020B0503020204020204" pitchFamily="34" charset="-122"/>
                <a:ea typeface="微软雅黑" panose="020B0503020204020204" pitchFamily="34" charset="-122"/>
              </a:rPr>
              <a:t>、凹透镜的虚焦点</a:t>
            </a:r>
            <a:endParaRPr lang="zh-CN" altLang="en-US" dirty="0"/>
          </a:p>
        </p:txBody>
      </p:sp>
      <p:grpSp>
        <p:nvGrpSpPr>
          <p:cNvPr id="27" name="组合 26"/>
          <p:cNvGrpSpPr/>
          <p:nvPr/>
        </p:nvGrpSpPr>
        <p:grpSpPr>
          <a:xfrm>
            <a:off x="635" y="526944"/>
            <a:ext cx="2286000" cy="631825"/>
            <a:chOff x="303" y="1315"/>
            <a:chExt cx="3600" cy="995"/>
          </a:xfrm>
        </p:grpSpPr>
        <p:grpSp>
          <p:nvGrpSpPr>
            <p:cNvPr id="29" name="组合 28"/>
            <p:cNvGrpSpPr/>
            <p:nvPr/>
          </p:nvGrpSpPr>
          <p:grpSpPr>
            <a:xfrm>
              <a:off x="898" y="1383"/>
              <a:ext cx="3005" cy="883"/>
              <a:chOff x="903371" y="249943"/>
              <a:chExt cx="2312527" cy="679699"/>
            </a:xfrm>
          </p:grpSpPr>
          <p:sp>
            <p:nvSpPr>
              <p:cNvPr id="34"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35"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0" name="组合 29"/>
            <p:cNvGrpSpPr/>
            <p:nvPr/>
          </p:nvGrpSpPr>
          <p:grpSpPr>
            <a:xfrm rot="16200000">
              <a:off x="366" y="1252"/>
              <a:ext cx="995" cy="1122"/>
              <a:chOff x="8439634" y="3544648"/>
              <a:chExt cx="1611146" cy="1817848"/>
            </a:xfrm>
          </p:grpSpPr>
          <p:sp>
            <p:nvSpPr>
              <p:cNvPr id="3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3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36" name="椭圆 35"/>
          <p:cNvSpPr/>
          <p:nvPr/>
        </p:nvSpPr>
        <p:spPr>
          <a:xfrm>
            <a:off x="4468470" y="2543378"/>
            <a:ext cx="99186" cy="104151"/>
          </a:xfrm>
          <a:prstGeom prst="ellips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57748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par>
                                <p:cTn id="13" presetID="2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1000"/>
                                        <p:tgtEl>
                                          <p:spTgt spid="6"/>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1000"/>
                                        <p:tgtEl>
                                          <p:spTgt spid="18"/>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1000"/>
                                        <p:tgtEl>
                                          <p:spTgt spid="12"/>
                                        </p:tgtEl>
                                      </p:cBhvr>
                                    </p:animEffect>
                                  </p:childTnLst>
                                </p:cTn>
                              </p:par>
                              <p:par>
                                <p:cTn id="26" presetID="22" presetClass="entr" presetSubtype="8"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10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right)">
                                      <p:cBhvr>
                                        <p:cTn id="33" dur="500"/>
                                        <p:tgtEl>
                                          <p:spTgt spid="22"/>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right)">
                                      <p:cBhvr>
                                        <p:cTn id="36" dur="500"/>
                                        <p:tgtEl>
                                          <p:spTgt spid="23"/>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25"/>
                                        </p:tgtEl>
                                        <p:attrNameLst>
                                          <p:attrName>style.visibility</p:attrName>
                                        </p:attrNameLst>
                                      </p:cBhvr>
                                      <p:to>
                                        <p:strVal val="visible"/>
                                      </p:to>
                                    </p:set>
                                    <p:animEffect transition="in" filter="fade">
                                      <p:cBhvr>
                                        <p:cTn id="48" dur="1000"/>
                                        <p:tgtEl>
                                          <p:spTgt spid="25"/>
                                        </p:tgtEl>
                                      </p:cBhvr>
                                    </p:animEffect>
                                    <p:anim calcmode="lin" valueType="num">
                                      <p:cBhvr>
                                        <p:cTn id="49" dur="1000" fill="hold"/>
                                        <p:tgtEl>
                                          <p:spTgt spid="25"/>
                                        </p:tgtEl>
                                        <p:attrNameLst>
                                          <p:attrName>ppt_x</p:attrName>
                                        </p:attrNameLst>
                                      </p:cBhvr>
                                      <p:tavLst>
                                        <p:tav tm="0">
                                          <p:val>
                                            <p:strVal val="#ppt_x"/>
                                          </p:val>
                                        </p:tav>
                                        <p:tav tm="100000">
                                          <p:val>
                                            <p:strVal val="#ppt_x"/>
                                          </p:val>
                                        </p:tav>
                                      </p:tavLst>
                                    </p:anim>
                                    <p:anim calcmode="lin" valueType="num">
                                      <p:cBhvr>
                                        <p:cTn id="5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utoUpdateAnimBg="0"/>
      <p:bldP spid="22" grpId="0" animBg="1"/>
      <p:bldP spid="23" grpId="0" animBg="1"/>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8460" y="1197329"/>
            <a:ext cx="5809296" cy="523220"/>
          </a:xfrm>
          <a:prstGeom prst="rect">
            <a:avLst/>
          </a:prstGeom>
        </p:spPr>
        <p:txBody>
          <a:bodyPr wrap="square">
            <a:spAutoFit/>
          </a:bodyPr>
          <a:lstStyle/>
          <a:p>
            <a:pPr lvl="0"/>
            <a:r>
              <a:rPr lang="en-US" altLang="zh-CN" sz="2800" b="1" dirty="0" smtClean="0">
                <a:solidFill>
                  <a:prstClr val="black"/>
                </a:solidFill>
                <a:latin typeface="Times New Roman" panose="02020603050405020304" pitchFamily="18" charset="0"/>
                <a:ea typeface="微软雅黑" panose="020B0503020204020204" pitchFamily="34" charset="-122"/>
              </a:rPr>
              <a:t>4</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）凸透镜的三</a:t>
            </a:r>
            <a:r>
              <a:rPr lang="zh-CN" altLang="en-US" sz="2800" b="1" dirty="0">
                <a:solidFill>
                  <a:prstClr val="black"/>
                </a:solidFill>
                <a:latin typeface="Times New Roman" panose="02020603050405020304" pitchFamily="18" charset="0"/>
                <a:ea typeface="微软雅黑" panose="020B0503020204020204" pitchFamily="34" charset="-122"/>
              </a:rPr>
              <a:t>条特殊</a:t>
            </a:r>
            <a:r>
              <a:rPr lang="zh-CN" altLang="en-US" sz="2800" b="1" dirty="0" smtClean="0">
                <a:solidFill>
                  <a:prstClr val="black"/>
                </a:solidFill>
                <a:latin typeface="Times New Roman" panose="02020603050405020304" pitchFamily="18" charset="0"/>
                <a:ea typeface="微软雅黑" panose="020B0503020204020204" pitchFamily="34" charset="-122"/>
              </a:rPr>
              <a:t>光线</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49" name="组合 48"/>
          <p:cNvGrpSpPr/>
          <p:nvPr/>
        </p:nvGrpSpPr>
        <p:grpSpPr>
          <a:xfrm>
            <a:off x="289487" y="1798637"/>
            <a:ext cx="3251175" cy="1694785"/>
            <a:chOff x="264702" y="1777927"/>
            <a:chExt cx="3313113" cy="1800225"/>
          </a:xfrm>
        </p:grpSpPr>
        <p:sp>
          <p:nvSpPr>
            <p:cNvPr id="4" name="Line 6"/>
            <p:cNvSpPr>
              <a:spLocks noChangeShapeType="1"/>
            </p:cNvSpPr>
            <p:nvPr/>
          </p:nvSpPr>
          <p:spPr bwMode="auto">
            <a:xfrm>
              <a:off x="1742163" y="2249826"/>
              <a:ext cx="1584325" cy="719137"/>
            </a:xfrm>
            <a:prstGeom prst="line">
              <a:avLst/>
            </a:prstGeom>
            <a:noFill/>
            <a:ln w="2857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8" name="组合 47"/>
            <p:cNvGrpSpPr/>
            <p:nvPr/>
          </p:nvGrpSpPr>
          <p:grpSpPr>
            <a:xfrm>
              <a:off x="264702" y="1777927"/>
              <a:ext cx="3313113" cy="1800225"/>
              <a:chOff x="299627" y="1777867"/>
              <a:chExt cx="3313113" cy="1800225"/>
            </a:xfrm>
          </p:grpSpPr>
          <p:grpSp>
            <p:nvGrpSpPr>
              <p:cNvPr id="47" name="组合 46"/>
              <p:cNvGrpSpPr/>
              <p:nvPr/>
            </p:nvGrpSpPr>
            <p:grpSpPr>
              <a:xfrm>
                <a:off x="658464" y="1777867"/>
                <a:ext cx="2610545" cy="1800225"/>
                <a:chOff x="684213" y="1773238"/>
                <a:chExt cx="2610545" cy="1800225"/>
              </a:xfrm>
            </p:grpSpPr>
            <p:sp>
              <p:nvSpPr>
                <p:cNvPr id="3" name="Line 5"/>
                <p:cNvSpPr>
                  <a:spLocks noChangeShapeType="1"/>
                </p:cNvSpPr>
                <p:nvPr/>
              </p:nvSpPr>
              <p:spPr bwMode="auto">
                <a:xfrm>
                  <a:off x="684213" y="2205038"/>
                  <a:ext cx="1079500" cy="0"/>
                </a:xfrm>
                <a:prstGeom prst="line">
                  <a:avLst/>
                </a:prstGeom>
                <a:noFill/>
                <a:ln w="2857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26" name="Object 3"/>
                <p:cNvGraphicFramePr>
                  <a:graphicFrameLocks noChangeAspect="1"/>
                </p:cNvGraphicFramePr>
                <p:nvPr>
                  <p:extLst>
                    <p:ext uri="{D42A27DB-BD31-4B8C-83A1-F6EECF244321}">
                      <p14:modId xmlns:p14="http://schemas.microsoft.com/office/powerpoint/2010/main" val="1630935044"/>
                    </p:ext>
                  </p:extLst>
                </p:nvPr>
              </p:nvGraphicFramePr>
              <p:xfrm>
                <a:off x="1692275" y="1773238"/>
                <a:ext cx="271463" cy="1800225"/>
              </p:xfrm>
              <a:graphic>
                <a:graphicData uri="http://schemas.openxmlformats.org/presentationml/2006/ole">
                  <mc:AlternateContent xmlns:mc="http://schemas.openxmlformats.org/markup-compatibility/2006">
                    <mc:Choice xmlns:v="urn:schemas-microsoft-com:vml" Requires="v">
                      <p:oleObj spid="_x0000_s4266" r:id="rId3" imgW="584280" imgH="4006800" progId="">
                        <p:embed/>
                      </p:oleObj>
                    </mc:Choice>
                    <mc:Fallback>
                      <p:oleObj r:id="rId3" imgW="584280" imgH="4006800" progId="">
                        <p:embed/>
                        <p:pic>
                          <p:nvPicPr>
                            <p:cNvPr id="0" name="Picture 16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1773238"/>
                              <a:ext cx="271463" cy="1800225"/>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8" name="Group 7"/>
                <p:cNvGrpSpPr>
                  <a:grpSpLocks/>
                </p:cNvGrpSpPr>
                <p:nvPr/>
              </p:nvGrpSpPr>
              <p:grpSpPr bwMode="auto">
                <a:xfrm>
                  <a:off x="702371" y="2370931"/>
                  <a:ext cx="2592387" cy="877888"/>
                  <a:chOff x="0" y="0"/>
                  <a:chExt cx="1633" cy="553"/>
                </a:xfrm>
              </p:grpSpPr>
              <p:sp>
                <p:nvSpPr>
                  <p:cNvPr id="29" name="Text Box 8"/>
                  <p:cNvSpPr txBox="1">
                    <a:spLocks noChangeArrowheads="1"/>
                  </p:cNvSpPr>
                  <p:nvPr/>
                </p:nvSpPr>
                <p:spPr bwMode="auto">
                  <a:xfrm>
                    <a:off x="1179" y="0"/>
                    <a:ext cx="231" cy="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800">
                        <a:solidFill>
                          <a:srgbClr val="FF0000"/>
                        </a:solidFill>
                        <a:ea typeface="宋体" panose="02010600030101010101" pitchFamily="2" charset="-122"/>
                      </a:rPr>
                      <a:t>·</a:t>
                    </a:r>
                  </a:p>
                </p:txBody>
              </p:sp>
              <p:sp>
                <p:nvSpPr>
                  <p:cNvPr id="30" name="Rectangle 9"/>
                  <p:cNvSpPr>
                    <a:spLocks noChangeArrowheads="1"/>
                  </p:cNvSpPr>
                  <p:nvPr/>
                </p:nvSpPr>
                <p:spPr bwMode="auto">
                  <a:xfrm>
                    <a:off x="45" y="0"/>
                    <a:ext cx="231" cy="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sz="2800" dirty="0">
                        <a:solidFill>
                          <a:srgbClr val="FF0000"/>
                        </a:solidFill>
                        <a:ea typeface="宋体" panose="02010600030101010101" pitchFamily="2" charset="-122"/>
                      </a:rPr>
                      <a:t>·</a:t>
                    </a:r>
                  </a:p>
                </p:txBody>
              </p:sp>
              <p:sp>
                <p:nvSpPr>
                  <p:cNvPr id="31" name="Rectangle 10"/>
                  <p:cNvSpPr>
                    <a:spLocks noChangeArrowheads="1"/>
                  </p:cNvSpPr>
                  <p:nvPr/>
                </p:nvSpPr>
                <p:spPr bwMode="auto">
                  <a:xfrm>
                    <a:off x="635" y="0"/>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dirty="0">
                        <a:solidFill>
                          <a:srgbClr val="FF0000"/>
                        </a:solidFill>
                        <a:ea typeface="宋体" panose="02010600030101010101" pitchFamily="2" charset="-122"/>
                      </a:rPr>
                      <a:t>·</a:t>
                    </a:r>
                  </a:p>
                </p:txBody>
              </p:sp>
              <p:sp>
                <p:nvSpPr>
                  <p:cNvPr id="32" name="Text Box 11"/>
                  <p:cNvSpPr txBox="1">
                    <a:spLocks noChangeArrowheads="1"/>
                  </p:cNvSpPr>
                  <p:nvPr/>
                </p:nvSpPr>
                <p:spPr bwMode="auto">
                  <a:xfrm>
                    <a:off x="0" y="226"/>
                    <a:ext cx="49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a:ea typeface="宋体" panose="02010600030101010101" pitchFamily="2" charset="-122"/>
                      </a:rPr>
                      <a:t>F</a:t>
                    </a:r>
                  </a:p>
                </p:txBody>
              </p:sp>
              <p:sp>
                <p:nvSpPr>
                  <p:cNvPr id="33" name="Text Box 12"/>
                  <p:cNvSpPr txBox="1">
                    <a:spLocks noChangeArrowheads="1"/>
                  </p:cNvSpPr>
                  <p:nvPr/>
                </p:nvSpPr>
                <p:spPr bwMode="auto">
                  <a:xfrm>
                    <a:off x="1134" y="226"/>
                    <a:ext cx="49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dirty="0">
                        <a:ea typeface="宋体" panose="02010600030101010101" pitchFamily="2" charset="-122"/>
                      </a:rPr>
                      <a:t>F</a:t>
                    </a:r>
                  </a:p>
                </p:txBody>
              </p:sp>
              <p:sp>
                <p:nvSpPr>
                  <p:cNvPr id="34" name="Text Box 13"/>
                  <p:cNvSpPr txBox="1">
                    <a:spLocks noChangeArrowheads="1"/>
                  </p:cNvSpPr>
                  <p:nvPr/>
                </p:nvSpPr>
                <p:spPr bwMode="auto">
                  <a:xfrm>
                    <a:off x="601" y="176"/>
                    <a:ext cx="2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dirty="0">
                        <a:ea typeface="宋体" panose="02010600030101010101" pitchFamily="2" charset="-122"/>
                      </a:rPr>
                      <a:t>O</a:t>
                    </a:r>
                  </a:p>
                </p:txBody>
              </p:sp>
            </p:grpSp>
          </p:grpSp>
          <p:sp>
            <p:nvSpPr>
              <p:cNvPr id="27" name="Line 4"/>
              <p:cNvSpPr>
                <a:spLocks noChangeShapeType="1"/>
              </p:cNvSpPr>
              <p:nvPr/>
            </p:nvSpPr>
            <p:spPr bwMode="auto">
              <a:xfrm>
                <a:off x="299627" y="2668156"/>
                <a:ext cx="3313113" cy="0"/>
              </a:xfrm>
              <a:prstGeom prst="line">
                <a:avLst/>
              </a:prstGeom>
              <a:noFill/>
              <a:ln w="2857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graphicFrame>
        <p:nvGraphicFramePr>
          <p:cNvPr id="22" name="Object 50"/>
          <p:cNvGraphicFramePr>
            <a:graphicFrameLocks noChangeAspect="1"/>
          </p:cNvGraphicFramePr>
          <p:nvPr>
            <p:extLst>
              <p:ext uri="{D42A27DB-BD31-4B8C-83A1-F6EECF244321}">
                <p14:modId xmlns:p14="http://schemas.microsoft.com/office/powerpoint/2010/main" val="2742357938"/>
              </p:ext>
            </p:extLst>
          </p:nvPr>
        </p:nvGraphicFramePr>
        <p:xfrm>
          <a:off x="5508360" y="1718778"/>
          <a:ext cx="264846" cy="1800225"/>
        </p:xfrm>
        <a:graphic>
          <a:graphicData uri="http://schemas.openxmlformats.org/presentationml/2006/ole">
            <mc:AlternateContent xmlns:mc="http://schemas.openxmlformats.org/markup-compatibility/2006">
              <mc:Choice xmlns:v="urn:schemas-microsoft-com:vml" Requires="v">
                <p:oleObj spid="_x0000_s4267" r:id="rId5" imgW="584280" imgH="4006800" progId="">
                  <p:embed/>
                </p:oleObj>
              </mc:Choice>
              <mc:Fallback>
                <p:oleObj r:id="rId5" imgW="584280" imgH="4006800" progId="">
                  <p:embed/>
                  <p:pic>
                    <p:nvPicPr>
                      <p:cNvPr id="0" name="Picture 1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8360" y="1718778"/>
                        <a:ext cx="264846" cy="1800225"/>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3" name="Line 51"/>
          <p:cNvSpPr>
            <a:spLocks noChangeShapeType="1"/>
          </p:cNvSpPr>
          <p:nvPr/>
        </p:nvSpPr>
        <p:spPr bwMode="auto">
          <a:xfrm>
            <a:off x="4453962" y="2097031"/>
            <a:ext cx="2177623" cy="1079500"/>
          </a:xfrm>
          <a:prstGeom prst="line">
            <a:avLst/>
          </a:prstGeom>
          <a:noFill/>
          <a:ln w="2857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zh-CN" altLang="en-US"/>
          </a:p>
        </p:txBody>
      </p:sp>
      <p:grpSp>
        <p:nvGrpSpPr>
          <p:cNvPr id="46" name="组合 45"/>
          <p:cNvGrpSpPr/>
          <p:nvPr/>
        </p:nvGrpSpPr>
        <p:grpSpPr>
          <a:xfrm>
            <a:off x="4453962" y="1215784"/>
            <a:ext cx="6391288" cy="2054226"/>
            <a:chOff x="159799" y="2313780"/>
            <a:chExt cx="6550956" cy="2054226"/>
          </a:xfrm>
        </p:grpSpPr>
        <p:sp>
          <p:nvSpPr>
            <p:cNvPr id="20" name="Line 23"/>
            <p:cNvSpPr>
              <a:spLocks noChangeShapeType="1"/>
            </p:cNvSpPr>
            <p:nvPr/>
          </p:nvSpPr>
          <p:spPr bwMode="auto">
            <a:xfrm flipV="1">
              <a:off x="159799" y="3236494"/>
              <a:ext cx="1150938" cy="863600"/>
            </a:xfrm>
            <a:prstGeom prst="line">
              <a:avLst/>
            </a:prstGeom>
            <a:noFill/>
            <a:ln w="2857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nvGrpSpPr>
            <p:cNvPr id="44" name="组合 43"/>
            <p:cNvGrpSpPr/>
            <p:nvPr/>
          </p:nvGrpSpPr>
          <p:grpSpPr>
            <a:xfrm>
              <a:off x="217886" y="2313780"/>
              <a:ext cx="6492869" cy="2054226"/>
              <a:chOff x="233368" y="4010628"/>
              <a:chExt cx="6492869" cy="2054226"/>
            </a:xfrm>
          </p:grpSpPr>
          <p:sp>
            <p:nvSpPr>
              <p:cNvPr id="36" name="Line 15"/>
              <p:cNvSpPr>
                <a:spLocks noChangeShapeType="1"/>
              </p:cNvSpPr>
              <p:nvPr/>
            </p:nvSpPr>
            <p:spPr bwMode="auto">
              <a:xfrm>
                <a:off x="233368" y="5453073"/>
                <a:ext cx="2952750" cy="0"/>
              </a:xfrm>
              <a:prstGeom prst="line">
                <a:avLst/>
              </a:prstGeom>
              <a:noFill/>
              <a:ln w="2857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7" name="Group 16"/>
              <p:cNvGrpSpPr>
                <a:grpSpLocks/>
              </p:cNvGrpSpPr>
              <p:nvPr/>
            </p:nvGrpSpPr>
            <p:grpSpPr bwMode="auto">
              <a:xfrm>
                <a:off x="447675" y="4010628"/>
                <a:ext cx="6278562" cy="2054226"/>
                <a:chOff x="-3142" y="0"/>
                <a:chExt cx="3955" cy="1294"/>
              </a:xfrm>
            </p:grpSpPr>
            <p:sp>
              <p:nvSpPr>
                <p:cNvPr id="38" name="Text Box 17"/>
                <p:cNvSpPr txBox="1">
                  <a:spLocks noChangeArrowheads="1"/>
                </p:cNvSpPr>
                <p:nvPr/>
              </p:nvSpPr>
              <p:spPr bwMode="auto">
                <a:xfrm>
                  <a:off x="-1963" y="741"/>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a:solidFill>
                        <a:srgbClr val="FF0000"/>
                      </a:solidFill>
                      <a:ea typeface="宋体" panose="02010600030101010101" pitchFamily="2" charset="-122"/>
                    </a:rPr>
                    <a:t>·</a:t>
                  </a:r>
                </a:p>
              </p:txBody>
            </p:sp>
            <p:sp>
              <p:nvSpPr>
                <p:cNvPr id="39" name="Rectangle 18"/>
                <p:cNvSpPr>
                  <a:spLocks noChangeArrowheads="1"/>
                </p:cNvSpPr>
                <p:nvPr/>
              </p:nvSpPr>
              <p:spPr bwMode="auto">
                <a:xfrm>
                  <a:off x="-3097" y="741"/>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a:solidFill>
                        <a:srgbClr val="FF0000"/>
                      </a:solidFill>
                      <a:ea typeface="宋体" panose="02010600030101010101" pitchFamily="2" charset="-122"/>
                    </a:rPr>
                    <a:t>·</a:t>
                  </a:r>
                </a:p>
              </p:txBody>
            </p:sp>
            <p:sp>
              <p:nvSpPr>
                <p:cNvPr id="40" name="Rectangle 19"/>
                <p:cNvSpPr>
                  <a:spLocks noChangeArrowheads="1"/>
                </p:cNvSpPr>
                <p:nvPr/>
              </p:nvSpPr>
              <p:spPr bwMode="auto">
                <a:xfrm>
                  <a:off x="635" y="0"/>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dirty="0">
                      <a:solidFill>
                        <a:srgbClr val="FF0000"/>
                      </a:solidFill>
                      <a:ea typeface="宋体" panose="02010600030101010101" pitchFamily="2" charset="-122"/>
                    </a:rPr>
                    <a:t>·</a:t>
                  </a:r>
                </a:p>
              </p:txBody>
            </p:sp>
            <p:sp>
              <p:nvSpPr>
                <p:cNvPr id="41" name="Text Box 20"/>
                <p:cNvSpPr txBox="1">
                  <a:spLocks noChangeArrowheads="1"/>
                </p:cNvSpPr>
                <p:nvPr/>
              </p:nvSpPr>
              <p:spPr bwMode="auto">
                <a:xfrm>
                  <a:off x="-3142" y="967"/>
                  <a:ext cx="49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a:ea typeface="宋体" panose="02010600030101010101" pitchFamily="2" charset="-122"/>
                    </a:rPr>
                    <a:t>F</a:t>
                  </a:r>
                </a:p>
              </p:txBody>
            </p:sp>
            <p:sp>
              <p:nvSpPr>
                <p:cNvPr id="42" name="Text Box 21"/>
                <p:cNvSpPr txBox="1">
                  <a:spLocks noChangeArrowheads="1"/>
                </p:cNvSpPr>
                <p:nvPr/>
              </p:nvSpPr>
              <p:spPr bwMode="auto">
                <a:xfrm>
                  <a:off x="-2008" y="967"/>
                  <a:ext cx="49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dirty="0">
                      <a:ea typeface="宋体" panose="02010600030101010101" pitchFamily="2" charset="-122"/>
                    </a:rPr>
                    <a:t>F</a:t>
                  </a:r>
                </a:p>
              </p:txBody>
            </p:sp>
          </p:grpSp>
        </p:grpSp>
        <p:sp>
          <p:nvSpPr>
            <p:cNvPr id="21" name="Line 24"/>
            <p:cNvSpPr>
              <a:spLocks noChangeShapeType="1"/>
            </p:cNvSpPr>
            <p:nvPr/>
          </p:nvSpPr>
          <p:spPr bwMode="auto">
            <a:xfrm>
              <a:off x="1404537" y="3236494"/>
              <a:ext cx="1223962" cy="0"/>
            </a:xfrm>
            <a:prstGeom prst="line">
              <a:avLst/>
            </a:prstGeom>
            <a:noFill/>
            <a:ln w="2857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45" name="矩形 44"/>
          <p:cNvSpPr/>
          <p:nvPr/>
        </p:nvSpPr>
        <p:spPr>
          <a:xfrm>
            <a:off x="622080" y="3637575"/>
            <a:ext cx="7932806" cy="2677656"/>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①</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平行于主光轴的光线经过凸透镜汇聚于焦点</a:t>
            </a: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②</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通过凸透镜的光线传播方向不变</a:t>
            </a: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③</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由焦点发出或经过焦点射向凸透镜的光线，平行于主光轴</a:t>
            </a:r>
          </a:p>
        </p:txBody>
      </p:sp>
      <p:sp>
        <p:nvSpPr>
          <p:cNvPr id="25" name="Oval 53"/>
          <p:cNvSpPr>
            <a:spLocks noChangeArrowheads="1"/>
          </p:cNvSpPr>
          <p:nvPr/>
        </p:nvSpPr>
        <p:spPr bwMode="auto">
          <a:xfrm flipH="1" flipV="1">
            <a:off x="5565861" y="2618890"/>
            <a:ext cx="91962" cy="119703"/>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 name="Oval 53"/>
          <p:cNvSpPr>
            <a:spLocks noChangeArrowheads="1"/>
          </p:cNvSpPr>
          <p:nvPr/>
        </p:nvSpPr>
        <p:spPr bwMode="auto">
          <a:xfrm flipH="1" flipV="1">
            <a:off x="1726983" y="2586177"/>
            <a:ext cx="91962" cy="119703"/>
          </a:xfrm>
          <a:prstGeom prst="ellipse">
            <a:avLst/>
          </a:prstGeom>
          <a:solidFill>
            <a:schemeClr val="accent1"/>
          </a:solidFill>
          <a:ln w="9525" cmpd="sng">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2" name="圆角矩形 51"/>
          <p:cNvSpPr/>
          <p:nvPr/>
        </p:nvSpPr>
        <p:spPr>
          <a:xfrm>
            <a:off x="512551" y="3544584"/>
            <a:ext cx="7932806" cy="2770647"/>
          </a:xfrm>
          <a:prstGeom prst="roundRect">
            <a:avLst/>
          </a:prstGeom>
          <a:no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635" y="526944"/>
            <a:ext cx="2286000" cy="631825"/>
            <a:chOff x="303" y="1315"/>
            <a:chExt cx="3600" cy="995"/>
          </a:xfrm>
        </p:grpSpPr>
        <p:grpSp>
          <p:nvGrpSpPr>
            <p:cNvPr id="50" name="组合 49"/>
            <p:cNvGrpSpPr/>
            <p:nvPr/>
          </p:nvGrpSpPr>
          <p:grpSpPr>
            <a:xfrm>
              <a:off x="898" y="1383"/>
              <a:ext cx="3005" cy="883"/>
              <a:chOff x="903371" y="249943"/>
              <a:chExt cx="2312527" cy="679699"/>
            </a:xfrm>
          </p:grpSpPr>
          <p:sp>
            <p:nvSpPr>
              <p:cNvPr id="57"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58"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3" name="组合 52"/>
            <p:cNvGrpSpPr/>
            <p:nvPr/>
          </p:nvGrpSpPr>
          <p:grpSpPr>
            <a:xfrm rot="16200000">
              <a:off x="366" y="1252"/>
              <a:ext cx="995" cy="1122"/>
              <a:chOff x="8439634" y="3544648"/>
              <a:chExt cx="1611146" cy="1817848"/>
            </a:xfrm>
          </p:grpSpPr>
          <p:sp>
            <p:nvSpPr>
              <p:cNvPr id="5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5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3856084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52"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0" name="Object 25"/>
          <p:cNvGraphicFramePr>
            <a:graphicFrameLocks noChangeAspect="1"/>
          </p:cNvGraphicFramePr>
          <p:nvPr>
            <p:extLst>
              <p:ext uri="{D42A27DB-BD31-4B8C-83A1-F6EECF244321}">
                <p14:modId xmlns:p14="http://schemas.microsoft.com/office/powerpoint/2010/main" val="2816506913"/>
              </p:ext>
            </p:extLst>
          </p:nvPr>
        </p:nvGraphicFramePr>
        <p:xfrm>
          <a:off x="1770721" y="4828260"/>
          <a:ext cx="627062" cy="1366838"/>
        </p:xfrm>
        <a:graphic>
          <a:graphicData uri="http://schemas.openxmlformats.org/presentationml/2006/ole">
            <mc:AlternateContent xmlns:mc="http://schemas.openxmlformats.org/markup-compatibility/2006">
              <mc:Choice xmlns:v="urn:schemas-microsoft-com:vml" Requires="v">
                <p:oleObj spid="_x0000_s6308" r:id="rId3" imgW="825480" imgH="1640880" progId="">
                  <p:embed/>
                </p:oleObj>
              </mc:Choice>
              <mc:Fallback>
                <p:oleObj r:id="rId3" imgW="825480" imgH="1640880" progId="">
                  <p:embed/>
                  <p:pic>
                    <p:nvPicPr>
                      <p:cNvPr id="0" name="Picture 16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0721" y="4828260"/>
                        <a:ext cx="627062" cy="1366838"/>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 name="矩形 1"/>
          <p:cNvSpPr/>
          <p:nvPr/>
        </p:nvSpPr>
        <p:spPr>
          <a:xfrm>
            <a:off x="0" y="1113678"/>
            <a:ext cx="8753582" cy="738664"/>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2</a:t>
            </a:r>
            <a:r>
              <a:rPr lang="zh-CN" altLang="en-US" sz="2800" b="1" dirty="0" smtClean="0">
                <a:solidFill>
                  <a:prstClr val="black"/>
                </a:solidFill>
                <a:latin typeface="Times New Roman" panose="02020603050405020304" pitchFamily="18" charset="0"/>
                <a:ea typeface="微软雅黑" panose="020B0503020204020204" pitchFamily="34" charset="-122"/>
              </a:rPr>
              <a:t>）认真观察说出凹透镜</a:t>
            </a:r>
            <a:r>
              <a:rPr lang="zh-CN" altLang="en-US" sz="2800" b="1" dirty="0">
                <a:solidFill>
                  <a:prstClr val="black"/>
                </a:solidFill>
                <a:latin typeface="Times New Roman" panose="02020603050405020304" pitchFamily="18" charset="0"/>
                <a:ea typeface="微软雅黑" panose="020B0503020204020204" pitchFamily="34" charset="-122"/>
              </a:rPr>
              <a:t>的三条特殊光线</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16" name="组合 15"/>
          <p:cNvGrpSpPr/>
          <p:nvPr/>
        </p:nvGrpSpPr>
        <p:grpSpPr>
          <a:xfrm>
            <a:off x="416102" y="2495443"/>
            <a:ext cx="2942958" cy="1798638"/>
            <a:chOff x="250825" y="3933825"/>
            <a:chExt cx="2942958" cy="1798638"/>
          </a:xfrm>
        </p:grpSpPr>
        <p:graphicFrame>
          <p:nvGraphicFramePr>
            <p:cNvPr id="11" name="Object 42"/>
            <p:cNvGraphicFramePr>
              <a:graphicFrameLocks noChangeAspect="1"/>
            </p:cNvGraphicFramePr>
            <p:nvPr>
              <p:extLst>
                <p:ext uri="{D42A27DB-BD31-4B8C-83A1-F6EECF244321}">
                  <p14:modId xmlns:p14="http://schemas.microsoft.com/office/powerpoint/2010/main" val="455249166"/>
                </p:ext>
              </p:extLst>
            </p:nvPr>
          </p:nvGraphicFramePr>
          <p:xfrm>
            <a:off x="1403350" y="4365625"/>
            <a:ext cx="627063" cy="1366838"/>
          </p:xfrm>
          <a:graphic>
            <a:graphicData uri="http://schemas.openxmlformats.org/presentationml/2006/ole">
              <mc:AlternateContent xmlns:mc="http://schemas.openxmlformats.org/markup-compatibility/2006">
                <mc:Choice xmlns:v="urn:schemas-microsoft-com:vml" Requires="v">
                  <p:oleObj spid="_x0000_s6309" r:id="rId5" imgW="825480" imgH="1640880" progId="">
                    <p:embed/>
                  </p:oleObj>
                </mc:Choice>
                <mc:Fallback>
                  <p:oleObj r:id="rId5" imgW="825480" imgH="1640880" progId="">
                    <p:embed/>
                    <p:pic>
                      <p:nvPicPr>
                        <p:cNvPr id="0" name="Picture 1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3350" y="4365625"/>
                          <a:ext cx="627063" cy="1366838"/>
                        </a:xfrm>
                        <a:prstGeom prst="rect">
                          <a:avLst/>
                        </a:prstGeom>
                        <a:noFill/>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4" name="Group 34"/>
            <p:cNvGrpSpPr>
              <a:grpSpLocks/>
            </p:cNvGrpSpPr>
            <p:nvPr/>
          </p:nvGrpSpPr>
          <p:grpSpPr bwMode="auto">
            <a:xfrm>
              <a:off x="601395" y="4760912"/>
              <a:ext cx="2592388" cy="892176"/>
              <a:chOff x="0" y="-9"/>
              <a:chExt cx="1633" cy="562"/>
            </a:xfrm>
          </p:grpSpPr>
          <p:sp>
            <p:nvSpPr>
              <p:cNvPr id="5" name="Text Box 35"/>
              <p:cNvSpPr txBox="1">
                <a:spLocks noChangeArrowheads="1"/>
              </p:cNvSpPr>
              <p:nvPr/>
            </p:nvSpPr>
            <p:spPr bwMode="auto">
              <a:xfrm>
                <a:off x="1179" y="0"/>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a:solidFill>
                      <a:srgbClr val="FF0000"/>
                    </a:solidFill>
                    <a:ea typeface="宋体" panose="02010600030101010101" pitchFamily="2" charset="-122"/>
                  </a:rPr>
                  <a:t>·</a:t>
                </a:r>
              </a:p>
            </p:txBody>
          </p:sp>
          <p:sp>
            <p:nvSpPr>
              <p:cNvPr id="6" name="Rectangle 36"/>
              <p:cNvSpPr>
                <a:spLocks noChangeArrowheads="1"/>
              </p:cNvSpPr>
              <p:nvPr/>
            </p:nvSpPr>
            <p:spPr bwMode="auto">
              <a:xfrm>
                <a:off x="13" y="-9"/>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a:solidFill>
                      <a:srgbClr val="FF0000"/>
                    </a:solidFill>
                    <a:ea typeface="宋体" panose="02010600030101010101" pitchFamily="2" charset="-122"/>
                  </a:rPr>
                  <a:t>·</a:t>
                </a:r>
              </a:p>
            </p:txBody>
          </p:sp>
          <p:sp>
            <p:nvSpPr>
              <p:cNvPr id="7" name="Rectangle 37"/>
              <p:cNvSpPr>
                <a:spLocks noChangeArrowheads="1"/>
              </p:cNvSpPr>
              <p:nvPr/>
            </p:nvSpPr>
            <p:spPr bwMode="auto">
              <a:xfrm>
                <a:off x="635" y="0"/>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a:solidFill>
                      <a:srgbClr val="FF0000"/>
                    </a:solidFill>
                    <a:ea typeface="宋体" panose="02010600030101010101" pitchFamily="2" charset="-122"/>
                  </a:rPr>
                  <a:t>·</a:t>
                </a:r>
              </a:p>
            </p:txBody>
          </p:sp>
          <p:sp>
            <p:nvSpPr>
              <p:cNvPr id="8" name="Text Box 38"/>
              <p:cNvSpPr txBox="1">
                <a:spLocks noChangeArrowheads="1"/>
              </p:cNvSpPr>
              <p:nvPr/>
            </p:nvSpPr>
            <p:spPr bwMode="auto">
              <a:xfrm>
                <a:off x="0" y="226"/>
                <a:ext cx="49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a:ea typeface="宋体" panose="02010600030101010101" pitchFamily="2" charset="-122"/>
                  </a:rPr>
                  <a:t>F</a:t>
                </a:r>
              </a:p>
            </p:txBody>
          </p:sp>
          <p:sp>
            <p:nvSpPr>
              <p:cNvPr id="9" name="Text Box 39"/>
              <p:cNvSpPr txBox="1">
                <a:spLocks noChangeArrowheads="1"/>
              </p:cNvSpPr>
              <p:nvPr/>
            </p:nvSpPr>
            <p:spPr bwMode="auto">
              <a:xfrm>
                <a:off x="1134" y="226"/>
                <a:ext cx="49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a:ea typeface="宋体" panose="02010600030101010101" pitchFamily="2" charset="-122"/>
                  </a:rPr>
                  <a:t>F</a:t>
                </a:r>
              </a:p>
            </p:txBody>
          </p:sp>
          <p:sp>
            <p:nvSpPr>
              <p:cNvPr id="10" name="Text Box 40"/>
              <p:cNvSpPr txBox="1">
                <a:spLocks noChangeArrowheads="1"/>
              </p:cNvSpPr>
              <p:nvPr/>
            </p:nvSpPr>
            <p:spPr bwMode="auto">
              <a:xfrm>
                <a:off x="589" y="181"/>
                <a:ext cx="2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a:ea typeface="宋体" panose="02010600030101010101" pitchFamily="2" charset="-122"/>
                  </a:rPr>
                  <a:t>O</a:t>
                </a:r>
              </a:p>
            </p:txBody>
          </p:sp>
        </p:grpSp>
        <p:sp>
          <p:nvSpPr>
            <p:cNvPr id="12" name="Line 43"/>
            <p:cNvSpPr>
              <a:spLocks noChangeShapeType="1"/>
            </p:cNvSpPr>
            <p:nvPr/>
          </p:nvSpPr>
          <p:spPr bwMode="auto">
            <a:xfrm>
              <a:off x="250825" y="5036103"/>
              <a:ext cx="2736850" cy="0"/>
            </a:xfrm>
            <a:prstGeom prst="line">
              <a:avLst/>
            </a:prstGeom>
            <a:noFill/>
            <a:ln w="2857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3" name="Line 44"/>
            <p:cNvSpPr>
              <a:spLocks noChangeShapeType="1"/>
            </p:cNvSpPr>
            <p:nvPr/>
          </p:nvSpPr>
          <p:spPr bwMode="auto">
            <a:xfrm flipV="1">
              <a:off x="1619250" y="3933825"/>
              <a:ext cx="1223963" cy="647700"/>
            </a:xfrm>
            <a:prstGeom prst="line">
              <a:avLst/>
            </a:prstGeom>
            <a:noFill/>
            <a:ln w="38100"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4" name="Line 45"/>
            <p:cNvSpPr>
              <a:spLocks noChangeShapeType="1"/>
            </p:cNvSpPr>
            <p:nvPr/>
          </p:nvSpPr>
          <p:spPr bwMode="auto">
            <a:xfrm>
              <a:off x="684213" y="4581525"/>
              <a:ext cx="1008062" cy="0"/>
            </a:xfrm>
            <a:prstGeom prst="line">
              <a:avLst/>
            </a:prstGeom>
            <a:noFill/>
            <a:ln w="38100"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5" name="Line 33"/>
            <p:cNvSpPr>
              <a:spLocks noChangeShapeType="1"/>
            </p:cNvSpPr>
            <p:nvPr/>
          </p:nvSpPr>
          <p:spPr bwMode="auto">
            <a:xfrm flipV="1">
              <a:off x="735672" y="4611298"/>
              <a:ext cx="865188" cy="431800"/>
            </a:xfrm>
            <a:prstGeom prst="line">
              <a:avLst/>
            </a:prstGeom>
            <a:noFill/>
            <a:ln w="38100" cmpd="sng">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7" name="组合 16"/>
          <p:cNvGrpSpPr/>
          <p:nvPr/>
        </p:nvGrpSpPr>
        <p:grpSpPr>
          <a:xfrm>
            <a:off x="691220" y="4621885"/>
            <a:ext cx="2728119" cy="1546226"/>
            <a:chOff x="5299869" y="4149725"/>
            <a:chExt cx="2728119" cy="1546226"/>
          </a:xfrm>
        </p:grpSpPr>
        <p:grpSp>
          <p:nvGrpSpPr>
            <p:cNvPr id="18" name="Group 26"/>
            <p:cNvGrpSpPr>
              <a:grpSpLocks/>
            </p:cNvGrpSpPr>
            <p:nvPr/>
          </p:nvGrpSpPr>
          <p:grpSpPr bwMode="auto">
            <a:xfrm>
              <a:off x="5435600" y="4724400"/>
              <a:ext cx="2592388" cy="877888"/>
              <a:chOff x="0" y="0"/>
              <a:chExt cx="1633" cy="553"/>
            </a:xfrm>
          </p:grpSpPr>
          <p:sp>
            <p:nvSpPr>
              <p:cNvPr id="24" name="Text Box 27"/>
              <p:cNvSpPr txBox="1">
                <a:spLocks noChangeArrowheads="1"/>
              </p:cNvSpPr>
              <p:nvPr/>
            </p:nvSpPr>
            <p:spPr bwMode="auto">
              <a:xfrm>
                <a:off x="1179" y="0"/>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a:solidFill>
                      <a:srgbClr val="FF0000"/>
                    </a:solidFill>
                    <a:ea typeface="宋体" panose="02010600030101010101" pitchFamily="2" charset="-122"/>
                  </a:rPr>
                  <a:t>·</a:t>
                </a:r>
              </a:p>
            </p:txBody>
          </p:sp>
          <p:sp>
            <p:nvSpPr>
              <p:cNvPr id="25" name="Rectangle 28"/>
              <p:cNvSpPr>
                <a:spLocks noChangeArrowheads="1"/>
              </p:cNvSpPr>
              <p:nvPr/>
            </p:nvSpPr>
            <p:spPr bwMode="auto">
              <a:xfrm>
                <a:off x="45" y="0"/>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a:solidFill>
                      <a:srgbClr val="FF0000"/>
                    </a:solidFill>
                    <a:ea typeface="宋体" panose="02010600030101010101" pitchFamily="2" charset="-122"/>
                  </a:rPr>
                  <a:t>·</a:t>
                </a:r>
              </a:p>
            </p:txBody>
          </p:sp>
          <p:sp>
            <p:nvSpPr>
              <p:cNvPr id="26" name="Rectangle 29"/>
              <p:cNvSpPr>
                <a:spLocks noChangeArrowheads="1"/>
              </p:cNvSpPr>
              <p:nvPr/>
            </p:nvSpPr>
            <p:spPr bwMode="auto">
              <a:xfrm>
                <a:off x="635" y="0"/>
                <a:ext cx="178"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800">
                    <a:solidFill>
                      <a:srgbClr val="FF0000"/>
                    </a:solidFill>
                    <a:ea typeface="宋体" panose="02010600030101010101" pitchFamily="2" charset="-122"/>
                  </a:rPr>
                  <a:t>·</a:t>
                </a:r>
              </a:p>
            </p:txBody>
          </p:sp>
          <p:sp>
            <p:nvSpPr>
              <p:cNvPr id="27" name="Text Box 30"/>
              <p:cNvSpPr txBox="1">
                <a:spLocks noChangeArrowheads="1"/>
              </p:cNvSpPr>
              <p:nvPr/>
            </p:nvSpPr>
            <p:spPr bwMode="auto">
              <a:xfrm>
                <a:off x="0" y="226"/>
                <a:ext cx="49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a:ea typeface="宋体" panose="02010600030101010101" pitchFamily="2" charset="-122"/>
                  </a:rPr>
                  <a:t>F</a:t>
                </a:r>
              </a:p>
            </p:txBody>
          </p:sp>
          <p:sp>
            <p:nvSpPr>
              <p:cNvPr id="28" name="Text Box 31"/>
              <p:cNvSpPr txBox="1">
                <a:spLocks noChangeArrowheads="1"/>
              </p:cNvSpPr>
              <p:nvPr/>
            </p:nvSpPr>
            <p:spPr bwMode="auto">
              <a:xfrm>
                <a:off x="1134" y="226"/>
                <a:ext cx="499" cy="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2800">
                    <a:ea typeface="宋体" panose="02010600030101010101" pitchFamily="2" charset="-122"/>
                  </a:rPr>
                  <a:t>F</a:t>
                </a:r>
              </a:p>
            </p:txBody>
          </p:sp>
          <p:sp>
            <p:nvSpPr>
              <p:cNvPr id="29" name="Text Box 32"/>
              <p:cNvSpPr txBox="1">
                <a:spLocks noChangeArrowheads="1"/>
              </p:cNvSpPr>
              <p:nvPr/>
            </p:nvSpPr>
            <p:spPr bwMode="auto">
              <a:xfrm>
                <a:off x="679" y="83"/>
                <a:ext cx="240"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2000" dirty="0">
                    <a:ea typeface="宋体" panose="02010600030101010101" pitchFamily="2" charset="-122"/>
                  </a:rPr>
                  <a:t>O</a:t>
                </a:r>
              </a:p>
            </p:txBody>
          </p:sp>
        </p:grpSp>
        <p:sp>
          <p:nvSpPr>
            <p:cNvPr id="19" name="Line 46"/>
            <p:cNvSpPr>
              <a:spLocks noChangeShapeType="1"/>
            </p:cNvSpPr>
            <p:nvPr/>
          </p:nvSpPr>
          <p:spPr bwMode="auto">
            <a:xfrm flipH="1" flipV="1">
              <a:off x="6659563" y="4652963"/>
              <a:ext cx="792162" cy="360362"/>
            </a:xfrm>
            <a:prstGeom prst="line">
              <a:avLst/>
            </a:prstGeom>
            <a:noFill/>
            <a:ln w="28575" cmpd="sng">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0" name="Line 47"/>
            <p:cNvSpPr>
              <a:spLocks noChangeShapeType="1"/>
            </p:cNvSpPr>
            <p:nvPr/>
          </p:nvSpPr>
          <p:spPr bwMode="auto">
            <a:xfrm>
              <a:off x="5580063" y="4149725"/>
              <a:ext cx="1079500" cy="503238"/>
            </a:xfrm>
            <a:prstGeom prst="line">
              <a:avLst/>
            </a:prstGeom>
            <a:noFill/>
            <a:ln w="38100"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1" name="Line 48"/>
            <p:cNvSpPr>
              <a:spLocks noChangeShapeType="1"/>
            </p:cNvSpPr>
            <p:nvPr/>
          </p:nvSpPr>
          <p:spPr bwMode="auto">
            <a:xfrm>
              <a:off x="6751638" y="4652963"/>
              <a:ext cx="1223963" cy="0"/>
            </a:xfrm>
            <a:prstGeom prst="line">
              <a:avLst/>
            </a:prstGeom>
            <a:noFill/>
            <a:ln w="38100"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22" name="Line 56"/>
            <p:cNvSpPr>
              <a:spLocks noChangeShapeType="1"/>
            </p:cNvSpPr>
            <p:nvPr/>
          </p:nvSpPr>
          <p:spPr bwMode="auto">
            <a:xfrm>
              <a:off x="6614783" y="5010151"/>
              <a:ext cx="1295400" cy="685800"/>
            </a:xfrm>
            <a:prstGeom prst="line">
              <a:avLst/>
            </a:prstGeom>
            <a:noFill/>
            <a:ln w="38100" cmpd="sng">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3" name="Line 57"/>
            <p:cNvSpPr>
              <a:spLocks noChangeShapeType="1"/>
            </p:cNvSpPr>
            <p:nvPr/>
          </p:nvSpPr>
          <p:spPr bwMode="auto">
            <a:xfrm>
              <a:off x="5299869" y="4356100"/>
              <a:ext cx="1299460" cy="647700"/>
            </a:xfrm>
            <a:prstGeom prst="line">
              <a:avLst/>
            </a:prstGeom>
            <a:noFill/>
            <a:ln w="38100" cmpd="sng">
              <a:solidFill>
                <a:srgbClr val="FF33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sp>
        <p:nvSpPr>
          <p:cNvPr id="31" name="Line 41"/>
          <p:cNvSpPr>
            <a:spLocks noChangeShapeType="1"/>
          </p:cNvSpPr>
          <p:nvPr/>
        </p:nvSpPr>
        <p:spPr bwMode="auto">
          <a:xfrm>
            <a:off x="618196" y="5475960"/>
            <a:ext cx="2952750" cy="0"/>
          </a:xfrm>
          <a:prstGeom prst="line">
            <a:avLst/>
          </a:prstGeom>
          <a:noFill/>
          <a:ln w="28575" cmpd="sng">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矩形 31"/>
          <p:cNvSpPr/>
          <p:nvPr/>
        </p:nvSpPr>
        <p:spPr>
          <a:xfrm>
            <a:off x="4004546" y="1989468"/>
            <a:ext cx="4572000" cy="3970318"/>
          </a:xfrm>
          <a:prstGeom prst="rect">
            <a:avLst/>
          </a:prstGeom>
        </p:spPr>
        <p:txBody>
          <a:bodyPr>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①</a:t>
            </a:r>
            <a:r>
              <a:rPr lang="zh-CN" altLang="en-US" sz="2800" b="1" dirty="0" smtClean="0">
                <a:solidFill>
                  <a:prstClr val="black"/>
                </a:solidFill>
                <a:latin typeface="Times New Roman" panose="02020603050405020304" pitchFamily="18" charset="0"/>
                <a:ea typeface="微软雅黑" panose="020B0503020204020204" pitchFamily="34" charset="-122"/>
              </a:rPr>
              <a:t>经过</a:t>
            </a:r>
            <a:r>
              <a:rPr lang="zh-CN" altLang="en-US" sz="2800" b="1" dirty="0">
                <a:solidFill>
                  <a:prstClr val="black"/>
                </a:solidFill>
                <a:latin typeface="Times New Roman" panose="02020603050405020304" pitchFamily="18" charset="0"/>
                <a:ea typeface="微软雅黑" panose="020B0503020204020204" pitchFamily="34" charset="-122"/>
              </a:rPr>
              <a:t>光心的光线传播方向不改变 </a:t>
            </a:r>
            <a:r>
              <a:rPr lang="zh-CN" altLang="en-US" sz="2800" b="1" dirty="0" smtClean="0">
                <a:solidFill>
                  <a:prstClr val="black"/>
                </a:solidFill>
                <a:latin typeface="Times New Roman" panose="02020603050405020304" pitchFamily="18" charset="0"/>
                <a:ea typeface="微软雅黑" panose="020B0503020204020204" pitchFamily="34" charset="-122"/>
              </a:rPr>
              <a:t>； </a:t>
            </a:r>
            <a:endParaRPr lang="en-US" altLang="zh-CN" sz="2800" b="1" dirty="0" smtClean="0">
              <a:solidFill>
                <a:prstClr val="black"/>
              </a:solidFill>
              <a:latin typeface="Times New Roman" panose="02020603050405020304" pitchFamily="18" charset="0"/>
              <a:ea typeface="微软雅黑" panose="020B0503020204020204" pitchFamily="3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②</a:t>
            </a:r>
            <a:r>
              <a:rPr lang="zh-CN" altLang="en-US" sz="2800" b="1" dirty="0" smtClean="0">
                <a:solidFill>
                  <a:prstClr val="black"/>
                </a:solidFill>
                <a:latin typeface="Times New Roman" panose="02020603050405020304" pitchFamily="18" charset="0"/>
                <a:ea typeface="微软雅黑" panose="020B0503020204020204" pitchFamily="34" charset="-122"/>
              </a:rPr>
              <a:t>与</a:t>
            </a:r>
            <a:r>
              <a:rPr lang="zh-CN" altLang="en-US" sz="2800" b="1" dirty="0">
                <a:solidFill>
                  <a:prstClr val="black"/>
                </a:solidFill>
                <a:latin typeface="Times New Roman" panose="02020603050405020304" pitchFamily="18" charset="0"/>
                <a:ea typeface="微软雅黑" panose="020B0503020204020204" pitchFamily="34" charset="-122"/>
              </a:rPr>
              <a:t>主光轴平行的光线折射后的反向延长线过虚焦点 </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en-US" altLang="zh-CN" sz="2800" b="1" dirty="0" smtClean="0">
              <a:solidFill>
                <a:prstClr val="black"/>
              </a:solidFill>
              <a:latin typeface="Times New Roman" panose="02020603050405020304" pitchFamily="18" charset="0"/>
              <a:ea typeface="微软雅黑" panose="020B0503020204020204" pitchFamily="3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 </a:t>
            </a:r>
            <a:r>
              <a:rPr lang="en-US" altLang="zh-CN" sz="2800" b="1" dirty="0" smtClean="0">
                <a:solidFill>
                  <a:prstClr val="black"/>
                </a:solidFill>
                <a:latin typeface="Times New Roman" panose="02020603050405020304" pitchFamily="18" charset="0"/>
                <a:ea typeface="微软雅黑" panose="020B0503020204020204" pitchFamily="34" charset="-122"/>
              </a:rPr>
              <a:t>③</a:t>
            </a:r>
            <a:r>
              <a:rPr lang="zh-CN" altLang="en-US" sz="2800" b="1" dirty="0" smtClean="0">
                <a:solidFill>
                  <a:prstClr val="black"/>
                </a:solidFill>
                <a:latin typeface="Times New Roman" panose="02020603050405020304" pitchFamily="18" charset="0"/>
                <a:ea typeface="微软雅黑" panose="020B0503020204020204" pitchFamily="34" charset="-122"/>
              </a:rPr>
              <a:t>射向</a:t>
            </a:r>
            <a:r>
              <a:rPr lang="zh-CN" altLang="en-US" sz="2800" b="1" dirty="0">
                <a:solidFill>
                  <a:prstClr val="black"/>
                </a:solidFill>
                <a:latin typeface="Times New Roman" panose="02020603050405020304" pitchFamily="18" charset="0"/>
                <a:ea typeface="微软雅黑" panose="020B0503020204020204" pitchFamily="34" charset="-122"/>
              </a:rPr>
              <a:t>虚焦点的光线折射后平行于主光轴 </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33" name="圆角矩形标注 32"/>
          <p:cNvSpPr/>
          <p:nvPr/>
        </p:nvSpPr>
        <p:spPr>
          <a:xfrm>
            <a:off x="3777054" y="1904896"/>
            <a:ext cx="4892132" cy="4291654"/>
          </a:xfrm>
          <a:prstGeom prst="wedgeRoundRectCallout">
            <a:avLst>
              <a:gd name="adj1" fmla="val -61164"/>
              <a:gd name="adj2" fmla="val 13242"/>
              <a:gd name="adj3" fmla="val 16667"/>
            </a:avLst>
          </a:prstGeom>
          <a:noFill/>
          <a:ln w="19050">
            <a:solidFill>
              <a:srgbClr val="FF66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635" y="526944"/>
            <a:ext cx="2286000" cy="631825"/>
            <a:chOff x="303" y="1315"/>
            <a:chExt cx="3600" cy="995"/>
          </a:xfrm>
        </p:grpSpPr>
        <p:grpSp>
          <p:nvGrpSpPr>
            <p:cNvPr id="36" name="组合 35"/>
            <p:cNvGrpSpPr/>
            <p:nvPr/>
          </p:nvGrpSpPr>
          <p:grpSpPr>
            <a:xfrm>
              <a:off x="898" y="1383"/>
              <a:ext cx="3005" cy="883"/>
              <a:chOff x="903371" y="249943"/>
              <a:chExt cx="2312527" cy="679699"/>
            </a:xfrm>
          </p:grpSpPr>
          <p:sp>
            <p:nvSpPr>
              <p:cNvPr id="4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4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7" name="组合 36"/>
            <p:cNvGrpSpPr/>
            <p:nvPr/>
          </p:nvGrpSpPr>
          <p:grpSpPr>
            <a:xfrm rot="16200000">
              <a:off x="366" y="1252"/>
              <a:ext cx="995" cy="1122"/>
              <a:chOff x="8439634" y="3544648"/>
              <a:chExt cx="1611146" cy="1817848"/>
            </a:xfrm>
          </p:grpSpPr>
          <p:sp>
            <p:nvSpPr>
              <p:cNvPr id="3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4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3635520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Text Box 64"/>
          <p:cNvSpPr txBox="1">
            <a:spLocks noChangeArrowheads="1"/>
          </p:cNvSpPr>
          <p:nvPr/>
        </p:nvSpPr>
        <p:spPr bwMode="auto">
          <a:xfrm>
            <a:off x="-16367" y="2578144"/>
            <a:ext cx="2214563"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1500" b="1" dirty="0">
                <a:latin typeface="Calibri" panose="020F0502020204030204" pitchFamily="34" charset="0"/>
              </a:rPr>
              <a:t>                </a:t>
            </a:r>
            <a:r>
              <a:rPr lang="zh-CN" altLang="en-US" sz="2800" b="1" dirty="0">
                <a:latin typeface="微软雅黑" panose="020B0503020204020204" pitchFamily="34" charset="-122"/>
                <a:ea typeface="微软雅黑" panose="020B0503020204020204" pitchFamily="34" charset="-122"/>
              </a:rPr>
              <a:t>主光轴</a:t>
            </a:r>
          </a:p>
        </p:txBody>
      </p:sp>
      <p:grpSp>
        <p:nvGrpSpPr>
          <p:cNvPr id="25" name="Group 31"/>
          <p:cNvGrpSpPr>
            <a:grpSpLocks/>
          </p:cNvGrpSpPr>
          <p:nvPr/>
        </p:nvGrpSpPr>
        <p:grpSpPr bwMode="auto">
          <a:xfrm>
            <a:off x="1939133" y="2383338"/>
            <a:ext cx="2665412" cy="142875"/>
            <a:chOff x="0" y="0"/>
            <a:chExt cx="1679" cy="91"/>
          </a:xfrm>
        </p:grpSpPr>
        <p:sp>
          <p:nvSpPr>
            <p:cNvPr id="26" name="Line 70"/>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7" name="AutoShape 71"/>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28" name="Group 37"/>
          <p:cNvGrpSpPr>
            <a:grpSpLocks/>
          </p:cNvGrpSpPr>
          <p:nvPr/>
        </p:nvGrpSpPr>
        <p:grpSpPr bwMode="auto">
          <a:xfrm>
            <a:off x="1895040" y="3235126"/>
            <a:ext cx="2665412" cy="142875"/>
            <a:chOff x="0" y="0"/>
            <a:chExt cx="1679" cy="91"/>
          </a:xfrm>
        </p:grpSpPr>
        <p:sp>
          <p:nvSpPr>
            <p:cNvPr id="29" name="Line 76"/>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0" name="AutoShape 77"/>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31" name="Group 40"/>
          <p:cNvGrpSpPr>
            <a:grpSpLocks/>
          </p:cNvGrpSpPr>
          <p:nvPr/>
        </p:nvGrpSpPr>
        <p:grpSpPr bwMode="auto">
          <a:xfrm flipV="1">
            <a:off x="4706904" y="2426666"/>
            <a:ext cx="2704565" cy="1104629"/>
            <a:chOff x="0" y="0"/>
            <a:chExt cx="1667" cy="536"/>
          </a:xfrm>
        </p:grpSpPr>
        <p:sp>
          <p:nvSpPr>
            <p:cNvPr id="32" name="Freeform 79"/>
            <p:cNvSpPr>
              <a:spLocks/>
            </p:cNvSpPr>
            <p:nvPr/>
          </p:nvSpPr>
          <p:spPr bwMode="auto">
            <a:xfrm>
              <a:off x="0" y="0"/>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33" name="AutoShape 80"/>
            <p:cNvSpPr>
              <a:spLocks noChangeAspect="1" noChangeArrowheads="1"/>
            </p:cNvSpPr>
            <p:nvPr/>
          </p:nvSpPr>
          <p:spPr bwMode="auto">
            <a:xfrm rot="4229382">
              <a:off x="687" y="179"/>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sp>
        <p:nvSpPr>
          <p:cNvPr id="34" name="Line 81"/>
          <p:cNvSpPr>
            <a:spLocks noChangeShapeType="1"/>
          </p:cNvSpPr>
          <p:nvPr/>
        </p:nvSpPr>
        <p:spPr bwMode="auto">
          <a:xfrm>
            <a:off x="1939133" y="3299612"/>
            <a:ext cx="5759450" cy="0"/>
          </a:xfrm>
          <a:prstGeom prst="line">
            <a:avLst/>
          </a:prstGeom>
          <a:noFill/>
          <a:ln w="28575">
            <a:solidFill>
              <a:schemeClr val="tx1"/>
            </a:solidFill>
            <a:prstDash val="lgDashDot"/>
            <a:round/>
            <a:headEnd/>
            <a:tailEnd/>
          </a:ln>
          <a:extLst>
            <a:ext uri="{909E8E84-426E-40DD-AFC4-6F175D3DCCD1}">
              <a14:hiddenFill xmlns:a14="http://schemas.microsoft.com/office/drawing/2010/main">
                <a:noFill/>
              </a14:hiddenFill>
            </a:ext>
          </a:extLst>
        </p:spPr>
        <p:txBody>
          <a:bodyPr wrap="none" lIns="68580" tIns="34290" rIns="68580" bIns="34290"/>
          <a:lstStyle/>
          <a:p>
            <a:endParaRPr lang="zh-CN" altLang="en-US"/>
          </a:p>
        </p:txBody>
      </p:sp>
      <p:grpSp>
        <p:nvGrpSpPr>
          <p:cNvPr id="43" name="Group 27"/>
          <p:cNvGrpSpPr>
            <a:grpSpLocks/>
          </p:cNvGrpSpPr>
          <p:nvPr/>
        </p:nvGrpSpPr>
        <p:grpSpPr bwMode="auto">
          <a:xfrm>
            <a:off x="4453925" y="2148469"/>
            <a:ext cx="287338" cy="2404153"/>
            <a:chOff x="0" y="0"/>
            <a:chExt cx="335" cy="1270"/>
          </a:xfrm>
        </p:grpSpPr>
        <p:sp>
          <p:nvSpPr>
            <p:cNvPr id="44" name="AutoShape 66"/>
            <p:cNvSpPr>
              <a:spLocks/>
            </p:cNvSpPr>
            <p:nvPr/>
          </p:nvSpPr>
          <p:spPr bwMode="auto">
            <a:xfrm>
              <a:off x="0" y="0"/>
              <a:ext cx="181" cy="1270"/>
            </a:xfrm>
            <a:prstGeom prst="leftBracket">
              <a:avLst>
                <a:gd name="adj" fmla="val 350829"/>
              </a:avLst>
            </a:prstGeom>
            <a:solidFill>
              <a:srgbClr val="33CCCC"/>
            </a:solidFill>
            <a:ln w="28575">
              <a:solidFill>
                <a:sysClr val="windowText" lastClr="000000"/>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zh-CN" sz="1800" b="0" i="0" u="none" strike="noStrike" kern="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endParaRPr>
            </a:p>
          </p:txBody>
        </p:sp>
        <p:sp>
          <p:nvSpPr>
            <p:cNvPr id="45" name="AutoShape 67"/>
            <p:cNvSpPr>
              <a:spLocks/>
            </p:cNvSpPr>
            <p:nvPr/>
          </p:nvSpPr>
          <p:spPr bwMode="auto">
            <a:xfrm flipH="1">
              <a:off x="154" y="0"/>
              <a:ext cx="181" cy="1270"/>
            </a:xfrm>
            <a:prstGeom prst="leftBracket">
              <a:avLst>
                <a:gd name="adj" fmla="val 350829"/>
              </a:avLst>
            </a:prstGeom>
            <a:solidFill>
              <a:srgbClr val="33CCCC"/>
            </a:solidFill>
            <a:ln w="28575">
              <a:solidFill>
                <a:sysClr val="windowText" lastClr="000000"/>
              </a:solidFill>
              <a:round/>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0" fontAlgn="base" latinLnBrk="0" hangingPunct="0">
                <a:lnSpc>
                  <a:spcPct val="100000"/>
                </a:lnSpc>
                <a:spcBef>
                  <a:spcPct val="0"/>
                </a:spcBef>
                <a:spcAft>
                  <a:spcPct val="0"/>
                </a:spcAft>
                <a:buClrTx/>
                <a:buSzTx/>
                <a:buFontTx/>
                <a:buNone/>
                <a:tabLst/>
                <a:defRPr/>
              </a:pPr>
              <a:endParaRPr kumimoji="0" lang="zh-CN" altLang="zh-CN" sz="1800" b="0" i="0" u="none" strike="noStrike" kern="0" cap="none" spc="0" normalizeH="0" baseline="0" noProof="0" smtClean="0">
                <a:ln>
                  <a:noFill/>
                </a:ln>
                <a:solidFill>
                  <a:srgbClr val="1F497D"/>
                </a:solidFill>
                <a:effectLst/>
                <a:uLnTx/>
                <a:uFillTx/>
                <a:latin typeface="Tahoma" panose="020B0604030504040204" pitchFamily="34" charset="0"/>
                <a:ea typeface="宋体" panose="02010600030101010101" pitchFamily="2" charset="-122"/>
              </a:endParaRPr>
            </a:p>
          </p:txBody>
        </p:sp>
      </p:grpSp>
      <p:grpSp>
        <p:nvGrpSpPr>
          <p:cNvPr id="46" name="Group 44"/>
          <p:cNvGrpSpPr>
            <a:grpSpLocks/>
          </p:cNvGrpSpPr>
          <p:nvPr/>
        </p:nvGrpSpPr>
        <p:grpSpPr bwMode="auto">
          <a:xfrm rot="230602">
            <a:off x="4543528" y="3118996"/>
            <a:ext cx="2593975" cy="1009650"/>
            <a:chOff x="0" y="0"/>
            <a:chExt cx="1667" cy="536"/>
          </a:xfrm>
        </p:grpSpPr>
        <p:sp>
          <p:nvSpPr>
            <p:cNvPr id="47" name="Freeform 83"/>
            <p:cNvSpPr>
              <a:spLocks/>
            </p:cNvSpPr>
            <p:nvPr/>
          </p:nvSpPr>
          <p:spPr bwMode="auto">
            <a:xfrm>
              <a:off x="0" y="0"/>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48" name="AutoShape 84"/>
            <p:cNvSpPr>
              <a:spLocks noChangeAspect="1" noChangeArrowheads="1"/>
            </p:cNvSpPr>
            <p:nvPr/>
          </p:nvSpPr>
          <p:spPr bwMode="auto">
            <a:xfrm rot="4229382">
              <a:off x="687" y="179"/>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sp>
        <p:nvSpPr>
          <p:cNvPr id="49" name="矩形 48"/>
          <p:cNvSpPr/>
          <p:nvPr/>
        </p:nvSpPr>
        <p:spPr>
          <a:xfrm>
            <a:off x="75544" y="1393369"/>
            <a:ext cx="7429500" cy="738664"/>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3</a:t>
            </a:r>
            <a:r>
              <a:rPr lang="zh-CN" altLang="en-US" sz="2800" b="1" dirty="0" smtClean="0">
                <a:solidFill>
                  <a:prstClr val="black"/>
                </a:solidFill>
                <a:latin typeface="Times New Roman" panose="02020603050405020304" pitchFamily="18" charset="0"/>
                <a:ea typeface="微软雅黑" panose="020B0503020204020204" pitchFamily="34" charset="-122"/>
              </a:rPr>
              <a:t>）光路具有可逆性</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50" name="Group 37"/>
          <p:cNvGrpSpPr>
            <a:grpSpLocks/>
          </p:cNvGrpSpPr>
          <p:nvPr/>
        </p:nvGrpSpPr>
        <p:grpSpPr bwMode="auto">
          <a:xfrm>
            <a:off x="1842398" y="3943013"/>
            <a:ext cx="2665412" cy="142875"/>
            <a:chOff x="0" y="0"/>
            <a:chExt cx="1679" cy="91"/>
          </a:xfrm>
        </p:grpSpPr>
        <p:sp>
          <p:nvSpPr>
            <p:cNvPr id="51" name="Line 76"/>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2" name="AutoShape 77"/>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53" name="Group 17"/>
          <p:cNvGrpSpPr>
            <a:grpSpLocks/>
          </p:cNvGrpSpPr>
          <p:nvPr/>
        </p:nvGrpSpPr>
        <p:grpSpPr bwMode="auto">
          <a:xfrm rot="9721110" flipV="1">
            <a:off x="4608074" y="3418750"/>
            <a:ext cx="3197225" cy="269875"/>
            <a:chOff x="0" y="0"/>
            <a:chExt cx="1679" cy="91"/>
          </a:xfrm>
        </p:grpSpPr>
        <p:sp>
          <p:nvSpPr>
            <p:cNvPr id="54" name="Line 56"/>
            <p:cNvSpPr>
              <a:spLocks noChangeShapeType="1"/>
            </p:cNvSpPr>
            <p:nvPr/>
          </p:nvSpPr>
          <p:spPr bwMode="auto">
            <a:xfrm>
              <a:off x="0" y="46"/>
              <a:ext cx="167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5" name="AutoShape 57"/>
            <p:cNvSpPr>
              <a:spLocks noChangeAspect="1" noChangeArrowheads="1"/>
            </p:cNvSpPr>
            <p:nvPr/>
          </p:nvSpPr>
          <p:spPr bwMode="auto">
            <a:xfrm rot="5400000">
              <a:off x="860" y="-90"/>
              <a:ext cx="91" cy="272"/>
            </a:xfrm>
            <a:prstGeom prst="triangle">
              <a:avLst>
                <a:gd name="adj" fmla="val 50000"/>
              </a:avLst>
            </a:prstGeom>
            <a:solidFill>
              <a:srgbClr val="92D050"/>
            </a:solidFill>
            <a:ln w="9525">
              <a:solidFill>
                <a:srgbClr val="92D05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56" name="Group 17"/>
          <p:cNvGrpSpPr>
            <a:grpSpLocks/>
          </p:cNvGrpSpPr>
          <p:nvPr/>
        </p:nvGrpSpPr>
        <p:grpSpPr bwMode="auto">
          <a:xfrm rot="10800000" flipV="1">
            <a:off x="1421711" y="3904184"/>
            <a:ext cx="3197225" cy="269875"/>
            <a:chOff x="0" y="0"/>
            <a:chExt cx="1679" cy="91"/>
          </a:xfrm>
        </p:grpSpPr>
        <p:sp>
          <p:nvSpPr>
            <p:cNvPr id="57" name="Line 56"/>
            <p:cNvSpPr>
              <a:spLocks noChangeShapeType="1"/>
            </p:cNvSpPr>
            <p:nvPr/>
          </p:nvSpPr>
          <p:spPr bwMode="auto">
            <a:xfrm>
              <a:off x="0" y="46"/>
              <a:ext cx="167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8" name="AutoShape 57"/>
            <p:cNvSpPr>
              <a:spLocks noChangeAspect="1" noChangeArrowheads="1"/>
            </p:cNvSpPr>
            <p:nvPr/>
          </p:nvSpPr>
          <p:spPr bwMode="auto">
            <a:xfrm rot="5400000">
              <a:off x="860" y="-90"/>
              <a:ext cx="91" cy="272"/>
            </a:xfrm>
            <a:prstGeom prst="triangle">
              <a:avLst>
                <a:gd name="adj" fmla="val 50000"/>
              </a:avLst>
            </a:prstGeom>
            <a:solidFill>
              <a:srgbClr val="92D050"/>
            </a:solidFill>
            <a:ln w="9525">
              <a:solidFill>
                <a:srgbClr val="92D05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59" name="Group 17"/>
          <p:cNvGrpSpPr>
            <a:grpSpLocks/>
          </p:cNvGrpSpPr>
          <p:nvPr/>
        </p:nvGrpSpPr>
        <p:grpSpPr bwMode="auto">
          <a:xfrm rot="10800000" flipV="1">
            <a:off x="1351593" y="2304184"/>
            <a:ext cx="3197225" cy="269875"/>
            <a:chOff x="0" y="0"/>
            <a:chExt cx="1679" cy="91"/>
          </a:xfrm>
        </p:grpSpPr>
        <p:sp>
          <p:nvSpPr>
            <p:cNvPr id="60" name="Line 56"/>
            <p:cNvSpPr>
              <a:spLocks noChangeShapeType="1"/>
            </p:cNvSpPr>
            <p:nvPr/>
          </p:nvSpPr>
          <p:spPr bwMode="auto">
            <a:xfrm>
              <a:off x="0" y="46"/>
              <a:ext cx="167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1" name="AutoShape 57"/>
            <p:cNvSpPr>
              <a:spLocks noChangeAspect="1" noChangeArrowheads="1"/>
            </p:cNvSpPr>
            <p:nvPr/>
          </p:nvSpPr>
          <p:spPr bwMode="auto">
            <a:xfrm rot="5400000">
              <a:off x="860" y="-90"/>
              <a:ext cx="91" cy="272"/>
            </a:xfrm>
            <a:prstGeom prst="triangle">
              <a:avLst>
                <a:gd name="adj" fmla="val 50000"/>
              </a:avLst>
            </a:prstGeom>
            <a:solidFill>
              <a:srgbClr val="92D050"/>
            </a:solidFill>
            <a:ln w="9525">
              <a:solidFill>
                <a:srgbClr val="92D05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5" name="Group 17"/>
          <p:cNvGrpSpPr>
            <a:grpSpLocks/>
          </p:cNvGrpSpPr>
          <p:nvPr/>
        </p:nvGrpSpPr>
        <p:grpSpPr bwMode="auto">
          <a:xfrm rot="12129231" flipV="1">
            <a:off x="4571361" y="2865359"/>
            <a:ext cx="3299707" cy="269875"/>
            <a:chOff x="0" y="0"/>
            <a:chExt cx="1679" cy="91"/>
          </a:xfrm>
        </p:grpSpPr>
        <p:sp>
          <p:nvSpPr>
            <p:cNvPr id="16" name="Line 56"/>
            <p:cNvSpPr>
              <a:spLocks noChangeShapeType="1"/>
            </p:cNvSpPr>
            <p:nvPr/>
          </p:nvSpPr>
          <p:spPr bwMode="auto">
            <a:xfrm>
              <a:off x="0" y="46"/>
              <a:ext cx="167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7" name="AutoShape 57"/>
            <p:cNvSpPr>
              <a:spLocks noChangeAspect="1" noChangeArrowheads="1"/>
            </p:cNvSpPr>
            <p:nvPr/>
          </p:nvSpPr>
          <p:spPr bwMode="auto">
            <a:xfrm rot="5400000">
              <a:off x="860" y="-90"/>
              <a:ext cx="91" cy="272"/>
            </a:xfrm>
            <a:prstGeom prst="triangle">
              <a:avLst>
                <a:gd name="adj" fmla="val 50000"/>
              </a:avLst>
            </a:prstGeom>
            <a:solidFill>
              <a:srgbClr val="92D050"/>
            </a:solidFill>
            <a:ln w="9525">
              <a:solidFill>
                <a:srgbClr val="92D05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sp>
        <p:nvSpPr>
          <p:cNvPr id="62" name="椭圆 61"/>
          <p:cNvSpPr/>
          <p:nvPr/>
        </p:nvSpPr>
        <p:spPr>
          <a:xfrm>
            <a:off x="4550534" y="3224045"/>
            <a:ext cx="120026" cy="1265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4" name="Group 54"/>
          <p:cNvGrpSpPr>
            <a:grpSpLocks/>
          </p:cNvGrpSpPr>
          <p:nvPr/>
        </p:nvGrpSpPr>
        <p:grpSpPr bwMode="auto">
          <a:xfrm>
            <a:off x="4746056" y="3248610"/>
            <a:ext cx="2665413" cy="144462"/>
            <a:chOff x="0" y="0"/>
            <a:chExt cx="1679" cy="91"/>
          </a:xfrm>
        </p:grpSpPr>
        <p:sp>
          <p:nvSpPr>
            <p:cNvPr id="65" name="Line 133"/>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pPr fontAlgn="base">
                <a:spcBef>
                  <a:spcPct val="0"/>
                </a:spcBef>
                <a:spcAft>
                  <a:spcPct val="0"/>
                </a:spcAft>
              </a:pPr>
              <a:endParaRPr lang="zh-CN" altLang="en-US" smtClean="0">
                <a:solidFill>
                  <a:prstClr val="black"/>
                </a:solidFill>
                <a:latin typeface="Arial" panose="020B0604020202020204" pitchFamily="34" charset="0"/>
              </a:endParaRPr>
            </a:p>
          </p:txBody>
        </p:sp>
        <p:sp>
          <p:nvSpPr>
            <p:cNvPr id="66" name="AutoShape 134"/>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zh-CN" smtClean="0">
                <a:solidFill>
                  <a:prstClr val="black"/>
                </a:solidFill>
                <a:latin typeface="Calibri" panose="020F0502020204030204" pitchFamily="34" charset="0"/>
              </a:endParaRPr>
            </a:p>
          </p:txBody>
        </p:sp>
      </p:grpSp>
      <p:sp>
        <p:nvSpPr>
          <p:cNvPr id="67" name="矩形 66"/>
          <p:cNvSpPr/>
          <p:nvPr/>
        </p:nvSpPr>
        <p:spPr>
          <a:xfrm>
            <a:off x="2247568" y="5297049"/>
            <a:ext cx="3775393" cy="662297"/>
          </a:xfrm>
          <a:prstGeom prst="rect">
            <a:avLst/>
          </a:prstGeom>
        </p:spPr>
        <p:txBody>
          <a:bodyPr wrap="non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凸透镜光</a:t>
            </a:r>
            <a:r>
              <a:rPr lang="zh-CN" altLang="en-US" sz="2800" b="1" dirty="0">
                <a:solidFill>
                  <a:prstClr val="black"/>
                </a:solidFill>
                <a:latin typeface="Times New Roman" panose="02020603050405020304" pitchFamily="18" charset="0"/>
                <a:ea typeface="微软雅黑" panose="020B0503020204020204" pitchFamily="34" charset="-122"/>
              </a:rPr>
              <a:t>路具有可逆性</a:t>
            </a:r>
          </a:p>
        </p:txBody>
      </p:sp>
      <p:grpSp>
        <p:nvGrpSpPr>
          <p:cNvPr id="40" name="组合 39"/>
          <p:cNvGrpSpPr/>
          <p:nvPr/>
        </p:nvGrpSpPr>
        <p:grpSpPr>
          <a:xfrm>
            <a:off x="635" y="526944"/>
            <a:ext cx="2286000" cy="631825"/>
            <a:chOff x="303" y="1315"/>
            <a:chExt cx="3600" cy="995"/>
          </a:xfrm>
        </p:grpSpPr>
        <p:grpSp>
          <p:nvGrpSpPr>
            <p:cNvPr id="42" name="组合 41"/>
            <p:cNvGrpSpPr/>
            <p:nvPr/>
          </p:nvGrpSpPr>
          <p:grpSpPr>
            <a:xfrm>
              <a:off x="898" y="1383"/>
              <a:ext cx="3005" cy="883"/>
              <a:chOff x="903371" y="249943"/>
              <a:chExt cx="2312527" cy="679699"/>
            </a:xfrm>
          </p:grpSpPr>
          <p:sp>
            <p:nvSpPr>
              <p:cNvPr id="7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7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3" name="组合 62"/>
            <p:cNvGrpSpPr/>
            <p:nvPr/>
          </p:nvGrpSpPr>
          <p:grpSpPr>
            <a:xfrm rot="16200000">
              <a:off x="366" y="1252"/>
              <a:ext cx="995" cy="1122"/>
              <a:chOff x="8439634" y="3544648"/>
              <a:chExt cx="1611146" cy="1817848"/>
            </a:xfrm>
          </p:grpSpPr>
          <p:sp>
            <p:nvSpPr>
              <p:cNvPr id="6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7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73" name="矩形 72"/>
          <p:cNvSpPr/>
          <p:nvPr/>
        </p:nvSpPr>
        <p:spPr>
          <a:xfrm>
            <a:off x="2225347" y="5006180"/>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74" name="矩形 73"/>
          <p:cNvSpPr/>
          <p:nvPr/>
        </p:nvSpPr>
        <p:spPr>
          <a:xfrm>
            <a:off x="5413741" y="4931115"/>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75" name="矩形 74"/>
          <p:cNvSpPr/>
          <p:nvPr/>
        </p:nvSpPr>
        <p:spPr>
          <a:xfrm>
            <a:off x="3760233" y="5038837"/>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extLst>
      <p:ext uri="{BB962C8B-B14F-4D97-AF65-F5344CB8AC3E}">
        <p14:creationId xmlns:p14="http://schemas.microsoft.com/office/powerpoint/2010/main" val="3717600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4"/>
                                        </p:tgtEl>
                                        <p:attrNameLst>
                                          <p:attrName>style.visibility</p:attrName>
                                        </p:attrNameLst>
                                      </p:cBhvr>
                                      <p:to>
                                        <p:strVal val="visible"/>
                                      </p:to>
                                    </p:set>
                                    <p:animEffect transition="in" filter="fade">
                                      <p:cBhvr>
                                        <p:cTn id="21" dur="1000"/>
                                        <p:tgtEl>
                                          <p:spTgt spid="64"/>
                                        </p:tgtEl>
                                      </p:cBhvr>
                                    </p:animEffect>
                                    <p:anim calcmode="lin" valueType="num">
                                      <p:cBhvr>
                                        <p:cTn id="22" dur="1000" fill="hold"/>
                                        <p:tgtEl>
                                          <p:spTgt spid="64"/>
                                        </p:tgtEl>
                                        <p:attrNameLst>
                                          <p:attrName>ppt_x</p:attrName>
                                        </p:attrNameLst>
                                      </p:cBhvr>
                                      <p:tavLst>
                                        <p:tav tm="0">
                                          <p:val>
                                            <p:strVal val="#ppt_x"/>
                                          </p:val>
                                        </p:tav>
                                        <p:tav tm="100000">
                                          <p:val>
                                            <p:strVal val="#ppt_x"/>
                                          </p:val>
                                        </p:tav>
                                      </p:tavLst>
                                    </p:anim>
                                    <p:anim calcmode="lin" valueType="num">
                                      <p:cBhvr>
                                        <p:cTn id="23"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1000"/>
                                        <p:tgtEl>
                                          <p:spTgt spid="50"/>
                                        </p:tgtEl>
                                      </p:cBhvr>
                                    </p:animEffect>
                                    <p:anim calcmode="lin" valueType="num">
                                      <p:cBhvr>
                                        <p:cTn id="29" dur="1000" fill="hold"/>
                                        <p:tgtEl>
                                          <p:spTgt spid="50"/>
                                        </p:tgtEl>
                                        <p:attrNameLst>
                                          <p:attrName>ppt_x</p:attrName>
                                        </p:attrNameLst>
                                      </p:cBhvr>
                                      <p:tavLst>
                                        <p:tav tm="0">
                                          <p:val>
                                            <p:strVal val="#ppt_x"/>
                                          </p:val>
                                        </p:tav>
                                        <p:tav tm="100000">
                                          <p:val>
                                            <p:strVal val="#ppt_x"/>
                                          </p:val>
                                        </p:tav>
                                      </p:tavLst>
                                    </p:anim>
                                    <p:anim calcmode="lin" valueType="num">
                                      <p:cBhvr>
                                        <p:cTn id="30"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1000"/>
                                        <p:tgtEl>
                                          <p:spTgt spid="46"/>
                                        </p:tgtEl>
                                      </p:cBhvr>
                                    </p:animEffect>
                                    <p:anim calcmode="lin" valueType="num">
                                      <p:cBhvr>
                                        <p:cTn id="36" dur="1000" fill="hold"/>
                                        <p:tgtEl>
                                          <p:spTgt spid="46"/>
                                        </p:tgtEl>
                                        <p:attrNameLst>
                                          <p:attrName>ppt_x</p:attrName>
                                        </p:attrNameLst>
                                      </p:cBhvr>
                                      <p:tavLst>
                                        <p:tav tm="0">
                                          <p:val>
                                            <p:strVal val="#ppt_x"/>
                                          </p:val>
                                        </p:tav>
                                        <p:tav tm="100000">
                                          <p:val>
                                            <p:strVal val="#ppt_x"/>
                                          </p:val>
                                        </p:tav>
                                      </p:tavLst>
                                    </p:anim>
                                    <p:anim calcmode="lin" valueType="num">
                                      <p:cBhvr>
                                        <p:cTn id="3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fade">
                                      <p:cBhvr>
                                        <p:cTn id="49" dur="1000"/>
                                        <p:tgtEl>
                                          <p:spTgt spid="59"/>
                                        </p:tgtEl>
                                      </p:cBhvr>
                                    </p:animEffect>
                                    <p:anim calcmode="lin" valueType="num">
                                      <p:cBhvr>
                                        <p:cTn id="50" dur="1000" fill="hold"/>
                                        <p:tgtEl>
                                          <p:spTgt spid="59"/>
                                        </p:tgtEl>
                                        <p:attrNameLst>
                                          <p:attrName>ppt_x</p:attrName>
                                        </p:attrNameLst>
                                      </p:cBhvr>
                                      <p:tavLst>
                                        <p:tav tm="0">
                                          <p:val>
                                            <p:strVal val="#ppt_x"/>
                                          </p:val>
                                        </p:tav>
                                        <p:tav tm="100000">
                                          <p:val>
                                            <p:strVal val="#ppt_x"/>
                                          </p:val>
                                        </p:tav>
                                      </p:tavLst>
                                    </p:anim>
                                    <p:anim calcmode="lin" valueType="num">
                                      <p:cBhvr>
                                        <p:cTn id="51"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53"/>
                                        </p:tgtEl>
                                        <p:attrNameLst>
                                          <p:attrName>style.visibility</p:attrName>
                                        </p:attrNameLst>
                                      </p:cBhvr>
                                      <p:to>
                                        <p:strVal val="visible"/>
                                      </p:to>
                                    </p:set>
                                    <p:animEffect transition="in" filter="fade">
                                      <p:cBhvr>
                                        <p:cTn id="56" dur="1000"/>
                                        <p:tgtEl>
                                          <p:spTgt spid="53"/>
                                        </p:tgtEl>
                                      </p:cBhvr>
                                    </p:animEffect>
                                    <p:anim calcmode="lin" valueType="num">
                                      <p:cBhvr>
                                        <p:cTn id="57" dur="1000" fill="hold"/>
                                        <p:tgtEl>
                                          <p:spTgt spid="53"/>
                                        </p:tgtEl>
                                        <p:attrNameLst>
                                          <p:attrName>ppt_x</p:attrName>
                                        </p:attrNameLst>
                                      </p:cBhvr>
                                      <p:tavLst>
                                        <p:tav tm="0">
                                          <p:val>
                                            <p:strVal val="#ppt_x"/>
                                          </p:val>
                                        </p:tav>
                                        <p:tav tm="100000">
                                          <p:val>
                                            <p:strVal val="#ppt_x"/>
                                          </p:val>
                                        </p:tav>
                                      </p:tavLst>
                                    </p:anim>
                                    <p:anim calcmode="lin" valueType="num">
                                      <p:cBhvr>
                                        <p:cTn id="5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1000"/>
                                        <p:tgtEl>
                                          <p:spTgt spid="56"/>
                                        </p:tgtEl>
                                      </p:cBhvr>
                                    </p:animEffect>
                                    <p:anim calcmode="lin" valueType="num">
                                      <p:cBhvr>
                                        <p:cTn id="64" dur="1000" fill="hold"/>
                                        <p:tgtEl>
                                          <p:spTgt spid="56"/>
                                        </p:tgtEl>
                                        <p:attrNameLst>
                                          <p:attrName>ppt_x</p:attrName>
                                        </p:attrNameLst>
                                      </p:cBhvr>
                                      <p:tavLst>
                                        <p:tav tm="0">
                                          <p:val>
                                            <p:strVal val="#ppt_x"/>
                                          </p:val>
                                        </p:tav>
                                        <p:tav tm="100000">
                                          <p:val>
                                            <p:strVal val="#ppt_x"/>
                                          </p:val>
                                        </p:tav>
                                      </p:tavLst>
                                    </p:anim>
                                    <p:anim calcmode="lin" valueType="num">
                                      <p:cBhvr>
                                        <p:cTn id="65"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1000"/>
                                        <p:tgtEl>
                                          <p:spTgt spid="67"/>
                                        </p:tgtEl>
                                      </p:cBhvr>
                                    </p:animEffect>
                                    <p:anim calcmode="lin" valueType="num">
                                      <p:cBhvr>
                                        <p:cTn id="71" dur="1000" fill="hold"/>
                                        <p:tgtEl>
                                          <p:spTgt spid="67"/>
                                        </p:tgtEl>
                                        <p:attrNameLst>
                                          <p:attrName>ppt_x</p:attrName>
                                        </p:attrNameLst>
                                      </p:cBhvr>
                                      <p:tavLst>
                                        <p:tav tm="0">
                                          <p:val>
                                            <p:strVal val="#ppt_x"/>
                                          </p:val>
                                        </p:tav>
                                        <p:tav tm="100000">
                                          <p:val>
                                            <p:strVal val="#ppt_x"/>
                                          </p:val>
                                        </p:tav>
                                      </p:tavLst>
                                    </p:anim>
                                    <p:anim calcmode="lin" valueType="num">
                                      <p:cBhvr>
                                        <p:cTn id="72" dur="100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Line 116"/>
          <p:cNvSpPr>
            <a:spLocks noChangeShapeType="1"/>
          </p:cNvSpPr>
          <p:nvPr/>
        </p:nvSpPr>
        <p:spPr bwMode="auto">
          <a:xfrm flipV="1">
            <a:off x="1630292" y="2484545"/>
            <a:ext cx="5761037" cy="9525"/>
          </a:xfrm>
          <a:prstGeom prst="line">
            <a:avLst/>
          </a:prstGeom>
          <a:noFill/>
          <a:ln w="28575">
            <a:solidFill>
              <a:schemeClr val="tx1"/>
            </a:solidFill>
            <a:prstDash val="lgDashDot"/>
            <a:round/>
            <a:headEnd/>
            <a:tailEnd/>
          </a:ln>
          <a:extLst>
            <a:ext uri="{909E8E84-426E-40DD-AFC4-6F175D3DCCD1}">
              <a14:hiddenFill xmlns:a14="http://schemas.microsoft.com/office/drawing/2010/main">
                <a:noFill/>
              </a14:hiddenFill>
            </a:ext>
          </a:extLst>
        </p:spPr>
        <p:txBody>
          <a:bodyPr wrap="none" lIns="68580" tIns="34290" rIns="68580" bIns="34290"/>
          <a:lstStyle/>
          <a:p>
            <a:endParaRPr lang="zh-CN" altLang="en-US"/>
          </a:p>
        </p:txBody>
      </p:sp>
      <p:grpSp>
        <p:nvGrpSpPr>
          <p:cNvPr id="3" name="Group 39"/>
          <p:cNvGrpSpPr>
            <a:grpSpLocks/>
          </p:cNvGrpSpPr>
          <p:nvPr/>
        </p:nvGrpSpPr>
        <p:grpSpPr bwMode="auto">
          <a:xfrm>
            <a:off x="1709667" y="1774932"/>
            <a:ext cx="2665412" cy="144463"/>
            <a:chOff x="0" y="0"/>
            <a:chExt cx="1679" cy="91"/>
          </a:xfrm>
        </p:grpSpPr>
        <p:sp>
          <p:nvSpPr>
            <p:cNvPr id="4" name="Line 118"/>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 name="AutoShape 119"/>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6" name="Group 42"/>
          <p:cNvGrpSpPr>
            <a:grpSpLocks/>
          </p:cNvGrpSpPr>
          <p:nvPr/>
        </p:nvGrpSpPr>
        <p:grpSpPr bwMode="auto">
          <a:xfrm>
            <a:off x="1693792" y="3071920"/>
            <a:ext cx="2665412" cy="144462"/>
            <a:chOff x="0" y="0"/>
            <a:chExt cx="1679" cy="91"/>
          </a:xfrm>
        </p:grpSpPr>
        <p:sp>
          <p:nvSpPr>
            <p:cNvPr id="7" name="Line 121"/>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8" name="AutoShape 122"/>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9" name="Group 45"/>
          <p:cNvGrpSpPr>
            <a:grpSpLocks/>
          </p:cNvGrpSpPr>
          <p:nvPr/>
        </p:nvGrpSpPr>
        <p:grpSpPr bwMode="auto">
          <a:xfrm>
            <a:off x="1722367" y="2422632"/>
            <a:ext cx="2665412" cy="144463"/>
            <a:chOff x="0" y="0"/>
            <a:chExt cx="1679" cy="91"/>
          </a:xfrm>
        </p:grpSpPr>
        <p:sp>
          <p:nvSpPr>
            <p:cNvPr id="10" name="Line 124"/>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1" name="AutoShape 125"/>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2" name="Group 48"/>
          <p:cNvGrpSpPr>
            <a:grpSpLocks/>
          </p:cNvGrpSpPr>
          <p:nvPr/>
        </p:nvGrpSpPr>
        <p:grpSpPr bwMode="auto">
          <a:xfrm>
            <a:off x="4294117" y="995470"/>
            <a:ext cx="2646362" cy="850900"/>
            <a:chOff x="0" y="0"/>
            <a:chExt cx="1667" cy="536"/>
          </a:xfrm>
        </p:grpSpPr>
        <p:sp>
          <p:nvSpPr>
            <p:cNvPr id="13" name="Freeform 127"/>
            <p:cNvSpPr>
              <a:spLocks/>
            </p:cNvSpPr>
            <p:nvPr/>
          </p:nvSpPr>
          <p:spPr bwMode="auto">
            <a:xfrm>
              <a:off x="0" y="0"/>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14" name="AutoShape 128"/>
            <p:cNvSpPr>
              <a:spLocks noChangeAspect="1" noChangeArrowheads="1"/>
            </p:cNvSpPr>
            <p:nvPr/>
          </p:nvSpPr>
          <p:spPr bwMode="auto">
            <a:xfrm rot="4229382">
              <a:off x="687" y="179"/>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5" name="Group 51"/>
          <p:cNvGrpSpPr>
            <a:grpSpLocks/>
          </p:cNvGrpSpPr>
          <p:nvPr/>
        </p:nvGrpSpPr>
        <p:grpSpPr bwMode="auto">
          <a:xfrm flipV="1">
            <a:off x="4367142" y="3144945"/>
            <a:ext cx="2646362" cy="850900"/>
            <a:chOff x="0" y="0"/>
            <a:chExt cx="1667" cy="536"/>
          </a:xfrm>
        </p:grpSpPr>
        <p:sp>
          <p:nvSpPr>
            <p:cNvPr id="16" name="Freeform 130"/>
            <p:cNvSpPr>
              <a:spLocks/>
            </p:cNvSpPr>
            <p:nvPr/>
          </p:nvSpPr>
          <p:spPr bwMode="auto">
            <a:xfrm>
              <a:off x="0" y="0"/>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17" name="AutoShape 131"/>
            <p:cNvSpPr>
              <a:spLocks noChangeAspect="1" noChangeArrowheads="1"/>
            </p:cNvSpPr>
            <p:nvPr/>
          </p:nvSpPr>
          <p:spPr bwMode="auto">
            <a:xfrm rot="4229382">
              <a:off x="687" y="179"/>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8" name="Group 54"/>
          <p:cNvGrpSpPr>
            <a:grpSpLocks/>
          </p:cNvGrpSpPr>
          <p:nvPr/>
        </p:nvGrpSpPr>
        <p:grpSpPr bwMode="auto">
          <a:xfrm>
            <a:off x="4375079" y="2424220"/>
            <a:ext cx="2665413" cy="144462"/>
            <a:chOff x="0" y="0"/>
            <a:chExt cx="1679" cy="91"/>
          </a:xfrm>
        </p:grpSpPr>
        <p:sp>
          <p:nvSpPr>
            <p:cNvPr id="19" name="Line 133"/>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0" name="AutoShape 134"/>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sp>
        <p:nvSpPr>
          <p:cNvPr id="21" name="Text Box 137"/>
          <p:cNvSpPr txBox="1">
            <a:spLocks noChangeArrowheads="1"/>
          </p:cNvSpPr>
          <p:nvPr/>
        </p:nvSpPr>
        <p:spPr bwMode="auto">
          <a:xfrm>
            <a:off x="2133529" y="2424220"/>
            <a:ext cx="503238"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700" b="1" dirty="0">
                <a:latin typeface="黑体" panose="02010609060101010101" pitchFamily="49" charset="-122"/>
                <a:ea typeface="黑体" panose="02010609060101010101" pitchFamily="49" charset="-122"/>
              </a:rPr>
              <a:t>F</a:t>
            </a:r>
          </a:p>
        </p:txBody>
      </p:sp>
      <p:sp>
        <p:nvSpPr>
          <p:cNvPr id="22" name="Line 138"/>
          <p:cNvSpPr>
            <a:spLocks noChangeShapeType="1"/>
          </p:cNvSpPr>
          <p:nvPr/>
        </p:nvSpPr>
        <p:spPr bwMode="auto">
          <a:xfrm flipH="1">
            <a:off x="2638354" y="1776520"/>
            <a:ext cx="1997075" cy="684212"/>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lIns="68580" tIns="34290" rIns="68580" bIns="34290"/>
          <a:lstStyle/>
          <a:p>
            <a:endParaRPr lang="zh-CN" altLang="en-US"/>
          </a:p>
        </p:txBody>
      </p:sp>
      <p:sp>
        <p:nvSpPr>
          <p:cNvPr id="23" name="Line 139"/>
          <p:cNvSpPr>
            <a:spLocks noChangeShapeType="1"/>
          </p:cNvSpPr>
          <p:nvPr/>
        </p:nvSpPr>
        <p:spPr bwMode="auto">
          <a:xfrm flipH="1" flipV="1">
            <a:off x="2558979" y="2484545"/>
            <a:ext cx="1997075" cy="682625"/>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lIns="68580" tIns="34290" rIns="68580" bIns="34290"/>
          <a:lstStyle/>
          <a:p>
            <a:endParaRPr lang="zh-CN" altLang="en-US"/>
          </a:p>
        </p:txBody>
      </p:sp>
      <p:sp>
        <p:nvSpPr>
          <p:cNvPr id="24" name="Line 103"/>
          <p:cNvSpPr>
            <a:spLocks noChangeShapeType="1"/>
          </p:cNvSpPr>
          <p:nvPr/>
        </p:nvSpPr>
        <p:spPr bwMode="auto">
          <a:xfrm flipH="1">
            <a:off x="5951467" y="1044682"/>
            <a:ext cx="863600" cy="287338"/>
          </a:xfrm>
          <a:prstGeom prst="line">
            <a:avLst/>
          </a:prstGeom>
          <a:noFill/>
          <a:ln w="44450">
            <a:solidFill>
              <a:srgbClr val="008000"/>
            </a:solidFill>
            <a:round/>
            <a:headEnd/>
            <a:tailEnd type="triangle"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25" name="Line 104"/>
          <p:cNvSpPr>
            <a:spLocks noChangeShapeType="1"/>
          </p:cNvSpPr>
          <p:nvPr/>
        </p:nvSpPr>
        <p:spPr bwMode="auto">
          <a:xfrm flipH="1" flipV="1">
            <a:off x="6094342" y="2484545"/>
            <a:ext cx="1008062" cy="1587"/>
          </a:xfrm>
          <a:prstGeom prst="line">
            <a:avLst/>
          </a:prstGeom>
          <a:noFill/>
          <a:ln w="44450">
            <a:solidFill>
              <a:srgbClr val="008000"/>
            </a:solidFill>
            <a:round/>
            <a:headEnd/>
            <a:tailEnd type="triangle"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26" name="Line 105"/>
          <p:cNvSpPr>
            <a:spLocks noChangeShapeType="1"/>
          </p:cNvSpPr>
          <p:nvPr/>
        </p:nvSpPr>
        <p:spPr bwMode="auto">
          <a:xfrm flipH="1" flipV="1">
            <a:off x="5951467" y="3637070"/>
            <a:ext cx="935037" cy="288925"/>
          </a:xfrm>
          <a:prstGeom prst="line">
            <a:avLst/>
          </a:prstGeom>
          <a:noFill/>
          <a:ln w="44450">
            <a:solidFill>
              <a:srgbClr val="008000"/>
            </a:solidFill>
            <a:round/>
            <a:headEnd/>
            <a:tailEnd type="triangle"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27" name="Line 106"/>
          <p:cNvSpPr>
            <a:spLocks noChangeShapeType="1"/>
          </p:cNvSpPr>
          <p:nvPr/>
        </p:nvSpPr>
        <p:spPr bwMode="auto">
          <a:xfrm flipH="1" flipV="1">
            <a:off x="3359079" y="1836845"/>
            <a:ext cx="935038" cy="1587"/>
          </a:xfrm>
          <a:prstGeom prst="line">
            <a:avLst/>
          </a:prstGeom>
          <a:noFill/>
          <a:ln w="44450">
            <a:solidFill>
              <a:srgbClr val="008000"/>
            </a:solidFill>
            <a:round/>
            <a:headEnd/>
            <a:tailEnd type="triangle"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28" name="Line 107"/>
          <p:cNvSpPr>
            <a:spLocks noChangeShapeType="1"/>
          </p:cNvSpPr>
          <p:nvPr/>
        </p:nvSpPr>
        <p:spPr bwMode="auto">
          <a:xfrm flipH="1" flipV="1">
            <a:off x="3430517" y="2484545"/>
            <a:ext cx="863600" cy="0"/>
          </a:xfrm>
          <a:prstGeom prst="line">
            <a:avLst/>
          </a:prstGeom>
          <a:noFill/>
          <a:ln w="44450">
            <a:solidFill>
              <a:srgbClr val="008000"/>
            </a:solidFill>
            <a:round/>
            <a:headEnd/>
            <a:tailEnd type="triangle"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sp>
        <p:nvSpPr>
          <p:cNvPr id="29" name="Line 108"/>
          <p:cNvSpPr>
            <a:spLocks noChangeShapeType="1"/>
          </p:cNvSpPr>
          <p:nvPr/>
        </p:nvSpPr>
        <p:spPr bwMode="auto">
          <a:xfrm flipH="1">
            <a:off x="3524179" y="3164120"/>
            <a:ext cx="863600" cy="0"/>
          </a:xfrm>
          <a:prstGeom prst="line">
            <a:avLst/>
          </a:prstGeom>
          <a:noFill/>
          <a:ln w="44450">
            <a:solidFill>
              <a:srgbClr val="008000"/>
            </a:solidFill>
            <a:round/>
            <a:headEnd/>
            <a:tailEnd type="triangle" w="med" len="med"/>
          </a:ln>
          <a:extLst>
            <a:ext uri="{909E8E84-426E-40DD-AFC4-6F175D3DCCD1}">
              <a14:hiddenFill xmlns:a14="http://schemas.microsoft.com/office/drawing/2010/main">
                <a:noFill/>
              </a14:hiddenFill>
            </a:ext>
          </a:extLst>
        </p:spPr>
        <p:txBody>
          <a:bodyPr lIns="68580" tIns="34290" rIns="68580" bIns="34290"/>
          <a:lstStyle/>
          <a:p>
            <a:endParaRPr lang="zh-CN" altLang="en-US"/>
          </a:p>
        </p:txBody>
      </p:sp>
      <p:grpSp>
        <p:nvGrpSpPr>
          <p:cNvPr id="45" name="组合 44"/>
          <p:cNvGrpSpPr/>
          <p:nvPr/>
        </p:nvGrpSpPr>
        <p:grpSpPr>
          <a:xfrm>
            <a:off x="4324280" y="1355343"/>
            <a:ext cx="719137" cy="2058988"/>
            <a:chOff x="4324280" y="1355343"/>
            <a:chExt cx="719137" cy="2058988"/>
          </a:xfrm>
        </p:grpSpPr>
        <p:grpSp>
          <p:nvGrpSpPr>
            <p:cNvPr id="34" name="组合 33"/>
            <p:cNvGrpSpPr/>
            <p:nvPr/>
          </p:nvGrpSpPr>
          <p:grpSpPr>
            <a:xfrm>
              <a:off x="4324280" y="1355343"/>
              <a:ext cx="287337" cy="2058988"/>
              <a:chOff x="4324280" y="1355343"/>
              <a:chExt cx="287337" cy="2058988"/>
            </a:xfrm>
          </p:grpSpPr>
          <p:sp>
            <p:nvSpPr>
              <p:cNvPr id="30" name="xjhgx3"/>
              <p:cNvSpPr>
                <a:spLocks/>
              </p:cNvSpPr>
              <p:nvPr/>
            </p:nvSpPr>
            <p:spPr bwMode="auto">
              <a:xfrm>
                <a:off x="4324280" y="1355343"/>
                <a:ext cx="287337" cy="2058988"/>
              </a:xfrm>
              <a:custGeom>
                <a:avLst/>
                <a:gdLst>
                  <a:gd name="T0" fmla="*/ 2147483647 w 980"/>
                  <a:gd name="T1" fmla="*/ 0 h 4408"/>
                  <a:gd name="T2" fmla="*/ 2147483647 w 980"/>
                  <a:gd name="T3" fmla="*/ 2147483647 h 4408"/>
                  <a:gd name="T4" fmla="*/ 2147483647 w 980"/>
                  <a:gd name="T5" fmla="*/ 2147483647 h 4408"/>
                  <a:gd name="T6" fmla="*/ 2147483647 w 980"/>
                  <a:gd name="T7" fmla="*/ 2147483647 h 4408"/>
                  <a:gd name="T8" fmla="*/ 2147483647 w 980"/>
                  <a:gd name="T9" fmla="*/ 2147483647 h 4408"/>
                  <a:gd name="T10" fmla="*/ 2147483647 w 980"/>
                  <a:gd name="T11" fmla="*/ 2147483647 h 4408"/>
                  <a:gd name="T12" fmla="*/ 2147483647 w 980"/>
                  <a:gd name="T13" fmla="*/ 2147483647 h 4408"/>
                  <a:gd name="T14" fmla="*/ 2147483647 w 980"/>
                  <a:gd name="T15" fmla="*/ 2147483647 h 4408"/>
                  <a:gd name="T16" fmla="*/ 2147483647 w 980"/>
                  <a:gd name="T17" fmla="*/ 2147483647 h 4408"/>
                  <a:gd name="T18" fmla="*/ 2147483647 w 980"/>
                  <a:gd name="T19" fmla="*/ 2147483647 h 4408"/>
                  <a:gd name="T20" fmla="*/ 2147483647 w 980"/>
                  <a:gd name="T21" fmla="*/ 2147483647 h 4408"/>
                  <a:gd name="T22" fmla="*/ 2147483647 w 980"/>
                  <a:gd name="T23" fmla="*/ 2147483647 h 4408"/>
                  <a:gd name="T24" fmla="*/ 2147483647 w 980"/>
                  <a:gd name="T25" fmla="*/ 2147483647 h 4408"/>
                  <a:gd name="T26" fmla="*/ 2147483647 w 980"/>
                  <a:gd name="T27" fmla="*/ 2147483647 h 4408"/>
                  <a:gd name="T28" fmla="*/ 2147483647 w 980"/>
                  <a:gd name="T29" fmla="*/ 2147483647 h 4408"/>
                  <a:gd name="T30" fmla="*/ 2147483647 w 980"/>
                  <a:gd name="T31" fmla="*/ 2147483647 h 4408"/>
                  <a:gd name="T32" fmla="*/ 2147483647 w 980"/>
                  <a:gd name="T33" fmla="*/ 2147483647 h 4408"/>
                  <a:gd name="T34" fmla="*/ 0 w 980"/>
                  <a:gd name="T35" fmla="*/ 2147483647 h 4408"/>
                  <a:gd name="T36" fmla="*/ 2147483647 w 980"/>
                  <a:gd name="T37" fmla="*/ 2147483647 h 4408"/>
                  <a:gd name="T38" fmla="*/ 2147483647 w 980"/>
                  <a:gd name="T39" fmla="*/ 2147483647 h 4408"/>
                  <a:gd name="T40" fmla="*/ 2147483647 w 980"/>
                  <a:gd name="T41" fmla="*/ 2147483647 h 4408"/>
                  <a:gd name="T42" fmla="*/ 2147483647 w 980"/>
                  <a:gd name="T43" fmla="*/ 2147483647 h 4408"/>
                  <a:gd name="T44" fmla="*/ 2147483647 w 980"/>
                  <a:gd name="T45" fmla="*/ 2147483647 h 4408"/>
                  <a:gd name="T46" fmla="*/ 2147483647 w 980"/>
                  <a:gd name="T47" fmla="*/ 2147483647 h 4408"/>
                  <a:gd name="T48" fmla="*/ 2147483647 w 980"/>
                  <a:gd name="T49" fmla="*/ 2147483647 h 4408"/>
                  <a:gd name="T50" fmla="*/ 2147483647 w 980"/>
                  <a:gd name="T51" fmla="*/ 2147483647 h 4408"/>
                  <a:gd name="T52" fmla="*/ 2147483647 w 980"/>
                  <a:gd name="T53" fmla="*/ 2147483647 h 4408"/>
                  <a:gd name="T54" fmla="*/ 2147483647 w 980"/>
                  <a:gd name="T55" fmla="*/ 2147483647 h 4408"/>
                  <a:gd name="T56" fmla="*/ 2147483647 w 980"/>
                  <a:gd name="T57" fmla="*/ 2147483647 h 4408"/>
                  <a:gd name="T58" fmla="*/ 2147483647 w 980"/>
                  <a:gd name="T59" fmla="*/ 2147483647 h 4408"/>
                  <a:gd name="T60" fmla="*/ 2147483647 w 980"/>
                  <a:gd name="T61" fmla="*/ 2147483647 h 4408"/>
                  <a:gd name="T62" fmla="*/ 2147483647 w 980"/>
                  <a:gd name="T63" fmla="*/ 2147483647 h 4408"/>
                  <a:gd name="T64" fmla="*/ 2147483647 w 980"/>
                  <a:gd name="T65" fmla="*/ 2147483647 h 4408"/>
                  <a:gd name="T66" fmla="*/ 0 w 980"/>
                  <a:gd name="T67" fmla="*/ 0 h 4408"/>
                  <a:gd name="T68" fmla="*/ 2147483647 w 980"/>
                  <a:gd name="T69" fmla="*/ 0 h 440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80"/>
                  <a:gd name="T106" fmla="*/ 0 h 4408"/>
                  <a:gd name="T107" fmla="*/ 980 w 980"/>
                  <a:gd name="T108" fmla="*/ 4408 h 440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80" h="4408">
                    <a:moveTo>
                      <a:pt x="980" y="0"/>
                    </a:moveTo>
                    <a:lnTo>
                      <a:pt x="907" y="270"/>
                    </a:lnTo>
                    <a:lnTo>
                      <a:pt x="845" y="542"/>
                    </a:lnTo>
                    <a:lnTo>
                      <a:pt x="791" y="816"/>
                    </a:lnTo>
                    <a:lnTo>
                      <a:pt x="748" y="1091"/>
                    </a:lnTo>
                    <a:lnTo>
                      <a:pt x="714" y="1368"/>
                    </a:lnTo>
                    <a:lnTo>
                      <a:pt x="689" y="1646"/>
                    </a:lnTo>
                    <a:lnTo>
                      <a:pt x="675" y="1925"/>
                    </a:lnTo>
                    <a:lnTo>
                      <a:pt x="670" y="2204"/>
                    </a:lnTo>
                    <a:lnTo>
                      <a:pt x="675" y="2483"/>
                    </a:lnTo>
                    <a:lnTo>
                      <a:pt x="689" y="2762"/>
                    </a:lnTo>
                    <a:lnTo>
                      <a:pt x="714" y="3040"/>
                    </a:lnTo>
                    <a:lnTo>
                      <a:pt x="748" y="3317"/>
                    </a:lnTo>
                    <a:lnTo>
                      <a:pt x="791" y="3592"/>
                    </a:lnTo>
                    <a:lnTo>
                      <a:pt x="845" y="3866"/>
                    </a:lnTo>
                    <a:lnTo>
                      <a:pt x="907" y="4138"/>
                    </a:lnTo>
                    <a:lnTo>
                      <a:pt x="980" y="4408"/>
                    </a:lnTo>
                    <a:lnTo>
                      <a:pt x="0" y="4408"/>
                    </a:lnTo>
                    <a:lnTo>
                      <a:pt x="73" y="4138"/>
                    </a:lnTo>
                    <a:lnTo>
                      <a:pt x="135" y="3866"/>
                    </a:lnTo>
                    <a:lnTo>
                      <a:pt x="189" y="3592"/>
                    </a:lnTo>
                    <a:lnTo>
                      <a:pt x="232" y="3317"/>
                    </a:lnTo>
                    <a:lnTo>
                      <a:pt x="266" y="3040"/>
                    </a:lnTo>
                    <a:lnTo>
                      <a:pt x="291" y="2762"/>
                    </a:lnTo>
                    <a:lnTo>
                      <a:pt x="305" y="2483"/>
                    </a:lnTo>
                    <a:lnTo>
                      <a:pt x="310" y="2204"/>
                    </a:lnTo>
                    <a:lnTo>
                      <a:pt x="305" y="1925"/>
                    </a:lnTo>
                    <a:lnTo>
                      <a:pt x="291" y="1646"/>
                    </a:lnTo>
                    <a:lnTo>
                      <a:pt x="266" y="1368"/>
                    </a:lnTo>
                    <a:lnTo>
                      <a:pt x="232" y="1091"/>
                    </a:lnTo>
                    <a:lnTo>
                      <a:pt x="189" y="816"/>
                    </a:lnTo>
                    <a:lnTo>
                      <a:pt x="135" y="542"/>
                    </a:lnTo>
                    <a:lnTo>
                      <a:pt x="73" y="270"/>
                    </a:lnTo>
                    <a:lnTo>
                      <a:pt x="0" y="0"/>
                    </a:lnTo>
                    <a:lnTo>
                      <a:pt x="980" y="0"/>
                    </a:lnTo>
                    <a:close/>
                  </a:path>
                </a:pathLst>
              </a:custGeom>
              <a:solidFill>
                <a:schemeClr val="accent1"/>
              </a:solidFill>
              <a:ln w="28575">
                <a:solidFill>
                  <a:srgbClr val="000000"/>
                </a:solidFill>
                <a:round/>
                <a:headEnd/>
                <a:tailE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31" name="Oval 135"/>
              <p:cNvSpPr>
                <a:spLocks noChangeAspect="1" noChangeArrowheads="1"/>
              </p:cNvSpPr>
              <p:nvPr/>
            </p:nvSpPr>
            <p:spPr bwMode="auto">
              <a:xfrm>
                <a:off x="4433817" y="2385631"/>
                <a:ext cx="71438" cy="73025"/>
              </a:xfrm>
              <a:prstGeom prst="ellipse">
                <a:avLst/>
              </a:prstGeom>
              <a:solidFill>
                <a:srgbClr val="FFFF00"/>
              </a:solidFill>
              <a:ln w="9525">
                <a:solidFill>
                  <a:srgbClr val="FF0000"/>
                </a:solidFill>
                <a:round/>
                <a:headEnd/>
                <a:tailEnd/>
              </a:ln>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sp>
          <p:nvSpPr>
            <p:cNvPr id="32" name="Text Box 136"/>
            <p:cNvSpPr txBox="1">
              <a:spLocks noChangeArrowheads="1"/>
            </p:cNvSpPr>
            <p:nvPr/>
          </p:nvSpPr>
          <p:spPr bwMode="auto">
            <a:xfrm>
              <a:off x="4540180" y="2341181"/>
              <a:ext cx="503237"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700" b="1" dirty="0">
                  <a:latin typeface="黑体" panose="02010609060101010101" pitchFamily="49" charset="-122"/>
                  <a:ea typeface="黑体" panose="02010609060101010101" pitchFamily="49" charset="-122"/>
                </a:rPr>
                <a:t>O</a:t>
              </a:r>
            </a:p>
          </p:txBody>
        </p:sp>
      </p:grpSp>
      <p:sp>
        <p:nvSpPr>
          <p:cNvPr id="33" name="Text Box 109"/>
          <p:cNvSpPr txBox="1">
            <a:spLocks noChangeArrowheads="1"/>
          </p:cNvSpPr>
          <p:nvPr/>
        </p:nvSpPr>
        <p:spPr bwMode="auto">
          <a:xfrm>
            <a:off x="552309" y="4413166"/>
            <a:ext cx="8424863"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ct val="50000"/>
              </a:spcBef>
            </a:pPr>
            <a:r>
              <a:rPr lang="zh-CN" altLang="en-US" sz="2800" b="1" dirty="0">
                <a:latin typeface="微软雅黑" panose="020B0503020204020204" pitchFamily="34" charset="-122"/>
                <a:ea typeface="微软雅黑" panose="020B0503020204020204" pitchFamily="34" charset="-122"/>
              </a:rPr>
              <a:t>三条绿色的光线通过凹透镜后折射光路应是怎样的？</a:t>
            </a:r>
          </a:p>
        </p:txBody>
      </p:sp>
      <p:sp>
        <p:nvSpPr>
          <p:cNvPr id="35" name="矩形 34"/>
          <p:cNvSpPr/>
          <p:nvPr/>
        </p:nvSpPr>
        <p:spPr>
          <a:xfrm>
            <a:off x="2865295" y="5388545"/>
            <a:ext cx="2698175" cy="523220"/>
          </a:xfrm>
          <a:prstGeom prst="rect">
            <a:avLst/>
          </a:prstGeom>
        </p:spPr>
        <p:txBody>
          <a:bodyPr wrap="none">
            <a:spAutoFit/>
          </a:bodyPr>
          <a:lstStyle/>
          <a:p>
            <a:r>
              <a:rPr lang="zh-CN" altLang="en-US" sz="2800" b="1" dirty="0">
                <a:latin typeface="微软雅黑" panose="020B0503020204020204" pitchFamily="34" charset="-122"/>
                <a:ea typeface="微软雅黑" panose="020B0503020204020204" pitchFamily="34" charset="-122"/>
              </a:rPr>
              <a:t>凹透镜光路</a:t>
            </a:r>
            <a:r>
              <a:rPr lang="zh-CN" altLang="en-US" sz="2800" b="1" dirty="0" smtClean="0">
                <a:latin typeface="微软雅黑" panose="020B0503020204020204" pitchFamily="34" charset="-122"/>
                <a:ea typeface="微软雅黑" panose="020B0503020204020204" pitchFamily="34" charset="-122"/>
              </a:rPr>
              <a:t>可逆</a:t>
            </a:r>
            <a:endParaRPr lang="zh-CN" altLang="en-US" sz="2800" dirty="0"/>
          </a:p>
        </p:txBody>
      </p:sp>
      <p:grpSp>
        <p:nvGrpSpPr>
          <p:cNvPr id="36" name="组合 35"/>
          <p:cNvGrpSpPr/>
          <p:nvPr/>
        </p:nvGrpSpPr>
        <p:grpSpPr>
          <a:xfrm>
            <a:off x="13265" y="573565"/>
            <a:ext cx="2286000" cy="631825"/>
            <a:chOff x="303" y="1315"/>
            <a:chExt cx="3600" cy="995"/>
          </a:xfrm>
        </p:grpSpPr>
        <p:grpSp>
          <p:nvGrpSpPr>
            <p:cNvPr id="38" name="组合 37"/>
            <p:cNvGrpSpPr/>
            <p:nvPr/>
          </p:nvGrpSpPr>
          <p:grpSpPr>
            <a:xfrm>
              <a:off x="898" y="1383"/>
              <a:ext cx="3005" cy="883"/>
              <a:chOff x="903371" y="249943"/>
              <a:chExt cx="2312527" cy="679699"/>
            </a:xfrm>
          </p:grpSpPr>
          <p:sp>
            <p:nvSpPr>
              <p:cNvPr id="43"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44"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9" name="组合 38"/>
            <p:cNvGrpSpPr/>
            <p:nvPr/>
          </p:nvGrpSpPr>
          <p:grpSpPr>
            <a:xfrm rot="16200000">
              <a:off x="366" y="1252"/>
              <a:ext cx="995" cy="1122"/>
              <a:chOff x="8439634" y="3544648"/>
              <a:chExt cx="1611146" cy="1817848"/>
            </a:xfrm>
          </p:grpSpPr>
          <p:sp>
            <p:nvSpPr>
              <p:cNvPr id="4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4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491018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par>
                                <p:cTn id="13" presetID="22" presetClass="entr" presetSubtype="8"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1000"/>
                                        <p:tgtEl>
                                          <p:spTgt spid="9"/>
                                        </p:tgtEl>
                                      </p:cBhvr>
                                    </p:animEffect>
                                  </p:childTnLst>
                                </p:cTn>
                              </p:par>
                              <p:par>
                                <p:cTn id="16" presetID="22" presetClass="entr" presetSubtype="8"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1000"/>
                                        <p:tgtEl>
                                          <p:spTgt spid="6"/>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1000"/>
                                        <p:tgtEl>
                                          <p:spTgt spid="18"/>
                                        </p:tgtEl>
                                      </p:cBhvr>
                                    </p:animEffect>
                                  </p:childTnLst>
                                </p:cTn>
                              </p:par>
                              <p:par>
                                <p:cTn id="23" presetID="22" presetClass="entr" presetSubtype="8"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1000"/>
                                        <p:tgtEl>
                                          <p:spTgt spid="12"/>
                                        </p:tgtEl>
                                      </p:cBhvr>
                                    </p:animEffect>
                                  </p:childTnLst>
                                </p:cTn>
                              </p:par>
                              <p:par>
                                <p:cTn id="26" presetID="22" presetClass="entr" presetSubtype="8"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1000"/>
                                        <p:tgtEl>
                                          <p:spTgt spid="1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grpId="0" nodeType="click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right)">
                                      <p:cBhvr>
                                        <p:cTn id="33" dur="500"/>
                                        <p:tgtEl>
                                          <p:spTgt spid="22"/>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right)">
                                      <p:cBhvr>
                                        <p:cTn id="36" dur="500"/>
                                        <p:tgtEl>
                                          <p:spTgt spid="23"/>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ipe(left)">
                                      <p:cBhvr>
                                        <p:cTn id="40" dur="500"/>
                                        <p:tgtEl>
                                          <p:spTgt spid="21"/>
                                        </p:tgtEl>
                                      </p:cBhvr>
                                    </p:animEffect>
                                  </p:childTnLst>
                                </p:cTn>
                              </p:par>
                            </p:childTnLst>
                          </p:cTn>
                        </p:par>
                      </p:childTnLst>
                    </p:cTn>
                  </p:par>
                  <p:par>
                    <p:cTn id="41" fill="hold">
                      <p:stCondLst>
                        <p:cond delay="indefinite"/>
                      </p:stCondLst>
                      <p:childTnLst>
                        <p:par>
                          <p:cTn id="42" fill="hold">
                            <p:stCondLst>
                              <p:cond delay="0"/>
                            </p:stCondLst>
                            <p:childTnLst>
                              <p:par>
                                <p:cTn id="43" presetID="18" presetClass="entr" presetSubtype="12"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strips(downLeft)">
                                      <p:cBhvr>
                                        <p:cTn id="45" dur="500"/>
                                        <p:tgtEl>
                                          <p:spTgt spid="24"/>
                                        </p:tgtEl>
                                      </p:cBhvr>
                                    </p:animEffect>
                                  </p:childTnLst>
                                </p:cTn>
                              </p:par>
                            </p:childTnLst>
                          </p:cTn>
                        </p:par>
                      </p:childTnLst>
                    </p:cTn>
                  </p:par>
                  <p:par>
                    <p:cTn id="46" fill="hold">
                      <p:stCondLst>
                        <p:cond delay="indefinite"/>
                      </p:stCondLst>
                      <p:childTnLst>
                        <p:par>
                          <p:cTn id="47" fill="hold">
                            <p:stCondLst>
                              <p:cond delay="0"/>
                            </p:stCondLst>
                            <p:childTnLst>
                              <p:par>
                                <p:cTn id="48" presetID="18" presetClass="entr" presetSubtype="12" fill="hold" grpId="0" nodeType="click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strips(downLeft)">
                                      <p:cBhvr>
                                        <p:cTn id="50" dur="5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18" presetClass="entr" presetSubtype="12" fill="hold" grpId="0" nodeType="click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strips(downLeft)">
                                      <p:cBhvr>
                                        <p:cTn id="55" dur="500"/>
                                        <p:tgtEl>
                                          <p:spTgt spid="26"/>
                                        </p:tgtEl>
                                      </p:cBhvr>
                                    </p:animEffect>
                                  </p:childTnLst>
                                </p:cTn>
                              </p:par>
                            </p:childTnLst>
                          </p:cTn>
                        </p:par>
                      </p:childTnLst>
                    </p:cTn>
                  </p:par>
                  <p:par>
                    <p:cTn id="56" fill="hold">
                      <p:stCondLst>
                        <p:cond delay="indefinite"/>
                      </p:stCondLst>
                      <p:childTnLst>
                        <p:par>
                          <p:cTn id="57" fill="hold">
                            <p:stCondLst>
                              <p:cond delay="0"/>
                            </p:stCondLst>
                            <p:childTnLst>
                              <p:par>
                                <p:cTn id="58" presetID="18" presetClass="entr" presetSubtype="12" fill="hold" grpId="0" nodeType="click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strips(downLeft)">
                                      <p:cBhvr>
                                        <p:cTn id="60" dur="2000"/>
                                        <p:tgtEl>
                                          <p:spTgt spid="27"/>
                                        </p:tgtEl>
                                      </p:cBhvr>
                                    </p:animEffect>
                                  </p:childTnLst>
                                </p:cTn>
                              </p:par>
                            </p:childTnLst>
                          </p:cTn>
                        </p:par>
                      </p:childTnLst>
                    </p:cTn>
                  </p:par>
                  <p:par>
                    <p:cTn id="61" fill="hold">
                      <p:stCondLst>
                        <p:cond delay="indefinite"/>
                      </p:stCondLst>
                      <p:childTnLst>
                        <p:par>
                          <p:cTn id="62" fill="hold">
                            <p:stCondLst>
                              <p:cond delay="0"/>
                            </p:stCondLst>
                            <p:childTnLst>
                              <p:par>
                                <p:cTn id="63" presetID="18" presetClass="entr" presetSubtype="12" fill="hold" grpId="0" nodeType="clickEffect">
                                  <p:stCondLst>
                                    <p:cond delay="0"/>
                                  </p:stCondLst>
                                  <p:childTnLst>
                                    <p:set>
                                      <p:cBhvr>
                                        <p:cTn id="64" dur="1" fill="hold">
                                          <p:stCondLst>
                                            <p:cond delay="0"/>
                                          </p:stCondLst>
                                        </p:cTn>
                                        <p:tgtEl>
                                          <p:spTgt spid="28"/>
                                        </p:tgtEl>
                                        <p:attrNameLst>
                                          <p:attrName>style.visibility</p:attrName>
                                        </p:attrNameLst>
                                      </p:cBhvr>
                                      <p:to>
                                        <p:strVal val="visible"/>
                                      </p:to>
                                    </p:set>
                                    <p:animEffect transition="in" filter="strips(downLeft)">
                                      <p:cBhvr>
                                        <p:cTn id="65" dur="2000"/>
                                        <p:tgtEl>
                                          <p:spTgt spid="28"/>
                                        </p:tgtEl>
                                      </p:cBhvr>
                                    </p:animEffect>
                                  </p:childTnLst>
                                </p:cTn>
                              </p:par>
                            </p:childTnLst>
                          </p:cTn>
                        </p:par>
                      </p:childTnLst>
                    </p:cTn>
                  </p:par>
                  <p:par>
                    <p:cTn id="66" fill="hold">
                      <p:stCondLst>
                        <p:cond delay="indefinite"/>
                      </p:stCondLst>
                      <p:childTnLst>
                        <p:par>
                          <p:cTn id="67" fill="hold">
                            <p:stCondLst>
                              <p:cond delay="0"/>
                            </p:stCondLst>
                            <p:childTnLst>
                              <p:par>
                                <p:cTn id="68" presetID="18" presetClass="entr" presetSubtype="12" fill="hold" grpId="0" nodeType="click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strips(downLeft)">
                                      <p:cBhvr>
                                        <p:cTn id="70" dur="2000"/>
                                        <p:tgtEl>
                                          <p:spTgt spid="29"/>
                                        </p:tgtEl>
                                      </p:cBhvr>
                                    </p:animEffect>
                                  </p:childTnLst>
                                </p:cTn>
                              </p:par>
                            </p:childTnLst>
                          </p:cTn>
                        </p:par>
                      </p:childTnLst>
                    </p:cTn>
                  </p:par>
                  <p:par>
                    <p:cTn id="71" fill="hold">
                      <p:stCondLst>
                        <p:cond delay="indefinite"/>
                      </p:stCondLst>
                      <p:childTnLst>
                        <p:par>
                          <p:cTn id="72" fill="hold">
                            <p:stCondLst>
                              <p:cond delay="0"/>
                            </p:stCondLst>
                            <p:childTnLst>
                              <p:par>
                                <p:cTn id="73" presetID="18" presetClass="entr" presetSubtype="12" fill="hold" grpId="0" nodeType="click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strips(downLeft)">
                                      <p:cBhvr>
                                        <p:cTn id="75" dur="500"/>
                                        <p:tgtEl>
                                          <p:spTgt spid="33"/>
                                        </p:tgtEl>
                                      </p:cBhvr>
                                    </p:animEffect>
                                  </p:childTnLst>
                                </p:cTn>
                              </p:par>
                            </p:childTnLst>
                          </p:cTn>
                        </p:par>
                      </p:childTnLst>
                    </p:cTn>
                  </p:par>
                  <p:par>
                    <p:cTn id="76" fill="hold">
                      <p:stCondLst>
                        <p:cond delay="indefinite"/>
                      </p:stCondLst>
                      <p:childTnLst>
                        <p:par>
                          <p:cTn id="77" fill="hold">
                            <p:stCondLst>
                              <p:cond delay="0"/>
                            </p:stCondLst>
                            <p:childTnLst>
                              <p:par>
                                <p:cTn id="78" presetID="42" presetClass="entr" presetSubtype="0" fill="hold" grpId="0" nodeType="click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fade">
                                      <p:cBhvr>
                                        <p:cTn id="80" dur="1000"/>
                                        <p:tgtEl>
                                          <p:spTgt spid="35"/>
                                        </p:tgtEl>
                                      </p:cBhvr>
                                    </p:animEffect>
                                    <p:anim calcmode="lin" valueType="num">
                                      <p:cBhvr>
                                        <p:cTn id="81" dur="1000" fill="hold"/>
                                        <p:tgtEl>
                                          <p:spTgt spid="35"/>
                                        </p:tgtEl>
                                        <p:attrNameLst>
                                          <p:attrName>ppt_x</p:attrName>
                                        </p:attrNameLst>
                                      </p:cBhvr>
                                      <p:tavLst>
                                        <p:tav tm="0">
                                          <p:val>
                                            <p:strVal val="#ppt_x"/>
                                          </p:val>
                                        </p:tav>
                                        <p:tav tm="100000">
                                          <p:val>
                                            <p:strVal val="#ppt_x"/>
                                          </p:val>
                                        </p:tav>
                                      </p:tavLst>
                                    </p:anim>
                                    <p:anim calcmode="lin" valueType="num">
                                      <p:cBhvr>
                                        <p:cTn id="82"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utoUpdateAnimBg="0"/>
      <p:bldP spid="22" grpId="0" animBg="1"/>
      <p:bldP spid="23" grpId="0" animBg="1"/>
      <p:bldP spid="24" grpId="0" animBg="1"/>
      <p:bldP spid="25" grpId="0" animBg="1"/>
      <p:bldP spid="26" grpId="0" animBg="1"/>
      <p:bldP spid="27" grpId="0" animBg="1"/>
      <p:bldP spid="28" grpId="0" animBg="1"/>
      <p:bldP spid="29" grpId="0" animBg="1"/>
      <p:bldP spid="33"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265" y="573565"/>
            <a:ext cx="2286000" cy="631825"/>
            <a:chOff x="303" y="1315"/>
            <a:chExt cx="3600" cy="995"/>
          </a:xfrm>
        </p:grpSpPr>
        <p:grpSp>
          <p:nvGrpSpPr>
            <p:cNvPr id="3" name="组合 2"/>
            <p:cNvGrpSpPr/>
            <p:nvPr/>
          </p:nvGrpSpPr>
          <p:grpSpPr>
            <a:xfrm>
              <a:off x="898" y="1383"/>
              <a:ext cx="3005" cy="883"/>
              <a:chOff x="903371" y="249943"/>
              <a:chExt cx="2312527" cy="679699"/>
            </a:xfrm>
          </p:grpSpPr>
          <p:sp>
            <p:nvSpPr>
              <p:cNvPr id="8"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9"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学以致用</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4" name="组合 3"/>
            <p:cNvGrpSpPr/>
            <p:nvPr/>
          </p:nvGrpSpPr>
          <p:grpSpPr>
            <a:xfrm rot="16200000">
              <a:off x="366" y="1252"/>
              <a:ext cx="995" cy="1122"/>
              <a:chOff x="8439634" y="3544648"/>
              <a:chExt cx="1611146" cy="1817848"/>
            </a:xfrm>
          </p:grpSpPr>
          <p:sp>
            <p:nvSpPr>
              <p:cNvPr id="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0" name="矩形 9"/>
          <p:cNvSpPr/>
          <p:nvPr/>
        </p:nvSpPr>
        <p:spPr>
          <a:xfrm>
            <a:off x="628787" y="1394847"/>
            <a:ext cx="8619988" cy="2462213"/>
          </a:xfrm>
          <a:prstGeom prst="rect">
            <a:avLst/>
          </a:prstGeom>
        </p:spPr>
        <p:txBody>
          <a:bodyPr wrap="square">
            <a:spAutoFit/>
          </a:bodyPr>
          <a:lstStyle/>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1</a:t>
            </a:r>
            <a:r>
              <a:rPr lang="zh-CN" altLang="en-US" sz="2800" b="1" dirty="0" smtClean="0">
                <a:solidFill>
                  <a:prstClr val="black"/>
                </a:solidFill>
                <a:latin typeface="微软雅黑" panose="020B0503020204020204" pitchFamily="34" charset="-122"/>
                <a:ea typeface="微软雅黑" panose="020B0503020204020204" pitchFamily="34" charset="-122"/>
              </a:rPr>
              <a:t>、如</a:t>
            </a:r>
            <a:r>
              <a:rPr lang="zh-CN" altLang="en-US" sz="2800" b="1" dirty="0">
                <a:solidFill>
                  <a:prstClr val="black"/>
                </a:solidFill>
                <a:latin typeface="微软雅黑" panose="020B0503020204020204" pitchFamily="34" charset="-122"/>
                <a:ea typeface="微软雅黑" panose="020B0503020204020204" pitchFamily="34" charset="-122"/>
              </a:rPr>
              <a:t>图所示，对光</a:t>
            </a:r>
            <a:r>
              <a:rPr lang="zh-CN" altLang="en-US" sz="2800" b="1" dirty="0" smtClean="0">
                <a:solidFill>
                  <a:prstClr val="black"/>
                </a:solidFill>
                <a:latin typeface="微软雅黑" panose="020B0503020204020204" pitchFamily="34" charset="-122"/>
                <a:ea typeface="微软雅黑" panose="020B0503020204020204" pitchFamily="34" charset="-122"/>
              </a:rPr>
              <a:t>有汇聚作用</a:t>
            </a:r>
            <a:r>
              <a:rPr lang="zh-CN" altLang="en-US" sz="2800" b="1" dirty="0">
                <a:solidFill>
                  <a:prstClr val="black"/>
                </a:solidFill>
                <a:latin typeface="微软雅黑" panose="020B0503020204020204" pitchFamily="34" charset="-122"/>
                <a:ea typeface="微软雅黑" panose="020B0503020204020204" pitchFamily="34" charset="-122"/>
              </a:rPr>
              <a:t>的透镜有（　　）</a:t>
            </a:r>
          </a:p>
          <a:p>
            <a:pPr lvl="0">
              <a:lnSpc>
                <a:spcPct val="150000"/>
              </a:lnSpc>
            </a:pPr>
            <a:r>
              <a:rPr lang="en-US" altLang="zh-CN" sz="2800" b="1" dirty="0">
                <a:solidFill>
                  <a:prstClr val="black"/>
                </a:solidFill>
                <a:latin typeface="微软雅黑" panose="020B0503020204020204" pitchFamily="34" charset="-122"/>
                <a:ea typeface="微软雅黑" panose="020B0503020204020204" pitchFamily="34" charset="-122"/>
              </a:rPr>
              <a:t>A</a:t>
            </a:r>
            <a:r>
              <a:rPr lang="zh-CN" altLang="en-US" sz="2800" b="1" dirty="0">
                <a:solidFill>
                  <a:prstClr val="black"/>
                </a:solidFill>
                <a:latin typeface="微软雅黑" panose="020B0503020204020204" pitchFamily="34" charset="-122"/>
                <a:ea typeface="微软雅黑" panose="020B0503020204020204" pitchFamily="34" charset="-122"/>
              </a:rPr>
              <a:t>．①③⑤        </a:t>
            </a:r>
            <a:r>
              <a:rPr lang="en-US" altLang="zh-CN" sz="2800" b="1" dirty="0">
                <a:solidFill>
                  <a:prstClr val="black"/>
                </a:solidFill>
                <a:latin typeface="微软雅黑" panose="020B0503020204020204" pitchFamily="34" charset="-122"/>
                <a:ea typeface="微软雅黑" panose="020B0503020204020204" pitchFamily="34" charset="-122"/>
              </a:rPr>
              <a:t>B</a:t>
            </a:r>
            <a:r>
              <a:rPr lang="zh-CN" altLang="en-US" sz="2800" b="1" dirty="0">
                <a:solidFill>
                  <a:prstClr val="black"/>
                </a:solidFill>
                <a:latin typeface="微软雅黑" panose="020B0503020204020204" pitchFamily="34" charset="-122"/>
                <a:ea typeface="微软雅黑" panose="020B0503020204020204" pitchFamily="34" charset="-122"/>
              </a:rPr>
              <a:t>．②④⑤⑥                </a:t>
            </a:r>
            <a:endParaRPr lang="en-US" altLang="zh-CN" sz="2800" b="1" dirty="0">
              <a:solidFill>
                <a:prstClr val="black"/>
              </a:solidFill>
              <a:latin typeface="微软雅黑" panose="020B0503020204020204" pitchFamily="34" charset="-122"/>
              <a:ea typeface="微软雅黑" panose="020B0503020204020204" pitchFamily="34" charset="-122"/>
            </a:endParaRPr>
          </a:p>
          <a:p>
            <a:pPr lvl="0">
              <a:lnSpc>
                <a:spcPct val="150000"/>
              </a:lnSpc>
            </a:pPr>
            <a:r>
              <a:rPr lang="en-US" altLang="zh-CN" sz="2800" b="1" dirty="0" smtClean="0">
                <a:solidFill>
                  <a:prstClr val="black"/>
                </a:solidFill>
                <a:latin typeface="微软雅黑" panose="020B0503020204020204" pitchFamily="34" charset="-122"/>
                <a:ea typeface="微软雅黑" panose="020B0503020204020204" pitchFamily="34" charset="-122"/>
              </a:rPr>
              <a:t>C</a:t>
            </a:r>
            <a:r>
              <a:rPr lang="zh-CN" altLang="en-US" sz="2800" b="1" dirty="0">
                <a:solidFill>
                  <a:prstClr val="black"/>
                </a:solidFill>
                <a:latin typeface="微软雅黑" panose="020B0503020204020204" pitchFamily="34" charset="-122"/>
                <a:ea typeface="微软雅黑" panose="020B0503020204020204" pitchFamily="34" charset="-122"/>
              </a:rPr>
              <a:t>．①②③        </a:t>
            </a:r>
            <a:r>
              <a:rPr lang="en-US" altLang="zh-CN" sz="2800" b="1" dirty="0" smtClean="0">
                <a:solidFill>
                  <a:prstClr val="black"/>
                </a:solidFill>
                <a:latin typeface="微软雅黑" panose="020B0503020204020204" pitchFamily="34" charset="-122"/>
                <a:ea typeface="微软雅黑" panose="020B0503020204020204" pitchFamily="34" charset="-122"/>
              </a:rPr>
              <a:t>D</a:t>
            </a:r>
            <a:r>
              <a:rPr lang="zh-CN" altLang="en-US" sz="2800" b="1" dirty="0">
                <a:solidFill>
                  <a:prstClr val="black"/>
                </a:solidFill>
                <a:latin typeface="微软雅黑" panose="020B0503020204020204" pitchFamily="34" charset="-122"/>
                <a:ea typeface="微软雅黑" panose="020B0503020204020204" pitchFamily="34" charset="-122"/>
              </a:rPr>
              <a:t>．②④⑥ </a:t>
            </a:r>
          </a:p>
          <a:p>
            <a:pPr lvl="0"/>
            <a:endParaRPr lang="zh-CN" altLang="en-US" sz="2800" dirty="0">
              <a:solidFill>
                <a:prstClr val="black"/>
              </a:solidFill>
            </a:endParaRPr>
          </a:p>
        </p:txBody>
      </p:sp>
      <p:pic>
        <p:nvPicPr>
          <p:cNvPr id="12" name="图片 11"/>
          <p:cNvPicPr>
            <a:picLocks noChangeAspect="1"/>
          </p:cNvPicPr>
          <p:nvPr/>
        </p:nvPicPr>
        <p:blipFill>
          <a:blip r:embed="rId2"/>
          <a:stretch>
            <a:fillRect/>
          </a:stretch>
        </p:blipFill>
        <p:spPr>
          <a:xfrm>
            <a:off x="1490662" y="3600450"/>
            <a:ext cx="4176713" cy="1981200"/>
          </a:xfrm>
          <a:prstGeom prst="rect">
            <a:avLst/>
          </a:prstGeom>
        </p:spPr>
      </p:pic>
      <p:sp>
        <p:nvSpPr>
          <p:cNvPr id="13" name="矩形 12"/>
          <p:cNvSpPr/>
          <p:nvPr/>
        </p:nvSpPr>
        <p:spPr>
          <a:xfrm>
            <a:off x="1490662" y="5472440"/>
            <a:ext cx="4379725" cy="523220"/>
          </a:xfrm>
          <a:prstGeom prst="rect">
            <a:avLst/>
          </a:prstGeom>
        </p:spPr>
        <p:txBody>
          <a:bodyPr wrap="none">
            <a:spAutoFit/>
          </a:bodyPr>
          <a:lstStyle/>
          <a:p>
            <a:r>
              <a:rPr lang="zh-CN" altLang="en-US" sz="2800" b="1" dirty="0" smtClean="0">
                <a:solidFill>
                  <a:prstClr val="black"/>
                </a:solidFill>
                <a:latin typeface="微软雅黑" panose="020B0503020204020204" pitchFamily="34" charset="-122"/>
                <a:ea typeface="微软雅黑" panose="020B0503020204020204" pitchFamily="34" charset="-122"/>
              </a:rPr>
              <a:t>①    ②   ③    ④   ⑤    ⑥ </a:t>
            </a:r>
            <a:endParaRPr lang="zh-CN" altLang="en-US" dirty="0"/>
          </a:p>
        </p:txBody>
      </p:sp>
      <p:sp>
        <p:nvSpPr>
          <p:cNvPr id="14" name="矩形 13"/>
          <p:cNvSpPr/>
          <p:nvPr/>
        </p:nvSpPr>
        <p:spPr>
          <a:xfrm>
            <a:off x="7326340" y="1519565"/>
            <a:ext cx="453970" cy="523220"/>
          </a:xfrm>
          <a:prstGeom prst="rect">
            <a:avLst/>
          </a:prstGeom>
        </p:spPr>
        <p:txBody>
          <a:bodyPr wrap="none">
            <a:spAutoFit/>
          </a:bodyPr>
          <a:lstStyle/>
          <a:p>
            <a:r>
              <a:rPr lang="en-US" altLang="zh-CN" sz="2800" b="1" dirty="0">
                <a:solidFill>
                  <a:srgbClr val="C00000"/>
                </a:solidFill>
                <a:latin typeface="微软雅黑" panose="020B0503020204020204" pitchFamily="34" charset="-122"/>
                <a:ea typeface="微软雅黑" panose="020B0503020204020204" pitchFamily="34" charset="-122"/>
              </a:rPr>
              <a:t>A</a:t>
            </a:r>
            <a:endParaRPr lang="zh-CN" altLang="en-US" dirty="0">
              <a:solidFill>
                <a:srgbClr val="C00000"/>
              </a:solidFill>
            </a:endParaRPr>
          </a:p>
        </p:txBody>
      </p:sp>
      <p:sp>
        <p:nvSpPr>
          <p:cNvPr id="15" name="矩形 14"/>
          <p:cNvSpPr/>
          <p:nvPr/>
        </p:nvSpPr>
        <p:spPr>
          <a:xfrm>
            <a:off x="3988194" y="3352349"/>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6" name="矩形 15"/>
          <p:cNvSpPr/>
          <p:nvPr/>
        </p:nvSpPr>
        <p:spPr>
          <a:xfrm>
            <a:off x="7176588" y="3277284"/>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7" name="矩形 16"/>
          <p:cNvSpPr/>
          <p:nvPr/>
        </p:nvSpPr>
        <p:spPr>
          <a:xfrm>
            <a:off x="5523080" y="3385006"/>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extLst>
      <p:ext uri="{BB962C8B-B14F-4D97-AF65-F5344CB8AC3E}">
        <p14:creationId xmlns:p14="http://schemas.microsoft.com/office/powerpoint/2010/main" val="1692461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1000"/>
                                        <p:tgtEl>
                                          <p:spTgt spid="14">
                                            <p:txEl>
                                              <p:pRg st="0" end="0"/>
                                            </p:txEl>
                                          </p:spTgt>
                                        </p:tgtEl>
                                      </p:cBhvr>
                                    </p:animEffect>
                                    <p:anim calcmode="lin" valueType="num">
                                      <p:cBhvr>
                                        <p:cTn id="8"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265" y="573565"/>
            <a:ext cx="2286000" cy="631825"/>
            <a:chOff x="303" y="1315"/>
            <a:chExt cx="3600" cy="995"/>
          </a:xfrm>
        </p:grpSpPr>
        <p:grpSp>
          <p:nvGrpSpPr>
            <p:cNvPr id="3" name="组合 2"/>
            <p:cNvGrpSpPr/>
            <p:nvPr/>
          </p:nvGrpSpPr>
          <p:grpSpPr>
            <a:xfrm>
              <a:off x="898" y="1383"/>
              <a:ext cx="3005" cy="883"/>
              <a:chOff x="903371" y="249943"/>
              <a:chExt cx="2312527" cy="679699"/>
            </a:xfrm>
          </p:grpSpPr>
          <p:sp>
            <p:nvSpPr>
              <p:cNvPr id="8"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9"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学以致用</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4" name="组合 3"/>
            <p:cNvGrpSpPr/>
            <p:nvPr/>
          </p:nvGrpSpPr>
          <p:grpSpPr>
            <a:xfrm rot="16200000">
              <a:off x="366" y="1252"/>
              <a:ext cx="995" cy="1122"/>
              <a:chOff x="8439634" y="3544648"/>
              <a:chExt cx="1611146" cy="1817848"/>
            </a:xfrm>
          </p:grpSpPr>
          <p:sp>
            <p:nvSpPr>
              <p:cNvPr id="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0" name="矩形 9"/>
          <p:cNvSpPr/>
          <p:nvPr/>
        </p:nvSpPr>
        <p:spPr>
          <a:xfrm>
            <a:off x="896868" y="1481941"/>
            <a:ext cx="6572250" cy="3970318"/>
          </a:xfrm>
          <a:prstGeom prst="rect">
            <a:avLst/>
          </a:prstGeom>
        </p:spPr>
        <p:txBody>
          <a:bodyPr wrap="square">
            <a:spAutoFit/>
          </a:bodyPr>
          <a:lstStyle/>
          <a:p>
            <a:pPr lvl="0">
              <a:lnSpc>
                <a:spcPct val="150000"/>
              </a:lnSpc>
            </a:pP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凸透镜对光的作用，下列说法正确的是</a:t>
            </a:r>
            <a:r>
              <a:rPr lang="zh-CN" altLang="en-US" sz="2800" b="1" dirty="0" smtClean="0">
                <a:solidFill>
                  <a:prstClr val="black"/>
                </a:solidFill>
                <a:latin typeface="Times New Roman" panose="02020603050405020304" pitchFamily="18" charset="0"/>
                <a:ea typeface="微软雅黑" panose="020B0503020204020204" pitchFamily="34" charset="-122"/>
              </a:rPr>
              <a:t>（      ）</a:t>
            </a:r>
            <a:endParaRPr lang="zh-CN" altLang="en-US" sz="2800" b="1" dirty="0">
              <a:solidFill>
                <a:prstClr val="black"/>
              </a:solidFill>
              <a:latin typeface="Times New Roman" panose="02020603050405020304" pitchFamily="18" charset="0"/>
              <a:ea typeface="微软雅黑" panose="020B0503020204020204" pitchFamily="34" charset="-122"/>
            </a:endParaRPr>
          </a:p>
          <a:p>
            <a:pPr lvl="0">
              <a:lnSpc>
                <a:spcPct val="150000"/>
              </a:lnSpc>
            </a:pPr>
            <a:r>
              <a:rPr lang="en-US" altLang="zh-CN" sz="2800" b="1" dirty="0">
                <a:solidFill>
                  <a:prstClr val="black"/>
                </a:solidFill>
                <a:latin typeface="Times New Roman" panose="02020603050405020304" pitchFamily="18" charset="0"/>
                <a:ea typeface="微软雅黑" panose="020B0503020204020204" pitchFamily="34" charset="-122"/>
              </a:rPr>
              <a:t>A.</a:t>
            </a:r>
            <a:r>
              <a:rPr lang="zh-CN" altLang="en-US" sz="2800" b="1" dirty="0">
                <a:solidFill>
                  <a:prstClr val="black"/>
                </a:solidFill>
                <a:latin typeface="Times New Roman" panose="02020603050405020304" pitchFamily="18" charset="0"/>
                <a:ea typeface="微软雅黑" panose="020B0503020204020204" pitchFamily="34" charset="-122"/>
              </a:rPr>
              <a:t>光通过凸透镜后会变成平行光</a:t>
            </a:r>
          </a:p>
          <a:p>
            <a:pPr lvl="0">
              <a:lnSpc>
                <a:spcPct val="150000"/>
              </a:lnSpc>
            </a:pPr>
            <a:r>
              <a:rPr lang="en-US" altLang="zh-CN" sz="2800" b="1" dirty="0">
                <a:solidFill>
                  <a:prstClr val="black"/>
                </a:solidFill>
                <a:latin typeface="Times New Roman" panose="02020603050405020304" pitchFamily="18" charset="0"/>
                <a:ea typeface="微软雅黑" panose="020B0503020204020204" pitchFamily="34" charset="-122"/>
              </a:rPr>
              <a:t>B.</a:t>
            </a:r>
            <a:r>
              <a:rPr lang="zh-CN" altLang="en-US" sz="2800" b="1" dirty="0">
                <a:solidFill>
                  <a:prstClr val="black"/>
                </a:solidFill>
                <a:latin typeface="Times New Roman" panose="02020603050405020304" pitchFamily="18" charset="0"/>
                <a:ea typeface="微软雅黑" panose="020B0503020204020204" pitchFamily="34" charset="-122"/>
              </a:rPr>
              <a:t>光通过凸透镜后会相交于焦点</a:t>
            </a:r>
          </a:p>
          <a:p>
            <a:pPr lvl="0">
              <a:lnSpc>
                <a:spcPct val="150000"/>
              </a:lnSpc>
            </a:pPr>
            <a:r>
              <a:rPr lang="en-US" altLang="zh-CN" sz="2800" b="1" dirty="0">
                <a:solidFill>
                  <a:prstClr val="black"/>
                </a:solidFill>
                <a:latin typeface="Times New Roman" panose="02020603050405020304" pitchFamily="18" charset="0"/>
                <a:ea typeface="微软雅黑" panose="020B0503020204020204" pitchFamily="34" charset="-122"/>
              </a:rPr>
              <a:t>C.</a:t>
            </a:r>
            <a:r>
              <a:rPr lang="zh-CN" altLang="en-US" sz="2800" b="1" dirty="0">
                <a:solidFill>
                  <a:prstClr val="black"/>
                </a:solidFill>
                <a:latin typeface="Times New Roman" panose="02020603050405020304" pitchFamily="18" charset="0"/>
                <a:ea typeface="微软雅黑" panose="020B0503020204020204" pitchFamily="34" charset="-122"/>
              </a:rPr>
              <a:t>只对平行于主光轴的光才有会聚作用</a:t>
            </a:r>
          </a:p>
          <a:p>
            <a:pPr lvl="0">
              <a:lnSpc>
                <a:spcPct val="150000"/>
              </a:lnSpc>
            </a:pPr>
            <a:r>
              <a:rPr lang="en-US" altLang="zh-CN" sz="2800" b="1" dirty="0">
                <a:solidFill>
                  <a:prstClr val="black"/>
                </a:solidFill>
                <a:latin typeface="Times New Roman" panose="02020603050405020304" pitchFamily="18" charset="0"/>
                <a:ea typeface="微软雅黑" panose="020B0503020204020204" pitchFamily="34" charset="-122"/>
              </a:rPr>
              <a:t>D.</a:t>
            </a:r>
            <a:r>
              <a:rPr lang="zh-CN" altLang="en-US" sz="2800" b="1" dirty="0">
                <a:solidFill>
                  <a:prstClr val="black"/>
                </a:solidFill>
                <a:latin typeface="Times New Roman" panose="02020603050405020304" pitchFamily="18" charset="0"/>
                <a:ea typeface="微软雅黑" panose="020B0503020204020204" pitchFamily="34" charset="-122"/>
              </a:rPr>
              <a:t>对任何光都有会聚作用</a:t>
            </a:r>
          </a:p>
        </p:txBody>
      </p:sp>
      <p:sp>
        <p:nvSpPr>
          <p:cNvPr id="11" name="矩形 10"/>
          <p:cNvSpPr/>
          <p:nvPr/>
        </p:nvSpPr>
        <p:spPr>
          <a:xfrm>
            <a:off x="1345177" y="2224415"/>
            <a:ext cx="444352" cy="523220"/>
          </a:xfrm>
          <a:prstGeom prst="rect">
            <a:avLst/>
          </a:prstGeom>
        </p:spPr>
        <p:txBody>
          <a:bodyPr wrap="none">
            <a:spAutoFit/>
          </a:bodyPr>
          <a:lstStyle/>
          <a:p>
            <a:r>
              <a:rPr lang="en-US" altLang="zh-CN" sz="2800" b="1" dirty="0" smtClean="0">
                <a:solidFill>
                  <a:srgbClr val="C00000"/>
                </a:solidFill>
                <a:latin typeface="Times New Roman" panose="02020603050405020304" pitchFamily="18" charset="0"/>
                <a:ea typeface="微软雅黑" panose="020B0503020204020204" pitchFamily="34" charset="-122"/>
              </a:rPr>
              <a:t>D</a:t>
            </a:r>
            <a:endParaRPr lang="zh-CN" altLang="en-US" dirty="0">
              <a:solidFill>
                <a:srgbClr val="C00000"/>
              </a:solidFill>
            </a:endParaRPr>
          </a:p>
        </p:txBody>
      </p:sp>
    </p:spTree>
    <p:extLst>
      <p:ext uri="{BB962C8B-B14F-4D97-AF65-F5344CB8AC3E}">
        <p14:creationId xmlns:p14="http://schemas.microsoft.com/office/powerpoint/2010/main" val="3427168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8460" y="1082617"/>
            <a:ext cx="2698175" cy="662297"/>
          </a:xfrm>
          <a:prstGeom prst="rect">
            <a:avLst/>
          </a:prstGeom>
        </p:spPr>
        <p:txBody>
          <a:bodyPr wrap="non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二、</a:t>
            </a:r>
            <a:r>
              <a:rPr lang="zh-CN" altLang="en-US" sz="2800" b="1" dirty="0">
                <a:solidFill>
                  <a:prstClr val="black"/>
                </a:solidFill>
                <a:latin typeface="Times New Roman" panose="02020603050405020304" pitchFamily="18" charset="0"/>
                <a:ea typeface="微软雅黑" panose="020B0503020204020204" pitchFamily="34" charset="-122"/>
              </a:rPr>
              <a:t>凸透镜</a:t>
            </a:r>
            <a:r>
              <a:rPr lang="zh-CN" altLang="en-US" sz="2800" b="1" dirty="0" smtClean="0">
                <a:solidFill>
                  <a:prstClr val="black"/>
                </a:solidFill>
                <a:latin typeface="Times New Roman" panose="02020603050405020304" pitchFamily="18" charset="0"/>
                <a:ea typeface="微软雅黑" panose="020B0503020204020204" pitchFamily="34" charset="-122"/>
              </a:rPr>
              <a:t>成像</a:t>
            </a:r>
            <a:endParaRPr lang="en-US" altLang="zh-CN" sz="2800" b="1" dirty="0" smtClean="0">
              <a:solidFill>
                <a:prstClr val="black"/>
              </a:solidFill>
              <a:latin typeface="Times New Roman" panose="02020603050405020304" pitchFamily="18" charset="0"/>
              <a:ea typeface="微软雅黑" panose="020B0503020204020204" pitchFamily="34" charset="-122"/>
            </a:endParaRPr>
          </a:p>
        </p:txBody>
      </p:sp>
      <p:sp>
        <p:nvSpPr>
          <p:cNvPr id="3" name="矩形 2"/>
          <p:cNvSpPr/>
          <p:nvPr/>
        </p:nvSpPr>
        <p:spPr>
          <a:xfrm>
            <a:off x="356553" y="1668981"/>
            <a:ext cx="7608013" cy="738664"/>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凸透镜在生产、生活中具有广泛的</a:t>
            </a:r>
            <a:r>
              <a:rPr lang="zh-CN" altLang="en-US" sz="2800" b="1" dirty="0" smtClean="0">
                <a:solidFill>
                  <a:prstClr val="black"/>
                </a:solidFill>
                <a:latin typeface="Times New Roman" panose="02020603050405020304" pitchFamily="18" charset="0"/>
                <a:ea typeface="微软雅黑" panose="020B0503020204020204" pitchFamily="34" charset="-122"/>
              </a:rPr>
              <a:t>运用。</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4253" y="2407645"/>
            <a:ext cx="4726113" cy="3544585"/>
          </a:xfrm>
          <a:prstGeom prst="rect">
            <a:avLst/>
          </a:prstGeom>
        </p:spPr>
      </p:pic>
      <p:sp>
        <p:nvSpPr>
          <p:cNvPr id="6" name="矩形 5"/>
          <p:cNvSpPr/>
          <p:nvPr/>
        </p:nvSpPr>
        <p:spPr>
          <a:xfrm>
            <a:off x="3286099" y="5885381"/>
            <a:ext cx="1261884"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显微镜</a:t>
            </a:r>
          </a:p>
        </p:txBody>
      </p:sp>
      <p:grpSp>
        <p:nvGrpSpPr>
          <p:cNvPr id="7" name="组合 6"/>
          <p:cNvGrpSpPr/>
          <p:nvPr/>
        </p:nvGrpSpPr>
        <p:grpSpPr>
          <a:xfrm>
            <a:off x="635" y="526944"/>
            <a:ext cx="2286000" cy="631825"/>
            <a:chOff x="303" y="1315"/>
            <a:chExt cx="3600" cy="995"/>
          </a:xfrm>
        </p:grpSpPr>
        <p:sp>
          <p:nvSpPr>
            <p:cNvPr id="8" name="矩形 3"/>
            <p:cNvSpPr>
              <a:spLocks noChangeArrowheads="1"/>
            </p:cNvSpPr>
            <p:nvPr/>
          </p:nvSpPr>
          <p:spPr bwMode="auto">
            <a:xfrm>
              <a:off x="1889" y="1656"/>
              <a:ext cx="1368" cy="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a:t>
              </a:r>
              <a:r>
                <a:rPr lang="zh-CN" altLang="en-US" dirty="0" smtClean="0">
                  <a:solidFill>
                    <a:schemeClr val="bg1"/>
                  </a:solidFill>
                  <a:latin typeface="微软雅黑" panose="020B0503020204020204" charset="-122"/>
                  <a:ea typeface="微软雅黑" panose="020B0503020204020204" charset="-122"/>
                  <a:sym typeface="Arial" panose="020B0604020202020204" pitchFamily="34" charset="0"/>
                </a:rPr>
                <a:t>目</a:t>
              </a:r>
              <a:endParaRPr lang="zh-CN" altLang="en-US" dirty="0">
                <a:solidFill>
                  <a:schemeClr val="bg1"/>
                </a:solidFill>
                <a:latin typeface="微软雅黑" panose="020B0503020204020204" charset="-122"/>
                <a:ea typeface="微软雅黑" panose="020B0503020204020204" charset="-122"/>
                <a:sym typeface="Arial" panose="020B0604020202020204" pitchFamily="34" charset="0"/>
              </a:endParaRPr>
            </a:p>
          </p:txBody>
        </p:sp>
        <p:grpSp>
          <p:nvGrpSpPr>
            <p:cNvPr id="9" name="组合 8"/>
            <p:cNvGrpSpPr/>
            <p:nvPr/>
          </p:nvGrpSpPr>
          <p:grpSpPr>
            <a:xfrm>
              <a:off x="898" y="1383"/>
              <a:ext cx="3005" cy="883"/>
              <a:chOff x="903371" y="249943"/>
              <a:chExt cx="2312527" cy="679699"/>
            </a:xfrm>
          </p:grpSpPr>
          <p:sp>
            <p:nvSpPr>
              <p:cNvPr id="14"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5"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0" name="组合 9"/>
            <p:cNvGrpSpPr/>
            <p:nvPr/>
          </p:nvGrpSpPr>
          <p:grpSpPr>
            <a:xfrm rot="16200000">
              <a:off x="366" y="1252"/>
              <a:ext cx="995" cy="1122"/>
              <a:chOff x="8439634" y="3544648"/>
              <a:chExt cx="1611146" cy="1817848"/>
            </a:xfrm>
          </p:grpSpPr>
          <p:sp>
            <p:nvSpPr>
              <p:cNvPr id="1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6" name="矩形 15"/>
          <p:cNvSpPr/>
          <p:nvPr/>
        </p:nvSpPr>
        <p:spPr>
          <a:xfrm>
            <a:off x="3828495" y="1420880"/>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7" name="矩形 16"/>
          <p:cNvSpPr/>
          <p:nvPr/>
        </p:nvSpPr>
        <p:spPr>
          <a:xfrm>
            <a:off x="7016889" y="1345815"/>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8" name="矩形 17"/>
          <p:cNvSpPr/>
          <p:nvPr/>
        </p:nvSpPr>
        <p:spPr>
          <a:xfrm>
            <a:off x="5363381" y="1453537"/>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extLst>
      <p:ext uri="{BB962C8B-B14F-4D97-AF65-F5344CB8AC3E}">
        <p14:creationId xmlns:p14="http://schemas.microsoft.com/office/powerpoint/2010/main" val="10635338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77075" y="579652"/>
            <a:ext cx="2286000" cy="631825"/>
            <a:chOff x="303" y="1315"/>
            <a:chExt cx="3600" cy="995"/>
          </a:xfrm>
        </p:grpSpPr>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89" y="325868"/>
                <a:ext cx="2112335"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导入新课</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692597" y="1444731"/>
            <a:ext cx="7077788" cy="1308628"/>
          </a:xfrm>
          <a:prstGeom prst="rect">
            <a:avLst/>
          </a:prstGeom>
        </p:spPr>
        <p:txBody>
          <a:bodyPr wrap="square">
            <a:spAutoFit/>
          </a:bodyPr>
          <a:lstStyle/>
          <a:p>
            <a:pPr>
              <a:lnSpc>
                <a:spcPct val="150000"/>
              </a:lnSpc>
            </a:pPr>
            <a:r>
              <a:rPr lang="zh-CN" altLang="en-US" sz="2800" b="1" dirty="0">
                <a:latin typeface="Times New Roman" panose="02020603050405020304" pitchFamily="18" charset="0"/>
                <a:ea typeface="微软雅黑" panose="020B0503020204020204" pitchFamily="34" charset="-122"/>
              </a:rPr>
              <a:t>冰遇到火就会熔化，所以 冰怕火，那么，冰能不能取火呢</a:t>
            </a:r>
            <a:r>
              <a:rPr lang="zh-CN" altLang="en-US" sz="2800" b="1" dirty="0" smtClean="0">
                <a:latin typeface="Times New Roman" panose="02020603050405020304" pitchFamily="18" charset="0"/>
                <a:ea typeface="微软雅黑" panose="020B0503020204020204" pitchFamily="34" charset="-122"/>
              </a:rPr>
              <a:t>？</a:t>
            </a:r>
            <a:endParaRPr lang="zh-CN" altLang="en-US" sz="2800" b="1" dirty="0">
              <a:latin typeface="Times New Roman" panose="02020603050405020304" pitchFamily="18" charset="0"/>
              <a:ea typeface="微软雅黑" panose="020B0503020204020204" pitchFamily="34" charset="-122"/>
            </a:endParaRPr>
          </a:p>
        </p:txBody>
      </p:sp>
      <p:pic>
        <p:nvPicPr>
          <p:cNvPr id="3" name="图片 2"/>
          <p:cNvPicPr>
            <a:picLocks noChangeAspect="1"/>
          </p:cNvPicPr>
          <p:nvPr/>
        </p:nvPicPr>
        <p:blipFill>
          <a:blip r:embed="rId2"/>
          <a:stretch>
            <a:fillRect/>
          </a:stretch>
        </p:blipFill>
        <p:spPr>
          <a:xfrm>
            <a:off x="848769" y="3062662"/>
            <a:ext cx="2239088" cy="3130760"/>
          </a:xfrm>
          <a:prstGeom prst="rect">
            <a:avLst/>
          </a:prstGeom>
        </p:spPr>
      </p:pic>
      <p:sp>
        <p:nvSpPr>
          <p:cNvPr id="8" name="云形标注 7"/>
          <p:cNvSpPr/>
          <p:nvPr/>
        </p:nvSpPr>
        <p:spPr>
          <a:xfrm>
            <a:off x="4136241" y="2674189"/>
            <a:ext cx="4191000" cy="3454602"/>
          </a:xfrm>
          <a:prstGeom prst="cloudCallout">
            <a:avLst>
              <a:gd name="adj1" fmla="val -70422"/>
              <a:gd name="adj2" fmla="val 30044"/>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760485" y="3062662"/>
            <a:ext cx="3354815" cy="2677656"/>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让如图所示的冰正对太阳光看冰能不能把它后面的纸张</a:t>
            </a:r>
            <a:r>
              <a:rPr lang="zh-CN" altLang="en-US" sz="2800" b="1" dirty="0" smtClean="0">
                <a:solidFill>
                  <a:prstClr val="black"/>
                </a:solidFill>
                <a:latin typeface="Times New Roman" panose="02020603050405020304" pitchFamily="18" charset="0"/>
                <a:ea typeface="微软雅黑" panose="020B0503020204020204" pitchFamily="34" charset="-122"/>
              </a:rPr>
              <a:t>点燃。</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14" name="矩形 13"/>
          <p:cNvSpPr/>
          <p:nvPr/>
        </p:nvSpPr>
        <p:spPr>
          <a:xfrm>
            <a:off x="3225599" y="1286860"/>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5" name="矩形 14"/>
          <p:cNvSpPr/>
          <p:nvPr/>
        </p:nvSpPr>
        <p:spPr>
          <a:xfrm>
            <a:off x="6413993" y="1211795"/>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6" name="矩形 15"/>
          <p:cNvSpPr/>
          <p:nvPr/>
        </p:nvSpPr>
        <p:spPr>
          <a:xfrm>
            <a:off x="4760485" y="1319517"/>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6553" y="1397394"/>
            <a:ext cx="4116388" cy="308969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2941" y="1397394"/>
            <a:ext cx="4119587" cy="3089690"/>
          </a:xfrm>
          <a:prstGeom prst="rect">
            <a:avLst/>
          </a:prstGeom>
        </p:spPr>
      </p:pic>
      <p:sp>
        <p:nvSpPr>
          <p:cNvPr id="4" name="矩形 3"/>
          <p:cNvSpPr/>
          <p:nvPr/>
        </p:nvSpPr>
        <p:spPr>
          <a:xfrm>
            <a:off x="5901792" y="4753649"/>
            <a:ext cx="1261884"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pitchFamily="34" charset="-122"/>
              </a:rPr>
              <a:t>投影仪</a:t>
            </a:r>
            <a:endParaRPr lang="zh-CN" altLang="en-US" dirty="0"/>
          </a:p>
        </p:txBody>
      </p:sp>
      <p:sp>
        <p:nvSpPr>
          <p:cNvPr id="5" name="矩形 4"/>
          <p:cNvSpPr/>
          <p:nvPr/>
        </p:nvSpPr>
        <p:spPr>
          <a:xfrm>
            <a:off x="1783805" y="4753649"/>
            <a:ext cx="1261884" cy="523220"/>
          </a:xfrm>
          <a:prstGeom prst="rect">
            <a:avLst/>
          </a:prstGeom>
        </p:spPr>
        <p:txBody>
          <a:bodyPr wrap="none">
            <a:spAutoFit/>
          </a:bodyPr>
          <a:lstStyle/>
          <a:p>
            <a:r>
              <a:rPr lang="zh-CN" altLang="en-US" sz="2800" b="1" dirty="0" smtClean="0">
                <a:solidFill>
                  <a:prstClr val="black"/>
                </a:solidFill>
                <a:latin typeface="Times New Roman" panose="02020603050405020304" pitchFamily="18" charset="0"/>
                <a:ea typeface="微软雅黑" panose="020B0503020204020204" pitchFamily="34" charset="-122"/>
              </a:rPr>
              <a:t>望远镜</a:t>
            </a:r>
            <a:endParaRPr lang="zh-CN" altLang="en-US" dirty="0"/>
          </a:p>
        </p:txBody>
      </p:sp>
      <p:sp>
        <p:nvSpPr>
          <p:cNvPr id="6" name="矩形 5"/>
          <p:cNvSpPr/>
          <p:nvPr/>
        </p:nvSpPr>
        <p:spPr>
          <a:xfrm>
            <a:off x="378460" y="4211668"/>
            <a:ext cx="8080625" cy="1954959"/>
          </a:xfrm>
          <a:prstGeom prst="rect">
            <a:avLst/>
          </a:prstGeom>
          <a:solidFill>
            <a:schemeClr val="bg1">
              <a:lumMod val="85000"/>
            </a:schemeClr>
          </a:solidFill>
          <a:ln>
            <a:solidFill>
              <a:srgbClr val="FFC000"/>
            </a:solidFill>
          </a:ln>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投影仪</a:t>
            </a:r>
            <a:r>
              <a:rPr lang="zh-CN" altLang="en-US" sz="2800" b="1" dirty="0">
                <a:solidFill>
                  <a:prstClr val="black"/>
                </a:solidFill>
                <a:latin typeface="Times New Roman" panose="02020603050405020304" pitchFamily="18" charset="0"/>
                <a:ea typeface="微软雅黑" panose="020B0503020204020204" pitchFamily="34" charset="-122"/>
              </a:rPr>
              <a:t>、望远镜、</a:t>
            </a:r>
            <a:r>
              <a:rPr lang="zh-CN" altLang="en-US" sz="2800" b="1" dirty="0" smtClean="0">
                <a:solidFill>
                  <a:prstClr val="black"/>
                </a:solidFill>
                <a:latin typeface="Times New Roman" panose="02020603050405020304" pitchFamily="18" charset="0"/>
                <a:ea typeface="微软雅黑" panose="020B0503020204020204" pitchFamily="34" charset="-122"/>
              </a:rPr>
              <a:t>显微镜放大镜</a:t>
            </a:r>
            <a:r>
              <a:rPr lang="zh-CN" altLang="en-US" sz="2800" b="1" dirty="0">
                <a:solidFill>
                  <a:prstClr val="black"/>
                </a:solidFill>
                <a:latin typeface="Times New Roman" panose="02020603050405020304" pitchFamily="18" charset="0"/>
                <a:ea typeface="微软雅黑" panose="020B0503020204020204" pitchFamily="34" charset="-122"/>
              </a:rPr>
              <a:t>以及照相机等都与它有关</a:t>
            </a:r>
            <a:r>
              <a:rPr lang="zh-CN" altLang="en-US" sz="2800" b="1" dirty="0" smtClean="0">
                <a:solidFill>
                  <a:prstClr val="black"/>
                </a:solidFill>
                <a:latin typeface="Times New Roman" panose="02020603050405020304" pitchFamily="18" charset="0"/>
                <a:ea typeface="微软雅黑" panose="020B0503020204020204" pitchFamily="34" charset="-122"/>
              </a:rPr>
              <a:t>。 </a:t>
            </a:r>
            <a:r>
              <a:rPr lang="zh-CN" altLang="en-US" sz="2800" b="1" dirty="0">
                <a:solidFill>
                  <a:prstClr val="black"/>
                </a:solidFill>
                <a:latin typeface="Times New Roman" panose="02020603050405020304" pitchFamily="18" charset="0"/>
                <a:ea typeface="微软雅黑" panose="020B0503020204020204" pitchFamily="34" charset="-122"/>
              </a:rPr>
              <a:t>下面，我们来探究一下凸透镜成像到底有</a:t>
            </a:r>
            <a:r>
              <a:rPr lang="zh-CN" altLang="en-US" sz="2800" b="1" dirty="0" smtClean="0">
                <a:solidFill>
                  <a:prstClr val="black"/>
                </a:solidFill>
                <a:latin typeface="Times New Roman" panose="02020603050405020304" pitchFamily="18" charset="0"/>
                <a:ea typeface="微软雅黑" panose="020B0503020204020204" pitchFamily="34" charset="-122"/>
              </a:rPr>
              <a:t>什么</a:t>
            </a:r>
            <a:r>
              <a:rPr lang="zh-CN" altLang="en-US" sz="2800" b="1" dirty="0">
                <a:solidFill>
                  <a:prstClr val="black"/>
                </a:solidFill>
                <a:latin typeface="Times New Roman" panose="02020603050405020304" pitchFamily="18" charset="0"/>
                <a:ea typeface="微软雅黑" panose="020B0503020204020204" pitchFamily="34" charset="-122"/>
              </a:rPr>
              <a:t>特点</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7" name="组合 6"/>
          <p:cNvGrpSpPr/>
          <p:nvPr/>
        </p:nvGrpSpPr>
        <p:grpSpPr>
          <a:xfrm>
            <a:off x="635" y="526944"/>
            <a:ext cx="2286000" cy="631825"/>
            <a:chOff x="303" y="1315"/>
            <a:chExt cx="3600" cy="995"/>
          </a:xfrm>
        </p:grpSpPr>
        <p:grpSp>
          <p:nvGrpSpPr>
            <p:cNvPr id="9" name="组合 8"/>
            <p:cNvGrpSpPr/>
            <p:nvPr/>
          </p:nvGrpSpPr>
          <p:grpSpPr>
            <a:xfrm>
              <a:off x="898" y="1383"/>
              <a:ext cx="3005" cy="883"/>
              <a:chOff x="903371" y="249943"/>
              <a:chExt cx="2312527" cy="679699"/>
            </a:xfrm>
          </p:grpSpPr>
          <p:sp>
            <p:nvSpPr>
              <p:cNvPr id="14"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5"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0" name="组合 9"/>
            <p:cNvGrpSpPr/>
            <p:nvPr/>
          </p:nvGrpSpPr>
          <p:grpSpPr>
            <a:xfrm rot="16200000">
              <a:off x="366" y="1252"/>
              <a:ext cx="995" cy="1122"/>
              <a:chOff x="8439634" y="3544648"/>
              <a:chExt cx="1611146" cy="1817848"/>
            </a:xfrm>
          </p:grpSpPr>
          <p:sp>
            <p:nvSpPr>
              <p:cNvPr id="1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18540104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12665" y="1068988"/>
            <a:ext cx="1620957" cy="662297"/>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实验</a:t>
            </a:r>
            <a:r>
              <a:rPr lang="zh-CN" altLang="en-US" sz="2800" b="1" dirty="0" smtClean="0">
                <a:solidFill>
                  <a:prstClr val="black"/>
                </a:solidFill>
                <a:latin typeface="Times New Roman" panose="02020603050405020304" pitchFamily="18" charset="0"/>
                <a:ea typeface="微软雅黑" panose="020B0503020204020204" pitchFamily="34" charset="-122"/>
              </a:rPr>
              <a:t>探究</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3" name="矩形 2"/>
          <p:cNvSpPr/>
          <p:nvPr/>
        </p:nvSpPr>
        <p:spPr>
          <a:xfrm>
            <a:off x="811396" y="1626701"/>
            <a:ext cx="7938180" cy="2031325"/>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、提出问题</a:t>
            </a:r>
            <a:endParaRPr lang="en-US" altLang="zh-CN" sz="2800" b="1" dirty="0">
              <a:solidFill>
                <a:prstClr val="black"/>
              </a:solidFill>
              <a:latin typeface="Times New Roman" panose="02020603050405020304" pitchFamily="18" charset="0"/>
              <a:ea typeface="微软雅黑" panose="020B0503020204020204" pitchFamily="3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通过</a:t>
            </a:r>
            <a:r>
              <a:rPr lang="zh-CN" altLang="en-US" sz="2800" b="1" dirty="0">
                <a:solidFill>
                  <a:prstClr val="black"/>
                </a:solidFill>
                <a:latin typeface="Times New Roman" panose="02020603050405020304" pitchFamily="18" charset="0"/>
                <a:ea typeface="微软雅黑" panose="020B0503020204020204" pitchFamily="34" charset="-122"/>
              </a:rPr>
              <a:t>凸透镜可以看见正立、放大的</a:t>
            </a:r>
            <a:r>
              <a:rPr lang="zh-CN" altLang="en-US" sz="2800" b="1" dirty="0" smtClean="0">
                <a:solidFill>
                  <a:prstClr val="black"/>
                </a:solidFill>
                <a:latin typeface="Times New Roman" panose="02020603050405020304" pitchFamily="18" charset="0"/>
                <a:ea typeface="微软雅黑" panose="020B0503020204020204" pitchFamily="34" charset="-122"/>
              </a:rPr>
              <a:t>像</a:t>
            </a:r>
            <a:r>
              <a:rPr lang="en-US" altLang="zh-CN"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smtClean="0">
                <a:solidFill>
                  <a:prstClr val="black"/>
                </a:solidFill>
                <a:latin typeface="Times New Roman" panose="02020603050405020304" pitchFamily="18" charset="0"/>
                <a:ea typeface="微软雅黑" panose="020B0503020204020204" pitchFamily="34" charset="-122"/>
              </a:rPr>
              <a:t>也</a:t>
            </a:r>
            <a:r>
              <a:rPr lang="zh-CN" altLang="en-US" sz="2800" b="1" dirty="0">
                <a:solidFill>
                  <a:prstClr val="black"/>
                </a:solidFill>
                <a:latin typeface="Times New Roman" panose="02020603050405020304" pitchFamily="18" charset="0"/>
                <a:ea typeface="微软雅黑" panose="020B0503020204020204" pitchFamily="34" charset="-122"/>
              </a:rPr>
              <a:t>能看见倒立、放大</a:t>
            </a:r>
            <a:r>
              <a:rPr lang="zh-CN" altLang="en-US" sz="2800" b="1" dirty="0" smtClean="0">
                <a:solidFill>
                  <a:prstClr val="black"/>
                </a:solidFill>
                <a:latin typeface="Times New Roman" panose="02020603050405020304" pitchFamily="18" charset="0"/>
                <a:ea typeface="微软雅黑" panose="020B0503020204020204" pitchFamily="34" charset="-122"/>
              </a:rPr>
              <a:t>的像。</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pic>
        <p:nvPicPr>
          <p:cNvPr id="4" name="图片 3"/>
          <p:cNvPicPr>
            <a:picLocks noChangeAspect="1"/>
          </p:cNvPicPr>
          <p:nvPr/>
        </p:nvPicPr>
        <p:blipFill>
          <a:blip r:embed="rId3">
            <a:duotone>
              <a:prstClr val="black"/>
              <a:schemeClr val="accent6">
                <a:tint val="45000"/>
                <a:satMod val="400000"/>
              </a:schemeClr>
            </a:duotone>
            <a:extLst>
              <a:ext uri="{BEBA8EAE-BF5A-486C-A8C5-ECC9F3942E4B}">
                <a14:imgProps xmlns:a14="http://schemas.microsoft.com/office/drawing/2010/main">
                  <a14:imgLayer r:embed="rId4">
                    <a14:imgEffect>
                      <a14:saturation sat="400000"/>
                    </a14:imgEffect>
                  </a14:imgLayer>
                </a14:imgProps>
              </a:ext>
            </a:extLst>
          </a:blip>
          <a:stretch>
            <a:fillRect/>
          </a:stretch>
        </p:blipFill>
        <p:spPr>
          <a:xfrm>
            <a:off x="1022170" y="3670505"/>
            <a:ext cx="2594332" cy="2069636"/>
          </a:xfrm>
          <a:prstGeom prst="rect">
            <a:avLst/>
          </a:prstGeom>
        </p:spPr>
      </p:pic>
      <p:sp>
        <p:nvSpPr>
          <p:cNvPr id="5" name="矩形 4"/>
          <p:cNvSpPr/>
          <p:nvPr/>
        </p:nvSpPr>
        <p:spPr>
          <a:xfrm>
            <a:off x="833385" y="5765098"/>
            <a:ext cx="3416320"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正立、放大的蚂蚁像</a:t>
            </a:r>
          </a:p>
        </p:txBody>
      </p:sp>
      <p:pic>
        <p:nvPicPr>
          <p:cNvPr id="6" name="图片 5"/>
          <p:cNvPicPr>
            <a:picLocks noChangeAspect="1"/>
          </p:cNvPicPr>
          <p:nvPr/>
        </p:nvPicPr>
        <p:blipFill>
          <a:blip r:embed="rId5"/>
          <a:stretch>
            <a:fillRect/>
          </a:stretch>
        </p:blipFill>
        <p:spPr>
          <a:xfrm>
            <a:off x="4412831" y="3723676"/>
            <a:ext cx="3426351" cy="2016465"/>
          </a:xfrm>
          <a:prstGeom prst="rect">
            <a:avLst/>
          </a:prstGeom>
        </p:spPr>
      </p:pic>
      <p:sp>
        <p:nvSpPr>
          <p:cNvPr id="7" name="矩形 6"/>
          <p:cNvSpPr/>
          <p:nvPr/>
        </p:nvSpPr>
        <p:spPr>
          <a:xfrm>
            <a:off x="4924069" y="5740141"/>
            <a:ext cx="2698175" cy="738664"/>
          </a:xfrm>
          <a:prstGeom prst="rect">
            <a:avLst/>
          </a:prstGeom>
        </p:spPr>
        <p:txBody>
          <a:bodyPr wrap="non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倒立</a:t>
            </a:r>
            <a:r>
              <a:rPr lang="zh-CN" altLang="en-US" sz="2800" b="1" dirty="0">
                <a:solidFill>
                  <a:prstClr val="black"/>
                </a:solidFill>
                <a:latin typeface="Times New Roman" panose="02020603050405020304" pitchFamily="18" charset="0"/>
                <a:ea typeface="微软雅黑" panose="020B0503020204020204" pitchFamily="34" charset="-122"/>
              </a:rPr>
              <a:t>、放大的像</a:t>
            </a:r>
          </a:p>
        </p:txBody>
      </p:sp>
      <p:grpSp>
        <p:nvGrpSpPr>
          <p:cNvPr id="8" name="组合 7"/>
          <p:cNvGrpSpPr/>
          <p:nvPr/>
        </p:nvGrpSpPr>
        <p:grpSpPr>
          <a:xfrm>
            <a:off x="635" y="526944"/>
            <a:ext cx="2286000" cy="631825"/>
            <a:chOff x="303" y="1315"/>
            <a:chExt cx="3600" cy="995"/>
          </a:xfrm>
        </p:grpSpPr>
        <p:grpSp>
          <p:nvGrpSpPr>
            <p:cNvPr id="9" name="组合 8"/>
            <p:cNvGrpSpPr/>
            <p:nvPr/>
          </p:nvGrpSpPr>
          <p:grpSpPr>
            <a:xfrm>
              <a:off x="898" y="1383"/>
              <a:ext cx="3005" cy="883"/>
              <a:chOff x="903371" y="249943"/>
              <a:chExt cx="2312527" cy="679699"/>
            </a:xfrm>
          </p:grpSpPr>
          <p:sp>
            <p:nvSpPr>
              <p:cNvPr id="14"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5"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0" name="组合 9"/>
            <p:cNvGrpSpPr/>
            <p:nvPr/>
          </p:nvGrpSpPr>
          <p:grpSpPr>
            <a:xfrm rot="16200000">
              <a:off x="366" y="1252"/>
              <a:ext cx="995" cy="1122"/>
              <a:chOff x="8439634" y="3544648"/>
              <a:chExt cx="1611146" cy="1817848"/>
            </a:xfrm>
          </p:grpSpPr>
          <p:sp>
            <p:nvSpPr>
              <p:cNvPr id="1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2831070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16157" y="1505759"/>
            <a:ext cx="8322359" cy="2677656"/>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请你试试</a:t>
            </a:r>
            <a:r>
              <a:rPr lang="zh-CN" altLang="en-US" sz="2800" b="1" dirty="0">
                <a:solidFill>
                  <a:srgbClr val="C00000"/>
                </a:solidFill>
                <a:latin typeface="Times New Roman" panose="02020603050405020304" pitchFamily="18" charset="0"/>
                <a:ea typeface="微软雅黑" panose="020B0503020204020204" pitchFamily="34" charset="-122"/>
              </a:rPr>
              <a:t>改变蜡烛与凸透镜之间的距离</a:t>
            </a:r>
            <a:r>
              <a:rPr lang="zh-CN" altLang="en-US" sz="2800" b="1" dirty="0">
                <a:solidFill>
                  <a:prstClr val="black"/>
                </a:solidFill>
                <a:latin typeface="Times New Roman" panose="02020603050405020304" pitchFamily="18" charset="0"/>
                <a:ea typeface="微软雅黑" panose="020B0503020204020204" pitchFamily="34" charset="-122"/>
              </a:rPr>
              <a:t>，可以</a:t>
            </a:r>
            <a:r>
              <a:rPr lang="zh-CN" altLang="en-US" sz="2800" b="1" dirty="0" smtClean="0">
                <a:solidFill>
                  <a:prstClr val="black"/>
                </a:solidFill>
                <a:latin typeface="Times New Roman" panose="02020603050405020304" pitchFamily="18" charset="0"/>
                <a:ea typeface="微软雅黑" panose="020B0503020204020204" pitchFamily="34" charset="-122"/>
              </a:rPr>
              <a:t>在光屏上得到</a:t>
            </a:r>
            <a:r>
              <a:rPr lang="zh-CN" altLang="en-US" sz="2800" b="1" dirty="0">
                <a:solidFill>
                  <a:prstClr val="black"/>
                </a:solidFill>
                <a:latin typeface="Times New Roman" panose="02020603050405020304" pitchFamily="18" charset="0"/>
                <a:ea typeface="微软雅黑" panose="020B0503020204020204" pitchFamily="34" charset="-122"/>
              </a:rPr>
              <a:t>放大</a:t>
            </a:r>
            <a:r>
              <a:rPr lang="zh-CN" altLang="en-US" sz="2800" b="1" dirty="0" smtClean="0">
                <a:solidFill>
                  <a:prstClr val="black"/>
                </a:solidFill>
                <a:latin typeface="Times New Roman" panose="02020603050405020304" pitchFamily="18" charset="0"/>
                <a:ea typeface="微软雅黑" panose="020B0503020204020204" pitchFamily="34" charset="-122"/>
              </a:rPr>
              <a:t>、等</a:t>
            </a:r>
            <a:r>
              <a:rPr lang="zh-CN" altLang="en-US" sz="2800" b="1" dirty="0">
                <a:solidFill>
                  <a:prstClr val="black"/>
                </a:solidFill>
                <a:latin typeface="Times New Roman" panose="02020603050405020304" pitchFamily="18" charset="0"/>
                <a:ea typeface="微软雅黑" panose="020B0503020204020204" pitchFamily="34" charset="-122"/>
              </a:rPr>
              <a:t>大或缩小的烛焰的像，也可能在墙上看不见烛焰的像。那么，凸透镜成像</a:t>
            </a:r>
            <a:r>
              <a:rPr lang="zh-CN" altLang="en-US" sz="2800" b="1" dirty="0" smtClean="0">
                <a:solidFill>
                  <a:prstClr val="black"/>
                </a:solidFill>
                <a:latin typeface="Times New Roman" panose="02020603050405020304" pitchFamily="18" charset="0"/>
                <a:ea typeface="微软雅黑" panose="020B0503020204020204" pitchFamily="34" charset="-122"/>
              </a:rPr>
              <a:t>有何</a:t>
            </a:r>
            <a:r>
              <a:rPr lang="zh-CN" altLang="en-US" sz="2800" b="1" dirty="0">
                <a:solidFill>
                  <a:prstClr val="black"/>
                </a:solidFill>
                <a:latin typeface="Times New Roman" panose="02020603050405020304" pitchFamily="18" charset="0"/>
                <a:ea typeface="微软雅黑" panose="020B0503020204020204" pitchFamily="34" charset="-122"/>
              </a:rPr>
              <a:t>规律呢</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3" name="矩形 2"/>
          <p:cNvSpPr/>
          <p:nvPr/>
        </p:nvSpPr>
        <p:spPr>
          <a:xfrm>
            <a:off x="712788" y="5671584"/>
            <a:ext cx="7155951" cy="662297"/>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凸透镜</a:t>
            </a:r>
            <a:r>
              <a:rPr lang="zh-CN" altLang="en-US" sz="2800" b="1" dirty="0" smtClean="0">
                <a:solidFill>
                  <a:prstClr val="black"/>
                </a:solidFill>
                <a:latin typeface="Times New Roman" panose="02020603050405020304" pitchFamily="18" charset="0"/>
                <a:ea typeface="微软雅黑" panose="020B0503020204020204" pitchFamily="34" charset="-122"/>
              </a:rPr>
              <a:t>成像</a:t>
            </a:r>
            <a:r>
              <a:rPr lang="zh-CN" altLang="en-US" sz="2800" b="1" dirty="0">
                <a:solidFill>
                  <a:prstClr val="black"/>
                </a:solidFill>
                <a:latin typeface="Times New Roman" panose="02020603050405020304" pitchFamily="18" charset="0"/>
                <a:ea typeface="微软雅黑" panose="020B0503020204020204" pitchFamily="34" charset="-122"/>
              </a:rPr>
              <a:t>是否</a:t>
            </a:r>
            <a:r>
              <a:rPr lang="zh-CN" altLang="en-US" sz="2800" b="1" dirty="0" smtClean="0">
                <a:solidFill>
                  <a:prstClr val="black"/>
                </a:solidFill>
                <a:latin typeface="Times New Roman" panose="02020603050405020304" pitchFamily="18" charset="0"/>
                <a:ea typeface="微软雅黑" panose="020B0503020204020204" pitchFamily="34" charset="-122"/>
              </a:rPr>
              <a:t>与</a:t>
            </a:r>
            <a:r>
              <a:rPr lang="zh-CN" altLang="en-US" sz="2800" b="1" dirty="0">
                <a:solidFill>
                  <a:srgbClr val="C00000"/>
                </a:solidFill>
                <a:latin typeface="Times New Roman" panose="02020603050405020304" pitchFamily="18" charset="0"/>
                <a:ea typeface="微软雅黑" panose="020B0503020204020204" pitchFamily="34" charset="-122"/>
              </a:rPr>
              <a:t>物体到透镜的距离</a:t>
            </a:r>
            <a:r>
              <a:rPr lang="zh-CN" altLang="en-US" sz="2800" b="1" dirty="0" smtClean="0">
                <a:solidFill>
                  <a:prstClr val="black"/>
                </a:solidFill>
                <a:latin typeface="Times New Roman" panose="02020603050405020304" pitchFamily="18" charset="0"/>
                <a:ea typeface="微软雅黑" panose="020B0503020204020204" pitchFamily="34" charset="-122"/>
              </a:rPr>
              <a:t>有关呢？</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pic>
        <p:nvPicPr>
          <p:cNvPr id="4" name="Picture 2" descr="20041014113540845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44892" y="3415335"/>
            <a:ext cx="5877676" cy="1962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圆角矩形 4"/>
          <p:cNvSpPr/>
          <p:nvPr/>
        </p:nvSpPr>
        <p:spPr>
          <a:xfrm>
            <a:off x="428944" y="1361545"/>
            <a:ext cx="8509572" cy="4222769"/>
          </a:xfrm>
          <a:prstGeom prst="roundRect">
            <a:avLst/>
          </a:prstGeom>
          <a:noFill/>
          <a:ln w="38100">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35" y="526944"/>
            <a:ext cx="2286000" cy="631825"/>
            <a:chOff x="303" y="1315"/>
            <a:chExt cx="3600" cy="995"/>
          </a:xfrm>
        </p:grpSpPr>
        <p:grpSp>
          <p:nvGrpSpPr>
            <p:cNvPr id="7" name="组合 6"/>
            <p:cNvGrpSpPr/>
            <p:nvPr/>
          </p:nvGrpSpPr>
          <p:grpSpPr>
            <a:xfrm>
              <a:off x="898" y="1383"/>
              <a:ext cx="3005" cy="883"/>
              <a:chOff x="903371" y="249943"/>
              <a:chExt cx="2312527" cy="679699"/>
            </a:xfrm>
          </p:grpSpPr>
          <p:sp>
            <p:nvSpPr>
              <p:cNvPr id="12"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3"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8" name="组合 7"/>
            <p:cNvGrpSpPr/>
            <p:nvPr/>
          </p:nvGrpSpPr>
          <p:grpSpPr>
            <a:xfrm rot="16200000">
              <a:off x="366" y="1252"/>
              <a:ext cx="995" cy="1122"/>
              <a:chOff x="8439634" y="3544648"/>
              <a:chExt cx="1611146" cy="1817848"/>
            </a:xfrm>
          </p:grpSpPr>
          <p:sp>
            <p:nvSpPr>
              <p:cNvPr id="1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4" name="矩形 13"/>
          <p:cNvSpPr/>
          <p:nvPr/>
        </p:nvSpPr>
        <p:spPr>
          <a:xfrm>
            <a:off x="3315877" y="987476"/>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5" name="矩形 14"/>
          <p:cNvSpPr/>
          <p:nvPr/>
        </p:nvSpPr>
        <p:spPr>
          <a:xfrm>
            <a:off x="6504271" y="912411"/>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6" name="矩形 15"/>
          <p:cNvSpPr/>
          <p:nvPr/>
        </p:nvSpPr>
        <p:spPr>
          <a:xfrm>
            <a:off x="4850763" y="1020133"/>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extLst>
      <p:ext uri="{BB962C8B-B14F-4D97-AF65-F5344CB8AC3E}">
        <p14:creationId xmlns:p14="http://schemas.microsoft.com/office/powerpoint/2010/main" val="4022259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entr" presetSubtype="0"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55995" y="2268146"/>
            <a:ext cx="2877711" cy="738664"/>
          </a:xfrm>
          <a:prstGeom prst="rect">
            <a:avLst/>
          </a:prstGeom>
        </p:spPr>
        <p:txBody>
          <a:bodyPr wrap="non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）实验器材：</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5" name="矩形 4"/>
          <p:cNvSpPr/>
          <p:nvPr/>
        </p:nvSpPr>
        <p:spPr>
          <a:xfrm>
            <a:off x="171450" y="1377873"/>
            <a:ext cx="3954929" cy="738664"/>
          </a:xfrm>
          <a:prstGeom prst="rect">
            <a:avLst/>
          </a:prstGeom>
        </p:spPr>
        <p:txBody>
          <a:bodyPr wrap="non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2</a:t>
            </a:r>
            <a:r>
              <a:rPr lang="zh-CN" altLang="en-US" sz="2800" b="1" dirty="0" smtClean="0">
                <a:solidFill>
                  <a:prstClr val="black"/>
                </a:solidFill>
                <a:latin typeface="Times New Roman" panose="02020603050405020304" pitchFamily="18" charset="0"/>
                <a:ea typeface="微软雅黑" panose="020B0503020204020204" pitchFamily="34" charset="-122"/>
              </a:rPr>
              <a:t>、设计</a:t>
            </a:r>
            <a:r>
              <a:rPr lang="zh-CN" altLang="en-US" sz="2800" b="1" dirty="0">
                <a:solidFill>
                  <a:prstClr val="black"/>
                </a:solidFill>
                <a:latin typeface="Times New Roman" panose="02020603050405020304" pitchFamily="18" charset="0"/>
                <a:ea typeface="微软雅黑" panose="020B0503020204020204" pitchFamily="34" charset="-122"/>
              </a:rPr>
              <a:t>实验与制订计划</a:t>
            </a:r>
          </a:p>
        </p:txBody>
      </p:sp>
      <p:pic>
        <p:nvPicPr>
          <p:cNvPr id="6" name="Picture 2" descr="20041014113540845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451" y="3497771"/>
            <a:ext cx="7620000"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Box 5"/>
          <p:cNvSpPr txBox="1">
            <a:spLocks noChangeArrowheads="1"/>
          </p:cNvSpPr>
          <p:nvPr/>
        </p:nvSpPr>
        <p:spPr bwMode="auto">
          <a:xfrm>
            <a:off x="3257604" y="2443493"/>
            <a:ext cx="2057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eaLnBrk="1" hangingPunct="1">
              <a:spcBef>
                <a:spcPct val="50000"/>
              </a:spcBef>
            </a:pPr>
            <a:r>
              <a:rPr lang="zh-CN" altLang="en-US" sz="2800" dirty="0">
                <a:latin typeface="微软雅黑" panose="020B0503020204020204" pitchFamily="34" charset="-122"/>
                <a:ea typeface="微软雅黑" panose="020B0503020204020204" pitchFamily="34" charset="-122"/>
              </a:rPr>
              <a:t>点燃的蜡烛</a:t>
            </a:r>
          </a:p>
        </p:txBody>
      </p:sp>
      <p:sp>
        <p:nvSpPr>
          <p:cNvPr id="12" name="Text Box 8"/>
          <p:cNvSpPr txBox="1">
            <a:spLocks noChangeArrowheads="1"/>
          </p:cNvSpPr>
          <p:nvPr/>
        </p:nvSpPr>
        <p:spPr bwMode="auto">
          <a:xfrm>
            <a:off x="7000051" y="2576146"/>
            <a:ext cx="1371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eaLnBrk="1" hangingPunct="1">
              <a:spcBef>
                <a:spcPct val="50000"/>
              </a:spcBef>
            </a:pPr>
            <a:r>
              <a:rPr lang="zh-CN" altLang="en-US" sz="2800" dirty="0">
                <a:latin typeface="微软雅黑" panose="020B0503020204020204" pitchFamily="34" charset="-122"/>
                <a:ea typeface="微软雅黑" panose="020B0503020204020204" pitchFamily="34" charset="-122"/>
              </a:rPr>
              <a:t>凸透镜</a:t>
            </a:r>
          </a:p>
        </p:txBody>
      </p:sp>
      <p:sp>
        <p:nvSpPr>
          <p:cNvPr id="13" name="Text Box 10"/>
          <p:cNvSpPr txBox="1">
            <a:spLocks noChangeArrowheads="1"/>
          </p:cNvSpPr>
          <p:nvPr/>
        </p:nvSpPr>
        <p:spPr bwMode="auto">
          <a:xfrm>
            <a:off x="675451" y="3211859"/>
            <a:ext cx="16144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algn="ctr" eaLnBrk="1" hangingPunct="1">
              <a:spcBef>
                <a:spcPct val="50000"/>
              </a:spcBef>
            </a:pPr>
            <a:r>
              <a:rPr lang="zh-CN" altLang="en-US" sz="2800" dirty="0">
                <a:latin typeface="微软雅黑" panose="020B0503020204020204" pitchFamily="34" charset="-122"/>
                <a:ea typeface="微软雅黑" panose="020B0503020204020204" pitchFamily="34" charset="-122"/>
              </a:rPr>
              <a:t>光屏</a:t>
            </a:r>
          </a:p>
        </p:txBody>
      </p:sp>
      <p:sp>
        <p:nvSpPr>
          <p:cNvPr id="16" name="Text Box 13"/>
          <p:cNvSpPr txBox="1">
            <a:spLocks noChangeArrowheads="1"/>
          </p:cNvSpPr>
          <p:nvPr/>
        </p:nvSpPr>
        <p:spPr bwMode="auto">
          <a:xfrm>
            <a:off x="5433627" y="2523361"/>
            <a:ext cx="1371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eaLnBrk="1" hangingPunct="1">
              <a:spcBef>
                <a:spcPct val="50000"/>
              </a:spcBef>
            </a:pPr>
            <a:r>
              <a:rPr lang="zh-CN" altLang="en-US" sz="2800" dirty="0">
                <a:latin typeface="微软雅黑" panose="020B0503020204020204" pitchFamily="34" charset="-122"/>
                <a:ea typeface="微软雅黑" panose="020B0503020204020204" pitchFamily="34" charset="-122"/>
              </a:rPr>
              <a:t>光具座</a:t>
            </a:r>
          </a:p>
        </p:txBody>
      </p:sp>
      <p:grpSp>
        <p:nvGrpSpPr>
          <p:cNvPr id="10" name="组合 9"/>
          <p:cNvGrpSpPr/>
          <p:nvPr/>
        </p:nvGrpSpPr>
        <p:grpSpPr>
          <a:xfrm>
            <a:off x="635" y="526944"/>
            <a:ext cx="2286000" cy="631825"/>
            <a:chOff x="303" y="1315"/>
            <a:chExt cx="3600" cy="995"/>
          </a:xfrm>
        </p:grpSpPr>
        <p:grpSp>
          <p:nvGrpSpPr>
            <p:cNvPr id="11" name="组合 10"/>
            <p:cNvGrpSpPr/>
            <p:nvPr/>
          </p:nvGrpSpPr>
          <p:grpSpPr>
            <a:xfrm>
              <a:off x="898" y="1383"/>
              <a:ext cx="3005" cy="883"/>
              <a:chOff x="903371" y="249943"/>
              <a:chExt cx="2312527" cy="679699"/>
            </a:xfrm>
          </p:grpSpPr>
          <p:sp>
            <p:nvSpPr>
              <p:cNvPr id="1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4" name="组合 13"/>
            <p:cNvGrpSpPr/>
            <p:nvPr/>
          </p:nvGrpSpPr>
          <p:grpSpPr>
            <a:xfrm rot="16200000">
              <a:off x="366" y="1252"/>
              <a:ext cx="995" cy="1122"/>
              <a:chOff x="8439634" y="3544648"/>
              <a:chExt cx="1611146" cy="1817848"/>
            </a:xfrm>
          </p:grpSpPr>
          <p:sp>
            <p:nvSpPr>
              <p:cNvPr id="1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268867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1450" y="4191295"/>
            <a:ext cx="8265560" cy="20313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①将</a:t>
            </a:r>
            <a:r>
              <a:rPr lang="zh-CN" altLang="en-US" sz="2800" b="1" dirty="0">
                <a:solidFill>
                  <a:prstClr val="black"/>
                </a:solidFill>
                <a:latin typeface="Times New Roman" panose="02020603050405020304" pitchFamily="18" charset="0"/>
                <a:ea typeface="微软雅黑" panose="020B0503020204020204" pitchFamily="34" charset="-122"/>
              </a:rPr>
              <a:t>实验器材按蜡烛、凸透镜、光屏的顺序固定在</a:t>
            </a:r>
            <a:r>
              <a:rPr lang="zh-CN" altLang="en-US" sz="2800" b="1" dirty="0" smtClean="0">
                <a:solidFill>
                  <a:prstClr val="black"/>
                </a:solidFill>
                <a:latin typeface="Times New Roman" panose="02020603050405020304" pitchFamily="18" charset="0"/>
                <a:ea typeface="微软雅黑" panose="020B0503020204020204" pitchFamily="34" charset="-122"/>
              </a:rPr>
              <a:t>光具座</a:t>
            </a:r>
            <a:r>
              <a:rPr lang="zh-CN" altLang="en-US" sz="2800" b="1" dirty="0">
                <a:solidFill>
                  <a:prstClr val="black"/>
                </a:solidFill>
                <a:latin typeface="Times New Roman" panose="02020603050405020304" pitchFamily="18" charset="0"/>
                <a:ea typeface="微软雅黑" panose="020B0503020204020204" pitchFamily="34" charset="-122"/>
              </a:rPr>
              <a:t>上</a:t>
            </a:r>
            <a:r>
              <a:rPr lang="zh-CN" altLang="en-US" sz="2800" b="1" dirty="0" smtClean="0">
                <a:solidFill>
                  <a:prstClr val="black"/>
                </a:solidFill>
                <a:latin typeface="Times New Roman" panose="02020603050405020304" pitchFamily="18" charset="0"/>
                <a:ea typeface="微软雅黑" panose="020B0503020204020204" pitchFamily="34" charset="-122"/>
              </a:rPr>
              <a:t>。点燃</a:t>
            </a:r>
            <a:r>
              <a:rPr lang="zh-CN" altLang="en-US" sz="2800" b="1" dirty="0">
                <a:solidFill>
                  <a:prstClr val="black"/>
                </a:solidFill>
                <a:latin typeface="Times New Roman" panose="02020603050405020304" pitchFamily="18" charset="0"/>
                <a:ea typeface="微软雅黑" panose="020B0503020204020204" pitchFamily="34" charset="-122"/>
              </a:rPr>
              <a:t>蜡烛，调整凸透镜和光屏的高度，使</a:t>
            </a:r>
            <a:r>
              <a:rPr lang="zh-CN" altLang="en-US" sz="2800" b="1" dirty="0">
                <a:solidFill>
                  <a:srgbClr val="C00000"/>
                </a:solidFill>
                <a:latin typeface="Times New Roman" panose="02020603050405020304" pitchFamily="18" charset="0"/>
                <a:ea typeface="微软雅黑" panose="020B0503020204020204" pitchFamily="34" charset="-122"/>
              </a:rPr>
              <a:t>烛焰、凸透镜、光屏三者的中心大致在同一高度</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925" y="1860741"/>
            <a:ext cx="6638925" cy="211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226439" y="1337520"/>
            <a:ext cx="2877711" cy="523220"/>
          </a:xfrm>
          <a:prstGeom prst="rect">
            <a:avLst/>
          </a:prstGeom>
        </p:spPr>
        <p:txBody>
          <a:bodyPr wrap="none">
            <a:spAutoFit/>
          </a:bodyPr>
          <a:lstStyle/>
          <a:p>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2</a:t>
            </a:r>
            <a:r>
              <a:rPr lang="zh-CN" altLang="en-US" sz="2800" b="1" dirty="0" smtClean="0">
                <a:solidFill>
                  <a:prstClr val="black"/>
                </a:solidFill>
                <a:latin typeface="Times New Roman" panose="02020603050405020304" pitchFamily="18" charset="0"/>
                <a:ea typeface="微软雅黑" panose="020B0503020204020204" pitchFamily="34" charset="-122"/>
              </a:rPr>
              <a:t>）实验步骤：</a:t>
            </a:r>
            <a:endParaRPr lang="zh-CN" altLang="en-US" dirty="0"/>
          </a:p>
        </p:txBody>
      </p:sp>
      <p:sp>
        <p:nvSpPr>
          <p:cNvPr id="4" name="圆角矩形 3"/>
          <p:cNvSpPr/>
          <p:nvPr/>
        </p:nvSpPr>
        <p:spPr>
          <a:xfrm>
            <a:off x="171450" y="4011571"/>
            <a:ext cx="8184131" cy="2313029"/>
          </a:xfrm>
          <a:prstGeom prst="roundRect">
            <a:avLst/>
          </a:prstGeom>
          <a:noFill/>
          <a:ln w="28575">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35" y="526944"/>
            <a:ext cx="2286000" cy="631825"/>
            <a:chOff x="303" y="1315"/>
            <a:chExt cx="3600" cy="995"/>
          </a:xfrm>
        </p:grpSpPr>
        <p:grpSp>
          <p:nvGrpSpPr>
            <p:cNvPr id="8" name="组合 7"/>
            <p:cNvGrpSpPr/>
            <p:nvPr/>
          </p:nvGrpSpPr>
          <p:grpSpPr>
            <a:xfrm>
              <a:off x="898" y="1383"/>
              <a:ext cx="3005" cy="883"/>
              <a:chOff x="903371" y="249943"/>
              <a:chExt cx="2312527" cy="679699"/>
            </a:xfrm>
          </p:grpSpPr>
          <p:sp>
            <p:nvSpPr>
              <p:cNvPr id="13"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4"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9" name="组合 8"/>
            <p:cNvGrpSpPr/>
            <p:nvPr/>
          </p:nvGrpSpPr>
          <p:grpSpPr>
            <a:xfrm rot="16200000">
              <a:off x="366" y="1252"/>
              <a:ext cx="995" cy="1122"/>
              <a:chOff x="8439634" y="3544648"/>
              <a:chExt cx="1611146" cy="1817848"/>
            </a:xfrm>
          </p:grpSpPr>
          <p:sp>
            <p:nvSpPr>
              <p:cNvPr id="1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110303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53280" y="907971"/>
            <a:ext cx="7380288"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左大括号 2"/>
          <p:cNvSpPr/>
          <p:nvPr/>
        </p:nvSpPr>
        <p:spPr>
          <a:xfrm rot="5400000">
            <a:off x="3738723" y="-222186"/>
            <a:ext cx="565078" cy="2825393"/>
          </a:xfrm>
          <a:prstGeom prst="leftBrace">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 name="左大括号 3"/>
          <p:cNvSpPr/>
          <p:nvPr/>
        </p:nvSpPr>
        <p:spPr>
          <a:xfrm rot="5400000">
            <a:off x="6081771" y="571710"/>
            <a:ext cx="371036" cy="1381125"/>
          </a:xfrm>
          <a:prstGeom prst="leftBrace">
            <a:avLst>
              <a:gd name="adj1" fmla="val 8333"/>
              <a:gd name="adj2" fmla="val 51513"/>
            </a:avLst>
          </a:prstGeom>
          <a:ln w="28575">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 name="矩形 4"/>
          <p:cNvSpPr/>
          <p:nvPr/>
        </p:nvSpPr>
        <p:spPr>
          <a:xfrm>
            <a:off x="3364893" y="1359634"/>
            <a:ext cx="1103187" cy="523220"/>
          </a:xfrm>
          <a:prstGeom prst="rect">
            <a:avLst/>
          </a:prstGeom>
        </p:spPr>
        <p:txBody>
          <a:bodyPr wrap="none">
            <a:spAutoFit/>
          </a:bodyPr>
          <a:lstStyle/>
          <a:p>
            <a:r>
              <a:rPr lang="zh-CN" altLang="en-US" sz="2800" b="1" dirty="0" smtClean="0">
                <a:solidFill>
                  <a:prstClr val="black"/>
                </a:solidFill>
                <a:latin typeface="Times New Roman" panose="02020603050405020304" pitchFamily="18" charset="0"/>
                <a:ea typeface="微软雅黑" panose="020B0503020204020204" pitchFamily="34" charset="-122"/>
              </a:rPr>
              <a:t>物距</a:t>
            </a:r>
            <a:r>
              <a:rPr lang="en-US" altLang="zh-CN" sz="2800" b="1" dirty="0">
                <a:solidFill>
                  <a:prstClr val="black"/>
                </a:solidFill>
                <a:latin typeface="Times New Roman" panose="02020603050405020304" pitchFamily="18" charset="0"/>
                <a:ea typeface="微软雅黑" panose="020B0503020204020204" pitchFamily="34" charset="-122"/>
              </a:rPr>
              <a:t>u</a:t>
            </a:r>
            <a:endParaRPr lang="zh-CN" altLang="en-US" dirty="0"/>
          </a:p>
        </p:txBody>
      </p:sp>
      <p:sp>
        <p:nvSpPr>
          <p:cNvPr id="6" name="矩形 5"/>
          <p:cNvSpPr/>
          <p:nvPr/>
        </p:nvSpPr>
        <p:spPr>
          <a:xfrm>
            <a:off x="5875504" y="1397213"/>
            <a:ext cx="1082348"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pitchFamily="34" charset="-122"/>
              </a:rPr>
              <a:t>像</a:t>
            </a:r>
            <a:r>
              <a:rPr lang="zh-CN" altLang="en-US" sz="2800" b="1" dirty="0" smtClean="0">
                <a:solidFill>
                  <a:prstClr val="black"/>
                </a:solidFill>
                <a:latin typeface="Times New Roman" panose="02020603050405020304" pitchFamily="18" charset="0"/>
                <a:ea typeface="微软雅黑" panose="020B0503020204020204" pitchFamily="34" charset="-122"/>
              </a:rPr>
              <a:t>距</a:t>
            </a:r>
            <a:r>
              <a:rPr lang="en-US" altLang="zh-CN" sz="2800" b="1" dirty="0">
                <a:solidFill>
                  <a:prstClr val="black"/>
                </a:solidFill>
                <a:latin typeface="Times New Roman" panose="02020603050405020304" pitchFamily="18" charset="0"/>
                <a:ea typeface="微软雅黑" panose="020B0503020204020204" pitchFamily="34" charset="-122"/>
              </a:rPr>
              <a:t>v</a:t>
            </a:r>
            <a:endParaRPr lang="zh-CN" altLang="en-US" dirty="0"/>
          </a:p>
        </p:txBody>
      </p:sp>
      <p:sp>
        <p:nvSpPr>
          <p:cNvPr id="7" name="矩形 6"/>
          <p:cNvSpPr/>
          <p:nvPr/>
        </p:nvSpPr>
        <p:spPr>
          <a:xfrm>
            <a:off x="933925" y="3520380"/>
            <a:ext cx="7218997" cy="2677656"/>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物距：蜡烛到透镜中心的</a:t>
            </a:r>
            <a:r>
              <a:rPr lang="zh-CN" altLang="en-US" sz="2800" b="1" dirty="0">
                <a:solidFill>
                  <a:prstClr val="black"/>
                </a:solidFill>
                <a:latin typeface="Times New Roman" panose="02020603050405020304" pitchFamily="18" charset="0"/>
                <a:ea typeface="微软雅黑" panose="020B0503020204020204" pitchFamily="34" charset="-122"/>
              </a:rPr>
              <a:t>距离称为物距，用</a:t>
            </a:r>
            <a:r>
              <a:rPr lang="en-US" altLang="zh-CN" sz="2800" b="1" dirty="0">
                <a:solidFill>
                  <a:prstClr val="black"/>
                </a:solidFill>
                <a:latin typeface="Times New Roman" panose="02020603050405020304" pitchFamily="18" charset="0"/>
                <a:ea typeface="微软雅黑" panose="020B0503020204020204" pitchFamily="34" charset="-122"/>
              </a:rPr>
              <a:t>u</a:t>
            </a:r>
            <a:r>
              <a:rPr lang="zh-CN" altLang="en-US" sz="2800" b="1" dirty="0" smtClean="0">
                <a:solidFill>
                  <a:prstClr val="black"/>
                </a:solidFill>
                <a:latin typeface="Times New Roman" panose="02020603050405020304" pitchFamily="18" charset="0"/>
                <a:ea typeface="微软雅黑" panose="020B0503020204020204" pitchFamily="34" charset="-122"/>
              </a:rPr>
              <a:t>表示。</a:t>
            </a:r>
            <a:endParaRPr lang="en-US" altLang="zh-CN" sz="2800" b="1" dirty="0" smtClean="0">
              <a:solidFill>
                <a:prstClr val="black"/>
              </a:solidFill>
              <a:latin typeface="Times New Roman" panose="02020603050405020304" pitchFamily="18" charset="0"/>
              <a:ea typeface="微软雅黑" panose="020B0503020204020204" pitchFamily="3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像距：像</a:t>
            </a:r>
            <a:r>
              <a:rPr lang="zh-CN" altLang="en-US" sz="2800" b="1" dirty="0">
                <a:solidFill>
                  <a:prstClr val="black"/>
                </a:solidFill>
                <a:latin typeface="Times New Roman" panose="02020603050405020304" pitchFamily="18" charset="0"/>
                <a:ea typeface="微软雅黑" panose="020B0503020204020204" pitchFamily="34" charset="-122"/>
              </a:rPr>
              <a:t>到透镜中心的距离称为像距，用</a:t>
            </a:r>
            <a:r>
              <a:rPr lang="en-US" altLang="zh-CN" sz="2800" b="1" dirty="0">
                <a:solidFill>
                  <a:prstClr val="black"/>
                </a:solidFill>
                <a:latin typeface="Times New Roman" panose="02020603050405020304" pitchFamily="18" charset="0"/>
                <a:ea typeface="微软雅黑" panose="020B0503020204020204" pitchFamily="34" charset="-122"/>
              </a:rPr>
              <a:t>v</a:t>
            </a:r>
            <a:r>
              <a:rPr lang="zh-CN" altLang="en-US" sz="2800" b="1" dirty="0" smtClean="0">
                <a:solidFill>
                  <a:prstClr val="black"/>
                </a:solidFill>
                <a:latin typeface="Times New Roman" panose="02020603050405020304" pitchFamily="18" charset="0"/>
                <a:ea typeface="微软雅黑" panose="020B0503020204020204" pitchFamily="34" charset="-122"/>
              </a:rPr>
              <a:t>表示。</a:t>
            </a:r>
            <a:endParaRPr lang="en-US" altLang="zh-CN" sz="2800" b="1" dirty="0">
              <a:solidFill>
                <a:prstClr val="black"/>
              </a:solidFill>
              <a:latin typeface="Times New Roman" panose="02020603050405020304" pitchFamily="18" charset="0"/>
              <a:ea typeface="微软雅黑" panose="020B0503020204020204" pitchFamily="34" charset="-122"/>
            </a:endParaRPr>
          </a:p>
        </p:txBody>
      </p:sp>
      <p:sp>
        <p:nvSpPr>
          <p:cNvPr id="8" name="圆角矩形 7"/>
          <p:cNvSpPr/>
          <p:nvPr/>
        </p:nvSpPr>
        <p:spPr>
          <a:xfrm>
            <a:off x="714374" y="3419609"/>
            <a:ext cx="7829551" cy="2802832"/>
          </a:xfrm>
          <a:prstGeom prst="roundRect">
            <a:avLst/>
          </a:prstGeom>
          <a:noFill/>
          <a:ln w="28575">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35" y="526944"/>
            <a:ext cx="2286000" cy="631825"/>
            <a:chOff x="303" y="1315"/>
            <a:chExt cx="3600" cy="995"/>
          </a:xfrm>
        </p:grpSpPr>
        <p:grpSp>
          <p:nvGrpSpPr>
            <p:cNvPr id="10" name="组合 9"/>
            <p:cNvGrpSpPr/>
            <p:nvPr/>
          </p:nvGrpSpPr>
          <p:grpSpPr>
            <a:xfrm>
              <a:off x="898" y="1383"/>
              <a:ext cx="3005" cy="883"/>
              <a:chOff x="903371" y="249943"/>
              <a:chExt cx="2312527" cy="679699"/>
            </a:xfrm>
          </p:grpSpPr>
          <p:sp>
            <p:nvSpPr>
              <p:cNvPr id="15"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6"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1" name="组合 10"/>
            <p:cNvGrpSpPr/>
            <p:nvPr/>
          </p:nvGrpSpPr>
          <p:grpSpPr>
            <a:xfrm rot="16200000">
              <a:off x="366" y="1252"/>
              <a:ext cx="995" cy="1122"/>
              <a:chOff x="8439634" y="3544648"/>
              <a:chExt cx="1611146" cy="1817848"/>
            </a:xfrm>
          </p:grpSpPr>
          <p:sp>
            <p:nvSpPr>
              <p:cNvPr id="1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3271059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00638" y="3966035"/>
            <a:ext cx="7474449" cy="20313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②探究中保持凸透镜的位置不变，调整蜡烛到凸透镜的距离，在光屏上得到缩小的实像。并将</a:t>
            </a:r>
            <a:r>
              <a:rPr lang="en-US" altLang="zh-CN" sz="2800" b="1" dirty="0" smtClean="0">
                <a:solidFill>
                  <a:prstClr val="black"/>
                </a:solidFill>
                <a:latin typeface="Times New Roman" panose="02020603050405020304" pitchFamily="18" charset="0"/>
                <a:ea typeface="微软雅黑" panose="020B0503020204020204" pitchFamily="34" charset="-122"/>
              </a:rPr>
              <a:t>u</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v</a:t>
            </a:r>
            <a:r>
              <a:rPr lang="zh-CN" altLang="en-US" sz="2800" b="1" dirty="0" smtClean="0">
                <a:solidFill>
                  <a:prstClr val="black"/>
                </a:solidFill>
                <a:latin typeface="Times New Roman" panose="02020603050405020304" pitchFamily="18" charset="0"/>
                <a:ea typeface="微软雅黑" panose="020B0503020204020204" pitchFamily="34" charset="-122"/>
              </a:rPr>
              <a:t>记录下来</a:t>
            </a:r>
            <a:endParaRPr lang="en-US" altLang="zh-CN" sz="2800" b="1" dirty="0">
              <a:solidFill>
                <a:prstClr val="black"/>
              </a:solidFill>
              <a:latin typeface="Times New Roman" panose="02020603050405020304" pitchFamily="18" charset="0"/>
              <a:ea typeface="微软雅黑" panose="020B0503020204020204" pitchFamily="34" charset="-122"/>
            </a:endParaRPr>
          </a:p>
        </p:txBody>
      </p:sp>
      <p:pic>
        <p:nvPicPr>
          <p:cNvPr id="4" name="Picture 4"/>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33506" y="1173691"/>
            <a:ext cx="7208711" cy="2297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圆角矩形 9"/>
          <p:cNvSpPr/>
          <p:nvPr/>
        </p:nvSpPr>
        <p:spPr>
          <a:xfrm>
            <a:off x="628649" y="3774631"/>
            <a:ext cx="7829551" cy="2206740"/>
          </a:xfrm>
          <a:prstGeom prst="roundRect">
            <a:avLst/>
          </a:prstGeom>
          <a:noFill/>
          <a:ln w="28575">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35" y="526944"/>
            <a:ext cx="2286000" cy="631825"/>
            <a:chOff x="303" y="1315"/>
            <a:chExt cx="3600" cy="995"/>
          </a:xfrm>
        </p:grpSpPr>
        <p:grpSp>
          <p:nvGrpSpPr>
            <p:cNvPr id="12" name="组合 11"/>
            <p:cNvGrpSpPr/>
            <p:nvPr/>
          </p:nvGrpSpPr>
          <p:grpSpPr>
            <a:xfrm>
              <a:off x="898" y="1383"/>
              <a:ext cx="3005" cy="883"/>
              <a:chOff x="903371" y="249943"/>
              <a:chExt cx="2312527" cy="679699"/>
            </a:xfrm>
          </p:grpSpPr>
          <p:sp>
            <p:nvSpPr>
              <p:cNvPr id="17"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8"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3" name="组合 12"/>
            <p:cNvGrpSpPr/>
            <p:nvPr/>
          </p:nvGrpSpPr>
          <p:grpSpPr>
            <a:xfrm rot="16200000">
              <a:off x="366" y="1252"/>
              <a:ext cx="995" cy="1122"/>
              <a:chOff x="8439634" y="3544648"/>
              <a:chExt cx="1611146" cy="1817848"/>
            </a:xfrm>
          </p:grpSpPr>
          <p:sp>
            <p:nvSpPr>
              <p:cNvPr id="1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1484498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67087" y="1435343"/>
            <a:ext cx="7628561"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③调整</a:t>
            </a:r>
            <a:r>
              <a:rPr lang="zh-CN" altLang="en-US" sz="2800" b="1" dirty="0">
                <a:solidFill>
                  <a:prstClr val="black"/>
                </a:solidFill>
                <a:latin typeface="Times New Roman" panose="02020603050405020304" pitchFamily="18" charset="0"/>
                <a:ea typeface="微软雅黑" panose="020B0503020204020204" pitchFamily="34" charset="-122"/>
              </a:rPr>
              <a:t>蜡烛到凸透镜的距离，在光屏上得到放大的实像，并将</a:t>
            </a:r>
            <a:r>
              <a:rPr lang="en-US" altLang="zh-CN" sz="2800" b="1" dirty="0">
                <a:solidFill>
                  <a:prstClr val="black"/>
                </a:solidFill>
                <a:latin typeface="Times New Roman" panose="02020603050405020304" pitchFamily="18" charset="0"/>
                <a:ea typeface="微软雅黑" panose="020B0503020204020204" pitchFamily="34" charset="-122"/>
              </a:rPr>
              <a:t>u</a:t>
            </a: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v</a:t>
            </a:r>
            <a:r>
              <a:rPr lang="zh-CN" altLang="en-US" sz="2800" b="1" dirty="0">
                <a:solidFill>
                  <a:prstClr val="black"/>
                </a:solidFill>
                <a:latin typeface="Times New Roman" panose="02020603050405020304" pitchFamily="18" charset="0"/>
                <a:ea typeface="微软雅黑" panose="020B0503020204020204" pitchFamily="34" charset="-122"/>
              </a:rPr>
              <a:t>记录下来。</a:t>
            </a:r>
          </a:p>
        </p:txBody>
      </p:sp>
      <p:sp>
        <p:nvSpPr>
          <p:cNvPr id="3" name="矩形 2"/>
          <p:cNvSpPr/>
          <p:nvPr/>
        </p:nvSpPr>
        <p:spPr>
          <a:xfrm>
            <a:off x="477747" y="3108024"/>
            <a:ext cx="8162818"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④调整</a:t>
            </a:r>
            <a:r>
              <a:rPr lang="zh-CN" altLang="en-US" sz="2800" b="1" dirty="0">
                <a:solidFill>
                  <a:prstClr val="black"/>
                </a:solidFill>
                <a:latin typeface="Times New Roman" panose="02020603050405020304" pitchFamily="18" charset="0"/>
                <a:ea typeface="微软雅黑" panose="020B0503020204020204" pitchFamily="34" charset="-122"/>
              </a:rPr>
              <a:t>蜡烛到凸透镜的距离，在光屏上得到等大的实像，并将</a:t>
            </a:r>
            <a:r>
              <a:rPr lang="en-US" altLang="zh-CN" sz="2800" b="1" dirty="0">
                <a:solidFill>
                  <a:prstClr val="black"/>
                </a:solidFill>
                <a:latin typeface="Times New Roman" panose="02020603050405020304" pitchFamily="18" charset="0"/>
                <a:ea typeface="微软雅黑" panose="020B0503020204020204" pitchFamily="34" charset="-122"/>
              </a:rPr>
              <a:t>u</a:t>
            </a: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v</a:t>
            </a:r>
            <a:r>
              <a:rPr lang="zh-CN" altLang="en-US" sz="2800" b="1" dirty="0">
                <a:solidFill>
                  <a:prstClr val="black"/>
                </a:solidFill>
                <a:latin typeface="Times New Roman" panose="02020603050405020304" pitchFamily="18" charset="0"/>
                <a:ea typeface="微软雅黑" panose="020B0503020204020204" pitchFamily="34" charset="-122"/>
              </a:rPr>
              <a:t>记录下来。</a:t>
            </a:r>
          </a:p>
        </p:txBody>
      </p:sp>
      <p:sp>
        <p:nvSpPr>
          <p:cNvPr id="4" name="矩形 3"/>
          <p:cNvSpPr/>
          <p:nvPr/>
        </p:nvSpPr>
        <p:spPr>
          <a:xfrm>
            <a:off x="518843" y="4645810"/>
            <a:ext cx="8080625"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⑤将</a:t>
            </a:r>
            <a:r>
              <a:rPr lang="zh-CN" altLang="en-US" sz="2800" b="1" dirty="0">
                <a:solidFill>
                  <a:prstClr val="black"/>
                </a:solidFill>
                <a:latin typeface="Times New Roman" panose="02020603050405020304" pitchFamily="18" charset="0"/>
                <a:ea typeface="微软雅黑" panose="020B0503020204020204" pitchFamily="34" charset="-122"/>
              </a:rPr>
              <a:t>蜡烛移到凸透镜的焦点上，移动光屏，光屏上有像吗？记下</a:t>
            </a:r>
            <a:r>
              <a:rPr lang="en-US" altLang="zh-CN" sz="2800" b="1" dirty="0">
                <a:solidFill>
                  <a:prstClr val="black"/>
                </a:solidFill>
                <a:latin typeface="Times New Roman" panose="02020603050405020304" pitchFamily="18" charset="0"/>
                <a:ea typeface="微软雅黑" panose="020B0503020204020204" pitchFamily="34" charset="-122"/>
              </a:rPr>
              <a:t>u</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en-US" altLang="zh-CN" sz="2800" b="1" dirty="0" smtClean="0">
              <a:solidFill>
                <a:prstClr val="black"/>
              </a:solidFill>
              <a:latin typeface="Times New Roman" panose="02020603050405020304" pitchFamily="18" charset="0"/>
              <a:ea typeface="微软雅黑" panose="020B0503020204020204" pitchFamily="34" charset="-122"/>
            </a:endParaRPr>
          </a:p>
        </p:txBody>
      </p:sp>
      <p:cxnSp>
        <p:nvCxnSpPr>
          <p:cNvPr id="6" name="直接连接符 5"/>
          <p:cNvCxnSpPr/>
          <p:nvPr/>
        </p:nvCxnSpPr>
        <p:spPr>
          <a:xfrm>
            <a:off x="380879" y="1344505"/>
            <a:ext cx="78009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18843" y="6221305"/>
            <a:ext cx="78009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58666" y="4624127"/>
            <a:ext cx="78009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7087" y="2984347"/>
            <a:ext cx="78009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635" y="526944"/>
            <a:ext cx="2286000" cy="631825"/>
            <a:chOff x="303" y="1315"/>
            <a:chExt cx="3600" cy="995"/>
          </a:xfrm>
        </p:grpSpPr>
        <p:grpSp>
          <p:nvGrpSpPr>
            <p:cNvPr id="11" name="组合 10"/>
            <p:cNvGrpSpPr/>
            <p:nvPr/>
          </p:nvGrpSpPr>
          <p:grpSpPr>
            <a:xfrm>
              <a:off x="898" y="1383"/>
              <a:ext cx="3005" cy="883"/>
              <a:chOff x="903371" y="249943"/>
              <a:chExt cx="2312527" cy="679699"/>
            </a:xfrm>
          </p:grpSpPr>
          <p:sp>
            <p:nvSpPr>
              <p:cNvPr id="16"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7"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2" name="组合 11"/>
            <p:cNvGrpSpPr/>
            <p:nvPr/>
          </p:nvGrpSpPr>
          <p:grpSpPr>
            <a:xfrm rot="16200000">
              <a:off x="366" y="1252"/>
              <a:ext cx="995" cy="1122"/>
              <a:chOff x="8439634" y="3544648"/>
              <a:chExt cx="1611146" cy="1817848"/>
            </a:xfrm>
          </p:grpSpPr>
          <p:sp>
            <p:nvSpPr>
              <p:cNvPr id="1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4265298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273119" y="1106044"/>
            <a:ext cx="3775393" cy="662297"/>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思考怎样测量焦距呢</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3" name="矩形 2"/>
          <p:cNvSpPr/>
          <p:nvPr/>
        </p:nvSpPr>
        <p:spPr>
          <a:xfrm>
            <a:off x="953461" y="2202840"/>
            <a:ext cx="7515546"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移动透镜，直到屏上出现</a:t>
            </a:r>
            <a:r>
              <a:rPr lang="zh-CN" altLang="en-US" sz="2800" b="1" dirty="0">
                <a:solidFill>
                  <a:srgbClr val="C00000"/>
                </a:solidFill>
                <a:latin typeface="Times New Roman" panose="02020603050405020304" pitchFamily="18" charset="0"/>
                <a:ea typeface="微软雅黑" panose="020B0503020204020204" pitchFamily="34" charset="-122"/>
              </a:rPr>
              <a:t>最小、清晰的烛焰</a:t>
            </a:r>
            <a:r>
              <a:rPr lang="zh-CN" altLang="en-US" sz="2800" b="1" dirty="0">
                <a:solidFill>
                  <a:prstClr val="black"/>
                </a:solidFill>
                <a:latin typeface="Times New Roman" panose="02020603050405020304" pitchFamily="18" charset="0"/>
                <a:ea typeface="微软雅黑" panose="020B0503020204020204" pitchFamily="34" charset="-122"/>
              </a:rPr>
              <a:t>的像。此时</a:t>
            </a:r>
            <a:r>
              <a:rPr lang="zh-CN" altLang="en-US" sz="2800" b="1" dirty="0">
                <a:solidFill>
                  <a:srgbClr val="C00000"/>
                </a:solidFill>
                <a:latin typeface="Times New Roman" panose="02020603050405020304" pitchFamily="18" charset="0"/>
                <a:ea typeface="微软雅黑" panose="020B0503020204020204" pitchFamily="34" charset="-122"/>
              </a:rPr>
              <a:t>焦距近似等于像距</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透镜到光屏的距离</a:t>
            </a:r>
            <a:r>
              <a:rPr lang="en-US" altLang="zh-CN" sz="2800" b="1" dirty="0" smtClean="0">
                <a:solidFill>
                  <a:prstClr val="black"/>
                </a:solidFill>
                <a:latin typeface="Times New Roman" panose="02020603050405020304" pitchFamily="18" charset="0"/>
                <a:ea typeface="微软雅黑" panose="020B0503020204020204" pitchFamily="34" charset="-122"/>
              </a:rPr>
              <a:t>)</a:t>
            </a:r>
            <a:endParaRPr lang="en-US" altLang="zh-CN" sz="2800" b="1" dirty="0">
              <a:solidFill>
                <a:prstClr val="black"/>
              </a:solidFill>
              <a:latin typeface="Times New Roman" panose="02020603050405020304" pitchFamily="18" charset="0"/>
              <a:ea typeface="微软雅黑" panose="020B0503020204020204" pitchFamily="34" charset="-122"/>
            </a:endParaRPr>
          </a:p>
        </p:txBody>
      </p:sp>
      <p:grpSp>
        <p:nvGrpSpPr>
          <p:cNvPr id="25" name="组合 24"/>
          <p:cNvGrpSpPr/>
          <p:nvPr/>
        </p:nvGrpSpPr>
        <p:grpSpPr>
          <a:xfrm>
            <a:off x="953461" y="3605527"/>
            <a:ext cx="7187095" cy="1567396"/>
            <a:chOff x="953461" y="3605527"/>
            <a:chExt cx="7187095" cy="1567396"/>
          </a:xfrm>
        </p:grpSpPr>
        <p:sp>
          <p:nvSpPr>
            <p:cNvPr id="4" name="Rectangle 5"/>
            <p:cNvSpPr>
              <a:spLocks noChangeArrowheads="1"/>
            </p:cNvSpPr>
            <p:nvPr/>
          </p:nvSpPr>
          <p:spPr bwMode="auto">
            <a:xfrm>
              <a:off x="953461" y="4677655"/>
              <a:ext cx="6985000" cy="144463"/>
            </a:xfrm>
            <a:prstGeom prst="rect">
              <a:avLst/>
            </a:prstGeom>
            <a:solidFill>
              <a:srgbClr val="918415"/>
            </a:solidFill>
            <a:ln w="38100">
              <a:solidFill>
                <a:sysClr val="windowText" lastClr="00000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Franklin Gothic Book"/>
              </a:endParaRPr>
            </a:p>
          </p:txBody>
        </p:sp>
        <p:grpSp>
          <p:nvGrpSpPr>
            <p:cNvPr id="5" name="Group 6"/>
            <p:cNvGrpSpPr>
              <a:grpSpLocks/>
            </p:cNvGrpSpPr>
            <p:nvPr/>
          </p:nvGrpSpPr>
          <p:grpSpPr bwMode="auto">
            <a:xfrm>
              <a:off x="6985092" y="3605527"/>
              <a:ext cx="142875" cy="1150938"/>
              <a:chOff x="2472" y="1979"/>
              <a:chExt cx="90" cy="725"/>
            </a:xfrm>
          </p:grpSpPr>
          <p:sp>
            <p:nvSpPr>
              <p:cNvPr id="6" name="Oval 7"/>
              <p:cNvSpPr>
                <a:spLocks noChangeArrowheads="1"/>
              </p:cNvSpPr>
              <p:nvPr/>
            </p:nvSpPr>
            <p:spPr bwMode="auto">
              <a:xfrm>
                <a:off x="2472" y="1979"/>
                <a:ext cx="90" cy="544"/>
              </a:xfrm>
              <a:prstGeom prst="ellipse">
                <a:avLst/>
              </a:prstGeom>
              <a:solidFill>
                <a:srgbClr val="00FF00"/>
              </a:solidFill>
              <a:ln w="38100">
                <a:solidFill>
                  <a:sysClr val="windowText" lastClr="00000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Franklin Gothic Book"/>
                </a:endParaRPr>
              </a:p>
            </p:txBody>
          </p:sp>
          <p:sp>
            <p:nvSpPr>
              <p:cNvPr id="7" name="Line 8"/>
              <p:cNvSpPr>
                <a:spLocks noChangeShapeType="1"/>
              </p:cNvSpPr>
              <p:nvPr/>
            </p:nvSpPr>
            <p:spPr bwMode="auto">
              <a:xfrm>
                <a:off x="2517" y="2523"/>
                <a:ext cx="0" cy="181"/>
              </a:xfrm>
              <a:prstGeom prst="line">
                <a:avLst/>
              </a:prstGeom>
              <a:noFill/>
              <a:ln w="3810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Franklin Gothic Book"/>
                  <a:ea typeface="黑体" panose="02010609060101010101" pitchFamily="49" charset="-122"/>
                </a:endParaRPr>
              </a:p>
            </p:txBody>
          </p:sp>
        </p:grpSp>
        <p:grpSp>
          <p:nvGrpSpPr>
            <p:cNvPr id="8" name="Group 9"/>
            <p:cNvGrpSpPr>
              <a:grpSpLocks/>
            </p:cNvGrpSpPr>
            <p:nvPr/>
          </p:nvGrpSpPr>
          <p:grpSpPr bwMode="auto">
            <a:xfrm>
              <a:off x="7594692" y="3680133"/>
              <a:ext cx="504825" cy="1079500"/>
              <a:chOff x="3651" y="2024"/>
              <a:chExt cx="318" cy="680"/>
            </a:xfrm>
          </p:grpSpPr>
          <p:sp>
            <p:nvSpPr>
              <p:cNvPr id="9" name="Rectangle 10"/>
              <p:cNvSpPr>
                <a:spLocks noChangeArrowheads="1"/>
              </p:cNvSpPr>
              <p:nvPr/>
            </p:nvSpPr>
            <p:spPr bwMode="auto">
              <a:xfrm>
                <a:off x="3651" y="2024"/>
                <a:ext cx="318" cy="454"/>
              </a:xfrm>
              <a:prstGeom prst="rect">
                <a:avLst/>
              </a:prstGeom>
              <a:solidFill>
                <a:srgbClr val="FFFF00"/>
              </a:solidFill>
              <a:ln w="38100">
                <a:solidFill>
                  <a:sysClr val="windowText" lastClr="00000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Franklin Gothic Book"/>
                </a:endParaRPr>
              </a:p>
            </p:txBody>
          </p:sp>
          <p:sp>
            <p:nvSpPr>
              <p:cNvPr id="10" name="Line 11"/>
              <p:cNvSpPr>
                <a:spLocks noChangeShapeType="1"/>
              </p:cNvSpPr>
              <p:nvPr/>
            </p:nvSpPr>
            <p:spPr bwMode="auto">
              <a:xfrm>
                <a:off x="3787" y="2478"/>
                <a:ext cx="0" cy="226"/>
              </a:xfrm>
              <a:prstGeom prst="line">
                <a:avLst/>
              </a:prstGeom>
              <a:noFill/>
              <a:ln w="3810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Franklin Gothic Book"/>
                  <a:ea typeface="黑体" panose="02010609060101010101" pitchFamily="49" charset="-122"/>
                </a:endParaRPr>
              </a:p>
            </p:txBody>
          </p:sp>
        </p:grpSp>
        <p:pic>
          <p:nvPicPr>
            <p:cNvPr id="11" name="Picture 13" descr="15"/>
            <p:cNvPicPr>
              <a:picLocks noChangeAspect="1" noChangeArrowheads="1" noCrop="1"/>
            </p:cNvPicPr>
            <p:nvPr/>
          </p:nvPicPr>
          <p:blipFill>
            <a:blip r:embed="rId2"/>
            <a:srcRect/>
            <a:stretch>
              <a:fillRect/>
            </a:stretch>
          </p:blipFill>
          <p:spPr bwMode="auto">
            <a:xfrm>
              <a:off x="1089342" y="3731104"/>
              <a:ext cx="473075" cy="1079500"/>
            </a:xfrm>
            <a:prstGeom prst="rect">
              <a:avLst/>
            </a:prstGeom>
            <a:noFill/>
            <a:ln w="9525">
              <a:noFill/>
              <a:miter lim="800000"/>
              <a:headEnd/>
              <a:tailEnd/>
            </a:ln>
          </p:spPr>
        </p:pic>
        <p:pic>
          <p:nvPicPr>
            <p:cNvPr id="12" name="Picture 3" descr="1"/>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25880" y="4613676"/>
              <a:ext cx="6814676" cy="559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 name="矩形 12"/>
          <p:cNvSpPr/>
          <p:nvPr/>
        </p:nvSpPr>
        <p:spPr>
          <a:xfrm>
            <a:off x="2420933" y="5397305"/>
            <a:ext cx="3874779" cy="523220"/>
          </a:xfrm>
          <a:prstGeom prst="rect">
            <a:avLst/>
          </a:prstGeom>
        </p:spPr>
        <p:txBody>
          <a:bodyPr wrap="none">
            <a:spAutoFit/>
          </a:bodyPr>
          <a:lstStyle/>
          <a:p>
            <a:r>
              <a:rPr lang="zh-CN" altLang="en-US" sz="2800" b="1" dirty="0" smtClean="0">
                <a:solidFill>
                  <a:srgbClr val="C00000"/>
                </a:solidFill>
                <a:latin typeface="Times New Roman" panose="02020603050405020304" pitchFamily="18" charset="0"/>
                <a:ea typeface="微软雅黑" panose="020B0503020204020204" pitchFamily="34" charset="-122"/>
              </a:rPr>
              <a:t>焦距近似等于像距</a:t>
            </a:r>
            <a:r>
              <a:rPr lang="en-US" altLang="zh-CN" sz="2800" b="1" dirty="0" smtClean="0">
                <a:solidFill>
                  <a:srgbClr val="C00000"/>
                </a:solidFill>
                <a:latin typeface="Times New Roman" panose="02020603050405020304" pitchFamily="18" charset="0"/>
                <a:ea typeface="微软雅黑" panose="020B0503020204020204" pitchFamily="34" charset="-122"/>
              </a:rPr>
              <a:t>10cm</a:t>
            </a:r>
            <a:endParaRPr lang="zh-CN" altLang="en-US" dirty="0"/>
          </a:p>
        </p:txBody>
      </p:sp>
      <p:pic>
        <p:nvPicPr>
          <p:cNvPr id="14" name="Picture 8" descr="Gif0405_02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860" y="1517141"/>
            <a:ext cx="685699" cy="685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圆角矩形 14"/>
          <p:cNvSpPr/>
          <p:nvPr/>
        </p:nvSpPr>
        <p:spPr>
          <a:xfrm>
            <a:off x="716023" y="1843507"/>
            <a:ext cx="8034391" cy="1695689"/>
          </a:xfrm>
          <a:prstGeom prst="roundRect">
            <a:avLst/>
          </a:prstGeom>
          <a:noFill/>
          <a:ln w="28575">
            <a:solidFill>
              <a:srgbClr val="92D05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34933" y="571531"/>
            <a:ext cx="2286000" cy="631825"/>
            <a:chOff x="303" y="1315"/>
            <a:chExt cx="3600" cy="995"/>
          </a:xfrm>
        </p:grpSpPr>
        <p:grpSp>
          <p:nvGrpSpPr>
            <p:cNvPr id="17" name="组合 16"/>
            <p:cNvGrpSpPr/>
            <p:nvPr/>
          </p:nvGrpSpPr>
          <p:grpSpPr>
            <a:xfrm>
              <a:off x="898" y="1383"/>
              <a:ext cx="3005" cy="883"/>
              <a:chOff x="903371" y="249943"/>
              <a:chExt cx="2312527" cy="679699"/>
            </a:xfrm>
          </p:grpSpPr>
          <p:sp>
            <p:nvSpPr>
              <p:cNvPr id="22"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3"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8" name="组合 17"/>
            <p:cNvGrpSpPr/>
            <p:nvPr/>
          </p:nvGrpSpPr>
          <p:grpSpPr>
            <a:xfrm rot="16200000">
              <a:off x="366" y="1252"/>
              <a:ext cx="995" cy="1122"/>
              <a:chOff x="8439634" y="3544648"/>
              <a:chExt cx="1611146" cy="1817848"/>
            </a:xfrm>
          </p:grpSpPr>
          <p:sp>
            <p:nvSpPr>
              <p:cNvPr id="20"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1"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4" name="矩形 23"/>
          <p:cNvSpPr/>
          <p:nvPr/>
        </p:nvSpPr>
        <p:spPr>
          <a:xfrm>
            <a:off x="934406" y="1705032"/>
            <a:ext cx="1261884" cy="738664"/>
          </a:xfrm>
          <a:prstGeom prst="rect">
            <a:avLst/>
          </a:prstGeom>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方法一</a:t>
            </a:r>
          </a:p>
        </p:txBody>
      </p:sp>
    </p:spTree>
    <p:extLst>
      <p:ext uri="{BB962C8B-B14F-4D97-AF65-F5344CB8AC3E}">
        <p14:creationId xmlns:p14="http://schemas.microsoft.com/office/powerpoint/2010/main" val="11553377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5" grpId="0" animBg="1"/>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276" y="1951692"/>
            <a:ext cx="4210292" cy="3935400"/>
          </a:xfrm>
          <a:prstGeom prst="rect">
            <a:avLst/>
          </a:prstGeom>
        </p:spPr>
      </p:pic>
      <p:sp>
        <p:nvSpPr>
          <p:cNvPr id="12" name="圆角矩形标注 11"/>
          <p:cNvSpPr/>
          <p:nvPr/>
        </p:nvSpPr>
        <p:spPr>
          <a:xfrm>
            <a:off x="4898627" y="1934233"/>
            <a:ext cx="3925799" cy="3970318"/>
          </a:xfrm>
          <a:prstGeom prst="wedgeRoundRectCallout">
            <a:avLst>
              <a:gd name="adj1" fmla="val -57996"/>
              <a:gd name="adj2" fmla="val 31706"/>
              <a:gd name="adj3" fmla="val 16667"/>
            </a:avLst>
          </a:prstGeom>
          <a:noFill/>
          <a:ln w="1905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716797" y="1306374"/>
            <a:ext cx="3595856" cy="523220"/>
          </a:xfrm>
          <a:prstGeom prst="rect">
            <a:avLst/>
          </a:prstGeom>
        </p:spPr>
        <p:txBody>
          <a:bodyPr wrap="none">
            <a:spAutoFit/>
          </a:bodyPr>
          <a:lstStyle/>
          <a:p>
            <a:r>
              <a:rPr lang="zh-CN" altLang="en-US" sz="2800" b="1" dirty="0" smtClean="0">
                <a:solidFill>
                  <a:prstClr val="black"/>
                </a:solidFill>
                <a:latin typeface="Times New Roman" panose="02020603050405020304" pitchFamily="18" charset="0"/>
                <a:ea typeface="微软雅黑" panose="020B0503020204020204" pitchFamily="34" charset="-122"/>
              </a:rPr>
              <a:t>如何</a:t>
            </a:r>
            <a:r>
              <a:rPr lang="zh-CN" altLang="en-US" sz="2800" b="1" dirty="0">
                <a:solidFill>
                  <a:prstClr val="black"/>
                </a:solidFill>
                <a:latin typeface="Times New Roman" panose="02020603050405020304" pitchFamily="18" charset="0"/>
                <a:ea typeface="微软雅黑" panose="020B0503020204020204" pitchFamily="34" charset="-122"/>
              </a:rPr>
              <a:t>测定凸透镜焦距</a:t>
            </a:r>
            <a:r>
              <a:rPr lang="en-US" altLang="zh-CN" sz="2800" b="1" dirty="0" smtClean="0">
                <a:solidFill>
                  <a:prstClr val="black"/>
                </a:solidFill>
                <a:latin typeface="Times New Roman" panose="02020603050405020304" pitchFamily="18" charset="0"/>
                <a:ea typeface="微软雅黑" panose="020B0503020204020204" pitchFamily="34" charset="-122"/>
              </a:rPr>
              <a:t>?</a:t>
            </a:r>
            <a:endParaRPr lang="zh-CN" altLang="en-US" dirty="0"/>
          </a:p>
        </p:txBody>
      </p:sp>
      <p:sp>
        <p:nvSpPr>
          <p:cNvPr id="11" name="矩形 10"/>
          <p:cNvSpPr/>
          <p:nvPr/>
        </p:nvSpPr>
        <p:spPr>
          <a:xfrm>
            <a:off x="4970547" y="1934233"/>
            <a:ext cx="3853879" cy="3970318"/>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方法二：让太阳光沿主轴方向入射</a:t>
            </a:r>
            <a:r>
              <a:rPr lang="zh-CN" altLang="en-US" sz="2800" b="1" dirty="0">
                <a:solidFill>
                  <a:prstClr val="black"/>
                </a:solidFill>
                <a:latin typeface="Times New Roman" panose="02020603050405020304" pitchFamily="18" charset="0"/>
                <a:ea typeface="微软雅黑" panose="020B0503020204020204" pitchFamily="34" charset="-122"/>
              </a:rPr>
              <a:t>到凸透镜</a:t>
            </a:r>
            <a:r>
              <a:rPr lang="zh-CN" altLang="en-US" sz="2800" b="1" dirty="0" smtClean="0">
                <a:solidFill>
                  <a:prstClr val="black"/>
                </a:solidFill>
                <a:latin typeface="Times New Roman" panose="02020603050405020304" pitchFamily="18" charset="0"/>
                <a:ea typeface="微软雅黑" panose="020B0503020204020204" pitchFamily="34" charset="-122"/>
              </a:rPr>
              <a:t>上，</a:t>
            </a:r>
            <a:r>
              <a:rPr lang="zh-CN" altLang="en-US" sz="2800" b="1" dirty="0">
                <a:solidFill>
                  <a:prstClr val="black"/>
                </a:solidFill>
                <a:latin typeface="Times New Roman" panose="02020603050405020304" pitchFamily="18" charset="0"/>
                <a:ea typeface="微软雅黑" panose="020B0503020204020204" pitchFamily="34" charset="-122"/>
              </a:rPr>
              <a:t>调节</a:t>
            </a:r>
            <a:r>
              <a:rPr lang="zh-CN" altLang="en-US" sz="2800" b="1" dirty="0" smtClean="0">
                <a:solidFill>
                  <a:prstClr val="black"/>
                </a:solidFill>
                <a:latin typeface="Times New Roman" panose="02020603050405020304" pitchFamily="18" charset="0"/>
                <a:ea typeface="微软雅黑" panose="020B0503020204020204" pitchFamily="34" charset="-122"/>
              </a:rPr>
              <a:t>凸透镜位置使地面的</a:t>
            </a:r>
            <a:r>
              <a:rPr lang="zh-CN" altLang="en-US" sz="2800" b="1" dirty="0">
                <a:solidFill>
                  <a:prstClr val="black"/>
                </a:solidFill>
                <a:latin typeface="Times New Roman" panose="02020603050405020304" pitchFamily="18" charset="0"/>
                <a:ea typeface="微软雅黑" panose="020B0503020204020204" pitchFamily="34" charset="-122"/>
              </a:rPr>
              <a:t>光斑最小且最明亮，此时透镜</a:t>
            </a:r>
            <a:r>
              <a:rPr lang="zh-CN" altLang="en-US" sz="2800" b="1" dirty="0" smtClean="0">
                <a:solidFill>
                  <a:prstClr val="black"/>
                </a:solidFill>
                <a:latin typeface="Times New Roman" panose="02020603050405020304" pitchFamily="18" charset="0"/>
                <a:ea typeface="微软雅黑" panose="020B0503020204020204" pitchFamily="34" charset="-122"/>
              </a:rPr>
              <a:t>与地面的</a:t>
            </a:r>
            <a:r>
              <a:rPr lang="zh-CN" altLang="en-US" sz="2800" b="1" dirty="0">
                <a:solidFill>
                  <a:prstClr val="black"/>
                </a:solidFill>
                <a:latin typeface="Times New Roman" panose="02020603050405020304" pitchFamily="18" charset="0"/>
                <a:ea typeface="微软雅黑" panose="020B0503020204020204" pitchFamily="34" charset="-122"/>
              </a:rPr>
              <a:t>间距为凸透镜</a:t>
            </a:r>
            <a:r>
              <a:rPr lang="zh-CN" altLang="en-US" sz="2800" b="1" dirty="0" smtClean="0">
                <a:solidFill>
                  <a:prstClr val="black"/>
                </a:solidFill>
                <a:latin typeface="Times New Roman" panose="02020603050405020304" pitchFamily="18" charset="0"/>
                <a:ea typeface="微软雅黑" panose="020B0503020204020204" pitchFamily="34" charset="-122"/>
              </a:rPr>
              <a:t>焦距。</a:t>
            </a:r>
            <a:endParaRPr lang="zh-CN" altLang="en-US" dirty="0">
              <a:solidFill>
                <a:prstClr val="black"/>
              </a:solidFill>
            </a:endParaRPr>
          </a:p>
        </p:txBody>
      </p:sp>
      <p:grpSp>
        <p:nvGrpSpPr>
          <p:cNvPr id="14" name="组合 13"/>
          <p:cNvGrpSpPr/>
          <p:nvPr/>
        </p:nvGrpSpPr>
        <p:grpSpPr>
          <a:xfrm>
            <a:off x="635" y="526944"/>
            <a:ext cx="2286000" cy="631825"/>
            <a:chOff x="303" y="1315"/>
            <a:chExt cx="3600" cy="995"/>
          </a:xfrm>
        </p:grpSpPr>
        <p:grpSp>
          <p:nvGrpSpPr>
            <p:cNvPr id="16" name="组合 15"/>
            <p:cNvGrpSpPr/>
            <p:nvPr/>
          </p:nvGrpSpPr>
          <p:grpSpPr>
            <a:xfrm>
              <a:off x="898" y="1383"/>
              <a:ext cx="3005" cy="883"/>
              <a:chOff x="903371" y="249943"/>
              <a:chExt cx="2312527" cy="679699"/>
            </a:xfrm>
          </p:grpSpPr>
          <p:sp>
            <p:nvSpPr>
              <p:cNvPr id="2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7" name="组合 16"/>
            <p:cNvGrpSpPr/>
            <p:nvPr/>
          </p:nvGrpSpPr>
          <p:grpSpPr>
            <a:xfrm rot="16200000">
              <a:off x="366" y="1252"/>
              <a:ext cx="995" cy="1122"/>
              <a:chOff x="8439634" y="3544648"/>
              <a:chExt cx="1611146" cy="1817848"/>
            </a:xfrm>
          </p:grpSpPr>
          <p:sp>
            <p:nvSpPr>
              <p:cNvPr id="1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977126" y="3843665"/>
            <a:ext cx="902811" cy="523220"/>
          </a:xfrm>
          <a:prstGeom prst="rect">
            <a:avLst/>
          </a:prstGeom>
          <a:solidFill>
            <a:schemeClr val="bg1"/>
          </a:solidFill>
          <a:ln>
            <a:solidFill>
              <a:schemeClr val="bg1"/>
            </a:solidFill>
          </a:ln>
        </p:spPr>
        <p:txBody>
          <a:bodyPr wrap="none">
            <a:spAutoFit/>
          </a:bodyPr>
          <a:lstStyle/>
          <a:p>
            <a:r>
              <a:rPr lang="zh-CN" altLang="en-US" sz="2800" b="1" dirty="0" smtClean="0">
                <a:solidFill>
                  <a:prstClr val="black"/>
                </a:solidFill>
                <a:latin typeface="Times New Roman" panose="02020603050405020304" pitchFamily="18" charset="0"/>
                <a:ea typeface="微软雅黑" panose="020B0503020204020204" pitchFamily="34" charset="-122"/>
              </a:rPr>
              <a:t>焦距</a:t>
            </a:r>
            <a:endParaRPr lang="zh-CN" altLang="en-US" dirty="0"/>
          </a:p>
        </p:txBody>
      </p:sp>
    </p:spTree>
    <p:extLst>
      <p:ext uri="{BB962C8B-B14F-4D97-AF65-F5344CB8AC3E}">
        <p14:creationId xmlns:p14="http://schemas.microsoft.com/office/powerpoint/2010/main" val="1197623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云形标注 13"/>
          <p:cNvSpPr/>
          <p:nvPr/>
        </p:nvSpPr>
        <p:spPr>
          <a:xfrm>
            <a:off x="1239553" y="1203339"/>
            <a:ext cx="6562485" cy="3078932"/>
          </a:xfrm>
          <a:prstGeom prst="cloudCallout">
            <a:avLst>
              <a:gd name="adj1" fmla="val -9161"/>
              <a:gd name="adj2" fmla="val 68411"/>
            </a:avLst>
          </a:prstGeom>
          <a:noFill/>
          <a:ln w="1905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239553" y="4717584"/>
            <a:ext cx="6945549"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这个</a:t>
            </a:r>
            <a:r>
              <a:rPr lang="zh-CN" altLang="en-US" sz="2800" b="1" dirty="0" smtClean="0">
                <a:solidFill>
                  <a:srgbClr val="C00000"/>
                </a:solidFill>
                <a:latin typeface="Times New Roman" panose="02020603050405020304" pitchFamily="18" charset="0"/>
                <a:ea typeface="微软雅黑" panose="020B0503020204020204" pitchFamily="34" charset="-122"/>
              </a:rPr>
              <a:t>光学器件</a:t>
            </a:r>
            <a:r>
              <a:rPr lang="zh-CN" altLang="en-US" sz="2800" b="1" dirty="0" smtClean="0">
                <a:solidFill>
                  <a:prstClr val="black"/>
                </a:solidFill>
                <a:latin typeface="Times New Roman" panose="02020603050405020304" pitchFamily="18" charset="0"/>
                <a:ea typeface="微软雅黑" panose="020B0503020204020204" pitchFamily="34" charset="-122"/>
              </a:rPr>
              <a:t>实际上就是</a:t>
            </a:r>
            <a:r>
              <a:rPr lang="zh-CN" altLang="en-US" sz="2800" b="1" dirty="0" smtClean="0">
                <a:solidFill>
                  <a:srgbClr val="C00000"/>
                </a:solidFill>
                <a:latin typeface="Times New Roman" panose="02020603050405020304" pitchFamily="18" charset="0"/>
                <a:ea typeface="微软雅黑" panose="020B0503020204020204" pitchFamily="34" charset="-122"/>
              </a:rPr>
              <a:t>凸透镜</a:t>
            </a:r>
            <a:r>
              <a:rPr lang="zh-CN" altLang="en-US" sz="2800" b="1" dirty="0" smtClean="0">
                <a:solidFill>
                  <a:prstClr val="black"/>
                </a:solidFill>
                <a:latin typeface="Times New Roman" panose="02020603050405020304" pitchFamily="18" charset="0"/>
                <a:ea typeface="微软雅黑" panose="020B0503020204020204" pitchFamily="34" charset="-122"/>
              </a:rPr>
              <a:t>今天</a:t>
            </a:r>
            <a:r>
              <a:rPr lang="zh-CN" altLang="en-US" sz="2800" b="1" dirty="0">
                <a:solidFill>
                  <a:prstClr val="black"/>
                </a:solidFill>
                <a:latin typeface="Times New Roman" panose="02020603050405020304" pitchFamily="18" charset="0"/>
                <a:ea typeface="微软雅黑" panose="020B0503020204020204" pitchFamily="34" charset="-122"/>
              </a:rPr>
              <a:t>我们就来学习凸透镜的有关</a:t>
            </a:r>
            <a:r>
              <a:rPr lang="zh-CN" altLang="en-US" sz="2800" b="1" dirty="0" smtClean="0">
                <a:solidFill>
                  <a:prstClr val="black"/>
                </a:solidFill>
                <a:latin typeface="Times New Roman" panose="02020603050405020304" pitchFamily="18" charset="0"/>
                <a:ea typeface="微软雅黑" panose="020B0503020204020204" pitchFamily="34" charset="-122"/>
              </a:rPr>
              <a:t>知识。</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4" name="组合 3"/>
          <p:cNvGrpSpPr/>
          <p:nvPr/>
        </p:nvGrpSpPr>
        <p:grpSpPr>
          <a:xfrm>
            <a:off x="77075" y="579652"/>
            <a:ext cx="2286000" cy="631825"/>
            <a:chOff x="303" y="1315"/>
            <a:chExt cx="3600" cy="995"/>
          </a:xfrm>
        </p:grpSpPr>
        <p:grpSp>
          <p:nvGrpSpPr>
            <p:cNvPr id="6" name="组合 5"/>
            <p:cNvGrpSpPr/>
            <p:nvPr/>
          </p:nvGrpSpPr>
          <p:grpSpPr>
            <a:xfrm>
              <a:off x="898" y="1383"/>
              <a:ext cx="3005" cy="883"/>
              <a:chOff x="903371" y="249943"/>
              <a:chExt cx="2312527" cy="679699"/>
            </a:xfrm>
          </p:grpSpPr>
          <p:sp>
            <p:nvSpPr>
              <p:cNvPr id="1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2" name="任意多边形 45"/>
              <p:cNvSpPr/>
              <p:nvPr/>
            </p:nvSpPr>
            <p:spPr bwMode="auto">
              <a:xfrm>
                <a:off x="1010789" y="325868"/>
                <a:ext cx="2112335"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导入新课</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7" name="组合 6"/>
            <p:cNvGrpSpPr/>
            <p:nvPr/>
          </p:nvGrpSpPr>
          <p:grpSpPr>
            <a:xfrm rot="16200000">
              <a:off x="366" y="1252"/>
              <a:ext cx="995" cy="1122"/>
              <a:chOff x="8439634" y="3544648"/>
              <a:chExt cx="1611146" cy="1817848"/>
            </a:xfrm>
          </p:grpSpPr>
          <p:sp>
            <p:nvSpPr>
              <p:cNvPr id="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3" name="矩形 12"/>
          <p:cNvSpPr/>
          <p:nvPr/>
        </p:nvSpPr>
        <p:spPr>
          <a:xfrm>
            <a:off x="2179879" y="1727142"/>
            <a:ext cx="5001972" cy="20313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虽然水火不相容</a:t>
            </a:r>
            <a:r>
              <a:rPr lang="zh-CN" altLang="en-US" sz="2800" b="1" dirty="0">
                <a:solidFill>
                  <a:prstClr val="black"/>
                </a:solidFill>
                <a:latin typeface="Times New Roman" panose="02020603050405020304" pitchFamily="18" charset="0"/>
                <a:ea typeface="微软雅黑" panose="020B0503020204020204" pitchFamily="34" charset="-122"/>
              </a:rPr>
              <a:t>，但用透明冰块磨制成一个光学器件</a:t>
            </a:r>
            <a:r>
              <a:rPr lang="zh-CN" altLang="en-US" sz="2800" b="1" dirty="0" smtClean="0">
                <a:solidFill>
                  <a:prstClr val="black"/>
                </a:solidFill>
                <a:latin typeface="Times New Roman" panose="02020603050405020304" pitchFamily="18" charset="0"/>
                <a:ea typeface="微软雅黑" panose="020B0503020204020204" pitchFamily="34" charset="-122"/>
              </a:rPr>
              <a:t>，就可以</a:t>
            </a:r>
            <a:r>
              <a:rPr lang="zh-CN" altLang="en-US" sz="2800" b="1" dirty="0">
                <a:solidFill>
                  <a:prstClr val="black"/>
                </a:solidFill>
                <a:latin typeface="Times New Roman" panose="02020603050405020304" pitchFamily="18" charset="0"/>
                <a:ea typeface="微软雅黑" panose="020B0503020204020204" pitchFamily="34" charset="-122"/>
              </a:rPr>
              <a:t>取火．</a:t>
            </a:r>
          </a:p>
        </p:txBody>
      </p:sp>
    </p:spTree>
    <p:extLst>
      <p:ext uri="{BB962C8B-B14F-4D97-AF65-F5344CB8AC3E}">
        <p14:creationId xmlns:p14="http://schemas.microsoft.com/office/powerpoint/2010/main" val="789643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3" grpId="0"/>
      <p:bldP spid="13"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25599" y="2125226"/>
            <a:ext cx="7361434" cy="20313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⑥将</a:t>
            </a:r>
            <a:r>
              <a:rPr lang="zh-CN" altLang="en-US" sz="2800" b="1" dirty="0">
                <a:solidFill>
                  <a:prstClr val="black"/>
                </a:solidFill>
                <a:latin typeface="Times New Roman" panose="02020603050405020304" pitchFamily="18" charset="0"/>
                <a:ea typeface="微软雅黑" panose="020B0503020204020204" pitchFamily="34" charset="-122"/>
              </a:rPr>
              <a:t>蜡烛移到凸透镜的焦点以内，光屏上 有像吗？这时取下光屏，通过凸透镜观察烛焰，你看到了什么现象？此时记下</a:t>
            </a:r>
            <a:r>
              <a:rPr lang="en-US" altLang="zh-CN" sz="2800" b="1" dirty="0">
                <a:solidFill>
                  <a:prstClr val="black"/>
                </a:solidFill>
                <a:latin typeface="Times New Roman" panose="02020603050405020304" pitchFamily="18" charset="0"/>
                <a:ea typeface="微软雅黑" panose="020B0503020204020204" pitchFamily="34" charset="-122"/>
              </a:rPr>
              <a:t>u</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3" name="矩形 2"/>
          <p:cNvSpPr/>
          <p:nvPr/>
        </p:nvSpPr>
        <p:spPr>
          <a:xfrm>
            <a:off x="691260" y="4739635"/>
            <a:ext cx="7464174" cy="738664"/>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⑦按照以上步骤，重复上面的实验</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pic>
        <p:nvPicPr>
          <p:cNvPr id="4" name="Picture 8" descr="Gif0405_02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7455" y="1596743"/>
            <a:ext cx="939607" cy="939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712152" y="1839337"/>
            <a:ext cx="78009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54459" y="6126055"/>
            <a:ext cx="78009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42290" y="4430605"/>
            <a:ext cx="7800975" cy="0"/>
          </a:xfrm>
          <a:prstGeom prst="line">
            <a:avLst/>
          </a:prstGeom>
          <a:ln w="28575">
            <a:solidFill>
              <a:srgbClr val="92D050"/>
            </a:solidFill>
            <a:prstDash val="dash"/>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2851" y="5134581"/>
            <a:ext cx="2413000" cy="1639231"/>
          </a:xfrm>
          <a:prstGeom prst="rect">
            <a:avLst/>
          </a:prstGeom>
        </p:spPr>
      </p:pic>
      <p:grpSp>
        <p:nvGrpSpPr>
          <p:cNvPr id="9" name="组合 8"/>
          <p:cNvGrpSpPr/>
          <p:nvPr/>
        </p:nvGrpSpPr>
        <p:grpSpPr>
          <a:xfrm>
            <a:off x="0" y="541461"/>
            <a:ext cx="2286000" cy="631825"/>
            <a:chOff x="303" y="1315"/>
            <a:chExt cx="3600" cy="995"/>
          </a:xfrm>
        </p:grpSpPr>
        <p:grpSp>
          <p:nvGrpSpPr>
            <p:cNvPr id="10" name="组合 9"/>
            <p:cNvGrpSpPr/>
            <p:nvPr/>
          </p:nvGrpSpPr>
          <p:grpSpPr>
            <a:xfrm>
              <a:off x="898" y="1383"/>
              <a:ext cx="3005" cy="883"/>
              <a:chOff x="903371" y="249943"/>
              <a:chExt cx="2312527" cy="679699"/>
            </a:xfrm>
          </p:grpSpPr>
          <p:sp>
            <p:nvSpPr>
              <p:cNvPr id="15"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6"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1" name="组合 10"/>
            <p:cNvGrpSpPr/>
            <p:nvPr/>
          </p:nvGrpSpPr>
          <p:grpSpPr>
            <a:xfrm rot="16200000">
              <a:off x="366" y="1252"/>
              <a:ext cx="995" cy="1122"/>
              <a:chOff x="8439634" y="3544648"/>
              <a:chExt cx="1611146" cy="1817848"/>
            </a:xfrm>
          </p:grpSpPr>
          <p:sp>
            <p:nvSpPr>
              <p:cNvPr id="1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582141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探究实验：凸透镜成像规律">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27992" y="1803756"/>
            <a:ext cx="6486418" cy="4864814"/>
          </a:xfrm>
          <a:prstGeom prst="rect">
            <a:avLst/>
          </a:prstGeom>
        </p:spPr>
      </p:pic>
      <p:sp>
        <p:nvSpPr>
          <p:cNvPr id="3" name="矩形 2"/>
          <p:cNvSpPr/>
          <p:nvPr/>
        </p:nvSpPr>
        <p:spPr>
          <a:xfrm>
            <a:off x="170815" y="1165085"/>
            <a:ext cx="4314001" cy="523220"/>
          </a:xfrm>
          <a:prstGeom prst="rect">
            <a:avLst/>
          </a:prstGeom>
        </p:spPr>
        <p:txBody>
          <a:bodyPr wrap="none">
            <a:spAutoFit/>
          </a:bodyPr>
          <a:lstStyle/>
          <a:p>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3</a:t>
            </a:r>
            <a:r>
              <a:rPr lang="zh-CN" altLang="en-US" sz="2800" b="1" dirty="0" smtClean="0">
                <a:solidFill>
                  <a:prstClr val="black"/>
                </a:solidFill>
                <a:latin typeface="Times New Roman" panose="02020603050405020304" pitchFamily="18" charset="0"/>
                <a:ea typeface="微软雅黑" panose="020B0503020204020204" pitchFamily="34" charset="-122"/>
              </a:rPr>
              <a:t>）凸透镜成像规律视频</a:t>
            </a:r>
            <a:endParaRPr lang="zh-CN" altLang="en-US" dirty="0"/>
          </a:p>
        </p:txBody>
      </p:sp>
      <p:grpSp>
        <p:nvGrpSpPr>
          <p:cNvPr id="4" name="组合 3"/>
          <p:cNvGrpSpPr/>
          <p:nvPr/>
        </p:nvGrpSpPr>
        <p:grpSpPr>
          <a:xfrm>
            <a:off x="0" y="393403"/>
            <a:ext cx="2286000" cy="631825"/>
            <a:chOff x="303" y="1315"/>
            <a:chExt cx="3600" cy="995"/>
          </a:xfrm>
        </p:grpSpPr>
        <p:grpSp>
          <p:nvGrpSpPr>
            <p:cNvPr id="5" name="组合 4"/>
            <p:cNvGrpSpPr/>
            <p:nvPr/>
          </p:nvGrpSpPr>
          <p:grpSpPr>
            <a:xfrm>
              <a:off x="898" y="1383"/>
              <a:ext cx="3005" cy="883"/>
              <a:chOff x="903086" y="249837"/>
              <a:chExt cx="2312443" cy="679677"/>
            </a:xfrm>
          </p:grpSpPr>
          <p:sp>
            <p:nvSpPr>
              <p:cNvPr id="10" name="任意多边形 44"/>
              <p:cNvSpPr/>
              <p:nvPr/>
            </p:nvSpPr>
            <p:spPr bwMode="auto">
              <a:xfrm>
                <a:off x="903086" y="249837"/>
                <a:ext cx="2312443" cy="679677"/>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487" y="325807"/>
                <a:ext cx="2111992" cy="527789"/>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7922" y="3545345"/>
              <a:chExt cx="1611023" cy="1818159"/>
            </a:xfrm>
          </p:grpSpPr>
          <p:sp>
            <p:nvSpPr>
              <p:cNvPr id="8" name="Freeform 5"/>
              <p:cNvSpPr/>
              <p:nvPr/>
            </p:nvSpPr>
            <p:spPr bwMode="auto">
              <a:xfrm rot="5400000">
                <a:off x="8334354" y="3648913"/>
                <a:ext cx="1818159" cy="1611023"/>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1858" y="3867923"/>
                <a:ext cx="1324923" cy="1174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18773349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538224650"/>
              </p:ext>
            </p:extLst>
          </p:nvPr>
        </p:nvGraphicFramePr>
        <p:xfrm>
          <a:off x="801316" y="1442384"/>
          <a:ext cx="7283101" cy="4466578"/>
        </p:xfrm>
        <a:graphic>
          <a:graphicData uri="http://schemas.openxmlformats.org/drawingml/2006/table">
            <a:tbl>
              <a:tblPr/>
              <a:tblGrid>
                <a:gridCol w="885824"/>
                <a:gridCol w="1078082"/>
                <a:gridCol w="1175121"/>
                <a:gridCol w="1057095"/>
                <a:gridCol w="1479562"/>
                <a:gridCol w="1607417"/>
              </a:tblGrid>
              <a:tr h="1906258">
                <a:tc>
                  <a:txBody>
                    <a:bodyPr/>
                    <a:lstStyle/>
                    <a:p>
                      <a:pPr algn="l">
                        <a:spcAft>
                          <a:spcPts val="0"/>
                        </a:spcAft>
                      </a:pPr>
                      <a:r>
                        <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凸透镜焦距</a:t>
                      </a:r>
                    </a:p>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f/cm</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像放大或</a:t>
                      </a:r>
                    </a:p>
                    <a:p>
                      <a:pPr algn="ctr">
                        <a:spcAft>
                          <a:spcPts val="0"/>
                        </a:spcAft>
                      </a:pPr>
                      <a:r>
                        <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缩小</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像的正、倒</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像的虚、实</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i="0" kern="100" baseline="0" dirty="0" smtClean="0">
                          <a:effectLst/>
                          <a:latin typeface="Times New Roman" panose="02020603050405020304" pitchFamily="18" charset="0"/>
                          <a:ea typeface="微软雅黑" panose="020B0503020204020204" pitchFamily="34" charset="-122"/>
                          <a:cs typeface="Times New Roman" panose="02020603050405020304" pitchFamily="18" charset="0"/>
                        </a:rPr>
                        <a:t>物距</a:t>
                      </a:r>
                      <a:r>
                        <a:rPr lang="en-US" sz="2800" b="1" i="0" kern="100" baseline="0" dirty="0" smtClean="0">
                          <a:effectLst/>
                          <a:latin typeface="Times New Roman" panose="02020603050405020304" pitchFamily="18" charset="0"/>
                          <a:ea typeface="微软雅黑" panose="020B0503020204020204" pitchFamily="34" charset="-122"/>
                          <a:cs typeface="Times New Roman" panose="02020603050405020304" pitchFamily="18" charset="0"/>
                        </a:rPr>
                        <a:t>u/cm</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像距</a:t>
                      </a:r>
                    </a:p>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v/cm</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6564">
                <a:tc rowSpan="5">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p>
                      <a:pPr algn="ctr">
                        <a:spcAft>
                          <a:spcPts val="0"/>
                        </a:spcAft>
                      </a:pPr>
                      <a:r>
                        <a:rPr lang="en-US" altLang="zh-CN" sz="2800" b="1" i="0" kern="100" baseline="0" dirty="0" smtClean="0">
                          <a:effectLst/>
                          <a:latin typeface="Times New Roman" panose="02020603050405020304" pitchFamily="18" charset="0"/>
                          <a:ea typeface="微软雅黑" panose="020B0503020204020204" pitchFamily="34" charset="-122"/>
                          <a:cs typeface="Times New Roman" panose="02020603050405020304" pitchFamily="18" charset="0"/>
                        </a:rPr>
                        <a:t>f</a:t>
                      </a: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6564">
                <a:tc vMerge="1">
                  <a:txBody>
                    <a:bodyPr/>
                    <a:lstStyle/>
                    <a:p>
                      <a:pPr algn="ctr">
                        <a:spcAft>
                          <a:spcPts val="0"/>
                        </a:spcAft>
                      </a:pP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6564">
                <a:tc vMerge="1">
                  <a:txBody>
                    <a:bodyPr/>
                    <a:lstStyle/>
                    <a:p>
                      <a:pPr algn="ctr">
                        <a:spcAft>
                          <a:spcPts val="0"/>
                        </a:spcAft>
                      </a:pP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314">
                <a:tc vMerge="1">
                  <a:txBody>
                    <a:bodyPr/>
                    <a:lstStyle/>
                    <a:p>
                      <a:pPr algn="ctr">
                        <a:spcAft>
                          <a:spcPts val="0"/>
                        </a:spcAft>
                      </a:pP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r>
                        <a:rPr kumimoji="0" lang="zh-CN" altLang="en-US" sz="2800" b="1" i="0" u="none" strike="noStrike" kern="0" cap="none" spc="0" normalizeH="0" baseline="0" noProof="0" dirty="0" smtClean="0">
                          <a:ln>
                            <a:noFill/>
                          </a:ln>
                          <a:solidFill>
                            <a:srgbClr val="000000"/>
                          </a:solidFill>
                          <a:effectLst/>
                          <a:uLnTx/>
                          <a:uFillTx/>
                          <a:latin typeface="Times New Roman" panose="02020603050405020304" pitchFamily="18" charset="0"/>
                          <a:ea typeface="微软雅黑" panose="020B0503020204020204" pitchFamily="34" charset="-122"/>
                        </a:rPr>
                        <a:t>不   成   像</a:t>
                      </a: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rPr>
                        <a:t> </a:t>
                      </a: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5314">
                <a:tc vMerge="1">
                  <a:txBody>
                    <a:bodyPr/>
                    <a:lstStyle/>
                    <a:p>
                      <a:endParaRPr lang="zh-CN" altLang="en-US"/>
                    </a:p>
                  </a:txBody>
                  <a:tcPr/>
                </a:tc>
                <a:tc>
                  <a:txBody>
                    <a:bodyPr/>
                    <a:lstStyle/>
                    <a:p>
                      <a:pPr algn="ctr">
                        <a:spcAft>
                          <a:spcPts val="0"/>
                        </a:spcAft>
                      </a:pP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ltLang="en-US"/>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zh-CN" sz="2800" b="1" i="0" kern="100" baseline="0" dirty="0">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 name="Text Box 3"/>
          <p:cNvSpPr txBox="1">
            <a:spLocks noChangeArrowheads="1"/>
          </p:cNvSpPr>
          <p:nvPr/>
        </p:nvSpPr>
        <p:spPr bwMode="auto">
          <a:xfrm>
            <a:off x="6889859" y="3363274"/>
            <a:ext cx="119455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zh-CN" sz="2800" b="1" dirty="0" smtClean="0">
                <a:solidFill>
                  <a:srgbClr val="000000"/>
                </a:solidFill>
                <a:latin typeface="Times New Roman" panose="02020603050405020304" pitchFamily="18" charset="0"/>
                <a:ea typeface="微软雅黑" panose="020B0503020204020204" pitchFamily="34" charset="-122"/>
              </a:rPr>
              <a:t>f&lt;v&lt;2f</a:t>
            </a:r>
          </a:p>
        </p:txBody>
      </p:sp>
      <p:sp>
        <p:nvSpPr>
          <p:cNvPr id="7" name="Text Box 6"/>
          <p:cNvSpPr txBox="1">
            <a:spLocks noChangeArrowheads="1"/>
          </p:cNvSpPr>
          <p:nvPr/>
        </p:nvSpPr>
        <p:spPr bwMode="auto">
          <a:xfrm>
            <a:off x="1976857" y="3349442"/>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倒</a:t>
            </a:r>
          </a:p>
        </p:txBody>
      </p:sp>
      <p:sp>
        <p:nvSpPr>
          <p:cNvPr id="8" name="Text Box 7"/>
          <p:cNvSpPr txBox="1">
            <a:spLocks noChangeArrowheads="1"/>
          </p:cNvSpPr>
          <p:nvPr/>
        </p:nvSpPr>
        <p:spPr bwMode="auto">
          <a:xfrm>
            <a:off x="2959490" y="3364351"/>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缩小</a:t>
            </a:r>
          </a:p>
        </p:txBody>
      </p:sp>
      <p:sp>
        <p:nvSpPr>
          <p:cNvPr id="9" name="Text Box 8"/>
          <p:cNvSpPr txBox="1">
            <a:spLocks noChangeArrowheads="1"/>
          </p:cNvSpPr>
          <p:nvPr/>
        </p:nvSpPr>
        <p:spPr bwMode="auto">
          <a:xfrm>
            <a:off x="4071989" y="3322403"/>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实像</a:t>
            </a:r>
          </a:p>
        </p:txBody>
      </p:sp>
      <p:sp>
        <p:nvSpPr>
          <p:cNvPr id="11" name="Text Box 10"/>
          <p:cNvSpPr txBox="1">
            <a:spLocks noChangeArrowheads="1"/>
          </p:cNvSpPr>
          <p:nvPr/>
        </p:nvSpPr>
        <p:spPr bwMode="auto">
          <a:xfrm>
            <a:off x="1986527" y="3872662"/>
            <a:ext cx="7350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倒</a:t>
            </a:r>
          </a:p>
        </p:txBody>
      </p:sp>
      <p:sp>
        <p:nvSpPr>
          <p:cNvPr id="12" name="Text Box 11"/>
          <p:cNvSpPr txBox="1">
            <a:spLocks noChangeArrowheads="1"/>
          </p:cNvSpPr>
          <p:nvPr/>
        </p:nvSpPr>
        <p:spPr bwMode="auto">
          <a:xfrm>
            <a:off x="2969395" y="3790331"/>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等大</a:t>
            </a:r>
          </a:p>
        </p:txBody>
      </p:sp>
      <p:sp>
        <p:nvSpPr>
          <p:cNvPr id="13" name="Text Box 12"/>
          <p:cNvSpPr txBox="1">
            <a:spLocks noChangeArrowheads="1"/>
          </p:cNvSpPr>
          <p:nvPr/>
        </p:nvSpPr>
        <p:spPr bwMode="auto">
          <a:xfrm>
            <a:off x="4021973" y="3816878"/>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实像</a:t>
            </a:r>
          </a:p>
        </p:txBody>
      </p:sp>
      <p:sp>
        <p:nvSpPr>
          <p:cNvPr id="15" name="Text Box 14"/>
          <p:cNvSpPr txBox="1">
            <a:spLocks noChangeArrowheads="1"/>
          </p:cNvSpPr>
          <p:nvPr/>
        </p:nvSpPr>
        <p:spPr bwMode="auto">
          <a:xfrm>
            <a:off x="1978909" y="4306343"/>
            <a:ext cx="7350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倒</a:t>
            </a:r>
          </a:p>
        </p:txBody>
      </p:sp>
      <p:sp>
        <p:nvSpPr>
          <p:cNvPr id="16" name="Text Box 15"/>
          <p:cNvSpPr txBox="1">
            <a:spLocks noChangeArrowheads="1"/>
          </p:cNvSpPr>
          <p:nvPr/>
        </p:nvSpPr>
        <p:spPr bwMode="auto">
          <a:xfrm>
            <a:off x="2974405" y="4243861"/>
            <a:ext cx="1008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放大</a:t>
            </a:r>
          </a:p>
        </p:txBody>
      </p:sp>
      <p:sp>
        <p:nvSpPr>
          <p:cNvPr id="17" name="Text Box 16"/>
          <p:cNvSpPr txBox="1">
            <a:spLocks noChangeArrowheads="1"/>
          </p:cNvSpPr>
          <p:nvPr/>
        </p:nvSpPr>
        <p:spPr bwMode="auto">
          <a:xfrm>
            <a:off x="4049226" y="4323220"/>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实像</a:t>
            </a:r>
          </a:p>
        </p:txBody>
      </p:sp>
      <p:sp>
        <p:nvSpPr>
          <p:cNvPr id="19" name="Text Box 18"/>
          <p:cNvSpPr txBox="1">
            <a:spLocks noChangeArrowheads="1"/>
          </p:cNvSpPr>
          <p:nvPr/>
        </p:nvSpPr>
        <p:spPr bwMode="auto">
          <a:xfrm>
            <a:off x="7177102" y="4814470"/>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zh-CN" sz="2800" b="1" dirty="0" smtClean="0">
                <a:solidFill>
                  <a:srgbClr val="000000"/>
                </a:solidFill>
                <a:latin typeface="Times New Roman" panose="02020603050405020304" pitchFamily="18" charset="0"/>
                <a:ea typeface="微软雅黑" panose="020B0503020204020204" pitchFamily="34" charset="-122"/>
              </a:rPr>
              <a:t>—</a:t>
            </a:r>
          </a:p>
        </p:txBody>
      </p:sp>
      <p:sp>
        <p:nvSpPr>
          <p:cNvPr id="22" name="Text Box 21"/>
          <p:cNvSpPr txBox="1">
            <a:spLocks noChangeArrowheads="1"/>
          </p:cNvSpPr>
          <p:nvPr/>
        </p:nvSpPr>
        <p:spPr bwMode="auto">
          <a:xfrm>
            <a:off x="1970635" y="5384865"/>
            <a:ext cx="7350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正</a:t>
            </a:r>
          </a:p>
        </p:txBody>
      </p:sp>
      <p:sp>
        <p:nvSpPr>
          <p:cNvPr id="23" name="Text Box 22"/>
          <p:cNvSpPr txBox="1">
            <a:spLocks noChangeArrowheads="1"/>
          </p:cNvSpPr>
          <p:nvPr/>
        </p:nvSpPr>
        <p:spPr bwMode="auto">
          <a:xfrm>
            <a:off x="2940533" y="5391953"/>
            <a:ext cx="10080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放大</a:t>
            </a:r>
          </a:p>
        </p:txBody>
      </p:sp>
      <p:sp>
        <p:nvSpPr>
          <p:cNvPr id="24" name="Text Box 23"/>
          <p:cNvSpPr txBox="1">
            <a:spLocks noChangeArrowheads="1"/>
          </p:cNvSpPr>
          <p:nvPr/>
        </p:nvSpPr>
        <p:spPr bwMode="auto">
          <a:xfrm>
            <a:off x="4004057" y="5391953"/>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en-US" sz="2800" b="1" dirty="0" smtClean="0">
                <a:solidFill>
                  <a:srgbClr val="000000"/>
                </a:solidFill>
                <a:latin typeface="Times New Roman" panose="02020603050405020304" pitchFamily="18" charset="0"/>
                <a:ea typeface="微软雅黑" panose="020B0503020204020204" pitchFamily="34" charset="-122"/>
              </a:rPr>
              <a:t>虚像</a:t>
            </a:r>
          </a:p>
        </p:txBody>
      </p:sp>
      <p:sp>
        <p:nvSpPr>
          <p:cNvPr id="27" name="矩形 26"/>
          <p:cNvSpPr/>
          <p:nvPr/>
        </p:nvSpPr>
        <p:spPr>
          <a:xfrm>
            <a:off x="5432400" y="3291928"/>
            <a:ext cx="889987" cy="523220"/>
          </a:xfrm>
          <a:prstGeom prst="rect">
            <a:avLst/>
          </a:prstGeom>
        </p:spPr>
        <p:txBody>
          <a:bodyPr wrap="none">
            <a:spAutoFit/>
          </a:bodyPr>
          <a:lstStyle/>
          <a:p>
            <a:pPr lvl="0" algn="just"/>
            <a:r>
              <a:rPr lang="en-US" altLang="zh-CN" sz="2800" b="1" i="1" kern="100" dirty="0">
                <a:solidFill>
                  <a:prstClr val="black"/>
                </a:solidFill>
                <a:latin typeface="Times New Roman" panose="02020603050405020304" pitchFamily="18" charset="0"/>
              </a:rPr>
              <a:t>u&gt;2f</a:t>
            </a:r>
            <a:endParaRPr lang="zh-CN" altLang="zh-CN" sz="1050" kern="100" dirty="0">
              <a:solidFill>
                <a:prstClr val="black"/>
              </a:solidFill>
              <a:latin typeface="Times New Roman" panose="02020603050405020304" pitchFamily="18" charset="0"/>
            </a:endParaRPr>
          </a:p>
        </p:txBody>
      </p:sp>
      <p:sp>
        <p:nvSpPr>
          <p:cNvPr id="28" name="矩形 27"/>
          <p:cNvSpPr/>
          <p:nvPr/>
        </p:nvSpPr>
        <p:spPr>
          <a:xfrm>
            <a:off x="5421887" y="3785532"/>
            <a:ext cx="889987" cy="523220"/>
          </a:xfrm>
          <a:prstGeom prst="rect">
            <a:avLst/>
          </a:prstGeom>
        </p:spPr>
        <p:txBody>
          <a:bodyPr wrap="none">
            <a:spAutoFit/>
          </a:bodyPr>
          <a:lstStyle/>
          <a:p>
            <a:pPr lvl="0" algn="just"/>
            <a:r>
              <a:rPr lang="en-US" altLang="zh-CN" sz="2800" b="1" i="1" kern="100" dirty="0">
                <a:solidFill>
                  <a:prstClr val="black"/>
                </a:solidFill>
                <a:latin typeface="Times New Roman" panose="02020603050405020304" pitchFamily="18" charset="0"/>
              </a:rPr>
              <a:t>u=2f</a:t>
            </a:r>
            <a:endParaRPr lang="zh-CN" altLang="zh-CN" sz="1050" kern="100" dirty="0">
              <a:solidFill>
                <a:prstClr val="black"/>
              </a:solidFill>
              <a:latin typeface="Times New Roman" panose="02020603050405020304" pitchFamily="18" charset="0"/>
            </a:endParaRPr>
          </a:p>
        </p:txBody>
      </p:sp>
      <p:sp>
        <p:nvSpPr>
          <p:cNvPr id="29" name="Text Box 4"/>
          <p:cNvSpPr txBox="1">
            <a:spLocks noChangeArrowheads="1"/>
          </p:cNvSpPr>
          <p:nvPr/>
        </p:nvSpPr>
        <p:spPr bwMode="auto">
          <a:xfrm>
            <a:off x="6929364" y="3888706"/>
            <a:ext cx="8691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zh-CN" sz="2800" b="1" dirty="0" smtClean="0">
                <a:solidFill>
                  <a:srgbClr val="000000"/>
                </a:solidFill>
                <a:latin typeface="Times New Roman" panose="02020603050405020304" pitchFamily="18" charset="0"/>
                <a:ea typeface="微软雅黑" panose="020B0503020204020204" pitchFamily="34" charset="-122"/>
              </a:rPr>
              <a:t>v=2f</a:t>
            </a:r>
          </a:p>
        </p:txBody>
      </p:sp>
      <p:sp>
        <p:nvSpPr>
          <p:cNvPr id="30" name="矩形 29"/>
          <p:cNvSpPr/>
          <p:nvPr/>
        </p:nvSpPr>
        <p:spPr>
          <a:xfrm>
            <a:off x="5183642" y="4291250"/>
            <a:ext cx="1215397" cy="523220"/>
          </a:xfrm>
          <a:prstGeom prst="rect">
            <a:avLst/>
          </a:prstGeom>
        </p:spPr>
        <p:txBody>
          <a:bodyPr wrap="none">
            <a:spAutoFit/>
          </a:bodyPr>
          <a:lstStyle/>
          <a:p>
            <a:pPr lvl="0" algn="just"/>
            <a:r>
              <a:rPr lang="en-US" altLang="zh-CN" sz="2800" b="1" i="1" kern="100" dirty="0">
                <a:solidFill>
                  <a:prstClr val="black"/>
                </a:solidFill>
                <a:latin typeface="Times New Roman" panose="02020603050405020304" pitchFamily="18" charset="0"/>
              </a:rPr>
              <a:t>f&lt;u&lt;2f</a:t>
            </a:r>
            <a:endParaRPr lang="zh-CN" altLang="zh-CN" sz="1050" kern="100" dirty="0">
              <a:solidFill>
                <a:prstClr val="black"/>
              </a:solidFill>
              <a:latin typeface="Times New Roman" panose="02020603050405020304" pitchFamily="18" charset="0"/>
            </a:endParaRPr>
          </a:p>
        </p:txBody>
      </p:sp>
      <p:sp>
        <p:nvSpPr>
          <p:cNvPr id="32" name="Text Box 5"/>
          <p:cNvSpPr txBox="1">
            <a:spLocks noChangeArrowheads="1"/>
          </p:cNvSpPr>
          <p:nvPr/>
        </p:nvSpPr>
        <p:spPr bwMode="auto">
          <a:xfrm>
            <a:off x="6889859" y="4303604"/>
            <a:ext cx="86914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zh-CN" sz="2800" b="1" dirty="0" smtClean="0">
                <a:solidFill>
                  <a:srgbClr val="000000"/>
                </a:solidFill>
                <a:latin typeface="Times New Roman" panose="02020603050405020304" pitchFamily="18" charset="0"/>
                <a:ea typeface="微软雅黑" panose="020B0503020204020204" pitchFamily="34" charset="-122"/>
              </a:rPr>
              <a:t>v&gt;2f</a:t>
            </a:r>
          </a:p>
        </p:txBody>
      </p:sp>
      <p:sp>
        <p:nvSpPr>
          <p:cNvPr id="33" name="矩形 32"/>
          <p:cNvSpPr/>
          <p:nvPr/>
        </p:nvSpPr>
        <p:spPr>
          <a:xfrm>
            <a:off x="5404990" y="4822016"/>
            <a:ext cx="710451" cy="523220"/>
          </a:xfrm>
          <a:prstGeom prst="rect">
            <a:avLst/>
          </a:prstGeom>
        </p:spPr>
        <p:txBody>
          <a:bodyPr wrap="none">
            <a:spAutoFit/>
          </a:bodyPr>
          <a:lstStyle/>
          <a:p>
            <a:pPr lvl="0" algn="just"/>
            <a:r>
              <a:rPr lang="en-US" altLang="zh-CN" sz="2800" b="1" i="1" kern="100" dirty="0">
                <a:solidFill>
                  <a:prstClr val="black"/>
                </a:solidFill>
                <a:latin typeface="Times New Roman" panose="02020603050405020304" pitchFamily="18" charset="0"/>
              </a:rPr>
              <a:t>u=f</a:t>
            </a:r>
            <a:endParaRPr lang="zh-CN" altLang="zh-CN" sz="1050" kern="100" dirty="0">
              <a:solidFill>
                <a:prstClr val="black"/>
              </a:solidFill>
              <a:latin typeface="Times New Roman" panose="02020603050405020304" pitchFamily="18" charset="0"/>
            </a:endParaRPr>
          </a:p>
        </p:txBody>
      </p:sp>
      <p:sp>
        <p:nvSpPr>
          <p:cNvPr id="35" name="Text Box 19"/>
          <p:cNvSpPr txBox="1">
            <a:spLocks noChangeArrowheads="1"/>
          </p:cNvSpPr>
          <p:nvPr/>
        </p:nvSpPr>
        <p:spPr bwMode="auto">
          <a:xfrm>
            <a:off x="7177101" y="5389152"/>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fontAlgn="base" hangingPunct="1">
              <a:spcBef>
                <a:spcPct val="0"/>
              </a:spcBef>
              <a:spcAft>
                <a:spcPct val="0"/>
              </a:spcAft>
              <a:buFont typeface="Arial" panose="020B0604020202020204" pitchFamily="34" charset="0"/>
              <a:buNone/>
            </a:pPr>
            <a:r>
              <a:rPr lang="zh-CN" altLang="zh-CN" sz="2800" b="1" dirty="0" smtClean="0">
                <a:solidFill>
                  <a:srgbClr val="000000"/>
                </a:solidFill>
                <a:latin typeface="Times New Roman" panose="02020603050405020304" pitchFamily="18" charset="0"/>
                <a:ea typeface="微软雅黑" panose="020B0503020204020204" pitchFamily="34" charset="-122"/>
              </a:rPr>
              <a:t>—</a:t>
            </a:r>
          </a:p>
        </p:txBody>
      </p:sp>
      <p:sp>
        <p:nvSpPr>
          <p:cNvPr id="36" name="矩形 35"/>
          <p:cNvSpPr/>
          <p:nvPr/>
        </p:nvSpPr>
        <p:spPr>
          <a:xfrm>
            <a:off x="5451527" y="5404718"/>
            <a:ext cx="710451" cy="523220"/>
          </a:xfrm>
          <a:prstGeom prst="rect">
            <a:avLst/>
          </a:prstGeom>
        </p:spPr>
        <p:txBody>
          <a:bodyPr wrap="none">
            <a:spAutoFit/>
          </a:bodyPr>
          <a:lstStyle/>
          <a:p>
            <a:r>
              <a:rPr lang="en-US" altLang="zh-CN" sz="2800" b="1" i="1" kern="100" dirty="0">
                <a:latin typeface="Times New Roman" panose="02020603050405020304" pitchFamily="18" charset="0"/>
              </a:rPr>
              <a:t>u&lt;f</a:t>
            </a:r>
            <a:endParaRPr lang="zh-CN" altLang="en-US" dirty="0"/>
          </a:p>
        </p:txBody>
      </p:sp>
      <p:sp>
        <p:nvSpPr>
          <p:cNvPr id="3" name="矩形 2"/>
          <p:cNvSpPr/>
          <p:nvPr/>
        </p:nvSpPr>
        <p:spPr>
          <a:xfrm>
            <a:off x="3517452" y="843174"/>
            <a:ext cx="2359941" cy="523220"/>
          </a:xfrm>
          <a:prstGeom prst="rect">
            <a:avLst/>
          </a:prstGeom>
        </p:spPr>
        <p:txBody>
          <a:bodyPr wrap="none">
            <a:spAutoFit/>
          </a:bodyPr>
          <a:lstStyle/>
          <a:p>
            <a:pPr lvl="0"/>
            <a:r>
              <a:rPr lang="zh-CN" altLang="en-US" sz="2800" b="1" dirty="0">
                <a:solidFill>
                  <a:prstClr val="black"/>
                </a:solidFill>
                <a:latin typeface="Times New Roman" panose="02020603050405020304" pitchFamily="18" charset="0"/>
                <a:ea typeface="微软雅黑" panose="020B0503020204020204" pitchFamily="34" charset="-122"/>
              </a:rPr>
              <a:t>记录</a:t>
            </a:r>
            <a:r>
              <a:rPr lang="zh-CN" altLang="en-US" sz="2800" b="1" dirty="0" smtClean="0">
                <a:solidFill>
                  <a:prstClr val="black"/>
                </a:solidFill>
                <a:latin typeface="Times New Roman" panose="02020603050405020304" pitchFamily="18" charset="0"/>
                <a:ea typeface="微软雅黑" panose="020B0503020204020204" pitchFamily="34" charset="-122"/>
              </a:rPr>
              <a:t>数据</a:t>
            </a:r>
            <a:r>
              <a:rPr lang="en-US" altLang="zh-CN" sz="2800" b="1" dirty="0" smtClean="0">
                <a:solidFill>
                  <a:prstClr val="black"/>
                </a:solidFill>
                <a:latin typeface="Times New Roman" panose="02020603050405020304" pitchFamily="18" charset="0"/>
                <a:ea typeface="微软雅黑" panose="020B0503020204020204" pitchFamily="34" charset="-122"/>
              </a:rPr>
              <a:t>u</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v</a:t>
            </a:r>
            <a:endParaRPr lang="zh-CN" altLang="en-US" dirty="0">
              <a:solidFill>
                <a:prstClr val="black"/>
              </a:solidFill>
            </a:endParaRPr>
          </a:p>
        </p:txBody>
      </p:sp>
      <p:grpSp>
        <p:nvGrpSpPr>
          <p:cNvPr id="31" name="组合 30"/>
          <p:cNvGrpSpPr/>
          <p:nvPr/>
        </p:nvGrpSpPr>
        <p:grpSpPr>
          <a:xfrm>
            <a:off x="635" y="526944"/>
            <a:ext cx="2286000" cy="631825"/>
            <a:chOff x="303" y="1315"/>
            <a:chExt cx="3600" cy="995"/>
          </a:xfrm>
        </p:grpSpPr>
        <p:grpSp>
          <p:nvGrpSpPr>
            <p:cNvPr id="34" name="组合 33"/>
            <p:cNvGrpSpPr/>
            <p:nvPr/>
          </p:nvGrpSpPr>
          <p:grpSpPr>
            <a:xfrm>
              <a:off x="898" y="1383"/>
              <a:ext cx="3005" cy="883"/>
              <a:chOff x="903371" y="249943"/>
              <a:chExt cx="2312527" cy="679699"/>
            </a:xfrm>
          </p:grpSpPr>
          <p:sp>
            <p:nvSpPr>
              <p:cNvPr id="4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4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7" name="组合 36"/>
            <p:cNvGrpSpPr/>
            <p:nvPr/>
          </p:nvGrpSpPr>
          <p:grpSpPr>
            <a:xfrm rot="16200000">
              <a:off x="366" y="1252"/>
              <a:ext cx="995" cy="1122"/>
              <a:chOff x="8439634" y="3544648"/>
              <a:chExt cx="1611146" cy="1817848"/>
            </a:xfrm>
          </p:grpSpPr>
          <p:sp>
            <p:nvSpPr>
              <p:cNvPr id="3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4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40241786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xjhgx2" descr="浅色上对角线"/>
          <p:cNvSpPr>
            <a:spLocks/>
          </p:cNvSpPr>
          <p:nvPr/>
        </p:nvSpPr>
        <p:spPr bwMode="auto">
          <a:xfrm>
            <a:off x="3894038" y="2979876"/>
            <a:ext cx="277813" cy="1970088"/>
          </a:xfrm>
          <a:custGeom>
            <a:avLst/>
            <a:gdLst>
              <a:gd name="T0" fmla="*/ 138907 w 620"/>
              <a:gd name="T1" fmla="*/ 0 h 4408"/>
              <a:gd name="T2" fmla="*/ 106196 w 620"/>
              <a:gd name="T3" fmla="*/ 104725 h 4408"/>
              <a:gd name="T4" fmla="*/ 78415 w 620"/>
              <a:gd name="T5" fmla="*/ 210226 h 4408"/>
              <a:gd name="T6" fmla="*/ 54218 w 620"/>
              <a:gd name="T7" fmla="*/ 316503 h 4408"/>
              <a:gd name="T8" fmla="*/ 34951 w 620"/>
              <a:gd name="T9" fmla="*/ 423168 h 4408"/>
              <a:gd name="T10" fmla="*/ 19716 w 620"/>
              <a:gd name="T11" fmla="*/ 530608 h 4408"/>
              <a:gd name="T12" fmla="*/ 8514 w 620"/>
              <a:gd name="T13" fmla="*/ 638437 h 4408"/>
              <a:gd name="T14" fmla="*/ 2240 w 620"/>
              <a:gd name="T15" fmla="*/ 746653 h 4408"/>
              <a:gd name="T16" fmla="*/ 0 w 620"/>
              <a:gd name="T17" fmla="*/ 854869 h 4408"/>
              <a:gd name="T18" fmla="*/ 2240 w 620"/>
              <a:gd name="T19" fmla="*/ 963085 h 4408"/>
              <a:gd name="T20" fmla="*/ 8514 w 620"/>
              <a:gd name="T21" fmla="*/ 1071301 h 4408"/>
              <a:gd name="T22" fmla="*/ 19716 w 620"/>
              <a:gd name="T23" fmla="*/ 1179130 h 4408"/>
              <a:gd name="T24" fmla="*/ 34951 w 620"/>
              <a:gd name="T25" fmla="*/ 1286570 h 4408"/>
              <a:gd name="T26" fmla="*/ 54218 w 620"/>
              <a:gd name="T27" fmla="*/ 1393235 h 4408"/>
              <a:gd name="T28" fmla="*/ 78415 w 620"/>
              <a:gd name="T29" fmla="*/ 1499511 h 4408"/>
              <a:gd name="T30" fmla="*/ 106196 w 620"/>
              <a:gd name="T31" fmla="*/ 1605013 h 4408"/>
              <a:gd name="T32" fmla="*/ 138907 w 620"/>
              <a:gd name="T33" fmla="*/ 1709738 h 4408"/>
              <a:gd name="T34" fmla="*/ 138907 w 620"/>
              <a:gd name="T35" fmla="*/ 1709738 h 4408"/>
              <a:gd name="T36" fmla="*/ 171617 w 620"/>
              <a:gd name="T37" fmla="*/ 1605013 h 4408"/>
              <a:gd name="T38" fmla="*/ 199398 w 620"/>
              <a:gd name="T39" fmla="*/ 1499511 h 4408"/>
              <a:gd name="T40" fmla="*/ 223595 w 620"/>
              <a:gd name="T41" fmla="*/ 1393235 h 4408"/>
              <a:gd name="T42" fmla="*/ 242862 w 620"/>
              <a:gd name="T43" fmla="*/ 1286570 h 4408"/>
              <a:gd name="T44" fmla="*/ 258097 w 620"/>
              <a:gd name="T45" fmla="*/ 1179130 h 4408"/>
              <a:gd name="T46" fmla="*/ 269299 w 620"/>
              <a:gd name="T47" fmla="*/ 1071301 h 4408"/>
              <a:gd name="T48" fmla="*/ 275573 w 620"/>
              <a:gd name="T49" fmla="*/ 963085 h 4408"/>
              <a:gd name="T50" fmla="*/ 277813 w 620"/>
              <a:gd name="T51" fmla="*/ 854869 h 4408"/>
              <a:gd name="T52" fmla="*/ 275573 w 620"/>
              <a:gd name="T53" fmla="*/ 746653 h 4408"/>
              <a:gd name="T54" fmla="*/ 269299 w 620"/>
              <a:gd name="T55" fmla="*/ 638437 h 4408"/>
              <a:gd name="T56" fmla="*/ 258097 w 620"/>
              <a:gd name="T57" fmla="*/ 530608 h 4408"/>
              <a:gd name="T58" fmla="*/ 242862 w 620"/>
              <a:gd name="T59" fmla="*/ 423168 h 4408"/>
              <a:gd name="T60" fmla="*/ 223595 w 620"/>
              <a:gd name="T61" fmla="*/ 316503 h 4408"/>
              <a:gd name="T62" fmla="*/ 199398 w 620"/>
              <a:gd name="T63" fmla="*/ 210226 h 4408"/>
              <a:gd name="T64" fmla="*/ 171617 w 620"/>
              <a:gd name="T65" fmla="*/ 104725 h 4408"/>
              <a:gd name="T66" fmla="*/ 138907 w 620"/>
              <a:gd name="T67" fmla="*/ 0 h 4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0"/>
              <a:gd name="T103" fmla="*/ 0 h 4408"/>
              <a:gd name="T104" fmla="*/ 620 w 620"/>
              <a:gd name="T105" fmla="*/ 4408 h 4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blipFill dpi="0" rotWithShape="0">
            <a:blip r:embed="rId3"/>
            <a:srcRect/>
            <a:tile tx="0" ty="0" sx="100000" sy="100000" flip="none" algn="tl"/>
          </a:blipFill>
          <a:ln w="9525">
            <a:solidFill>
              <a:srgbClr val="000000"/>
            </a:solidFill>
            <a:round/>
            <a:headEnd/>
            <a:tailEnd/>
          </a:ln>
        </p:spPr>
        <p:txBody>
          <a:bodyPr/>
          <a:lstStyle/>
          <a:p>
            <a:endParaRPr lang="zh-CN" altLang="en-US"/>
          </a:p>
        </p:txBody>
      </p:sp>
      <p:sp>
        <p:nvSpPr>
          <p:cNvPr id="9219" name="Line 3"/>
          <p:cNvSpPr>
            <a:spLocks noChangeShapeType="1"/>
          </p:cNvSpPr>
          <p:nvPr/>
        </p:nvSpPr>
        <p:spPr bwMode="auto">
          <a:xfrm flipV="1">
            <a:off x="355705" y="3946017"/>
            <a:ext cx="8052129" cy="2887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0" name="Line 4"/>
          <p:cNvSpPr>
            <a:spLocks noChangeShapeType="1"/>
          </p:cNvSpPr>
          <p:nvPr/>
        </p:nvSpPr>
        <p:spPr bwMode="auto">
          <a:xfrm>
            <a:off x="4965104" y="3802190"/>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1" name="Line 5"/>
          <p:cNvSpPr>
            <a:spLocks noChangeShapeType="1"/>
          </p:cNvSpPr>
          <p:nvPr/>
        </p:nvSpPr>
        <p:spPr bwMode="auto">
          <a:xfrm flipH="1">
            <a:off x="5983620" y="3757396"/>
            <a:ext cx="14051" cy="2203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2" name="Line 6"/>
          <p:cNvSpPr>
            <a:spLocks noChangeShapeType="1"/>
          </p:cNvSpPr>
          <p:nvPr/>
        </p:nvSpPr>
        <p:spPr bwMode="auto">
          <a:xfrm>
            <a:off x="3050477" y="3847134"/>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3" name="Line 7"/>
          <p:cNvSpPr>
            <a:spLocks noChangeShapeType="1"/>
          </p:cNvSpPr>
          <p:nvPr/>
        </p:nvSpPr>
        <p:spPr bwMode="auto">
          <a:xfrm>
            <a:off x="2042415" y="3847134"/>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4" name="Oval 8"/>
          <p:cNvSpPr>
            <a:spLocks noChangeArrowheads="1"/>
          </p:cNvSpPr>
          <p:nvPr/>
        </p:nvSpPr>
        <p:spPr bwMode="auto">
          <a:xfrm>
            <a:off x="3991439" y="3924734"/>
            <a:ext cx="71438" cy="71438"/>
          </a:xfrm>
          <a:prstGeom prst="ellipse">
            <a:avLst/>
          </a:prstGeom>
          <a:solidFill>
            <a:srgbClr val="0000FF"/>
          </a:solidFill>
          <a:ln w="9525">
            <a:solidFill>
              <a:srgbClr val="0000FF"/>
            </a:solidFill>
            <a:round/>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nvGrpSpPr>
          <p:cNvPr id="9225" name="Group 9"/>
          <p:cNvGrpSpPr>
            <a:grpSpLocks noChangeAspect="1"/>
          </p:cNvGrpSpPr>
          <p:nvPr/>
        </p:nvGrpSpPr>
        <p:grpSpPr bwMode="auto">
          <a:xfrm>
            <a:off x="1423762" y="3058889"/>
            <a:ext cx="198438" cy="971550"/>
            <a:chOff x="0" y="0"/>
            <a:chExt cx="426" cy="2551"/>
          </a:xfrm>
        </p:grpSpPr>
        <p:grpSp>
          <p:nvGrpSpPr>
            <p:cNvPr id="9241" name="Group 10"/>
            <p:cNvGrpSpPr>
              <a:grpSpLocks noChangeAspect="1"/>
            </p:cNvGrpSpPr>
            <p:nvPr/>
          </p:nvGrpSpPr>
          <p:grpSpPr bwMode="auto">
            <a:xfrm>
              <a:off x="20" y="0"/>
              <a:ext cx="406" cy="1042"/>
              <a:chOff x="0" y="0"/>
              <a:chExt cx="811" cy="2081"/>
            </a:xfrm>
          </p:grpSpPr>
          <p:sp>
            <p:nvSpPr>
              <p:cNvPr id="9244" name="Freeform 11"/>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5" name="Freeform 12"/>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9242" name="Rectangle 13"/>
            <p:cNvSpPr>
              <a:spLocks noChangeAspect="1" noChangeArrowheads="1"/>
            </p:cNvSpPr>
            <p:nvPr/>
          </p:nvSpPr>
          <p:spPr bwMode="auto">
            <a:xfrm>
              <a:off x="180" y="896"/>
              <a:ext cx="35" cy="242"/>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9243" name="Rectangle 14"/>
            <p:cNvSpPr>
              <a:spLocks noChangeAspect="1" noChangeArrowheads="1"/>
            </p:cNvSpPr>
            <p:nvPr/>
          </p:nvSpPr>
          <p:spPr bwMode="auto">
            <a:xfrm>
              <a:off x="0" y="1068"/>
              <a:ext cx="406" cy="1483"/>
            </a:xfrm>
            <a:prstGeom prst="rect">
              <a:avLst/>
            </a:prstGeom>
            <a:solidFill>
              <a:srgbClr val="FFFFE1"/>
            </a:soli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sp>
        <p:nvSpPr>
          <p:cNvPr id="9226" name="Line 16"/>
          <p:cNvSpPr>
            <a:spLocks noChangeShapeType="1"/>
          </p:cNvSpPr>
          <p:nvPr/>
        </p:nvSpPr>
        <p:spPr bwMode="auto">
          <a:xfrm>
            <a:off x="4027158" y="3101895"/>
            <a:ext cx="2590800" cy="215900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9228" name="Group 17"/>
          <p:cNvGrpSpPr>
            <a:grpSpLocks noChangeAspect="1"/>
          </p:cNvGrpSpPr>
          <p:nvPr/>
        </p:nvGrpSpPr>
        <p:grpSpPr bwMode="auto">
          <a:xfrm>
            <a:off x="5582377" y="3936300"/>
            <a:ext cx="156658" cy="622069"/>
            <a:chOff x="0" y="0"/>
            <a:chExt cx="173" cy="1132"/>
          </a:xfrm>
        </p:grpSpPr>
        <p:grpSp>
          <p:nvGrpSpPr>
            <p:cNvPr id="9236" name="Group 18"/>
            <p:cNvGrpSpPr>
              <a:grpSpLocks noChangeAspect="1"/>
            </p:cNvGrpSpPr>
            <p:nvPr/>
          </p:nvGrpSpPr>
          <p:grpSpPr bwMode="auto">
            <a:xfrm rot="10800000">
              <a:off x="0" y="669"/>
              <a:ext cx="173" cy="463"/>
              <a:chOff x="0" y="0"/>
              <a:chExt cx="811" cy="2081"/>
            </a:xfrm>
          </p:grpSpPr>
          <p:sp>
            <p:nvSpPr>
              <p:cNvPr id="9239" name="Freeform 29"/>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40" name="Freeform 30"/>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9237" name="Rectangle 31"/>
            <p:cNvSpPr>
              <a:spLocks noChangeAspect="1" noChangeArrowheads="1"/>
            </p:cNvSpPr>
            <p:nvPr/>
          </p:nvSpPr>
          <p:spPr bwMode="auto">
            <a:xfrm rot="10800000">
              <a:off x="90" y="627"/>
              <a:ext cx="15" cy="108"/>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rot="10800000"/>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9238" name="Rectangle 32"/>
            <p:cNvSpPr>
              <a:spLocks noChangeAspect="1" noChangeArrowheads="1"/>
            </p:cNvSpPr>
            <p:nvPr/>
          </p:nvSpPr>
          <p:spPr bwMode="auto">
            <a:xfrm rot="10800000">
              <a:off x="0" y="0"/>
              <a:ext cx="173" cy="659"/>
            </a:xfrm>
            <a:prstGeom prst="rect">
              <a:avLst/>
            </a:prstGeom>
            <a:gradFill rotWithShape="1">
              <a:gsLst>
                <a:gs pos="0">
                  <a:schemeClr val="bg1">
                    <a:alpha val="82999"/>
                  </a:schemeClr>
                </a:gs>
                <a:gs pos="100000">
                  <a:srgbClr val="00009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sp>
        <p:nvSpPr>
          <p:cNvPr id="9229" name="Text Box 23"/>
          <p:cNvSpPr txBox="1">
            <a:spLocks noChangeArrowheads="1"/>
          </p:cNvSpPr>
          <p:nvPr/>
        </p:nvSpPr>
        <p:spPr bwMode="auto">
          <a:xfrm>
            <a:off x="1908175" y="3500438"/>
            <a:ext cx="5762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endParaRPr lang="zh-CN" altLang="zh-CN" sz="1800"/>
          </a:p>
        </p:txBody>
      </p:sp>
      <p:sp>
        <p:nvSpPr>
          <p:cNvPr id="9230" name="Text Box 24"/>
          <p:cNvSpPr txBox="1">
            <a:spLocks noChangeArrowheads="1"/>
          </p:cNvSpPr>
          <p:nvPr/>
        </p:nvSpPr>
        <p:spPr bwMode="auto">
          <a:xfrm>
            <a:off x="1805785" y="4046130"/>
            <a:ext cx="5032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i="1" dirty="0">
                <a:latin typeface="Times New Roman" panose="02020603050405020304" pitchFamily="18" charset="0"/>
                <a:cs typeface="Times New Roman" panose="02020603050405020304" pitchFamily="18" charset="0"/>
              </a:rPr>
              <a:t>2f</a:t>
            </a:r>
          </a:p>
        </p:txBody>
      </p:sp>
      <p:sp>
        <p:nvSpPr>
          <p:cNvPr id="9231" name="Text Box 25"/>
          <p:cNvSpPr txBox="1">
            <a:spLocks noChangeArrowheads="1"/>
          </p:cNvSpPr>
          <p:nvPr/>
        </p:nvSpPr>
        <p:spPr bwMode="auto">
          <a:xfrm>
            <a:off x="2869747" y="3955413"/>
            <a:ext cx="360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dirty="0">
                <a:latin typeface="Times New Roman" panose="02020603050405020304" pitchFamily="18" charset="0"/>
                <a:cs typeface="Times New Roman" panose="02020603050405020304" pitchFamily="18" charset="0"/>
              </a:rPr>
              <a:t>f</a:t>
            </a:r>
          </a:p>
        </p:txBody>
      </p:sp>
      <p:sp>
        <p:nvSpPr>
          <p:cNvPr id="9232" name="Text Box 26"/>
          <p:cNvSpPr txBox="1">
            <a:spLocks noChangeArrowheads="1"/>
          </p:cNvSpPr>
          <p:nvPr/>
        </p:nvSpPr>
        <p:spPr bwMode="auto">
          <a:xfrm>
            <a:off x="4987987" y="3367248"/>
            <a:ext cx="36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dirty="0">
                <a:latin typeface="Times New Roman" panose="02020603050405020304" pitchFamily="18" charset="0"/>
                <a:cs typeface="Times New Roman" panose="02020603050405020304" pitchFamily="18" charset="0"/>
              </a:rPr>
              <a:t>f</a:t>
            </a:r>
          </a:p>
        </p:txBody>
      </p:sp>
      <p:sp>
        <p:nvSpPr>
          <p:cNvPr id="9233" name="Text Box 27"/>
          <p:cNvSpPr txBox="1">
            <a:spLocks noChangeArrowheads="1"/>
          </p:cNvSpPr>
          <p:nvPr/>
        </p:nvSpPr>
        <p:spPr bwMode="auto">
          <a:xfrm>
            <a:off x="5904185" y="3317224"/>
            <a:ext cx="647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dirty="0">
                <a:latin typeface="Times New Roman" panose="02020603050405020304" pitchFamily="18" charset="0"/>
                <a:cs typeface="Times New Roman" panose="02020603050405020304" pitchFamily="18" charset="0"/>
              </a:rPr>
              <a:t>2f</a:t>
            </a:r>
          </a:p>
        </p:txBody>
      </p:sp>
      <p:sp>
        <p:nvSpPr>
          <p:cNvPr id="9234" name="Line 28"/>
          <p:cNvSpPr>
            <a:spLocks noChangeShapeType="1"/>
          </p:cNvSpPr>
          <p:nvPr/>
        </p:nvSpPr>
        <p:spPr bwMode="auto">
          <a:xfrm>
            <a:off x="1523913" y="3075243"/>
            <a:ext cx="252095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235" name="Line 29"/>
          <p:cNvSpPr>
            <a:spLocks noChangeShapeType="1"/>
          </p:cNvSpPr>
          <p:nvPr/>
        </p:nvSpPr>
        <p:spPr bwMode="auto">
          <a:xfrm>
            <a:off x="1466342" y="3070481"/>
            <a:ext cx="5223480" cy="1744354"/>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 name="矩形 3"/>
          <p:cNvSpPr/>
          <p:nvPr/>
        </p:nvSpPr>
        <p:spPr>
          <a:xfrm>
            <a:off x="355705" y="1141941"/>
            <a:ext cx="8417215"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①当</a:t>
            </a:r>
            <a:r>
              <a:rPr lang="zh-CN" altLang="en-US" sz="2800" b="1" dirty="0">
                <a:solidFill>
                  <a:prstClr val="black"/>
                </a:solidFill>
                <a:latin typeface="Times New Roman" panose="02020603050405020304" pitchFamily="18" charset="0"/>
                <a:ea typeface="微软雅黑" panose="020B0503020204020204" pitchFamily="34" charset="-122"/>
              </a:rPr>
              <a:t>物体位于凸透镜的</a:t>
            </a:r>
            <a:r>
              <a:rPr lang="en-US" altLang="zh-CN" sz="2800" b="1" dirty="0">
                <a:solidFill>
                  <a:srgbClr val="C00000"/>
                </a:solidFill>
                <a:latin typeface="Times New Roman" panose="02020603050405020304" pitchFamily="18" charset="0"/>
                <a:ea typeface="微软雅黑" panose="020B0503020204020204" pitchFamily="34" charset="-122"/>
              </a:rPr>
              <a:t>2</a:t>
            </a:r>
            <a:r>
              <a:rPr lang="zh-CN" altLang="en-US" sz="2800" b="1" dirty="0">
                <a:solidFill>
                  <a:srgbClr val="C00000"/>
                </a:solidFill>
                <a:latin typeface="Times New Roman" panose="02020603050405020304" pitchFamily="18" charset="0"/>
                <a:ea typeface="微软雅黑" panose="020B0503020204020204" pitchFamily="34" charset="-122"/>
              </a:rPr>
              <a:t>倍焦距之外</a:t>
            </a:r>
            <a:r>
              <a:rPr lang="zh-CN" altLang="en-US" sz="2800" b="1" dirty="0">
                <a:solidFill>
                  <a:prstClr val="black"/>
                </a:solidFill>
                <a:latin typeface="Times New Roman" panose="02020603050405020304" pitchFamily="18" charset="0"/>
                <a:ea typeface="微软雅黑" panose="020B0503020204020204" pitchFamily="34" charset="-122"/>
              </a:rPr>
              <a:t>时，成</a:t>
            </a:r>
            <a:r>
              <a:rPr lang="zh-CN" altLang="en-US" sz="2800" b="1" dirty="0">
                <a:solidFill>
                  <a:srgbClr val="C00000"/>
                </a:solidFill>
                <a:latin typeface="Times New Roman" panose="02020603050405020304" pitchFamily="18" charset="0"/>
                <a:ea typeface="微软雅黑" panose="020B0503020204020204" pitchFamily="34" charset="-122"/>
              </a:rPr>
              <a:t>缩小、倒立的实像</a:t>
            </a:r>
            <a:r>
              <a:rPr lang="zh-CN" altLang="en-US" sz="2800" b="1" dirty="0" smtClean="0">
                <a:solidFill>
                  <a:prstClr val="black"/>
                </a:solidFill>
                <a:latin typeface="Times New Roman" panose="02020603050405020304" pitchFamily="18" charset="0"/>
                <a:ea typeface="微软雅黑" panose="020B0503020204020204" pitchFamily="34" charset="-122"/>
              </a:rPr>
              <a:t>。主要应用：照像机</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32" name="矩形 31"/>
          <p:cNvSpPr/>
          <p:nvPr/>
        </p:nvSpPr>
        <p:spPr>
          <a:xfrm>
            <a:off x="710976" y="5109292"/>
            <a:ext cx="7696858" cy="1384995"/>
          </a:xfrm>
          <a:prstGeom prst="rect">
            <a:avLst/>
          </a:prstGeom>
        </p:spPr>
        <p:txBody>
          <a:bodyPr wrap="square">
            <a:spAutoFit/>
          </a:bodyPr>
          <a:lstStyle/>
          <a:p>
            <a:pPr>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并</a:t>
            </a:r>
            <a:r>
              <a:rPr lang="zh-CN" altLang="en-US" sz="2800" b="1" dirty="0" smtClean="0">
                <a:solidFill>
                  <a:srgbClr val="C00000"/>
                </a:solidFill>
                <a:latin typeface="Times New Roman" panose="02020603050405020304" pitchFamily="18" charset="0"/>
                <a:ea typeface="微软雅黑" panose="020B0503020204020204" pitchFamily="34" charset="-122"/>
              </a:rPr>
              <a:t>注意观察下面图像中物体距离焦点越来越近时</a:t>
            </a:r>
            <a:r>
              <a:rPr lang="zh-CN" altLang="en-US" sz="2800" b="1" dirty="0" smtClean="0">
                <a:solidFill>
                  <a:prstClr val="black"/>
                </a:solidFill>
                <a:latin typeface="Times New Roman" panose="02020603050405020304" pitchFamily="18" charset="0"/>
                <a:ea typeface="微软雅黑" panose="020B0503020204020204" pitchFamily="34" charset="-122"/>
              </a:rPr>
              <a:t>，像如何</a:t>
            </a:r>
            <a:r>
              <a:rPr lang="zh-CN" altLang="en-US" sz="2800" b="1" dirty="0">
                <a:solidFill>
                  <a:prstClr val="black"/>
                </a:solidFill>
                <a:latin typeface="Times New Roman" panose="02020603050405020304" pitchFamily="18" charset="0"/>
                <a:ea typeface="微软雅黑" panose="020B0503020204020204" pitchFamily="34" charset="-122"/>
              </a:rPr>
              <a:t>变化</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dirty="0"/>
          </a:p>
        </p:txBody>
      </p:sp>
      <p:sp>
        <p:nvSpPr>
          <p:cNvPr id="31" name="圆角矩形 30"/>
          <p:cNvSpPr/>
          <p:nvPr/>
        </p:nvSpPr>
        <p:spPr>
          <a:xfrm>
            <a:off x="138484" y="2600324"/>
            <a:ext cx="8613775" cy="3893523"/>
          </a:xfrm>
          <a:prstGeom prst="round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35" y="526944"/>
            <a:ext cx="2286000" cy="631825"/>
            <a:chOff x="303" y="1315"/>
            <a:chExt cx="3600" cy="995"/>
          </a:xfrm>
        </p:grpSpPr>
        <p:grpSp>
          <p:nvGrpSpPr>
            <p:cNvPr id="34" name="组合 33"/>
            <p:cNvGrpSpPr/>
            <p:nvPr/>
          </p:nvGrpSpPr>
          <p:grpSpPr>
            <a:xfrm>
              <a:off x="898" y="1383"/>
              <a:ext cx="3005" cy="883"/>
              <a:chOff x="903371" y="249943"/>
              <a:chExt cx="2312527" cy="679699"/>
            </a:xfrm>
          </p:grpSpPr>
          <p:sp>
            <p:nvSpPr>
              <p:cNvPr id="3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4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5" name="组合 34"/>
            <p:cNvGrpSpPr/>
            <p:nvPr/>
          </p:nvGrpSpPr>
          <p:grpSpPr>
            <a:xfrm rot="16200000">
              <a:off x="366" y="1252"/>
              <a:ext cx="995" cy="1122"/>
              <a:chOff x="8439634" y="3544648"/>
              <a:chExt cx="1611146" cy="1817848"/>
            </a:xfrm>
          </p:grpSpPr>
          <p:sp>
            <p:nvSpPr>
              <p:cNvPr id="3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3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1583692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2" name="xjhgx2" descr="浅色上对角线"/>
          <p:cNvSpPr>
            <a:spLocks/>
          </p:cNvSpPr>
          <p:nvPr/>
        </p:nvSpPr>
        <p:spPr bwMode="auto">
          <a:xfrm>
            <a:off x="3895019" y="3353249"/>
            <a:ext cx="277813" cy="1709738"/>
          </a:xfrm>
          <a:custGeom>
            <a:avLst/>
            <a:gdLst>
              <a:gd name="T0" fmla="*/ 138907 w 620"/>
              <a:gd name="T1" fmla="*/ 0 h 4408"/>
              <a:gd name="T2" fmla="*/ 106196 w 620"/>
              <a:gd name="T3" fmla="*/ 104725 h 4408"/>
              <a:gd name="T4" fmla="*/ 78415 w 620"/>
              <a:gd name="T5" fmla="*/ 210226 h 4408"/>
              <a:gd name="T6" fmla="*/ 54218 w 620"/>
              <a:gd name="T7" fmla="*/ 316503 h 4408"/>
              <a:gd name="T8" fmla="*/ 34951 w 620"/>
              <a:gd name="T9" fmla="*/ 423168 h 4408"/>
              <a:gd name="T10" fmla="*/ 19716 w 620"/>
              <a:gd name="T11" fmla="*/ 530608 h 4408"/>
              <a:gd name="T12" fmla="*/ 8514 w 620"/>
              <a:gd name="T13" fmla="*/ 638437 h 4408"/>
              <a:gd name="T14" fmla="*/ 2240 w 620"/>
              <a:gd name="T15" fmla="*/ 746653 h 4408"/>
              <a:gd name="T16" fmla="*/ 0 w 620"/>
              <a:gd name="T17" fmla="*/ 854869 h 4408"/>
              <a:gd name="T18" fmla="*/ 2240 w 620"/>
              <a:gd name="T19" fmla="*/ 963085 h 4408"/>
              <a:gd name="T20" fmla="*/ 8514 w 620"/>
              <a:gd name="T21" fmla="*/ 1071301 h 4408"/>
              <a:gd name="T22" fmla="*/ 19716 w 620"/>
              <a:gd name="T23" fmla="*/ 1179130 h 4408"/>
              <a:gd name="T24" fmla="*/ 34951 w 620"/>
              <a:gd name="T25" fmla="*/ 1286570 h 4408"/>
              <a:gd name="T26" fmla="*/ 54218 w 620"/>
              <a:gd name="T27" fmla="*/ 1393235 h 4408"/>
              <a:gd name="T28" fmla="*/ 78415 w 620"/>
              <a:gd name="T29" fmla="*/ 1499511 h 4408"/>
              <a:gd name="T30" fmla="*/ 106196 w 620"/>
              <a:gd name="T31" fmla="*/ 1605013 h 4408"/>
              <a:gd name="T32" fmla="*/ 138907 w 620"/>
              <a:gd name="T33" fmla="*/ 1709738 h 4408"/>
              <a:gd name="T34" fmla="*/ 138907 w 620"/>
              <a:gd name="T35" fmla="*/ 1709738 h 4408"/>
              <a:gd name="T36" fmla="*/ 171617 w 620"/>
              <a:gd name="T37" fmla="*/ 1605013 h 4408"/>
              <a:gd name="T38" fmla="*/ 199398 w 620"/>
              <a:gd name="T39" fmla="*/ 1499511 h 4408"/>
              <a:gd name="T40" fmla="*/ 223595 w 620"/>
              <a:gd name="T41" fmla="*/ 1393235 h 4408"/>
              <a:gd name="T42" fmla="*/ 242862 w 620"/>
              <a:gd name="T43" fmla="*/ 1286570 h 4408"/>
              <a:gd name="T44" fmla="*/ 258097 w 620"/>
              <a:gd name="T45" fmla="*/ 1179130 h 4408"/>
              <a:gd name="T46" fmla="*/ 269299 w 620"/>
              <a:gd name="T47" fmla="*/ 1071301 h 4408"/>
              <a:gd name="T48" fmla="*/ 275573 w 620"/>
              <a:gd name="T49" fmla="*/ 963085 h 4408"/>
              <a:gd name="T50" fmla="*/ 277813 w 620"/>
              <a:gd name="T51" fmla="*/ 854869 h 4408"/>
              <a:gd name="T52" fmla="*/ 275573 w 620"/>
              <a:gd name="T53" fmla="*/ 746653 h 4408"/>
              <a:gd name="T54" fmla="*/ 269299 w 620"/>
              <a:gd name="T55" fmla="*/ 638437 h 4408"/>
              <a:gd name="T56" fmla="*/ 258097 w 620"/>
              <a:gd name="T57" fmla="*/ 530608 h 4408"/>
              <a:gd name="T58" fmla="*/ 242862 w 620"/>
              <a:gd name="T59" fmla="*/ 423168 h 4408"/>
              <a:gd name="T60" fmla="*/ 223595 w 620"/>
              <a:gd name="T61" fmla="*/ 316503 h 4408"/>
              <a:gd name="T62" fmla="*/ 199398 w 620"/>
              <a:gd name="T63" fmla="*/ 210226 h 4408"/>
              <a:gd name="T64" fmla="*/ 171617 w 620"/>
              <a:gd name="T65" fmla="*/ 104725 h 4408"/>
              <a:gd name="T66" fmla="*/ 138907 w 620"/>
              <a:gd name="T67" fmla="*/ 0 h 4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0"/>
              <a:gd name="T103" fmla="*/ 0 h 4408"/>
              <a:gd name="T104" fmla="*/ 620 w 620"/>
              <a:gd name="T105" fmla="*/ 4408 h 4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blipFill dpi="0" rotWithShape="0">
            <a:blip r:embed="rId3"/>
            <a:srcRect/>
            <a:tile tx="0" ty="0" sx="100000" sy="100000" flip="none" algn="tl"/>
          </a:blipFill>
          <a:ln w="9525">
            <a:solidFill>
              <a:srgbClr val="000000"/>
            </a:solidFill>
            <a:round/>
            <a:headEnd/>
            <a:tailEnd/>
          </a:ln>
        </p:spPr>
        <p:txBody>
          <a:bodyPr/>
          <a:lstStyle/>
          <a:p>
            <a:endParaRPr lang="zh-CN" altLang="en-US"/>
          </a:p>
        </p:txBody>
      </p:sp>
      <p:sp>
        <p:nvSpPr>
          <p:cNvPr id="10243" name="Line 5"/>
          <p:cNvSpPr>
            <a:spLocks noChangeShapeType="1"/>
          </p:cNvSpPr>
          <p:nvPr/>
        </p:nvSpPr>
        <p:spPr bwMode="auto">
          <a:xfrm>
            <a:off x="431800" y="4212536"/>
            <a:ext cx="8218488" cy="862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4" name="Line 6"/>
          <p:cNvSpPr>
            <a:spLocks noChangeShapeType="1"/>
          </p:cNvSpPr>
          <p:nvPr/>
        </p:nvSpPr>
        <p:spPr bwMode="auto">
          <a:xfrm>
            <a:off x="5036432" y="4143824"/>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 name="Line 7"/>
          <p:cNvSpPr>
            <a:spLocks noChangeShapeType="1"/>
          </p:cNvSpPr>
          <p:nvPr/>
        </p:nvSpPr>
        <p:spPr bwMode="auto">
          <a:xfrm>
            <a:off x="6035785" y="40798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6" name="Line 8"/>
          <p:cNvSpPr>
            <a:spLocks noChangeShapeType="1"/>
          </p:cNvSpPr>
          <p:nvPr/>
        </p:nvSpPr>
        <p:spPr bwMode="auto">
          <a:xfrm>
            <a:off x="3070225" y="4076700"/>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7" name="Line 9"/>
          <p:cNvSpPr>
            <a:spLocks noChangeShapeType="1"/>
          </p:cNvSpPr>
          <p:nvPr/>
        </p:nvSpPr>
        <p:spPr bwMode="auto">
          <a:xfrm>
            <a:off x="2195513" y="3140075"/>
            <a:ext cx="0" cy="14446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8" name="Oval 10"/>
          <p:cNvSpPr>
            <a:spLocks noChangeArrowheads="1"/>
          </p:cNvSpPr>
          <p:nvPr/>
        </p:nvSpPr>
        <p:spPr bwMode="auto">
          <a:xfrm>
            <a:off x="4028369" y="4216849"/>
            <a:ext cx="71438" cy="71438"/>
          </a:xfrm>
          <a:prstGeom prst="ellipse">
            <a:avLst/>
          </a:prstGeom>
          <a:solidFill>
            <a:srgbClr val="0000FF"/>
          </a:solidFill>
          <a:ln w="9525">
            <a:solidFill>
              <a:srgbClr val="0000FF"/>
            </a:solidFill>
            <a:round/>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0249" name="Line 11"/>
          <p:cNvSpPr>
            <a:spLocks noChangeShapeType="1"/>
          </p:cNvSpPr>
          <p:nvPr/>
        </p:nvSpPr>
        <p:spPr bwMode="auto">
          <a:xfrm>
            <a:off x="2083682" y="3353249"/>
            <a:ext cx="1944687"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0" name="Line 12"/>
          <p:cNvSpPr>
            <a:spLocks noChangeShapeType="1"/>
          </p:cNvSpPr>
          <p:nvPr/>
        </p:nvSpPr>
        <p:spPr bwMode="auto">
          <a:xfrm>
            <a:off x="4006850" y="3357563"/>
            <a:ext cx="3095625" cy="25923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251" name="Line 13"/>
          <p:cNvSpPr>
            <a:spLocks noChangeShapeType="1"/>
          </p:cNvSpPr>
          <p:nvPr/>
        </p:nvSpPr>
        <p:spPr bwMode="auto">
          <a:xfrm>
            <a:off x="2062163" y="3357563"/>
            <a:ext cx="5184775" cy="2232025"/>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10252" name="Group 12"/>
          <p:cNvGrpSpPr>
            <a:grpSpLocks noChangeAspect="1"/>
          </p:cNvGrpSpPr>
          <p:nvPr/>
        </p:nvGrpSpPr>
        <p:grpSpPr bwMode="auto">
          <a:xfrm>
            <a:off x="1917700" y="3213100"/>
            <a:ext cx="217488" cy="1008063"/>
            <a:chOff x="0" y="0"/>
            <a:chExt cx="426" cy="2551"/>
          </a:xfrm>
        </p:grpSpPr>
        <p:grpSp>
          <p:nvGrpSpPr>
            <p:cNvPr id="10263" name="Group 13"/>
            <p:cNvGrpSpPr>
              <a:grpSpLocks noChangeAspect="1"/>
            </p:cNvGrpSpPr>
            <p:nvPr/>
          </p:nvGrpSpPr>
          <p:grpSpPr bwMode="auto">
            <a:xfrm>
              <a:off x="20" y="0"/>
              <a:ext cx="406" cy="1042"/>
              <a:chOff x="0" y="0"/>
              <a:chExt cx="811" cy="2081"/>
            </a:xfrm>
          </p:grpSpPr>
          <p:sp>
            <p:nvSpPr>
              <p:cNvPr id="10266" name="Freeform 22"/>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7" name="Freeform 23"/>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264" name="Rectangle 24"/>
            <p:cNvSpPr>
              <a:spLocks noChangeAspect="1" noChangeArrowheads="1"/>
            </p:cNvSpPr>
            <p:nvPr/>
          </p:nvSpPr>
          <p:spPr bwMode="auto">
            <a:xfrm>
              <a:off x="180" y="896"/>
              <a:ext cx="35" cy="242"/>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0265" name="Rectangle 25"/>
            <p:cNvSpPr>
              <a:spLocks noChangeAspect="1" noChangeArrowheads="1"/>
            </p:cNvSpPr>
            <p:nvPr/>
          </p:nvSpPr>
          <p:spPr bwMode="auto">
            <a:xfrm>
              <a:off x="0" y="1068"/>
              <a:ext cx="406" cy="1483"/>
            </a:xfrm>
            <a:prstGeom prst="rect">
              <a:avLst/>
            </a:prstGeom>
            <a:solidFill>
              <a:srgbClr val="FFFFE1"/>
            </a:soli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grpSp>
        <p:nvGrpSpPr>
          <p:cNvPr id="10253" name="Group 18"/>
          <p:cNvGrpSpPr>
            <a:grpSpLocks noChangeAspect="1"/>
          </p:cNvGrpSpPr>
          <p:nvPr/>
        </p:nvGrpSpPr>
        <p:grpSpPr bwMode="auto">
          <a:xfrm>
            <a:off x="5951538" y="4221163"/>
            <a:ext cx="201612" cy="936625"/>
            <a:chOff x="0" y="0"/>
            <a:chExt cx="173" cy="1132"/>
          </a:xfrm>
        </p:grpSpPr>
        <p:grpSp>
          <p:nvGrpSpPr>
            <p:cNvPr id="10258" name="Group 19"/>
            <p:cNvGrpSpPr>
              <a:grpSpLocks noChangeAspect="1"/>
            </p:cNvGrpSpPr>
            <p:nvPr/>
          </p:nvGrpSpPr>
          <p:grpSpPr bwMode="auto">
            <a:xfrm rot="10800000">
              <a:off x="0" y="669"/>
              <a:ext cx="173" cy="463"/>
              <a:chOff x="0" y="0"/>
              <a:chExt cx="811" cy="2081"/>
            </a:xfrm>
          </p:grpSpPr>
          <p:sp>
            <p:nvSpPr>
              <p:cNvPr id="10261" name="Freeform 30"/>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62" name="Freeform 31"/>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0259" name="Rectangle 32"/>
            <p:cNvSpPr>
              <a:spLocks noChangeAspect="1" noChangeArrowheads="1"/>
            </p:cNvSpPr>
            <p:nvPr/>
          </p:nvSpPr>
          <p:spPr bwMode="auto">
            <a:xfrm rot="10800000">
              <a:off x="90" y="627"/>
              <a:ext cx="15" cy="108"/>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0260" name="Rectangle 33"/>
            <p:cNvSpPr>
              <a:spLocks noChangeAspect="1" noChangeArrowheads="1"/>
            </p:cNvSpPr>
            <p:nvPr/>
          </p:nvSpPr>
          <p:spPr bwMode="auto">
            <a:xfrm rot="10800000">
              <a:off x="0" y="0"/>
              <a:ext cx="173" cy="659"/>
            </a:xfrm>
            <a:prstGeom prst="rect">
              <a:avLst/>
            </a:prstGeom>
            <a:gradFill rotWithShape="1">
              <a:gsLst>
                <a:gs pos="0">
                  <a:schemeClr val="bg1">
                    <a:alpha val="82999"/>
                  </a:schemeClr>
                </a:gs>
                <a:gs pos="100000">
                  <a:srgbClr val="00009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sp>
        <p:nvSpPr>
          <p:cNvPr id="10254" name="Text Box 24"/>
          <p:cNvSpPr txBox="1">
            <a:spLocks noChangeArrowheads="1"/>
          </p:cNvSpPr>
          <p:nvPr/>
        </p:nvSpPr>
        <p:spPr bwMode="auto">
          <a:xfrm>
            <a:off x="1739108" y="4278534"/>
            <a:ext cx="5032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i="1" dirty="0">
                <a:latin typeface="Times New Roman" panose="02020603050405020304" pitchFamily="18" charset="0"/>
                <a:cs typeface="Times New Roman" panose="02020603050405020304" pitchFamily="18" charset="0"/>
              </a:rPr>
              <a:t>2f</a:t>
            </a:r>
          </a:p>
        </p:txBody>
      </p:sp>
      <p:sp>
        <p:nvSpPr>
          <p:cNvPr id="10255" name="Text Box 25"/>
          <p:cNvSpPr txBox="1">
            <a:spLocks noChangeArrowheads="1"/>
          </p:cNvSpPr>
          <p:nvPr/>
        </p:nvSpPr>
        <p:spPr bwMode="auto">
          <a:xfrm>
            <a:off x="2925763" y="4365625"/>
            <a:ext cx="3603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latin typeface="Times New Roman" panose="02020603050405020304" pitchFamily="18" charset="0"/>
                <a:cs typeface="Times New Roman" panose="02020603050405020304" pitchFamily="18" charset="0"/>
              </a:rPr>
              <a:t>f</a:t>
            </a:r>
          </a:p>
        </p:txBody>
      </p:sp>
      <p:sp>
        <p:nvSpPr>
          <p:cNvPr id="10256" name="Text Box 26"/>
          <p:cNvSpPr txBox="1">
            <a:spLocks noChangeArrowheads="1"/>
          </p:cNvSpPr>
          <p:nvPr/>
        </p:nvSpPr>
        <p:spPr bwMode="auto">
          <a:xfrm>
            <a:off x="4870450" y="4294188"/>
            <a:ext cx="36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a:latin typeface="Times New Roman" panose="02020603050405020304" pitchFamily="18" charset="0"/>
                <a:cs typeface="Times New Roman" panose="02020603050405020304" pitchFamily="18" charset="0"/>
              </a:rPr>
              <a:t>f</a:t>
            </a:r>
          </a:p>
        </p:txBody>
      </p:sp>
      <p:sp>
        <p:nvSpPr>
          <p:cNvPr id="10257" name="Text Box 27"/>
          <p:cNvSpPr txBox="1">
            <a:spLocks noChangeArrowheads="1"/>
          </p:cNvSpPr>
          <p:nvPr/>
        </p:nvSpPr>
        <p:spPr bwMode="auto">
          <a:xfrm>
            <a:off x="6094413" y="4294188"/>
            <a:ext cx="647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zh-CN" sz="2800" b="1" dirty="0">
                <a:latin typeface="Times New Roman" panose="02020603050405020304" pitchFamily="18" charset="0"/>
                <a:cs typeface="Times New Roman" panose="02020603050405020304" pitchFamily="18" charset="0"/>
              </a:rPr>
              <a:t>2f</a:t>
            </a:r>
          </a:p>
        </p:txBody>
      </p:sp>
      <p:sp>
        <p:nvSpPr>
          <p:cNvPr id="2" name="矩形 1"/>
          <p:cNvSpPr/>
          <p:nvPr/>
        </p:nvSpPr>
        <p:spPr>
          <a:xfrm>
            <a:off x="554831" y="1109312"/>
            <a:ext cx="7972425" cy="1384995"/>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②</a:t>
            </a:r>
            <a:r>
              <a:rPr lang="zh-CN" altLang="en-US" sz="2800" b="1" dirty="0" smtClean="0">
                <a:solidFill>
                  <a:prstClr val="black"/>
                </a:solidFill>
                <a:latin typeface="Times New Roman" panose="02020603050405020304" pitchFamily="18" charset="0"/>
                <a:ea typeface="微软雅黑" panose="020B0503020204020204" pitchFamily="34" charset="-122"/>
              </a:rPr>
              <a:t>、当</a:t>
            </a:r>
            <a:r>
              <a:rPr lang="zh-CN" altLang="en-US" sz="2800" b="1" dirty="0">
                <a:solidFill>
                  <a:prstClr val="black"/>
                </a:solidFill>
                <a:latin typeface="Times New Roman" panose="02020603050405020304" pitchFamily="18" charset="0"/>
                <a:ea typeface="微软雅黑" panose="020B0503020204020204" pitchFamily="34" charset="-122"/>
              </a:rPr>
              <a:t>物体位于凸透镜的</a:t>
            </a:r>
            <a:r>
              <a:rPr lang="en-US" altLang="zh-CN" sz="2800" b="1" dirty="0">
                <a:solidFill>
                  <a:srgbClr val="C00000"/>
                </a:solidFill>
                <a:latin typeface="Times New Roman" panose="02020603050405020304" pitchFamily="18" charset="0"/>
                <a:ea typeface="微软雅黑" panose="020B0503020204020204" pitchFamily="34" charset="-122"/>
              </a:rPr>
              <a:t>2</a:t>
            </a:r>
            <a:r>
              <a:rPr lang="zh-CN" altLang="en-US" sz="2800" b="1" dirty="0">
                <a:solidFill>
                  <a:srgbClr val="C00000"/>
                </a:solidFill>
                <a:latin typeface="Times New Roman" panose="02020603050405020304" pitchFamily="18" charset="0"/>
                <a:ea typeface="微软雅黑" panose="020B0503020204020204" pitchFamily="34" charset="-122"/>
              </a:rPr>
              <a:t>倍焦距处</a:t>
            </a:r>
            <a:r>
              <a:rPr lang="zh-CN" altLang="en-US" sz="2800" b="1" dirty="0">
                <a:solidFill>
                  <a:prstClr val="black"/>
                </a:solidFill>
                <a:latin typeface="Times New Roman" panose="02020603050405020304" pitchFamily="18" charset="0"/>
                <a:ea typeface="微软雅黑" panose="020B0503020204020204" pitchFamily="34" charset="-122"/>
              </a:rPr>
              <a:t>时，成</a:t>
            </a:r>
            <a:r>
              <a:rPr lang="zh-CN" altLang="en-US" sz="2800" b="1" dirty="0">
                <a:solidFill>
                  <a:srgbClr val="C00000"/>
                </a:solidFill>
                <a:latin typeface="Times New Roman" panose="02020603050405020304" pitchFamily="18" charset="0"/>
                <a:ea typeface="微软雅黑" panose="020B0503020204020204" pitchFamily="34" charset="-122"/>
              </a:rPr>
              <a:t>等 大、倒立的实像。</a:t>
            </a:r>
          </a:p>
        </p:txBody>
      </p:sp>
      <p:sp>
        <p:nvSpPr>
          <p:cNvPr id="29" name="圆角矩形 28"/>
          <p:cNvSpPr/>
          <p:nvPr/>
        </p:nvSpPr>
        <p:spPr>
          <a:xfrm>
            <a:off x="431800" y="2562225"/>
            <a:ext cx="8448675" cy="3583077"/>
          </a:xfrm>
          <a:prstGeom prst="round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635" y="526944"/>
            <a:ext cx="2286000" cy="631825"/>
            <a:chOff x="303" y="1315"/>
            <a:chExt cx="3600" cy="995"/>
          </a:xfrm>
        </p:grpSpPr>
        <p:grpSp>
          <p:nvGrpSpPr>
            <p:cNvPr id="31" name="组合 30"/>
            <p:cNvGrpSpPr/>
            <p:nvPr/>
          </p:nvGrpSpPr>
          <p:grpSpPr>
            <a:xfrm>
              <a:off x="898" y="1383"/>
              <a:ext cx="3005" cy="883"/>
              <a:chOff x="903371" y="249943"/>
              <a:chExt cx="2312527" cy="679699"/>
            </a:xfrm>
          </p:grpSpPr>
          <p:sp>
            <p:nvSpPr>
              <p:cNvPr id="36"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37"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2" name="组合 31"/>
            <p:cNvGrpSpPr/>
            <p:nvPr/>
          </p:nvGrpSpPr>
          <p:grpSpPr>
            <a:xfrm rot="16200000">
              <a:off x="366" y="1252"/>
              <a:ext cx="995" cy="1122"/>
              <a:chOff x="8439634" y="3544648"/>
              <a:chExt cx="1611146" cy="1817848"/>
            </a:xfrm>
          </p:grpSpPr>
          <p:sp>
            <p:nvSpPr>
              <p:cNvPr id="3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3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24508334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294558" y="2611715"/>
            <a:ext cx="8388350" cy="3856832"/>
            <a:chOff x="395288" y="2349500"/>
            <a:chExt cx="8388350" cy="3856832"/>
          </a:xfrm>
        </p:grpSpPr>
        <p:sp>
          <p:nvSpPr>
            <p:cNvPr id="11266" name="xjhgx2" descr="浅色上对角线"/>
            <p:cNvSpPr>
              <a:spLocks/>
            </p:cNvSpPr>
            <p:nvPr/>
          </p:nvSpPr>
          <p:spPr bwMode="auto">
            <a:xfrm>
              <a:off x="4006850" y="2349500"/>
              <a:ext cx="277813" cy="1709738"/>
            </a:xfrm>
            <a:custGeom>
              <a:avLst/>
              <a:gdLst>
                <a:gd name="T0" fmla="*/ 138907 w 620"/>
                <a:gd name="T1" fmla="*/ 0 h 4408"/>
                <a:gd name="T2" fmla="*/ 106196 w 620"/>
                <a:gd name="T3" fmla="*/ 104725 h 4408"/>
                <a:gd name="T4" fmla="*/ 78415 w 620"/>
                <a:gd name="T5" fmla="*/ 210226 h 4408"/>
                <a:gd name="T6" fmla="*/ 54218 w 620"/>
                <a:gd name="T7" fmla="*/ 316503 h 4408"/>
                <a:gd name="T8" fmla="*/ 34951 w 620"/>
                <a:gd name="T9" fmla="*/ 423168 h 4408"/>
                <a:gd name="T10" fmla="*/ 19716 w 620"/>
                <a:gd name="T11" fmla="*/ 530608 h 4408"/>
                <a:gd name="T12" fmla="*/ 8514 w 620"/>
                <a:gd name="T13" fmla="*/ 638437 h 4408"/>
                <a:gd name="T14" fmla="*/ 2240 w 620"/>
                <a:gd name="T15" fmla="*/ 746653 h 4408"/>
                <a:gd name="T16" fmla="*/ 0 w 620"/>
                <a:gd name="T17" fmla="*/ 854869 h 4408"/>
                <a:gd name="T18" fmla="*/ 2240 w 620"/>
                <a:gd name="T19" fmla="*/ 963085 h 4408"/>
                <a:gd name="T20" fmla="*/ 8514 w 620"/>
                <a:gd name="T21" fmla="*/ 1071301 h 4408"/>
                <a:gd name="T22" fmla="*/ 19716 w 620"/>
                <a:gd name="T23" fmla="*/ 1179130 h 4408"/>
                <a:gd name="T24" fmla="*/ 34951 w 620"/>
                <a:gd name="T25" fmla="*/ 1286570 h 4408"/>
                <a:gd name="T26" fmla="*/ 54218 w 620"/>
                <a:gd name="T27" fmla="*/ 1393235 h 4408"/>
                <a:gd name="T28" fmla="*/ 78415 w 620"/>
                <a:gd name="T29" fmla="*/ 1499511 h 4408"/>
                <a:gd name="T30" fmla="*/ 106196 w 620"/>
                <a:gd name="T31" fmla="*/ 1605013 h 4408"/>
                <a:gd name="T32" fmla="*/ 138907 w 620"/>
                <a:gd name="T33" fmla="*/ 1709738 h 4408"/>
                <a:gd name="T34" fmla="*/ 138907 w 620"/>
                <a:gd name="T35" fmla="*/ 1709738 h 4408"/>
                <a:gd name="T36" fmla="*/ 171617 w 620"/>
                <a:gd name="T37" fmla="*/ 1605013 h 4408"/>
                <a:gd name="T38" fmla="*/ 199398 w 620"/>
                <a:gd name="T39" fmla="*/ 1499511 h 4408"/>
                <a:gd name="T40" fmla="*/ 223595 w 620"/>
                <a:gd name="T41" fmla="*/ 1393235 h 4408"/>
                <a:gd name="T42" fmla="*/ 242862 w 620"/>
                <a:gd name="T43" fmla="*/ 1286570 h 4408"/>
                <a:gd name="T44" fmla="*/ 258097 w 620"/>
                <a:gd name="T45" fmla="*/ 1179130 h 4408"/>
                <a:gd name="T46" fmla="*/ 269299 w 620"/>
                <a:gd name="T47" fmla="*/ 1071301 h 4408"/>
                <a:gd name="T48" fmla="*/ 275573 w 620"/>
                <a:gd name="T49" fmla="*/ 963085 h 4408"/>
                <a:gd name="T50" fmla="*/ 277813 w 620"/>
                <a:gd name="T51" fmla="*/ 854869 h 4408"/>
                <a:gd name="T52" fmla="*/ 275573 w 620"/>
                <a:gd name="T53" fmla="*/ 746653 h 4408"/>
                <a:gd name="T54" fmla="*/ 269299 w 620"/>
                <a:gd name="T55" fmla="*/ 638437 h 4408"/>
                <a:gd name="T56" fmla="*/ 258097 w 620"/>
                <a:gd name="T57" fmla="*/ 530608 h 4408"/>
                <a:gd name="T58" fmla="*/ 242862 w 620"/>
                <a:gd name="T59" fmla="*/ 423168 h 4408"/>
                <a:gd name="T60" fmla="*/ 223595 w 620"/>
                <a:gd name="T61" fmla="*/ 316503 h 4408"/>
                <a:gd name="T62" fmla="*/ 199398 w 620"/>
                <a:gd name="T63" fmla="*/ 210226 h 4408"/>
                <a:gd name="T64" fmla="*/ 171617 w 620"/>
                <a:gd name="T65" fmla="*/ 104725 h 4408"/>
                <a:gd name="T66" fmla="*/ 138907 w 620"/>
                <a:gd name="T67" fmla="*/ 0 h 4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0"/>
                <a:gd name="T103" fmla="*/ 0 h 4408"/>
                <a:gd name="T104" fmla="*/ 620 w 620"/>
                <a:gd name="T105" fmla="*/ 4408 h 4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blipFill dpi="0" rotWithShape="0">
              <a:blip r:embed="rId3"/>
              <a:srcRect/>
              <a:tile tx="0" ty="0" sx="100000" sy="100000" flip="none" algn="tl"/>
            </a:blipFill>
            <a:ln w="9525">
              <a:solidFill>
                <a:srgbClr val="000000"/>
              </a:solidFill>
              <a:round/>
              <a:headEnd/>
              <a:tailEnd/>
            </a:ln>
          </p:spPr>
          <p:txBody>
            <a:bodyPr/>
            <a:lstStyle/>
            <a:p>
              <a:endParaRPr lang="zh-CN" altLang="en-US"/>
            </a:p>
          </p:txBody>
        </p:sp>
        <p:sp>
          <p:nvSpPr>
            <p:cNvPr id="11267" name="Line 3"/>
            <p:cNvSpPr>
              <a:spLocks noChangeShapeType="1"/>
            </p:cNvSpPr>
            <p:nvPr/>
          </p:nvSpPr>
          <p:spPr bwMode="auto">
            <a:xfrm>
              <a:off x="395288" y="3284538"/>
              <a:ext cx="83883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8" name="Line 4"/>
            <p:cNvSpPr>
              <a:spLocks noChangeShapeType="1"/>
            </p:cNvSpPr>
            <p:nvPr/>
          </p:nvSpPr>
          <p:spPr bwMode="auto">
            <a:xfrm>
              <a:off x="5148263"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9" name="Line 5"/>
            <p:cNvSpPr>
              <a:spLocks noChangeShapeType="1"/>
            </p:cNvSpPr>
            <p:nvPr/>
          </p:nvSpPr>
          <p:spPr bwMode="auto">
            <a:xfrm>
              <a:off x="6156325"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0" name="Line 6"/>
            <p:cNvSpPr>
              <a:spLocks noChangeShapeType="1"/>
            </p:cNvSpPr>
            <p:nvPr/>
          </p:nvSpPr>
          <p:spPr bwMode="auto">
            <a:xfrm>
              <a:off x="3203575"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1" name="Line 7"/>
            <p:cNvSpPr>
              <a:spLocks noChangeShapeType="1"/>
            </p:cNvSpPr>
            <p:nvPr/>
          </p:nvSpPr>
          <p:spPr bwMode="auto">
            <a:xfrm>
              <a:off x="2195513"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273" name="Group 9"/>
            <p:cNvGrpSpPr>
              <a:grpSpLocks noChangeAspect="1"/>
            </p:cNvGrpSpPr>
            <p:nvPr/>
          </p:nvGrpSpPr>
          <p:grpSpPr bwMode="auto">
            <a:xfrm>
              <a:off x="2555875" y="2349500"/>
              <a:ext cx="198438" cy="971550"/>
              <a:chOff x="0" y="0"/>
              <a:chExt cx="426" cy="2551"/>
            </a:xfrm>
          </p:grpSpPr>
          <p:grpSp>
            <p:nvGrpSpPr>
              <p:cNvPr id="11283" name="Group 10"/>
              <p:cNvGrpSpPr>
                <a:grpSpLocks noChangeAspect="1"/>
              </p:cNvGrpSpPr>
              <p:nvPr/>
            </p:nvGrpSpPr>
            <p:grpSpPr bwMode="auto">
              <a:xfrm>
                <a:off x="20" y="0"/>
                <a:ext cx="406" cy="1042"/>
                <a:chOff x="0" y="0"/>
                <a:chExt cx="811" cy="2081"/>
              </a:xfrm>
            </p:grpSpPr>
            <p:sp>
              <p:nvSpPr>
                <p:cNvPr id="11286" name="Freeform 11"/>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7" name="Freeform 12"/>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284" name="Rectangle 13"/>
              <p:cNvSpPr>
                <a:spLocks noChangeAspect="1" noChangeArrowheads="1"/>
              </p:cNvSpPr>
              <p:nvPr/>
            </p:nvSpPr>
            <p:spPr bwMode="auto">
              <a:xfrm>
                <a:off x="180" y="896"/>
                <a:ext cx="35" cy="242"/>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1285" name="Rectangle 14"/>
              <p:cNvSpPr>
                <a:spLocks noChangeAspect="1" noChangeArrowheads="1"/>
              </p:cNvSpPr>
              <p:nvPr/>
            </p:nvSpPr>
            <p:spPr bwMode="auto">
              <a:xfrm>
                <a:off x="0" y="1068"/>
                <a:ext cx="406" cy="1483"/>
              </a:xfrm>
              <a:prstGeom prst="rect">
                <a:avLst/>
              </a:prstGeom>
              <a:solidFill>
                <a:srgbClr val="FFFFE1"/>
              </a:soli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sp>
          <p:nvSpPr>
            <p:cNvPr id="11274" name="Line 15"/>
            <p:cNvSpPr>
              <a:spLocks noChangeShapeType="1"/>
            </p:cNvSpPr>
            <p:nvPr/>
          </p:nvSpPr>
          <p:spPr bwMode="auto">
            <a:xfrm>
              <a:off x="2680280" y="2470080"/>
              <a:ext cx="1512888"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275" name="Line 16"/>
            <p:cNvSpPr>
              <a:spLocks noChangeShapeType="1"/>
            </p:cNvSpPr>
            <p:nvPr/>
          </p:nvSpPr>
          <p:spPr bwMode="auto">
            <a:xfrm>
              <a:off x="4127362" y="2461420"/>
              <a:ext cx="4464050" cy="374491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11277" name="Group 18"/>
            <p:cNvGrpSpPr>
              <a:grpSpLocks noChangeAspect="1"/>
            </p:cNvGrpSpPr>
            <p:nvPr/>
          </p:nvGrpSpPr>
          <p:grpSpPr bwMode="auto">
            <a:xfrm>
              <a:off x="7034213" y="3287713"/>
              <a:ext cx="274637" cy="1797050"/>
              <a:chOff x="0" y="0"/>
              <a:chExt cx="173" cy="1132"/>
            </a:xfrm>
          </p:grpSpPr>
          <p:grpSp>
            <p:nvGrpSpPr>
              <p:cNvPr id="11278" name="Group 19"/>
              <p:cNvGrpSpPr>
                <a:grpSpLocks noChangeAspect="1"/>
              </p:cNvGrpSpPr>
              <p:nvPr/>
            </p:nvGrpSpPr>
            <p:grpSpPr bwMode="auto">
              <a:xfrm rot="10800000">
                <a:off x="0" y="669"/>
                <a:ext cx="173" cy="463"/>
                <a:chOff x="0" y="0"/>
                <a:chExt cx="811" cy="2081"/>
              </a:xfrm>
            </p:grpSpPr>
            <p:sp>
              <p:nvSpPr>
                <p:cNvPr id="11281" name="Freeform 20"/>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82" name="Freeform 21"/>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1279" name="Rectangle 22"/>
              <p:cNvSpPr>
                <a:spLocks noChangeAspect="1" noChangeArrowheads="1"/>
              </p:cNvSpPr>
              <p:nvPr/>
            </p:nvSpPr>
            <p:spPr bwMode="auto">
              <a:xfrm rot="10800000">
                <a:off x="90" y="627"/>
                <a:ext cx="15" cy="108"/>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1280" name="Rectangle 23"/>
              <p:cNvSpPr>
                <a:spLocks noChangeAspect="1" noChangeArrowheads="1"/>
              </p:cNvSpPr>
              <p:nvPr/>
            </p:nvSpPr>
            <p:spPr bwMode="auto">
              <a:xfrm rot="10800000">
                <a:off x="0" y="0"/>
                <a:ext cx="173" cy="659"/>
              </a:xfrm>
              <a:prstGeom prst="rect">
                <a:avLst/>
              </a:prstGeom>
              <a:gradFill rotWithShape="1">
                <a:gsLst>
                  <a:gs pos="0">
                    <a:schemeClr val="bg1">
                      <a:alpha val="82999"/>
                    </a:schemeClr>
                  </a:gs>
                  <a:gs pos="100000">
                    <a:srgbClr val="00009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grpSp>
      <p:sp>
        <p:nvSpPr>
          <p:cNvPr id="26" name="矩形 25"/>
          <p:cNvSpPr/>
          <p:nvPr/>
        </p:nvSpPr>
        <p:spPr>
          <a:xfrm>
            <a:off x="431800" y="1212723"/>
            <a:ext cx="7822026" cy="138499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③当</a:t>
            </a:r>
            <a:r>
              <a:rPr lang="zh-CN" altLang="en-US" sz="2800" b="1" dirty="0">
                <a:solidFill>
                  <a:prstClr val="black"/>
                </a:solidFill>
                <a:latin typeface="Times New Roman" panose="02020603050405020304" pitchFamily="18" charset="0"/>
                <a:ea typeface="微软雅黑" panose="020B0503020204020204" pitchFamily="34" charset="-122"/>
              </a:rPr>
              <a:t>物体位于凸透镜的</a:t>
            </a:r>
            <a:r>
              <a:rPr lang="en-US" altLang="zh-CN" sz="2800" b="1" dirty="0">
                <a:solidFill>
                  <a:srgbClr val="C00000"/>
                </a:solidFill>
                <a:latin typeface="Times New Roman" panose="02020603050405020304" pitchFamily="18" charset="0"/>
                <a:ea typeface="微软雅黑" panose="020B0503020204020204" pitchFamily="34" charset="-122"/>
              </a:rPr>
              <a:t>1</a:t>
            </a:r>
            <a:r>
              <a:rPr lang="zh-CN" altLang="en-US" sz="2800" b="1" dirty="0">
                <a:solidFill>
                  <a:srgbClr val="C00000"/>
                </a:solidFill>
                <a:latin typeface="Times New Roman" panose="02020603050405020304" pitchFamily="18" charset="0"/>
                <a:ea typeface="微软雅黑" panose="020B0503020204020204" pitchFamily="34" charset="-122"/>
              </a:rPr>
              <a:t>倍焦距与</a:t>
            </a:r>
            <a:r>
              <a:rPr lang="en-US" altLang="zh-CN" sz="2800" b="1" dirty="0">
                <a:solidFill>
                  <a:srgbClr val="C00000"/>
                </a:solidFill>
                <a:latin typeface="Times New Roman" panose="02020603050405020304" pitchFamily="18" charset="0"/>
                <a:ea typeface="微软雅黑" panose="020B0503020204020204" pitchFamily="34" charset="-122"/>
              </a:rPr>
              <a:t>2</a:t>
            </a:r>
            <a:r>
              <a:rPr lang="zh-CN" altLang="en-US" sz="2800" b="1" dirty="0">
                <a:solidFill>
                  <a:srgbClr val="C00000"/>
                </a:solidFill>
                <a:latin typeface="Times New Roman" panose="02020603050405020304" pitchFamily="18" charset="0"/>
                <a:ea typeface="微软雅黑" panose="020B0503020204020204" pitchFamily="34" charset="-122"/>
              </a:rPr>
              <a:t>倍焦距</a:t>
            </a:r>
            <a:r>
              <a:rPr lang="zh-CN" altLang="en-US" sz="2800" b="1" dirty="0">
                <a:solidFill>
                  <a:prstClr val="black"/>
                </a:solidFill>
                <a:latin typeface="Times New Roman" panose="02020603050405020304" pitchFamily="18" charset="0"/>
                <a:ea typeface="微软雅黑" panose="020B0503020204020204" pitchFamily="34" charset="-122"/>
              </a:rPr>
              <a:t>之间时，成</a:t>
            </a:r>
            <a:r>
              <a:rPr lang="zh-CN" altLang="en-US" sz="2800" b="1" dirty="0">
                <a:solidFill>
                  <a:srgbClr val="C00000"/>
                </a:solidFill>
                <a:latin typeface="Times New Roman" panose="02020603050405020304" pitchFamily="18" charset="0"/>
                <a:ea typeface="微软雅黑" panose="020B0503020204020204" pitchFamily="34" charset="-122"/>
              </a:rPr>
              <a:t>放大、</a:t>
            </a:r>
            <a:r>
              <a:rPr lang="zh-CN" altLang="en-US" sz="2800" b="1" dirty="0" smtClean="0">
                <a:solidFill>
                  <a:srgbClr val="C00000"/>
                </a:solidFill>
                <a:latin typeface="Times New Roman" panose="02020603050405020304" pitchFamily="18" charset="0"/>
                <a:ea typeface="微软雅黑" panose="020B0503020204020204" pitchFamily="34" charset="-122"/>
              </a:rPr>
              <a:t>倒立的</a:t>
            </a:r>
            <a:r>
              <a:rPr lang="zh-CN" altLang="en-US" sz="2800" b="1" dirty="0">
                <a:solidFill>
                  <a:srgbClr val="C00000"/>
                </a:solidFill>
                <a:latin typeface="Times New Roman" panose="02020603050405020304" pitchFamily="18" charset="0"/>
                <a:ea typeface="微软雅黑" panose="020B0503020204020204" pitchFamily="34" charset="-122"/>
              </a:rPr>
              <a:t>实像</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27" name="圆角矩形 26"/>
          <p:cNvSpPr/>
          <p:nvPr/>
        </p:nvSpPr>
        <p:spPr>
          <a:xfrm>
            <a:off x="431800" y="2520508"/>
            <a:ext cx="8448675" cy="3624794"/>
          </a:xfrm>
          <a:prstGeom prst="round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07155" y="4752773"/>
            <a:ext cx="4572000" cy="1384995"/>
          </a:xfrm>
          <a:prstGeom prst="rect">
            <a:avLst/>
          </a:prstGeom>
        </p:spPr>
        <p:txBody>
          <a:bodyPr>
            <a:spAutoFit/>
          </a:bodyPr>
          <a:lstStyle/>
          <a:p>
            <a:pPr>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其主要应用：</a:t>
            </a:r>
            <a:r>
              <a:rPr lang="zh-CN" altLang="en-US" sz="2800" b="1" dirty="0">
                <a:solidFill>
                  <a:prstClr val="black"/>
                </a:solidFill>
                <a:latin typeface="Times New Roman" panose="02020603050405020304" pitchFamily="18" charset="0"/>
                <a:ea typeface="微软雅黑" panose="020B0503020204020204" pitchFamily="34" charset="-122"/>
              </a:rPr>
              <a:t>幻灯机、显微镜、电影放映机。</a:t>
            </a:r>
            <a:endParaRPr lang="zh-CN" altLang="en-US" dirty="0"/>
          </a:p>
        </p:txBody>
      </p:sp>
      <p:sp>
        <p:nvSpPr>
          <p:cNvPr id="11272" name="Oval 8"/>
          <p:cNvSpPr>
            <a:spLocks noChangeArrowheads="1"/>
          </p:cNvSpPr>
          <p:nvPr/>
        </p:nvSpPr>
        <p:spPr bwMode="auto">
          <a:xfrm>
            <a:off x="3993929" y="3517836"/>
            <a:ext cx="116978" cy="130077"/>
          </a:xfrm>
          <a:prstGeom prst="ellipse">
            <a:avLst/>
          </a:prstGeom>
          <a:solidFill>
            <a:srgbClr val="0000FF"/>
          </a:solidFill>
          <a:ln w="9525">
            <a:solidFill>
              <a:srgbClr val="0000FF"/>
            </a:solidFill>
            <a:round/>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1276" name="Line 17"/>
          <p:cNvSpPr>
            <a:spLocks noChangeShapeType="1"/>
          </p:cNvSpPr>
          <p:nvPr/>
        </p:nvSpPr>
        <p:spPr bwMode="auto">
          <a:xfrm>
            <a:off x="2579550" y="2746293"/>
            <a:ext cx="6119812" cy="34559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28" name="组合 27"/>
          <p:cNvGrpSpPr/>
          <p:nvPr/>
        </p:nvGrpSpPr>
        <p:grpSpPr>
          <a:xfrm>
            <a:off x="635" y="526944"/>
            <a:ext cx="2286000" cy="631825"/>
            <a:chOff x="303" y="1315"/>
            <a:chExt cx="3600" cy="995"/>
          </a:xfrm>
        </p:grpSpPr>
        <p:grpSp>
          <p:nvGrpSpPr>
            <p:cNvPr id="29" name="组合 28"/>
            <p:cNvGrpSpPr/>
            <p:nvPr/>
          </p:nvGrpSpPr>
          <p:grpSpPr>
            <a:xfrm>
              <a:off x="898" y="1383"/>
              <a:ext cx="3005" cy="883"/>
              <a:chOff x="903371" y="249943"/>
              <a:chExt cx="2312527" cy="679699"/>
            </a:xfrm>
          </p:grpSpPr>
          <p:sp>
            <p:nvSpPr>
              <p:cNvPr id="34"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35"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0" name="组合 29"/>
            <p:cNvGrpSpPr/>
            <p:nvPr/>
          </p:nvGrpSpPr>
          <p:grpSpPr>
            <a:xfrm rot="16200000">
              <a:off x="366" y="1252"/>
              <a:ext cx="995" cy="1122"/>
              <a:chOff x="8439634" y="3544648"/>
              <a:chExt cx="1611146" cy="1817848"/>
            </a:xfrm>
          </p:grpSpPr>
          <p:sp>
            <p:nvSpPr>
              <p:cNvPr id="3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3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39358325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圆角矩形 4"/>
          <p:cNvSpPr/>
          <p:nvPr/>
        </p:nvSpPr>
        <p:spPr>
          <a:xfrm>
            <a:off x="1268727" y="5110665"/>
            <a:ext cx="5970273" cy="876325"/>
          </a:xfrm>
          <a:prstGeom prst="roundRect">
            <a:avLst/>
          </a:prstGeom>
          <a:solidFill>
            <a:schemeClr val="bg1">
              <a:lumMod val="75000"/>
            </a:schemeClr>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90" name="xjhgx2" descr="浅色上对角线"/>
          <p:cNvSpPr>
            <a:spLocks/>
          </p:cNvSpPr>
          <p:nvPr/>
        </p:nvSpPr>
        <p:spPr bwMode="auto">
          <a:xfrm>
            <a:off x="3777971" y="1131148"/>
            <a:ext cx="277813" cy="1709738"/>
          </a:xfrm>
          <a:custGeom>
            <a:avLst/>
            <a:gdLst>
              <a:gd name="T0" fmla="*/ 138907 w 620"/>
              <a:gd name="T1" fmla="*/ 0 h 4408"/>
              <a:gd name="T2" fmla="*/ 106196 w 620"/>
              <a:gd name="T3" fmla="*/ 104725 h 4408"/>
              <a:gd name="T4" fmla="*/ 78415 w 620"/>
              <a:gd name="T5" fmla="*/ 210226 h 4408"/>
              <a:gd name="T6" fmla="*/ 54218 w 620"/>
              <a:gd name="T7" fmla="*/ 316503 h 4408"/>
              <a:gd name="T8" fmla="*/ 34951 w 620"/>
              <a:gd name="T9" fmla="*/ 423168 h 4408"/>
              <a:gd name="T10" fmla="*/ 19716 w 620"/>
              <a:gd name="T11" fmla="*/ 530608 h 4408"/>
              <a:gd name="T12" fmla="*/ 8514 w 620"/>
              <a:gd name="T13" fmla="*/ 638437 h 4408"/>
              <a:gd name="T14" fmla="*/ 2240 w 620"/>
              <a:gd name="T15" fmla="*/ 746653 h 4408"/>
              <a:gd name="T16" fmla="*/ 0 w 620"/>
              <a:gd name="T17" fmla="*/ 854869 h 4408"/>
              <a:gd name="T18" fmla="*/ 2240 w 620"/>
              <a:gd name="T19" fmla="*/ 963085 h 4408"/>
              <a:gd name="T20" fmla="*/ 8514 w 620"/>
              <a:gd name="T21" fmla="*/ 1071301 h 4408"/>
              <a:gd name="T22" fmla="*/ 19716 w 620"/>
              <a:gd name="T23" fmla="*/ 1179130 h 4408"/>
              <a:gd name="T24" fmla="*/ 34951 w 620"/>
              <a:gd name="T25" fmla="*/ 1286570 h 4408"/>
              <a:gd name="T26" fmla="*/ 54218 w 620"/>
              <a:gd name="T27" fmla="*/ 1393235 h 4408"/>
              <a:gd name="T28" fmla="*/ 78415 w 620"/>
              <a:gd name="T29" fmla="*/ 1499511 h 4408"/>
              <a:gd name="T30" fmla="*/ 106196 w 620"/>
              <a:gd name="T31" fmla="*/ 1605013 h 4408"/>
              <a:gd name="T32" fmla="*/ 138907 w 620"/>
              <a:gd name="T33" fmla="*/ 1709738 h 4408"/>
              <a:gd name="T34" fmla="*/ 138907 w 620"/>
              <a:gd name="T35" fmla="*/ 1709738 h 4408"/>
              <a:gd name="T36" fmla="*/ 171617 w 620"/>
              <a:gd name="T37" fmla="*/ 1605013 h 4408"/>
              <a:gd name="T38" fmla="*/ 199398 w 620"/>
              <a:gd name="T39" fmla="*/ 1499511 h 4408"/>
              <a:gd name="T40" fmla="*/ 223595 w 620"/>
              <a:gd name="T41" fmla="*/ 1393235 h 4408"/>
              <a:gd name="T42" fmla="*/ 242862 w 620"/>
              <a:gd name="T43" fmla="*/ 1286570 h 4408"/>
              <a:gd name="T44" fmla="*/ 258097 w 620"/>
              <a:gd name="T45" fmla="*/ 1179130 h 4408"/>
              <a:gd name="T46" fmla="*/ 269299 w 620"/>
              <a:gd name="T47" fmla="*/ 1071301 h 4408"/>
              <a:gd name="T48" fmla="*/ 275573 w 620"/>
              <a:gd name="T49" fmla="*/ 963085 h 4408"/>
              <a:gd name="T50" fmla="*/ 277813 w 620"/>
              <a:gd name="T51" fmla="*/ 854869 h 4408"/>
              <a:gd name="T52" fmla="*/ 275573 w 620"/>
              <a:gd name="T53" fmla="*/ 746653 h 4408"/>
              <a:gd name="T54" fmla="*/ 269299 w 620"/>
              <a:gd name="T55" fmla="*/ 638437 h 4408"/>
              <a:gd name="T56" fmla="*/ 258097 w 620"/>
              <a:gd name="T57" fmla="*/ 530608 h 4408"/>
              <a:gd name="T58" fmla="*/ 242862 w 620"/>
              <a:gd name="T59" fmla="*/ 423168 h 4408"/>
              <a:gd name="T60" fmla="*/ 223595 w 620"/>
              <a:gd name="T61" fmla="*/ 316503 h 4408"/>
              <a:gd name="T62" fmla="*/ 199398 w 620"/>
              <a:gd name="T63" fmla="*/ 210226 h 4408"/>
              <a:gd name="T64" fmla="*/ 171617 w 620"/>
              <a:gd name="T65" fmla="*/ 104725 h 4408"/>
              <a:gd name="T66" fmla="*/ 138907 w 620"/>
              <a:gd name="T67" fmla="*/ 0 h 4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0"/>
              <a:gd name="T103" fmla="*/ 0 h 4408"/>
              <a:gd name="T104" fmla="*/ 620 w 620"/>
              <a:gd name="T105" fmla="*/ 4408 h 4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blipFill dpi="0" rotWithShape="0">
            <a:blip r:embed="rId3"/>
            <a:srcRect/>
            <a:tile tx="0" ty="0" sx="100000" sy="100000" flip="none" algn="tl"/>
          </a:blipFill>
          <a:ln w="9525">
            <a:solidFill>
              <a:srgbClr val="000000"/>
            </a:solidFill>
            <a:round/>
            <a:headEnd/>
            <a:tailEnd/>
          </a:ln>
        </p:spPr>
        <p:txBody>
          <a:bodyPr/>
          <a:lstStyle/>
          <a:p>
            <a:endParaRPr lang="zh-CN" altLang="en-US"/>
          </a:p>
        </p:txBody>
      </p:sp>
      <p:sp>
        <p:nvSpPr>
          <p:cNvPr id="12292" name="Line 4"/>
          <p:cNvSpPr>
            <a:spLocks noChangeShapeType="1"/>
          </p:cNvSpPr>
          <p:nvPr/>
        </p:nvSpPr>
        <p:spPr bwMode="auto">
          <a:xfrm>
            <a:off x="5148263" y="3140075"/>
            <a:ext cx="0" cy="14446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6" name="Oval 8"/>
          <p:cNvSpPr>
            <a:spLocks noChangeArrowheads="1"/>
          </p:cNvSpPr>
          <p:nvPr/>
        </p:nvSpPr>
        <p:spPr bwMode="auto">
          <a:xfrm>
            <a:off x="3911321" y="1994748"/>
            <a:ext cx="71438" cy="71438"/>
          </a:xfrm>
          <a:prstGeom prst="ellipse">
            <a:avLst/>
          </a:prstGeom>
          <a:solidFill>
            <a:srgbClr val="0000FF"/>
          </a:solidFill>
          <a:ln w="9525">
            <a:solidFill>
              <a:srgbClr val="0000FF"/>
            </a:solidFill>
            <a:round/>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nvGrpSpPr>
          <p:cNvPr id="4" name="组合 3"/>
          <p:cNvGrpSpPr/>
          <p:nvPr/>
        </p:nvGrpSpPr>
        <p:grpSpPr>
          <a:xfrm>
            <a:off x="924674" y="1079612"/>
            <a:ext cx="7602110" cy="3923228"/>
            <a:chOff x="1181528" y="2349500"/>
            <a:chExt cx="7602110" cy="3923228"/>
          </a:xfrm>
        </p:grpSpPr>
        <p:sp>
          <p:nvSpPr>
            <p:cNvPr id="12291" name="Line 3"/>
            <p:cNvSpPr>
              <a:spLocks noChangeShapeType="1"/>
            </p:cNvSpPr>
            <p:nvPr/>
          </p:nvSpPr>
          <p:spPr bwMode="auto">
            <a:xfrm flipV="1">
              <a:off x="1181528" y="3284538"/>
              <a:ext cx="7602110" cy="291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2297" name="Group 9"/>
            <p:cNvGrpSpPr>
              <a:grpSpLocks noChangeAspect="1"/>
            </p:cNvGrpSpPr>
            <p:nvPr/>
          </p:nvGrpSpPr>
          <p:grpSpPr bwMode="auto">
            <a:xfrm>
              <a:off x="2789238" y="2349500"/>
              <a:ext cx="198437" cy="971550"/>
              <a:chOff x="0" y="0"/>
              <a:chExt cx="426" cy="2551"/>
            </a:xfrm>
          </p:grpSpPr>
          <p:grpSp>
            <p:nvGrpSpPr>
              <p:cNvPr id="12307" name="Group 10"/>
              <p:cNvGrpSpPr>
                <a:grpSpLocks noChangeAspect="1"/>
              </p:cNvGrpSpPr>
              <p:nvPr/>
            </p:nvGrpSpPr>
            <p:grpSpPr bwMode="auto">
              <a:xfrm>
                <a:off x="20" y="0"/>
                <a:ext cx="406" cy="1042"/>
                <a:chOff x="0" y="0"/>
                <a:chExt cx="811" cy="2081"/>
              </a:xfrm>
            </p:grpSpPr>
            <p:sp>
              <p:nvSpPr>
                <p:cNvPr id="12310" name="Freeform 11"/>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11" name="Freeform 12"/>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2308" name="Rectangle 13"/>
              <p:cNvSpPr>
                <a:spLocks noChangeAspect="1" noChangeArrowheads="1"/>
              </p:cNvSpPr>
              <p:nvPr/>
            </p:nvSpPr>
            <p:spPr bwMode="auto">
              <a:xfrm>
                <a:off x="180" y="896"/>
                <a:ext cx="35" cy="242"/>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2309" name="Rectangle 14"/>
              <p:cNvSpPr>
                <a:spLocks noChangeAspect="1" noChangeArrowheads="1"/>
              </p:cNvSpPr>
              <p:nvPr/>
            </p:nvSpPr>
            <p:spPr bwMode="auto">
              <a:xfrm>
                <a:off x="0" y="1068"/>
                <a:ext cx="406" cy="1483"/>
              </a:xfrm>
              <a:prstGeom prst="rect">
                <a:avLst/>
              </a:prstGeom>
              <a:solidFill>
                <a:srgbClr val="FFFFE1"/>
              </a:soli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sp>
          <p:nvSpPr>
            <p:cNvPr id="12298" name="Line 15"/>
            <p:cNvSpPr>
              <a:spLocks noChangeShapeType="1"/>
            </p:cNvSpPr>
            <p:nvPr/>
          </p:nvSpPr>
          <p:spPr bwMode="auto">
            <a:xfrm>
              <a:off x="2916238" y="2422301"/>
              <a:ext cx="1331913"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3" name="组合 2"/>
            <p:cNvGrpSpPr/>
            <p:nvPr/>
          </p:nvGrpSpPr>
          <p:grpSpPr>
            <a:xfrm>
              <a:off x="2162640" y="2422301"/>
              <a:ext cx="6523839" cy="3850427"/>
              <a:chOff x="272721" y="4883633"/>
              <a:chExt cx="6523839" cy="3850427"/>
            </a:xfrm>
          </p:grpSpPr>
          <p:sp>
            <p:nvSpPr>
              <p:cNvPr id="12293" name="Line 5"/>
              <p:cNvSpPr>
                <a:spLocks noChangeShapeType="1"/>
              </p:cNvSpPr>
              <p:nvPr/>
            </p:nvSpPr>
            <p:spPr bwMode="auto">
              <a:xfrm>
                <a:off x="4233533" y="5602770"/>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4" name="Line 6"/>
              <p:cNvSpPr>
                <a:spLocks noChangeShapeType="1"/>
              </p:cNvSpPr>
              <p:nvPr/>
            </p:nvSpPr>
            <p:spPr bwMode="auto">
              <a:xfrm>
                <a:off x="1280783" y="5602770"/>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5" name="Line 7"/>
              <p:cNvSpPr>
                <a:spLocks noChangeShapeType="1"/>
              </p:cNvSpPr>
              <p:nvPr/>
            </p:nvSpPr>
            <p:spPr bwMode="auto">
              <a:xfrm>
                <a:off x="272721" y="5602770"/>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9" name="Line 16"/>
              <p:cNvSpPr>
                <a:spLocks noChangeShapeType="1"/>
              </p:cNvSpPr>
              <p:nvPr/>
            </p:nvSpPr>
            <p:spPr bwMode="auto">
              <a:xfrm>
                <a:off x="2250281" y="4883633"/>
                <a:ext cx="4441982" cy="385042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2300" name="Line 17"/>
              <p:cNvSpPr>
                <a:spLocks noChangeShapeType="1"/>
              </p:cNvSpPr>
              <p:nvPr/>
            </p:nvSpPr>
            <p:spPr bwMode="auto">
              <a:xfrm>
                <a:off x="1026319" y="4883633"/>
                <a:ext cx="5770241" cy="38291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12301" name="Group 18"/>
            <p:cNvGrpSpPr>
              <a:grpSpLocks noChangeAspect="1"/>
            </p:cNvGrpSpPr>
            <p:nvPr/>
          </p:nvGrpSpPr>
          <p:grpSpPr bwMode="auto">
            <a:xfrm>
              <a:off x="8172450" y="3284538"/>
              <a:ext cx="360363" cy="2808287"/>
              <a:chOff x="0" y="0"/>
              <a:chExt cx="173" cy="1132"/>
            </a:xfrm>
          </p:grpSpPr>
          <p:grpSp>
            <p:nvGrpSpPr>
              <p:cNvPr id="12302" name="Group 19"/>
              <p:cNvGrpSpPr>
                <a:grpSpLocks noChangeAspect="1"/>
              </p:cNvGrpSpPr>
              <p:nvPr/>
            </p:nvGrpSpPr>
            <p:grpSpPr bwMode="auto">
              <a:xfrm rot="10800000">
                <a:off x="0" y="669"/>
                <a:ext cx="173" cy="463"/>
                <a:chOff x="0" y="0"/>
                <a:chExt cx="811" cy="2081"/>
              </a:xfrm>
            </p:grpSpPr>
            <p:sp>
              <p:nvSpPr>
                <p:cNvPr id="12305" name="Freeform 26"/>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06" name="Freeform 27"/>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2303" name="Rectangle 28"/>
              <p:cNvSpPr>
                <a:spLocks noChangeAspect="1" noChangeArrowheads="1"/>
              </p:cNvSpPr>
              <p:nvPr/>
            </p:nvSpPr>
            <p:spPr bwMode="auto">
              <a:xfrm rot="10800000">
                <a:off x="90" y="627"/>
                <a:ext cx="15" cy="108"/>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2304" name="Rectangle 29"/>
              <p:cNvSpPr>
                <a:spLocks noChangeAspect="1" noChangeArrowheads="1"/>
              </p:cNvSpPr>
              <p:nvPr/>
            </p:nvSpPr>
            <p:spPr bwMode="auto">
              <a:xfrm rot="10800000">
                <a:off x="0" y="0"/>
                <a:ext cx="173" cy="659"/>
              </a:xfrm>
              <a:prstGeom prst="rect">
                <a:avLst/>
              </a:prstGeom>
              <a:gradFill rotWithShape="1">
                <a:gsLst>
                  <a:gs pos="0">
                    <a:schemeClr val="bg1">
                      <a:alpha val="82999"/>
                    </a:schemeClr>
                  </a:gs>
                  <a:gs pos="100000">
                    <a:srgbClr val="000099"/>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grpSp>
      <p:sp>
        <p:nvSpPr>
          <p:cNvPr id="7" name="矩形 6"/>
          <p:cNvSpPr/>
          <p:nvPr/>
        </p:nvSpPr>
        <p:spPr>
          <a:xfrm>
            <a:off x="1372894" y="5250596"/>
            <a:ext cx="5570756" cy="523220"/>
          </a:xfrm>
          <a:prstGeom prst="rect">
            <a:avLst/>
          </a:prstGeom>
        </p:spPr>
        <p:txBody>
          <a:bodyPr wrap="none">
            <a:spAutoFit/>
          </a:bodyPr>
          <a:lstStyle/>
          <a:p>
            <a:r>
              <a:rPr lang="zh-CN" altLang="en-US" sz="2800" b="1" dirty="0">
                <a:latin typeface="Times New Roman" panose="02020603050405020304" pitchFamily="18" charset="0"/>
                <a:ea typeface="微软雅黑" panose="020B0503020204020204" pitchFamily="34" charset="-122"/>
              </a:rPr>
              <a:t>成</a:t>
            </a:r>
            <a:r>
              <a:rPr lang="zh-CN" altLang="en-US" sz="2800" b="1" dirty="0">
                <a:solidFill>
                  <a:srgbClr val="C00000"/>
                </a:solidFill>
                <a:latin typeface="Times New Roman" panose="02020603050405020304" pitchFamily="18" charset="0"/>
                <a:ea typeface="微软雅黑" panose="020B0503020204020204" pitchFamily="34" charset="-122"/>
              </a:rPr>
              <a:t>实像</a:t>
            </a:r>
            <a:r>
              <a:rPr lang="zh-CN" altLang="en-US" sz="2800" b="1" dirty="0" smtClean="0">
                <a:latin typeface="Times New Roman" panose="02020603050405020304" pitchFamily="18" charset="0"/>
                <a:ea typeface="微软雅黑" panose="020B0503020204020204" pitchFamily="34" charset="-122"/>
              </a:rPr>
              <a:t>时物像</a:t>
            </a:r>
            <a:r>
              <a:rPr lang="zh-CN" altLang="en-US" sz="2800" b="1" dirty="0" smtClean="0">
                <a:solidFill>
                  <a:srgbClr val="C00000"/>
                </a:solidFill>
                <a:latin typeface="Times New Roman" panose="02020603050405020304" pitchFamily="18" charset="0"/>
                <a:ea typeface="微软雅黑" panose="020B0503020204020204" pitchFamily="34" charset="-122"/>
              </a:rPr>
              <a:t>异侧物</a:t>
            </a:r>
            <a:r>
              <a:rPr lang="zh-CN" altLang="en-US" sz="2800" b="1" dirty="0">
                <a:solidFill>
                  <a:srgbClr val="C00000"/>
                </a:solidFill>
                <a:latin typeface="Times New Roman" panose="02020603050405020304" pitchFamily="18" charset="0"/>
                <a:ea typeface="微软雅黑" panose="020B0503020204020204" pitchFamily="34" charset="-122"/>
              </a:rPr>
              <a:t>近像远像变大</a:t>
            </a:r>
            <a:endParaRPr lang="zh-CN" altLang="en-US" dirty="0">
              <a:solidFill>
                <a:srgbClr val="C00000"/>
              </a:solidFill>
            </a:endParaRPr>
          </a:p>
        </p:txBody>
      </p:sp>
      <p:sp>
        <p:nvSpPr>
          <p:cNvPr id="28" name="圆角矩形 27"/>
          <p:cNvSpPr/>
          <p:nvPr/>
        </p:nvSpPr>
        <p:spPr>
          <a:xfrm>
            <a:off x="850900" y="800101"/>
            <a:ext cx="7653838" cy="5229224"/>
          </a:xfrm>
          <a:prstGeom prst="round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044172" y="2813291"/>
            <a:ext cx="4572000" cy="1316194"/>
          </a:xfrm>
          <a:prstGeom prst="rect">
            <a:avLst/>
          </a:prstGeom>
        </p:spPr>
        <p:txBody>
          <a:bodyPr>
            <a:spAutoFit/>
          </a:bodyPr>
          <a:lstStyle/>
          <a:p>
            <a:pPr>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你能</a:t>
            </a:r>
            <a:r>
              <a:rPr lang="zh-CN" altLang="en-US" sz="2800" b="1" dirty="0">
                <a:solidFill>
                  <a:prstClr val="black"/>
                </a:solidFill>
                <a:latin typeface="Times New Roman" panose="02020603050405020304" pitchFamily="18" charset="0"/>
                <a:ea typeface="微软雅黑" panose="020B0503020204020204" pitchFamily="34" charset="-122"/>
              </a:rPr>
              <a:t>总结物体成实像时</a:t>
            </a:r>
            <a:r>
              <a:rPr lang="zh-CN" altLang="en-US" sz="2800" b="1" dirty="0" smtClean="0">
                <a:solidFill>
                  <a:prstClr val="black"/>
                </a:solidFill>
                <a:latin typeface="Times New Roman" panose="02020603050405020304" pitchFamily="18" charset="0"/>
                <a:ea typeface="微软雅黑" panose="020B0503020204020204" pitchFamily="34" charset="-122"/>
              </a:rPr>
              <a:t>物靠近焦点像</a:t>
            </a:r>
            <a:r>
              <a:rPr lang="zh-CN" altLang="en-US" sz="2800" b="1" dirty="0">
                <a:solidFill>
                  <a:prstClr val="black"/>
                </a:solidFill>
                <a:latin typeface="Times New Roman" panose="02020603050405020304" pitchFamily="18" charset="0"/>
                <a:ea typeface="微软雅黑" panose="020B0503020204020204" pitchFamily="34" charset="-122"/>
              </a:rPr>
              <a:t>是如何变化的</a:t>
            </a:r>
            <a:r>
              <a:rPr lang="zh-CN" altLang="en-US" sz="2800" b="1" dirty="0" smtClean="0">
                <a:solidFill>
                  <a:prstClr val="black"/>
                </a:solidFill>
                <a:latin typeface="Times New Roman" panose="02020603050405020304" pitchFamily="18" charset="0"/>
                <a:ea typeface="微软雅黑" panose="020B0503020204020204" pitchFamily="34" charset="-122"/>
              </a:rPr>
              <a:t>吗？</a:t>
            </a:r>
            <a:endParaRPr lang="zh-CN" altLang="en-US" dirty="0"/>
          </a:p>
        </p:txBody>
      </p:sp>
      <p:sp>
        <p:nvSpPr>
          <p:cNvPr id="8" name="矩形 7"/>
          <p:cNvSpPr/>
          <p:nvPr/>
        </p:nvSpPr>
        <p:spPr>
          <a:xfrm>
            <a:off x="2893457" y="4279595"/>
            <a:ext cx="1620957" cy="738664"/>
          </a:xfrm>
          <a:prstGeom prst="rect">
            <a:avLst/>
          </a:prstGeom>
          <a:solidFill>
            <a:schemeClr val="bg1">
              <a:lumMod val="85000"/>
            </a:schemeClr>
          </a:solidFill>
          <a:ln>
            <a:solidFill>
              <a:srgbClr val="C00000"/>
            </a:solidFill>
          </a:ln>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重要结论</a:t>
            </a:r>
            <a:endParaRPr lang="zh-CN" altLang="en-US" dirty="0">
              <a:solidFill>
                <a:prstClr val="black"/>
              </a:solidFill>
            </a:endParaRPr>
          </a:p>
        </p:txBody>
      </p:sp>
    </p:spTree>
    <p:extLst>
      <p:ext uri="{BB962C8B-B14F-4D97-AF65-F5344CB8AC3E}">
        <p14:creationId xmlns:p14="http://schemas.microsoft.com/office/powerpoint/2010/main" val="16159747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2" grpId="0"/>
      <p:bldP spid="8"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 name="圆角矩形 17"/>
          <p:cNvSpPr/>
          <p:nvPr/>
        </p:nvSpPr>
        <p:spPr>
          <a:xfrm>
            <a:off x="811909" y="1565137"/>
            <a:ext cx="7653838" cy="3508948"/>
          </a:xfrm>
          <a:prstGeom prst="round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16" name="Line 4"/>
          <p:cNvSpPr>
            <a:spLocks noChangeShapeType="1"/>
          </p:cNvSpPr>
          <p:nvPr/>
        </p:nvSpPr>
        <p:spPr bwMode="auto">
          <a:xfrm>
            <a:off x="5322923" y="2482953"/>
            <a:ext cx="0" cy="1444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18" name="Line 6"/>
          <p:cNvSpPr>
            <a:spLocks noChangeShapeType="1"/>
          </p:cNvSpPr>
          <p:nvPr/>
        </p:nvSpPr>
        <p:spPr bwMode="auto">
          <a:xfrm>
            <a:off x="3203575" y="3140075"/>
            <a:ext cx="0" cy="14446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22" name="Line 15"/>
          <p:cNvSpPr>
            <a:spLocks noChangeShapeType="1"/>
          </p:cNvSpPr>
          <p:nvPr/>
        </p:nvSpPr>
        <p:spPr bwMode="auto">
          <a:xfrm>
            <a:off x="3314768" y="1753393"/>
            <a:ext cx="9366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3" name="组合 2"/>
          <p:cNvGrpSpPr/>
          <p:nvPr/>
        </p:nvGrpSpPr>
        <p:grpSpPr>
          <a:xfrm>
            <a:off x="1023457" y="1643499"/>
            <a:ext cx="7078894" cy="2993151"/>
            <a:chOff x="924674" y="2253145"/>
            <a:chExt cx="7078894" cy="2993151"/>
          </a:xfrm>
        </p:grpSpPr>
        <p:sp>
          <p:nvSpPr>
            <p:cNvPr id="13314" name="xjhgx2" descr="浅色上对角线"/>
            <p:cNvSpPr>
              <a:spLocks/>
            </p:cNvSpPr>
            <p:nvPr/>
          </p:nvSpPr>
          <p:spPr bwMode="auto">
            <a:xfrm>
              <a:off x="4029882" y="2334142"/>
              <a:ext cx="277813" cy="1709738"/>
            </a:xfrm>
            <a:custGeom>
              <a:avLst/>
              <a:gdLst>
                <a:gd name="T0" fmla="*/ 138907 w 620"/>
                <a:gd name="T1" fmla="*/ 0 h 4408"/>
                <a:gd name="T2" fmla="*/ 106196 w 620"/>
                <a:gd name="T3" fmla="*/ 104725 h 4408"/>
                <a:gd name="T4" fmla="*/ 78415 w 620"/>
                <a:gd name="T5" fmla="*/ 210226 h 4408"/>
                <a:gd name="T6" fmla="*/ 54218 w 620"/>
                <a:gd name="T7" fmla="*/ 316503 h 4408"/>
                <a:gd name="T8" fmla="*/ 34951 w 620"/>
                <a:gd name="T9" fmla="*/ 423168 h 4408"/>
                <a:gd name="T10" fmla="*/ 19716 w 620"/>
                <a:gd name="T11" fmla="*/ 530608 h 4408"/>
                <a:gd name="T12" fmla="*/ 8514 w 620"/>
                <a:gd name="T13" fmla="*/ 638437 h 4408"/>
                <a:gd name="T14" fmla="*/ 2240 w 620"/>
                <a:gd name="T15" fmla="*/ 746653 h 4408"/>
                <a:gd name="T16" fmla="*/ 0 w 620"/>
                <a:gd name="T17" fmla="*/ 854869 h 4408"/>
                <a:gd name="T18" fmla="*/ 2240 w 620"/>
                <a:gd name="T19" fmla="*/ 963085 h 4408"/>
                <a:gd name="T20" fmla="*/ 8514 w 620"/>
                <a:gd name="T21" fmla="*/ 1071301 h 4408"/>
                <a:gd name="T22" fmla="*/ 19716 w 620"/>
                <a:gd name="T23" fmla="*/ 1179130 h 4408"/>
                <a:gd name="T24" fmla="*/ 34951 w 620"/>
                <a:gd name="T25" fmla="*/ 1286570 h 4408"/>
                <a:gd name="T26" fmla="*/ 54218 w 620"/>
                <a:gd name="T27" fmla="*/ 1393235 h 4408"/>
                <a:gd name="T28" fmla="*/ 78415 w 620"/>
                <a:gd name="T29" fmla="*/ 1499511 h 4408"/>
                <a:gd name="T30" fmla="*/ 106196 w 620"/>
                <a:gd name="T31" fmla="*/ 1605013 h 4408"/>
                <a:gd name="T32" fmla="*/ 138907 w 620"/>
                <a:gd name="T33" fmla="*/ 1709738 h 4408"/>
                <a:gd name="T34" fmla="*/ 138907 w 620"/>
                <a:gd name="T35" fmla="*/ 1709738 h 4408"/>
                <a:gd name="T36" fmla="*/ 171617 w 620"/>
                <a:gd name="T37" fmla="*/ 1605013 h 4408"/>
                <a:gd name="T38" fmla="*/ 199398 w 620"/>
                <a:gd name="T39" fmla="*/ 1499511 h 4408"/>
                <a:gd name="T40" fmla="*/ 223595 w 620"/>
                <a:gd name="T41" fmla="*/ 1393235 h 4408"/>
                <a:gd name="T42" fmla="*/ 242862 w 620"/>
                <a:gd name="T43" fmla="*/ 1286570 h 4408"/>
                <a:gd name="T44" fmla="*/ 258097 w 620"/>
                <a:gd name="T45" fmla="*/ 1179130 h 4408"/>
                <a:gd name="T46" fmla="*/ 269299 w 620"/>
                <a:gd name="T47" fmla="*/ 1071301 h 4408"/>
                <a:gd name="T48" fmla="*/ 275573 w 620"/>
                <a:gd name="T49" fmla="*/ 963085 h 4408"/>
                <a:gd name="T50" fmla="*/ 277813 w 620"/>
                <a:gd name="T51" fmla="*/ 854869 h 4408"/>
                <a:gd name="T52" fmla="*/ 275573 w 620"/>
                <a:gd name="T53" fmla="*/ 746653 h 4408"/>
                <a:gd name="T54" fmla="*/ 269299 w 620"/>
                <a:gd name="T55" fmla="*/ 638437 h 4408"/>
                <a:gd name="T56" fmla="*/ 258097 w 620"/>
                <a:gd name="T57" fmla="*/ 530608 h 4408"/>
                <a:gd name="T58" fmla="*/ 242862 w 620"/>
                <a:gd name="T59" fmla="*/ 423168 h 4408"/>
                <a:gd name="T60" fmla="*/ 223595 w 620"/>
                <a:gd name="T61" fmla="*/ 316503 h 4408"/>
                <a:gd name="T62" fmla="*/ 199398 w 620"/>
                <a:gd name="T63" fmla="*/ 210226 h 4408"/>
                <a:gd name="T64" fmla="*/ 171617 w 620"/>
                <a:gd name="T65" fmla="*/ 104725 h 4408"/>
                <a:gd name="T66" fmla="*/ 138907 w 620"/>
                <a:gd name="T67" fmla="*/ 0 h 4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0"/>
                <a:gd name="T103" fmla="*/ 0 h 4408"/>
                <a:gd name="T104" fmla="*/ 620 w 620"/>
                <a:gd name="T105" fmla="*/ 4408 h 4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blipFill dpi="0" rotWithShape="0">
              <a:blip r:embed="rId3"/>
              <a:srcRect/>
              <a:tile tx="0" ty="0" sx="100000" sy="100000" flip="none" algn="tl"/>
            </a:blipFill>
            <a:ln w="9525">
              <a:solidFill>
                <a:srgbClr val="000000"/>
              </a:solidFill>
              <a:round/>
              <a:headEnd/>
              <a:tailEnd/>
            </a:ln>
          </p:spPr>
          <p:txBody>
            <a:bodyPr/>
            <a:lstStyle/>
            <a:p>
              <a:endParaRPr lang="zh-CN" altLang="en-US"/>
            </a:p>
          </p:txBody>
        </p:sp>
        <p:sp>
          <p:nvSpPr>
            <p:cNvPr id="13315" name="Line 3"/>
            <p:cNvSpPr>
              <a:spLocks noChangeShapeType="1"/>
            </p:cNvSpPr>
            <p:nvPr/>
          </p:nvSpPr>
          <p:spPr bwMode="auto">
            <a:xfrm flipV="1">
              <a:off x="924674" y="3237062"/>
              <a:ext cx="707889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17" name="Line 5"/>
            <p:cNvSpPr>
              <a:spLocks noChangeShapeType="1"/>
            </p:cNvSpPr>
            <p:nvPr/>
          </p:nvSpPr>
          <p:spPr bwMode="auto">
            <a:xfrm>
              <a:off x="6156325" y="3113756"/>
              <a:ext cx="0" cy="1444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19" name="Line 7"/>
            <p:cNvSpPr>
              <a:spLocks noChangeShapeType="1"/>
            </p:cNvSpPr>
            <p:nvPr/>
          </p:nvSpPr>
          <p:spPr bwMode="auto">
            <a:xfrm>
              <a:off x="2195513" y="3068637"/>
              <a:ext cx="0" cy="1444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321" name="Group 9"/>
            <p:cNvGrpSpPr>
              <a:grpSpLocks noChangeAspect="1"/>
            </p:cNvGrpSpPr>
            <p:nvPr/>
          </p:nvGrpSpPr>
          <p:grpSpPr bwMode="auto">
            <a:xfrm>
              <a:off x="3129343" y="2253145"/>
              <a:ext cx="198437" cy="971550"/>
              <a:chOff x="-6" y="-253"/>
              <a:chExt cx="426" cy="2551"/>
            </a:xfrm>
          </p:grpSpPr>
          <p:grpSp>
            <p:nvGrpSpPr>
              <p:cNvPr id="13325" name="Group 10"/>
              <p:cNvGrpSpPr>
                <a:grpSpLocks noChangeAspect="1"/>
              </p:cNvGrpSpPr>
              <p:nvPr/>
            </p:nvGrpSpPr>
            <p:grpSpPr bwMode="auto">
              <a:xfrm>
                <a:off x="14" y="-253"/>
                <a:ext cx="406" cy="1290"/>
                <a:chOff x="-11" y="-506"/>
                <a:chExt cx="811" cy="2576"/>
              </a:xfrm>
            </p:grpSpPr>
            <p:sp>
              <p:nvSpPr>
                <p:cNvPr id="13328" name="Freeform 11"/>
                <p:cNvSpPr>
                  <a:spLocks noChangeAspect="1"/>
                </p:cNvSpPr>
                <p:nvPr/>
              </p:nvSpPr>
              <p:spPr bwMode="auto">
                <a:xfrm rot="5700000">
                  <a:off x="-646" y="129"/>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9" name="Freeform 12"/>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3326" name="Rectangle 13"/>
              <p:cNvSpPr>
                <a:spLocks noChangeAspect="1" noChangeArrowheads="1"/>
              </p:cNvSpPr>
              <p:nvPr/>
            </p:nvSpPr>
            <p:spPr bwMode="auto">
              <a:xfrm>
                <a:off x="180" y="896"/>
                <a:ext cx="35" cy="242"/>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3327" name="Rectangle 14"/>
              <p:cNvSpPr>
                <a:spLocks noChangeAspect="1" noChangeArrowheads="1"/>
              </p:cNvSpPr>
              <p:nvPr/>
            </p:nvSpPr>
            <p:spPr bwMode="auto">
              <a:xfrm>
                <a:off x="-6" y="815"/>
                <a:ext cx="406" cy="1483"/>
              </a:xfrm>
              <a:prstGeom prst="rect">
                <a:avLst/>
              </a:prstGeom>
              <a:solidFill>
                <a:srgbClr val="FFFFE1"/>
              </a:soli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sp>
          <p:nvSpPr>
            <p:cNvPr id="13323" name="Line 16"/>
            <p:cNvSpPr>
              <a:spLocks noChangeShapeType="1"/>
            </p:cNvSpPr>
            <p:nvPr/>
          </p:nvSpPr>
          <p:spPr bwMode="auto">
            <a:xfrm>
              <a:off x="4168788" y="2395991"/>
              <a:ext cx="2808288" cy="2376487"/>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324" name="Line 17"/>
            <p:cNvSpPr>
              <a:spLocks noChangeShapeType="1"/>
            </p:cNvSpPr>
            <p:nvPr/>
          </p:nvSpPr>
          <p:spPr bwMode="auto">
            <a:xfrm>
              <a:off x="3245100" y="2366571"/>
              <a:ext cx="3384550" cy="287972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19" name="矩形 18"/>
          <p:cNvSpPr/>
          <p:nvPr/>
        </p:nvSpPr>
        <p:spPr>
          <a:xfrm>
            <a:off x="811909" y="5074085"/>
            <a:ext cx="7501990" cy="738664"/>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④当</a:t>
            </a:r>
            <a:r>
              <a:rPr lang="zh-CN" altLang="en-US" sz="2800" b="1" dirty="0">
                <a:solidFill>
                  <a:prstClr val="black"/>
                </a:solidFill>
                <a:latin typeface="Times New Roman" panose="02020603050405020304" pitchFamily="18" charset="0"/>
                <a:ea typeface="微软雅黑" panose="020B0503020204020204" pitchFamily="34" charset="-122"/>
              </a:rPr>
              <a:t>物体位于凸透镜的焦点时，不能成像。</a:t>
            </a:r>
          </a:p>
        </p:txBody>
      </p:sp>
      <p:sp>
        <p:nvSpPr>
          <p:cNvPr id="13320" name="Oval 8"/>
          <p:cNvSpPr>
            <a:spLocks noChangeArrowheads="1"/>
          </p:cNvSpPr>
          <p:nvPr/>
        </p:nvSpPr>
        <p:spPr bwMode="auto">
          <a:xfrm>
            <a:off x="4310564" y="2492277"/>
            <a:ext cx="71438" cy="71438"/>
          </a:xfrm>
          <a:prstGeom prst="ellipse">
            <a:avLst/>
          </a:prstGeom>
          <a:solidFill>
            <a:srgbClr val="0000FF"/>
          </a:solidFill>
          <a:ln w="9525">
            <a:solidFill>
              <a:srgbClr val="0000FF"/>
            </a:solidFill>
            <a:round/>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nvGrpSpPr>
          <p:cNvPr id="21" name="组合 20"/>
          <p:cNvGrpSpPr/>
          <p:nvPr/>
        </p:nvGrpSpPr>
        <p:grpSpPr>
          <a:xfrm>
            <a:off x="635" y="526944"/>
            <a:ext cx="2286000" cy="631825"/>
            <a:chOff x="303" y="1315"/>
            <a:chExt cx="3600" cy="995"/>
          </a:xfrm>
        </p:grpSpPr>
        <p:grpSp>
          <p:nvGrpSpPr>
            <p:cNvPr id="22" name="组合 21"/>
            <p:cNvGrpSpPr/>
            <p:nvPr/>
          </p:nvGrpSpPr>
          <p:grpSpPr>
            <a:xfrm>
              <a:off x="898" y="1383"/>
              <a:ext cx="3005" cy="883"/>
              <a:chOff x="903371" y="249943"/>
              <a:chExt cx="2312527" cy="679699"/>
            </a:xfrm>
          </p:grpSpPr>
          <p:sp>
            <p:nvSpPr>
              <p:cNvPr id="27"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8"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3" name="组合 22"/>
            <p:cNvGrpSpPr/>
            <p:nvPr/>
          </p:nvGrpSpPr>
          <p:grpSpPr>
            <a:xfrm rot="16200000">
              <a:off x="366" y="1252"/>
              <a:ext cx="995" cy="1122"/>
              <a:chOff x="8439634" y="3544648"/>
              <a:chExt cx="1611146" cy="1817848"/>
            </a:xfrm>
          </p:grpSpPr>
          <p:sp>
            <p:nvSpPr>
              <p:cNvPr id="2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2039925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xjhgx2" descr="浅色上对角线"/>
          <p:cNvSpPr>
            <a:spLocks/>
          </p:cNvSpPr>
          <p:nvPr/>
        </p:nvSpPr>
        <p:spPr bwMode="auto">
          <a:xfrm>
            <a:off x="4045633" y="3340663"/>
            <a:ext cx="277813" cy="1709738"/>
          </a:xfrm>
          <a:custGeom>
            <a:avLst/>
            <a:gdLst>
              <a:gd name="T0" fmla="*/ 138907 w 620"/>
              <a:gd name="T1" fmla="*/ 0 h 4408"/>
              <a:gd name="T2" fmla="*/ 106196 w 620"/>
              <a:gd name="T3" fmla="*/ 104725 h 4408"/>
              <a:gd name="T4" fmla="*/ 78415 w 620"/>
              <a:gd name="T5" fmla="*/ 210226 h 4408"/>
              <a:gd name="T6" fmla="*/ 54218 w 620"/>
              <a:gd name="T7" fmla="*/ 316503 h 4408"/>
              <a:gd name="T8" fmla="*/ 34951 w 620"/>
              <a:gd name="T9" fmla="*/ 423168 h 4408"/>
              <a:gd name="T10" fmla="*/ 19716 w 620"/>
              <a:gd name="T11" fmla="*/ 530608 h 4408"/>
              <a:gd name="T12" fmla="*/ 8514 w 620"/>
              <a:gd name="T13" fmla="*/ 638437 h 4408"/>
              <a:gd name="T14" fmla="*/ 2240 w 620"/>
              <a:gd name="T15" fmla="*/ 746653 h 4408"/>
              <a:gd name="T16" fmla="*/ 0 w 620"/>
              <a:gd name="T17" fmla="*/ 854869 h 4408"/>
              <a:gd name="T18" fmla="*/ 2240 w 620"/>
              <a:gd name="T19" fmla="*/ 963085 h 4408"/>
              <a:gd name="T20" fmla="*/ 8514 w 620"/>
              <a:gd name="T21" fmla="*/ 1071301 h 4408"/>
              <a:gd name="T22" fmla="*/ 19716 w 620"/>
              <a:gd name="T23" fmla="*/ 1179130 h 4408"/>
              <a:gd name="T24" fmla="*/ 34951 w 620"/>
              <a:gd name="T25" fmla="*/ 1286570 h 4408"/>
              <a:gd name="T26" fmla="*/ 54218 w 620"/>
              <a:gd name="T27" fmla="*/ 1393235 h 4408"/>
              <a:gd name="T28" fmla="*/ 78415 w 620"/>
              <a:gd name="T29" fmla="*/ 1499511 h 4408"/>
              <a:gd name="T30" fmla="*/ 106196 w 620"/>
              <a:gd name="T31" fmla="*/ 1605013 h 4408"/>
              <a:gd name="T32" fmla="*/ 138907 w 620"/>
              <a:gd name="T33" fmla="*/ 1709738 h 4408"/>
              <a:gd name="T34" fmla="*/ 138907 w 620"/>
              <a:gd name="T35" fmla="*/ 1709738 h 4408"/>
              <a:gd name="T36" fmla="*/ 171617 w 620"/>
              <a:gd name="T37" fmla="*/ 1605013 h 4408"/>
              <a:gd name="T38" fmla="*/ 199398 w 620"/>
              <a:gd name="T39" fmla="*/ 1499511 h 4408"/>
              <a:gd name="T40" fmla="*/ 223595 w 620"/>
              <a:gd name="T41" fmla="*/ 1393235 h 4408"/>
              <a:gd name="T42" fmla="*/ 242862 w 620"/>
              <a:gd name="T43" fmla="*/ 1286570 h 4408"/>
              <a:gd name="T44" fmla="*/ 258097 w 620"/>
              <a:gd name="T45" fmla="*/ 1179130 h 4408"/>
              <a:gd name="T46" fmla="*/ 269299 w 620"/>
              <a:gd name="T47" fmla="*/ 1071301 h 4408"/>
              <a:gd name="T48" fmla="*/ 275573 w 620"/>
              <a:gd name="T49" fmla="*/ 963085 h 4408"/>
              <a:gd name="T50" fmla="*/ 277813 w 620"/>
              <a:gd name="T51" fmla="*/ 854869 h 4408"/>
              <a:gd name="T52" fmla="*/ 275573 w 620"/>
              <a:gd name="T53" fmla="*/ 746653 h 4408"/>
              <a:gd name="T54" fmla="*/ 269299 w 620"/>
              <a:gd name="T55" fmla="*/ 638437 h 4408"/>
              <a:gd name="T56" fmla="*/ 258097 w 620"/>
              <a:gd name="T57" fmla="*/ 530608 h 4408"/>
              <a:gd name="T58" fmla="*/ 242862 w 620"/>
              <a:gd name="T59" fmla="*/ 423168 h 4408"/>
              <a:gd name="T60" fmla="*/ 223595 w 620"/>
              <a:gd name="T61" fmla="*/ 316503 h 4408"/>
              <a:gd name="T62" fmla="*/ 199398 w 620"/>
              <a:gd name="T63" fmla="*/ 210226 h 4408"/>
              <a:gd name="T64" fmla="*/ 171617 w 620"/>
              <a:gd name="T65" fmla="*/ 104725 h 4408"/>
              <a:gd name="T66" fmla="*/ 138907 w 620"/>
              <a:gd name="T67" fmla="*/ 0 h 4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0"/>
              <a:gd name="T103" fmla="*/ 0 h 4408"/>
              <a:gd name="T104" fmla="*/ 620 w 620"/>
              <a:gd name="T105" fmla="*/ 4408 h 4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blipFill dpi="0" rotWithShape="0">
            <a:blip r:embed="rId3"/>
            <a:srcRect/>
            <a:tile tx="0" ty="0" sx="100000" sy="100000" flip="none" algn="tl"/>
          </a:blipFill>
          <a:ln w="9525">
            <a:solidFill>
              <a:srgbClr val="000000"/>
            </a:solidFill>
            <a:round/>
            <a:headEnd/>
            <a:tailEnd/>
          </a:ln>
        </p:spPr>
        <p:txBody>
          <a:bodyPr/>
          <a:lstStyle/>
          <a:p>
            <a:endParaRPr lang="zh-CN" altLang="en-US"/>
          </a:p>
        </p:txBody>
      </p:sp>
      <p:sp>
        <p:nvSpPr>
          <p:cNvPr id="14339" name="Line 3"/>
          <p:cNvSpPr>
            <a:spLocks noChangeShapeType="1"/>
          </p:cNvSpPr>
          <p:nvPr/>
        </p:nvSpPr>
        <p:spPr bwMode="auto">
          <a:xfrm>
            <a:off x="946784" y="4310857"/>
            <a:ext cx="72294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0" name="Line 4"/>
          <p:cNvSpPr>
            <a:spLocks noChangeShapeType="1"/>
          </p:cNvSpPr>
          <p:nvPr/>
        </p:nvSpPr>
        <p:spPr bwMode="auto">
          <a:xfrm>
            <a:off x="5148263" y="3140075"/>
            <a:ext cx="0" cy="14446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3" name="Line 7"/>
          <p:cNvSpPr>
            <a:spLocks noChangeShapeType="1"/>
          </p:cNvSpPr>
          <p:nvPr/>
        </p:nvSpPr>
        <p:spPr bwMode="auto">
          <a:xfrm>
            <a:off x="2195513" y="3140075"/>
            <a:ext cx="0" cy="144463"/>
          </a:xfrm>
          <a:prstGeom prst="line">
            <a:avLst/>
          </a:prstGeom>
          <a:noFill/>
          <a:ln w="127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4" name="Oval 8"/>
          <p:cNvSpPr>
            <a:spLocks noChangeArrowheads="1"/>
          </p:cNvSpPr>
          <p:nvPr/>
        </p:nvSpPr>
        <p:spPr bwMode="auto">
          <a:xfrm>
            <a:off x="4177178" y="4294982"/>
            <a:ext cx="71438" cy="71438"/>
          </a:xfrm>
          <a:prstGeom prst="ellipse">
            <a:avLst/>
          </a:prstGeom>
          <a:solidFill>
            <a:srgbClr val="0000FF"/>
          </a:solidFill>
          <a:ln w="9525">
            <a:solidFill>
              <a:srgbClr val="0000FF"/>
            </a:solidFill>
            <a:round/>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nvGrpSpPr>
          <p:cNvPr id="14345" name="Group 9"/>
          <p:cNvGrpSpPr>
            <a:grpSpLocks noChangeAspect="1"/>
          </p:cNvGrpSpPr>
          <p:nvPr/>
        </p:nvGrpSpPr>
        <p:grpSpPr bwMode="auto">
          <a:xfrm>
            <a:off x="3386821" y="3340663"/>
            <a:ext cx="198437" cy="971550"/>
            <a:chOff x="0" y="0"/>
            <a:chExt cx="426" cy="2551"/>
          </a:xfrm>
        </p:grpSpPr>
        <p:grpSp>
          <p:nvGrpSpPr>
            <p:cNvPr id="14358" name="Group 10"/>
            <p:cNvGrpSpPr>
              <a:grpSpLocks noChangeAspect="1"/>
            </p:cNvGrpSpPr>
            <p:nvPr/>
          </p:nvGrpSpPr>
          <p:grpSpPr bwMode="auto">
            <a:xfrm>
              <a:off x="20" y="0"/>
              <a:ext cx="406" cy="1042"/>
              <a:chOff x="0" y="0"/>
              <a:chExt cx="811" cy="2081"/>
            </a:xfrm>
          </p:grpSpPr>
          <p:sp>
            <p:nvSpPr>
              <p:cNvPr id="14361" name="Freeform 11"/>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62" name="Freeform 12"/>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4359" name="Rectangle 13"/>
            <p:cNvSpPr>
              <a:spLocks noChangeAspect="1" noChangeArrowheads="1"/>
            </p:cNvSpPr>
            <p:nvPr/>
          </p:nvSpPr>
          <p:spPr bwMode="auto">
            <a:xfrm>
              <a:off x="180" y="896"/>
              <a:ext cx="35" cy="242"/>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4360" name="Rectangle 14"/>
            <p:cNvSpPr>
              <a:spLocks noChangeAspect="1" noChangeArrowheads="1"/>
            </p:cNvSpPr>
            <p:nvPr/>
          </p:nvSpPr>
          <p:spPr bwMode="auto">
            <a:xfrm>
              <a:off x="0" y="1068"/>
              <a:ext cx="406" cy="1483"/>
            </a:xfrm>
            <a:prstGeom prst="rect">
              <a:avLst/>
            </a:prstGeom>
            <a:solidFill>
              <a:srgbClr val="FFFFE1"/>
            </a:soli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grpSp>
        <p:nvGrpSpPr>
          <p:cNvPr id="2" name="组合 1"/>
          <p:cNvGrpSpPr/>
          <p:nvPr/>
        </p:nvGrpSpPr>
        <p:grpSpPr>
          <a:xfrm>
            <a:off x="2361021" y="1962595"/>
            <a:ext cx="4032250" cy="4249738"/>
            <a:chOff x="2339975" y="908050"/>
            <a:chExt cx="4032250" cy="4249738"/>
          </a:xfrm>
        </p:grpSpPr>
        <p:sp>
          <p:nvSpPr>
            <p:cNvPr id="14341" name="Line 5"/>
            <p:cNvSpPr>
              <a:spLocks noChangeShapeType="1"/>
            </p:cNvSpPr>
            <p:nvPr/>
          </p:nvSpPr>
          <p:spPr bwMode="auto">
            <a:xfrm>
              <a:off x="6156325"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2" name="Line 6"/>
            <p:cNvSpPr>
              <a:spLocks noChangeShapeType="1"/>
            </p:cNvSpPr>
            <p:nvPr/>
          </p:nvSpPr>
          <p:spPr bwMode="auto">
            <a:xfrm>
              <a:off x="3203575"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6" name="Line 15"/>
            <p:cNvSpPr>
              <a:spLocks noChangeShapeType="1"/>
            </p:cNvSpPr>
            <p:nvPr/>
          </p:nvSpPr>
          <p:spPr bwMode="auto">
            <a:xfrm>
              <a:off x="3455988" y="2420938"/>
              <a:ext cx="684212"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47" name="Line 16"/>
            <p:cNvSpPr>
              <a:spLocks noChangeShapeType="1"/>
            </p:cNvSpPr>
            <p:nvPr/>
          </p:nvSpPr>
          <p:spPr bwMode="auto">
            <a:xfrm>
              <a:off x="4140200" y="2420938"/>
              <a:ext cx="2232025" cy="18716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48" name="Line 17"/>
            <p:cNvSpPr>
              <a:spLocks noChangeShapeType="1"/>
            </p:cNvSpPr>
            <p:nvPr/>
          </p:nvSpPr>
          <p:spPr bwMode="auto">
            <a:xfrm>
              <a:off x="3419475" y="2349500"/>
              <a:ext cx="2305050" cy="2808288"/>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349" name="Line 18"/>
            <p:cNvSpPr>
              <a:spLocks noChangeShapeType="1"/>
            </p:cNvSpPr>
            <p:nvPr/>
          </p:nvSpPr>
          <p:spPr bwMode="auto">
            <a:xfrm flipH="1" flipV="1">
              <a:off x="2411413" y="981075"/>
              <a:ext cx="1728787" cy="1439863"/>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0" name="Line 19"/>
            <p:cNvSpPr>
              <a:spLocks noChangeShapeType="1"/>
            </p:cNvSpPr>
            <p:nvPr/>
          </p:nvSpPr>
          <p:spPr bwMode="auto">
            <a:xfrm flipH="1" flipV="1">
              <a:off x="2339975" y="908050"/>
              <a:ext cx="1223963" cy="1584325"/>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51" name="Rectangle 20" descr="之字形"/>
          <p:cNvSpPr>
            <a:spLocks noChangeAspect="1" noChangeArrowheads="1"/>
          </p:cNvSpPr>
          <p:nvPr/>
        </p:nvSpPr>
        <p:spPr bwMode="auto">
          <a:xfrm>
            <a:off x="2383655" y="2020693"/>
            <a:ext cx="22225" cy="180975"/>
          </a:xfrm>
          <a:prstGeom prst="rect">
            <a:avLst/>
          </a:prstGeom>
          <a:blipFill dpi="0" rotWithShape="0">
            <a:blip r:embed="rId4"/>
            <a:srcRect/>
            <a:tile tx="0" ty="0" sx="100000" sy="100000" flip="none" algn="tl"/>
          </a:blip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nvGrpSpPr>
          <p:cNvPr id="14352" name="Group 21"/>
          <p:cNvGrpSpPr>
            <a:grpSpLocks noChangeAspect="1"/>
          </p:cNvGrpSpPr>
          <p:nvPr/>
        </p:nvGrpSpPr>
        <p:grpSpPr bwMode="auto">
          <a:xfrm>
            <a:off x="2142173" y="1934369"/>
            <a:ext cx="412750" cy="2376488"/>
            <a:chOff x="0" y="0"/>
            <a:chExt cx="170" cy="1201"/>
          </a:xfrm>
        </p:grpSpPr>
        <p:grpSp>
          <p:nvGrpSpPr>
            <p:cNvPr id="14354" name="Group 22"/>
            <p:cNvGrpSpPr>
              <a:grpSpLocks noChangeAspect="1"/>
            </p:cNvGrpSpPr>
            <p:nvPr/>
          </p:nvGrpSpPr>
          <p:grpSpPr bwMode="auto">
            <a:xfrm>
              <a:off x="8" y="0"/>
              <a:ext cx="162" cy="491"/>
              <a:chOff x="0" y="0"/>
              <a:chExt cx="811" cy="2081"/>
            </a:xfrm>
          </p:grpSpPr>
          <p:sp>
            <p:nvSpPr>
              <p:cNvPr id="14356" name="Freeform 23" descr="之字形"/>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blipFill dpi="0" rotWithShape="0">
                <a:blip r:embed="rId5">
                  <a:alphaModFix amt="41000"/>
                </a:blip>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57" name="Freeform 24" descr="之字形"/>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blipFill dpi="0" rotWithShape="0">
                <a:blip r:embed="rId5">
                  <a:alphaModFix amt="41000"/>
                </a:blip>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4355" name="Rectangle 25" descr="之字形"/>
            <p:cNvSpPr>
              <a:spLocks noChangeAspect="1" noChangeArrowheads="1"/>
            </p:cNvSpPr>
            <p:nvPr/>
          </p:nvSpPr>
          <p:spPr bwMode="auto">
            <a:xfrm>
              <a:off x="0" y="503"/>
              <a:ext cx="162" cy="698"/>
            </a:xfrm>
            <a:prstGeom prst="rect">
              <a:avLst/>
            </a:prstGeom>
            <a:blipFill dpi="0" rotWithShape="0">
              <a:blip r:embed="rId6"/>
              <a:srcRect/>
              <a:tile tx="0" ty="0" sx="100000" sy="100000" flip="none" algn="tl"/>
            </a:blip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pic>
        <p:nvPicPr>
          <p:cNvPr id="14353" name="Picture 26"/>
          <p:cNvPicPr>
            <a:picLocks noChangeAspect="1" noChangeArrowheads="1"/>
          </p:cNvPicPr>
          <p:nvPr/>
        </p:nvPicPr>
        <p:blipFill>
          <a:blip r:embed="rId7">
            <a:extLst>
              <a:ext uri="{28A0092B-C50C-407E-A947-70E740481C1C}">
                <a14:useLocalDpi xmlns:a14="http://schemas.microsoft.com/office/drawing/2010/main" val="0"/>
              </a:ext>
            </a:extLst>
          </a:blip>
          <a:srcRect l="8928" t="9018"/>
          <a:stretch>
            <a:fillRect/>
          </a:stretch>
        </p:blipFill>
        <p:spPr bwMode="auto">
          <a:xfrm rot="2668418" flipH="1">
            <a:off x="6156325" y="4797425"/>
            <a:ext cx="7397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圆角矩形 28"/>
          <p:cNvSpPr/>
          <p:nvPr/>
        </p:nvSpPr>
        <p:spPr>
          <a:xfrm>
            <a:off x="873126" y="1328196"/>
            <a:ext cx="7653838" cy="4946067"/>
          </a:xfrm>
          <a:prstGeom prst="round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1251314" y="4714018"/>
            <a:ext cx="6620414" cy="1384995"/>
          </a:xfrm>
          <a:prstGeom prst="rect">
            <a:avLst/>
          </a:prstGeom>
          <a:solidFill>
            <a:schemeClr val="bg1">
              <a:lumMod val="85000"/>
            </a:schemeClr>
          </a:solidFill>
          <a:ln w="28575">
            <a:solidFill>
              <a:srgbClr val="FFC000"/>
            </a:solidFill>
          </a:ln>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6</a:t>
            </a:r>
            <a:r>
              <a:rPr lang="zh-CN" altLang="en-US" sz="2800" b="1" dirty="0" smtClean="0">
                <a:solidFill>
                  <a:prstClr val="black"/>
                </a:solidFill>
                <a:latin typeface="Times New Roman" panose="02020603050405020304" pitchFamily="18" charset="0"/>
                <a:ea typeface="微软雅黑" panose="020B0503020204020204" pitchFamily="34" charset="-122"/>
              </a:rPr>
              <a:t>）当</a:t>
            </a:r>
            <a:r>
              <a:rPr lang="zh-CN" altLang="en-US" sz="2800" b="1" dirty="0">
                <a:solidFill>
                  <a:prstClr val="black"/>
                </a:solidFill>
                <a:latin typeface="Times New Roman" panose="02020603050405020304" pitchFamily="18" charset="0"/>
                <a:ea typeface="微软雅黑" panose="020B0503020204020204" pitchFamily="34" charset="-122"/>
              </a:rPr>
              <a:t>物体位于凸透镜的焦点（或</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倍焦距）以内时，成放大、正立的虚像。</a:t>
            </a:r>
          </a:p>
        </p:txBody>
      </p:sp>
      <p:sp>
        <p:nvSpPr>
          <p:cNvPr id="3" name="矩形 2"/>
          <p:cNvSpPr/>
          <p:nvPr/>
        </p:nvSpPr>
        <p:spPr>
          <a:xfrm>
            <a:off x="4431895" y="1444157"/>
            <a:ext cx="3944436" cy="20313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观察下面的图像你能总结出物体成虚像</a:t>
            </a:r>
            <a:r>
              <a:rPr lang="zh-CN" altLang="en-US" sz="2800" b="1" dirty="0">
                <a:solidFill>
                  <a:prstClr val="black"/>
                </a:solidFill>
                <a:latin typeface="Times New Roman" panose="02020603050405020304" pitchFamily="18" charset="0"/>
                <a:ea typeface="微软雅黑" panose="020B0503020204020204" pitchFamily="34" charset="-122"/>
              </a:rPr>
              <a:t>时物像是如何变化的吗</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dirty="0">
              <a:solidFill>
                <a:prstClr val="black"/>
              </a:solidFill>
            </a:endParaRPr>
          </a:p>
        </p:txBody>
      </p:sp>
      <p:grpSp>
        <p:nvGrpSpPr>
          <p:cNvPr id="31" name="组合 30"/>
          <p:cNvGrpSpPr/>
          <p:nvPr/>
        </p:nvGrpSpPr>
        <p:grpSpPr>
          <a:xfrm>
            <a:off x="635" y="526944"/>
            <a:ext cx="2286000" cy="631825"/>
            <a:chOff x="303" y="1315"/>
            <a:chExt cx="3600" cy="995"/>
          </a:xfrm>
        </p:grpSpPr>
        <p:grpSp>
          <p:nvGrpSpPr>
            <p:cNvPr id="32" name="组合 31"/>
            <p:cNvGrpSpPr/>
            <p:nvPr/>
          </p:nvGrpSpPr>
          <p:grpSpPr>
            <a:xfrm>
              <a:off x="898" y="1383"/>
              <a:ext cx="3005" cy="883"/>
              <a:chOff x="903371" y="249943"/>
              <a:chExt cx="2312527" cy="679699"/>
            </a:xfrm>
          </p:grpSpPr>
          <p:sp>
            <p:nvSpPr>
              <p:cNvPr id="37"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38"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3" name="组合 32"/>
            <p:cNvGrpSpPr/>
            <p:nvPr/>
          </p:nvGrpSpPr>
          <p:grpSpPr>
            <a:xfrm rot="16200000">
              <a:off x="366" y="1252"/>
              <a:ext cx="995" cy="1122"/>
              <a:chOff x="8439634" y="3544648"/>
              <a:chExt cx="1611146" cy="1817848"/>
            </a:xfrm>
          </p:grpSpPr>
          <p:sp>
            <p:nvSpPr>
              <p:cNvPr id="3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3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144531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xjhgx2" descr="浅色上对角线"/>
          <p:cNvSpPr>
            <a:spLocks/>
          </p:cNvSpPr>
          <p:nvPr/>
        </p:nvSpPr>
        <p:spPr bwMode="auto">
          <a:xfrm>
            <a:off x="4027493" y="3214253"/>
            <a:ext cx="277813" cy="1709738"/>
          </a:xfrm>
          <a:custGeom>
            <a:avLst/>
            <a:gdLst>
              <a:gd name="T0" fmla="*/ 138907 w 620"/>
              <a:gd name="T1" fmla="*/ 0 h 4408"/>
              <a:gd name="T2" fmla="*/ 106196 w 620"/>
              <a:gd name="T3" fmla="*/ 104725 h 4408"/>
              <a:gd name="T4" fmla="*/ 78415 w 620"/>
              <a:gd name="T5" fmla="*/ 210226 h 4408"/>
              <a:gd name="T6" fmla="*/ 54218 w 620"/>
              <a:gd name="T7" fmla="*/ 316503 h 4408"/>
              <a:gd name="T8" fmla="*/ 34951 w 620"/>
              <a:gd name="T9" fmla="*/ 423168 h 4408"/>
              <a:gd name="T10" fmla="*/ 19716 w 620"/>
              <a:gd name="T11" fmla="*/ 530608 h 4408"/>
              <a:gd name="T12" fmla="*/ 8514 w 620"/>
              <a:gd name="T13" fmla="*/ 638437 h 4408"/>
              <a:gd name="T14" fmla="*/ 2240 w 620"/>
              <a:gd name="T15" fmla="*/ 746653 h 4408"/>
              <a:gd name="T16" fmla="*/ 0 w 620"/>
              <a:gd name="T17" fmla="*/ 854869 h 4408"/>
              <a:gd name="T18" fmla="*/ 2240 w 620"/>
              <a:gd name="T19" fmla="*/ 963085 h 4408"/>
              <a:gd name="T20" fmla="*/ 8514 w 620"/>
              <a:gd name="T21" fmla="*/ 1071301 h 4408"/>
              <a:gd name="T22" fmla="*/ 19716 w 620"/>
              <a:gd name="T23" fmla="*/ 1179130 h 4408"/>
              <a:gd name="T24" fmla="*/ 34951 w 620"/>
              <a:gd name="T25" fmla="*/ 1286570 h 4408"/>
              <a:gd name="T26" fmla="*/ 54218 w 620"/>
              <a:gd name="T27" fmla="*/ 1393235 h 4408"/>
              <a:gd name="T28" fmla="*/ 78415 w 620"/>
              <a:gd name="T29" fmla="*/ 1499511 h 4408"/>
              <a:gd name="T30" fmla="*/ 106196 w 620"/>
              <a:gd name="T31" fmla="*/ 1605013 h 4408"/>
              <a:gd name="T32" fmla="*/ 138907 w 620"/>
              <a:gd name="T33" fmla="*/ 1709738 h 4408"/>
              <a:gd name="T34" fmla="*/ 138907 w 620"/>
              <a:gd name="T35" fmla="*/ 1709738 h 4408"/>
              <a:gd name="T36" fmla="*/ 171617 w 620"/>
              <a:gd name="T37" fmla="*/ 1605013 h 4408"/>
              <a:gd name="T38" fmla="*/ 199398 w 620"/>
              <a:gd name="T39" fmla="*/ 1499511 h 4408"/>
              <a:gd name="T40" fmla="*/ 223595 w 620"/>
              <a:gd name="T41" fmla="*/ 1393235 h 4408"/>
              <a:gd name="T42" fmla="*/ 242862 w 620"/>
              <a:gd name="T43" fmla="*/ 1286570 h 4408"/>
              <a:gd name="T44" fmla="*/ 258097 w 620"/>
              <a:gd name="T45" fmla="*/ 1179130 h 4408"/>
              <a:gd name="T46" fmla="*/ 269299 w 620"/>
              <a:gd name="T47" fmla="*/ 1071301 h 4408"/>
              <a:gd name="T48" fmla="*/ 275573 w 620"/>
              <a:gd name="T49" fmla="*/ 963085 h 4408"/>
              <a:gd name="T50" fmla="*/ 277813 w 620"/>
              <a:gd name="T51" fmla="*/ 854869 h 4408"/>
              <a:gd name="T52" fmla="*/ 275573 w 620"/>
              <a:gd name="T53" fmla="*/ 746653 h 4408"/>
              <a:gd name="T54" fmla="*/ 269299 w 620"/>
              <a:gd name="T55" fmla="*/ 638437 h 4408"/>
              <a:gd name="T56" fmla="*/ 258097 w 620"/>
              <a:gd name="T57" fmla="*/ 530608 h 4408"/>
              <a:gd name="T58" fmla="*/ 242862 w 620"/>
              <a:gd name="T59" fmla="*/ 423168 h 4408"/>
              <a:gd name="T60" fmla="*/ 223595 w 620"/>
              <a:gd name="T61" fmla="*/ 316503 h 4408"/>
              <a:gd name="T62" fmla="*/ 199398 w 620"/>
              <a:gd name="T63" fmla="*/ 210226 h 4408"/>
              <a:gd name="T64" fmla="*/ 171617 w 620"/>
              <a:gd name="T65" fmla="*/ 104725 h 4408"/>
              <a:gd name="T66" fmla="*/ 138907 w 620"/>
              <a:gd name="T67" fmla="*/ 0 h 4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0"/>
              <a:gd name="T103" fmla="*/ 0 h 4408"/>
              <a:gd name="T104" fmla="*/ 620 w 620"/>
              <a:gd name="T105" fmla="*/ 4408 h 4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blipFill dpi="0" rotWithShape="0">
            <a:blip r:embed="rId3"/>
            <a:srcRect/>
            <a:tile tx="0" ty="0" sx="100000" sy="100000" flip="none" algn="tl"/>
          </a:blipFill>
          <a:ln w="9525">
            <a:solidFill>
              <a:srgbClr val="000000"/>
            </a:solidFill>
            <a:round/>
            <a:headEnd/>
            <a:tailEnd/>
          </a:ln>
        </p:spPr>
        <p:txBody>
          <a:bodyPr/>
          <a:lstStyle/>
          <a:p>
            <a:endParaRPr lang="zh-CN" altLang="en-US"/>
          </a:p>
        </p:txBody>
      </p:sp>
      <p:sp>
        <p:nvSpPr>
          <p:cNvPr id="15368" name="Oval 8"/>
          <p:cNvSpPr>
            <a:spLocks noChangeArrowheads="1"/>
          </p:cNvSpPr>
          <p:nvPr/>
        </p:nvSpPr>
        <p:spPr bwMode="auto">
          <a:xfrm>
            <a:off x="4094559" y="4039264"/>
            <a:ext cx="133732" cy="131467"/>
          </a:xfrm>
          <a:prstGeom prst="ellipse">
            <a:avLst/>
          </a:prstGeom>
          <a:solidFill>
            <a:srgbClr val="0000FF"/>
          </a:solidFill>
          <a:ln w="9525">
            <a:solidFill>
              <a:srgbClr val="0000FF"/>
            </a:solidFill>
            <a:round/>
            <a:headEnd/>
            <a:tailEnd/>
          </a:ln>
        </p:spPr>
        <p:txBody>
          <a:bodyPr wrap="none" anchor="ct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nvGrpSpPr>
          <p:cNvPr id="15369" name="Group 9"/>
          <p:cNvGrpSpPr>
            <a:grpSpLocks noChangeAspect="1"/>
          </p:cNvGrpSpPr>
          <p:nvPr/>
        </p:nvGrpSpPr>
        <p:grpSpPr bwMode="auto">
          <a:xfrm>
            <a:off x="3589419" y="3140591"/>
            <a:ext cx="198437" cy="971550"/>
            <a:chOff x="0" y="0"/>
            <a:chExt cx="426" cy="2551"/>
          </a:xfrm>
        </p:grpSpPr>
        <p:grpSp>
          <p:nvGrpSpPr>
            <p:cNvPr id="15383" name="Group 10"/>
            <p:cNvGrpSpPr>
              <a:grpSpLocks noChangeAspect="1"/>
            </p:cNvGrpSpPr>
            <p:nvPr/>
          </p:nvGrpSpPr>
          <p:grpSpPr bwMode="auto">
            <a:xfrm>
              <a:off x="20" y="0"/>
              <a:ext cx="406" cy="1042"/>
              <a:chOff x="0" y="0"/>
              <a:chExt cx="811" cy="2081"/>
            </a:xfrm>
          </p:grpSpPr>
          <p:sp>
            <p:nvSpPr>
              <p:cNvPr id="15386" name="Freeform 11"/>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EBF02E"/>
                  </a:gs>
                  <a:gs pos="100000">
                    <a:srgbClr val="FF99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7" name="Freeform 12"/>
              <p:cNvSpPr>
                <a:spLocks noChangeAspect="1"/>
              </p:cNvSpPr>
              <p:nvPr/>
            </p:nvSpPr>
            <p:spPr bwMode="auto">
              <a:xfrm rot="5700000">
                <a:off x="-156" y="1304"/>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gradFill rotWithShape="0">
                <a:gsLst>
                  <a:gs pos="0">
                    <a:srgbClr val="FF9900"/>
                  </a:gs>
                  <a:gs pos="100000">
                    <a:srgbClr val="99330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384" name="Rectangle 13"/>
            <p:cNvSpPr>
              <a:spLocks noChangeAspect="1" noChangeArrowheads="1"/>
            </p:cNvSpPr>
            <p:nvPr/>
          </p:nvSpPr>
          <p:spPr bwMode="auto">
            <a:xfrm>
              <a:off x="180" y="896"/>
              <a:ext cx="35" cy="242"/>
            </a:xfrm>
            <a:prstGeom prst="rect">
              <a:avLst/>
            </a:prstGeom>
            <a:gradFill rotWithShape="0">
              <a:gsLst>
                <a:gs pos="0">
                  <a:srgbClr val="000000"/>
                </a:gs>
                <a:gs pos="100000">
                  <a:srgbClr val="FFFFCC"/>
                </a:gs>
              </a:gsLst>
              <a:lin ang="5400000" scaled="1"/>
            </a:gra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sp>
          <p:nvSpPr>
            <p:cNvPr id="15385" name="Rectangle 14"/>
            <p:cNvSpPr>
              <a:spLocks noChangeAspect="1" noChangeArrowheads="1"/>
            </p:cNvSpPr>
            <p:nvPr/>
          </p:nvSpPr>
          <p:spPr bwMode="auto">
            <a:xfrm>
              <a:off x="0" y="1068"/>
              <a:ext cx="406" cy="1483"/>
            </a:xfrm>
            <a:prstGeom prst="rect">
              <a:avLst/>
            </a:prstGeom>
            <a:solidFill>
              <a:srgbClr val="FFFFE1"/>
            </a:solid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sp>
        <p:nvSpPr>
          <p:cNvPr id="15370" name="Line 15"/>
          <p:cNvSpPr>
            <a:spLocks noChangeShapeType="1"/>
          </p:cNvSpPr>
          <p:nvPr/>
        </p:nvSpPr>
        <p:spPr bwMode="auto">
          <a:xfrm>
            <a:off x="3657606" y="3214253"/>
            <a:ext cx="5048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2" name="组合 1"/>
          <p:cNvGrpSpPr/>
          <p:nvPr/>
        </p:nvGrpSpPr>
        <p:grpSpPr>
          <a:xfrm>
            <a:off x="1332547" y="2042041"/>
            <a:ext cx="7239000" cy="4392612"/>
            <a:chOff x="1008697" y="836613"/>
            <a:chExt cx="7239000" cy="4392612"/>
          </a:xfrm>
        </p:grpSpPr>
        <p:sp>
          <p:nvSpPr>
            <p:cNvPr id="15363" name="Line 3"/>
            <p:cNvSpPr>
              <a:spLocks noChangeShapeType="1"/>
            </p:cNvSpPr>
            <p:nvPr/>
          </p:nvSpPr>
          <p:spPr bwMode="auto">
            <a:xfrm>
              <a:off x="1008697" y="2873755"/>
              <a:ext cx="7239000" cy="635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4" name="Line 4"/>
            <p:cNvSpPr>
              <a:spLocks noChangeShapeType="1"/>
            </p:cNvSpPr>
            <p:nvPr/>
          </p:nvSpPr>
          <p:spPr bwMode="auto">
            <a:xfrm flipV="1">
              <a:off x="5209169" y="2698982"/>
              <a:ext cx="4762" cy="17477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5" name="Line 5"/>
            <p:cNvSpPr>
              <a:spLocks noChangeShapeType="1"/>
            </p:cNvSpPr>
            <p:nvPr/>
          </p:nvSpPr>
          <p:spPr bwMode="auto">
            <a:xfrm>
              <a:off x="6197600" y="275188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6" name="Line 6"/>
            <p:cNvSpPr>
              <a:spLocks noChangeShapeType="1"/>
            </p:cNvSpPr>
            <p:nvPr/>
          </p:nvSpPr>
          <p:spPr bwMode="auto">
            <a:xfrm>
              <a:off x="2997812" y="2741522"/>
              <a:ext cx="0" cy="16519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7" name="Line 7"/>
            <p:cNvSpPr>
              <a:spLocks noChangeShapeType="1"/>
            </p:cNvSpPr>
            <p:nvPr/>
          </p:nvSpPr>
          <p:spPr bwMode="auto">
            <a:xfrm>
              <a:off x="2205673" y="2719231"/>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1" name="Line 16"/>
            <p:cNvSpPr>
              <a:spLocks noChangeShapeType="1"/>
            </p:cNvSpPr>
            <p:nvPr/>
          </p:nvSpPr>
          <p:spPr bwMode="auto">
            <a:xfrm>
              <a:off x="4052419" y="2197150"/>
              <a:ext cx="2232025" cy="1871662"/>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372" name="Line 17"/>
            <p:cNvSpPr>
              <a:spLocks noChangeShapeType="1"/>
            </p:cNvSpPr>
            <p:nvPr/>
          </p:nvSpPr>
          <p:spPr bwMode="auto">
            <a:xfrm>
              <a:off x="3635375" y="2420938"/>
              <a:ext cx="1873250" cy="2808287"/>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373" name="Line 18"/>
            <p:cNvSpPr>
              <a:spLocks noChangeShapeType="1"/>
            </p:cNvSpPr>
            <p:nvPr/>
          </p:nvSpPr>
          <p:spPr bwMode="auto">
            <a:xfrm flipH="1" flipV="1">
              <a:off x="2424906" y="837577"/>
              <a:ext cx="1724026" cy="1446222"/>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4" name="Line 19"/>
            <p:cNvSpPr>
              <a:spLocks noChangeShapeType="1"/>
            </p:cNvSpPr>
            <p:nvPr/>
          </p:nvSpPr>
          <p:spPr bwMode="auto">
            <a:xfrm flipH="1" flipV="1">
              <a:off x="2555875" y="836613"/>
              <a:ext cx="1079500" cy="1584325"/>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375" name="Rectangle 20" descr="之字形"/>
          <p:cNvSpPr>
            <a:spLocks noChangeAspect="1" noChangeArrowheads="1"/>
          </p:cNvSpPr>
          <p:nvPr/>
        </p:nvSpPr>
        <p:spPr bwMode="auto">
          <a:xfrm>
            <a:off x="2916399" y="2648360"/>
            <a:ext cx="22225" cy="180975"/>
          </a:xfrm>
          <a:prstGeom prst="rect">
            <a:avLst/>
          </a:prstGeom>
          <a:blipFill dpi="0" rotWithShape="0">
            <a:blip r:embed="rId4"/>
            <a:srcRect/>
            <a:tile tx="0" ty="0" sx="100000" sy="100000" flip="none" algn="tl"/>
          </a:blip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nvGrpSpPr>
          <p:cNvPr id="15376" name="Group 21"/>
          <p:cNvGrpSpPr>
            <a:grpSpLocks noChangeAspect="1"/>
          </p:cNvGrpSpPr>
          <p:nvPr/>
        </p:nvGrpSpPr>
        <p:grpSpPr bwMode="auto">
          <a:xfrm>
            <a:off x="2776538" y="2198410"/>
            <a:ext cx="341312" cy="1876425"/>
            <a:chOff x="0" y="0"/>
            <a:chExt cx="170" cy="1182"/>
          </a:xfrm>
        </p:grpSpPr>
        <p:grpSp>
          <p:nvGrpSpPr>
            <p:cNvPr id="15379" name="Group 22"/>
            <p:cNvGrpSpPr>
              <a:grpSpLocks noChangeAspect="1"/>
            </p:cNvGrpSpPr>
            <p:nvPr/>
          </p:nvGrpSpPr>
          <p:grpSpPr bwMode="auto">
            <a:xfrm>
              <a:off x="8" y="0"/>
              <a:ext cx="162" cy="506"/>
              <a:chOff x="0" y="0"/>
              <a:chExt cx="811" cy="2145"/>
            </a:xfrm>
          </p:grpSpPr>
          <p:sp>
            <p:nvSpPr>
              <p:cNvPr id="15381" name="Freeform 23" descr="之字形"/>
              <p:cNvSpPr>
                <a:spLocks noChangeAspect="1"/>
              </p:cNvSpPr>
              <p:nvPr/>
            </p:nvSpPr>
            <p:spPr bwMode="auto">
              <a:xfrm rot="5700000">
                <a:off x="-635" y="635"/>
                <a:ext cx="2081" cy="811"/>
              </a:xfrm>
              <a:custGeom>
                <a:avLst/>
                <a:gdLst>
                  <a:gd name="T0" fmla="*/ 2081 w 8000"/>
                  <a:gd name="T1" fmla="*/ 406 h 3154"/>
                  <a:gd name="T2" fmla="*/ 2030 w 8000"/>
                  <a:gd name="T3" fmla="*/ 591 h 3154"/>
                  <a:gd name="T4" fmla="*/ 1882 w 8000"/>
                  <a:gd name="T5" fmla="*/ 734 h 3154"/>
                  <a:gd name="T6" fmla="*/ 1652 w 8000"/>
                  <a:gd name="T7" fmla="*/ 802 h 3154"/>
                  <a:gd name="T8" fmla="*/ 1362 w 8000"/>
                  <a:gd name="T9" fmla="*/ 790 h 3154"/>
                  <a:gd name="T10" fmla="*/ 1041 w 8000"/>
                  <a:gd name="T11" fmla="*/ 714 h 3154"/>
                  <a:gd name="T12" fmla="*/ 719 w 8000"/>
                  <a:gd name="T13" fmla="*/ 608 h 3154"/>
                  <a:gd name="T14" fmla="*/ 429 w 8000"/>
                  <a:gd name="T15" fmla="*/ 508 h 3154"/>
                  <a:gd name="T16" fmla="*/ 199 w 8000"/>
                  <a:gd name="T17" fmla="*/ 440 h 3154"/>
                  <a:gd name="T18" fmla="*/ 51 w 8000"/>
                  <a:gd name="T19" fmla="*/ 410 h 3154"/>
                  <a:gd name="T20" fmla="*/ 0 w 8000"/>
                  <a:gd name="T21" fmla="*/ 406 h 3154"/>
                  <a:gd name="T22" fmla="*/ 51 w 8000"/>
                  <a:gd name="T23" fmla="*/ 401 h 3154"/>
                  <a:gd name="T24" fmla="*/ 199 w 8000"/>
                  <a:gd name="T25" fmla="*/ 371 h 3154"/>
                  <a:gd name="T26" fmla="*/ 429 w 8000"/>
                  <a:gd name="T27" fmla="*/ 303 h 3154"/>
                  <a:gd name="T28" fmla="*/ 719 w 8000"/>
                  <a:gd name="T29" fmla="*/ 203 h 3154"/>
                  <a:gd name="T30" fmla="*/ 1041 w 8000"/>
                  <a:gd name="T31" fmla="*/ 97 h 3154"/>
                  <a:gd name="T32" fmla="*/ 1362 w 8000"/>
                  <a:gd name="T33" fmla="*/ 21 h 3154"/>
                  <a:gd name="T34" fmla="*/ 1652 w 8000"/>
                  <a:gd name="T35" fmla="*/ 9 h 3154"/>
                  <a:gd name="T36" fmla="*/ 1882 w 8000"/>
                  <a:gd name="T37" fmla="*/ 77 h 3154"/>
                  <a:gd name="T38" fmla="*/ 2030 w 8000"/>
                  <a:gd name="T39" fmla="*/ 220 h 3154"/>
                  <a:gd name="T40" fmla="*/ 2081 w 8000"/>
                  <a:gd name="T41" fmla="*/ 406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blipFill dpi="0" rotWithShape="0">
                <a:blip r:embed="rId5">
                  <a:alphaModFix amt="41000"/>
                </a:blip>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82" name="Freeform 24" descr="之字形"/>
              <p:cNvSpPr>
                <a:spLocks noChangeAspect="1"/>
              </p:cNvSpPr>
              <p:nvPr/>
            </p:nvSpPr>
            <p:spPr bwMode="auto">
              <a:xfrm rot="5700000">
                <a:off x="-205" y="1379"/>
                <a:ext cx="1102" cy="430"/>
              </a:xfrm>
              <a:custGeom>
                <a:avLst/>
                <a:gdLst>
                  <a:gd name="T0" fmla="*/ 1102 w 8000"/>
                  <a:gd name="T1" fmla="*/ 215 h 3154"/>
                  <a:gd name="T2" fmla="*/ 1075 w 8000"/>
                  <a:gd name="T3" fmla="*/ 314 h 3154"/>
                  <a:gd name="T4" fmla="*/ 997 w 8000"/>
                  <a:gd name="T5" fmla="*/ 389 h 3154"/>
                  <a:gd name="T6" fmla="*/ 875 w 8000"/>
                  <a:gd name="T7" fmla="*/ 425 h 3154"/>
                  <a:gd name="T8" fmla="*/ 721 w 8000"/>
                  <a:gd name="T9" fmla="*/ 419 h 3154"/>
                  <a:gd name="T10" fmla="*/ 551 w 8000"/>
                  <a:gd name="T11" fmla="*/ 379 h 3154"/>
                  <a:gd name="T12" fmla="*/ 381 w 8000"/>
                  <a:gd name="T13" fmla="*/ 323 h 3154"/>
                  <a:gd name="T14" fmla="*/ 227 w 8000"/>
                  <a:gd name="T15" fmla="*/ 270 h 3154"/>
                  <a:gd name="T16" fmla="*/ 105 w 8000"/>
                  <a:gd name="T17" fmla="*/ 233 h 3154"/>
                  <a:gd name="T18" fmla="*/ 27 w 8000"/>
                  <a:gd name="T19" fmla="*/ 217 h 3154"/>
                  <a:gd name="T20" fmla="*/ 0 w 8000"/>
                  <a:gd name="T21" fmla="*/ 215 h 3154"/>
                  <a:gd name="T22" fmla="*/ 27 w 8000"/>
                  <a:gd name="T23" fmla="*/ 213 h 3154"/>
                  <a:gd name="T24" fmla="*/ 105 w 8000"/>
                  <a:gd name="T25" fmla="*/ 197 h 3154"/>
                  <a:gd name="T26" fmla="*/ 227 w 8000"/>
                  <a:gd name="T27" fmla="*/ 160 h 3154"/>
                  <a:gd name="T28" fmla="*/ 381 w 8000"/>
                  <a:gd name="T29" fmla="*/ 107 h 3154"/>
                  <a:gd name="T30" fmla="*/ 551 w 8000"/>
                  <a:gd name="T31" fmla="*/ 51 h 3154"/>
                  <a:gd name="T32" fmla="*/ 721 w 8000"/>
                  <a:gd name="T33" fmla="*/ 11 h 3154"/>
                  <a:gd name="T34" fmla="*/ 875 w 8000"/>
                  <a:gd name="T35" fmla="*/ 5 h 3154"/>
                  <a:gd name="T36" fmla="*/ 997 w 8000"/>
                  <a:gd name="T37" fmla="*/ 41 h 3154"/>
                  <a:gd name="T38" fmla="*/ 1075 w 8000"/>
                  <a:gd name="T39" fmla="*/ 116 h 3154"/>
                  <a:gd name="T40" fmla="*/ 1102 w 8000"/>
                  <a:gd name="T41" fmla="*/ 215 h 31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00"/>
                  <a:gd name="T64" fmla="*/ 0 h 3154"/>
                  <a:gd name="T65" fmla="*/ 8000 w 8000"/>
                  <a:gd name="T66" fmla="*/ 3154 h 31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00" h="3154">
                    <a:moveTo>
                      <a:pt x="8000" y="1577"/>
                    </a:moveTo>
                    <a:cubicBezTo>
                      <a:pt x="8000" y="1818"/>
                      <a:pt x="7931" y="2087"/>
                      <a:pt x="7804" y="2300"/>
                    </a:cubicBezTo>
                    <a:cubicBezTo>
                      <a:pt x="7677" y="2513"/>
                      <a:pt x="7478" y="2717"/>
                      <a:pt x="7236" y="2853"/>
                    </a:cubicBezTo>
                    <a:cubicBezTo>
                      <a:pt x="6994" y="2989"/>
                      <a:pt x="6684" y="3082"/>
                      <a:pt x="6351" y="3118"/>
                    </a:cubicBezTo>
                    <a:cubicBezTo>
                      <a:pt x="6018" y="3154"/>
                      <a:pt x="5628" y="3128"/>
                      <a:pt x="5236" y="3071"/>
                    </a:cubicBezTo>
                    <a:cubicBezTo>
                      <a:pt x="4844" y="3014"/>
                      <a:pt x="4412" y="2895"/>
                      <a:pt x="4000" y="2777"/>
                    </a:cubicBezTo>
                    <a:cubicBezTo>
                      <a:pt x="3588" y="2659"/>
                      <a:pt x="3156" y="2499"/>
                      <a:pt x="2764" y="2366"/>
                    </a:cubicBezTo>
                    <a:cubicBezTo>
                      <a:pt x="2372" y="2233"/>
                      <a:pt x="1982" y="2086"/>
                      <a:pt x="1649" y="1977"/>
                    </a:cubicBezTo>
                    <a:cubicBezTo>
                      <a:pt x="1316" y="1868"/>
                      <a:pt x="1006" y="1776"/>
                      <a:pt x="764" y="1712"/>
                    </a:cubicBezTo>
                    <a:cubicBezTo>
                      <a:pt x="522" y="1648"/>
                      <a:pt x="323" y="1617"/>
                      <a:pt x="196" y="1595"/>
                    </a:cubicBezTo>
                    <a:cubicBezTo>
                      <a:pt x="69" y="1573"/>
                      <a:pt x="0" y="1571"/>
                      <a:pt x="0" y="1577"/>
                    </a:cubicBezTo>
                    <a:cubicBezTo>
                      <a:pt x="0" y="1583"/>
                      <a:pt x="69" y="1581"/>
                      <a:pt x="196" y="1559"/>
                    </a:cubicBezTo>
                    <a:cubicBezTo>
                      <a:pt x="323" y="1537"/>
                      <a:pt x="522" y="1506"/>
                      <a:pt x="764" y="1442"/>
                    </a:cubicBezTo>
                    <a:cubicBezTo>
                      <a:pt x="1006" y="1378"/>
                      <a:pt x="1316" y="1286"/>
                      <a:pt x="1649" y="1177"/>
                    </a:cubicBezTo>
                    <a:cubicBezTo>
                      <a:pt x="1982" y="1068"/>
                      <a:pt x="2372" y="921"/>
                      <a:pt x="2764" y="788"/>
                    </a:cubicBezTo>
                    <a:cubicBezTo>
                      <a:pt x="3156" y="655"/>
                      <a:pt x="3588" y="495"/>
                      <a:pt x="4000" y="377"/>
                    </a:cubicBezTo>
                    <a:cubicBezTo>
                      <a:pt x="4412" y="259"/>
                      <a:pt x="4844" y="140"/>
                      <a:pt x="5236" y="83"/>
                    </a:cubicBezTo>
                    <a:cubicBezTo>
                      <a:pt x="5628" y="26"/>
                      <a:pt x="6018" y="0"/>
                      <a:pt x="6351" y="36"/>
                    </a:cubicBezTo>
                    <a:cubicBezTo>
                      <a:pt x="6684" y="72"/>
                      <a:pt x="6994" y="165"/>
                      <a:pt x="7236" y="301"/>
                    </a:cubicBezTo>
                    <a:cubicBezTo>
                      <a:pt x="7478" y="437"/>
                      <a:pt x="7677" y="641"/>
                      <a:pt x="7804" y="854"/>
                    </a:cubicBezTo>
                    <a:cubicBezTo>
                      <a:pt x="7931" y="1067"/>
                      <a:pt x="8000" y="1336"/>
                      <a:pt x="8000" y="1577"/>
                    </a:cubicBezTo>
                    <a:close/>
                  </a:path>
                </a:pathLst>
              </a:custGeom>
              <a:blipFill dpi="0" rotWithShape="0">
                <a:blip r:embed="rId5">
                  <a:alphaModFix amt="41000"/>
                </a:blip>
                <a:srcRect/>
                <a:tile tx="0" ty="0" sx="100000" sy="100000" flip="none" algn="tl"/>
              </a:bli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380" name="Rectangle 25" descr="之字形"/>
            <p:cNvSpPr>
              <a:spLocks noChangeAspect="1" noChangeArrowheads="1"/>
            </p:cNvSpPr>
            <p:nvPr/>
          </p:nvSpPr>
          <p:spPr bwMode="auto">
            <a:xfrm>
              <a:off x="0" y="484"/>
              <a:ext cx="162" cy="698"/>
            </a:xfrm>
            <a:prstGeom prst="rect">
              <a:avLst/>
            </a:prstGeom>
            <a:blipFill dpi="0" rotWithShape="0">
              <a:blip r:embed="rId6"/>
              <a:srcRect/>
              <a:tile tx="0" ty="0" sx="100000" sy="100000" flip="none" algn="tl"/>
            </a:blipFill>
            <a:ln w="9525">
              <a:solidFill>
                <a:srgbClr val="000000"/>
              </a:solidFill>
              <a:miter lim="800000"/>
              <a:headEnd/>
              <a:tailEnd/>
            </a:ln>
          </p:spPr>
          <p:txBody>
            <a:bodyPr/>
            <a:lstStyle>
              <a:lvl1pPr eaLnBrk="0" hangingPunct="0">
                <a:defRPr sz="3200">
                  <a:solidFill>
                    <a:schemeClr val="tx1"/>
                  </a:solidFill>
                  <a:latin typeface="Arial" panose="020B0604020202020204" pitchFamily="34" charset="0"/>
                  <a:ea typeface="宋体" panose="02010600030101010101" pitchFamily="2" charset="-122"/>
                </a:defRPr>
              </a:lvl1pPr>
              <a:lvl2pPr marL="742950" indent="-285750" eaLnBrk="0" hangingPunct="0">
                <a:defRPr sz="3200">
                  <a:solidFill>
                    <a:schemeClr val="tx1"/>
                  </a:solidFill>
                  <a:latin typeface="Arial" panose="020B0604020202020204" pitchFamily="34" charset="0"/>
                  <a:ea typeface="宋体" panose="02010600030101010101" pitchFamily="2" charset="-122"/>
                </a:defRPr>
              </a:lvl2pPr>
              <a:lvl3pPr marL="1143000" indent="-228600" eaLnBrk="0" hangingPunct="0">
                <a:defRPr sz="3200">
                  <a:solidFill>
                    <a:schemeClr val="tx1"/>
                  </a:solidFill>
                  <a:latin typeface="Arial" panose="020B0604020202020204" pitchFamily="34" charset="0"/>
                  <a:ea typeface="宋体" panose="02010600030101010101" pitchFamily="2" charset="-122"/>
                </a:defRPr>
              </a:lvl3pPr>
              <a:lvl4pPr marL="1600200" indent="-228600" eaLnBrk="0" hangingPunct="0">
                <a:defRPr sz="3200">
                  <a:solidFill>
                    <a:schemeClr val="tx1"/>
                  </a:solidFill>
                  <a:latin typeface="Arial" panose="020B0604020202020204" pitchFamily="34" charset="0"/>
                  <a:ea typeface="宋体" panose="02010600030101010101" pitchFamily="2" charset="-122"/>
                </a:defRPr>
              </a:lvl4pPr>
              <a:lvl5pPr marL="2057400" indent="-228600" eaLnBrk="0" hangingPunct="0">
                <a:defRPr sz="32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3200">
                  <a:solidFill>
                    <a:schemeClr val="tx1"/>
                  </a:solidFill>
                  <a:latin typeface="Arial" panose="020B0604020202020204" pitchFamily="34" charset="0"/>
                  <a:ea typeface="宋体" panose="02010600030101010101" pitchFamily="2" charset="-122"/>
                </a:defRPr>
              </a:lvl9pPr>
            </a:lstStyle>
            <a:p>
              <a:pPr eaLnBrk="1" hangingPunct="1"/>
              <a:endParaRPr lang="zh-CN" altLang="zh-CN" sz="1800"/>
            </a:p>
          </p:txBody>
        </p:sp>
      </p:grpSp>
      <p:pic>
        <p:nvPicPr>
          <p:cNvPr id="15377" name="Picture 28"/>
          <p:cNvPicPr>
            <a:picLocks noChangeAspect="1" noChangeArrowheads="1"/>
          </p:cNvPicPr>
          <p:nvPr/>
        </p:nvPicPr>
        <p:blipFill>
          <a:blip r:embed="rId7">
            <a:extLst>
              <a:ext uri="{28A0092B-C50C-407E-A947-70E740481C1C}">
                <a14:useLocalDpi xmlns:a14="http://schemas.microsoft.com/office/drawing/2010/main" val="0"/>
              </a:ext>
            </a:extLst>
          </a:blip>
          <a:srcRect l="8928" t="9018"/>
          <a:stretch>
            <a:fillRect/>
          </a:stretch>
        </p:blipFill>
        <p:spPr bwMode="auto">
          <a:xfrm rot="2668418" flipH="1">
            <a:off x="5919788" y="4575175"/>
            <a:ext cx="739775"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圆角矩形 28"/>
          <p:cNvSpPr/>
          <p:nvPr/>
        </p:nvSpPr>
        <p:spPr>
          <a:xfrm>
            <a:off x="712788" y="1476375"/>
            <a:ext cx="7653838" cy="4869087"/>
          </a:xfrm>
          <a:prstGeom prst="round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194213" y="1835597"/>
            <a:ext cx="4049713"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其主要应用在：放大镜、老花镜。</a:t>
            </a:r>
          </a:p>
        </p:txBody>
      </p:sp>
      <p:sp>
        <p:nvSpPr>
          <p:cNvPr id="31" name="圆角矩形 30"/>
          <p:cNvSpPr/>
          <p:nvPr/>
        </p:nvSpPr>
        <p:spPr>
          <a:xfrm>
            <a:off x="1076325" y="5318500"/>
            <a:ext cx="5970273" cy="876325"/>
          </a:xfrm>
          <a:prstGeom prst="roundRect">
            <a:avLst/>
          </a:prstGeom>
          <a:solidFill>
            <a:schemeClr val="bg1">
              <a:lumMod val="75000"/>
            </a:schemeClr>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800" b="1" dirty="0">
                <a:solidFill>
                  <a:schemeClr val="tx1"/>
                </a:solidFill>
                <a:latin typeface="Times New Roman" panose="02020603050405020304" pitchFamily="18" charset="0"/>
                <a:ea typeface="微软雅黑" panose="020B0503020204020204" pitchFamily="34" charset="-122"/>
              </a:rPr>
              <a:t>成</a:t>
            </a:r>
            <a:r>
              <a:rPr lang="zh-CN" altLang="en-US" sz="2800" b="1" dirty="0">
                <a:solidFill>
                  <a:srgbClr val="C00000"/>
                </a:solidFill>
                <a:latin typeface="Times New Roman" panose="02020603050405020304" pitchFamily="18" charset="0"/>
                <a:ea typeface="微软雅黑" panose="020B0503020204020204" pitchFamily="34" charset="-122"/>
              </a:rPr>
              <a:t>虚像</a:t>
            </a:r>
            <a:r>
              <a:rPr lang="zh-CN" altLang="en-US" sz="2800" b="1" dirty="0" smtClean="0">
                <a:solidFill>
                  <a:schemeClr val="tx1"/>
                </a:solidFill>
                <a:latin typeface="Times New Roman" panose="02020603050405020304" pitchFamily="18" charset="0"/>
                <a:ea typeface="微软雅黑" panose="020B0503020204020204" pitchFamily="34" charset="-122"/>
              </a:rPr>
              <a:t>时</a:t>
            </a:r>
            <a:r>
              <a:rPr lang="zh-CN" altLang="en-US" sz="2800" b="1" dirty="0">
                <a:solidFill>
                  <a:schemeClr val="tx1"/>
                </a:solidFill>
                <a:latin typeface="Times New Roman" panose="02020603050405020304" pitchFamily="18" charset="0"/>
                <a:ea typeface="微软雅黑" panose="020B0503020204020204" pitchFamily="34" charset="-122"/>
              </a:rPr>
              <a:t>物像</a:t>
            </a:r>
            <a:r>
              <a:rPr lang="zh-CN" altLang="en-US" sz="2800" b="1" dirty="0">
                <a:solidFill>
                  <a:srgbClr val="C00000"/>
                </a:solidFill>
                <a:latin typeface="Times New Roman" panose="02020603050405020304" pitchFamily="18" charset="0"/>
                <a:ea typeface="微软雅黑" panose="020B0503020204020204" pitchFamily="34" charset="-122"/>
              </a:rPr>
              <a:t>同</a:t>
            </a:r>
            <a:r>
              <a:rPr lang="zh-CN" altLang="en-US" sz="2800" b="1" dirty="0" smtClean="0">
                <a:solidFill>
                  <a:srgbClr val="C00000"/>
                </a:solidFill>
                <a:latin typeface="Times New Roman" panose="02020603050405020304" pitchFamily="18" charset="0"/>
                <a:ea typeface="微软雅黑" panose="020B0503020204020204" pitchFamily="34" charset="-122"/>
              </a:rPr>
              <a:t>侧物</a:t>
            </a:r>
            <a:r>
              <a:rPr lang="zh-CN" altLang="en-US" sz="2800" b="1" dirty="0">
                <a:solidFill>
                  <a:srgbClr val="C00000"/>
                </a:solidFill>
                <a:latin typeface="Times New Roman" panose="02020603050405020304" pitchFamily="18" charset="0"/>
                <a:ea typeface="微软雅黑" panose="020B0503020204020204" pitchFamily="34" charset="-122"/>
              </a:rPr>
              <a:t>近像近像变小</a:t>
            </a:r>
            <a:endParaRPr lang="zh-CN" altLang="en-US" dirty="0">
              <a:solidFill>
                <a:srgbClr val="C00000"/>
              </a:solidFill>
            </a:endParaRPr>
          </a:p>
        </p:txBody>
      </p:sp>
      <p:sp>
        <p:nvSpPr>
          <p:cNvPr id="32" name="矩形 31"/>
          <p:cNvSpPr/>
          <p:nvPr/>
        </p:nvSpPr>
        <p:spPr>
          <a:xfrm>
            <a:off x="2036649" y="4491315"/>
            <a:ext cx="1620957" cy="738664"/>
          </a:xfrm>
          <a:prstGeom prst="rect">
            <a:avLst/>
          </a:prstGeom>
          <a:solidFill>
            <a:schemeClr val="bg1">
              <a:lumMod val="85000"/>
            </a:schemeClr>
          </a:solidFill>
          <a:ln>
            <a:solidFill>
              <a:srgbClr val="C00000"/>
            </a:solidFill>
          </a:ln>
        </p:spPr>
        <p:txBody>
          <a:bodyPr wrap="non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重要结论</a:t>
            </a:r>
            <a:endParaRPr lang="zh-CN" altLang="en-US" dirty="0">
              <a:solidFill>
                <a:prstClr val="black"/>
              </a:solidFill>
            </a:endParaRPr>
          </a:p>
        </p:txBody>
      </p:sp>
      <p:grpSp>
        <p:nvGrpSpPr>
          <p:cNvPr id="33" name="组合 32"/>
          <p:cNvGrpSpPr/>
          <p:nvPr/>
        </p:nvGrpSpPr>
        <p:grpSpPr>
          <a:xfrm>
            <a:off x="635" y="526944"/>
            <a:ext cx="2286000" cy="631825"/>
            <a:chOff x="303" y="1315"/>
            <a:chExt cx="3600" cy="995"/>
          </a:xfrm>
        </p:grpSpPr>
        <p:grpSp>
          <p:nvGrpSpPr>
            <p:cNvPr id="34" name="组合 33"/>
            <p:cNvGrpSpPr/>
            <p:nvPr/>
          </p:nvGrpSpPr>
          <p:grpSpPr>
            <a:xfrm>
              <a:off x="898" y="1383"/>
              <a:ext cx="3005" cy="883"/>
              <a:chOff x="903371" y="249943"/>
              <a:chExt cx="2312527" cy="679699"/>
            </a:xfrm>
          </p:grpSpPr>
          <p:sp>
            <p:nvSpPr>
              <p:cNvPr id="3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4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5" name="组合 34"/>
            <p:cNvGrpSpPr/>
            <p:nvPr/>
          </p:nvGrpSpPr>
          <p:grpSpPr>
            <a:xfrm rot="16200000">
              <a:off x="366" y="1252"/>
              <a:ext cx="995" cy="1122"/>
              <a:chOff x="8439634" y="3544648"/>
              <a:chExt cx="1611146" cy="1817848"/>
            </a:xfrm>
          </p:grpSpPr>
          <p:sp>
            <p:nvSpPr>
              <p:cNvPr id="3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3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2484748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500"/>
                                        <p:tgtEl>
                                          <p:spTgt spid="32"/>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1000"/>
                                        <p:tgtEl>
                                          <p:spTgt spid="31"/>
                                        </p:tgtEl>
                                      </p:cBhvr>
                                    </p:animEffect>
                                    <p:anim calcmode="lin" valueType="num">
                                      <p:cBhvr>
                                        <p:cTn id="18" dur="1000" fill="hold"/>
                                        <p:tgtEl>
                                          <p:spTgt spid="31"/>
                                        </p:tgtEl>
                                        <p:attrNameLst>
                                          <p:attrName>ppt_x</p:attrName>
                                        </p:attrNameLst>
                                      </p:cBhvr>
                                      <p:tavLst>
                                        <p:tav tm="0">
                                          <p:val>
                                            <p:strVal val="#ppt_x"/>
                                          </p:val>
                                        </p:tav>
                                        <p:tav tm="100000">
                                          <p:val>
                                            <p:strVal val="#ppt_x"/>
                                          </p:val>
                                        </p:tav>
                                      </p:tavLst>
                                    </p:anim>
                                    <p:anim calcmode="lin" valueType="num">
                                      <p:cBhvr>
                                        <p:cTn id="1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圆角矩形 2"/>
          <p:cNvSpPr/>
          <p:nvPr/>
        </p:nvSpPr>
        <p:spPr>
          <a:xfrm>
            <a:off x="327861" y="3051042"/>
            <a:ext cx="3962719" cy="3132788"/>
          </a:xfrm>
          <a:prstGeom prst="roundRect">
            <a:avLst/>
          </a:prstGeom>
          <a:solidFill>
            <a:schemeClr val="bg1">
              <a:lumMod val="8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107727" y="579651"/>
            <a:ext cx="2286000" cy="631825"/>
            <a:chOff x="303" y="1315"/>
            <a:chExt cx="3600" cy="995"/>
          </a:xfrm>
        </p:grpSpPr>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278541" y="1432456"/>
            <a:ext cx="7153391" cy="1384995"/>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一</a:t>
            </a:r>
            <a:r>
              <a:rPr lang="zh-CN" altLang="en-US" sz="2800" b="1" dirty="0" smtClean="0">
                <a:solidFill>
                  <a:prstClr val="black"/>
                </a:solidFill>
                <a:latin typeface="Times New Roman" panose="02020603050405020304" pitchFamily="18" charset="0"/>
                <a:ea typeface="微软雅黑" panose="020B0503020204020204" pitchFamily="34" charset="-122"/>
              </a:rPr>
              <a:t>、凸透镜</a:t>
            </a:r>
            <a:r>
              <a:rPr lang="zh-CN" altLang="en-US" sz="2800" b="1" dirty="0">
                <a:solidFill>
                  <a:prstClr val="black"/>
                </a:solidFill>
                <a:latin typeface="Times New Roman" panose="02020603050405020304" pitchFamily="18" charset="0"/>
                <a:ea typeface="微软雅黑" panose="020B0503020204020204" pitchFamily="34" charset="-122"/>
              </a:rPr>
              <a:t>和凹透镜</a:t>
            </a:r>
            <a:endParaRPr lang="en-US" altLang="zh-CN" sz="2800" b="1" dirty="0" smtClean="0">
              <a:solidFill>
                <a:prstClr val="black"/>
              </a:solidFill>
              <a:latin typeface="Times New Roman" panose="02020603050405020304" pitchFamily="18" charset="0"/>
              <a:ea typeface="微软雅黑" panose="020B0503020204020204" pitchFamily="3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观察</a:t>
            </a:r>
            <a:r>
              <a:rPr lang="zh-CN" altLang="en-US" sz="2800" b="1" dirty="0">
                <a:solidFill>
                  <a:prstClr val="black"/>
                </a:solidFill>
                <a:latin typeface="Times New Roman" panose="02020603050405020304" pitchFamily="18" charset="0"/>
                <a:ea typeface="微软雅黑" panose="020B0503020204020204" pitchFamily="34" charset="-122"/>
              </a:rPr>
              <a:t>这些</a:t>
            </a:r>
            <a:r>
              <a:rPr lang="zh-CN" altLang="en-US" sz="2800" b="1" dirty="0" smtClean="0">
                <a:solidFill>
                  <a:prstClr val="black"/>
                </a:solidFill>
                <a:latin typeface="Times New Roman" panose="02020603050405020304" pitchFamily="18" charset="0"/>
                <a:ea typeface="微软雅黑" panose="020B0503020204020204" pitchFamily="34" charset="-122"/>
              </a:rPr>
              <a:t>凸透镜和凹透镜</a:t>
            </a:r>
            <a:r>
              <a:rPr lang="zh-CN" altLang="en-US" sz="2800" b="1" dirty="0">
                <a:solidFill>
                  <a:prstClr val="black"/>
                </a:solidFill>
                <a:latin typeface="Times New Roman" panose="02020603050405020304" pitchFamily="18" charset="0"/>
                <a:ea typeface="微软雅黑" panose="020B0503020204020204" pitchFamily="34" charset="-122"/>
              </a:rPr>
              <a:t>它们</a:t>
            </a:r>
            <a:r>
              <a:rPr lang="zh-CN" altLang="en-US" sz="2800" b="1" dirty="0" smtClean="0">
                <a:solidFill>
                  <a:prstClr val="black"/>
                </a:solidFill>
                <a:latin typeface="Times New Roman" panose="02020603050405020304" pitchFamily="18" charset="0"/>
                <a:ea typeface="微软雅黑" panose="020B0503020204020204" pitchFamily="34" charset="-122"/>
              </a:rPr>
              <a:t>有什么</a:t>
            </a:r>
            <a:r>
              <a:rPr lang="zh-CN" altLang="en-US" sz="2800" b="1" dirty="0">
                <a:solidFill>
                  <a:prstClr val="black"/>
                </a:solidFill>
                <a:latin typeface="Times New Roman" panose="02020603050405020304" pitchFamily="18" charset="0"/>
                <a:ea typeface="微软雅黑" panose="020B0503020204020204" pitchFamily="34" charset="-122"/>
              </a:rPr>
              <a:t>特点</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13" name="AutoShape 4"/>
          <p:cNvSpPr>
            <a:spLocks noChangeArrowheads="1"/>
          </p:cNvSpPr>
          <p:nvPr/>
        </p:nvSpPr>
        <p:spPr bwMode="auto">
          <a:xfrm>
            <a:off x="3324602" y="3301811"/>
            <a:ext cx="304800" cy="1752600"/>
          </a:xfrm>
          <a:prstGeom prst="moon">
            <a:avLst>
              <a:gd name="adj" fmla="val 50000"/>
            </a:avLst>
          </a:prstGeom>
          <a:solidFill>
            <a:schemeClr val="tx2">
              <a:lumMod val="75000"/>
            </a:schemeClr>
          </a:solidFill>
          <a:ln w="9525" cmpd="sng">
            <a:solidFill>
              <a:schemeClr val="tx1"/>
            </a:solidFill>
            <a:miter lim="800000"/>
            <a:headEnd/>
            <a:tailEnd/>
          </a:ln>
          <a:effectLst/>
        </p:spPr>
        <p:txBody>
          <a:bodyPr wrap="none" anchor="ctr"/>
          <a:lstStyle/>
          <a:p>
            <a:endParaRPr lang="zh-CN" altLang="en-US"/>
          </a:p>
        </p:txBody>
      </p:sp>
      <p:sp>
        <p:nvSpPr>
          <p:cNvPr id="14" name="AutoShape 5"/>
          <p:cNvSpPr>
            <a:spLocks noChangeArrowheads="1"/>
          </p:cNvSpPr>
          <p:nvPr/>
        </p:nvSpPr>
        <p:spPr bwMode="auto">
          <a:xfrm>
            <a:off x="1980115" y="3225611"/>
            <a:ext cx="228600" cy="1828800"/>
          </a:xfrm>
          <a:prstGeom prst="flowChartDelay">
            <a:avLst/>
          </a:prstGeom>
          <a:solidFill>
            <a:schemeClr val="tx2">
              <a:lumMod val="75000"/>
            </a:schemeClr>
          </a:solidFill>
          <a:ln w="9525" cmpd="sng">
            <a:solidFill>
              <a:schemeClr val="tx1"/>
            </a:solidFill>
            <a:miter lim="800000"/>
            <a:headEnd/>
            <a:tailEnd/>
          </a:ln>
          <a:effectLst/>
        </p:spPr>
        <p:txBody>
          <a:bodyPr wrap="none" anchor="ctr"/>
          <a:lstStyle/>
          <a:p>
            <a:endParaRPr lang="zh-CN" altLang="en-US"/>
          </a:p>
        </p:txBody>
      </p:sp>
      <p:sp>
        <p:nvSpPr>
          <p:cNvPr id="15" name="Oval 6"/>
          <p:cNvSpPr>
            <a:spLocks noChangeArrowheads="1"/>
          </p:cNvSpPr>
          <p:nvPr/>
        </p:nvSpPr>
        <p:spPr bwMode="auto">
          <a:xfrm>
            <a:off x="723249" y="3301811"/>
            <a:ext cx="304800" cy="1752600"/>
          </a:xfrm>
          <a:prstGeom prst="ellipse">
            <a:avLst/>
          </a:prstGeom>
          <a:solidFill>
            <a:schemeClr val="tx2">
              <a:lumMod val="75000"/>
            </a:schemeClr>
          </a:solidFill>
          <a:ln w="9525" cmpd="sng">
            <a:solidFill>
              <a:schemeClr val="tx1"/>
            </a:solidFill>
            <a:round/>
            <a:headEnd/>
            <a:tailEnd/>
          </a:ln>
          <a:effectLst/>
        </p:spPr>
        <p:txBody>
          <a:bodyPr wrap="none" anchor="ctr"/>
          <a:lstStyle/>
          <a:p>
            <a:endParaRPr lang="zh-CN" altLang="en-US"/>
          </a:p>
        </p:txBody>
      </p:sp>
      <p:sp>
        <p:nvSpPr>
          <p:cNvPr id="16" name="圆角矩形 15"/>
          <p:cNvSpPr/>
          <p:nvPr/>
        </p:nvSpPr>
        <p:spPr>
          <a:xfrm>
            <a:off x="4685968" y="3034141"/>
            <a:ext cx="3962719" cy="3149688"/>
          </a:xfrm>
          <a:prstGeom prst="roundRect">
            <a:avLst/>
          </a:prstGeom>
          <a:solidFill>
            <a:schemeClr val="bg1">
              <a:lumMod val="8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5295291" y="3465948"/>
            <a:ext cx="990600" cy="1752600"/>
            <a:chOff x="4689370" y="3954294"/>
            <a:chExt cx="990600" cy="1752600"/>
          </a:xfrm>
        </p:grpSpPr>
        <p:sp>
          <p:nvSpPr>
            <p:cNvPr id="17" name="Oval 8"/>
            <p:cNvSpPr>
              <a:spLocks noChangeArrowheads="1"/>
            </p:cNvSpPr>
            <p:nvPr/>
          </p:nvSpPr>
          <p:spPr bwMode="auto">
            <a:xfrm>
              <a:off x="4689370" y="3954294"/>
              <a:ext cx="533400" cy="1752600"/>
            </a:xfrm>
            <a:prstGeom prst="ellipse">
              <a:avLst/>
            </a:prstGeom>
            <a:solidFill>
              <a:srgbClr val="3D3F41"/>
            </a:solidFill>
            <a:ln w="9525" cmpd="sng">
              <a:solidFill>
                <a:srgbClr val="3F4143"/>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000" b="0" i="0" u="sng" strike="noStrike" kern="0" cap="none" spc="0" normalizeH="0" baseline="0" noProof="0" smtClean="0">
                <a:ln>
                  <a:noFill/>
                </a:ln>
                <a:solidFill>
                  <a:srgbClr val="3F4143"/>
                </a:solidFill>
                <a:effectLst/>
                <a:uLnTx/>
                <a:uFillTx/>
                <a:latin typeface="Times New Roman" panose="02020603050405020304" pitchFamily="18" charset="0"/>
              </a:endParaRPr>
            </a:p>
          </p:txBody>
        </p:sp>
        <p:sp>
          <p:nvSpPr>
            <p:cNvPr id="18" name="Oval 9"/>
            <p:cNvSpPr>
              <a:spLocks noChangeArrowheads="1"/>
            </p:cNvSpPr>
            <p:nvPr/>
          </p:nvSpPr>
          <p:spPr bwMode="auto">
            <a:xfrm>
              <a:off x="4765570" y="4030494"/>
              <a:ext cx="914400" cy="1600200"/>
            </a:xfrm>
            <a:prstGeom prst="ellipse">
              <a:avLst/>
            </a:prstGeom>
            <a:solidFill>
              <a:schemeClr val="bg1">
                <a:lumMod val="85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anose="020B0604020202020204" pitchFamily="34" charset="0"/>
                <a:buNone/>
              </a:pPr>
              <a:endParaRPr lang="zh-CN" altLang="en-US" sz="2000" u="sng" smtClean="0">
                <a:solidFill>
                  <a:srgbClr val="3F4143"/>
                </a:solidFill>
                <a:latin typeface="Times New Roman" panose="02020603050405020304" pitchFamily="18" charset="0"/>
              </a:endParaRPr>
            </a:p>
          </p:txBody>
        </p:sp>
      </p:grpSp>
      <p:grpSp>
        <p:nvGrpSpPr>
          <p:cNvPr id="8" name="组合 7"/>
          <p:cNvGrpSpPr/>
          <p:nvPr/>
        </p:nvGrpSpPr>
        <p:grpSpPr>
          <a:xfrm>
            <a:off x="6360587" y="3455978"/>
            <a:ext cx="914400" cy="1752600"/>
            <a:chOff x="6594370" y="3954294"/>
            <a:chExt cx="914400" cy="1752600"/>
          </a:xfrm>
        </p:grpSpPr>
        <p:sp>
          <p:nvSpPr>
            <p:cNvPr id="25" name="AutoShape 10"/>
            <p:cNvSpPr>
              <a:spLocks noChangeArrowheads="1"/>
            </p:cNvSpPr>
            <p:nvPr/>
          </p:nvSpPr>
          <p:spPr bwMode="auto">
            <a:xfrm>
              <a:off x="6594370" y="4030494"/>
              <a:ext cx="762000" cy="1676400"/>
            </a:xfrm>
            <a:prstGeom prst="flowChartDelay">
              <a:avLst/>
            </a:prstGeom>
            <a:solidFill>
              <a:srgbClr val="3D3F4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000" b="0" i="0" u="sng" strike="noStrike" kern="0" cap="none" spc="0" normalizeH="0" baseline="0" noProof="0" smtClean="0">
                <a:ln>
                  <a:noFill/>
                </a:ln>
                <a:solidFill>
                  <a:srgbClr val="3F4143"/>
                </a:solidFill>
                <a:effectLst/>
                <a:uLnTx/>
                <a:uFillTx/>
                <a:latin typeface="Times New Roman" panose="02020603050405020304" pitchFamily="18" charset="0"/>
              </a:endParaRPr>
            </a:p>
          </p:txBody>
        </p:sp>
        <p:sp>
          <p:nvSpPr>
            <p:cNvPr id="26" name="Oval 11"/>
            <p:cNvSpPr>
              <a:spLocks noChangeArrowheads="1"/>
            </p:cNvSpPr>
            <p:nvPr/>
          </p:nvSpPr>
          <p:spPr bwMode="auto">
            <a:xfrm>
              <a:off x="6746770" y="3954294"/>
              <a:ext cx="762000" cy="1752600"/>
            </a:xfrm>
            <a:prstGeom prst="ellipse">
              <a:avLst/>
            </a:prstGeom>
            <a:solidFill>
              <a:schemeClr val="bg1">
                <a:lumMod val="85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anose="020B0604020202020204" pitchFamily="34" charset="0"/>
                <a:buNone/>
              </a:pPr>
              <a:endParaRPr lang="zh-CN" altLang="en-US" sz="2000" u="sng" smtClean="0">
                <a:solidFill>
                  <a:srgbClr val="3F4143"/>
                </a:solidFill>
                <a:latin typeface="Times New Roman" panose="02020603050405020304" pitchFamily="18" charset="0"/>
              </a:endParaRPr>
            </a:p>
          </p:txBody>
        </p:sp>
      </p:grpSp>
      <p:grpSp>
        <p:nvGrpSpPr>
          <p:cNvPr id="10" name="组合 9"/>
          <p:cNvGrpSpPr/>
          <p:nvPr/>
        </p:nvGrpSpPr>
        <p:grpSpPr>
          <a:xfrm>
            <a:off x="6760017" y="3550622"/>
            <a:ext cx="1626738" cy="1765022"/>
            <a:chOff x="7800301" y="3954294"/>
            <a:chExt cx="1626738" cy="1765022"/>
          </a:xfrm>
        </p:grpSpPr>
        <p:sp>
          <p:nvSpPr>
            <p:cNvPr id="27" name="Rectangle 12"/>
            <p:cNvSpPr>
              <a:spLocks noChangeArrowheads="1"/>
            </p:cNvSpPr>
            <p:nvPr/>
          </p:nvSpPr>
          <p:spPr bwMode="auto">
            <a:xfrm>
              <a:off x="8346970" y="3954294"/>
              <a:ext cx="533400" cy="1752600"/>
            </a:xfrm>
            <a:prstGeom prst="rect">
              <a:avLst/>
            </a:prstGeom>
            <a:solidFill>
              <a:srgbClr val="3D3F4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2000" b="0" i="0" u="sng" strike="noStrike" kern="0" cap="none" spc="0" normalizeH="0" baseline="0" noProof="0" smtClean="0">
                <a:ln>
                  <a:noFill/>
                </a:ln>
                <a:solidFill>
                  <a:srgbClr val="3F4143"/>
                </a:solidFill>
                <a:effectLst/>
                <a:uLnTx/>
                <a:uFillTx/>
                <a:latin typeface="Times New Roman" panose="02020603050405020304" pitchFamily="18" charset="0"/>
              </a:endParaRPr>
            </a:p>
          </p:txBody>
        </p:sp>
        <p:grpSp>
          <p:nvGrpSpPr>
            <p:cNvPr id="9" name="组合 8"/>
            <p:cNvGrpSpPr/>
            <p:nvPr/>
          </p:nvGrpSpPr>
          <p:grpSpPr>
            <a:xfrm>
              <a:off x="7800301" y="3954294"/>
              <a:ext cx="1626738" cy="1765022"/>
              <a:chOff x="7800301" y="3800799"/>
              <a:chExt cx="1626738" cy="1765022"/>
            </a:xfrm>
          </p:grpSpPr>
          <p:sp>
            <p:nvSpPr>
              <p:cNvPr id="28" name="Oval 13"/>
              <p:cNvSpPr>
                <a:spLocks noChangeArrowheads="1"/>
              </p:cNvSpPr>
              <p:nvPr/>
            </p:nvSpPr>
            <p:spPr bwMode="auto">
              <a:xfrm>
                <a:off x="8665039" y="3800799"/>
                <a:ext cx="762000" cy="1752600"/>
              </a:xfrm>
              <a:prstGeom prst="ellipse">
                <a:avLst/>
              </a:prstGeom>
              <a:solidFill>
                <a:schemeClr val="bg1">
                  <a:lumMod val="85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anose="020B0604020202020204" pitchFamily="34" charset="0"/>
                  <a:buNone/>
                </a:pPr>
                <a:endParaRPr lang="zh-CN" altLang="en-US" sz="2000" u="sng" smtClean="0">
                  <a:solidFill>
                    <a:srgbClr val="3F4143"/>
                  </a:solidFill>
                  <a:latin typeface="Times New Roman" panose="02020603050405020304" pitchFamily="18" charset="0"/>
                </a:endParaRPr>
              </a:p>
            </p:txBody>
          </p:sp>
          <p:sp>
            <p:nvSpPr>
              <p:cNvPr id="29" name="Oval 14"/>
              <p:cNvSpPr>
                <a:spLocks noChangeArrowheads="1"/>
              </p:cNvSpPr>
              <p:nvPr/>
            </p:nvSpPr>
            <p:spPr bwMode="auto">
              <a:xfrm>
                <a:off x="7800301" y="3813221"/>
                <a:ext cx="762000" cy="1752600"/>
              </a:xfrm>
              <a:prstGeom prst="ellipse">
                <a:avLst/>
              </a:prstGeom>
              <a:solidFill>
                <a:schemeClr val="bg1">
                  <a:lumMod val="85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anose="020B0604020202020204" pitchFamily="34" charset="0"/>
                  <a:buNone/>
                </a:pPr>
                <a:endParaRPr lang="zh-CN" altLang="en-US" sz="2000" u="sng" smtClean="0">
                  <a:solidFill>
                    <a:srgbClr val="3F4143"/>
                  </a:solidFill>
                  <a:latin typeface="Times New Roman" panose="02020603050405020304" pitchFamily="18" charset="0"/>
                </a:endParaRPr>
              </a:p>
            </p:txBody>
          </p:sp>
        </p:grpSp>
      </p:grpSp>
      <p:sp>
        <p:nvSpPr>
          <p:cNvPr id="11" name="矩形 10"/>
          <p:cNvSpPr/>
          <p:nvPr/>
        </p:nvSpPr>
        <p:spPr>
          <a:xfrm>
            <a:off x="1577773" y="5487115"/>
            <a:ext cx="1261884"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pitchFamily="34" charset="-122"/>
              </a:rPr>
              <a:t>凸透镜</a:t>
            </a:r>
            <a:endParaRPr lang="zh-CN" altLang="en-US" dirty="0"/>
          </a:p>
        </p:txBody>
      </p:sp>
      <p:sp>
        <p:nvSpPr>
          <p:cNvPr id="30" name="矩形 29"/>
          <p:cNvSpPr/>
          <p:nvPr/>
        </p:nvSpPr>
        <p:spPr>
          <a:xfrm>
            <a:off x="6186739" y="5554851"/>
            <a:ext cx="1261884"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pitchFamily="34" charset="-122"/>
              </a:rPr>
              <a:t>凹透镜</a:t>
            </a:r>
            <a:endParaRPr lang="zh-CN" altLang="en-US" dirty="0"/>
          </a:p>
        </p:txBody>
      </p:sp>
      <p:sp>
        <p:nvSpPr>
          <p:cNvPr id="31" name="圆角矩形 30"/>
          <p:cNvSpPr/>
          <p:nvPr/>
        </p:nvSpPr>
        <p:spPr>
          <a:xfrm>
            <a:off x="241984" y="4178111"/>
            <a:ext cx="4116582" cy="1208443"/>
          </a:xfrm>
          <a:prstGeom prst="roundRect">
            <a:avLst/>
          </a:prstGeom>
          <a:solidFill>
            <a:schemeClr val="bg1">
              <a:lumMod val="8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凸透镜的特点：</a:t>
            </a:r>
            <a:r>
              <a:rPr lang="zh-CN" altLang="en-US" sz="2800" b="1" dirty="0">
                <a:solidFill>
                  <a:srgbClr val="C00000"/>
                </a:solidFill>
                <a:latin typeface="Times New Roman" panose="02020603050405020304" pitchFamily="18" charset="0"/>
                <a:ea typeface="微软雅黑" panose="020B0503020204020204" pitchFamily="34" charset="-122"/>
              </a:rPr>
              <a:t>是中央较厚边缘较薄。</a:t>
            </a:r>
            <a:endParaRPr lang="zh-CN" altLang="en-US" dirty="0">
              <a:solidFill>
                <a:srgbClr val="C00000"/>
              </a:solidFill>
            </a:endParaRPr>
          </a:p>
        </p:txBody>
      </p:sp>
      <p:sp>
        <p:nvSpPr>
          <p:cNvPr id="32" name="圆角矩形 31"/>
          <p:cNvSpPr/>
          <p:nvPr/>
        </p:nvSpPr>
        <p:spPr>
          <a:xfrm>
            <a:off x="4655381" y="4187270"/>
            <a:ext cx="4023892" cy="1208443"/>
          </a:xfrm>
          <a:prstGeom prst="roundRect">
            <a:avLst/>
          </a:prstGeom>
          <a:solidFill>
            <a:schemeClr val="bg1">
              <a:lumMod val="85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凹透镜</a:t>
            </a:r>
            <a:r>
              <a:rPr lang="zh-CN" altLang="en-US" sz="2800" b="1" dirty="0">
                <a:solidFill>
                  <a:prstClr val="black"/>
                </a:solidFill>
                <a:latin typeface="Times New Roman" panose="02020603050405020304" pitchFamily="18" charset="0"/>
                <a:ea typeface="微软雅黑" panose="020B0503020204020204" pitchFamily="34" charset="-122"/>
              </a:rPr>
              <a:t>特点</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smtClean="0">
                <a:solidFill>
                  <a:srgbClr val="C00000"/>
                </a:solidFill>
                <a:latin typeface="Times New Roman" panose="02020603050405020304" pitchFamily="18" charset="0"/>
                <a:ea typeface="微软雅黑" panose="020B0503020204020204" pitchFamily="34" charset="-122"/>
              </a:rPr>
              <a:t>中央</a:t>
            </a:r>
            <a:r>
              <a:rPr lang="zh-CN" altLang="en-US" sz="2800" b="1" dirty="0">
                <a:solidFill>
                  <a:srgbClr val="C00000"/>
                </a:solidFill>
                <a:latin typeface="Times New Roman" panose="02020603050405020304" pitchFamily="18" charset="0"/>
                <a:ea typeface="微软雅黑" panose="020B0503020204020204" pitchFamily="34" charset="-122"/>
              </a:rPr>
              <a:t>较薄、边缘较厚</a:t>
            </a:r>
            <a:r>
              <a:rPr lang="zh-CN" altLang="en-US" sz="2800" b="1" dirty="0" smtClean="0">
                <a:solidFill>
                  <a:srgbClr val="C00000"/>
                </a:solidFill>
                <a:latin typeface="Times New Roman" panose="02020603050405020304" pitchFamily="18" charset="0"/>
                <a:ea typeface="微软雅黑" panose="020B0503020204020204" pitchFamily="34" charset="-122"/>
              </a:rPr>
              <a:t>。</a:t>
            </a:r>
            <a:endParaRPr lang="zh-CN" altLang="en-US" sz="2800" b="1" dirty="0">
              <a:solidFill>
                <a:srgbClr val="C00000"/>
              </a:solidFill>
              <a:latin typeface="Times New Roman" panose="02020603050405020304" pitchFamily="18" charset="0"/>
              <a:ea typeface="微软雅黑" panose="020B0503020204020204" pitchFamily="34" charset="-122"/>
            </a:endParaRPr>
          </a:p>
        </p:txBody>
      </p:sp>
      <p:sp>
        <p:nvSpPr>
          <p:cNvPr id="33" name="矩形 32"/>
          <p:cNvSpPr/>
          <p:nvPr/>
        </p:nvSpPr>
        <p:spPr>
          <a:xfrm>
            <a:off x="3578886" y="1249725"/>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34" name="矩形 33"/>
          <p:cNvSpPr/>
          <p:nvPr/>
        </p:nvSpPr>
        <p:spPr>
          <a:xfrm>
            <a:off x="6767280" y="1174660"/>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35" name="矩形 34"/>
          <p:cNvSpPr/>
          <p:nvPr/>
        </p:nvSpPr>
        <p:spPr>
          <a:xfrm>
            <a:off x="5113772" y="1282382"/>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fade">
                                      <p:cBhvr>
                                        <p:cTn id="14" dur="1000"/>
                                        <p:tgtEl>
                                          <p:spTgt spid="32"/>
                                        </p:tgtEl>
                                      </p:cBhvr>
                                    </p:animEffect>
                                    <p:anim calcmode="lin" valueType="num">
                                      <p:cBhvr>
                                        <p:cTn id="15" dur="1000" fill="hold"/>
                                        <p:tgtEl>
                                          <p:spTgt spid="32"/>
                                        </p:tgtEl>
                                        <p:attrNameLst>
                                          <p:attrName>ppt_x</p:attrName>
                                        </p:attrNameLst>
                                      </p:cBhvr>
                                      <p:tavLst>
                                        <p:tav tm="0">
                                          <p:val>
                                            <p:strVal val="#ppt_x"/>
                                          </p:val>
                                        </p:tav>
                                        <p:tav tm="100000">
                                          <p:val>
                                            <p:strVal val="#ppt_x"/>
                                          </p:val>
                                        </p:tav>
                                      </p:tavLst>
                                    </p:anim>
                                    <p:anim calcmode="lin" valueType="num">
                                      <p:cBhvr>
                                        <p:cTn id="1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65694" y="1321483"/>
            <a:ext cx="8096252" cy="20313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注意：两</a:t>
            </a:r>
            <a:r>
              <a:rPr lang="zh-CN" altLang="en-US" sz="2800" b="1" dirty="0">
                <a:solidFill>
                  <a:prstClr val="black"/>
                </a:solidFill>
                <a:latin typeface="Times New Roman" panose="02020603050405020304" pitchFamily="18" charset="0"/>
                <a:ea typeface="微软雅黑" panose="020B0503020204020204" pitchFamily="34" charset="-122"/>
              </a:rPr>
              <a:t>个分界点：（针对于物距）</a:t>
            </a:r>
          </a:p>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）焦点：</a:t>
            </a:r>
            <a:r>
              <a:rPr lang="zh-CN" altLang="en-US" sz="2800" b="1" dirty="0" smtClean="0">
                <a:solidFill>
                  <a:prstClr val="black"/>
                </a:solidFill>
                <a:latin typeface="Times New Roman" panose="02020603050405020304" pitchFamily="18" charset="0"/>
                <a:ea typeface="微软雅黑" panose="020B0503020204020204" pitchFamily="34" charset="-122"/>
              </a:rPr>
              <a:t>实像和</a:t>
            </a:r>
            <a:r>
              <a:rPr lang="zh-CN" altLang="en-US" sz="2800" b="1" dirty="0">
                <a:solidFill>
                  <a:prstClr val="black"/>
                </a:solidFill>
                <a:latin typeface="Times New Roman" panose="02020603050405020304" pitchFamily="18" charset="0"/>
                <a:ea typeface="微软雅黑" panose="020B0503020204020204" pitchFamily="34" charset="-122"/>
              </a:rPr>
              <a:t>虚像的</a:t>
            </a:r>
            <a:r>
              <a:rPr lang="zh-CN" altLang="en-US" sz="2800" b="1" dirty="0" smtClean="0">
                <a:solidFill>
                  <a:prstClr val="black"/>
                </a:solidFill>
                <a:latin typeface="Times New Roman" panose="02020603050405020304" pitchFamily="18" charset="0"/>
                <a:ea typeface="微软雅黑" panose="020B0503020204020204" pitchFamily="34" charset="-122"/>
              </a:rPr>
              <a:t>分界点</a:t>
            </a:r>
            <a:endParaRPr lang="zh-CN" altLang="en-US" sz="2800" b="1" dirty="0">
              <a:solidFill>
                <a:prstClr val="black"/>
              </a:solidFill>
              <a:latin typeface="Times New Roman" panose="02020603050405020304" pitchFamily="18" charset="0"/>
              <a:ea typeface="微软雅黑" panose="020B0503020204020204" pitchFamily="34" charset="-122"/>
            </a:endParaRPr>
          </a:p>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倍焦点：</a:t>
            </a:r>
            <a:r>
              <a:rPr lang="zh-CN" altLang="en-US" sz="2800" b="1" dirty="0" smtClean="0">
                <a:solidFill>
                  <a:prstClr val="black"/>
                </a:solidFill>
                <a:latin typeface="Times New Roman" panose="02020603050405020304" pitchFamily="18" charset="0"/>
                <a:ea typeface="微软雅黑" panose="020B0503020204020204" pitchFamily="34" charset="-122"/>
              </a:rPr>
              <a:t>放大和缩小</a:t>
            </a:r>
            <a:r>
              <a:rPr lang="zh-CN" altLang="en-US" sz="2800" b="1" dirty="0">
                <a:solidFill>
                  <a:prstClr val="black"/>
                </a:solidFill>
                <a:latin typeface="Times New Roman" panose="02020603050405020304" pitchFamily="18" charset="0"/>
                <a:ea typeface="微软雅黑" panose="020B0503020204020204" pitchFamily="34" charset="-122"/>
              </a:rPr>
              <a:t>的实像</a:t>
            </a:r>
            <a:r>
              <a:rPr lang="zh-CN" altLang="en-US" sz="2800" b="1" dirty="0" smtClean="0">
                <a:solidFill>
                  <a:prstClr val="black"/>
                </a:solidFill>
                <a:latin typeface="Times New Roman" panose="02020603050405020304" pitchFamily="18" charset="0"/>
                <a:ea typeface="微软雅黑" panose="020B0503020204020204" pitchFamily="34" charset="-122"/>
              </a:rPr>
              <a:t>分界点。</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10" name="组合 9"/>
          <p:cNvGrpSpPr/>
          <p:nvPr/>
        </p:nvGrpSpPr>
        <p:grpSpPr>
          <a:xfrm>
            <a:off x="712788" y="3854450"/>
            <a:ext cx="7239000" cy="1709738"/>
            <a:chOff x="712788" y="3854450"/>
            <a:chExt cx="7239000" cy="1709738"/>
          </a:xfrm>
        </p:grpSpPr>
        <p:sp>
          <p:nvSpPr>
            <p:cNvPr id="3" name="xjhgx2" descr="浅色上对角线"/>
            <p:cNvSpPr>
              <a:spLocks/>
            </p:cNvSpPr>
            <p:nvPr/>
          </p:nvSpPr>
          <p:spPr bwMode="auto">
            <a:xfrm>
              <a:off x="3719513" y="3854450"/>
              <a:ext cx="277813" cy="1709738"/>
            </a:xfrm>
            <a:custGeom>
              <a:avLst/>
              <a:gdLst>
                <a:gd name="T0" fmla="*/ 138907 w 620"/>
                <a:gd name="T1" fmla="*/ 0 h 4408"/>
                <a:gd name="T2" fmla="*/ 106196 w 620"/>
                <a:gd name="T3" fmla="*/ 104725 h 4408"/>
                <a:gd name="T4" fmla="*/ 78415 w 620"/>
                <a:gd name="T5" fmla="*/ 210226 h 4408"/>
                <a:gd name="T6" fmla="*/ 54218 w 620"/>
                <a:gd name="T7" fmla="*/ 316503 h 4408"/>
                <a:gd name="T8" fmla="*/ 34951 w 620"/>
                <a:gd name="T9" fmla="*/ 423168 h 4408"/>
                <a:gd name="T10" fmla="*/ 19716 w 620"/>
                <a:gd name="T11" fmla="*/ 530608 h 4408"/>
                <a:gd name="T12" fmla="*/ 8514 w 620"/>
                <a:gd name="T13" fmla="*/ 638437 h 4408"/>
                <a:gd name="T14" fmla="*/ 2240 w 620"/>
                <a:gd name="T15" fmla="*/ 746653 h 4408"/>
                <a:gd name="T16" fmla="*/ 0 w 620"/>
                <a:gd name="T17" fmla="*/ 854869 h 4408"/>
                <a:gd name="T18" fmla="*/ 2240 w 620"/>
                <a:gd name="T19" fmla="*/ 963085 h 4408"/>
                <a:gd name="T20" fmla="*/ 8514 w 620"/>
                <a:gd name="T21" fmla="*/ 1071301 h 4408"/>
                <a:gd name="T22" fmla="*/ 19716 w 620"/>
                <a:gd name="T23" fmla="*/ 1179130 h 4408"/>
                <a:gd name="T24" fmla="*/ 34951 w 620"/>
                <a:gd name="T25" fmla="*/ 1286570 h 4408"/>
                <a:gd name="T26" fmla="*/ 54218 w 620"/>
                <a:gd name="T27" fmla="*/ 1393235 h 4408"/>
                <a:gd name="T28" fmla="*/ 78415 w 620"/>
                <a:gd name="T29" fmla="*/ 1499511 h 4408"/>
                <a:gd name="T30" fmla="*/ 106196 w 620"/>
                <a:gd name="T31" fmla="*/ 1605013 h 4408"/>
                <a:gd name="T32" fmla="*/ 138907 w 620"/>
                <a:gd name="T33" fmla="*/ 1709738 h 4408"/>
                <a:gd name="T34" fmla="*/ 138907 w 620"/>
                <a:gd name="T35" fmla="*/ 1709738 h 4408"/>
                <a:gd name="T36" fmla="*/ 171617 w 620"/>
                <a:gd name="T37" fmla="*/ 1605013 h 4408"/>
                <a:gd name="T38" fmla="*/ 199398 w 620"/>
                <a:gd name="T39" fmla="*/ 1499511 h 4408"/>
                <a:gd name="T40" fmla="*/ 223595 w 620"/>
                <a:gd name="T41" fmla="*/ 1393235 h 4408"/>
                <a:gd name="T42" fmla="*/ 242862 w 620"/>
                <a:gd name="T43" fmla="*/ 1286570 h 4408"/>
                <a:gd name="T44" fmla="*/ 258097 w 620"/>
                <a:gd name="T45" fmla="*/ 1179130 h 4408"/>
                <a:gd name="T46" fmla="*/ 269299 w 620"/>
                <a:gd name="T47" fmla="*/ 1071301 h 4408"/>
                <a:gd name="T48" fmla="*/ 275573 w 620"/>
                <a:gd name="T49" fmla="*/ 963085 h 4408"/>
                <a:gd name="T50" fmla="*/ 277813 w 620"/>
                <a:gd name="T51" fmla="*/ 854869 h 4408"/>
                <a:gd name="T52" fmla="*/ 275573 w 620"/>
                <a:gd name="T53" fmla="*/ 746653 h 4408"/>
                <a:gd name="T54" fmla="*/ 269299 w 620"/>
                <a:gd name="T55" fmla="*/ 638437 h 4408"/>
                <a:gd name="T56" fmla="*/ 258097 w 620"/>
                <a:gd name="T57" fmla="*/ 530608 h 4408"/>
                <a:gd name="T58" fmla="*/ 242862 w 620"/>
                <a:gd name="T59" fmla="*/ 423168 h 4408"/>
                <a:gd name="T60" fmla="*/ 223595 w 620"/>
                <a:gd name="T61" fmla="*/ 316503 h 4408"/>
                <a:gd name="T62" fmla="*/ 199398 w 620"/>
                <a:gd name="T63" fmla="*/ 210226 h 4408"/>
                <a:gd name="T64" fmla="*/ 171617 w 620"/>
                <a:gd name="T65" fmla="*/ 104725 h 4408"/>
                <a:gd name="T66" fmla="*/ 138907 w 620"/>
                <a:gd name="T67" fmla="*/ 0 h 440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20"/>
                <a:gd name="T103" fmla="*/ 0 h 4408"/>
                <a:gd name="T104" fmla="*/ 620 w 620"/>
                <a:gd name="T105" fmla="*/ 4408 h 440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20" h="4408">
                  <a:moveTo>
                    <a:pt x="310" y="0"/>
                  </a:moveTo>
                  <a:lnTo>
                    <a:pt x="237" y="270"/>
                  </a:lnTo>
                  <a:lnTo>
                    <a:pt x="175" y="542"/>
                  </a:lnTo>
                  <a:lnTo>
                    <a:pt x="121" y="816"/>
                  </a:lnTo>
                  <a:lnTo>
                    <a:pt x="78" y="1091"/>
                  </a:lnTo>
                  <a:lnTo>
                    <a:pt x="44" y="1368"/>
                  </a:lnTo>
                  <a:lnTo>
                    <a:pt x="19" y="1646"/>
                  </a:lnTo>
                  <a:lnTo>
                    <a:pt x="5" y="1925"/>
                  </a:lnTo>
                  <a:lnTo>
                    <a:pt x="0" y="2204"/>
                  </a:lnTo>
                  <a:lnTo>
                    <a:pt x="5" y="2483"/>
                  </a:lnTo>
                  <a:lnTo>
                    <a:pt x="19" y="2762"/>
                  </a:lnTo>
                  <a:lnTo>
                    <a:pt x="44" y="3040"/>
                  </a:lnTo>
                  <a:lnTo>
                    <a:pt x="78" y="3317"/>
                  </a:lnTo>
                  <a:lnTo>
                    <a:pt x="121" y="3592"/>
                  </a:lnTo>
                  <a:lnTo>
                    <a:pt x="175" y="3866"/>
                  </a:lnTo>
                  <a:lnTo>
                    <a:pt x="237" y="4138"/>
                  </a:lnTo>
                  <a:lnTo>
                    <a:pt x="310" y="4408"/>
                  </a:lnTo>
                  <a:lnTo>
                    <a:pt x="383" y="4138"/>
                  </a:lnTo>
                  <a:lnTo>
                    <a:pt x="445" y="3866"/>
                  </a:lnTo>
                  <a:lnTo>
                    <a:pt x="499" y="3592"/>
                  </a:lnTo>
                  <a:lnTo>
                    <a:pt x="542" y="3317"/>
                  </a:lnTo>
                  <a:lnTo>
                    <a:pt x="576" y="3040"/>
                  </a:lnTo>
                  <a:lnTo>
                    <a:pt x="601" y="2762"/>
                  </a:lnTo>
                  <a:lnTo>
                    <a:pt x="615" y="2483"/>
                  </a:lnTo>
                  <a:lnTo>
                    <a:pt x="620" y="2204"/>
                  </a:lnTo>
                  <a:lnTo>
                    <a:pt x="615" y="1925"/>
                  </a:lnTo>
                  <a:lnTo>
                    <a:pt x="601" y="1646"/>
                  </a:lnTo>
                  <a:lnTo>
                    <a:pt x="576" y="1368"/>
                  </a:lnTo>
                  <a:lnTo>
                    <a:pt x="542" y="1091"/>
                  </a:lnTo>
                  <a:lnTo>
                    <a:pt x="499" y="816"/>
                  </a:lnTo>
                  <a:lnTo>
                    <a:pt x="445" y="542"/>
                  </a:lnTo>
                  <a:lnTo>
                    <a:pt x="383" y="270"/>
                  </a:lnTo>
                  <a:lnTo>
                    <a:pt x="310" y="0"/>
                  </a:lnTo>
                  <a:close/>
                </a:path>
              </a:pathLst>
            </a:custGeom>
            <a:blipFill dpi="0" rotWithShape="0">
              <a:blip r:embed="rId2"/>
              <a:srcRect/>
              <a:tile tx="0" ty="0" sx="100000" sy="100000" flip="none" algn="tl"/>
            </a:blipFill>
            <a:ln w="9525">
              <a:solidFill>
                <a:srgbClr val="000000"/>
              </a:solidFill>
              <a:round/>
              <a:headEnd/>
              <a:tailEnd/>
            </a:ln>
          </p:spPr>
          <p:txBody>
            <a:bodyPr/>
            <a:lstStyle/>
            <a:p>
              <a:endParaRPr lang="zh-CN" altLang="en-US"/>
            </a:p>
          </p:txBody>
        </p:sp>
        <p:grpSp>
          <p:nvGrpSpPr>
            <p:cNvPr id="4" name="组合 3"/>
            <p:cNvGrpSpPr/>
            <p:nvPr/>
          </p:nvGrpSpPr>
          <p:grpSpPr>
            <a:xfrm>
              <a:off x="712788" y="4645025"/>
              <a:ext cx="7239000" cy="150821"/>
              <a:chOff x="1000125" y="3140075"/>
              <a:chExt cx="7239000" cy="150821"/>
            </a:xfrm>
          </p:grpSpPr>
          <p:sp>
            <p:nvSpPr>
              <p:cNvPr id="5" name="Line 3"/>
              <p:cNvSpPr>
                <a:spLocks noChangeShapeType="1"/>
              </p:cNvSpPr>
              <p:nvPr/>
            </p:nvSpPr>
            <p:spPr bwMode="auto">
              <a:xfrm>
                <a:off x="1000125" y="3284538"/>
                <a:ext cx="7239000" cy="635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Line 4"/>
              <p:cNvSpPr>
                <a:spLocks noChangeShapeType="1"/>
              </p:cNvSpPr>
              <p:nvPr/>
            </p:nvSpPr>
            <p:spPr bwMode="auto">
              <a:xfrm>
                <a:off x="5148263"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Line 5"/>
              <p:cNvSpPr>
                <a:spLocks noChangeShapeType="1"/>
              </p:cNvSpPr>
              <p:nvPr/>
            </p:nvSpPr>
            <p:spPr bwMode="auto">
              <a:xfrm>
                <a:off x="6156325"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Line 6"/>
              <p:cNvSpPr>
                <a:spLocks noChangeShapeType="1"/>
              </p:cNvSpPr>
              <p:nvPr/>
            </p:nvSpPr>
            <p:spPr bwMode="auto">
              <a:xfrm>
                <a:off x="3203575"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Line 7"/>
              <p:cNvSpPr>
                <a:spLocks noChangeShapeType="1"/>
              </p:cNvSpPr>
              <p:nvPr/>
            </p:nvSpPr>
            <p:spPr bwMode="auto">
              <a:xfrm>
                <a:off x="2195513" y="3140075"/>
                <a:ext cx="0" cy="1444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 name="矩形 13"/>
            <p:cNvSpPr/>
            <p:nvPr/>
          </p:nvSpPr>
          <p:spPr>
            <a:xfrm>
              <a:off x="2714099" y="4814896"/>
              <a:ext cx="404278" cy="523220"/>
            </a:xfrm>
            <a:prstGeom prst="rect">
              <a:avLst/>
            </a:prstGeom>
          </p:spPr>
          <p:txBody>
            <a:bodyPr wrap="none">
              <a:spAutoFit/>
            </a:bodyPr>
            <a:lstStyle/>
            <a:p>
              <a:r>
                <a:rPr lang="en-US" altLang="zh-CN" sz="2800" b="1" dirty="0">
                  <a:solidFill>
                    <a:prstClr val="black"/>
                  </a:solidFill>
                  <a:latin typeface="Times New Roman" panose="02020603050405020304" pitchFamily="18" charset="0"/>
                  <a:ea typeface="微软雅黑" panose="020B0503020204020204" pitchFamily="34" charset="-122"/>
                </a:rPr>
                <a:t>F</a:t>
              </a:r>
              <a:endParaRPr lang="zh-CN" altLang="en-US" dirty="0"/>
            </a:p>
          </p:txBody>
        </p:sp>
        <p:sp>
          <p:nvSpPr>
            <p:cNvPr id="15" name="矩形 14"/>
            <p:cNvSpPr/>
            <p:nvPr/>
          </p:nvSpPr>
          <p:spPr>
            <a:xfrm>
              <a:off x="4674134" y="4956823"/>
              <a:ext cx="404278" cy="523220"/>
            </a:xfrm>
            <a:prstGeom prst="rect">
              <a:avLst/>
            </a:prstGeom>
          </p:spPr>
          <p:txBody>
            <a:bodyPr wrap="none">
              <a:spAutoFit/>
            </a:bodyPr>
            <a:lstStyle/>
            <a:p>
              <a:r>
                <a:rPr lang="en-US" altLang="zh-CN" sz="2800" b="1" dirty="0">
                  <a:solidFill>
                    <a:prstClr val="black"/>
                  </a:solidFill>
                  <a:latin typeface="Times New Roman" panose="02020603050405020304" pitchFamily="18" charset="0"/>
                  <a:ea typeface="微软雅黑" panose="020B0503020204020204" pitchFamily="34" charset="-122"/>
                </a:rPr>
                <a:t>F</a:t>
              </a:r>
              <a:endParaRPr lang="zh-CN" altLang="en-US" dirty="0"/>
            </a:p>
          </p:txBody>
        </p:sp>
        <p:sp>
          <p:nvSpPr>
            <p:cNvPr id="16" name="矩形 15"/>
            <p:cNvSpPr/>
            <p:nvPr/>
          </p:nvSpPr>
          <p:spPr>
            <a:xfrm>
              <a:off x="5724527" y="4808538"/>
              <a:ext cx="583814" cy="523220"/>
            </a:xfrm>
            <a:prstGeom prst="rect">
              <a:avLst/>
            </a:prstGeom>
          </p:spPr>
          <p:txBody>
            <a:bodyPr wrap="none">
              <a:spAutoFit/>
            </a:bodyPr>
            <a:lstStyle/>
            <a:p>
              <a:r>
                <a:rPr lang="en-US" altLang="zh-CN" sz="2800" b="1" dirty="0" smtClean="0">
                  <a:solidFill>
                    <a:prstClr val="black"/>
                  </a:solidFill>
                  <a:latin typeface="Times New Roman" panose="02020603050405020304" pitchFamily="18" charset="0"/>
                  <a:ea typeface="微软雅黑" panose="020B0503020204020204" pitchFamily="34" charset="-122"/>
                </a:rPr>
                <a:t>2F</a:t>
              </a:r>
              <a:endParaRPr lang="zh-CN" altLang="en-US" dirty="0"/>
            </a:p>
          </p:txBody>
        </p:sp>
        <p:sp>
          <p:nvSpPr>
            <p:cNvPr id="17" name="矩形 16"/>
            <p:cNvSpPr/>
            <p:nvPr/>
          </p:nvSpPr>
          <p:spPr>
            <a:xfrm>
              <a:off x="1787537" y="4832678"/>
              <a:ext cx="583814" cy="523220"/>
            </a:xfrm>
            <a:prstGeom prst="rect">
              <a:avLst/>
            </a:prstGeom>
          </p:spPr>
          <p:txBody>
            <a:bodyPr wrap="none">
              <a:spAutoFit/>
            </a:bodyPr>
            <a:lstStyle/>
            <a:p>
              <a:r>
                <a:rPr lang="en-US" altLang="zh-CN" sz="2800" b="1" dirty="0" smtClean="0">
                  <a:solidFill>
                    <a:prstClr val="black"/>
                  </a:solidFill>
                  <a:latin typeface="Times New Roman" panose="02020603050405020304" pitchFamily="18" charset="0"/>
                  <a:ea typeface="微软雅黑" panose="020B0503020204020204" pitchFamily="34" charset="-122"/>
                </a:rPr>
                <a:t>2F</a:t>
              </a:r>
              <a:endParaRPr lang="zh-CN" altLang="en-US" dirty="0"/>
            </a:p>
          </p:txBody>
        </p:sp>
      </p:grpSp>
      <p:grpSp>
        <p:nvGrpSpPr>
          <p:cNvPr id="18" name="组合 17"/>
          <p:cNvGrpSpPr/>
          <p:nvPr/>
        </p:nvGrpSpPr>
        <p:grpSpPr>
          <a:xfrm>
            <a:off x="635" y="526944"/>
            <a:ext cx="2286000" cy="631825"/>
            <a:chOff x="303" y="1315"/>
            <a:chExt cx="3600" cy="995"/>
          </a:xfrm>
        </p:grpSpPr>
        <p:grpSp>
          <p:nvGrpSpPr>
            <p:cNvPr id="19" name="组合 18"/>
            <p:cNvGrpSpPr/>
            <p:nvPr/>
          </p:nvGrpSpPr>
          <p:grpSpPr>
            <a:xfrm>
              <a:off x="898" y="1383"/>
              <a:ext cx="3005" cy="883"/>
              <a:chOff x="903371" y="249943"/>
              <a:chExt cx="2312527" cy="679699"/>
            </a:xfrm>
          </p:grpSpPr>
          <p:sp>
            <p:nvSpPr>
              <p:cNvPr id="24"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5"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0" name="组合 19"/>
            <p:cNvGrpSpPr/>
            <p:nvPr/>
          </p:nvGrpSpPr>
          <p:grpSpPr>
            <a:xfrm rot="16200000">
              <a:off x="366" y="1252"/>
              <a:ext cx="995" cy="1122"/>
              <a:chOff x="8439634" y="3544648"/>
              <a:chExt cx="1611146" cy="1817848"/>
            </a:xfrm>
          </p:grpSpPr>
          <p:sp>
            <p:nvSpPr>
              <p:cNvPr id="22"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3"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8614157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3265" y="573565"/>
            <a:ext cx="2286000" cy="631825"/>
            <a:chOff x="303" y="1315"/>
            <a:chExt cx="3600" cy="995"/>
          </a:xfrm>
        </p:grpSpPr>
        <p:grpSp>
          <p:nvGrpSpPr>
            <p:cNvPr id="3" name="组合 2"/>
            <p:cNvGrpSpPr/>
            <p:nvPr/>
          </p:nvGrpSpPr>
          <p:grpSpPr>
            <a:xfrm>
              <a:off x="898" y="1383"/>
              <a:ext cx="3005" cy="883"/>
              <a:chOff x="903371" y="249943"/>
              <a:chExt cx="2312527" cy="679699"/>
            </a:xfrm>
          </p:grpSpPr>
          <p:sp>
            <p:nvSpPr>
              <p:cNvPr id="8"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9"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学以致用</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4" name="组合 3"/>
            <p:cNvGrpSpPr/>
            <p:nvPr/>
          </p:nvGrpSpPr>
          <p:grpSpPr>
            <a:xfrm rot="16200000">
              <a:off x="366" y="1252"/>
              <a:ext cx="995" cy="1122"/>
              <a:chOff x="8439634" y="3544648"/>
              <a:chExt cx="1611146" cy="1817848"/>
            </a:xfrm>
          </p:grpSpPr>
          <p:sp>
            <p:nvSpPr>
              <p:cNvPr id="6"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7"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0" name="矩形 9"/>
          <p:cNvSpPr/>
          <p:nvPr/>
        </p:nvSpPr>
        <p:spPr>
          <a:xfrm>
            <a:off x="904875" y="1436370"/>
            <a:ext cx="6858000" cy="3970318"/>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让</a:t>
            </a:r>
            <a:r>
              <a:rPr lang="zh-CN" altLang="en-US" sz="2800" b="1" dirty="0">
                <a:solidFill>
                  <a:prstClr val="black"/>
                </a:solidFill>
                <a:latin typeface="Times New Roman" panose="02020603050405020304" pitchFamily="18" charset="0"/>
                <a:ea typeface="微软雅黑" panose="020B0503020204020204" pitchFamily="34" charset="-122"/>
              </a:rPr>
              <a:t>一个凸透镜正对太阳光，在距透镜</a:t>
            </a:r>
            <a:r>
              <a:rPr lang="en-US" altLang="zh-CN" sz="2800" b="1" dirty="0">
                <a:solidFill>
                  <a:prstClr val="black"/>
                </a:solidFill>
                <a:latin typeface="Times New Roman" panose="02020603050405020304" pitchFamily="18" charset="0"/>
                <a:ea typeface="微软雅黑" panose="020B0503020204020204" pitchFamily="34" charset="-122"/>
              </a:rPr>
              <a:t>5cm</a:t>
            </a:r>
            <a:r>
              <a:rPr lang="zh-CN" altLang="en-US" sz="2800" b="1" dirty="0">
                <a:solidFill>
                  <a:prstClr val="black"/>
                </a:solidFill>
                <a:latin typeface="Times New Roman" panose="02020603050405020304" pitchFamily="18" charset="0"/>
                <a:ea typeface="微软雅黑" panose="020B0503020204020204" pitchFamily="34" charset="-122"/>
              </a:rPr>
              <a:t>处得到一个最小、最亮的光斑．若将一个物体放在此透镜前</a:t>
            </a:r>
            <a:r>
              <a:rPr lang="en-US" altLang="zh-CN" sz="2800" b="1" dirty="0">
                <a:solidFill>
                  <a:prstClr val="black"/>
                </a:solidFill>
                <a:latin typeface="Times New Roman" panose="02020603050405020304" pitchFamily="18" charset="0"/>
                <a:ea typeface="微软雅黑" panose="020B0503020204020204" pitchFamily="34" charset="-122"/>
              </a:rPr>
              <a:t>7cm</a:t>
            </a:r>
            <a:r>
              <a:rPr lang="zh-CN" altLang="en-US" sz="2800" b="1" dirty="0">
                <a:solidFill>
                  <a:prstClr val="black"/>
                </a:solidFill>
                <a:latin typeface="Times New Roman" panose="02020603050405020304" pitchFamily="18" charset="0"/>
                <a:ea typeface="微软雅黑" panose="020B0503020204020204" pitchFamily="34" charset="-122"/>
              </a:rPr>
              <a:t>处，经这个凸透镜所成的像是（     ）</a:t>
            </a:r>
          </a:p>
          <a:p>
            <a:pPr lvl="0">
              <a:lnSpc>
                <a:spcPct val="150000"/>
              </a:lnSpc>
            </a:pPr>
            <a:r>
              <a:rPr lang="en-US" altLang="zh-CN" sz="2800" b="1" dirty="0">
                <a:solidFill>
                  <a:prstClr val="black"/>
                </a:solidFill>
                <a:latin typeface="Times New Roman" panose="02020603050405020304" pitchFamily="18" charset="0"/>
                <a:ea typeface="微软雅黑" panose="020B0503020204020204" pitchFamily="34" charset="-122"/>
              </a:rPr>
              <a:t>A.</a:t>
            </a:r>
            <a:r>
              <a:rPr lang="zh-CN" altLang="en-US" sz="2800" b="1" dirty="0">
                <a:solidFill>
                  <a:prstClr val="black"/>
                </a:solidFill>
                <a:latin typeface="Times New Roman" panose="02020603050405020304" pitchFamily="18" charset="0"/>
                <a:ea typeface="微软雅黑" panose="020B0503020204020204" pitchFamily="34" charset="-122"/>
              </a:rPr>
              <a:t>缩小的实像      </a:t>
            </a:r>
            <a:r>
              <a:rPr lang="en-US" altLang="zh-CN" sz="2800" b="1" dirty="0">
                <a:solidFill>
                  <a:prstClr val="black"/>
                </a:solidFill>
                <a:latin typeface="Times New Roman" panose="02020603050405020304" pitchFamily="18" charset="0"/>
                <a:ea typeface="微软雅黑" panose="020B0503020204020204" pitchFamily="34" charset="-122"/>
              </a:rPr>
              <a:t>B.</a:t>
            </a:r>
            <a:r>
              <a:rPr lang="zh-CN" altLang="en-US" sz="2800" b="1" dirty="0">
                <a:solidFill>
                  <a:prstClr val="black"/>
                </a:solidFill>
                <a:latin typeface="Times New Roman" panose="02020603050405020304" pitchFamily="18" charset="0"/>
                <a:ea typeface="微软雅黑" panose="020B0503020204020204" pitchFamily="34" charset="-122"/>
              </a:rPr>
              <a:t>放大的实像      </a:t>
            </a:r>
            <a:endParaRPr lang="en-US" altLang="zh-CN" sz="2800" b="1" dirty="0" smtClean="0">
              <a:solidFill>
                <a:prstClr val="black"/>
              </a:solidFill>
              <a:latin typeface="Times New Roman" panose="02020603050405020304" pitchFamily="18" charset="0"/>
              <a:ea typeface="微软雅黑" panose="020B0503020204020204" pitchFamily="3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C</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缩小的虚像      </a:t>
            </a:r>
            <a:r>
              <a:rPr lang="en-US" altLang="zh-CN" sz="2800" b="1" dirty="0">
                <a:solidFill>
                  <a:prstClr val="black"/>
                </a:solidFill>
                <a:latin typeface="Times New Roman" panose="02020603050405020304" pitchFamily="18" charset="0"/>
                <a:ea typeface="微软雅黑" panose="020B0503020204020204" pitchFamily="34" charset="-122"/>
              </a:rPr>
              <a:t>D.</a:t>
            </a:r>
            <a:r>
              <a:rPr lang="zh-CN" altLang="en-US" sz="2800" b="1" dirty="0">
                <a:solidFill>
                  <a:prstClr val="black"/>
                </a:solidFill>
                <a:latin typeface="Times New Roman" panose="02020603050405020304" pitchFamily="18" charset="0"/>
                <a:ea typeface="微软雅黑" panose="020B0503020204020204" pitchFamily="34" charset="-122"/>
              </a:rPr>
              <a:t>放大的虚像</a:t>
            </a:r>
          </a:p>
        </p:txBody>
      </p:sp>
      <p:sp>
        <p:nvSpPr>
          <p:cNvPr id="11" name="矩形 10"/>
          <p:cNvSpPr/>
          <p:nvPr/>
        </p:nvSpPr>
        <p:spPr>
          <a:xfrm>
            <a:off x="3160093" y="3500765"/>
            <a:ext cx="423514"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pitchFamily="34" charset="-122"/>
              </a:rPr>
              <a:t>B</a:t>
            </a:r>
            <a:endParaRPr lang="zh-CN" altLang="en-US" dirty="0">
              <a:solidFill>
                <a:srgbClr val="C00000"/>
              </a:solidFill>
            </a:endParaRPr>
          </a:p>
        </p:txBody>
      </p:sp>
    </p:spTree>
    <p:extLst>
      <p:ext uri="{BB962C8B-B14F-4D97-AF65-F5344CB8AC3E}">
        <p14:creationId xmlns:p14="http://schemas.microsoft.com/office/powerpoint/2010/main" val="587081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1000"/>
                                        <p:tgtEl>
                                          <p:spTgt spid="11">
                                            <p:txEl>
                                              <p:pRg st="0" end="0"/>
                                            </p:txEl>
                                          </p:spTgt>
                                        </p:tgtEl>
                                      </p:cBhvr>
                                    </p:animEffect>
                                    <p:anim calcmode="lin" valueType="num">
                                      <p:cBhvr>
                                        <p:cTn id="8" dur="1000" fill="hold"/>
                                        <p:tgtEl>
                                          <p:spTgt spid="1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5555" y="1311467"/>
            <a:ext cx="7762875" cy="4616648"/>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例</a:t>
            </a:r>
            <a:r>
              <a:rPr lang="en-US" altLang="zh-CN" sz="2800" b="1" dirty="0">
                <a:solidFill>
                  <a:prstClr val="black"/>
                </a:solidFill>
                <a:latin typeface="Times New Roman" panose="02020603050405020304" pitchFamily="18" charset="0"/>
                <a:ea typeface="微软雅黑" panose="020B0503020204020204" pitchFamily="34" charset="-122"/>
              </a:rPr>
              <a:t>2  </a:t>
            </a:r>
            <a:r>
              <a:rPr lang="zh-CN" altLang="en-US" sz="2800" b="1" dirty="0">
                <a:solidFill>
                  <a:prstClr val="black"/>
                </a:solidFill>
                <a:latin typeface="Times New Roman" panose="02020603050405020304" pitchFamily="18" charset="0"/>
                <a:ea typeface="微软雅黑" panose="020B0503020204020204" pitchFamily="34" charset="-122"/>
              </a:rPr>
              <a:t>小华在“探究凸透镜成像规律的实验”中发现像高与像距、物距之间有一定的关系，为了进一步探究，他将</a:t>
            </a:r>
            <a:r>
              <a:rPr lang="en-US" altLang="zh-CN" sz="2800" b="1" dirty="0">
                <a:solidFill>
                  <a:prstClr val="black"/>
                </a:solidFill>
                <a:latin typeface="Times New Roman" panose="02020603050405020304" pitchFamily="18" charset="0"/>
                <a:ea typeface="微软雅黑" panose="020B0503020204020204" pitchFamily="34" charset="-122"/>
              </a:rPr>
              <a:t>5cm</a:t>
            </a:r>
            <a:r>
              <a:rPr lang="zh-CN" altLang="en-US" sz="2800" b="1" dirty="0">
                <a:solidFill>
                  <a:prstClr val="black"/>
                </a:solidFill>
                <a:latin typeface="Times New Roman" panose="02020603050405020304" pitchFamily="18" charset="0"/>
                <a:ea typeface="微软雅黑" panose="020B0503020204020204" pitchFamily="34" charset="-122"/>
              </a:rPr>
              <a:t>长的发光体放在一个竖直支架上作为光源进行实验。</a:t>
            </a: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）实验开始前，首先在光具座上依次安装发光体、凸透镜和光屏并进行调节，使它们的中心在</a:t>
            </a:r>
            <a:r>
              <a:rPr lang="zh-CN" altLang="en-US" sz="2800" b="1" dirty="0">
                <a:solidFill>
                  <a:prstClr val="black"/>
                </a:solidFill>
                <a:latin typeface="Times New Roman" panose="02020603050405020304" pitchFamily="18" charset="0"/>
                <a:ea typeface="微软雅黑" panose="020B0503020204020204" pitchFamily="34" charset="-122"/>
              </a:rPr>
              <a:t>（                </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3" name="组合 2"/>
          <p:cNvGrpSpPr/>
          <p:nvPr/>
        </p:nvGrpSpPr>
        <p:grpSpPr>
          <a:xfrm>
            <a:off x="143440" y="574200"/>
            <a:ext cx="2155825" cy="631825"/>
            <a:chOff x="508" y="1316"/>
            <a:chExt cx="3395" cy="995"/>
          </a:xfrm>
        </p:grpSpPr>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典例精析</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571" y="1253"/>
              <a:ext cx="995" cy="1122"/>
              <a:chOff x="8439634" y="3875630"/>
              <a:chExt cx="1611146" cy="1817848"/>
            </a:xfrm>
          </p:grpSpPr>
          <p:sp>
            <p:nvSpPr>
              <p:cNvPr id="7" name="Freeform 5"/>
              <p:cNvSpPr/>
              <p:nvPr/>
            </p:nvSpPr>
            <p:spPr bwMode="auto">
              <a:xfrm rot="5400000">
                <a:off x="8336283" y="3978981"/>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96899" y="4197498"/>
                <a:ext cx="1324744" cy="11741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306478895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143440" y="574200"/>
            <a:ext cx="2155825" cy="631825"/>
            <a:chOff x="508" y="1316"/>
            <a:chExt cx="3395" cy="995"/>
          </a:xfrm>
        </p:grpSpPr>
        <p:grpSp>
          <p:nvGrpSpPr>
            <p:cNvPr id="3" name="组合 2"/>
            <p:cNvGrpSpPr/>
            <p:nvPr/>
          </p:nvGrpSpPr>
          <p:grpSpPr>
            <a:xfrm>
              <a:off x="898" y="1383"/>
              <a:ext cx="3005" cy="883"/>
              <a:chOff x="903371" y="249943"/>
              <a:chExt cx="2312527" cy="679699"/>
            </a:xfrm>
          </p:grpSpPr>
          <p:sp>
            <p:nvSpPr>
              <p:cNvPr id="8"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9"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典例精析</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4" name="组合 3"/>
            <p:cNvGrpSpPr/>
            <p:nvPr/>
          </p:nvGrpSpPr>
          <p:grpSpPr>
            <a:xfrm rot="16200000">
              <a:off x="571" y="1253"/>
              <a:ext cx="995" cy="1122"/>
              <a:chOff x="8439634" y="3875630"/>
              <a:chExt cx="1611146" cy="1817848"/>
            </a:xfrm>
          </p:grpSpPr>
          <p:sp>
            <p:nvSpPr>
              <p:cNvPr id="6" name="Freeform 5"/>
              <p:cNvSpPr/>
              <p:nvPr/>
            </p:nvSpPr>
            <p:spPr bwMode="auto">
              <a:xfrm rot="5400000">
                <a:off x="8336283" y="3978981"/>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7" name="Freeform 5"/>
              <p:cNvSpPr/>
              <p:nvPr/>
            </p:nvSpPr>
            <p:spPr bwMode="auto">
              <a:xfrm rot="5400000">
                <a:off x="8596899" y="4197498"/>
                <a:ext cx="1324744" cy="11741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0" name="矩形 9"/>
          <p:cNvSpPr/>
          <p:nvPr/>
        </p:nvSpPr>
        <p:spPr>
          <a:xfrm>
            <a:off x="143123" y="1177449"/>
            <a:ext cx="8888484" cy="738664"/>
          </a:xfrm>
          <a:prstGeom prst="rect">
            <a:avLst/>
          </a:prstGeom>
        </p:spPr>
        <p:txBody>
          <a:bodyPr wrap="square">
            <a:spAutoFit/>
          </a:bodyPr>
          <a:lstStyle/>
          <a:p>
            <a:pPr>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）下表是小华同学实验时记录的几组数据</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		</a:t>
            </a:r>
          </a:p>
        </p:txBody>
      </p:sp>
      <p:graphicFrame>
        <p:nvGraphicFramePr>
          <p:cNvPr id="18" name="表格 17"/>
          <p:cNvGraphicFramePr>
            <a:graphicFrameLocks noGrp="1"/>
          </p:cNvGraphicFramePr>
          <p:nvPr>
            <p:extLst>
              <p:ext uri="{D42A27DB-BD31-4B8C-83A1-F6EECF244321}">
                <p14:modId xmlns:p14="http://schemas.microsoft.com/office/powerpoint/2010/main" val="1954911649"/>
              </p:ext>
            </p:extLst>
          </p:nvPr>
        </p:nvGraphicFramePr>
        <p:xfrm>
          <a:off x="868585" y="1916113"/>
          <a:ext cx="6299485" cy="4009497"/>
        </p:xfrm>
        <a:graphic>
          <a:graphicData uri="http://schemas.openxmlformats.org/drawingml/2006/table">
            <a:tbl>
              <a:tblPr firstRow="1" bandRow="1">
                <a:tableStyleId>{5C22544A-7EE6-4342-B048-85BDC9FD1C3A}</a:tableStyleId>
              </a:tblPr>
              <a:tblGrid>
                <a:gridCol w="1259897"/>
                <a:gridCol w="1259897"/>
                <a:gridCol w="1259897"/>
                <a:gridCol w="1259897"/>
                <a:gridCol w="1259897"/>
              </a:tblGrid>
              <a:tr h="998537">
                <a:tc>
                  <a:txBody>
                    <a:bodyPr/>
                    <a:lstStyle/>
                    <a:p>
                      <a:r>
                        <a:rPr kumimoji="0" lang="zh-CN" altLang="en-US"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rPr>
                        <a:t>实验次数</a:t>
                      </a:r>
                      <a:endParaRPr lang="zh-CN" altLang="en-US" dirty="0"/>
                    </a:p>
                  </a:txBody>
                  <a:tcPr/>
                </a:tc>
                <a:tc>
                  <a:txBody>
                    <a:bodyPr/>
                    <a:lstStyle/>
                    <a:p>
                      <a:r>
                        <a:rPr kumimoji="0" lang="zh-CN" altLang="en-US"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rPr>
                        <a:t>物距</a:t>
                      </a:r>
                      <a:r>
                        <a:rPr kumimoji="0" lang="en-US" altLang="zh-CN"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rPr>
                        <a:t>u / cm</a:t>
                      </a:r>
                      <a:endParaRPr lang="zh-CN" altLang="en-US" dirty="0"/>
                    </a:p>
                  </a:txBody>
                  <a:tcPr/>
                </a:tc>
                <a:tc>
                  <a:txBody>
                    <a:bodyPr/>
                    <a:lstStyle/>
                    <a:p>
                      <a:r>
                        <a:rPr kumimoji="0" lang="zh-CN" altLang="en-US"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rPr>
                        <a:t>像距</a:t>
                      </a:r>
                      <a:r>
                        <a:rPr kumimoji="0" lang="en-US" altLang="zh-CN"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rPr>
                        <a:t>v / cm</a:t>
                      </a:r>
                      <a:endParaRPr lang="zh-CN" altLang="en-US" dirty="0"/>
                    </a:p>
                  </a:txBody>
                  <a:tcPr/>
                </a:tc>
                <a:tc>
                  <a:txBody>
                    <a:bodyPr/>
                    <a:lstStyle/>
                    <a:p>
                      <a:pPr marL="0" marR="0" indent="0" algn="l" defTabSz="915035"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rPr>
                        <a:t>物高</a:t>
                      </a:r>
                      <a:r>
                        <a:rPr kumimoji="0" lang="en-US" altLang="zh-CN"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rPr>
                        <a:t>L / cm</a:t>
                      </a:r>
                      <a:endParaRPr lang="zh-CN" altLang="en-US"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rPr>
                        <a:t>像高</a:t>
                      </a:r>
                      <a:r>
                        <a:rPr kumimoji="0" lang="en-US" altLang="zh-CN" sz="2800" b="1" i="0" u="none" strike="noStrike" kern="1200" cap="none" spc="0" normalizeH="0" baseline="0" noProof="0" dirty="0" smtClean="0">
                          <a:ln>
                            <a:noFill/>
                          </a:ln>
                          <a:solidFill>
                            <a:prstClr val="black"/>
                          </a:solidFill>
                          <a:effectLst/>
                          <a:uLnTx/>
                          <a:uFillTx/>
                          <a:latin typeface="Times New Roman" panose="02020603050405020304" pitchFamily="18" charset="0"/>
                          <a:ea typeface="微软雅黑" panose="020B0503020204020204" pitchFamily="34" charset="-122"/>
                        </a:rPr>
                        <a:t>h/ cm</a:t>
                      </a:r>
                    </a:p>
                  </a:txBody>
                  <a:tcPr/>
                </a:tc>
              </a:tr>
              <a:tr h="602192">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1</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35</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14</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5</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2</a:t>
                      </a:r>
                      <a:endParaRPr lang="zh-CN" altLang="en-US" sz="2800" dirty="0"/>
                    </a:p>
                  </a:txBody>
                  <a:tcPr/>
                </a:tc>
              </a:tr>
              <a:tr h="602192">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2</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30</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15</a:t>
                      </a:r>
                      <a:endParaRPr lang="zh-CN" altLang="en-US" sz="2800" dirty="0"/>
                    </a:p>
                  </a:txBody>
                  <a:tcPr/>
                </a:tc>
                <a:tc>
                  <a:txBody>
                    <a:bodyPr/>
                    <a:lstStyle/>
                    <a:p>
                      <a:pPr algn="ctr"/>
                      <a:r>
                        <a:rPr lang="en-US" altLang="zh-CN" sz="2800" dirty="0" smtClean="0"/>
                        <a:t>5</a:t>
                      </a:r>
                      <a:endParaRPr lang="zh-CN" altLang="en-US" sz="2800" dirty="0"/>
                    </a:p>
                  </a:txBody>
                  <a:tcPr/>
                </a:tc>
                <a:tc>
                  <a:txBody>
                    <a:bodyPr/>
                    <a:lstStyle/>
                    <a:p>
                      <a:pPr marL="0" marR="0" indent="0" algn="ctr" defTabSz="915035" rtl="0" eaLnBrk="1" fontAlgn="auto" latinLnBrk="0" hangingPunct="1">
                        <a:lnSpc>
                          <a:spcPct val="100000"/>
                        </a:lnSpc>
                        <a:spcBef>
                          <a:spcPts val="0"/>
                        </a:spcBef>
                        <a:spcAft>
                          <a:spcPts val="0"/>
                        </a:spcAft>
                        <a:buClrTx/>
                        <a:buSzTx/>
                        <a:buFontTx/>
                        <a:buNone/>
                        <a:tabLst/>
                        <a:defRPr/>
                      </a:pPr>
                      <a:r>
                        <a:rPr lang="en-US" altLang="zh-CN" sz="2800" b="1" dirty="0" smtClean="0">
                          <a:solidFill>
                            <a:prstClr val="black"/>
                          </a:solidFill>
                          <a:latin typeface="Times New Roman" panose="02020603050405020304" pitchFamily="18" charset="0"/>
                          <a:ea typeface="微软雅黑" panose="020B0503020204020204" pitchFamily="34" charset="-122"/>
                        </a:rPr>
                        <a:t>2.5</a:t>
                      </a:r>
                    </a:p>
                  </a:txBody>
                  <a:tcPr/>
                </a:tc>
              </a:tr>
              <a:tr h="602192">
                <a:tc>
                  <a:txBody>
                    <a:bodyPr/>
                    <a:lstStyle/>
                    <a:p>
                      <a:pPr algn="ctr"/>
                      <a:r>
                        <a:rPr lang="en-US" altLang="zh-CN" sz="2800" dirty="0" smtClean="0"/>
                        <a:t>3</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20</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20</a:t>
                      </a:r>
                      <a:endParaRPr lang="zh-CN" altLang="en-US" sz="2800" dirty="0"/>
                    </a:p>
                  </a:txBody>
                  <a:tcPr/>
                </a:tc>
                <a:tc>
                  <a:txBody>
                    <a:bodyPr/>
                    <a:lstStyle/>
                    <a:p>
                      <a:pPr algn="ctr"/>
                      <a:r>
                        <a:rPr lang="en-US" altLang="zh-CN" sz="2800" dirty="0" smtClean="0"/>
                        <a:t>5</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5</a:t>
                      </a:r>
                      <a:endParaRPr lang="zh-CN" altLang="en-US" sz="2800" dirty="0"/>
                    </a:p>
                  </a:txBody>
                  <a:tcPr/>
                </a:tc>
              </a:tr>
              <a:tr h="602192">
                <a:tc>
                  <a:txBody>
                    <a:bodyPr/>
                    <a:lstStyle/>
                    <a:p>
                      <a:pPr algn="ctr"/>
                      <a:r>
                        <a:rPr lang="en-US" altLang="zh-CN" sz="2800" dirty="0" smtClean="0"/>
                        <a:t>4</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15</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30</a:t>
                      </a:r>
                      <a:endParaRPr lang="zh-CN" altLang="en-US" sz="2800" dirty="0"/>
                    </a:p>
                  </a:txBody>
                  <a:tcPr/>
                </a:tc>
                <a:tc>
                  <a:txBody>
                    <a:bodyPr/>
                    <a:lstStyle/>
                    <a:p>
                      <a:pPr algn="ctr"/>
                      <a:r>
                        <a:rPr lang="en-US" altLang="zh-CN" sz="2800" dirty="0" smtClean="0"/>
                        <a:t>5</a:t>
                      </a:r>
                      <a:endParaRPr lang="zh-CN" altLang="en-US" sz="2800" dirty="0"/>
                    </a:p>
                  </a:txBody>
                  <a:tcPr/>
                </a:tc>
                <a:tc>
                  <a:txBody>
                    <a:bodyPr/>
                    <a:lstStyle/>
                    <a:p>
                      <a:pPr marL="0" marR="0" indent="0" algn="ctr" defTabSz="915035" rtl="0" eaLnBrk="1" fontAlgn="auto" latinLnBrk="0" hangingPunct="1">
                        <a:lnSpc>
                          <a:spcPct val="100000"/>
                        </a:lnSpc>
                        <a:spcBef>
                          <a:spcPts val="0"/>
                        </a:spcBef>
                        <a:spcAft>
                          <a:spcPts val="0"/>
                        </a:spcAft>
                        <a:buClrTx/>
                        <a:buSzTx/>
                        <a:buFontTx/>
                        <a:buNone/>
                        <a:tabLst/>
                        <a:defRPr/>
                      </a:pPr>
                      <a:r>
                        <a:rPr lang="en-US" altLang="zh-CN" sz="2800" b="1" dirty="0" smtClean="0">
                          <a:solidFill>
                            <a:prstClr val="black"/>
                          </a:solidFill>
                          <a:latin typeface="Times New Roman" panose="02020603050405020304" pitchFamily="18" charset="0"/>
                          <a:ea typeface="微软雅黑" panose="020B0503020204020204" pitchFamily="34" charset="-122"/>
                        </a:rPr>
                        <a:t>10</a:t>
                      </a:r>
                    </a:p>
                  </a:txBody>
                  <a:tcPr/>
                </a:tc>
              </a:tr>
              <a:tr h="602192">
                <a:tc>
                  <a:txBody>
                    <a:bodyPr/>
                    <a:lstStyle/>
                    <a:p>
                      <a:pPr algn="ctr"/>
                      <a:r>
                        <a:rPr lang="en-US" altLang="zh-CN" sz="2800" dirty="0" smtClean="0"/>
                        <a:t>5</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12</a:t>
                      </a:r>
                      <a:endParaRPr lang="zh-CN" altLang="en-US" sz="2800" dirty="0"/>
                    </a:p>
                  </a:txBody>
                  <a:tcPr/>
                </a:tc>
                <a:tc>
                  <a:txBody>
                    <a:bodyPr/>
                    <a:lstStyle/>
                    <a:p>
                      <a:pPr algn="ctr"/>
                      <a:r>
                        <a:rPr lang="en-US" altLang="zh-CN" sz="2800" b="1" dirty="0" smtClean="0">
                          <a:solidFill>
                            <a:prstClr val="black"/>
                          </a:solidFill>
                          <a:latin typeface="Times New Roman" panose="02020603050405020304" pitchFamily="18" charset="0"/>
                          <a:ea typeface="微软雅黑" panose="020B0503020204020204" pitchFamily="34" charset="-122"/>
                        </a:rPr>
                        <a:t>60</a:t>
                      </a:r>
                      <a:endParaRPr lang="zh-CN" altLang="en-US" sz="2800" dirty="0"/>
                    </a:p>
                  </a:txBody>
                  <a:tcPr/>
                </a:tc>
                <a:tc>
                  <a:txBody>
                    <a:bodyPr/>
                    <a:lstStyle/>
                    <a:p>
                      <a:pPr algn="ctr"/>
                      <a:r>
                        <a:rPr lang="en-US" altLang="zh-CN" sz="2800" dirty="0" smtClean="0"/>
                        <a:t>5</a:t>
                      </a:r>
                      <a:endParaRPr lang="zh-CN" altLang="en-US" sz="2800" dirty="0"/>
                    </a:p>
                  </a:txBody>
                  <a:tcPr/>
                </a:tc>
                <a:tc>
                  <a:txBody>
                    <a:bodyPr/>
                    <a:lstStyle/>
                    <a:p>
                      <a:pPr algn="ctr"/>
                      <a:r>
                        <a:rPr lang="en-US" altLang="zh-CN" sz="2800" dirty="0" smtClean="0"/>
                        <a:t>25</a:t>
                      </a:r>
                      <a:endParaRPr lang="zh-CN" altLang="en-US" sz="2800" dirty="0"/>
                    </a:p>
                  </a:txBody>
                  <a:tcPr/>
                </a:tc>
              </a:tr>
            </a:tbl>
          </a:graphicData>
        </a:graphic>
      </p:graphicFrame>
    </p:spTree>
    <p:extLst>
      <p:ext uri="{BB962C8B-B14F-4D97-AF65-F5344CB8AC3E}">
        <p14:creationId xmlns:p14="http://schemas.microsoft.com/office/powerpoint/2010/main" val="57327986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4080" y="1268976"/>
            <a:ext cx="8705850" cy="5262979"/>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根据表中数据，完成下列问题：</a:t>
            </a:r>
          </a:p>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①该凸透镜的焦距</a:t>
            </a:r>
            <a:r>
              <a:rPr lang="zh-CN" altLang="en-US" sz="2800" b="1" dirty="0" smtClean="0">
                <a:solidFill>
                  <a:prstClr val="black"/>
                </a:solidFill>
                <a:latin typeface="Times New Roman" panose="02020603050405020304" pitchFamily="18" charset="0"/>
                <a:ea typeface="微软雅黑" panose="020B0503020204020204" pitchFamily="34" charset="-122"/>
              </a:rPr>
              <a:t>为（       ）</a:t>
            </a:r>
            <a:r>
              <a:rPr lang="en-US" altLang="zh-CN" sz="2800" b="1" dirty="0" smtClean="0">
                <a:solidFill>
                  <a:prstClr val="black"/>
                </a:solidFill>
                <a:latin typeface="Times New Roman" panose="02020603050405020304" pitchFamily="18" charset="0"/>
                <a:ea typeface="微软雅黑" panose="020B0503020204020204" pitchFamily="34" charset="-122"/>
              </a:rPr>
              <a:t>cm</a:t>
            </a:r>
            <a:r>
              <a:rPr lang="zh-CN" altLang="en-US" sz="2800" b="1" dirty="0" smtClean="0">
                <a:solidFill>
                  <a:prstClr val="black"/>
                </a:solidFill>
                <a:latin typeface="Times New Roman" panose="02020603050405020304" pitchFamily="18" charset="0"/>
                <a:ea typeface="微软雅黑" panose="020B0503020204020204" pitchFamily="34" charset="-122"/>
              </a:rPr>
              <a:t>。②</a:t>
            </a:r>
            <a:r>
              <a:rPr lang="zh-CN" altLang="en-US" sz="2800" b="1" dirty="0">
                <a:solidFill>
                  <a:prstClr val="black"/>
                </a:solidFill>
                <a:latin typeface="Times New Roman" panose="02020603050405020304" pitchFamily="18" charset="0"/>
                <a:ea typeface="微软雅黑" panose="020B0503020204020204" pitchFamily="34" charset="-122"/>
              </a:rPr>
              <a:t>从表中的数据可以看出，当像距小于物距时，像高与物高的比值 </a:t>
            </a:r>
            <a:r>
              <a:rPr lang="zh-CN" altLang="en-US" sz="2800" b="1" dirty="0" smtClean="0">
                <a:solidFill>
                  <a:prstClr val="black"/>
                </a:solidFill>
                <a:latin typeface="Times New Roman" panose="02020603050405020304" pitchFamily="18" charset="0"/>
                <a:ea typeface="微软雅黑" panose="020B0503020204020204" pitchFamily="34" charset="-122"/>
              </a:rPr>
              <a:t>（       ）</a:t>
            </a:r>
            <a:r>
              <a:rPr lang="en-US" altLang="zh-CN" sz="2800" b="1" dirty="0" smtClean="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（选填“大于”或“小于”）；当像距大于物距时，像高与物高的比值（       </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（选填“大于”或“小于”）</a:t>
            </a:r>
            <a:r>
              <a:rPr lang="zh-CN" altLang="en-US" sz="2800" b="1" dirty="0" smtClean="0">
                <a:solidFill>
                  <a:prstClr val="black"/>
                </a:solidFill>
                <a:latin typeface="Times New Roman" panose="02020603050405020304" pitchFamily="18" charset="0"/>
                <a:ea typeface="微软雅黑" panose="020B0503020204020204" pitchFamily="34" charset="-122"/>
              </a:rPr>
              <a:t>。③</a:t>
            </a:r>
            <a:r>
              <a:rPr lang="zh-CN" altLang="en-US" sz="2800" b="1" dirty="0">
                <a:solidFill>
                  <a:prstClr val="black"/>
                </a:solidFill>
                <a:latin typeface="Times New Roman" panose="02020603050405020304" pitchFamily="18" charset="0"/>
                <a:ea typeface="微软雅黑" panose="020B0503020204020204" pitchFamily="34" charset="-122"/>
              </a:rPr>
              <a:t>小华通过进一步分析实验数据又得出了像高与物高的比值和像距与物距之间的具体关系。他</a:t>
            </a:r>
            <a:r>
              <a:rPr lang="zh-CN" altLang="en-US" sz="2800" b="1" dirty="0" smtClean="0">
                <a:solidFill>
                  <a:prstClr val="black"/>
                </a:solidFill>
                <a:latin typeface="Times New Roman" panose="02020603050405020304" pitchFamily="18" charset="0"/>
                <a:ea typeface="微软雅黑" panose="020B0503020204020204" pitchFamily="34" charset="-122"/>
              </a:rPr>
              <a:t>的结论是</a:t>
            </a:r>
            <a:r>
              <a:rPr lang="zh-CN" altLang="en-US" sz="2800" b="1" dirty="0">
                <a:solidFill>
                  <a:prstClr val="black"/>
                </a:solidFill>
                <a:latin typeface="Times New Roman" panose="02020603050405020304" pitchFamily="18" charset="0"/>
                <a:ea typeface="微软雅黑" panose="020B0503020204020204" pitchFamily="34" charset="-122"/>
              </a:rPr>
              <a:t>（       </a:t>
            </a:r>
            <a:r>
              <a:rPr lang="zh-CN" altLang="en-US" sz="2800" b="1" dirty="0" smtClean="0">
                <a:solidFill>
                  <a:prstClr val="black"/>
                </a:solidFill>
                <a:latin typeface="Times New Roman" panose="02020603050405020304" pitchFamily="18" charset="0"/>
                <a:ea typeface="微软雅黑" panose="020B0503020204020204" pitchFamily="34" charset="-122"/>
              </a:rPr>
              <a:t>）  </a:t>
            </a:r>
            <a:r>
              <a:rPr lang="zh-CN" altLang="en-US" sz="2800" b="1" dirty="0">
                <a:solidFill>
                  <a:prstClr val="black"/>
                </a:solidFill>
                <a:latin typeface="Times New Roman" panose="02020603050405020304" pitchFamily="18" charset="0"/>
                <a:ea typeface="微软雅黑" panose="020B0503020204020204" pitchFamily="34" charset="-122"/>
              </a:rPr>
              <a:t>。</a:t>
            </a:r>
          </a:p>
        </p:txBody>
      </p:sp>
      <p:grpSp>
        <p:nvGrpSpPr>
          <p:cNvPr id="3" name="组合 2"/>
          <p:cNvGrpSpPr/>
          <p:nvPr/>
        </p:nvGrpSpPr>
        <p:grpSpPr>
          <a:xfrm>
            <a:off x="143440" y="574200"/>
            <a:ext cx="2155825" cy="631825"/>
            <a:chOff x="508" y="1316"/>
            <a:chExt cx="3395" cy="995"/>
          </a:xfrm>
        </p:grpSpPr>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典例精析</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571" y="1253"/>
              <a:ext cx="995" cy="1122"/>
              <a:chOff x="8439634" y="3875630"/>
              <a:chExt cx="1611146" cy="1817848"/>
            </a:xfrm>
          </p:grpSpPr>
          <p:sp>
            <p:nvSpPr>
              <p:cNvPr id="7" name="Freeform 5"/>
              <p:cNvSpPr/>
              <p:nvPr/>
            </p:nvSpPr>
            <p:spPr bwMode="auto">
              <a:xfrm rot="5400000">
                <a:off x="8336283" y="3978981"/>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96899" y="4197498"/>
                <a:ext cx="1324744" cy="11741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152899023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8124" y="1313974"/>
            <a:ext cx="7924801" cy="5262979"/>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解析：（</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）实验开始前，在光具座上依次安装发光体、凸透镜和光屏并进行调节，使它们的中心在同一高度或同一水平直线，这样做的目的是使像成光屏中心；（</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）①由第</a:t>
            </a:r>
            <a:r>
              <a:rPr lang="en-US" altLang="zh-CN" sz="2800" b="1" dirty="0">
                <a:solidFill>
                  <a:prstClr val="black"/>
                </a:solidFill>
                <a:latin typeface="Times New Roman" panose="02020603050405020304" pitchFamily="18" charset="0"/>
                <a:ea typeface="微软雅黑" panose="020B0503020204020204" pitchFamily="34" charset="-122"/>
              </a:rPr>
              <a:t>3</a:t>
            </a:r>
            <a:r>
              <a:rPr lang="zh-CN" altLang="en-US" sz="2800" b="1" dirty="0">
                <a:solidFill>
                  <a:prstClr val="black"/>
                </a:solidFill>
                <a:latin typeface="Times New Roman" panose="02020603050405020304" pitchFamily="18" charset="0"/>
                <a:ea typeface="微软雅黑" panose="020B0503020204020204" pitchFamily="34" charset="-122"/>
              </a:rPr>
              <a:t>次实验可知，凸透镜成倒立、等大的实像，此时</a:t>
            </a:r>
            <a:r>
              <a:rPr lang="en-US" altLang="zh-CN" sz="2800" b="1" dirty="0">
                <a:solidFill>
                  <a:prstClr val="black"/>
                </a:solidFill>
                <a:latin typeface="Times New Roman" panose="02020603050405020304" pitchFamily="18" charset="0"/>
                <a:ea typeface="微软雅黑" panose="020B0503020204020204" pitchFamily="34" charset="-122"/>
              </a:rPr>
              <a:t>u=v=2f</a:t>
            </a:r>
            <a:r>
              <a:rPr lang="zh-CN" altLang="en-US" sz="2800" b="1" dirty="0">
                <a:solidFill>
                  <a:prstClr val="black"/>
                </a:solidFill>
                <a:latin typeface="Times New Roman" panose="02020603050405020304" pitchFamily="18" charset="0"/>
                <a:ea typeface="微软雅黑" panose="020B0503020204020204" pitchFamily="34" charset="-122"/>
              </a:rPr>
              <a:t>，可知</a:t>
            </a:r>
            <a:r>
              <a:rPr lang="en-US" altLang="zh-CN" sz="2800" b="1" dirty="0" smtClean="0">
                <a:solidFill>
                  <a:prstClr val="black"/>
                </a:solidFill>
                <a:latin typeface="Times New Roman" panose="02020603050405020304" pitchFamily="18" charset="0"/>
                <a:ea typeface="微软雅黑" panose="020B0503020204020204" pitchFamily="34" charset="-122"/>
              </a:rPr>
              <a:t>f=10cm</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②由</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次实验可知，像距小于物距，像高与物高的比值小于</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；由</a:t>
            </a:r>
            <a:r>
              <a:rPr lang="en-US" altLang="zh-CN" sz="2800" b="1" dirty="0">
                <a:solidFill>
                  <a:prstClr val="black"/>
                </a:solidFill>
                <a:latin typeface="Times New Roman" panose="02020603050405020304" pitchFamily="18" charset="0"/>
                <a:ea typeface="微软雅黑" panose="020B0503020204020204" pitchFamily="34" charset="-122"/>
              </a:rPr>
              <a:t>4</a:t>
            </a: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5</a:t>
            </a:r>
            <a:r>
              <a:rPr lang="zh-CN" altLang="en-US" sz="2800" b="1" dirty="0">
                <a:solidFill>
                  <a:prstClr val="black"/>
                </a:solidFill>
                <a:latin typeface="Times New Roman" panose="02020603050405020304" pitchFamily="18" charset="0"/>
                <a:ea typeface="微软雅黑" panose="020B0503020204020204" pitchFamily="34" charset="-122"/>
              </a:rPr>
              <a:t>次实验可知，像距大于物距，像高与物高的比值大于</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3" name="组合 2"/>
          <p:cNvGrpSpPr/>
          <p:nvPr/>
        </p:nvGrpSpPr>
        <p:grpSpPr>
          <a:xfrm>
            <a:off x="143440" y="574200"/>
            <a:ext cx="2155825" cy="631825"/>
            <a:chOff x="508" y="1316"/>
            <a:chExt cx="3395" cy="995"/>
          </a:xfrm>
        </p:grpSpPr>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典例精析</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571" y="1253"/>
              <a:ext cx="995" cy="1122"/>
              <a:chOff x="8439634" y="3875630"/>
              <a:chExt cx="1611146" cy="1817848"/>
            </a:xfrm>
          </p:grpSpPr>
          <p:sp>
            <p:nvSpPr>
              <p:cNvPr id="7" name="Freeform 5"/>
              <p:cNvSpPr/>
              <p:nvPr/>
            </p:nvSpPr>
            <p:spPr bwMode="auto">
              <a:xfrm rot="5400000">
                <a:off x="8336283" y="3978981"/>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96899" y="4197498"/>
                <a:ext cx="1324744" cy="11741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4581131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95325" y="1447949"/>
            <a:ext cx="7239000" cy="4540282"/>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③分析每一次实验时的像高与物高的比值和像距与物距之间的比值，结果发现，每一次实验，像高与物高的比值和像距与物距的比值</a:t>
            </a:r>
            <a:r>
              <a:rPr lang="zh-CN" altLang="en-US" sz="2800" b="1" dirty="0" smtClean="0">
                <a:solidFill>
                  <a:prstClr val="black"/>
                </a:solidFill>
                <a:latin typeface="Times New Roman" panose="02020603050405020304" pitchFamily="18" charset="0"/>
                <a:ea typeface="微软雅黑" panose="020B0503020204020204" pitchFamily="34" charset="-122"/>
              </a:rPr>
              <a:t>都相等</a:t>
            </a:r>
            <a:r>
              <a:rPr lang="zh-CN" altLang="en-US" sz="2800" b="1" dirty="0">
                <a:solidFill>
                  <a:prstClr val="black"/>
                </a:solidFill>
                <a:latin typeface="Times New Roman" panose="02020603050405020304" pitchFamily="18" charset="0"/>
                <a:ea typeface="微软雅黑" panose="020B0503020204020204" pitchFamily="34" charset="-122"/>
              </a:rPr>
              <a:t>。</a:t>
            </a:r>
          </a:p>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答案：（</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）同一高度或同一水平直线  （</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）①</a:t>
            </a:r>
            <a:r>
              <a:rPr lang="en-US" altLang="zh-CN" sz="2800" b="1" dirty="0">
                <a:solidFill>
                  <a:prstClr val="black"/>
                </a:solidFill>
                <a:latin typeface="Times New Roman" panose="02020603050405020304" pitchFamily="18" charset="0"/>
                <a:ea typeface="微软雅黑" panose="020B0503020204020204" pitchFamily="34" charset="-122"/>
              </a:rPr>
              <a:t>10  ②</a:t>
            </a:r>
            <a:r>
              <a:rPr lang="zh-CN" altLang="en-US" sz="2800" b="1" dirty="0">
                <a:solidFill>
                  <a:prstClr val="black"/>
                </a:solidFill>
                <a:latin typeface="Times New Roman" panose="02020603050405020304" pitchFamily="18" charset="0"/>
                <a:ea typeface="微软雅黑" panose="020B0503020204020204" pitchFamily="34" charset="-122"/>
              </a:rPr>
              <a:t>小于   大于  ③像高与物高的比值和像距与物距的比值</a:t>
            </a:r>
            <a:r>
              <a:rPr lang="zh-CN" altLang="en-US" sz="2800" b="1" dirty="0" smtClean="0">
                <a:solidFill>
                  <a:prstClr val="black"/>
                </a:solidFill>
                <a:latin typeface="Times New Roman" panose="02020603050405020304" pitchFamily="18" charset="0"/>
                <a:ea typeface="微软雅黑" panose="020B0503020204020204" pitchFamily="34" charset="-122"/>
              </a:rPr>
              <a:t>相等</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3" name="组合 2"/>
          <p:cNvGrpSpPr/>
          <p:nvPr/>
        </p:nvGrpSpPr>
        <p:grpSpPr>
          <a:xfrm>
            <a:off x="143440" y="574200"/>
            <a:ext cx="2155825" cy="631825"/>
            <a:chOff x="508" y="1316"/>
            <a:chExt cx="3395" cy="995"/>
          </a:xfrm>
        </p:grpSpPr>
        <p:grpSp>
          <p:nvGrpSpPr>
            <p:cNvPr id="4" name="组合 3"/>
            <p:cNvGrpSpPr/>
            <p:nvPr/>
          </p:nvGrpSpPr>
          <p:grpSpPr>
            <a:xfrm>
              <a:off x="898" y="1383"/>
              <a:ext cx="3005" cy="883"/>
              <a:chOff x="903371" y="249943"/>
              <a:chExt cx="2312527" cy="679699"/>
            </a:xfrm>
          </p:grpSpPr>
          <p:sp>
            <p:nvSpPr>
              <p:cNvPr id="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sz="2000" b="1" dirty="0" smtClean="0">
                    <a:solidFill>
                      <a:schemeClr val="bg1"/>
                    </a:solidFill>
                    <a:latin typeface="黑体" panose="02010609060101010101" pitchFamily="49" charset="-122"/>
                    <a:ea typeface="黑体" panose="02010609060101010101" pitchFamily="49" charset="-122"/>
                  </a:rPr>
                  <a:t>   典例精析</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 name="组合 4"/>
            <p:cNvGrpSpPr/>
            <p:nvPr/>
          </p:nvGrpSpPr>
          <p:grpSpPr>
            <a:xfrm rot="16200000">
              <a:off x="571" y="1253"/>
              <a:ext cx="995" cy="1122"/>
              <a:chOff x="8439634" y="3875630"/>
              <a:chExt cx="1611146" cy="1817848"/>
            </a:xfrm>
          </p:grpSpPr>
          <p:sp>
            <p:nvSpPr>
              <p:cNvPr id="7" name="Freeform 5"/>
              <p:cNvSpPr/>
              <p:nvPr/>
            </p:nvSpPr>
            <p:spPr bwMode="auto">
              <a:xfrm rot="5400000">
                <a:off x="8336283" y="3978981"/>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8" name="Freeform 5"/>
              <p:cNvSpPr/>
              <p:nvPr/>
            </p:nvSpPr>
            <p:spPr bwMode="auto">
              <a:xfrm rot="5400000">
                <a:off x="8596899" y="4197498"/>
                <a:ext cx="1324744" cy="117411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10220776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2978" y="587890"/>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685268" y="1440695"/>
            <a:ext cx="8094096" cy="2677656"/>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、将</a:t>
            </a:r>
            <a:r>
              <a:rPr lang="zh-CN" altLang="en-US" sz="2800" b="1" dirty="0">
                <a:solidFill>
                  <a:prstClr val="black"/>
                </a:solidFill>
                <a:latin typeface="Times New Roman" panose="02020603050405020304" pitchFamily="18" charset="0"/>
                <a:ea typeface="微软雅黑" panose="020B0503020204020204" pitchFamily="34" charset="-122"/>
              </a:rPr>
              <a:t>凸透镜正对太阳光，其下方的纸上呈现一个并非最小的光斑，这时光斑到凸透镜的距离</a:t>
            </a:r>
            <a:r>
              <a:rPr lang="zh-CN" altLang="en-US" sz="2800" b="1" dirty="0" smtClean="0">
                <a:solidFill>
                  <a:prstClr val="black"/>
                </a:solidFill>
                <a:latin typeface="Times New Roman" panose="02020603050405020304" pitchFamily="18" charset="0"/>
                <a:ea typeface="微软雅黑" panose="020B0503020204020204" pitchFamily="34" charset="-122"/>
              </a:rPr>
              <a:t>为</a:t>
            </a:r>
            <a:r>
              <a:rPr lang="en-US" altLang="zh-CN" sz="2800" b="1" dirty="0" smtClean="0">
                <a:solidFill>
                  <a:prstClr val="black"/>
                </a:solidFill>
                <a:latin typeface="Times New Roman" panose="02020603050405020304" pitchFamily="18" charset="0"/>
                <a:ea typeface="微软雅黑" panose="020B0503020204020204" pitchFamily="34" charset="-122"/>
              </a:rPr>
              <a:t>L</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若凸透镜远离纸的过程中光斑一直变大，则该凸透镜的焦距</a:t>
            </a:r>
            <a:r>
              <a:rPr lang="en-US" altLang="zh-CN" sz="2800" b="1" dirty="0">
                <a:solidFill>
                  <a:prstClr val="black"/>
                </a:solidFill>
                <a:latin typeface="Times New Roman" panose="02020603050405020304" pitchFamily="18" charset="0"/>
                <a:ea typeface="微软雅黑" panose="020B0503020204020204" pitchFamily="34" charset="-122"/>
              </a:rPr>
              <a:t>(    </a:t>
            </a:r>
            <a:r>
              <a:rPr lang="en-US" altLang="zh-CN"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pic>
        <p:nvPicPr>
          <p:cNvPr id="13" name="0 Imagen" descr="images/f533734e-c1c7-448b-a6d5-9d868e818cf7.png"/>
          <p:cNvPicPr/>
          <p:nvPr/>
        </p:nvPicPr>
        <p:blipFill>
          <a:blip r:embed="rId2" cstate="print"/>
          <a:stretch>
            <a:fillRect/>
          </a:stretch>
        </p:blipFill>
        <p:spPr>
          <a:xfrm>
            <a:off x="6273797" y="3588045"/>
            <a:ext cx="1935256" cy="1241334"/>
          </a:xfrm>
          <a:prstGeom prst="rect">
            <a:avLst/>
          </a:prstGeom>
        </p:spPr>
      </p:pic>
      <p:sp>
        <p:nvSpPr>
          <p:cNvPr id="3" name="矩形 2"/>
          <p:cNvSpPr/>
          <p:nvPr/>
        </p:nvSpPr>
        <p:spPr>
          <a:xfrm>
            <a:off x="758500" y="4498843"/>
            <a:ext cx="8020864" cy="1384995"/>
          </a:xfrm>
          <a:prstGeom prst="rect">
            <a:avLst/>
          </a:prstGeom>
        </p:spPr>
        <p:txBody>
          <a:bodyPr wrap="square">
            <a:spAutoFit/>
          </a:bodyPr>
          <a:lstStyle/>
          <a:p>
            <a:pPr lvl="0">
              <a:lnSpc>
                <a:spcPct val="150000"/>
              </a:lnSpc>
            </a:pPr>
            <a:r>
              <a:rPr lang="en-US" altLang="zh-CN" sz="2800" b="1" dirty="0">
                <a:solidFill>
                  <a:prstClr val="black"/>
                </a:solidFill>
                <a:latin typeface="Times New Roman" panose="02020603050405020304" pitchFamily="18" charset="0"/>
                <a:ea typeface="微软雅黑" panose="020B0503020204020204" pitchFamily="34" charset="-122"/>
              </a:rPr>
              <a:t>A. </a:t>
            </a:r>
            <a:r>
              <a:rPr lang="zh-CN" altLang="en-US" sz="2800" b="1" dirty="0">
                <a:solidFill>
                  <a:prstClr val="black"/>
                </a:solidFill>
                <a:latin typeface="Times New Roman" panose="02020603050405020304" pitchFamily="18" charset="0"/>
                <a:ea typeface="微软雅黑" panose="020B0503020204020204" pitchFamily="34" charset="-122"/>
              </a:rPr>
              <a:t>一定</a:t>
            </a:r>
            <a:r>
              <a:rPr lang="zh-CN" altLang="en-US" sz="2800" b="1" dirty="0" smtClean="0">
                <a:solidFill>
                  <a:prstClr val="black"/>
                </a:solidFill>
                <a:latin typeface="Times New Roman" panose="02020603050405020304" pitchFamily="18" charset="0"/>
                <a:ea typeface="微软雅黑" panose="020B0503020204020204" pitchFamily="34" charset="-122"/>
              </a:rPr>
              <a:t>小于</a:t>
            </a:r>
            <a:r>
              <a:rPr lang="en-US" altLang="zh-CN" sz="2800" b="1" dirty="0" smtClean="0">
                <a:solidFill>
                  <a:prstClr val="black"/>
                </a:solidFill>
                <a:latin typeface="Times New Roman" panose="02020603050405020304" pitchFamily="18" charset="0"/>
                <a:ea typeface="微软雅黑" panose="020B0503020204020204" pitchFamily="34" charset="-122"/>
              </a:rPr>
              <a:t>L            </a:t>
            </a:r>
            <a:r>
              <a:rPr lang="en-US" altLang="zh-CN" sz="2800" b="1" dirty="0">
                <a:solidFill>
                  <a:prstClr val="black"/>
                </a:solidFill>
                <a:latin typeface="Times New Roman" panose="02020603050405020304" pitchFamily="18" charset="0"/>
                <a:ea typeface="微软雅黑" panose="020B0503020204020204" pitchFamily="34" charset="-122"/>
              </a:rPr>
              <a:t>B. —</a:t>
            </a:r>
            <a:r>
              <a:rPr lang="zh-CN" altLang="en-US" sz="2800" b="1" dirty="0">
                <a:solidFill>
                  <a:prstClr val="black"/>
                </a:solidFill>
                <a:latin typeface="Times New Roman" panose="02020603050405020304" pitchFamily="18" charset="0"/>
                <a:ea typeface="微软雅黑" panose="020B0503020204020204" pitchFamily="34" charset="-122"/>
              </a:rPr>
              <a:t>定</a:t>
            </a:r>
            <a:r>
              <a:rPr lang="zh-CN" altLang="en-US" sz="2800" b="1" dirty="0" smtClean="0">
                <a:solidFill>
                  <a:prstClr val="black"/>
                </a:solidFill>
                <a:latin typeface="Times New Roman" panose="02020603050405020304" pitchFamily="18" charset="0"/>
                <a:ea typeface="微软雅黑" panose="020B0503020204020204" pitchFamily="34" charset="-122"/>
              </a:rPr>
              <a:t>等于</a:t>
            </a:r>
            <a:r>
              <a:rPr lang="en-US" altLang="zh-CN" sz="2800" b="1" dirty="0" smtClean="0">
                <a:solidFill>
                  <a:prstClr val="black"/>
                </a:solidFill>
                <a:latin typeface="Times New Roman" panose="02020603050405020304" pitchFamily="18" charset="0"/>
                <a:ea typeface="微软雅黑" panose="020B0503020204020204" pitchFamily="34" charset="-122"/>
              </a:rPr>
              <a:t>L             </a:t>
            </a:r>
            <a:endParaRPr lang="en-US" altLang="zh-CN" sz="2800" b="1" dirty="0">
              <a:solidFill>
                <a:prstClr val="black"/>
              </a:solidFill>
              <a:latin typeface="Times New Roman" panose="02020603050405020304" pitchFamily="18" charset="0"/>
              <a:ea typeface="微软雅黑" panose="020B0503020204020204" pitchFamily="3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C</a:t>
            </a:r>
            <a:r>
              <a:rPr lang="en-US" altLang="zh-CN" sz="2800" b="1" dirty="0">
                <a:solidFill>
                  <a:prstClr val="black"/>
                </a:solidFill>
                <a:latin typeface="Times New Roman" panose="02020603050405020304" pitchFamily="18" charset="0"/>
                <a:ea typeface="微软雅黑" panose="020B0503020204020204" pitchFamily="34" charset="-122"/>
              </a:rPr>
              <a:t>. </a:t>
            </a:r>
            <a:r>
              <a:rPr lang="zh-CN" altLang="en-US" sz="2800" b="1" dirty="0">
                <a:solidFill>
                  <a:prstClr val="black"/>
                </a:solidFill>
                <a:latin typeface="Times New Roman" panose="02020603050405020304" pitchFamily="18" charset="0"/>
                <a:ea typeface="微软雅黑" panose="020B0503020204020204" pitchFamily="34" charset="-122"/>
              </a:rPr>
              <a:t>一定</a:t>
            </a:r>
            <a:r>
              <a:rPr lang="zh-CN" altLang="en-US" sz="2800" b="1" dirty="0" smtClean="0">
                <a:solidFill>
                  <a:prstClr val="black"/>
                </a:solidFill>
                <a:latin typeface="Times New Roman" panose="02020603050405020304" pitchFamily="18" charset="0"/>
                <a:ea typeface="微软雅黑" panose="020B0503020204020204" pitchFamily="34" charset="-122"/>
              </a:rPr>
              <a:t>大于</a:t>
            </a:r>
            <a:r>
              <a:rPr lang="en-US" altLang="zh-CN" sz="2800" b="1" dirty="0" smtClean="0">
                <a:solidFill>
                  <a:prstClr val="black"/>
                </a:solidFill>
                <a:latin typeface="Times New Roman" panose="02020603050405020304" pitchFamily="18" charset="0"/>
                <a:ea typeface="微软雅黑" panose="020B0503020204020204" pitchFamily="34" charset="-122"/>
              </a:rPr>
              <a:t>L            </a:t>
            </a:r>
            <a:r>
              <a:rPr lang="en-US" altLang="zh-CN" sz="2800" b="1" dirty="0">
                <a:solidFill>
                  <a:prstClr val="black"/>
                </a:solidFill>
                <a:latin typeface="Times New Roman" panose="02020603050405020304" pitchFamily="18" charset="0"/>
                <a:ea typeface="微软雅黑" panose="020B0503020204020204" pitchFamily="34" charset="-122"/>
              </a:rPr>
              <a:t>D. </a:t>
            </a:r>
            <a:r>
              <a:rPr lang="zh-CN" altLang="en-US" sz="2800" b="1" dirty="0">
                <a:solidFill>
                  <a:prstClr val="black"/>
                </a:solidFill>
                <a:latin typeface="Times New Roman" panose="02020603050405020304" pitchFamily="18" charset="0"/>
                <a:ea typeface="微软雅黑" panose="020B0503020204020204" pitchFamily="34" charset="-122"/>
              </a:rPr>
              <a:t>可能</a:t>
            </a:r>
            <a:r>
              <a:rPr lang="zh-CN" altLang="en-US" sz="2800" b="1" dirty="0" smtClean="0">
                <a:solidFill>
                  <a:prstClr val="black"/>
                </a:solidFill>
                <a:latin typeface="Times New Roman" panose="02020603050405020304" pitchFamily="18" charset="0"/>
                <a:ea typeface="微软雅黑" panose="020B0503020204020204" pitchFamily="34" charset="-122"/>
              </a:rPr>
              <a:t>小于</a:t>
            </a:r>
            <a:r>
              <a:rPr lang="en-US" altLang="zh-CN" sz="2800" b="1" dirty="0" smtClean="0">
                <a:solidFill>
                  <a:prstClr val="black"/>
                </a:solidFill>
                <a:latin typeface="Times New Roman" panose="02020603050405020304" pitchFamily="18" charset="0"/>
                <a:ea typeface="微软雅黑" panose="020B0503020204020204" pitchFamily="34" charset="-122"/>
              </a:rPr>
              <a:t>L</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也可能大于</a:t>
            </a:r>
            <a:r>
              <a:rPr lang="en-US" altLang="zh-CN" sz="2800" b="1" dirty="0">
                <a:solidFill>
                  <a:prstClr val="black"/>
                </a:solidFill>
                <a:latin typeface="Times New Roman" panose="02020603050405020304" pitchFamily="18" charset="0"/>
                <a:ea typeface="微软雅黑" panose="020B0503020204020204" pitchFamily="34" charset="-122"/>
              </a:rPr>
              <a:t>l </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6" name="矩形 5"/>
          <p:cNvSpPr/>
          <p:nvPr/>
        </p:nvSpPr>
        <p:spPr>
          <a:xfrm>
            <a:off x="2206802" y="3523767"/>
            <a:ext cx="444352"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pitchFamily="34" charset="-122"/>
              </a:rPr>
              <a:t>A</a:t>
            </a:r>
            <a:endParaRPr lang="zh-CN" altLang="en-US" dirty="0">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58500" y="1256542"/>
            <a:ext cx="7679933" cy="4616648"/>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2</a:t>
            </a:r>
            <a:r>
              <a:rPr lang="zh-CN" altLang="en-US" sz="2800" b="1" dirty="0" smtClean="0">
                <a:solidFill>
                  <a:prstClr val="black"/>
                </a:solidFill>
                <a:latin typeface="Times New Roman" panose="02020603050405020304" pitchFamily="18" charset="0"/>
                <a:ea typeface="微软雅黑" panose="020B0503020204020204" pitchFamily="34" charset="-122"/>
              </a:rPr>
              <a:t>、屏幕</a:t>
            </a:r>
            <a:r>
              <a:rPr lang="zh-CN" altLang="en-US" sz="2800" b="1" dirty="0">
                <a:solidFill>
                  <a:prstClr val="black"/>
                </a:solidFill>
                <a:latin typeface="Times New Roman" panose="02020603050405020304" pitchFamily="18" charset="0"/>
                <a:ea typeface="微软雅黑" panose="020B0503020204020204" pitchFamily="34" charset="-122"/>
              </a:rPr>
              <a:t>上有一个由某凸透镜所成的清晰明亮的实像</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若用黑纸把该凸透镜的上半部挡住</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则屏幕上的像将会发生的变化是</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　　</a:t>
            </a:r>
            <a:r>
              <a:rPr lang="en-US" altLang="zh-CN" sz="2800" b="1" dirty="0">
                <a:solidFill>
                  <a:prstClr val="black"/>
                </a:solidFill>
                <a:latin typeface="Times New Roman" panose="02020603050405020304" pitchFamily="18" charset="0"/>
                <a:ea typeface="微软雅黑" panose="020B0503020204020204" pitchFamily="34" charset="-122"/>
              </a:rPr>
              <a:t>)</a:t>
            </a:r>
          </a:p>
          <a:p>
            <a:pPr lvl="0">
              <a:lnSpc>
                <a:spcPct val="150000"/>
              </a:lnSpc>
            </a:pPr>
            <a:r>
              <a:rPr lang="en-US" altLang="zh-CN" sz="2800" b="1" dirty="0">
                <a:solidFill>
                  <a:prstClr val="black"/>
                </a:solidFill>
                <a:latin typeface="Times New Roman" panose="02020603050405020304" pitchFamily="18" charset="0"/>
                <a:ea typeface="微软雅黑" panose="020B0503020204020204" pitchFamily="34" charset="-122"/>
              </a:rPr>
              <a:t> A. </a:t>
            </a:r>
            <a:r>
              <a:rPr lang="zh-CN" altLang="en-US" sz="2800" b="1" dirty="0">
                <a:solidFill>
                  <a:prstClr val="black"/>
                </a:solidFill>
                <a:latin typeface="Times New Roman" panose="02020603050405020304" pitchFamily="18" charset="0"/>
                <a:ea typeface="微软雅黑" panose="020B0503020204020204" pitchFamily="34" charset="-122"/>
              </a:rPr>
              <a:t>亮度不变</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上半部消失只有下半部的像             </a:t>
            </a:r>
          </a:p>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 </a:t>
            </a:r>
            <a:r>
              <a:rPr lang="en-US" altLang="zh-CN" sz="2800" b="1" dirty="0">
                <a:solidFill>
                  <a:prstClr val="black"/>
                </a:solidFill>
                <a:latin typeface="Times New Roman" panose="02020603050405020304" pitchFamily="18" charset="0"/>
                <a:ea typeface="微软雅黑" panose="020B0503020204020204" pitchFamily="34" charset="-122"/>
              </a:rPr>
              <a:t>B. </a:t>
            </a:r>
            <a:r>
              <a:rPr lang="zh-CN" altLang="en-US" sz="2800" b="1" dirty="0">
                <a:solidFill>
                  <a:prstClr val="black"/>
                </a:solidFill>
                <a:latin typeface="Times New Roman" panose="02020603050405020304" pitchFamily="18" charset="0"/>
                <a:ea typeface="微软雅黑" panose="020B0503020204020204" pitchFamily="34" charset="-122"/>
              </a:rPr>
              <a:t>亮度不变</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下牛部消失只有上半部的像             </a:t>
            </a:r>
          </a:p>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 </a:t>
            </a:r>
            <a:r>
              <a:rPr lang="en-US" altLang="zh-CN" sz="2800" b="1" dirty="0">
                <a:solidFill>
                  <a:prstClr val="black"/>
                </a:solidFill>
                <a:latin typeface="Times New Roman" panose="02020603050405020304" pitchFamily="18" charset="0"/>
                <a:ea typeface="微软雅黑" panose="020B0503020204020204" pitchFamily="34" charset="-122"/>
              </a:rPr>
              <a:t>C. </a:t>
            </a:r>
            <a:r>
              <a:rPr lang="zh-CN" altLang="en-US" sz="2800" b="1" dirty="0">
                <a:solidFill>
                  <a:prstClr val="black"/>
                </a:solidFill>
                <a:latin typeface="Times New Roman" panose="02020603050405020304" pitchFamily="18" charset="0"/>
                <a:ea typeface="微软雅黑" panose="020B0503020204020204" pitchFamily="34" charset="-122"/>
              </a:rPr>
              <a:t>亮度变暗</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仍能成完整的像             </a:t>
            </a:r>
          </a:p>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 </a:t>
            </a:r>
            <a:r>
              <a:rPr lang="en-US" altLang="zh-CN" sz="2800" b="1" dirty="0">
                <a:solidFill>
                  <a:prstClr val="black"/>
                </a:solidFill>
                <a:latin typeface="Times New Roman" panose="02020603050405020304" pitchFamily="18" charset="0"/>
                <a:ea typeface="微软雅黑" panose="020B0503020204020204" pitchFamily="34" charset="-122"/>
              </a:rPr>
              <a:t>D. </a:t>
            </a:r>
            <a:r>
              <a:rPr lang="zh-CN" altLang="en-US" sz="2800" b="1" dirty="0">
                <a:solidFill>
                  <a:prstClr val="black"/>
                </a:solidFill>
                <a:latin typeface="Times New Roman" panose="02020603050405020304" pitchFamily="18" charset="0"/>
                <a:ea typeface="微软雅黑" panose="020B0503020204020204" pitchFamily="34" charset="-122"/>
              </a:rPr>
              <a:t>亮度变暗</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只有上半部的</a:t>
            </a:r>
            <a:r>
              <a:rPr lang="zh-CN" altLang="en-US" sz="2800" b="1" dirty="0" smtClean="0">
                <a:solidFill>
                  <a:prstClr val="black"/>
                </a:solidFill>
                <a:latin typeface="Times New Roman" panose="02020603050405020304" pitchFamily="18" charset="0"/>
                <a:ea typeface="微软雅黑" panose="020B0503020204020204" pitchFamily="34" charset="-122"/>
              </a:rPr>
              <a:t>像</a:t>
            </a:r>
            <a:r>
              <a:rPr lang="en-US" altLang="zh-CN" sz="2800" b="1" dirty="0">
                <a:solidFill>
                  <a:prstClr val="black"/>
                </a:solidFill>
                <a:latin typeface="Times New Roman" panose="02020603050405020304" pitchFamily="18" charset="0"/>
                <a:ea typeface="微软雅黑" panose="020B0503020204020204" pitchFamily="34" charset="-122"/>
              </a:rPr>
              <a:t>. </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3" name="矩形 2"/>
          <p:cNvSpPr/>
          <p:nvPr/>
        </p:nvSpPr>
        <p:spPr>
          <a:xfrm>
            <a:off x="5034404" y="2623231"/>
            <a:ext cx="534121" cy="738664"/>
          </a:xfrm>
          <a:prstGeom prst="rect">
            <a:avLst/>
          </a:prstGeom>
        </p:spPr>
        <p:txBody>
          <a:bodyPr wrap="none">
            <a:spAutoFit/>
          </a:bodyPr>
          <a:lstStyle/>
          <a:p>
            <a:pPr lvl="0">
              <a:lnSpc>
                <a:spcPct val="150000"/>
              </a:lnSpc>
            </a:pPr>
            <a:r>
              <a:rPr lang="en-US" altLang="zh-CN" sz="2800" b="1" dirty="0">
                <a:solidFill>
                  <a:srgbClr val="C00000"/>
                </a:solidFill>
                <a:latin typeface="Times New Roman" panose="02020603050405020304" pitchFamily="18" charset="0"/>
                <a:ea typeface="微软雅黑" panose="020B0503020204020204" pitchFamily="34" charset="-122"/>
              </a:rPr>
              <a:t>C</a:t>
            </a:r>
            <a:r>
              <a:rPr lang="zh-CN" altLang="en-US" sz="2800" b="1" dirty="0">
                <a:solidFill>
                  <a:prstClr val="black"/>
                </a:solidFill>
                <a:latin typeface="Times New Roman" panose="02020603050405020304" pitchFamily="18" charset="0"/>
                <a:ea typeface="微软雅黑" panose="020B0503020204020204" pitchFamily="34" charset="-122"/>
              </a:rPr>
              <a:t> </a:t>
            </a:r>
          </a:p>
        </p:txBody>
      </p:sp>
      <p:grpSp>
        <p:nvGrpSpPr>
          <p:cNvPr id="4" name="组合 3"/>
          <p:cNvGrpSpPr/>
          <p:nvPr/>
        </p:nvGrpSpPr>
        <p:grpSpPr>
          <a:xfrm>
            <a:off x="142978" y="587890"/>
            <a:ext cx="2286000" cy="852805"/>
            <a:chOff x="303" y="1315"/>
            <a:chExt cx="3600" cy="1343"/>
          </a:xfrm>
        </p:grpSpPr>
        <p:sp>
          <p:nvSpPr>
            <p:cNvPr id="5"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6" name="组合 5"/>
            <p:cNvGrpSpPr/>
            <p:nvPr/>
          </p:nvGrpSpPr>
          <p:grpSpPr>
            <a:xfrm>
              <a:off x="898" y="1383"/>
              <a:ext cx="3005" cy="883"/>
              <a:chOff x="903371" y="249943"/>
              <a:chExt cx="2312527" cy="679699"/>
            </a:xfrm>
          </p:grpSpPr>
          <p:sp>
            <p:nvSpPr>
              <p:cNvPr id="1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7" name="组合 6"/>
            <p:cNvGrpSpPr/>
            <p:nvPr/>
          </p:nvGrpSpPr>
          <p:grpSpPr>
            <a:xfrm rot="16200000">
              <a:off x="366" y="1252"/>
              <a:ext cx="995" cy="1122"/>
              <a:chOff x="8439634" y="3544648"/>
              <a:chExt cx="1611146" cy="1817848"/>
            </a:xfrm>
          </p:grpSpPr>
          <p:sp>
            <p:nvSpPr>
              <p:cNvPr id="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3728178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13708" y="1012476"/>
            <a:ext cx="8121722" cy="2677656"/>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3</a:t>
            </a:r>
            <a:r>
              <a:rPr lang="zh-CN" altLang="en-US" sz="2800" b="1" dirty="0" smtClean="0">
                <a:solidFill>
                  <a:prstClr val="black"/>
                </a:solidFill>
                <a:latin typeface="Times New Roman" panose="02020603050405020304" pitchFamily="18" charset="0"/>
                <a:ea typeface="微软雅黑" panose="020B0503020204020204" pitchFamily="34" charset="-122"/>
              </a:rPr>
              <a:t>、如</a:t>
            </a:r>
            <a:r>
              <a:rPr lang="zh-CN" altLang="en-US" sz="2800" b="1" dirty="0">
                <a:solidFill>
                  <a:prstClr val="black"/>
                </a:solidFill>
                <a:latin typeface="Times New Roman" panose="02020603050405020304" pitchFamily="18" charset="0"/>
                <a:ea typeface="微软雅黑" panose="020B0503020204020204" pitchFamily="34" charset="-122"/>
              </a:rPr>
              <a:t>图所示</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凸透镜焦距为</a:t>
            </a:r>
            <a:r>
              <a:rPr lang="en-US" altLang="zh-CN" sz="2800" b="1" dirty="0">
                <a:solidFill>
                  <a:prstClr val="black"/>
                </a:solidFill>
                <a:latin typeface="Times New Roman" panose="02020603050405020304" pitchFamily="18" charset="0"/>
                <a:ea typeface="微软雅黑" panose="020B0503020204020204" pitchFamily="34" charset="-122"/>
              </a:rPr>
              <a:t>f,</a:t>
            </a:r>
            <a:r>
              <a:rPr lang="zh-CN" altLang="en-US" sz="2800" b="1" dirty="0">
                <a:solidFill>
                  <a:prstClr val="black"/>
                </a:solidFill>
                <a:latin typeface="Times New Roman" panose="02020603050405020304" pitchFamily="18" charset="0"/>
                <a:ea typeface="微软雅黑" panose="020B0503020204020204" pitchFamily="34" charset="-122"/>
              </a:rPr>
              <a:t>烛焰在图示位置时恰能在光屏上成清晰的像</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现将蜡烛沿主光轴向同一方向移动距离</a:t>
            </a:r>
            <a:r>
              <a:rPr lang="en-US" altLang="zh-CN" sz="2800" b="1" dirty="0">
                <a:solidFill>
                  <a:prstClr val="black"/>
                </a:solidFill>
                <a:latin typeface="Times New Roman" panose="02020603050405020304" pitchFamily="18" charset="0"/>
                <a:ea typeface="微软雅黑" panose="020B0503020204020204" pitchFamily="34" charset="-122"/>
              </a:rPr>
              <a:t>2f,</a:t>
            </a:r>
            <a:r>
              <a:rPr lang="zh-CN" altLang="en-US" sz="2800" b="1" dirty="0">
                <a:solidFill>
                  <a:prstClr val="black"/>
                </a:solidFill>
                <a:latin typeface="Times New Roman" panose="02020603050405020304" pitchFamily="18" charset="0"/>
                <a:ea typeface="微软雅黑" panose="020B0503020204020204" pitchFamily="34" charset="-122"/>
              </a:rPr>
              <a:t>移动蜡烛的同时移动光屏</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使烛焰始终能在光屏上成清晰的像</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则光屏上的像  </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　　</a:t>
            </a:r>
            <a:r>
              <a:rPr lang="en-US" altLang="zh-CN"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pic>
        <p:nvPicPr>
          <p:cNvPr id="3" name="0 Imagen" descr="images/1dac2259-f000-46aa-a39b-6ba7158e47e5.jpeg"/>
          <p:cNvPicPr/>
          <p:nvPr/>
        </p:nvPicPr>
        <p:blipFill>
          <a:blip r:embed="rId2" cstate="print">
            <a:clrChange>
              <a:clrFrom>
                <a:srgbClr val="FFFFFF"/>
              </a:clrFrom>
              <a:clrTo>
                <a:srgbClr val="FFFFFF">
                  <a:alpha val="0"/>
                </a:srgbClr>
              </a:clrTo>
            </a:clrChange>
          </a:blip>
          <a:stretch>
            <a:fillRect/>
          </a:stretch>
        </p:blipFill>
        <p:spPr>
          <a:xfrm>
            <a:off x="1980668" y="3479620"/>
            <a:ext cx="3533836" cy="1801084"/>
          </a:xfrm>
          <a:prstGeom prst="rect">
            <a:avLst/>
          </a:prstGeom>
        </p:spPr>
      </p:pic>
      <p:sp>
        <p:nvSpPr>
          <p:cNvPr id="4" name="矩形 3"/>
          <p:cNvSpPr/>
          <p:nvPr/>
        </p:nvSpPr>
        <p:spPr>
          <a:xfrm>
            <a:off x="755151" y="4826675"/>
            <a:ext cx="7638836" cy="1384995"/>
          </a:xfrm>
          <a:prstGeom prst="rect">
            <a:avLst/>
          </a:prstGeom>
        </p:spPr>
        <p:txBody>
          <a:bodyPr wrap="square">
            <a:spAutoFit/>
          </a:bodyPr>
          <a:lstStyle/>
          <a:p>
            <a:pPr marL="514350" lvl="0" indent="-514350">
              <a:lnSpc>
                <a:spcPct val="150000"/>
              </a:lnSpc>
              <a:buAutoNum type="alphaUcPeriod"/>
            </a:pPr>
            <a:r>
              <a:rPr lang="zh-CN" altLang="en-US" sz="2800" b="1" dirty="0" smtClean="0">
                <a:solidFill>
                  <a:prstClr val="black"/>
                </a:solidFill>
                <a:latin typeface="Times New Roman" panose="02020603050405020304" pitchFamily="18" charset="0"/>
                <a:ea typeface="微软雅黑" panose="020B0503020204020204" pitchFamily="34" charset="-122"/>
              </a:rPr>
              <a:t>一直</a:t>
            </a:r>
            <a:r>
              <a:rPr lang="zh-CN" altLang="en-US" sz="2800" b="1" dirty="0">
                <a:solidFill>
                  <a:prstClr val="black"/>
                </a:solidFill>
                <a:latin typeface="Times New Roman" panose="02020603050405020304" pitchFamily="18" charset="0"/>
                <a:ea typeface="微软雅黑" panose="020B0503020204020204" pitchFamily="34" charset="-122"/>
              </a:rPr>
              <a:t>变小             </a:t>
            </a:r>
            <a:r>
              <a:rPr lang="zh-CN" altLang="en-US" sz="2800" b="1" dirty="0" smtClean="0">
                <a:solidFill>
                  <a:prstClr val="black"/>
                </a:solidFill>
                <a:latin typeface="Times New Roman" panose="02020603050405020304" pitchFamily="18" charset="0"/>
                <a:ea typeface="微软雅黑" panose="020B0503020204020204" pitchFamily="34" charset="-122"/>
              </a:rPr>
              <a:t>       </a:t>
            </a:r>
            <a:r>
              <a:rPr lang="en-US" altLang="zh-CN" sz="2800" b="1" dirty="0" smtClean="0">
                <a:solidFill>
                  <a:prstClr val="black"/>
                </a:solidFill>
                <a:latin typeface="Times New Roman" panose="02020603050405020304" pitchFamily="18" charset="0"/>
                <a:ea typeface="微软雅黑" panose="020B0503020204020204" pitchFamily="34" charset="-122"/>
              </a:rPr>
              <a:t>B</a:t>
            </a:r>
            <a:r>
              <a:rPr lang="en-US" altLang="zh-CN" sz="2800" b="1" dirty="0">
                <a:solidFill>
                  <a:prstClr val="black"/>
                </a:solidFill>
                <a:latin typeface="Times New Roman" panose="02020603050405020304" pitchFamily="18" charset="0"/>
                <a:ea typeface="微软雅黑" panose="020B0503020204020204" pitchFamily="34" charset="-122"/>
              </a:rPr>
              <a:t>. </a:t>
            </a:r>
            <a:r>
              <a:rPr lang="zh-CN" altLang="en-US" sz="2800" b="1" dirty="0">
                <a:solidFill>
                  <a:prstClr val="black"/>
                </a:solidFill>
                <a:latin typeface="Times New Roman" panose="02020603050405020304" pitchFamily="18" charset="0"/>
                <a:ea typeface="微软雅黑" panose="020B0503020204020204" pitchFamily="34" charset="-122"/>
              </a:rPr>
              <a:t>一直变大             </a:t>
            </a:r>
            <a:endParaRPr lang="en-US" altLang="zh-CN" sz="2800" b="1" dirty="0" smtClean="0">
              <a:solidFill>
                <a:prstClr val="black"/>
              </a:solidFill>
              <a:latin typeface="Times New Roman" panose="02020603050405020304" pitchFamily="18" charset="0"/>
              <a:ea typeface="微软雅黑" panose="020B0503020204020204" pitchFamily="3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C</a:t>
            </a:r>
            <a:r>
              <a:rPr lang="en-US" altLang="zh-CN" sz="2800" b="1" dirty="0">
                <a:solidFill>
                  <a:prstClr val="black"/>
                </a:solidFill>
                <a:latin typeface="Times New Roman" panose="02020603050405020304" pitchFamily="18" charset="0"/>
                <a:ea typeface="微软雅黑" panose="020B0503020204020204" pitchFamily="34" charset="-122"/>
              </a:rPr>
              <a:t>. </a:t>
            </a:r>
            <a:r>
              <a:rPr lang="zh-CN" altLang="en-US" sz="2800" b="1" dirty="0">
                <a:solidFill>
                  <a:prstClr val="black"/>
                </a:solidFill>
                <a:latin typeface="Times New Roman" panose="02020603050405020304" pitchFamily="18" charset="0"/>
                <a:ea typeface="微软雅黑" panose="020B0503020204020204" pitchFamily="34" charset="-122"/>
              </a:rPr>
              <a:t>先变大后变小             </a:t>
            </a:r>
            <a:r>
              <a:rPr lang="en-US" altLang="zh-CN" sz="2800" b="1" dirty="0">
                <a:solidFill>
                  <a:prstClr val="black"/>
                </a:solidFill>
                <a:latin typeface="Times New Roman" panose="02020603050405020304" pitchFamily="18" charset="0"/>
                <a:ea typeface="微软雅黑" panose="020B0503020204020204" pitchFamily="34" charset="-122"/>
              </a:rPr>
              <a:t>D. </a:t>
            </a:r>
            <a:r>
              <a:rPr lang="zh-CN" altLang="en-US" sz="2800" b="1" dirty="0">
                <a:solidFill>
                  <a:prstClr val="black"/>
                </a:solidFill>
                <a:latin typeface="Times New Roman" panose="02020603050405020304" pitchFamily="18" charset="0"/>
                <a:ea typeface="微软雅黑" panose="020B0503020204020204" pitchFamily="34" charset="-122"/>
              </a:rPr>
              <a:t>先变小后变大 </a:t>
            </a:r>
          </a:p>
        </p:txBody>
      </p:sp>
      <p:sp>
        <p:nvSpPr>
          <p:cNvPr id="5" name="矩形 4"/>
          <p:cNvSpPr/>
          <p:nvPr/>
        </p:nvSpPr>
        <p:spPr>
          <a:xfrm>
            <a:off x="7144394" y="3084660"/>
            <a:ext cx="444352" cy="523220"/>
          </a:xfrm>
          <a:prstGeom prst="rect">
            <a:avLst/>
          </a:prstGeom>
        </p:spPr>
        <p:txBody>
          <a:bodyPr wrap="none">
            <a:spAutoFit/>
          </a:bodyPr>
          <a:lstStyle/>
          <a:p>
            <a:r>
              <a:rPr lang="en-US" altLang="zh-CN" sz="2800" b="1" dirty="0">
                <a:solidFill>
                  <a:srgbClr val="C00000"/>
                </a:solidFill>
                <a:latin typeface="Times New Roman" panose="02020603050405020304" pitchFamily="18" charset="0"/>
                <a:ea typeface="微软雅黑" panose="020B0503020204020204" pitchFamily="34" charset="-122"/>
              </a:rPr>
              <a:t>A</a:t>
            </a:r>
            <a:endParaRPr lang="zh-CN" altLang="en-US" dirty="0">
              <a:solidFill>
                <a:srgbClr val="C00000"/>
              </a:solidFill>
            </a:endParaRPr>
          </a:p>
        </p:txBody>
      </p:sp>
      <p:grpSp>
        <p:nvGrpSpPr>
          <p:cNvPr id="6" name="组合 5"/>
          <p:cNvGrpSpPr/>
          <p:nvPr/>
        </p:nvGrpSpPr>
        <p:grpSpPr>
          <a:xfrm>
            <a:off x="104878" y="502165"/>
            <a:ext cx="2286000" cy="852805"/>
            <a:chOff x="303" y="1315"/>
            <a:chExt cx="3600" cy="1343"/>
          </a:xfrm>
        </p:grpSpPr>
        <p:sp>
          <p:nvSpPr>
            <p:cNvPr id="7"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8" name="组合 7"/>
            <p:cNvGrpSpPr/>
            <p:nvPr/>
          </p:nvGrpSpPr>
          <p:grpSpPr>
            <a:xfrm>
              <a:off x="898" y="1383"/>
              <a:ext cx="3005" cy="883"/>
              <a:chOff x="903371" y="249943"/>
              <a:chExt cx="2312527" cy="679699"/>
            </a:xfrm>
          </p:grpSpPr>
          <p:sp>
            <p:nvSpPr>
              <p:cNvPr id="13"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4"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9" name="组合 8"/>
            <p:cNvGrpSpPr/>
            <p:nvPr/>
          </p:nvGrpSpPr>
          <p:grpSpPr>
            <a:xfrm rot="16200000">
              <a:off x="366" y="1252"/>
              <a:ext cx="995" cy="1122"/>
              <a:chOff x="8439634" y="3544648"/>
              <a:chExt cx="1611146" cy="1817848"/>
            </a:xfrm>
          </p:grpSpPr>
          <p:sp>
            <p:nvSpPr>
              <p:cNvPr id="11"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2"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2938792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图片 19"/>
          <p:cNvPicPr>
            <a:picLocks noChangeAspect="1"/>
          </p:cNvPicPr>
          <p:nvPr/>
        </p:nvPicPr>
        <p:blipFill>
          <a:blip r:embed="rId2"/>
          <a:stretch>
            <a:fillRect/>
          </a:stretch>
        </p:blipFill>
        <p:spPr>
          <a:xfrm>
            <a:off x="467332" y="2030120"/>
            <a:ext cx="3709988" cy="2030355"/>
          </a:xfrm>
          <a:prstGeom prst="rect">
            <a:avLst/>
          </a:prstGeom>
          <a:ln w="19050">
            <a:solidFill>
              <a:srgbClr val="0070C0"/>
            </a:solidFill>
          </a:ln>
        </p:spPr>
      </p:pic>
      <p:sp>
        <p:nvSpPr>
          <p:cNvPr id="19" name="圆角矩形 18"/>
          <p:cNvSpPr/>
          <p:nvPr/>
        </p:nvSpPr>
        <p:spPr>
          <a:xfrm>
            <a:off x="617319" y="4470713"/>
            <a:ext cx="7886700" cy="1600200"/>
          </a:xfrm>
          <a:prstGeom prst="roundRect">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70323" y="1153558"/>
            <a:ext cx="2218718" cy="738664"/>
          </a:xfrm>
          <a:prstGeom prst="rect">
            <a:avLst/>
          </a:prstGeom>
        </p:spPr>
        <p:txBody>
          <a:bodyPr wrap="square">
            <a:spAutoFit/>
          </a:bodyPr>
          <a:lstStyle/>
          <a:p>
            <a:pPr lvl="0">
              <a:lnSpc>
                <a:spcPct val="150000"/>
              </a:lnSpc>
            </a:pP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凸透镜</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10" name="矩形 9"/>
          <p:cNvSpPr/>
          <p:nvPr/>
        </p:nvSpPr>
        <p:spPr>
          <a:xfrm>
            <a:off x="4665444" y="2124139"/>
            <a:ext cx="3402232" cy="20313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凸透镜是</a:t>
            </a:r>
            <a:r>
              <a:rPr lang="zh-CN" altLang="en-US" sz="2800" b="1" dirty="0">
                <a:solidFill>
                  <a:prstClr val="black"/>
                </a:solidFill>
                <a:latin typeface="Times New Roman" panose="02020603050405020304" pitchFamily="18" charset="0"/>
                <a:ea typeface="微软雅黑" panose="020B0503020204020204" pitchFamily="34" charset="-122"/>
              </a:rPr>
              <a:t>利用</a:t>
            </a:r>
            <a:r>
              <a:rPr lang="zh-CN" altLang="en-US" sz="2800" b="1" dirty="0">
                <a:solidFill>
                  <a:srgbClr val="C00000"/>
                </a:solidFill>
                <a:latin typeface="Times New Roman" panose="02020603050405020304" pitchFamily="18" charset="0"/>
                <a:ea typeface="微软雅黑" panose="020B0503020204020204" pitchFamily="34" charset="-122"/>
              </a:rPr>
              <a:t>光的折射</a:t>
            </a:r>
            <a:r>
              <a:rPr lang="zh-CN" altLang="en-US" sz="2800" b="1" dirty="0">
                <a:solidFill>
                  <a:prstClr val="black"/>
                </a:solidFill>
                <a:latin typeface="Times New Roman" panose="02020603050405020304" pitchFamily="18" charset="0"/>
                <a:ea typeface="微软雅黑" panose="020B0503020204020204" pitchFamily="34" charset="-122"/>
              </a:rPr>
              <a:t>原理</a:t>
            </a:r>
            <a:r>
              <a:rPr lang="zh-CN" altLang="en-US" sz="2800" b="1" dirty="0" smtClean="0">
                <a:solidFill>
                  <a:prstClr val="black"/>
                </a:solidFill>
                <a:latin typeface="Times New Roman" panose="02020603050405020304" pitchFamily="18" charset="0"/>
                <a:ea typeface="微软雅黑" panose="020B0503020204020204" pitchFamily="34" charset="-122"/>
              </a:rPr>
              <a:t>制成</a:t>
            </a:r>
            <a:r>
              <a:rPr lang="zh-CN" altLang="en-US" sz="2800" b="1" dirty="0">
                <a:solidFill>
                  <a:prstClr val="black"/>
                </a:solidFill>
                <a:latin typeface="Times New Roman" panose="02020603050405020304" pitchFamily="18" charset="0"/>
                <a:ea typeface="微软雅黑" panose="020B0503020204020204" pitchFamily="34" charset="-122"/>
              </a:rPr>
              <a:t>的光学</a:t>
            </a:r>
            <a:r>
              <a:rPr lang="zh-CN" altLang="en-US" sz="2800" b="1" dirty="0" smtClean="0">
                <a:solidFill>
                  <a:prstClr val="black"/>
                </a:solidFill>
                <a:latin typeface="Times New Roman" panose="02020603050405020304" pitchFamily="18" charset="0"/>
                <a:ea typeface="微软雅黑" panose="020B0503020204020204" pitchFamily="34" charset="-122"/>
              </a:rPr>
              <a:t>器件。</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14" name="矩形 13"/>
          <p:cNvSpPr/>
          <p:nvPr/>
        </p:nvSpPr>
        <p:spPr>
          <a:xfrm>
            <a:off x="759057" y="4541057"/>
            <a:ext cx="7937770" cy="1308628"/>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其</a:t>
            </a:r>
            <a:r>
              <a:rPr lang="zh-CN" altLang="en-US" sz="2800" b="1" dirty="0">
                <a:solidFill>
                  <a:prstClr val="black"/>
                </a:solidFill>
                <a:latin typeface="Times New Roman" panose="02020603050405020304" pitchFamily="18" charset="0"/>
                <a:ea typeface="微软雅黑" panose="020B0503020204020204" pitchFamily="34" charset="-122"/>
              </a:rPr>
              <a:t>形状是</a:t>
            </a:r>
            <a:r>
              <a:rPr lang="zh-CN" altLang="en-US" sz="2800" b="1" dirty="0">
                <a:solidFill>
                  <a:srgbClr val="C00000"/>
                </a:solidFill>
                <a:latin typeface="Times New Roman" panose="02020603050405020304" pitchFamily="18" charset="0"/>
                <a:ea typeface="微软雅黑" panose="020B0503020204020204" pitchFamily="34" charset="-122"/>
              </a:rPr>
              <a:t>中央较厚、边缘较薄凸透镜</a:t>
            </a:r>
            <a:r>
              <a:rPr lang="zh-CN" altLang="en-US" sz="2800" b="1" dirty="0">
                <a:solidFill>
                  <a:prstClr val="black"/>
                </a:solidFill>
                <a:latin typeface="Times New Roman" panose="02020603050405020304" pitchFamily="18" charset="0"/>
                <a:ea typeface="微软雅黑" panose="020B0503020204020204" pitchFamily="34" charset="-122"/>
              </a:rPr>
              <a:t>镜面的</a:t>
            </a:r>
            <a:r>
              <a:rPr lang="zh-CN" altLang="en-US" sz="2800" b="1" dirty="0">
                <a:solidFill>
                  <a:srgbClr val="C00000"/>
                </a:solidFill>
                <a:latin typeface="Times New Roman" panose="02020603050405020304" pitchFamily="18" charset="0"/>
                <a:ea typeface="微软雅黑" panose="020B0503020204020204" pitchFamily="34" charset="-122"/>
              </a:rPr>
              <a:t>两个表面或至少一个表面</a:t>
            </a:r>
            <a:r>
              <a:rPr lang="zh-CN" altLang="en-US" sz="2800" b="1" dirty="0">
                <a:solidFill>
                  <a:prstClr val="black"/>
                </a:solidFill>
                <a:latin typeface="Times New Roman" panose="02020603050405020304" pitchFamily="18" charset="0"/>
                <a:ea typeface="微软雅黑" panose="020B0503020204020204" pitchFamily="34" charset="-122"/>
              </a:rPr>
              <a:t>是</a:t>
            </a:r>
            <a:r>
              <a:rPr lang="zh-CN" altLang="en-US" sz="2800" b="1" dirty="0">
                <a:solidFill>
                  <a:srgbClr val="C00000"/>
                </a:solidFill>
                <a:latin typeface="Times New Roman" panose="02020603050405020304" pitchFamily="18" charset="0"/>
                <a:ea typeface="微软雅黑" panose="020B0503020204020204" pitchFamily="34" charset="-122"/>
              </a:rPr>
              <a:t>球面</a:t>
            </a:r>
            <a:r>
              <a:rPr lang="zh-CN" altLang="en-US" sz="2800" b="1" dirty="0">
                <a:solidFill>
                  <a:prstClr val="black"/>
                </a:solidFill>
                <a:latin typeface="Times New Roman" panose="02020603050405020304" pitchFamily="18" charset="0"/>
                <a:ea typeface="微软雅黑" panose="020B0503020204020204" pitchFamily="34" charset="-122"/>
              </a:rPr>
              <a:t>的一部分</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16" name="圆角矩形标注 15"/>
          <p:cNvSpPr/>
          <p:nvPr/>
        </p:nvSpPr>
        <p:spPr>
          <a:xfrm>
            <a:off x="4541619" y="2030120"/>
            <a:ext cx="3649882" cy="2219365"/>
          </a:xfrm>
          <a:prstGeom prst="wedgeRoundRectCallout">
            <a:avLst>
              <a:gd name="adj1" fmla="val -58434"/>
              <a:gd name="adj2" fmla="val 34128"/>
              <a:gd name="adj3" fmla="val 16667"/>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36961" y="548597"/>
            <a:ext cx="2286000" cy="631825"/>
            <a:chOff x="303" y="1315"/>
            <a:chExt cx="3600" cy="995"/>
          </a:xfrm>
        </p:grpSpPr>
        <p:grpSp>
          <p:nvGrpSpPr>
            <p:cNvPr id="12" name="组合 11"/>
            <p:cNvGrpSpPr/>
            <p:nvPr/>
          </p:nvGrpSpPr>
          <p:grpSpPr>
            <a:xfrm>
              <a:off x="898" y="1383"/>
              <a:ext cx="3005" cy="883"/>
              <a:chOff x="903371" y="249943"/>
              <a:chExt cx="2312527" cy="679699"/>
            </a:xfrm>
          </p:grpSpPr>
          <p:sp>
            <p:nvSpPr>
              <p:cNvPr id="2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3" name="组合 12"/>
            <p:cNvGrpSpPr/>
            <p:nvPr/>
          </p:nvGrpSpPr>
          <p:grpSpPr>
            <a:xfrm rot="16200000">
              <a:off x="366" y="1252"/>
              <a:ext cx="995" cy="1122"/>
              <a:chOff x="8439634" y="3544648"/>
              <a:chExt cx="1611146" cy="1817848"/>
            </a:xfrm>
          </p:grpSpPr>
          <p:sp>
            <p:nvSpPr>
              <p:cNvPr id="1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2351258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71330" y="1673126"/>
            <a:ext cx="7429501" cy="2677656"/>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4.</a:t>
            </a:r>
            <a:r>
              <a:rPr lang="zh-CN" altLang="en-US" sz="2800" b="1" dirty="0">
                <a:solidFill>
                  <a:prstClr val="black"/>
                </a:solidFill>
                <a:latin typeface="Times New Roman" panose="02020603050405020304" pitchFamily="18" charset="0"/>
                <a:ea typeface="微软雅黑" panose="020B0503020204020204" pitchFamily="34" charset="-122"/>
              </a:rPr>
              <a:t>数码相机已在我们的生活中普及，照相机的镜头相当于一个</a:t>
            </a:r>
            <a:r>
              <a:rPr lang="en-US" altLang="zh-CN" sz="2800" b="1" dirty="0">
                <a:solidFill>
                  <a:prstClr val="black"/>
                </a:solidFill>
                <a:latin typeface="Times New Roman" panose="02020603050405020304" pitchFamily="18" charset="0"/>
                <a:ea typeface="微软雅黑" panose="020B0503020204020204" pitchFamily="34" charset="-122"/>
              </a:rPr>
              <a:t>______</a:t>
            </a:r>
            <a:r>
              <a:rPr lang="zh-CN" altLang="en-US" sz="2800" b="1" dirty="0">
                <a:solidFill>
                  <a:prstClr val="black"/>
                </a:solidFill>
                <a:latin typeface="Times New Roman" panose="02020603050405020304" pitchFamily="18" charset="0"/>
                <a:ea typeface="微软雅黑" panose="020B0503020204020204" pitchFamily="34" charset="-122"/>
              </a:rPr>
              <a:t>透镜。若照相机镜头的焦距为</a:t>
            </a:r>
            <a:r>
              <a:rPr lang="en-US" altLang="zh-CN" sz="2800" b="1" dirty="0">
                <a:solidFill>
                  <a:prstClr val="black"/>
                </a:solidFill>
                <a:latin typeface="Times New Roman" panose="02020603050405020304" pitchFamily="18" charset="0"/>
                <a:ea typeface="微软雅黑" panose="020B0503020204020204" pitchFamily="34" charset="-122"/>
              </a:rPr>
              <a:t>50mm</a:t>
            </a:r>
            <a:r>
              <a:rPr lang="zh-CN" altLang="en-US" sz="2800" b="1" dirty="0">
                <a:solidFill>
                  <a:prstClr val="black"/>
                </a:solidFill>
                <a:latin typeface="Times New Roman" panose="02020603050405020304" pitchFamily="18" charset="0"/>
                <a:ea typeface="微软雅黑" panose="020B0503020204020204" pitchFamily="34" charset="-122"/>
              </a:rPr>
              <a:t>，当被拍照的人到镜头的距离大于</a:t>
            </a:r>
            <a:r>
              <a:rPr lang="en-US" altLang="zh-CN" sz="2800" b="1" dirty="0">
                <a:solidFill>
                  <a:prstClr val="black"/>
                </a:solidFill>
                <a:latin typeface="Times New Roman" panose="02020603050405020304" pitchFamily="18" charset="0"/>
                <a:ea typeface="微软雅黑" panose="020B0503020204020204" pitchFamily="34" charset="-122"/>
              </a:rPr>
              <a:t>100mm</a:t>
            </a:r>
            <a:r>
              <a:rPr lang="zh-CN" altLang="en-US" sz="2800" b="1" dirty="0">
                <a:solidFill>
                  <a:prstClr val="black"/>
                </a:solidFill>
                <a:latin typeface="Times New Roman" panose="02020603050405020304" pitchFamily="18" charset="0"/>
                <a:ea typeface="微软雅黑" panose="020B0503020204020204" pitchFamily="34" charset="-122"/>
              </a:rPr>
              <a:t>时，会得到一个</a:t>
            </a:r>
            <a:r>
              <a:rPr lang="en-US" altLang="zh-CN" sz="2800" b="1" dirty="0">
                <a:solidFill>
                  <a:prstClr val="black"/>
                </a:solidFill>
                <a:latin typeface="Times New Roman" panose="02020603050405020304" pitchFamily="18" charset="0"/>
                <a:ea typeface="微软雅黑" panose="020B0503020204020204" pitchFamily="34" charset="-122"/>
              </a:rPr>
              <a:t>________ </a:t>
            </a:r>
            <a:r>
              <a:rPr lang="zh-CN" altLang="en-US" sz="2800" b="1" dirty="0">
                <a:solidFill>
                  <a:prstClr val="black"/>
                </a:solidFill>
                <a:latin typeface="Times New Roman" panose="02020603050405020304" pitchFamily="18" charset="0"/>
                <a:ea typeface="微软雅黑" panose="020B0503020204020204" pitchFamily="34" charset="-122"/>
              </a:rPr>
              <a:t>的实像</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srgbClr val="C00000"/>
              </a:solidFill>
              <a:latin typeface="Times New Roman" panose="02020603050405020304" pitchFamily="18" charset="0"/>
              <a:ea typeface="微软雅黑" panose="020B0503020204020204" pitchFamily="34" charset="-122"/>
            </a:endParaRPr>
          </a:p>
        </p:txBody>
      </p:sp>
      <p:grpSp>
        <p:nvGrpSpPr>
          <p:cNvPr id="3" name="组合 2"/>
          <p:cNvGrpSpPr/>
          <p:nvPr/>
        </p:nvGrpSpPr>
        <p:grpSpPr>
          <a:xfrm>
            <a:off x="104878" y="502165"/>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2" name="矩形 11"/>
          <p:cNvSpPr/>
          <p:nvPr/>
        </p:nvSpPr>
        <p:spPr>
          <a:xfrm>
            <a:off x="3432195" y="2488734"/>
            <a:ext cx="633507" cy="523220"/>
          </a:xfrm>
          <a:prstGeom prst="rect">
            <a:avLst/>
          </a:prstGeom>
        </p:spPr>
        <p:txBody>
          <a:bodyPr wrap="none">
            <a:spAutoFit/>
          </a:bodyPr>
          <a:lstStyle/>
          <a:p>
            <a:r>
              <a:rPr lang="zh-CN" altLang="en-US" sz="2800" b="1" dirty="0">
                <a:solidFill>
                  <a:srgbClr val="C00000"/>
                </a:solidFill>
                <a:latin typeface="Times New Roman" panose="02020603050405020304" pitchFamily="18" charset="0"/>
                <a:ea typeface="微软雅黑" panose="020B0503020204020204" pitchFamily="34" charset="-122"/>
              </a:rPr>
              <a:t>凸 </a:t>
            </a:r>
            <a:endParaRPr lang="zh-CN" altLang="en-US" dirty="0"/>
          </a:p>
        </p:txBody>
      </p:sp>
      <p:sp>
        <p:nvSpPr>
          <p:cNvPr id="15" name="矩形 14"/>
          <p:cNvSpPr/>
          <p:nvPr/>
        </p:nvSpPr>
        <p:spPr>
          <a:xfrm>
            <a:off x="4524207" y="3504396"/>
            <a:ext cx="1750734" cy="662297"/>
          </a:xfrm>
          <a:prstGeom prst="rect">
            <a:avLst/>
          </a:prstGeom>
        </p:spPr>
        <p:txBody>
          <a:bodyPr wrap="square">
            <a:spAutoFit/>
          </a:bodyPr>
          <a:lstStyle/>
          <a:p>
            <a:pPr lvl="0">
              <a:lnSpc>
                <a:spcPct val="150000"/>
              </a:lnSpc>
            </a:pPr>
            <a:r>
              <a:rPr lang="zh-CN" altLang="en-US" sz="2800" b="1" dirty="0" smtClean="0">
                <a:solidFill>
                  <a:srgbClr val="C00000"/>
                </a:solidFill>
                <a:latin typeface="Times New Roman" panose="02020603050405020304" pitchFamily="18" charset="0"/>
                <a:ea typeface="微软雅黑" panose="020B0503020204020204" pitchFamily="34" charset="-122"/>
              </a:rPr>
              <a:t>倒立缩小</a:t>
            </a:r>
            <a:endParaRPr lang="zh-CN" altLang="en-US" sz="2800" b="1" dirty="0">
              <a:solidFill>
                <a:srgbClr val="C00000"/>
              </a:solidFill>
              <a:latin typeface="Times New Roman" panose="02020603050405020304" pitchFamily="18" charset="0"/>
              <a:ea typeface="微软雅黑" panose="020B0503020204020204" pitchFamily="34" charset="-122"/>
            </a:endParaRPr>
          </a:p>
        </p:txBody>
      </p:sp>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06875" y="3911600"/>
            <a:ext cx="3918723" cy="2662119"/>
          </a:xfrm>
          <a:prstGeom prst="rect">
            <a:avLst/>
          </a:prstGeom>
        </p:spPr>
      </p:pic>
    </p:spTree>
    <p:extLst>
      <p:ext uri="{BB962C8B-B14F-4D97-AF65-F5344CB8AC3E}">
        <p14:creationId xmlns:p14="http://schemas.microsoft.com/office/powerpoint/2010/main" val="686064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82703" y="1672447"/>
            <a:ext cx="7957334" cy="3247620"/>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5</a:t>
            </a:r>
            <a:r>
              <a:rPr lang="zh-CN" altLang="en-US" sz="2800" b="1" dirty="0" smtClean="0">
                <a:solidFill>
                  <a:prstClr val="black"/>
                </a:solidFill>
                <a:latin typeface="Times New Roman" panose="02020603050405020304" pitchFamily="18" charset="0"/>
                <a:ea typeface="微软雅黑" panose="020B0503020204020204" pitchFamily="34" charset="-122"/>
              </a:rPr>
              <a:t>、若</a:t>
            </a:r>
            <a:r>
              <a:rPr lang="zh-CN" altLang="en-US" sz="2800" b="1" dirty="0">
                <a:solidFill>
                  <a:prstClr val="black"/>
                </a:solidFill>
                <a:latin typeface="Times New Roman" panose="02020603050405020304" pitchFamily="18" charset="0"/>
                <a:ea typeface="微软雅黑" panose="020B0503020204020204" pitchFamily="34" charset="-122"/>
              </a:rPr>
              <a:t>用镜头焦距为</a:t>
            </a:r>
            <a:r>
              <a:rPr lang="en-US" altLang="zh-CN" sz="2800" b="1" dirty="0">
                <a:solidFill>
                  <a:prstClr val="black"/>
                </a:solidFill>
                <a:latin typeface="Times New Roman" panose="02020603050405020304" pitchFamily="18" charset="0"/>
                <a:ea typeface="微软雅黑" panose="020B0503020204020204" pitchFamily="34" charset="-122"/>
              </a:rPr>
              <a:t>f</a:t>
            </a:r>
            <a:r>
              <a:rPr lang="zh-CN" altLang="en-US" sz="2800" b="1" dirty="0">
                <a:solidFill>
                  <a:prstClr val="black"/>
                </a:solidFill>
                <a:latin typeface="Times New Roman" panose="02020603050405020304" pitchFamily="18" charset="0"/>
                <a:ea typeface="微软雅黑" panose="020B0503020204020204" pitchFamily="34" charset="-122"/>
              </a:rPr>
              <a:t>的照相机拍照，被拍景物到镜头的距离应</a:t>
            </a:r>
            <a:r>
              <a:rPr lang="en-US" altLang="zh-CN" sz="2800" b="1" dirty="0">
                <a:solidFill>
                  <a:prstClr val="black"/>
                </a:solidFill>
                <a:latin typeface="Times New Roman" panose="02020603050405020304" pitchFamily="18" charset="0"/>
                <a:ea typeface="微软雅黑" panose="020B0503020204020204" pitchFamily="34" charset="-122"/>
              </a:rPr>
              <a:t>_____2f(</a:t>
            </a:r>
            <a:r>
              <a:rPr lang="zh-CN" altLang="en-US" sz="2800" b="1" dirty="0">
                <a:solidFill>
                  <a:prstClr val="black"/>
                </a:solidFill>
                <a:latin typeface="Times New Roman" panose="02020603050405020304" pitchFamily="18" charset="0"/>
                <a:ea typeface="微软雅黑" panose="020B0503020204020204" pitchFamily="34" charset="-122"/>
              </a:rPr>
              <a:t>填“大于” “小于”或“等于”</a:t>
            </a:r>
            <a:r>
              <a:rPr lang="en-US" altLang="zh-CN" sz="2800" b="1" dirty="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；若要使取景范围变大一些，则照相机镜头距景物的距离应</a:t>
            </a:r>
            <a:r>
              <a:rPr lang="en-US" altLang="zh-CN" sz="2800" b="1" dirty="0">
                <a:solidFill>
                  <a:prstClr val="black"/>
                </a:solidFill>
                <a:latin typeface="Times New Roman" panose="02020603050405020304" pitchFamily="18" charset="0"/>
                <a:ea typeface="微软雅黑" panose="020B0503020204020204" pitchFamily="34" charset="-122"/>
              </a:rPr>
              <a:t>_____(</a:t>
            </a:r>
            <a:r>
              <a:rPr lang="zh-CN" altLang="en-US" sz="2800" b="1" dirty="0">
                <a:solidFill>
                  <a:prstClr val="black"/>
                </a:solidFill>
                <a:latin typeface="Times New Roman" panose="02020603050405020304" pitchFamily="18" charset="0"/>
                <a:ea typeface="微软雅黑" panose="020B0503020204020204" pitchFamily="34" charset="-122"/>
              </a:rPr>
              <a:t>填“增大” “减小”或“不变”</a:t>
            </a:r>
            <a:r>
              <a:rPr lang="en-US" altLang="zh-CN"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 </a:t>
            </a:r>
          </a:p>
        </p:txBody>
      </p:sp>
      <p:grpSp>
        <p:nvGrpSpPr>
          <p:cNvPr id="4" name="组合 3"/>
          <p:cNvGrpSpPr/>
          <p:nvPr/>
        </p:nvGrpSpPr>
        <p:grpSpPr>
          <a:xfrm>
            <a:off x="127420" y="652668"/>
            <a:ext cx="2286000" cy="852805"/>
            <a:chOff x="303" y="1315"/>
            <a:chExt cx="3600" cy="1343"/>
          </a:xfrm>
        </p:grpSpPr>
        <p:sp>
          <p:nvSpPr>
            <p:cNvPr id="5"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6" name="组合 5"/>
            <p:cNvGrpSpPr/>
            <p:nvPr/>
          </p:nvGrpSpPr>
          <p:grpSpPr>
            <a:xfrm>
              <a:off x="898" y="1383"/>
              <a:ext cx="3005" cy="883"/>
              <a:chOff x="903371" y="249943"/>
              <a:chExt cx="2312527" cy="679699"/>
            </a:xfrm>
          </p:grpSpPr>
          <p:sp>
            <p:nvSpPr>
              <p:cNvPr id="11"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2"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巩固提升</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7" name="组合 6"/>
            <p:cNvGrpSpPr/>
            <p:nvPr/>
          </p:nvGrpSpPr>
          <p:grpSpPr>
            <a:xfrm rot="16200000">
              <a:off x="366" y="1252"/>
              <a:ext cx="995" cy="1122"/>
              <a:chOff x="8439634" y="3544648"/>
              <a:chExt cx="1611146" cy="1817848"/>
            </a:xfrm>
          </p:grpSpPr>
          <p:sp>
            <p:nvSpPr>
              <p:cNvPr id="9"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0"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3" name="矩形 12"/>
          <p:cNvSpPr/>
          <p:nvPr/>
        </p:nvSpPr>
        <p:spPr>
          <a:xfrm>
            <a:off x="2412785" y="2472065"/>
            <a:ext cx="902811" cy="523220"/>
          </a:xfrm>
          <a:prstGeom prst="rect">
            <a:avLst/>
          </a:prstGeom>
        </p:spPr>
        <p:txBody>
          <a:bodyPr wrap="none">
            <a:spAutoFit/>
          </a:bodyPr>
          <a:lstStyle/>
          <a:p>
            <a:r>
              <a:rPr lang="zh-CN" altLang="en-US" sz="2800" b="1" dirty="0">
                <a:solidFill>
                  <a:srgbClr val="C00000"/>
                </a:solidFill>
                <a:latin typeface="Times New Roman" panose="02020603050405020304" pitchFamily="18" charset="0"/>
                <a:ea typeface="微软雅黑" panose="020B0503020204020204" pitchFamily="34" charset="-122"/>
              </a:rPr>
              <a:t>大于</a:t>
            </a:r>
            <a:endParaRPr lang="zh-CN" altLang="en-US" dirty="0"/>
          </a:p>
        </p:txBody>
      </p:sp>
      <p:sp>
        <p:nvSpPr>
          <p:cNvPr id="14" name="矩形 13"/>
          <p:cNvSpPr/>
          <p:nvPr/>
        </p:nvSpPr>
        <p:spPr>
          <a:xfrm>
            <a:off x="3113801" y="3588344"/>
            <a:ext cx="902811" cy="738664"/>
          </a:xfrm>
          <a:prstGeom prst="rect">
            <a:avLst/>
          </a:prstGeom>
        </p:spPr>
        <p:txBody>
          <a:bodyPr wrap="none">
            <a:spAutoFit/>
          </a:bodyPr>
          <a:lstStyle/>
          <a:p>
            <a:pPr lvl="0">
              <a:lnSpc>
                <a:spcPct val="150000"/>
              </a:lnSpc>
            </a:pPr>
            <a:r>
              <a:rPr lang="zh-CN" altLang="en-US" sz="2800" b="1" dirty="0">
                <a:solidFill>
                  <a:srgbClr val="C00000"/>
                </a:solidFill>
                <a:latin typeface="Times New Roman" panose="02020603050405020304" pitchFamily="18" charset="0"/>
                <a:ea typeface="微软雅黑" panose="020B0503020204020204" pitchFamily="34" charset="-122"/>
              </a:rPr>
              <a:t>增大</a:t>
            </a:r>
          </a:p>
        </p:txBody>
      </p:sp>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68963" y="3957676"/>
            <a:ext cx="3918723" cy="2662119"/>
          </a:xfrm>
          <a:prstGeom prst="rect">
            <a:avLst/>
          </a:prstGeom>
        </p:spPr>
      </p:pic>
    </p:spTree>
    <p:extLst>
      <p:ext uri="{BB962C8B-B14F-4D97-AF65-F5344CB8AC3E}">
        <p14:creationId xmlns:p14="http://schemas.microsoft.com/office/powerpoint/2010/main" val="1757107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142978" y="513749"/>
            <a:ext cx="2286000" cy="852805"/>
            <a:chOff x="303" y="1315"/>
            <a:chExt cx="3600" cy="1343"/>
          </a:xfrm>
        </p:grpSpPr>
        <p:sp>
          <p:nvSpPr>
            <p:cNvPr id="12"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19" name="组合 18"/>
            <p:cNvGrpSpPr/>
            <p:nvPr/>
          </p:nvGrpSpPr>
          <p:grpSpPr>
            <a:xfrm>
              <a:off x="898" y="1383"/>
              <a:ext cx="3005" cy="883"/>
              <a:chOff x="903371" y="249943"/>
              <a:chExt cx="2312527" cy="679699"/>
            </a:xfrm>
          </p:grpSpPr>
          <p:sp>
            <p:nvSpPr>
              <p:cNvPr id="2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课堂小结</a:t>
                </a:r>
                <a:endParaRPr lang="zh-CN" altLang="en-US" sz="2400" b="1" dirty="0">
                  <a:solidFill>
                    <a:schemeClr val="bg1"/>
                  </a:solidFill>
                  <a:latin typeface="黑体" panose="02010609060101010101" pitchFamily="49" charset="-122"/>
                  <a:ea typeface="黑体" panose="02010609060101010101" pitchFamily="49" charset="-122"/>
                </a:endParaRPr>
              </a:p>
            </p:txBody>
          </p:sp>
        </p:grpSp>
        <p:grpSp>
          <p:nvGrpSpPr>
            <p:cNvPr id="22" name="组合 21"/>
            <p:cNvGrpSpPr/>
            <p:nvPr/>
          </p:nvGrpSpPr>
          <p:grpSpPr>
            <a:xfrm rot="16200000">
              <a:off x="366" y="1252"/>
              <a:ext cx="995" cy="1122"/>
              <a:chOff x="8439634" y="3544648"/>
              <a:chExt cx="1611146" cy="1817848"/>
            </a:xfrm>
          </p:grpSpPr>
          <p:sp>
            <p:nvSpPr>
              <p:cNvPr id="23"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4"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 name="矩形 1"/>
          <p:cNvSpPr/>
          <p:nvPr/>
        </p:nvSpPr>
        <p:spPr>
          <a:xfrm>
            <a:off x="661817" y="1294743"/>
            <a:ext cx="8039633" cy="2677656"/>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、凸透镜</a:t>
            </a:r>
            <a:r>
              <a:rPr lang="zh-CN" altLang="en-US" sz="2800" b="1" dirty="0">
                <a:solidFill>
                  <a:prstClr val="black"/>
                </a:solidFill>
                <a:latin typeface="Times New Roman" panose="02020603050405020304" pitchFamily="18" charset="0"/>
                <a:ea typeface="微软雅黑" panose="020B0503020204020204" pitchFamily="34" charset="-122"/>
              </a:rPr>
              <a:t>不光对平行光有会聚作用，对所有光都有会聚作用。</a:t>
            </a: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凹透镜</a:t>
            </a:r>
            <a:r>
              <a:rPr lang="zh-CN" altLang="en-US" sz="2800" b="1" dirty="0">
                <a:solidFill>
                  <a:prstClr val="black"/>
                </a:solidFill>
                <a:latin typeface="Times New Roman" panose="02020603050405020304" pitchFamily="18" charset="0"/>
                <a:ea typeface="微软雅黑" panose="020B0503020204020204" pitchFamily="34" charset="-122"/>
              </a:rPr>
              <a:t>对光有发散作用，所以凹透镜又叫发散透镜</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en-US" altLang="zh-CN" sz="2800" b="1" dirty="0" smtClean="0">
              <a:solidFill>
                <a:prstClr val="black"/>
              </a:solidFill>
              <a:latin typeface="Times New Roman" panose="02020603050405020304" pitchFamily="18" charset="0"/>
              <a:ea typeface="微软雅黑" panose="020B0503020204020204" pitchFamily="34" charset="-122"/>
            </a:endParaRPr>
          </a:p>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、凸透镜的主光轴、光心、焦点、</a:t>
            </a:r>
            <a:r>
              <a:rPr lang="zh-CN" altLang="en-US" sz="2800" b="1" dirty="0" smtClean="0">
                <a:solidFill>
                  <a:prstClr val="black"/>
                </a:solidFill>
                <a:latin typeface="Times New Roman" panose="02020603050405020304" pitchFamily="18" charset="0"/>
                <a:ea typeface="微软雅黑" panose="020B0503020204020204" pitchFamily="34" charset="-122"/>
              </a:rPr>
              <a:t>焦距</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3" name="矩形 2"/>
          <p:cNvSpPr/>
          <p:nvPr/>
        </p:nvSpPr>
        <p:spPr>
          <a:xfrm>
            <a:off x="609430" y="3929307"/>
            <a:ext cx="8144408" cy="2031325"/>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3</a:t>
            </a:r>
            <a:r>
              <a:rPr lang="zh-CN" altLang="en-US" sz="2800" b="1" dirty="0">
                <a:solidFill>
                  <a:prstClr val="black"/>
                </a:solidFill>
                <a:latin typeface="Times New Roman" panose="02020603050405020304" pitchFamily="18" charset="0"/>
                <a:ea typeface="微软雅黑" panose="020B0503020204020204" pitchFamily="34" charset="-122"/>
              </a:rPr>
              <a:t>、凸透镜</a:t>
            </a:r>
            <a:r>
              <a:rPr lang="zh-CN" altLang="en-US" sz="2800" b="1" dirty="0" smtClean="0">
                <a:solidFill>
                  <a:prstClr val="black"/>
                </a:solidFill>
                <a:latin typeface="Times New Roman" panose="02020603050405020304" pitchFamily="18" charset="0"/>
                <a:ea typeface="微软雅黑" panose="020B0503020204020204" pitchFamily="34" charset="-122"/>
              </a:rPr>
              <a:t>成像规律</a:t>
            </a:r>
            <a:endParaRPr lang="en-US" altLang="zh-CN" sz="2800" b="1" dirty="0" smtClean="0">
              <a:solidFill>
                <a:prstClr val="black"/>
              </a:solidFill>
              <a:latin typeface="Times New Roman" panose="02020603050405020304" pitchFamily="18" charset="0"/>
              <a:ea typeface="微软雅黑" panose="020B0503020204020204" pitchFamily="3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）当物体位于凸透镜的</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倍焦距之外时，成缩小、倒立的实像</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Tree>
    <p:extLst>
      <p:ext uri="{BB962C8B-B14F-4D97-AF65-F5344CB8AC3E}">
        <p14:creationId xmlns:p14="http://schemas.microsoft.com/office/powerpoint/2010/main" val="4677611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Effect transition="in" filter="fade">
                                      <p:cBhvr>
                                        <p:cTn id="13" dur="1000"/>
                                        <p:tgtEl>
                                          <p:spTgt spid="2">
                                            <p:txEl>
                                              <p:pRg st="1" end="1"/>
                                            </p:txEl>
                                          </p:spTgt>
                                        </p:tgtEl>
                                      </p:cBhvr>
                                    </p:animEffect>
                                    <p:anim calcmode="lin" valueType="num">
                                      <p:cBhvr>
                                        <p:cTn id="14"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2">
                                            <p:txEl>
                                              <p:pRg st="2" end="2"/>
                                            </p:txEl>
                                          </p:spTgt>
                                        </p:tgtEl>
                                        <p:attrNameLst>
                                          <p:attrName>style.visibility</p:attrName>
                                        </p:attrNameLst>
                                      </p:cBhvr>
                                      <p:to>
                                        <p:strVal val="visible"/>
                                      </p:to>
                                    </p:set>
                                    <p:animEffect transition="in" filter="fade">
                                      <p:cBhvr>
                                        <p:cTn id="20" dur="1000"/>
                                        <p:tgtEl>
                                          <p:spTgt spid="2">
                                            <p:txEl>
                                              <p:pRg st="2" end="2"/>
                                            </p:txEl>
                                          </p:spTgt>
                                        </p:tgtEl>
                                      </p:cBhvr>
                                    </p:animEffect>
                                    <p:anim calcmode="lin" valueType="num">
                                      <p:cBhvr>
                                        <p:cTn id="21"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Effect transition="in" filter="fade">
                                      <p:cBhvr>
                                        <p:cTn id="27" dur="1000"/>
                                        <p:tgtEl>
                                          <p:spTgt spid="3">
                                            <p:txEl>
                                              <p:pRg st="0" end="0"/>
                                            </p:txEl>
                                          </p:spTgt>
                                        </p:tgtEl>
                                      </p:cBhvr>
                                    </p:animEffect>
                                    <p:anim calcmode="lin" valueType="num">
                                      <p:cBhvr>
                                        <p:cTn id="2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fade">
                                      <p:cBhvr>
                                        <p:cTn id="32" dur="1000"/>
                                        <p:tgtEl>
                                          <p:spTgt spid="3">
                                            <p:txEl>
                                              <p:pRg st="1" end="1"/>
                                            </p:txEl>
                                          </p:spTgt>
                                        </p:tgtEl>
                                      </p:cBhvr>
                                    </p:animEffect>
                                    <p:anim calcmode="lin" valueType="num">
                                      <p:cBhvr>
                                        <p:cTn id="3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98896" y="1366554"/>
            <a:ext cx="8181975" cy="4616648"/>
          </a:xfrm>
          <a:prstGeom prst="rect">
            <a:avLst/>
          </a:prstGeom>
        </p:spPr>
        <p:txBody>
          <a:bodyPr wrap="square">
            <a:spAutoFit/>
          </a:bodyPr>
          <a:lstStyle/>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）当物体位于凸透镜的</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倍焦距与</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倍焦距之间时，成放大</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倒立</a:t>
            </a:r>
            <a:r>
              <a:rPr lang="zh-CN" altLang="en-US" sz="2800" b="1" dirty="0" smtClean="0">
                <a:solidFill>
                  <a:prstClr val="black"/>
                </a:solidFill>
                <a:latin typeface="Times New Roman" panose="02020603050405020304" pitchFamily="18" charset="0"/>
                <a:ea typeface="微软雅黑" panose="020B0503020204020204" pitchFamily="34" charset="-122"/>
              </a:rPr>
              <a:t>的</a:t>
            </a:r>
            <a:r>
              <a:rPr lang="zh-CN" altLang="en-US" sz="2800" b="1" dirty="0">
                <a:solidFill>
                  <a:prstClr val="black"/>
                </a:solidFill>
                <a:latin typeface="Times New Roman" panose="02020603050405020304" pitchFamily="18" charset="0"/>
                <a:ea typeface="微软雅黑" panose="020B0503020204020204" pitchFamily="34" charset="-122"/>
              </a:rPr>
              <a:t>实像。</a:t>
            </a: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3</a:t>
            </a:r>
            <a:r>
              <a:rPr lang="zh-CN" altLang="en-US" sz="2800" b="1" dirty="0">
                <a:solidFill>
                  <a:prstClr val="black"/>
                </a:solidFill>
                <a:latin typeface="Times New Roman" panose="02020603050405020304" pitchFamily="18" charset="0"/>
                <a:ea typeface="微软雅黑" panose="020B0503020204020204" pitchFamily="34" charset="-122"/>
              </a:rPr>
              <a:t>）当物体位于凸透镜</a:t>
            </a:r>
            <a:r>
              <a:rPr lang="zh-CN" altLang="en-US" sz="2800" b="1" dirty="0" smtClean="0">
                <a:solidFill>
                  <a:prstClr val="black"/>
                </a:solidFill>
                <a:latin typeface="Times New Roman" panose="02020603050405020304" pitchFamily="18" charset="0"/>
                <a:ea typeface="微软雅黑" panose="020B0503020204020204" pitchFamily="34" charset="-122"/>
              </a:rPr>
              <a:t>的</a:t>
            </a:r>
            <a:r>
              <a:rPr lang="en-US" altLang="zh-CN" sz="2800" b="1" dirty="0">
                <a:solidFill>
                  <a:prstClr val="black"/>
                </a:solidFill>
                <a:latin typeface="Times New Roman" panose="02020603050405020304" pitchFamily="18" charset="0"/>
                <a:ea typeface="微软雅黑" panose="020B0503020204020204" pitchFamily="34" charset="-122"/>
              </a:rPr>
              <a:t>2</a:t>
            </a:r>
            <a:r>
              <a:rPr lang="zh-CN" altLang="en-US" sz="2800" b="1" dirty="0">
                <a:solidFill>
                  <a:prstClr val="black"/>
                </a:solidFill>
                <a:latin typeface="Times New Roman" panose="02020603050405020304" pitchFamily="18" charset="0"/>
                <a:ea typeface="微软雅黑" panose="020B0503020204020204" pitchFamily="34" charset="-122"/>
              </a:rPr>
              <a:t>倍焦距</a:t>
            </a:r>
            <a:r>
              <a:rPr lang="zh-CN" altLang="en-US" sz="2800" b="1" dirty="0" smtClean="0">
                <a:solidFill>
                  <a:prstClr val="black"/>
                </a:solidFill>
                <a:latin typeface="Times New Roman" panose="02020603050405020304" pitchFamily="18" charset="0"/>
                <a:ea typeface="微软雅黑" panose="020B0503020204020204" pitchFamily="34" charset="-122"/>
              </a:rPr>
              <a:t>处时</a:t>
            </a:r>
            <a:r>
              <a:rPr lang="zh-CN" altLang="en-US" sz="2800" b="1" dirty="0">
                <a:solidFill>
                  <a:prstClr val="black"/>
                </a:solidFill>
                <a:latin typeface="Times New Roman" panose="02020603050405020304" pitchFamily="18" charset="0"/>
                <a:ea typeface="微软雅黑" panose="020B0503020204020204" pitchFamily="34" charset="-122"/>
              </a:rPr>
              <a:t>，成等大、倒立的实像。</a:t>
            </a:r>
          </a:p>
          <a:p>
            <a:pPr lvl="0">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4</a:t>
            </a:r>
            <a:r>
              <a:rPr lang="zh-CN" altLang="en-US" sz="2800" b="1" dirty="0">
                <a:solidFill>
                  <a:prstClr val="black"/>
                </a:solidFill>
                <a:latin typeface="Times New Roman" panose="02020603050405020304" pitchFamily="18" charset="0"/>
                <a:ea typeface="微软雅黑" panose="020B0503020204020204" pitchFamily="34" charset="-122"/>
              </a:rPr>
              <a:t>）当物体位于凸透镜</a:t>
            </a:r>
            <a:r>
              <a:rPr lang="zh-CN" altLang="en-US" sz="2800" b="1" dirty="0" smtClean="0">
                <a:solidFill>
                  <a:prstClr val="black"/>
                </a:solidFill>
                <a:latin typeface="Times New Roman" panose="02020603050405020304" pitchFamily="18" charset="0"/>
                <a:ea typeface="微软雅黑" panose="020B0503020204020204" pitchFamily="34" charset="-122"/>
              </a:rPr>
              <a:t>的</a:t>
            </a:r>
            <a:r>
              <a:rPr lang="zh-CN" altLang="en-US" sz="2800" b="1" dirty="0">
                <a:solidFill>
                  <a:prstClr val="black"/>
                </a:solidFill>
                <a:latin typeface="Times New Roman" panose="02020603050405020304" pitchFamily="18" charset="0"/>
                <a:ea typeface="微软雅黑" panose="020B0503020204020204" pitchFamily="34" charset="-122"/>
              </a:rPr>
              <a:t>焦点（或</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a:solidFill>
                  <a:prstClr val="black"/>
                </a:solidFill>
                <a:latin typeface="Times New Roman" panose="02020603050405020304" pitchFamily="18" charset="0"/>
                <a:ea typeface="微软雅黑" panose="020B0503020204020204" pitchFamily="34" charset="-122"/>
              </a:rPr>
              <a:t>倍焦距） </a:t>
            </a:r>
            <a:r>
              <a:rPr lang="zh-CN" altLang="en-US" sz="2800" b="1" dirty="0" smtClean="0">
                <a:solidFill>
                  <a:prstClr val="black"/>
                </a:solidFill>
                <a:latin typeface="Times New Roman" panose="02020603050405020304" pitchFamily="18" charset="0"/>
                <a:ea typeface="微软雅黑" panose="020B0503020204020204" pitchFamily="34" charset="-122"/>
              </a:rPr>
              <a:t>                  </a:t>
            </a:r>
            <a:r>
              <a:rPr lang="zh-CN" altLang="en-US" sz="2800" b="1" dirty="0">
                <a:solidFill>
                  <a:prstClr val="black"/>
                </a:solidFill>
                <a:latin typeface="Times New Roman" panose="02020603050405020304" pitchFamily="18" charset="0"/>
                <a:ea typeface="微软雅黑" panose="020B0503020204020204" pitchFamily="34" charset="-122"/>
              </a:rPr>
              <a:t>以内时，成放大、正立的虚像。</a:t>
            </a:r>
          </a:p>
          <a:p>
            <a:pPr>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5</a:t>
            </a:r>
            <a:r>
              <a:rPr lang="zh-CN" altLang="en-US" sz="2800" b="1" dirty="0">
                <a:solidFill>
                  <a:prstClr val="black"/>
                </a:solidFill>
                <a:latin typeface="Times New Roman" panose="02020603050405020304" pitchFamily="18" charset="0"/>
                <a:ea typeface="微软雅黑" panose="020B0503020204020204" pitchFamily="34" charset="-122"/>
              </a:rPr>
              <a:t>）当物体位于凸透镜</a:t>
            </a:r>
            <a:r>
              <a:rPr lang="zh-CN" altLang="en-US" sz="2800" b="1" dirty="0" smtClean="0">
                <a:solidFill>
                  <a:prstClr val="black"/>
                </a:solidFill>
                <a:latin typeface="Times New Roman" panose="02020603050405020304" pitchFamily="18" charset="0"/>
                <a:ea typeface="微软雅黑" panose="020B0503020204020204" pitchFamily="34" charset="-122"/>
              </a:rPr>
              <a:t>的焦点时</a:t>
            </a:r>
            <a:r>
              <a:rPr lang="zh-CN" altLang="en-US" sz="2800" b="1" dirty="0">
                <a:solidFill>
                  <a:prstClr val="black"/>
                </a:solidFill>
                <a:latin typeface="Times New Roman" panose="02020603050405020304" pitchFamily="18" charset="0"/>
                <a:ea typeface="微软雅黑" panose="020B0503020204020204" pitchFamily="34" charset="-122"/>
              </a:rPr>
              <a:t>，不能成像</a:t>
            </a:r>
            <a:r>
              <a:rPr lang="zh-CN" altLang="en-US" sz="2800" b="1" dirty="0" smtClean="0">
                <a:solidFill>
                  <a:prstClr val="black"/>
                </a:solidFill>
                <a:latin typeface="Times New Roman" panose="02020603050405020304" pitchFamily="18" charset="0"/>
                <a:ea typeface="微软雅黑" panose="020B0503020204020204" pitchFamily="34" charset="-122"/>
              </a:rPr>
              <a:t>。</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3" name="组合 2"/>
          <p:cNvGrpSpPr/>
          <p:nvPr/>
        </p:nvGrpSpPr>
        <p:grpSpPr>
          <a:xfrm>
            <a:off x="142978" y="513749"/>
            <a:ext cx="2286000" cy="852805"/>
            <a:chOff x="303" y="1315"/>
            <a:chExt cx="3600" cy="1343"/>
          </a:xfrm>
        </p:grpSpPr>
        <p:sp>
          <p:nvSpPr>
            <p:cNvPr id="4" name="矩形 3"/>
            <p:cNvSpPr>
              <a:spLocks noChangeArrowheads="1"/>
            </p:cNvSpPr>
            <p:nvPr/>
          </p:nvSpPr>
          <p:spPr bwMode="auto">
            <a:xfrm>
              <a:off x="1889" y="1656"/>
              <a:ext cx="1368" cy="1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68582" tIns="34292" rIns="68582" bIns="34292">
              <a:spAutoFit/>
            </a:bodyPr>
            <a:lstStyle/>
            <a:p>
              <a:r>
                <a:rPr lang="zh-CN" altLang="en-US" dirty="0">
                  <a:solidFill>
                    <a:schemeClr val="bg1"/>
                  </a:solidFill>
                  <a:latin typeface="微软雅黑" panose="020B0503020204020204" charset="-122"/>
                  <a:ea typeface="微软雅黑" panose="020B0503020204020204" charset="-122"/>
                  <a:sym typeface="Arial" panose="020B0604020202020204" pitchFamily="34" charset="0"/>
                </a:rPr>
                <a:t>教学目标</a:t>
              </a:r>
            </a:p>
          </p:txBody>
        </p:sp>
        <p:grpSp>
          <p:nvGrpSpPr>
            <p:cNvPr id="5" name="组合 4"/>
            <p:cNvGrpSpPr/>
            <p:nvPr/>
          </p:nvGrpSpPr>
          <p:grpSpPr>
            <a:xfrm>
              <a:off x="898" y="1383"/>
              <a:ext cx="3005" cy="883"/>
              <a:chOff x="903371" y="249943"/>
              <a:chExt cx="2312527" cy="679699"/>
            </a:xfrm>
          </p:grpSpPr>
          <p:sp>
            <p:nvSpPr>
              <p:cNvPr id="1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课堂小结</a:t>
                </a:r>
                <a:endParaRPr lang="zh-CN" altLang="en-US" sz="2400" b="1" dirty="0">
                  <a:solidFill>
                    <a:schemeClr val="bg1"/>
                  </a:solidFill>
                  <a:latin typeface="黑体" panose="02010609060101010101" pitchFamily="49" charset="-122"/>
                  <a:ea typeface="黑体" panose="02010609060101010101" pitchFamily="49" charset="-122"/>
                </a:endParaRPr>
              </a:p>
            </p:txBody>
          </p:sp>
        </p:grpSp>
        <p:grpSp>
          <p:nvGrpSpPr>
            <p:cNvPr id="6" name="组合 5"/>
            <p:cNvGrpSpPr/>
            <p:nvPr/>
          </p:nvGrpSpPr>
          <p:grpSpPr>
            <a:xfrm rot="16200000">
              <a:off x="366" y="1252"/>
              <a:ext cx="995" cy="1122"/>
              <a:chOff x="8439634" y="3544648"/>
              <a:chExt cx="1611146" cy="1817848"/>
            </a:xfrm>
          </p:grpSpPr>
          <p:sp>
            <p:nvSpPr>
              <p:cNvPr id="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2662195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96949" y="1166124"/>
            <a:ext cx="3236784" cy="738664"/>
          </a:xfrm>
          <a:prstGeom prst="rect">
            <a:avLst/>
          </a:prstGeom>
        </p:spPr>
        <p:txBody>
          <a:bodyPr wrap="non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2</a:t>
            </a:r>
            <a:r>
              <a:rPr lang="zh-CN" altLang="en-US" sz="2800" b="1" dirty="0" smtClean="0">
                <a:solidFill>
                  <a:prstClr val="black"/>
                </a:solidFill>
                <a:latin typeface="Times New Roman" panose="02020603050405020304" pitchFamily="18" charset="0"/>
                <a:ea typeface="微软雅黑" panose="020B0503020204020204" pitchFamily="34" charset="-122"/>
              </a:rPr>
              <a:t>、透镜</a:t>
            </a:r>
            <a:r>
              <a:rPr lang="zh-CN" altLang="en-US" sz="2800" b="1" dirty="0">
                <a:solidFill>
                  <a:prstClr val="black"/>
                </a:solidFill>
                <a:latin typeface="Times New Roman" panose="02020603050405020304" pitchFamily="18" charset="0"/>
                <a:ea typeface="微软雅黑" panose="020B0503020204020204" pitchFamily="34" charset="-122"/>
              </a:rPr>
              <a:t>对光的</a:t>
            </a:r>
            <a:r>
              <a:rPr lang="zh-CN" altLang="en-US" sz="2800" b="1" dirty="0" smtClean="0">
                <a:solidFill>
                  <a:prstClr val="black"/>
                </a:solidFill>
                <a:latin typeface="Times New Roman" panose="02020603050405020304" pitchFamily="18" charset="0"/>
                <a:ea typeface="微软雅黑" panose="020B0503020204020204" pitchFamily="34" charset="-122"/>
              </a:rPr>
              <a:t>作用</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sp>
        <p:nvSpPr>
          <p:cNvPr id="3" name="矩形 2"/>
          <p:cNvSpPr/>
          <p:nvPr/>
        </p:nvSpPr>
        <p:spPr>
          <a:xfrm>
            <a:off x="5385161" y="2294394"/>
            <a:ext cx="3187339" cy="2677656"/>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如平行</a:t>
            </a:r>
            <a:r>
              <a:rPr lang="zh-CN" altLang="en-US" sz="2800" b="1" dirty="0">
                <a:solidFill>
                  <a:prstClr val="black"/>
                </a:solidFill>
                <a:latin typeface="Times New Roman" panose="02020603050405020304" pitchFamily="18" charset="0"/>
                <a:ea typeface="微软雅黑" panose="020B0503020204020204" pitchFamily="34" charset="-122"/>
              </a:rPr>
              <a:t>光通过凸透镜后将</a:t>
            </a:r>
            <a:r>
              <a:rPr lang="zh-CN" altLang="en-US" sz="2800" b="1" dirty="0" smtClean="0">
                <a:solidFill>
                  <a:prstClr val="black"/>
                </a:solidFill>
                <a:latin typeface="Times New Roman" panose="02020603050405020304" pitchFamily="18" charset="0"/>
                <a:ea typeface="微软雅黑" panose="020B0503020204020204" pitchFamily="34" charset="-122"/>
              </a:rPr>
              <a:t>会聚于</a:t>
            </a:r>
            <a:r>
              <a:rPr lang="zh-CN" altLang="en-US" sz="2800" b="1" dirty="0">
                <a:solidFill>
                  <a:prstClr val="black"/>
                </a:solidFill>
                <a:latin typeface="Times New Roman" panose="02020603050405020304" pitchFamily="18" charset="0"/>
                <a:ea typeface="微软雅黑" panose="020B0503020204020204" pitchFamily="34" charset="-122"/>
              </a:rPr>
              <a:t>一点。凸透镜又叫做</a:t>
            </a:r>
            <a:r>
              <a:rPr lang="zh-CN" altLang="en-US" sz="2800" b="1" dirty="0" smtClean="0">
                <a:solidFill>
                  <a:prstClr val="black"/>
                </a:solidFill>
                <a:latin typeface="Times New Roman" panose="02020603050405020304" pitchFamily="18" charset="0"/>
                <a:ea typeface="微软雅黑" panose="020B0503020204020204" pitchFamily="34" charset="-122"/>
              </a:rPr>
              <a:t>会聚透镜</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341983" y="2504719"/>
            <a:ext cx="3764055" cy="2543832"/>
          </a:xfrm>
          <a:prstGeom prst="rect">
            <a:avLst/>
          </a:prstGeom>
        </p:spPr>
      </p:pic>
      <p:sp>
        <p:nvSpPr>
          <p:cNvPr id="5" name="矩形 4"/>
          <p:cNvSpPr/>
          <p:nvPr/>
        </p:nvSpPr>
        <p:spPr>
          <a:xfrm>
            <a:off x="896728" y="5048551"/>
            <a:ext cx="2806963" cy="1384995"/>
          </a:xfrm>
          <a:prstGeom prst="rect">
            <a:avLst/>
          </a:prstGeom>
        </p:spPr>
        <p:txBody>
          <a:bodyPr wrap="square">
            <a:spAutoFit/>
          </a:bodyPr>
          <a:lstStyle/>
          <a:p>
            <a:pPr>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平行光经凸透镜后会聚于焦点</a:t>
            </a:r>
            <a:endParaRPr lang="zh-CN" altLang="en-US" dirty="0"/>
          </a:p>
        </p:txBody>
      </p:sp>
      <p:sp>
        <p:nvSpPr>
          <p:cNvPr id="7" name="矩形 6"/>
          <p:cNvSpPr/>
          <p:nvPr/>
        </p:nvSpPr>
        <p:spPr>
          <a:xfrm>
            <a:off x="330645" y="1795789"/>
            <a:ext cx="4673074" cy="523220"/>
          </a:xfrm>
          <a:prstGeom prst="rect">
            <a:avLst/>
          </a:prstGeom>
        </p:spPr>
        <p:txBody>
          <a:bodyPr wrap="none">
            <a:spAutoFit/>
          </a:bodyPr>
          <a:lstStyle/>
          <a:p>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en-US" altLang="zh-CN" sz="2800" b="1" dirty="0" smtClean="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）凸透镜</a:t>
            </a:r>
            <a:r>
              <a:rPr lang="zh-CN" altLang="en-US" sz="2800" b="1" dirty="0">
                <a:solidFill>
                  <a:prstClr val="black"/>
                </a:solidFill>
                <a:latin typeface="Times New Roman" panose="02020603050405020304" pitchFamily="18" charset="0"/>
                <a:ea typeface="微软雅黑" panose="020B0503020204020204" pitchFamily="34" charset="-122"/>
              </a:rPr>
              <a:t>对光有会聚作用</a:t>
            </a:r>
            <a:endParaRPr lang="zh-CN" altLang="en-US" dirty="0"/>
          </a:p>
        </p:txBody>
      </p:sp>
      <p:sp>
        <p:nvSpPr>
          <p:cNvPr id="8" name="云形标注 7"/>
          <p:cNvSpPr/>
          <p:nvPr/>
        </p:nvSpPr>
        <p:spPr>
          <a:xfrm>
            <a:off x="4829175" y="2057399"/>
            <a:ext cx="3895725" cy="3114675"/>
          </a:xfrm>
          <a:prstGeom prst="cloudCallout">
            <a:avLst>
              <a:gd name="adj1" fmla="val -76965"/>
              <a:gd name="adj2" fmla="val 28827"/>
            </a:avLst>
          </a:prstGeom>
          <a:noFill/>
          <a:ln w="19050">
            <a:solidFill>
              <a:schemeClr val="bg2">
                <a:lumMod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7584" y="528763"/>
            <a:ext cx="2286000" cy="631825"/>
            <a:chOff x="303" y="1315"/>
            <a:chExt cx="3600" cy="995"/>
          </a:xfrm>
        </p:grpSpPr>
        <p:grpSp>
          <p:nvGrpSpPr>
            <p:cNvPr id="11" name="组合 10"/>
            <p:cNvGrpSpPr/>
            <p:nvPr/>
          </p:nvGrpSpPr>
          <p:grpSpPr>
            <a:xfrm>
              <a:off x="898" y="1383"/>
              <a:ext cx="3005" cy="883"/>
              <a:chOff x="903371" y="249943"/>
              <a:chExt cx="2312527" cy="679699"/>
            </a:xfrm>
          </p:grpSpPr>
          <p:sp>
            <p:nvSpPr>
              <p:cNvPr id="16"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17"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12" name="组合 11"/>
            <p:cNvGrpSpPr/>
            <p:nvPr/>
          </p:nvGrpSpPr>
          <p:grpSpPr>
            <a:xfrm rot="16200000">
              <a:off x="366" y="1252"/>
              <a:ext cx="995" cy="1122"/>
              <a:chOff x="8439634" y="3544648"/>
              <a:chExt cx="1611146" cy="1817848"/>
            </a:xfrm>
          </p:grpSpPr>
          <p:sp>
            <p:nvSpPr>
              <p:cNvPr id="14"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15"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18" name="矩形 17"/>
          <p:cNvSpPr/>
          <p:nvPr/>
        </p:nvSpPr>
        <p:spPr>
          <a:xfrm>
            <a:off x="3468833" y="1400972"/>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19" name="矩形 18"/>
          <p:cNvSpPr/>
          <p:nvPr/>
        </p:nvSpPr>
        <p:spPr>
          <a:xfrm>
            <a:off x="6657227" y="1325907"/>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20" name="矩形 19"/>
          <p:cNvSpPr/>
          <p:nvPr/>
        </p:nvSpPr>
        <p:spPr>
          <a:xfrm>
            <a:off x="5003719" y="1433629"/>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extLst>
      <p:ext uri="{BB962C8B-B14F-4D97-AF65-F5344CB8AC3E}">
        <p14:creationId xmlns:p14="http://schemas.microsoft.com/office/powerpoint/2010/main" val="1810852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圆角矩形 19"/>
          <p:cNvSpPr/>
          <p:nvPr/>
        </p:nvSpPr>
        <p:spPr>
          <a:xfrm>
            <a:off x="579251" y="1508536"/>
            <a:ext cx="3884168" cy="3053943"/>
          </a:xfrm>
          <a:prstGeom prst="roundRect">
            <a:avLst/>
          </a:prstGeom>
          <a:solidFill>
            <a:schemeClr val="bg1">
              <a:lumMod val="95000"/>
            </a:schemeClr>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标注 18"/>
          <p:cNvSpPr/>
          <p:nvPr/>
        </p:nvSpPr>
        <p:spPr>
          <a:xfrm>
            <a:off x="4954408" y="1767327"/>
            <a:ext cx="3605815" cy="2783342"/>
          </a:xfrm>
          <a:prstGeom prst="wedgeRoundRectCallout">
            <a:avLst>
              <a:gd name="adj1" fmla="val -64207"/>
              <a:gd name="adj2" fmla="val 10463"/>
              <a:gd name="adj3" fmla="val 16667"/>
            </a:avLst>
          </a:prstGeom>
          <a:no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5178248" y="2080142"/>
            <a:ext cx="3657600" cy="2031325"/>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凸透镜</a:t>
            </a:r>
            <a:r>
              <a:rPr lang="zh-CN" altLang="en-US" sz="2800" b="1" dirty="0">
                <a:solidFill>
                  <a:prstClr val="black"/>
                </a:solidFill>
                <a:latin typeface="Times New Roman" panose="02020603050405020304" pitchFamily="18" charset="0"/>
                <a:ea typeface="微软雅黑" panose="020B0503020204020204" pitchFamily="34" charset="-122"/>
              </a:rPr>
              <a:t>不光对平行光有会聚作用，对所有光都有会聚作用。</a:t>
            </a:r>
          </a:p>
        </p:txBody>
      </p:sp>
      <p:sp>
        <p:nvSpPr>
          <p:cNvPr id="4" name="Line 5"/>
          <p:cNvSpPr>
            <a:spLocks noChangeShapeType="1"/>
          </p:cNvSpPr>
          <p:nvPr/>
        </p:nvSpPr>
        <p:spPr bwMode="auto">
          <a:xfrm flipV="1">
            <a:off x="834925" y="2177540"/>
            <a:ext cx="1243808" cy="290884"/>
          </a:xfrm>
          <a:prstGeom prst="line">
            <a:avLst/>
          </a:prstGeom>
          <a:noFill/>
          <a:ln w="2857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aphicFrame>
        <p:nvGraphicFramePr>
          <p:cNvPr id="13" name="Object 3"/>
          <p:cNvGraphicFramePr>
            <a:graphicFrameLocks noChangeAspect="1"/>
          </p:cNvGraphicFramePr>
          <p:nvPr>
            <p:extLst>
              <p:ext uri="{D42A27DB-BD31-4B8C-83A1-F6EECF244321}">
                <p14:modId xmlns:p14="http://schemas.microsoft.com/office/powerpoint/2010/main" val="2581498137"/>
              </p:ext>
            </p:extLst>
          </p:nvPr>
        </p:nvGraphicFramePr>
        <p:xfrm>
          <a:off x="1990627" y="1812455"/>
          <a:ext cx="348458" cy="2310822"/>
        </p:xfrm>
        <a:graphic>
          <a:graphicData uri="http://schemas.openxmlformats.org/presentationml/2006/ole">
            <mc:AlternateContent xmlns:mc="http://schemas.openxmlformats.org/markup-compatibility/2006">
              <mc:Choice xmlns:v="urn:schemas-microsoft-com:vml" Requires="v">
                <p:oleObj spid="_x0000_s3174" r:id="rId3" imgW="584280" imgH="4006800" progId="">
                  <p:embed/>
                </p:oleObj>
              </mc:Choice>
              <mc:Fallback>
                <p:oleObj r:id="rId3" imgW="584280" imgH="4006800" progId="">
                  <p:embed/>
                  <p:pic>
                    <p:nvPicPr>
                      <p:cNvPr id="0" name="Picture 1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90627" y="1812455"/>
                        <a:ext cx="348458" cy="23108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Line 6"/>
          <p:cNvSpPr>
            <a:spLocks noChangeShapeType="1"/>
          </p:cNvSpPr>
          <p:nvPr/>
        </p:nvSpPr>
        <p:spPr bwMode="auto">
          <a:xfrm flipV="1">
            <a:off x="2122559" y="1776895"/>
            <a:ext cx="1802402" cy="398403"/>
          </a:xfrm>
          <a:prstGeom prst="line">
            <a:avLst/>
          </a:prstGeom>
          <a:noFill/>
          <a:ln w="28575" cmpd="sng">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5" name="Line 6"/>
          <p:cNvSpPr>
            <a:spLocks noChangeShapeType="1"/>
          </p:cNvSpPr>
          <p:nvPr/>
        </p:nvSpPr>
        <p:spPr bwMode="auto">
          <a:xfrm>
            <a:off x="2087122" y="2191077"/>
            <a:ext cx="1562103" cy="444336"/>
          </a:xfrm>
          <a:prstGeom prst="line">
            <a:avLst/>
          </a:prstGeom>
          <a:noFill/>
          <a:ln w="2857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6" name="Line 6"/>
          <p:cNvSpPr>
            <a:spLocks noChangeShapeType="1"/>
          </p:cNvSpPr>
          <p:nvPr/>
        </p:nvSpPr>
        <p:spPr bwMode="auto">
          <a:xfrm flipV="1">
            <a:off x="1220614" y="3264231"/>
            <a:ext cx="869948" cy="581024"/>
          </a:xfrm>
          <a:prstGeom prst="line">
            <a:avLst/>
          </a:prstGeom>
          <a:noFill/>
          <a:ln w="2857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7" name="Line 6"/>
          <p:cNvSpPr>
            <a:spLocks noChangeShapeType="1"/>
          </p:cNvSpPr>
          <p:nvPr/>
        </p:nvSpPr>
        <p:spPr bwMode="auto">
          <a:xfrm flipV="1">
            <a:off x="2020787" y="2700643"/>
            <a:ext cx="1043783" cy="607963"/>
          </a:xfrm>
          <a:prstGeom prst="line">
            <a:avLst/>
          </a:prstGeom>
          <a:noFill/>
          <a:ln w="28575" cmpd="sng">
            <a:solidFill>
              <a:schemeClr val="tx1"/>
            </a:solidFill>
            <a:prstDash val="dash"/>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8" name="Line 6"/>
          <p:cNvSpPr>
            <a:spLocks noChangeShapeType="1"/>
          </p:cNvSpPr>
          <p:nvPr/>
        </p:nvSpPr>
        <p:spPr bwMode="auto">
          <a:xfrm flipV="1">
            <a:off x="2054236" y="2427598"/>
            <a:ext cx="735998" cy="854100"/>
          </a:xfrm>
          <a:prstGeom prst="line">
            <a:avLst/>
          </a:prstGeom>
          <a:noFill/>
          <a:ln w="28575"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 name="矩形 5"/>
          <p:cNvSpPr/>
          <p:nvPr/>
        </p:nvSpPr>
        <p:spPr>
          <a:xfrm>
            <a:off x="264068" y="5264402"/>
            <a:ext cx="5519383" cy="523220"/>
          </a:xfrm>
          <a:prstGeom prst="rect">
            <a:avLst/>
          </a:prstGeom>
        </p:spPr>
        <p:txBody>
          <a:bodyPr wrap="square">
            <a:spAutoFit/>
          </a:bodyPr>
          <a:lstStyle/>
          <a:p>
            <a:pPr lvl="0"/>
            <a:r>
              <a:rPr lang="zh-CN" altLang="en-US" sz="2800" b="1" dirty="0">
                <a:solidFill>
                  <a:prstClr val="black"/>
                </a:solidFill>
                <a:latin typeface="Times New Roman" panose="02020603050405020304" pitchFamily="18" charset="0"/>
                <a:ea typeface="微软雅黑" panose="020B0503020204020204" pitchFamily="34" charset="-122"/>
              </a:rPr>
              <a:t>（</a:t>
            </a:r>
            <a:r>
              <a:rPr lang="en-US" altLang="zh-CN" sz="2800" b="1" dirty="0">
                <a:solidFill>
                  <a:prstClr val="black"/>
                </a:solidFill>
                <a:latin typeface="Times New Roman" panose="02020603050405020304" pitchFamily="18" charset="0"/>
                <a:ea typeface="微软雅黑" panose="020B0503020204020204" pitchFamily="34" charset="-122"/>
              </a:rPr>
              <a:t>1</a:t>
            </a:r>
            <a:r>
              <a:rPr lang="zh-CN" altLang="en-US" sz="2800" b="1" dirty="0" smtClean="0">
                <a:solidFill>
                  <a:prstClr val="black"/>
                </a:solidFill>
                <a:latin typeface="Times New Roman" panose="02020603050405020304" pitchFamily="18" charset="0"/>
                <a:ea typeface="微软雅黑" panose="020B0503020204020204" pitchFamily="34" charset="-122"/>
              </a:rPr>
              <a:t>）</a:t>
            </a:r>
            <a:r>
              <a:rPr lang="zh-CN" altLang="en-US" sz="2800" b="1" dirty="0">
                <a:solidFill>
                  <a:prstClr val="black"/>
                </a:solidFill>
                <a:latin typeface="Times New Roman" panose="02020603050405020304" pitchFamily="18" charset="0"/>
                <a:ea typeface="微软雅黑" panose="020B0503020204020204" pitchFamily="34" charset="-122"/>
              </a:rPr>
              <a:t>凹</a:t>
            </a:r>
            <a:r>
              <a:rPr lang="zh-CN" altLang="en-US" sz="2800" b="1" dirty="0" smtClean="0">
                <a:solidFill>
                  <a:prstClr val="black"/>
                </a:solidFill>
                <a:latin typeface="Times New Roman" panose="02020603050405020304" pitchFamily="18" charset="0"/>
                <a:ea typeface="微软雅黑" panose="020B0503020204020204" pitchFamily="34" charset="-122"/>
              </a:rPr>
              <a:t>透镜</a:t>
            </a:r>
            <a:r>
              <a:rPr lang="zh-CN" altLang="en-US" sz="2800" b="1" dirty="0">
                <a:solidFill>
                  <a:prstClr val="black"/>
                </a:solidFill>
                <a:latin typeface="Times New Roman" panose="02020603050405020304" pitchFamily="18" charset="0"/>
                <a:ea typeface="微软雅黑" panose="020B0503020204020204" pitchFamily="34" charset="-122"/>
              </a:rPr>
              <a:t>对光</a:t>
            </a:r>
            <a:r>
              <a:rPr lang="zh-CN" altLang="en-US" sz="2800" b="1" dirty="0" smtClean="0">
                <a:solidFill>
                  <a:prstClr val="black"/>
                </a:solidFill>
                <a:latin typeface="Times New Roman" panose="02020603050405020304" pitchFamily="18" charset="0"/>
                <a:ea typeface="微软雅黑" panose="020B0503020204020204" pitchFamily="34" charset="-122"/>
              </a:rPr>
              <a:t>有发散作用</a:t>
            </a:r>
            <a:endParaRPr lang="zh-CN" altLang="en-US" dirty="0">
              <a:solidFill>
                <a:prstClr val="black"/>
              </a:solidFill>
            </a:endParaRPr>
          </a:p>
        </p:txBody>
      </p:sp>
      <p:grpSp>
        <p:nvGrpSpPr>
          <p:cNvPr id="15" name="组合 14"/>
          <p:cNvGrpSpPr/>
          <p:nvPr/>
        </p:nvGrpSpPr>
        <p:grpSpPr>
          <a:xfrm>
            <a:off x="36961" y="548597"/>
            <a:ext cx="2286000" cy="631825"/>
            <a:chOff x="303" y="1315"/>
            <a:chExt cx="3600" cy="995"/>
          </a:xfrm>
        </p:grpSpPr>
        <p:grpSp>
          <p:nvGrpSpPr>
            <p:cNvPr id="22" name="组合 21"/>
            <p:cNvGrpSpPr/>
            <p:nvPr/>
          </p:nvGrpSpPr>
          <p:grpSpPr>
            <a:xfrm>
              <a:off x="898" y="1383"/>
              <a:ext cx="3005" cy="883"/>
              <a:chOff x="903371" y="249943"/>
              <a:chExt cx="2312527" cy="679699"/>
            </a:xfrm>
          </p:grpSpPr>
          <p:sp>
            <p:nvSpPr>
              <p:cNvPr id="27"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28"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23" name="组合 22"/>
            <p:cNvGrpSpPr/>
            <p:nvPr/>
          </p:nvGrpSpPr>
          <p:grpSpPr>
            <a:xfrm rot="16200000">
              <a:off x="366" y="1252"/>
              <a:ext cx="995" cy="1122"/>
              <a:chOff x="8439634" y="3544648"/>
              <a:chExt cx="1611146" cy="1817848"/>
            </a:xfrm>
          </p:grpSpPr>
          <p:sp>
            <p:nvSpPr>
              <p:cNvPr id="25"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26"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21" name="矩形 20"/>
          <p:cNvSpPr/>
          <p:nvPr/>
        </p:nvSpPr>
        <p:spPr>
          <a:xfrm>
            <a:off x="3448346" y="1331186"/>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29" name="矩形 28"/>
          <p:cNvSpPr/>
          <p:nvPr/>
        </p:nvSpPr>
        <p:spPr>
          <a:xfrm>
            <a:off x="6636740" y="1256121"/>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30" name="矩形 29"/>
          <p:cNvSpPr/>
          <p:nvPr/>
        </p:nvSpPr>
        <p:spPr>
          <a:xfrm>
            <a:off x="4983232" y="1363843"/>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extLst>
      <p:ext uri="{BB962C8B-B14F-4D97-AF65-F5344CB8AC3E}">
        <p14:creationId xmlns:p14="http://schemas.microsoft.com/office/powerpoint/2010/main" val="3282639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left)">
                                      <p:cBhvr>
                                        <p:cTn id="17" dur="10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10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1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10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1000"/>
                                        <p:tgtEl>
                                          <p:spTgt spid="19"/>
                                        </p:tgtEl>
                                      </p:cBhvr>
                                    </p:animEffect>
                                    <p:anim calcmode="lin" valueType="num">
                                      <p:cBhvr>
                                        <p:cTn id="43" dur="1000" fill="hold"/>
                                        <p:tgtEl>
                                          <p:spTgt spid="19"/>
                                        </p:tgtEl>
                                        <p:attrNameLst>
                                          <p:attrName>ppt_x</p:attrName>
                                        </p:attrNameLst>
                                      </p:cBhvr>
                                      <p:tavLst>
                                        <p:tav tm="0">
                                          <p:val>
                                            <p:strVal val="#ppt_x"/>
                                          </p:val>
                                        </p:tav>
                                        <p:tav tm="100000">
                                          <p:val>
                                            <p:strVal val="#ppt_x"/>
                                          </p:val>
                                        </p:tav>
                                      </p:tavLst>
                                    </p:anim>
                                    <p:anim calcmode="lin" valueType="num">
                                      <p:cBhvr>
                                        <p:cTn id="44"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000"/>
                                        <p:tgtEl>
                                          <p:spTgt spid="6"/>
                                        </p:tgtEl>
                                      </p:cBhvr>
                                    </p:animEffect>
                                    <p:anim calcmode="lin" valueType="num">
                                      <p:cBhvr>
                                        <p:cTn id="50" dur="1000" fill="hold"/>
                                        <p:tgtEl>
                                          <p:spTgt spid="6"/>
                                        </p:tgtEl>
                                        <p:attrNameLst>
                                          <p:attrName>ppt_x</p:attrName>
                                        </p:attrNameLst>
                                      </p:cBhvr>
                                      <p:tavLst>
                                        <p:tav tm="0">
                                          <p:val>
                                            <p:strVal val="#ppt_x"/>
                                          </p:val>
                                        </p:tav>
                                        <p:tav tm="100000">
                                          <p:val>
                                            <p:strVal val="#ppt_x"/>
                                          </p:val>
                                        </p:tav>
                                      </p:tavLst>
                                    </p:anim>
                                    <p:anim calcmode="lin" valueType="num">
                                      <p:cBhvr>
                                        <p:cTn id="5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 grpId="0"/>
      <p:bldP spid="4" grpId="0" animBg="1"/>
      <p:bldP spid="14" grpId="0" animBg="1"/>
      <p:bldP spid="5" grpId="0" animBg="1"/>
      <p:bldP spid="16" grpId="0" animBg="1"/>
      <p:bldP spid="17" grpId="0" animBg="1"/>
      <p:bldP spid="18"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Group 6"/>
          <p:cNvGrpSpPr>
            <a:grpSpLocks/>
          </p:cNvGrpSpPr>
          <p:nvPr/>
        </p:nvGrpSpPr>
        <p:grpSpPr bwMode="auto">
          <a:xfrm>
            <a:off x="1699249" y="2041079"/>
            <a:ext cx="2665412" cy="146050"/>
            <a:chOff x="0" y="0"/>
            <a:chExt cx="1679" cy="91"/>
          </a:xfrm>
        </p:grpSpPr>
        <p:sp>
          <p:nvSpPr>
            <p:cNvPr id="4" name="Line 65"/>
            <p:cNvSpPr>
              <a:spLocks noChangeShapeType="1"/>
            </p:cNvSpPr>
            <p:nvPr/>
          </p:nvSpPr>
          <p:spPr bwMode="auto">
            <a:xfrm>
              <a:off x="0" y="46"/>
              <a:ext cx="1679" cy="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 name="AutoShape 66"/>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6" name="Group 9"/>
          <p:cNvGrpSpPr>
            <a:grpSpLocks/>
          </p:cNvGrpSpPr>
          <p:nvPr/>
        </p:nvGrpSpPr>
        <p:grpSpPr bwMode="auto">
          <a:xfrm>
            <a:off x="1683374" y="3338066"/>
            <a:ext cx="2665412" cy="144463"/>
            <a:chOff x="0" y="0"/>
            <a:chExt cx="1679" cy="91"/>
          </a:xfrm>
        </p:grpSpPr>
        <p:sp>
          <p:nvSpPr>
            <p:cNvPr id="7" name="Line 68"/>
            <p:cNvSpPr>
              <a:spLocks noChangeShapeType="1"/>
            </p:cNvSpPr>
            <p:nvPr/>
          </p:nvSpPr>
          <p:spPr bwMode="auto">
            <a:xfrm>
              <a:off x="0" y="46"/>
              <a:ext cx="1679" cy="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8" name="AutoShape 69"/>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9" name="Group 12"/>
          <p:cNvGrpSpPr>
            <a:grpSpLocks/>
          </p:cNvGrpSpPr>
          <p:nvPr/>
        </p:nvGrpSpPr>
        <p:grpSpPr bwMode="auto">
          <a:xfrm>
            <a:off x="1711949" y="2688779"/>
            <a:ext cx="2665412" cy="142875"/>
            <a:chOff x="0" y="0"/>
            <a:chExt cx="1679" cy="91"/>
          </a:xfrm>
        </p:grpSpPr>
        <p:sp>
          <p:nvSpPr>
            <p:cNvPr id="10" name="Line 71"/>
            <p:cNvSpPr>
              <a:spLocks noChangeShapeType="1"/>
            </p:cNvSpPr>
            <p:nvPr/>
          </p:nvSpPr>
          <p:spPr bwMode="auto">
            <a:xfrm>
              <a:off x="0" y="46"/>
              <a:ext cx="1679" cy="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11" name="AutoShape 72"/>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2" name="Group 15"/>
          <p:cNvGrpSpPr>
            <a:grpSpLocks/>
          </p:cNvGrpSpPr>
          <p:nvPr/>
        </p:nvGrpSpPr>
        <p:grpSpPr bwMode="auto">
          <a:xfrm>
            <a:off x="4283699" y="1263204"/>
            <a:ext cx="2646362" cy="850900"/>
            <a:chOff x="0" y="0"/>
            <a:chExt cx="1667" cy="536"/>
          </a:xfrm>
        </p:grpSpPr>
        <p:sp>
          <p:nvSpPr>
            <p:cNvPr id="13" name="Freeform 74"/>
            <p:cNvSpPr>
              <a:spLocks/>
            </p:cNvSpPr>
            <p:nvPr/>
          </p:nvSpPr>
          <p:spPr bwMode="auto">
            <a:xfrm>
              <a:off x="0" y="0"/>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noFill/>
            <a:ln w="28575">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14" name="AutoShape 75"/>
            <p:cNvSpPr>
              <a:spLocks noChangeAspect="1" noChangeArrowheads="1"/>
            </p:cNvSpPr>
            <p:nvPr/>
          </p:nvSpPr>
          <p:spPr bwMode="auto">
            <a:xfrm rot="4229382">
              <a:off x="687" y="179"/>
              <a:ext cx="91" cy="272"/>
            </a:xfrm>
            <a:prstGeom prst="triangle">
              <a:avLst>
                <a:gd name="adj" fmla="val 50000"/>
              </a:avLst>
            </a:prstGeom>
            <a:solidFill>
              <a:srgbClr val="FF00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15" name="Group 18"/>
          <p:cNvGrpSpPr>
            <a:grpSpLocks/>
          </p:cNvGrpSpPr>
          <p:nvPr/>
        </p:nvGrpSpPr>
        <p:grpSpPr bwMode="auto">
          <a:xfrm flipV="1">
            <a:off x="4356724" y="3412679"/>
            <a:ext cx="2646362" cy="850900"/>
            <a:chOff x="0" y="0"/>
            <a:chExt cx="1667" cy="536"/>
          </a:xfrm>
        </p:grpSpPr>
        <p:sp>
          <p:nvSpPr>
            <p:cNvPr id="16" name="Freeform 77"/>
            <p:cNvSpPr>
              <a:spLocks/>
            </p:cNvSpPr>
            <p:nvPr/>
          </p:nvSpPr>
          <p:spPr bwMode="auto">
            <a:xfrm>
              <a:off x="0" y="0"/>
              <a:ext cx="1667" cy="536"/>
            </a:xfrm>
            <a:custGeom>
              <a:avLst/>
              <a:gdLst>
                <a:gd name="T0" fmla="*/ 0 w 1667"/>
                <a:gd name="T1" fmla="*/ 536 h 536"/>
                <a:gd name="T2" fmla="*/ 131 w 1667"/>
                <a:gd name="T3" fmla="*/ 520 h 536"/>
                <a:gd name="T4" fmla="*/ 1667 w 1667"/>
                <a:gd name="T5" fmla="*/ 0 h 536"/>
                <a:gd name="T6" fmla="*/ 0 60000 65536"/>
                <a:gd name="T7" fmla="*/ 0 60000 65536"/>
                <a:gd name="T8" fmla="*/ 0 60000 65536"/>
                <a:gd name="T9" fmla="*/ 0 w 1667"/>
                <a:gd name="T10" fmla="*/ 0 h 536"/>
                <a:gd name="T11" fmla="*/ 1667 w 1667"/>
                <a:gd name="T12" fmla="*/ 536 h 536"/>
              </a:gdLst>
              <a:ahLst/>
              <a:cxnLst>
                <a:cxn ang="T6">
                  <a:pos x="T0" y="T1"/>
                </a:cxn>
                <a:cxn ang="T7">
                  <a:pos x="T2" y="T3"/>
                </a:cxn>
                <a:cxn ang="T8">
                  <a:pos x="T4" y="T5"/>
                </a:cxn>
              </a:cxnLst>
              <a:rect l="T9" t="T10" r="T11" b="T12"/>
              <a:pathLst>
                <a:path w="1667" h="536">
                  <a:moveTo>
                    <a:pt x="0" y="536"/>
                  </a:moveTo>
                  <a:lnTo>
                    <a:pt x="131" y="520"/>
                  </a:lnTo>
                  <a:lnTo>
                    <a:pt x="1667" y="0"/>
                  </a:lnTo>
                </a:path>
              </a:pathLst>
            </a:custGeom>
            <a:noFill/>
            <a:ln w="28575">
              <a:solidFill>
                <a:srgbClr val="C00000"/>
              </a:solidFill>
              <a:round/>
              <a:headEnd/>
              <a:tailEnd/>
            </a:ln>
            <a:extLst>
              <a:ext uri="{909E8E84-426E-40DD-AFC4-6F175D3DCCD1}">
                <a14:hiddenFill xmlns:a14="http://schemas.microsoft.com/office/drawing/2010/main">
                  <a:solidFill>
                    <a:srgbClr val="FFFFFF"/>
                  </a:solidFill>
                </a14:hiddenFill>
              </a:ext>
            </a:extLst>
          </p:spPr>
          <p:txBody>
            <a:bodyPr wrap="none"/>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17" name="AutoShape 78"/>
            <p:cNvSpPr>
              <a:spLocks noChangeAspect="1" noChangeArrowheads="1"/>
            </p:cNvSpPr>
            <p:nvPr/>
          </p:nvSpPr>
          <p:spPr bwMode="auto">
            <a:xfrm rot="4229382">
              <a:off x="687" y="179"/>
              <a:ext cx="91" cy="272"/>
            </a:xfrm>
            <a:prstGeom prst="triangle">
              <a:avLst>
                <a:gd name="adj" fmla="val 50000"/>
              </a:avLst>
            </a:prstGeom>
            <a:solidFill>
              <a:srgbClr val="FF00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21" name="Group 21"/>
          <p:cNvGrpSpPr>
            <a:grpSpLocks/>
          </p:cNvGrpSpPr>
          <p:nvPr/>
        </p:nvGrpSpPr>
        <p:grpSpPr bwMode="auto">
          <a:xfrm>
            <a:off x="4372598" y="2680442"/>
            <a:ext cx="2665413" cy="144463"/>
            <a:chOff x="0" y="0"/>
            <a:chExt cx="1679" cy="91"/>
          </a:xfrm>
        </p:grpSpPr>
        <p:sp>
          <p:nvSpPr>
            <p:cNvPr id="22" name="Line 80"/>
            <p:cNvSpPr>
              <a:spLocks noChangeShapeType="1"/>
            </p:cNvSpPr>
            <p:nvPr/>
          </p:nvSpPr>
          <p:spPr bwMode="auto">
            <a:xfrm>
              <a:off x="0" y="46"/>
              <a:ext cx="1679"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pPr fontAlgn="base">
                <a:spcBef>
                  <a:spcPct val="0"/>
                </a:spcBef>
                <a:spcAft>
                  <a:spcPct val="0"/>
                </a:spcAft>
              </a:pPr>
              <a:endParaRPr lang="zh-CN" altLang="en-US" smtClean="0">
                <a:solidFill>
                  <a:prstClr val="black"/>
                </a:solidFill>
                <a:latin typeface="Arial" panose="020B0604020202020204" pitchFamily="34" charset="0"/>
              </a:endParaRPr>
            </a:p>
          </p:txBody>
        </p:sp>
        <p:sp>
          <p:nvSpPr>
            <p:cNvPr id="23" name="AutoShape 81"/>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FF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zh-CN" smtClean="0">
                <a:solidFill>
                  <a:prstClr val="black"/>
                </a:solidFill>
                <a:latin typeface="Calibri" panose="020F0502020204030204" pitchFamily="34" charset="0"/>
              </a:endParaRPr>
            </a:p>
          </p:txBody>
        </p:sp>
      </p:grpSp>
      <p:grpSp>
        <p:nvGrpSpPr>
          <p:cNvPr id="19" name="组合 18"/>
          <p:cNvGrpSpPr/>
          <p:nvPr/>
        </p:nvGrpSpPr>
        <p:grpSpPr>
          <a:xfrm>
            <a:off x="4263685" y="1698179"/>
            <a:ext cx="503237" cy="2058987"/>
            <a:chOff x="4263685" y="1698179"/>
            <a:chExt cx="503237" cy="2058987"/>
          </a:xfrm>
        </p:grpSpPr>
        <p:sp>
          <p:nvSpPr>
            <p:cNvPr id="2" name="xjhgx3"/>
            <p:cNvSpPr>
              <a:spLocks/>
            </p:cNvSpPr>
            <p:nvPr/>
          </p:nvSpPr>
          <p:spPr bwMode="auto">
            <a:xfrm>
              <a:off x="4283699" y="1698179"/>
              <a:ext cx="287337" cy="2058987"/>
            </a:xfrm>
            <a:custGeom>
              <a:avLst/>
              <a:gdLst>
                <a:gd name="T0" fmla="*/ 2147483647 w 980"/>
                <a:gd name="T1" fmla="*/ 0 h 4408"/>
                <a:gd name="T2" fmla="*/ 2147483647 w 980"/>
                <a:gd name="T3" fmla="*/ 2147483647 h 4408"/>
                <a:gd name="T4" fmla="*/ 2147483647 w 980"/>
                <a:gd name="T5" fmla="*/ 2147483647 h 4408"/>
                <a:gd name="T6" fmla="*/ 2147483647 w 980"/>
                <a:gd name="T7" fmla="*/ 2147483647 h 4408"/>
                <a:gd name="T8" fmla="*/ 2147483647 w 980"/>
                <a:gd name="T9" fmla="*/ 2147483647 h 4408"/>
                <a:gd name="T10" fmla="*/ 2147483647 w 980"/>
                <a:gd name="T11" fmla="*/ 2147483647 h 4408"/>
                <a:gd name="T12" fmla="*/ 2147483647 w 980"/>
                <a:gd name="T13" fmla="*/ 2147483647 h 4408"/>
                <a:gd name="T14" fmla="*/ 2147483647 w 980"/>
                <a:gd name="T15" fmla="*/ 2147483647 h 4408"/>
                <a:gd name="T16" fmla="*/ 2147483647 w 980"/>
                <a:gd name="T17" fmla="*/ 2147483647 h 4408"/>
                <a:gd name="T18" fmla="*/ 2147483647 w 980"/>
                <a:gd name="T19" fmla="*/ 2147483647 h 4408"/>
                <a:gd name="T20" fmla="*/ 2147483647 w 980"/>
                <a:gd name="T21" fmla="*/ 2147483647 h 4408"/>
                <a:gd name="T22" fmla="*/ 2147483647 w 980"/>
                <a:gd name="T23" fmla="*/ 2147483647 h 4408"/>
                <a:gd name="T24" fmla="*/ 2147483647 w 980"/>
                <a:gd name="T25" fmla="*/ 2147483647 h 4408"/>
                <a:gd name="T26" fmla="*/ 2147483647 w 980"/>
                <a:gd name="T27" fmla="*/ 2147483647 h 4408"/>
                <a:gd name="T28" fmla="*/ 2147483647 w 980"/>
                <a:gd name="T29" fmla="*/ 2147483647 h 4408"/>
                <a:gd name="T30" fmla="*/ 2147483647 w 980"/>
                <a:gd name="T31" fmla="*/ 2147483647 h 4408"/>
                <a:gd name="T32" fmla="*/ 2147483647 w 980"/>
                <a:gd name="T33" fmla="*/ 2147483647 h 4408"/>
                <a:gd name="T34" fmla="*/ 0 w 980"/>
                <a:gd name="T35" fmla="*/ 2147483647 h 4408"/>
                <a:gd name="T36" fmla="*/ 2147483647 w 980"/>
                <a:gd name="T37" fmla="*/ 2147483647 h 4408"/>
                <a:gd name="T38" fmla="*/ 2147483647 w 980"/>
                <a:gd name="T39" fmla="*/ 2147483647 h 4408"/>
                <a:gd name="T40" fmla="*/ 2147483647 w 980"/>
                <a:gd name="T41" fmla="*/ 2147483647 h 4408"/>
                <a:gd name="T42" fmla="*/ 2147483647 w 980"/>
                <a:gd name="T43" fmla="*/ 2147483647 h 4408"/>
                <a:gd name="T44" fmla="*/ 2147483647 w 980"/>
                <a:gd name="T45" fmla="*/ 2147483647 h 4408"/>
                <a:gd name="T46" fmla="*/ 2147483647 w 980"/>
                <a:gd name="T47" fmla="*/ 2147483647 h 4408"/>
                <a:gd name="T48" fmla="*/ 2147483647 w 980"/>
                <a:gd name="T49" fmla="*/ 2147483647 h 4408"/>
                <a:gd name="T50" fmla="*/ 2147483647 w 980"/>
                <a:gd name="T51" fmla="*/ 2147483647 h 4408"/>
                <a:gd name="T52" fmla="*/ 2147483647 w 980"/>
                <a:gd name="T53" fmla="*/ 2147483647 h 4408"/>
                <a:gd name="T54" fmla="*/ 2147483647 w 980"/>
                <a:gd name="T55" fmla="*/ 2147483647 h 4408"/>
                <a:gd name="T56" fmla="*/ 2147483647 w 980"/>
                <a:gd name="T57" fmla="*/ 2147483647 h 4408"/>
                <a:gd name="T58" fmla="*/ 2147483647 w 980"/>
                <a:gd name="T59" fmla="*/ 2147483647 h 4408"/>
                <a:gd name="T60" fmla="*/ 2147483647 w 980"/>
                <a:gd name="T61" fmla="*/ 2147483647 h 4408"/>
                <a:gd name="T62" fmla="*/ 2147483647 w 980"/>
                <a:gd name="T63" fmla="*/ 2147483647 h 4408"/>
                <a:gd name="T64" fmla="*/ 2147483647 w 980"/>
                <a:gd name="T65" fmla="*/ 2147483647 h 4408"/>
                <a:gd name="T66" fmla="*/ 0 w 980"/>
                <a:gd name="T67" fmla="*/ 0 h 4408"/>
                <a:gd name="T68" fmla="*/ 2147483647 w 980"/>
                <a:gd name="T69" fmla="*/ 0 h 440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80"/>
                <a:gd name="T106" fmla="*/ 0 h 4408"/>
                <a:gd name="T107" fmla="*/ 980 w 980"/>
                <a:gd name="T108" fmla="*/ 4408 h 440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80" h="4408">
                  <a:moveTo>
                    <a:pt x="980" y="0"/>
                  </a:moveTo>
                  <a:lnTo>
                    <a:pt x="907" y="270"/>
                  </a:lnTo>
                  <a:lnTo>
                    <a:pt x="845" y="542"/>
                  </a:lnTo>
                  <a:lnTo>
                    <a:pt x="791" y="816"/>
                  </a:lnTo>
                  <a:lnTo>
                    <a:pt x="748" y="1091"/>
                  </a:lnTo>
                  <a:lnTo>
                    <a:pt x="714" y="1368"/>
                  </a:lnTo>
                  <a:lnTo>
                    <a:pt x="689" y="1646"/>
                  </a:lnTo>
                  <a:lnTo>
                    <a:pt x="675" y="1925"/>
                  </a:lnTo>
                  <a:lnTo>
                    <a:pt x="670" y="2204"/>
                  </a:lnTo>
                  <a:lnTo>
                    <a:pt x="675" y="2483"/>
                  </a:lnTo>
                  <a:lnTo>
                    <a:pt x="689" y="2762"/>
                  </a:lnTo>
                  <a:lnTo>
                    <a:pt x="714" y="3040"/>
                  </a:lnTo>
                  <a:lnTo>
                    <a:pt x="748" y="3317"/>
                  </a:lnTo>
                  <a:lnTo>
                    <a:pt x="791" y="3592"/>
                  </a:lnTo>
                  <a:lnTo>
                    <a:pt x="845" y="3866"/>
                  </a:lnTo>
                  <a:lnTo>
                    <a:pt x="907" y="4138"/>
                  </a:lnTo>
                  <a:lnTo>
                    <a:pt x="980" y="4408"/>
                  </a:lnTo>
                  <a:lnTo>
                    <a:pt x="0" y="4408"/>
                  </a:lnTo>
                  <a:lnTo>
                    <a:pt x="73" y="4138"/>
                  </a:lnTo>
                  <a:lnTo>
                    <a:pt x="135" y="3866"/>
                  </a:lnTo>
                  <a:lnTo>
                    <a:pt x="189" y="3592"/>
                  </a:lnTo>
                  <a:lnTo>
                    <a:pt x="232" y="3317"/>
                  </a:lnTo>
                  <a:lnTo>
                    <a:pt x="266" y="3040"/>
                  </a:lnTo>
                  <a:lnTo>
                    <a:pt x="291" y="2762"/>
                  </a:lnTo>
                  <a:lnTo>
                    <a:pt x="305" y="2483"/>
                  </a:lnTo>
                  <a:lnTo>
                    <a:pt x="310" y="2204"/>
                  </a:lnTo>
                  <a:lnTo>
                    <a:pt x="305" y="1925"/>
                  </a:lnTo>
                  <a:lnTo>
                    <a:pt x="291" y="1646"/>
                  </a:lnTo>
                  <a:lnTo>
                    <a:pt x="266" y="1368"/>
                  </a:lnTo>
                  <a:lnTo>
                    <a:pt x="232" y="1091"/>
                  </a:lnTo>
                  <a:lnTo>
                    <a:pt x="189" y="816"/>
                  </a:lnTo>
                  <a:lnTo>
                    <a:pt x="135" y="542"/>
                  </a:lnTo>
                  <a:lnTo>
                    <a:pt x="73" y="270"/>
                  </a:lnTo>
                  <a:lnTo>
                    <a:pt x="0" y="0"/>
                  </a:lnTo>
                  <a:lnTo>
                    <a:pt x="980" y="0"/>
                  </a:lnTo>
                  <a:close/>
                </a:path>
              </a:pathLst>
            </a:custGeom>
            <a:solidFill>
              <a:schemeClr val="accent1"/>
            </a:solidFill>
            <a:ln w="28575">
              <a:solidFill>
                <a:srgbClr val="C00000"/>
              </a:solidFill>
              <a:round/>
              <a:headEnd/>
              <a:tailEnd/>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latin typeface="Calibri" panose="020F0502020204030204" pitchFamily="34" charset="0"/>
              </a:endParaRPr>
            </a:p>
          </p:txBody>
        </p:sp>
        <p:sp>
          <p:nvSpPr>
            <p:cNvPr id="18" name="Text Box 83"/>
            <p:cNvSpPr txBox="1">
              <a:spLocks noChangeArrowheads="1"/>
            </p:cNvSpPr>
            <p:nvPr/>
          </p:nvSpPr>
          <p:spPr bwMode="auto">
            <a:xfrm>
              <a:off x="4263685" y="2739180"/>
              <a:ext cx="503237" cy="48577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spcBef>
                  <a:spcPct val="50000"/>
                </a:spcBef>
              </a:pPr>
              <a:r>
                <a:rPr lang="en-US" altLang="zh-CN" sz="2700" b="1" dirty="0">
                  <a:latin typeface="黑体" panose="02010609060101010101" pitchFamily="49" charset="-122"/>
                  <a:ea typeface="黑体" panose="02010609060101010101" pitchFamily="49" charset="-122"/>
                </a:rPr>
                <a:t>O</a:t>
              </a:r>
            </a:p>
          </p:txBody>
        </p:sp>
        <p:sp>
          <p:nvSpPr>
            <p:cNvPr id="24" name="Oval 82"/>
            <p:cNvSpPr>
              <a:spLocks noChangeAspect="1" noChangeArrowheads="1"/>
            </p:cNvSpPr>
            <p:nvPr/>
          </p:nvSpPr>
          <p:spPr bwMode="auto">
            <a:xfrm>
              <a:off x="4401173" y="2718542"/>
              <a:ext cx="71438" cy="71438"/>
            </a:xfrm>
            <a:prstGeom prst="ellipse">
              <a:avLst/>
            </a:prstGeom>
            <a:solidFill>
              <a:srgbClr val="FFFF00"/>
            </a:solidFill>
            <a:ln w="9525">
              <a:solidFill>
                <a:srgbClr val="FF0000"/>
              </a:solidFill>
              <a:round/>
              <a:headEnd/>
              <a:tailEnd/>
            </a:ln>
          </p:spPr>
          <p:txBody>
            <a:bodyPr wrap="none"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pPr>
              <a:endParaRPr lang="zh-CN" altLang="zh-CN" smtClean="0">
                <a:solidFill>
                  <a:prstClr val="black"/>
                </a:solidFill>
                <a:latin typeface="Calibri" panose="020F0502020204030204" pitchFamily="34" charset="0"/>
              </a:endParaRPr>
            </a:p>
          </p:txBody>
        </p:sp>
      </p:grpSp>
      <p:sp>
        <p:nvSpPr>
          <p:cNvPr id="25" name="矩形 24"/>
          <p:cNvSpPr/>
          <p:nvPr/>
        </p:nvSpPr>
        <p:spPr>
          <a:xfrm>
            <a:off x="1038495" y="4337458"/>
            <a:ext cx="6868231" cy="1308628"/>
          </a:xfrm>
          <a:prstGeom prst="rect">
            <a:avLst/>
          </a:prstGeom>
        </p:spPr>
        <p:txBody>
          <a:bodyPr wrap="square">
            <a:spAutoFit/>
          </a:bodyPr>
          <a:lstStyle/>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凹透镜对通过它的光线有发散作用。凹透镜</a:t>
            </a:r>
            <a:r>
              <a:rPr lang="zh-CN" altLang="en-US" sz="2800" b="1" dirty="0">
                <a:solidFill>
                  <a:prstClr val="black"/>
                </a:solidFill>
                <a:latin typeface="Times New Roman" panose="02020603050405020304" pitchFamily="18" charset="0"/>
                <a:ea typeface="微软雅黑" panose="020B0503020204020204" pitchFamily="34" charset="-122"/>
              </a:rPr>
              <a:t>又</a:t>
            </a:r>
            <a:r>
              <a:rPr lang="zh-CN" altLang="en-US" sz="2800" b="1" dirty="0" smtClean="0">
                <a:solidFill>
                  <a:prstClr val="black"/>
                </a:solidFill>
                <a:latin typeface="Times New Roman" panose="02020603050405020304" pitchFamily="18" charset="0"/>
                <a:ea typeface="微软雅黑" panose="020B0503020204020204" pitchFamily="34" charset="-122"/>
              </a:rPr>
              <a:t>叫做发散透镜</a:t>
            </a:r>
            <a:endParaRPr lang="zh-CN" altLang="en-US" sz="2800" b="1" dirty="0">
              <a:solidFill>
                <a:prstClr val="black"/>
              </a:solidFill>
              <a:latin typeface="Times New Roman" panose="02020603050405020304" pitchFamily="18" charset="0"/>
              <a:ea typeface="微软雅黑" panose="020B0503020204020204" pitchFamily="34" charset="-122"/>
            </a:endParaRPr>
          </a:p>
        </p:txBody>
      </p:sp>
      <p:grpSp>
        <p:nvGrpSpPr>
          <p:cNvPr id="26" name="Group 12"/>
          <p:cNvGrpSpPr>
            <a:grpSpLocks/>
          </p:cNvGrpSpPr>
          <p:nvPr/>
        </p:nvGrpSpPr>
        <p:grpSpPr bwMode="auto">
          <a:xfrm rot="784841" flipV="1">
            <a:off x="1799977" y="1737739"/>
            <a:ext cx="2608263" cy="135350"/>
            <a:chOff x="0" y="0"/>
            <a:chExt cx="1679" cy="91"/>
          </a:xfrm>
        </p:grpSpPr>
        <p:sp>
          <p:nvSpPr>
            <p:cNvPr id="27" name="Line 71"/>
            <p:cNvSpPr>
              <a:spLocks noChangeShapeType="1"/>
            </p:cNvSpPr>
            <p:nvPr/>
          </p:nvSpPr>
          <p:spPr bwMode="auto">
            <a:xfrm>
              <a:off x="0" y="46"/>
              <a:ext cx="1679" cy="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28" name="AutoShape 72"/>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29" name="Group 12"/>
          <p:cNvGrpSpPr>
            <a:grpSpLocks/>
          </p:cNvGrpSpPr>
          <p:nvPr/>
        </p:nvGrpSpPr>
        <p:grpSpPr bwMode="auto">
          <a:xfrm rot="21065609" flipV="1">
            <a:off x="4388488" y="1869338"/>
            <a:ext cx="2608263" cy="135350"/>
            <a:chOff x="0" y="0"/>
            <a:chExt cx="1679" cy="91"/>
          </a:xfrm>
        </p:grpSpPr>
        <p:sp>
          <p:nvSpPr>
            <p:cNvPr id="30" name="Line 71"/>
            <p:cNvSpPr>
              <a:spLocks noChangeShapeType="1"/>
            </p:cNvSpPr>
            <p:nvPr/>
          </p:nvSpPr>
          <p:spPr bwMode="auto">
            <a:xfrm>
              <a:off x="0" y="46"/>
              <a:ext cx="1679" cy="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1" name="AutoShape 72"/>
            <p:cNvSpPr>
              <a:spLocks noChangeAspect="1" noChangeArrowheads="1"/>
            </p:cNvSpPr>
            <p:nvPr/>
          </p:nvSpPr>
          <p:spPr bwMode="auto">
            <a:xfrm rot="5400000">
              <a:off x="860" y="-90"/>
              <a:ext cx="91" cy="272"/>
            </a:xfrm>
            <a:prstGeom prst="triangle">
              <a:avLst>
                <a:gd name="adj" fmla="val 50000"/>
              </a:avLst>
            </a:prstGeom>
            <a:solidFill>
              <a:srgbClr val="FF0000"/>
            </a:solidFill>
            <a:ln w="9525">
              <a:solidFill>
                <a:srgbClr val="C00000"/>
              </a:solidFill>
              <a:miter lim="800000"/>
              <a:headEnd/>
              <a:tailEnd/>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zh-CN">
                <a:latin typeface="Calibri" panose="020F0502020204030204" pitchFamily="34" charset="0"/>
              </a:endParaRPr>
            </a:p>
          </p:txBody>
        </p:sp>
      </p:grpSp>
      <p:grpSp>
        <p:nvGrpSpPr>
          <p:cNvPr id="32" name="组合 31"/>
          <p:cNvGrpSpPr/>
          <p:nvPr/>
        </p:nvGrpSpPr>
        <p:grpSpPr>
          <a:xfrm>
            <a:off x="36961" y="548597"/>
            <a:ext cx="2286000" cy="631825"/>
            <a:chOff x="303" y="1315"/>
            <a:chExt cx="3600" cy="995"/>
          </a:xfrm>
        </p:grpSpPr>
        <p:grpSp>
          <p:nvGrpSpPr>
            <p:cNvPr id="34" name="组合 33"/>
            <p:cNvGrpSpPr/>
            <p:nvPr/>
          </p:nvGrpSpPr>
          <p:grpSpPr>
            <a:xfrm>
              <a:off x="898" y="1383"/>
              <a:ext cx="3005" cy="883"/>
              <a:chOff x="903371" y="249943"/>
              <a:chExt cx="2312527" cy="679699"/>
            </a:xfrm>
          </p:grpSpPr>
          <p:sp>
            <p:nvSpPr>
              <p:cNvPr id="39"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40"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35" name="组合 34"/>
            <p:cNvGrpSpPr/>
            <p:nvPr/>
          </p:nvGrpSpPr>
          <p:grpSpPr>
            <a:xfrm rot="16200000">
              <a:off x="366" y="1252"/>
              <a:ext cx="995" cy="1122"/>
              <a:chOff x="8439634" y="3544648"/>
              <a:chExt cx="1611146" cy="1817848"/>
            </a:xfrm>
          </p:grpSpPr>
          <p:sp>
            <p:nvSpPr>
              <p:cNvPr id="37"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38"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
        <p:nvSpPr>
          <p:cNvPr id="41" name="矩形 40"/>
          <p:cNvSpPr/>
          <p:nvPr/>
        </p:nvSpPr>
        <p:spPr>
          <a:xfrm>
            <a:off x="3690875" y="986822"/>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42" name="矩形 41"/>
          <p:cNvSpPr/>
          <p:nvPr/>
        </p:nvSpPr>
        <p:spPr>
          <a:xfrm>
            <a:off x="6879269" y="911757"/>
            <a:ext cx="681597"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21cnjy.com</a:t>
            </a:r>
            <a:endParaRPr lang="zh-CN" altLang="en-US" sz="800" dirty="0">
              <a:solidFill>
                <a:schemeClr val="bg1"/>
              </a:solidFill>
            </a:endParaRPr>
          </a:p>
        </p:txBody>
      </p:sp>
      <p:sp>
        <p:nvSpPr>
          <p:cNvPr id="43" name="矩形 42"/>
          <p:cNvSpPr/>
          <p:nvPr/>
        </p:nvSpPr>
        <p:spPr>
          <a:xfrm>
            <a:off x="5225761" y="1019479"/>
            <a:ext cx="800219" cy="215444"/>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800" b="1" dirty="0" smtClean="0">
                <a:solidFill>
                  <a:schemeClr val="bg1"/>
                </a:solidFill>
                <a:latin typeface="Times New Roman" panose="02020603050405020304" pitchFamily="18" charset="0"/>
                <a:ea typeface="微软雅黑" panose="020B0503020204020204" pitchFamily="34" charset="-122"/>
              </a:rPr>
              <a:t>21</a:t>
            </a:r>
            <a:r>
              <a:rPr lang="zh-CN" altLang="en-US" sz="800" b="1" dirty="0" smtClean="0">
                <a:solidFill>
                  <a:schemeClr val="bg1"/>
                </a:solidFill>
                <a:latin typeface="Times New Roman" panose="02020603050405020304" pitchFamily="18" charset="0"/>
                <a:ea typeface="微软雅黑" panose="020B0503020204020204" pitchFamily="34" charset="-122"/>
              </a:rPr>
              <a:t>世纪教育网</a:t>
            </a:r>
            <a:endParaRPr lang="zh-CN" altLang="en-US" sz="800" dirty="0">
              <a:solidFill>
                <a:schemeClr val="bg1"/>
              </a:solidFill>
            </a:endParaRPr>
          </a:p>
        </p:txBody>
      </p:sp>
    </p:spTree>
    <p:extLst>
      <p:ext uri="{BB962C8B-B14F-4D97-AF65-F5344CB8AC3E}">
        <p14:creationId xmlns:p14="http://schemas.microsoft.com/office/powerpoint/2010/main" val="4007292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1000"/>
                                        <p:tgtEl>
                                          <p:spTgt spid="9"/>
                                        </p:tgtEl>
                                      </p:cBhvr>
                                    </p:animEffect>
                                  </p:childTnLst>
                                </p:cTn>
                              </p:par>
                              <p:par>
                                <p:cTn id="11" presetID="2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1000"/>
                                        <p:tgtEl>
                                          <p:spTgt spid="6"/>
                                        </p:tgtEl>
                                      </p:cBhvr>
                                    </p:animEffect>
                                  </p:childTnLst>
                                </p:cTn>
                              </p:par>
                              <p:par>
                                <p:cTn id="14" presetID="22" presetClass="entr" presetSubtype="8"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1000"/>
                                        <p:tgtEl>
                                          <p:spTgt spid="12"/>
                                        </p:tgtEl>
                                      </p:cBhvr>
                                    </p:animEffect>
                                  </p:childTnLst>
                                </p:cTn>
                              </p:par>
                              <p:par>
                                <p:cTn id="17" presetID="22" presetClass="entr" presetSubtype="8"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1000"/>
                                        <p:tgtEl>
                                          <p:spTgt spid="15"/>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1000"/>
                                        <p:tgtEl>
                                          <p:spTgt spid="21"/>
                                        </p:tgtEl>
                                      </p:cBhvr>
                                    </p:animEffect>
                                  </p:childTnLst>
                                </p:cTn>
                              </p:par>
                              <p:par>
                                <p:cTn id="24" presetID="22" presetClass="entr" presetSubtype="8"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left)">
                                      <p:cBhvr>
                                        <p:cTn id="26" dur="1000"/>
                                        <p:tgtEl>
                                          <p:spTgt spid="26"/>
                                        </p:tgtEl>
                                      </p:cBhvr>
                                    </p:animEffect>
                                  </p:childTnLst>
                                </p:cTn>
                              </p:par>
                              <p:par>
                                <p:cTn id="27" presetID="22" presetClass="entr" presetSubtype="8" fill="hold" nodeType="with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1000"/>
                                        <p:tgtEl>
                                          <p:spTgt spid="29"/>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fade">
                                      <p:cBhvr>
                                        <p:cTn id="34" dur="1000"/>
                                        <p:tgtEl>
                                          <p:spTgt spid="25"/>
                                        </p:tgtEl>
                                      </p:cBhvr>
                                    </p:animEffect>
                                    <p:anim calcmode="lin" valueType="num">
                                      <p:cBhvr>
                                        <p:cTn id="35" dur="1000" fill="hold"/>
                                        <p:tgtEl>
                                          <p:spTgt spid="25"/>
                                        </p:tgtEl>
                                        <p:attrNameLst>
                                          <p:attrName>ppt_x</p:attrName>
                                        </p:attrNameLst>
                                      </p:cBhvr>
                                      <p:tavLst>
                                        <p:tav tm="0">
                                          <p:val>
                                            <p:strVal val="#ppt_x"/>
                                          </p:val>
                                        </p:tav>
                                        <p:tav tm="100000">
                                          <p:val>
                                            <p:strVal val="#ppt_x"/>
                                          </p:val>
                                        </p:tav>
                                      </p:tavLst>
                                    </p:anim>
                                    <p:anim calcmode="lin" valueType="num">
                                      <p:cBhvr>
                                        <p:cTn id="3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02" name="组合 101"/>
          <p:cNvGrpSpPr/>
          <p:nvPr/>
        </p:nvGrpSpPr>
        <p:grpSpPr>
          <a:xfrm>
            <a:off x="1146588" y="3100105"/>
            <a:ext cx="6072188" cy="3271588"/>
            <a:chOff x="554385" y="2721413"/>
            <a:chExt cx="6072188" cy="3271588"/>
          </a:xfrm>
        </p:grpSpPr>
        <p:sp>
          <p:nvSpPr>
            <p:cNvPr id="68" name="矩形 67"/>
            <p:cNvSpPr/>
            <p:nvPr/>
          </p:nvSpPr>
          <p:spPr>
            <a:xfrm>
              <a:off x="669323" y="4063276"/>
              <a:ext cx="1261884"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pitchFamily="34" charset="-122"/>
                </a:rPr>
                <a:t>主光轴</a:t>
              </a:r>
              <a:endParaRPr lang="zh-CN" altLang="en-US" dirty="0"/>
            </a:p>
          </p:txBody>
        </p:sp>
        <p:sp>
          <p:nvSpPr>
            <p:cNvPr id="95" name="矩形 94"/>
            <p:cNvSpPr/>
            <p:nvPr/>
          </p:nvSpPr>
          <p:spPr>
            <a:xfrm>
              <a:off x="1855577" y="3407869"/>
              <a:ext cx="902811"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pitchFamily="34" charset="-122"/>
                </a:rPr>
                <a:t>焦点</a:t>
              </a:r>
              <a:endParaRPr lang="zh-CN" altLang="en-US" dirty="0"/>
            </a:p>
          </p:txBody>
        </p:sp>
        <p:grpSp>
          <p:nvGrpSpPr>
            <p:cNvPr id="101" name="组合 100"/>
            <p:cNvGrpSpPr/>
            <p:nvPr/>
          </p:nvGrpSpPr>
          <p:grpSpPr>
            <a:xfrm>
              <a:off x="554385" y="2721413"/>
              <a:ext cx="6072188" cy="3271588"/>
              <a:chOff x="471486" y="2604071"/>
              <a:chExt cx="6072188" cy="3271588"/>
            </a:xfrm>
          </p:grpSpPr>
          <p:grpSp>
            <p:nvGrpSpPr>
              <p:cNvPr id="5" name="Group 2"/>
              <p:cNvGrpSpPr>
                <a:grpSpLocks/>
              </p:cNvGrpSpPr>
              <p:nvPr/>
            </p:nvGrpSpPr>
            <p:grpSpPr bwMode="auto">
              <a:xfrm>
                <a:off x="471486" y="2604071"/>
                <a:ext cx="6072188" cy="3271588"/>
                <a:chOff x="-111377" y="0"/>
                <a:chExt cx="6072230" cy="3272284"/>
              </a:xfrm>
            </p:grpSpPr>
            <p:grpSp>
              <p:nvGrpSpPr>
                <p:cNvPr id="6" name="Group 3"/>
                <p:cNvGrpSpPr>
                  <a:grpSpLocks/>
                </p:cNvGrpSpPr>
                <p:nvPr/>
              </p:nvGrpSpPr>
              <p:grpSpPr bwMode="auto">
                <a:xfrm>
                  <a:off x="-111377" y="0"/>
                  <a:ext cx="6072230" cy="3272284"/>
                  <a:chOff x="-111377" y="0"/>
                  <a:chExt cx="6072230" cy="3272284"/>
                </a:xfrm>
              </p:grpSpPr>
              <p:sp>
                <p:nvSpPr>
                  <p:cNvPr id="8" name="TextBox 35"/>
                  <p:cNvSpPr txBox="1">
                    <a:spLocks noChangeArrowheads="1"/>
                  </p:cNvSpPr>
                  <p:nvPr/>
                </p:nvSpPr>
                <p:spPr bwMode="auto">
                  <a:xfrm>
                    <a:off x="4392317" y="313151"/>
                    <a:ext cx="3571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sz="2800" b="1" i="0" u="none" strike="noStrike" kern="0" cap="none" spc="0" normalizeH="0" baseline="0" noProof="0" smtClean="0">
                        <a:ln>
                          <a:noFill/>
                        </a:ln>
                        <a:solidFill>
                          <a:srgbClr val="000000"/>
                        </a:solidFill>
                        <a:effectLst/>
                        <a:uLnTx/>
                        <a:uFillTx/>
                        <a:latin typeface="Arial" panose="020B0604020202020204" pitchFamily="34" charset="0"/>
                        <a:ea typeface="黑体" panose="02010609060101010101" pitchFamily="49" charset="-122"/>
                      </a:rPr>
                      <a:t>F</a:t>
                    </a:r>
                    <a:endParaRPr kumimoji="0" lang="zh-CN" altLang="en-US" sz="2800" b="1" i="0" u="none" strike="noStrike" kern="0" cap="none" spc="0" normalizeH="0" baseline="0" noProof="0" smtClean="0">
                      <a:ln>
                        <a:noFill/>
                      </a:ln>
                      <a:solidFill>
                        <a:srgbClr val="000000"/>
                      </a:solidFill>
                      <a:effectLst/>
                      <a:uLnTx/>
                      <a:uFillTx/>
                      <a:latin typeface="Arial" panose="020B0604020202020204" pitchFamily="34" charset="0"/>
                      <a:ea typeface="黑体" panose="02010609060101010101" pitchFamily="49" charset="-122"/>
                    </a:endParaRPr>
                  </a:p>
                </p:txBody>
              </p:sp>
              <p:grpSp>
                <p:nvGrpSpPr>
                  <p:cNvPr id="9" name="Group 5"/>
                  <p:cNvGrpSpPr>
                    <a:grpSpLocks/>
                  </p:cNvGrpSpPr>
                  <p:nvPr/>
                </p:nvGrpSpPr>
                <p:grpSpPr bwMode="auto">
                  <a:xfrm>
                    <a:off x="-111377" y="0"/>
                    <a:ext cx="6072230" cy="3272284"/>
                    <a:chOff x="-111377" y="0"/>
                    <a:chExt cx="6072230" cy="3272284"/>
                  </a:xfrm>
                </p:grpSpPr>
                <p:sp>
                  <p:nvSpPr>
                    <p:cNvPr id="10" name="椭圆 37"/>
                    <p:cNvSpPr>
                      <a:spLocks noChangeArrowheads="1"/>
                    </p:cNvSpPr>
                    <p:nvPr/>
                  </p:nvSpPr>
                  <p:spPr bwMode="auto">
                    <a:xfrm>
                      <a:off x="2857520" y="0"/>
                      <a:ext cx="357190" cy="2643751"/>
                    </a:xfrm>
                    <a:prstGeom prst="ellipse">
                      <a:avLst/>
                    </a:prstGeom>
                    <a:solidFill>
                      <a:srgbClr val="C6D9F1"/>
                    </a:solidFill>
                    <a:ln w="25400" cmpd="sng">
                      <a:solidFill>
                        <a:srgbClr val="385D8A"/>
                      </a:solidFill>
                      <a:round/>
                      <a:headEnd/>
                      <a:tailEnd/>
                    </a:ln>
                  </p:spPr>
                  <p:txBody>
                    <a:bodyPr anchor="ct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3800" b="1"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endParaRPr>
                    </a:p>
                  </p:txBody>
                </p:sp>
                <p:cxnSp>
                  <p:nvCxnSpPr>
                    <p:cNvPr id="11" name="直接连接符 38"/>
                    <p:cNvCxnSpPr>
                      <a:cxnSpLocks noChangeShapeType="1"/>
                    </p:cNvCxnSpPr>
                    <p:nvPr/>
                  </p:nvCxnSpPr>
                  <p:spPr bwMode="auto">
                    <a:xfrm>
                      <a:off x="-111377" y="1303538"/>
                      <a:ext cx="6072230" cy="1588"/>
                    </a:xfrm>
                    <a:prstGeom prst="line">
                      <a:avLst/>
                    </a:prstGeom>
                    <a:noFill/>
                    <a:ln w="19050" cmpd="sng">
                      <a:solidFill>
                        <a:srgbClr val="C00000"/>
                      </a:solidFill>
                      <a:prstDash val="solid"/>
                      <a:round/>
                      <a:headEnd/>
                      <a:tailEnd/>
                    </a:ln>
                    <a:extLst>
                      <a:ext uri="{909E8E84-426E-40DD-AFC4-6F175D3DCCD1}">
                        <a14:hiddenFill xmlns:a14="http://schemas.microsoft.com/office/drawing/2010/main">
                          <a:noFill/>
                        </a14:hiddenFill>
                      </a:ext>
                    </a:extLst>
                  </p:spPr>
                </p:cxnSp>
                <p:sp>
                  <p:nvSpPr>
                    <p:cNvPr id="16" name="TextBox 43"/>
                    <p:cNvSpPr txBox="1">
                      <a:spLocks noChangeArrowheads="1"/>
                    </p:cNvSpPr>
                    <p:nvPr/>
                  </p:nvSpPr>
                  <p:spPr bwMode="auto">
                    <a:xfrm>
                      <a:off x="1768674" y="1510871"/>
                      <a:ext cx="3571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marL="0" marR="0" lvl="0" indent="0" defTabSz="91440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sz="2800" b="1" i="0" u="none" strike="noStrike" kern="0" cap="none" spc="0" normalizeH="0" baseline="0" noProof="0" dirty="0" smtClean="0">
                          <a:ln>
                            <a:noFill/>
                          </a:ln>
                          <a:solidFill>
                            <a:srgbClr val="000000"/>
                          </a:solidFill>
                          <a:effectLst/>
                          <a:uLnTx/>
                          <a:uFillTx/>
                          <a:latin typeface="Arial" panose="020B0604020202020204" pitchFamily="34" charset="0"/>
                          <a:ea typeface="黑体" panose="02010609060101010101" pitchFamily="49" charset="-122"/>
                        </a:rPr>
                        <a:t>F</a:t>
                      </a:r>
                      <a:endParaRPr kumimoji="0" lang="zh-CN" altLang="en-US" sz="2800" b="1" i="0" u="none" strike="noStrike" kern="0" cap="none" spc="0" normalizeH="0" baseline="0" noProof="0" dirty="0" smtClean="0">
                        <a:ln>
                          <a:noFill/>
                        </a:ln>
                        <a:solidFill>
                          <a:srgbClr val="000000"/>
                        </a:solidFill>
                        <a:effectLst/>
                        <a:uLnTx/>
                        <a:uFillTx/>
                        <a:latin typeface="Arial" panose="020B0604020202020204" pitchFamily="34" charset="0"/>
                        <a:ea typeface="黑体" panose="02010609060101010101" pitchFamily="49" charset="-122"/>
                      </a:endParaRPr>
                    </a:p>
                  </p:txBody>
                </p:sp>
                <p:cxnSp>
                  <p:nvCxnSpPr>
                    <p:cNvPr id="17" name="直接连接符 44"/>
                    <p:cNvCxnSpPr>
                      <a:cxnSpLocks noChangeShapeType="1"/>
                    </p:cNvCxnSpPr>
                    <p:nvPr/>
                  </p:nvCxnSpPr>
                  <p:spPr bwMode="auto">
                    <a:xfrm flipH="1">
                      <a:off x="4113162" y="2534681"/>
                      <a:ext cx="12779" cy="560014"/>
                    </a:xfrm>
                    <a:prstGeom prst="line">
                      <a:avLst/>
                    </a:prstGeom>
                    <a:noFill/>
                    <a:ln w="19050" cmpd="sng">
                      <a:solidFill>
                        <a:srgbClr val="C00000"/>
                      </a:solidFill>
                      <a:round/>
                      <a:headEnd/>
                      <a:tailEnd/>
                    </a:ln>
                    <a:extLst>
                      <a:ext uri="{909E8E84-426E-40DD-AFC4-6F175D3DCCD1}">
                        <a14:hiddenFill xmlns:a14="http://schemas.microsoft.com/office/drawing/2010/main">
                          <a:noFill/>
                        </a14:hiddenFill>
                      </a:ext>
                    </a:extLst>
                  </p:spPr>
                </p:cxnSp>
                <p:cxnSp>
                  <p:nvCxnSpPr>
                    <p:cNvPr id="18" name="直接连接符 45"/>
                    <p:cNvCxnSpPr>
                      <a:cxnSpLocks noChangeShapeType="1"/>
                    </p:cNvCxnSpPr>
                    <p:nvPr/>
                  </p:nvCxnSpPr>
                  <p:spPr bwMode="auto">
                    <a:xfrm>
                      <a:off x="3029211" y="2727532"/>
                      <a:ext cx="6904" cy="418654"/>
                    </a:xfrm>
                    <a:prstGeom prst="line">
                      <a:avLst/>
                    </a:prstGeom>
                    <a:noFill/>
                    <a:ln w="19050" cmpd="sng">
                      <a:solidFill>
                        <a:srgbClr val="C00000"/>
                      </a:solidFill>
                      <a:round/>
                      <a:headEnd/>
                      <a:tailEnd/>
                    </a:ln>
                    <a:extLst>
                      <a:ext uri="{909E8E84-426E-40DD-AFC4-6F175D3DCCD1}">
                        <a14:hiddenFill xmlns:a14="http://schemas.microsoft.com/office/drawing/2010/main">
                          <a:noFill/>
                        </a14:hiddenFill>
                      </a:ext>
                    </a:extLst>
                  </p:spPr>
                </p:cxnSp>
                <p:cxnSp>
                  <p:nvCxnSpPr>
                    <p:cNvPr id="19" name="直接箭头连接符 46"/>
                    <p:cNvCxnSpPr>
                      <a:cxnSpLocks noChangeShapeType="1"/>
                    </p:cNvCxnSpPr>
                    <p:nvPr/>
                  </p:nvCxnSpPr>
                  <p:spPr bwMode="auto">
                    <a:xfrm>
                      <a:off x="3756617" y="2991011"/>
                      <a:ext cx="357190" cy="1588"/>
                    </a:xfrm>
                    <a:prstGeom prst="straightConnector1">
                      <a:avLst/>
                    </a:prstGeom>
                    <a:noFill/>
                    <a:ln w="19050" cmpd="sng">
                      <a:solidFill>
                        <a:srgbClr val="C00000"/>
                      </a:solidFill>
                      <a:round/>
                      <a:headEnd/>
                      <a:tailEnd type="arrow" w="med" len="med"/>
                    </a:ln>
                    <a:extLst>
                      <a:ext uri="{909E8E84-426E-40DD-AFC4-6F175D3DCCD1}">
                        <a14:hiddenFill xmlns:a14="http://schemas.microsoft.com/office/drawing/2010/main">
                          <a:noFill/>
                        </a14:hiddenFill>
                      </a:ext>
                    </a:extLst>
                  </p:spPr>
                </p:cxnSp>
                <p:cxnSp>
                  <p:nvCxnSpPr>
                    <p:cNvPr id="20" name="直接箭头连接符 47"/>
                    <p:cNvCxnSpPr>
                      <a:cxnSpLocks noChangeShapeType="1"/>
                    </p:cNvCxnSpPr>
                    <p:nvPr/>
                  </p:nvCxnSpPr>
                  <p:spPr bwMode="auto">
                    <a:xfrm rot="10800000">
                      <a:off x="3045372" y="2977092"/>
                      <a:ext cx="334964" cy="9527"/>
                    </a:xfrm>
                    <a:prstGeom prst="straightConnector1">
                      <a:avLst/>
                    </a:prstGeom>
                    <a:noFill/>
                    <a:ln w="19050" cmpd="sng">
                      <a:solidFill>
                        <a:srgbClr val="C00000"/>
                      </a:solidFill>
                      <a:round/>
                      <a:headEnd/>
                      <a:tailEnd type="arrow" w="med" len="med"/>
                    </a:ln>
                    <a:extLst>
                      <a:ext uri="{909E8E84-426E-40DD-AFC4-6F175D3DCCD1}">
                        <a14:hiddenFill xmlns:a14="http://schemas.microsoft.com/office/drawing/2010/main">
                          <a:noFill/>
                        </a14:hiddenFill>
                      </a:ext>
                    </a:extLst>
                  </p:spPr>
                </p:cxnSp>
                <p:sp>
                  <p:nvSpPr>
                    <p:cNvPr id="21" name="TextBox 48"/>
                    <p:cNvSpPr txBox="1">
                      <a:spLocks noChangeArrowheads="1"/>
                    </p:cNvSpPr>
                    <p:nvPr/>
                  </p:nvSpPr>
                  <p:spPr bwMode="auto">
                    <a:xfrm>
                      <a:off x="3483803" y="2748953"/>
                      <a:ext cx="304894" cy="523331"/>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eaLnBrk="1" fontAlgn="base" hangingPunct="1">
                        <a:spcBef>
                          <a:spcPct val="0"/>
                        </a:spcBef>
                        <a:spcAft>
                          <a:spcPct val="0"/>
                        </a:spcAft>
                      </a:pPr>
                      <a:r>
                        <a:rPr lang="en-US" altLang="zh-CN" sz="2800" kern="0" dirty="0" smtClean="0">
                          <a:solidFill>
                            <a:srgbClr val="000000"/>
                          </a:solidFill>
                          <a:latin typeface="Times New Roman" panose="02020603050405020304" pitchFamily="18" charset="0"/>
                          <a:ea typeface="微软雅黑" panose="020B0503020204020204" pitchFamily="34" charset="-122"/>
                        </a:rPr>
                        <a:t>f</a:t>
                      </a:r>
                      <a:endParaRPr lang="zh-CN" altLang="en-US" sz="2800" kern="0" dirty="0">
                        <a:solidFill>
                          <a:srgbClr val="000000"/>
                        </a:solidFill>
                        <a:latin typeface="Times New Roman" panose="02020603050405020304" pitchFamily="18" charset="0"/>
                        <a:ea typeface="微软雅黑" panose="020B0503020204020204" pitchFamily="34" charset="-122"/>
                      </a:endParaRPr>
                    </a:p>
                  </p:txBody>
                </p:sp>
              </p:grpSp>
            </p:grpSp>
            <p:sp>
              <p:nvSpPr>
                <p:cNvPr id="7" name="椭圆 49"/>
                <p:cNvSpPr>
                  <a:spLocks noChangeArrowheads="1"/>
                </p:cNvSpPr>
                <p:nvPr/>
              </p:nvSpPr>
              <p:spPr bwMode="auto">
                <a:xfrm>
                  <a:off x="3000396" y="1271454"/>
                  <a:ext cx="71438" cy="71453"/>
                </a:xfrm>
                <a:prstGeom prst="ellipse">
                  <a:avLst/>
                </a:prstGeom>
                <a:solidFill>
                  <a:srgbClr val="4F81BD"/>
                </a:solidFill>
                <a:ln w="25400" cmpd="sng">
                  <a:solidFill>
                    <a:srgbClr val="385D8A"/>
                  </a:solidFill>
                  <a:round/>
                  <a:headEnd/>
                  <a:tailEnd/>
                </a:ln>
              </p:spPr>
              <p:txBody>
                <a:bodyPr anchor="ctr"/>
                <a:lstStyle>
                  <a:lvl1pPr eaLnBrk="0" hangingPunct="0">
                    <a:defRPr sz="3800" b="1">
                      <a:solidFill>
                        <a:schemeClr val="tx1"/>
                      </a:solidFill>
                      <a:latin typeface="Arial" panose="020B0604020202020204" pitchFamily="34" charset="0"/>
                      <a:ea typeface="黑体" panose="02010609060101010101" pitchFamily="49" charset="-122"/>
                    </a:defRPr>
                  </a:lvl1pPr>
                  <a:lvl2pPr marL="742950" indent="-285750" eaLnBrk="0" hangingPunct="0">
                    <a:defRPr sz="3800" b="1">
                      <a:solidFill>
                        <a:schemeClr val="tx1"/>
                      </a:solidFill>
                      <a:latin typeface="Arial" panose="020B0604020202020204" pitchFamily="34" charset="0"/>
                      <a:ea typeface="黑体" panose="02010609060101010101" pitchFamily="49" charset="-122"/>
                    </a:defRPr>
                  </a:lvl2pPr>
                  <a:lvl3pPr marL="1143000" indent="-228600" eaLnBrk="0" hangingPunct="0">
                    <a:defRPr sz="3800" b="1">
                      <a:solidFill>
                        <a:schemeClr val="tx1"/>
                      </a:solidFill>
                      <a:latin typeface="Arial" panose="020B0604020202020204" pitchFamily="34" charset="0"/>
                      <a:ea typeface="黑体" panose="02010609060101010101" pitchFamily="49" charset="-122"/>
                    </a:defRPr>
                  </a:lvl3pPr>
                  <a:lvl4pPr marL="1600200" indent="-228600" eaLnBrk="0" hangingPunct="0">
                    <a:defRPr sz="3800" b="1">
                      <a:solidFill>
                        <a:schemeClr val="tx1"/>
                      </a:solidFill>
                      <a:latin typeface="Arial" panose="020B0604020202020204" pitchFamily="34" charset="0"/>
                      <a:ea typeface="黑体" panose="02010609060101010101" pitchFamily="49" charset="-122"/>
                    </a:defRPr>
                  </a:lvl4pPr>
                  <a:lvl5pPr marL="2057400" indent="-228600" eaLnBrk="0" hangingPunct="0">
                    <a:defRPr sz="3800" b="1">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0"/>
                    </a:spcBef>
                    <a:spcAft>
                      <a:spcPct val="0"/>
                    </a:spcAft>
                    <a:buFont typeface="Arial" panose="020B0604020202020204" pitchFamily="34" charset="0"/>
                    <a:defRPr sz="3800" b="1">
                      <a:solidFill>
                        <a:schemeClr val="tx1"/>
                      </a:solidFill>
                      <a:latin typeface="Arial" panose="020B0604020202020204" pitchFamily="34" charset="0"/>
                      <a:ea typeface="黑体" panose="02010609060101010101" pitchFamily="49" charset="-122"/>
                    </a:defRPr>
                  </a:lvl9pPr>
                </a:lstStyle>
                <a:p>
                  <a:pPr marL="0" marR="0" lvl="0" indent="0" algn="ctr" defTabSz="91440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3800" b="1" i="0" u="none" strike="noStrike" kern="0" cap="none" spc="0" normalizeH="0" baseline="0" noProof="0" smtClean="0">
                    <a:ln>
                      <a:noFill/>
                    </a:ln>
                    <a:solidFill>
                      <a:srgbClr val="FFFFFF"/>
                    </a:solidFill>
                    <a:effectLst/>
                    <a:uLnTx/>
                    <a:uFillTx/>
                    <a:latin typeface="Calibri" panose="020F0502020204030204" pitchFamily="34" charset="0"/>
                    <a:ea typeface="宋体" panose="02010600030101010101" pitchFamily="2" charset="-122"/>
                  </a:endParaRPr>
                </a:p>
              </p:txBody>
            </p:sp>
          </p:grpSp>
          <p:cxnSp>
            <p:nvCxnSpPr>
              <p:cNvPr id="23" name="直接连接符 22"/>
              <p:cNvCxnSpPr/>
              <p:nvPr/>
            </p:nvCxnSpPr>
            <p:spPr>
              <a:xfrm flipV="1">
                <a:off x="1256909" y="2828152"/>
                <a:ext cx="2250671" cy="1300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1227546" y="3334787"/>
                <a:ext cx="2250671" cy="1300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1238098" y="4969363"/>
                <a:ext cx="2250671" cy="1300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1177193" y="4435241"/>
                <a:ext cx="2286981" cy="13131"/>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3746709" y="3394680"/>
                <a:ext cx="1503322" cy="1513579"/>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771181" y="3435629"/>
                <a:ext cx="1854812" cy="96178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3759239" y="3469978"/>
                <a:ext cx="1873511" cy="91537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737845" y="5004294"/>
                <a:ext cx="902811" cy="523220"/>
              </a:xfrm>
              <a:prstGeom prst="rect">
                <a:avLst/>
              </a:prstGeom>
            </p:spPr>
            <p:txBody>
              <a:bodyPr wrap="none">
                <a:spAutoFit/>
              </a:bodyPr>
              <a:lstStyle/>
              <a:p>
                <a:pPr lvl="0" fontAlgn="base">
                  <a:spcBef>
                    <a:spcPct val="0"/>
                  </a:spcBef>
                  <a:spcAft>
                    <a:spcPct val="0"/>
                  </a:spcAft>
                  <a:defRPr/>
                </a:pPr>
                <a:r>
                  <a:rPr lang="zh-CN" altLang="en-US" sz="2800" b="1" kern="0" dirty="0">
                    <a:solidFill>
                      <a:srgbClr val="000000"/>
                    </a:solidFill>
                    <a:latin typeface="Times New Roman" panose="02020603050405020304" pitchFamily="18" charset="0"/>
                    <a:ea typeface="微软雅黑" panose="020B0503020204020204" pitchFamily="34" charset="-122"/>
                  </a:rPr>
                  <a:t>焦距</a:t>
                </a:r>
              </a:p>
            </p:txBody>
          </p:sp>
          <p:cxnSp>
            <p:nvCxnSpPr>
              <p:cNvPr id="50" name="直接连接符 49"/>
              <p:cNvCxnSpPr/>
              <p:nvPr/>
            </p:nvCxnSpPr>
            <p:spPr>
              <a:xfrm>
                <a:off x="3488769" y="2822017"/>
                <a:ext cx="277467" cy="45692"/>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3478217" y="4885644"/>
                <a:ext cx="293157" cy="86214"/>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2676722" y="2834656"/>
                <a:ext cx="92467" cy="549"/>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2719865" y="3331388"/>
                <a:ext cx="92467" cy="549"/>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2616085" y="4437028"/>
                <a:ext cx="92467" cy="549"/>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V="1">
                <a:off x="2616085" y="4971858"/>
                <a:ext cx="118809" cy="10514"/>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1869847" y="3900985"/>
                <a:ext cx="92467" cy="549"/>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318676" y="3900985"/>
                <a:ext cx="111829" cy="1712"/>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201232" y="3358708"/>
                <a:ext cx="93159" cy="80960"/>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183539" y="3660148"/>
                <a:ext cx="137709" cy="72708"/>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184442" y="4112809"/>
                <a:ext cx="102362" cy="62797"/>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flipV="1">
                <a:off x="4159362" y="4418916"/>
                <a:ext cx="79210" cy="77485"/>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3368562" y="3204396"/>
                <a:ext cx="547870" cy="1316194"/>
              </a:xfrm>
              <a:prstGeom prst="rect">
                <a:avLst/>
              </a:prstGeom>
            </p:spPr>
            <p:txBody>
              <a:bodyPr wrap="square">
                <a:spAutoFit/>
              </a:bodyPr>
              <a:lstStyle/>
              <a:p>
                <a:pPr>
                  <a:lnSpc>
                    <a:spcPct val="150000"/>
                  </a:lnSpc>
                </a:pPr>
                <a:r>
                  <a:rPr lang="zh-CN" altLang="en-US" sz="2800" b="1" dirty="0">
                    <a:solidFill>
                      <a:prstClr val="black"/>
                    </a:solidFill>
                    <a:latin typeface="Times New Roman" panose="02020603050405020304" pitchFamily="18" charset="0"/>
                    <a:ea typeface="微软雅黑" panose="020B0503020204020204" pitchFamily="34" charset="-122"/>
                  </a:rPr>
                  <a:t>光心</a:t>
                </a:r>
                <a:endParaRPr lang="zh-CN" altLang="en-US" dirty="0"/>
              </a:p>
            </p:txBody>
          </p:sp>
        </p:grpSp>
        <p:cxnSp>
          <p:nvCxnSpPr>
            <p:cNvPr id="51" name="直接连接符 50"/>
            <p:cNvCxnSpPr/>
            <p:nvPr/>
          </p:nvCxnSpPr>
          <p:spPr>
            <a:xfrm>
              <a:off x="3530622" y="3439719"/>
              <a:ext cx="347925" cy="12272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V="1">
              <a:off x="3524005" y="4509419"/>
              <a:ext cx="337689" cy="42346"/>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00" name="圆角矩形 99"/>
          <p:cNvSpPr/>
          <p:nvPr/>
        </p:nvSpPr>
        <p:spPr>
          <a:xfrm>
            <a:off x="863192" y="2915633"/>
            <a:ext cx="7456683" cy="3456060"/>
          </a:xfrm>
          <a:prstGeom prst="roundRect">
            <a:avLst/>
          </a:prstGeom>
          <a:noFill/>
          <a:ln w="2857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4391693" y="3337195"/>
            <a:ext cx="1625217" cy="1703677"/>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5315895" y="4324686"/>
            <a:ext cx="100938" cy="11304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903794" y="4465939"/>
            <a:ext cx="902811" cy="523220"/>
          </a:xfrm>
          <a:prstGeom prst="rect">
            <a:avLst/>
          </a:prstGeom>
        </p:spPr>
        <p:txBody>
          <a:bodyPr wrap="none">
            <a:spAutoFit/>
          </a:bodyPr>
          <a:lstStyle/>
          <a:p>
            <a:r>
              <a:rPr lang="zh-CN" altLang="en-US" sz="2800" b="1" dirty="0">
                <a:solidFill>
                  <a:prstClr val="black"/>
                </a:solidFill>
                <a:latin typeface="Times New Roman" panose="02020603050405020304" pitchFamily="18" charset="0"/>
                <a:ea typeface="微软雅黑" panose="020B0503020204020204" pitchFamily="34" charset="-122"/>
              </a:rPr>
              <a:t>焦点</a:t>
            </a:r>
            <a:endParaRPr lang="zh-CN" altLang="en-US" dirty="0"/>
          </a:p>
        </p:txBody>
      </p:sp>
      <p:sp>
        <p:nvSpPr>
          <p:cNvPr id="99" name="矩形 98"/>
          <p:cNvSpPr/>
          <p:nvPr/>
        </p:nvSpPr>
        <p:spPr>
          <a:xfrm>
            <a:off x="503413" y="1300747"/>
            <a:ext cx="7426256" cy="1384995"/>
          </a:xfrm>
          <a:prstGeom prst="rect">
            <a:avLst/>
          </a:prstGeom>
        </p:spPr>
        <p:txBody>
          <a:bodyPr wrap="square">
            <a:spAutoFit/>
          </a:bodyPr>
          <a:lstStyle/>
          <a:p>
            <a:pPr lvl="0">
              <a:lnSpc>
                <a:spcPct val="150000"/>
              </a:lnSpc>
            </a:pPr>
            <a:r>
              <a:rPr lang="en-US" altLang="zh-CN" sz="2800" b="1" dirty="0" smtClean="0">
                <a:solidFill>
                  <a:prstClr val="black"/>
                </a:solidFill>
                <a:latin typeface="Times New Roman" panose="02020603050405020304" pitchFamily="18" charset="0"/>
                <a:ea typeface="微软雅黑" panose="020B0503020204020204" pitchFamily="34" charset="-122"/>
              </a:rPr>
              <a:t>3</a:t>
            </a:r>
            <a:r>
              <a:rPr lang="zh-CN" altLang="en-US" sz="2800" b="1" dirty="0">
                <a:solidFill>
                  <a:prstClr val="black"/>
                </a:solidFill>
                <a:latin typeface="Times New Roman" panose="02020603050405020304" pitchFamily="18" charset="0"/>
                <a:ea typeface="微软雅黑" panose="020B0503020204020204" pitchFamily="34" charset="-122"/>
              </a:rPr>
              <a:t>、凸透镜的主光轴、焦点、</a:t>
            </a:r>
            <a:r>
              <a:rPr lang="zh-CN" altLang="en-US" sz="2800" b="1" dirty="0" smtClean="0">
                <a:solidFill>
                  <a:prstClr val="black"/>
                </a:solidFill>
                <a:latin typeface="Times New Roman" panose="02020603050405020304" pitchFamily="18" charset="0"/>
                <a:ea typeface="微软雅黑" panose="020B0503020204020204" pitchFamily="34" charset="-122"/>
              </a:rPr>
              <a:t>焦距</a:t>
            </a:r>
            <a:endParaRPr lang="en-US" altLang="zh-CN" sz="2800" b="1" dirty="0" smtClean="0">
              <a:solidFill>
                <a:prstClr val="black"/>
              </a:solidFill>
              <a:latin typeface="Times New Roman" panose="02020603050405020304" pitchFamily="18" charset="0"/>
              <a:ea typeface="微软雅黑" panose="020B0503020204020204" pitchFamily="34" charset="-122"/>
            </a:endParaRPr>
          </a:p>
          <a:p>
            <a:pPr lvl="0">
              <a:lnSpc>
                <a:spcPct val="150000"/>
              </a:lnSpc>
            </a:pPr>
            <a:r>
              <a:rPr lang="zh-CN" altLang="en-US" sz="2800" b="1" dirty="0" smtClean="0">
                <a:solidFill>
                  <a:prstClr val="black"/>
                </a:solidFill>
                <a:latin typeface="Times New Roman" panose="02020603050405020304" pitchFamily="18" charset="0"/>
                <a:ea typeface="微软雅黑" panose="020B0503020204020204" pitchFamily="34" charset="-122"/>
              </a:rPr>
              <a:t>仔细观察下面图你发现了什么？</a:t>
            </a:r>
            <a:endParaRPr lang="zh-CN" altLang="en-US" dirty="0"/>
          </a:p>
        </p:txBody>
      </p:sp>
      <p:sp>
        <p:nvSpPr>
          <p:cNvPr id="118" name="椭圆 117"/>
          <p:cNvSpPr/>
          <p:nvPr/>
        </p:nvSpPr>
        <p:spPr>
          <a:xfrm flipH="1">
            <a:off x="2516818" y="4297612"/>
            <a:ext cx="102840" cy="18807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8" name="组合 47"/>
          <p:cNvGrpSpPr/>
          <p:nvPr/>
        </p:nvGrpSpPr>
        <p:grpSpPr>
          <a:xfrm>
            <a:off x="36961" y="548597"/>
            <a:ext cx="2286000" cy="631825"/>
            <a:chOff x="303" y="1315"/>
            <a:chExt cx="3600" cy="995"/>
          </a:xfrm>
        </p:grpSpPr>
        <p:grpSp>
          <p:nvGrpSpPr>
            <p:cNvPr id="55" name="组合 54"/>
            <p:cNvGrpSpPr/>
            <p:nvPr/>
          </p:nvGrpSpPr>
          <p:grpSpPr>
            <a:xfrm>
              <a:off x="898" y="1383"/>
              <a:ext cx="3005" cy="883"/>
              <a:chOff x="903371" y="249943"/>
              <a:chExt cx="2312527" cy="679699"/>
            </a:xfrm>
          </p:grpSpPr>
          <p:sp>
            <p:nvSpPr>
              <p:cNvPr id="60" name="任意多边形 44"/>
              <p:cNvSpPr/>
              <p:nvPr/>
            </p:nvSpPr>
            <p:spPr bwMode="auto">
              <a:xfrm>
                <a:off x="903371" y="249943"/>
                <a:ext cx="2312527" cy="679699"/>
              </a:xfrm>
              <a:custGeom>
                <a:avLst/>
                <a:gdLst>
                  <a:gd name="connsiteX0" fmla="*/ 352810 w 4452260"/>
                  <a:gd name="connsiteY0" fmla="*/ 0 h 1068867"/>
                  <a:gd name="connsiteX1" fmla="*/ 636768 w 4452260"/>
                  <a:gd name="connsiteY1" fmla="*/ 0 h 1068867"/>
                  <a:gd name="connsiteX2" fmla="*/ 647700 w 4452260"/>
                  <a:gd name="connsiteY2" fmla="*/ 0 h 1068867"/>
                  <a:gd name="connsiteX3" fmla="*/ 724065 w 4452260"/>
                  <a:gd name="connsiteY3" fmla="*/ 0 h 1068867"/>
                  <a:gd name="connsiteX4" fmla="*/ 782584 w 4452260"/>
                  <a:gd name="connsiteY4" fmla="*/ 0 h 1068867"/>
                  <a:gd name="connsiteX5" fmla="*/ 799455 w 4452260"/>
                  <a:gd name="connsiteY5" fmla="*/ 0 h 1068867"/>
                  <a:gd name="connsiteX6" fmla="*/ 809825 w 4452260"/>
                  <a:gd name="connsiteY6" fmla="*/ 0 h 1068867"/>
                  <a:gd name="connsiteX7" fmla="*/ 818078 w 4452260"/>
                  <a:gd name="connsiteY7" fmla="*/ 0 h 1068867"/>
                  <a:gd name="connsiteX8" fmla="*/ 843980 w 4452260"/>
                  <a:gd name="connsiteY8" fmla="*/ 0 h 1068867"/>
                  <a:gd name="connsiteX9" fmla="*/ 931658 w 4452260"/>
                  <a:gd name="connsiteY9" fmla="*/ 0 h 1068867"/>
                  <a:gd name="connsiteX10" fmla="*/ 961580 w 4452260"/>
                  <a:gd name="connsiteY10" fmla="*/ 0 h 1068867"/>
                  <a:gd name="connsiteX11" fmla="*/ 1000055 w 4452260"/>
                  <a:gd name="connsiteY11" fmla="*/ 0 h 1068867"/>
                  <a:gd name="connsiteX12" fmla="*/ 1040537 w 4452260"/>
                  <a:gd name="connsiteY12" fmla="*/ 0 h 1068867"/>
                  <a:gd name="connsiteX13" fmla="*/ 1051453 w 4452260"/>
                  <a:gd name="connsiteY13" fmla="*/ 0 h 1068867"/>
                  <a:gd name="connsiteX14" fmla="*/ 1083414 w 4452260"/>
                  <a:gd name="connsiteY14" fmla="*/ 0 h 1068867"/>
                  <a:gd name="connsiteX15" fmla="*/ 1112969 w 4452260"/>
                  <a:gd name="connsiteY15" fmla="*/ 0 h 1068867"/>
                  <a:gd name="connsiteX16" fmla="*/ 1138871 w 4452260"/>
                  <a:gd name="connsiteY16" fmla="*/ 0 h 1068867"/>
                  <a:gd name="connsiteX17" fmla="*/ 1170224 w 4452260"/>
                  <a:gd name="connsiteY17" fmla="*/ 0 h 1068867"/>
                  <a:gd name="connsiteX18" fmla="*/ 1170711 w 4452260"/>
                  <a:gd name="connsiteY18" fmla="*/ 0 h 1068867"/>
                  <a:gd name="connsiteX19" fmla="*/ 1202662 w 4452260"/>
                  <a:gd name="connsiteY19" fmla="*/ 0 h 1068867"/>
                  <a:gd name="connsiteX20" fmla="*/ 1240037 w 4452260"/>
                  <a:gd name="connsiteY20" fmla="*/ 0 h 1068867"/>
                  <a:gd name="connsiteX21" fmla="*/ 1290626 w 4452260"/>
                  <a:gd name="connsiteY21" fmla="*/ 0 h 1068867"/>
                  <a:gd name="connsiteX22" fmla="*/ 1324496 w 4452260"/>
                  <a:gd name="connsiteY22" fmla="*/ 0 h 1068867"/>
                  <a:gd name="connsiteX23" fmla="*/ 1332348 w 4452260"/>
                  <a:gd name="connsiteY23" fmla="*/ 0 h 1068867"/>
                  <a:gd name="connsiteX24" fmla="*/ 1335428 w 4452260"/>
                  <a:gd name="connsiteY24" fmla="*/ 0 h 1068867"/>
                  <a:gd name="connsiteX25" fmla="*/ 1411793 w 4452260"/>
                  <a:gd name="connsiteY25" fmla="*/ 0 h 1068867"/>
                  <a:gd name="connsiteX26" fmla="*/ 1454182 w 4452260"/>
                  <a:gd name="connsiteY26" fmla="*/ 0 h 1068867"/>
                  <a:gd name="connsiteX27" fmla="*/ 1470312 w 4452260"/>
                  <a:gd name="connsiteY27" fmla="*/ 0 h 1068867"/>
                  <a:gd name="connsiteX28" fmla="*/ 1487183 w 4452260"/>
                  <a:gd name="connsiteY28" fmla="*/ 0 h 1068867"/>
                  <a:gd name="connsiteX29" fmla="*/ 1497552 w 4452260"/>
                  <a:gd name="connsiteY29" fmla="*/ 0 h 1068867"/>
                  <a:gd name="connsiteX30" fmla="*/ 1505806 w 4452260"/>
                  <a:gd name="connsiteY30" fmla="*/ 0 h 1068867"/>
                  <a:gd name="connsiteX31" fmla="*/ 1528471 w 4452260"/>
                  <a:gd name="connsiteY31" fmla="*/ 0 h 1068867"/>
                  <a:gd name="connsiteX32" fmla="*/ 1531708 w 4452260"/>
                  <a:gd name="connsiteY32" fmla="*/ 0 h 1068867"/>
                  <a:gd name="connsiteX33" fmla="*/ 1540992 w 4452260"/>
                  <a:gd name="connsiteY33" fmla="*/ 0 h 1068867"/>
                  <a:gd name="connsiteX34" fmla="*/ 1541479 w 4452260"/>
                  <a:gd name="connsiteY34" fmla="*/ 0 h 1068867"/>
                  <a:gd name="connsiteX35" fmla="*/ 1599998 w 4452260"/>
                  <a:gd name="connsiteY35" fmla="*/ 0 h 1068867"/>
                  <a:gd name="connsiteX36" fmla="*/ 1619386 w 4452260"/>
                  <a:gd name="connsiteY36" fmla="*/ 0 h 1068867"/>
                  <a:gd name="connsiteX37" fmla="*/ 1635492 w 4452260"/>
                  <a:gd name="connsiteY37" fmla="*/ 0 h 1068867"/>
                  <a:gd name="connsiteX38" fmla="*/ 1649308 w 4452260"/>
                  <a:gd name="connsiteY38" fmla="*/ 0 h 1068867"/>
                  <a:gd name="connsiteX39" fmla="*/ 1653720 w 4452260"/>
                  <a:gd name="connsiteY39" fmla="*/ 0 h 1068867"/>
                  <a:gd name="connsiteX40" fmla="*/ 1661394 w 4452260"/>
                  <a:gd name="connsiteY40" fmla="*/ 0 h 1068867"/>
                  <a:gd name="connsiteX41" fmla="*/ 1687782 w 4452260"/>
                  <a:gd name="connsiteY41" fmla="*/ 0 h 1068867"/>
                  <a:gd name="connsiteX42" fmla="*/ 1703116 w 4452260"/>
                  <a:gd name="connsiteY42" fmla="*/ 0 h 1068867"/>
                  <a:gd name="connsiteX43" fmla="*/ 1739181 w 4452260"/>
                  <a:gd name="connsiteY43" fmla="*/ 0 h 1068867"/>
                  <a:gd name="connsiteX44" fmla="*/ 1771141 w 4452260"/>
                  <a:gd name="connsiteY44" fmla="*/ 0 h 1068867"/>
                  <a:gd name="connsiteX45" fmla="*/ 1800697 w 4452260"/>
                  <a:gd name="connsiteY45" fmla="*/ 0 h 1068867"/>
                  <a:gd name="connsiteX46" fmla="*/ 1811727 w 4452260"/>
                  <a:gd name="connsiteY46" fmla="*/ 0 h 1068867"/>
                  <a:gd name="connsiteX47" fmla="*/ 1823361 w 4452260"/>
                  <a:gd name="connsiteY47" fmla="*/ 0 h 1068867"/>
                  <a:gd name="connsiteX48" fmla="*/ 1826599 w 4452260"/>
                  <a:gd name="connsiteY48" fmla="*/ 0 h 1068867"/>
                  <a:gd name="connsiteX49" fmla="*/ 1857951 w 4452260"/>
                  <a:gd name="connsiteY49" fmla="*/ 0 h 1068867"/>
                  <a:gd name="connsiteX50" fmla="*/ 1858439 w 4452260"/>
                  <a:gd name="connsiteY50" fmla="*/ 0 h 1068867"/>
                  <a:gd name="connsiteX51" fmla="*/ 1859676 w 4452260"/>
                  <a:gd name="connsiteY51" fmla="*/ 0 h 1068867"/>
                  <a:gd name="connsiteX52" fmla="*/ 1893346 w 4452260"/>
                  <a:gd name="connsiteY52" fmla="*/ 0 h 1068867"/>
                  <a:gd name="connsiteX53" fmla="*/ 1927765 w 4452260"/>
                  <a:gd name="connsiteY53" fmla="*/ 0 h 1068867"/>
                  <a:gd name="connsiteX54" fmla="*/ 1963365 w 4452260"/>
                  <a:gd name="connsiteY54" fmla="*/ 0 h 1068867"/>
                  <a:gd name="connsiteX55" fmla="*/ 1978354 w 4452260"/>
                  <a:gd name="connsiteY55" fmla="*/ 0 h 1068867"/>
                  <a:gd name="connsiteX56" fmla="*/ 1991032 w 4452260"/>
                  <a:gd name="connsiteY56" fmla="*/ 0 h 1068867"/>
                  <a:gd name="connsiteX57" fmla="*/ 2020076 w 4452260"/>
                  <a:gd name="connsiteY57" fmla="*/ 0 h 1068867"/>
                  <a:gd name="connsiteX58" fmla="*/ 2021800 w 4452260"/>
                  <a:gd name="connsiteY58" fmla="*/ 0 h 1068867"/>
                  <a:gd name="connsiteX59" fmla="*/ 2027021 w 4452260"/>
                  <a:gd name="connsiteY59" fmla="*/ 0 h 1068867"/>
                  <a:gd name="connsiteX60" fmla="*/ 2032162 w 4452260"/>
                  <a:gd name="connsiteY60" fmla="*/ 0 h 1068867"/>
                  <a:gd name="connsiteX61" fmla="*/ 2141909 w 4452260"/>
                  <a:gd name="connsiteY61" fmla="*/ 0 h 1068867"/>
                  <a:gd name="connsiteX62" fmla="*/ 2143633 w 4452260"/>
                  <a:gd name="connsiteY62" fmla="*/ 0 h 1068867"/>
                  <a:gd name="connsiteX63" fmla="*/ 2178359 w 4452260"/>
                  <a:gd name="connsiteY63" fmla="*/ 0 h 1068867"/>
                  <a:gd name="connsiteX64" fmla="*/ 2228719 w 4452260"/>
                  <a:gd name="connsiteY64" fmla="*/ 0 h 1068867"/>
                  <a:gd name="connsiteX65" fmla="*/ 2229207 w 4452260"/>
                  <a:gd name="connsiteY65" fmla="*/ 0 h 1068867"/>
                  <a:gd name="connsiteX66" fmla="*/ 2230931 w 4452260"/>
                  <a:gd name="connsiteY66" fmla="*/ 0 h 1068867"/>
                  <a:gd name="connsiteX67" fmla="*/ 2287725 w 4452260"/>
                  <a:gd name="connsiteY67" fmla="*/ 0 h 1068867"/>
                  <a:gd name="connsiteX68" fmla="*/ 2289450 w 4452260"/>
                  <a:gd name="connsiteY68" fmla="*/ 0 h 1068867"/>
                  <a:gd name="connsiteX69" fmla="*/ 2323220 w 4452260"/>
                  <a:gd name="connsiteY69" fmla="*/ 0 h 1068867"/>
                  <a:gd name="connsiteX70" fmla="*/ 2324944 w 4452260"/>
                  <a:gd name="connsiteY70" fmla="*/ 0 h 1068867"/>
                  <a:gd name="connsiteX71" fmla="*/ 2340483 w 4452260"/>
                  <a:gd name="connsiteY71" fmla="*/ 0 h 1068867"/>
                  <a:gd name="connsiteX72" fmla="*/ 2341447 w 4452260"/>
                  <a:gd name="connsiteY72" fmla="*/ 0 h 1068867"/>
                  <a:gd name="connsiteX73" fmla="*/ 2343172 w 4452260"/>
                  <a:gd name="connsiteY73" fmla="*/ 0 h 1068867"/>
                  <a:gd name="connsiteX74" fmla="*/ 2349122 w 4452260"/>
                  <a:gd name="connsiteY74" fmla="*/ 0 h 1068867"/>
                  <a:gd name="connsiteX75" fmla="*/ 2350846 w 4452260"/>
                  <a:gd name="connsiteY75" fmla="*/ 0 h 1068867"/>
                  <a:gd name="connsiteX76" fmla="*/ 2390844 w 4452260"/>
                  <a:gd name="connsiteY76" fmla="*/ 0 h 1068867"/>
                  <a:gd name="connsiteX77" fmla="*/ 2462317 w 4452260"/>
                  <a:gd name="connsiteY77" fmla="*/ 0 h 1068867"/>
                  <a:gd name="connsiteX78" fmla="*/ 2499455 w 4452260"/>
                  <a:gd name="connsiteY78" fmla="*/ 0 h 1068867"/>
                  <a:gd name="connsiteX79" fmla="*/ 2530713 w 4452260"/>
                  <a:gd name="connsiteY79" fmla="*/ 0 h 1068867"/>
                  <a:gd name="connsiteX80" fmla="*/ 2547403 w 4452260"/>
                  <a:gd name="connsiteY80" fmla="*/ 0 h 1068867"/>
                  <a:gd name="connsiteX81" fmla="*/ 2549127 w 4452260"/>
                  <a:gd name="connsiteY81" fmla="*/ 0 h 1068867"/>
                  <a:gd name="connsiteX82" fmla="*/ 2581074 w 4452260"/>
                  <a:gd name="connsiteY82" fmla="*/ 0 h 1068867"/>
                  <a:gd name="connsiteX83" fmla="*/ 2582112 w 4452260"/>
                  <a:gd name="connsiteY83" fmla="*/ 0 h 1068867"/>
                  <a:gd name="connsiteX84" fmla="*/ 2669530 w 4452260"/>
                  <a:gd name="connsiteY84" fmla="*/ 0 h 1068867"/>
                  <a:gd name="connsiteX85" fmla="*/ 2678759 w 4452260"/>
                  <a:gd name="connsiteY85" fmla="*/ 0 h 1068867"/>
                  <a:gd name="connsiteX86" fmla="*/ 2709527 w 4452260"/>
                  <a:gd name="connsiteY86" fmla="*/ 0 h 1068867"/>
                  <a:gd name="connsiteX87" fmla="*/ 2711252 w 4452260"/>
                  <a:gd name="connsiteY87" fmla="*/ 0 h 1068867"/>
                  <a:gd name="connsiteX88" fmla="*/ 2714748 w 4452260"/>
                  <a:gd name="connsiteY88" fmla="*/ 0 h 1068867"/>
                  <a:gd name="connsiteX89" fmla="*/ 2719890 w 4452260"/>
                  <a:gd name="connsiteY89" fmla="*/ 0 h 1068867"/>
                  <a:gd name="connsiteX90" fmla="*/ 2831360 w 4452260"/>
                  <a:gd name="connsiteY90" fmla="*/ 0 h 1068867"/>
                  <a:gd name="connsiteX91" fmla="*/ 2833086 w 4452260"/>
                  <a:gd name="connsiteY91" fmla="*/ 0 h 1068867"/>
                  <a:gd name="connsiteX92" fmla="*/ 2866087 w 4452260"/>
                  <a:gd name="connsiteY92" fmla="*/ 0 h 1068867"/>
                  <a:gd name="connsiteX93" fmla="*/ 2918659 w 4452260"/>
                  <a:gd name="connsiteY93" fmla="*/ 0 h 1068867"/>
                  <a:gd name="connsiteX94" fmla="*/ 2919896 w 4452260"/>
                  <a:gd name="connsiteY94" fmla="*/ 0 h 1068867"/>
                  <a:gd name="connsiteX95" fmla="*/ 2920383 w 4452260"/>
                  <a:gd name="connsiteY95" fmla="*/ 0 h 1068867"/>
                  <a:gd name="connsiteX96" fmla="*/ 2977177 w 4452260"/>
                  <a:gd name="connsiteY96" fmla="*/ 0 h 1068867"/>
                  <a:gd name="connsiteX97" fmla="*/ 2978902 w 4452260"/>
                  <a:gd name="connsiteY97" fmla="*/ 0 h 1068867"/>
                  <a:gd name="connsiteX98" fmla="*/ 3012671 w 4452260"/>
                  <a:gd name="connsiteY98" fmla="*/ 0 h 1068867"/>
                  <a:gd name="connsiteX99" fmla="*/ 3014397 w 4452260"/>
                  <a:gd name="connsiteY99" fmla="*/ 0 h 1068867"/>
                  <a:gd name="connsiteX100" fmla="*/ 3028211 w 4452260"/>
                  <a:gd name="connsiteY100" fmla="*/ 0 h 1068867"/>
                  <a:gd name="connsiteX101" fmla="*/ 3030899 w 4452260"/>
                  <a:gd name="connsiteY101" fmla="*/ 0 h 1068867"/>
                  <a:gd name="connsiteX102" fmla="*/ 3032624 w 4452260"/>
                  <a:gd name="connsiteY102" fmla="*/ 0 h 1068867"/>
                  <a:gd name="connsiteX103" fmla="*/ 3038573 w 4452260"/>
                  <a:gd name="connsiteY103" fmla="*/ 0 h 1068867"/>
                  <a:gd name="connsiteX104" fmla="*/ 3040298 w 4452260"/>
                  <a:gd name="connsiteY104" fmla="*/ 0 h 1068867"/>
                  <a:gd name="connsiteX105" fmla="*/ 3082021 w 4452260"/>
                  <a:gd name="connsiteY105" fmla="*/ 0 h 1068867"/>
                  <a:gd name="connsiteX106" fmla="*/ 3150044 w 4452260"/>
                  <a:gd name="connsiteY106" fmla="*/ 0 h 1068867"/>
                  <a:gd name="connsiteX107" fmla="*/ 3218441 w 4452260"/>
                  <a:gd name="connsiteY107" fmla="*/ 0 h 1068867"/>
                  <a:gd name="connsiteX108" fmla="*/ 3236855 w 4452260"/>
                  <a:gd name="connsiteY108" fmla="*/ 0 h 1068867"/>
                  <a:gd name="connsiteX109" fmla="*/ 3269839 w 4452260"/>
                  <a:gd name="connsiteY109" fmla="*/ 0 h 1068867"/>
                  <a:gd name="connsiteX110" fmla="*/ 3272250 w 4452260"/>
                  <a:gd name="connsiteY110" fmla="*/ 0 h 1068867"/>
                  <a:gd name="connsiteX111" fmla="*/ 3320378 w 4452260"/>
                  <a:gd name="connsiteY111" fmla="*/ 0 h 1068867"/>
                  <a:gd name="connsiteX112" fmla="*/ 3346330 w 4452260"/>
                  <a:gd name="connsiteY112" fmla="*/ 0 h 1068867"/>
                  <a:gd name="connsiteX113" fmla="*/ 3357257 w 4452260"/>
                  <a:gd name="connsiteY113" fmla="*/ 0 h 1068867"/>
                  <a:gd name="connsiteX114" fmla="*/ 3369936 w 4452260"/>
                  <a:gd name="connsiteY114" fmla="*/ 0 h 1068867"/>
                  <a:gd name="connsiteX115" fmla="*/ 3398980 w 4452260"/>
                  <a:gd name="connsiteY115" fmla="*/ 0 h 1068867"/>
                  <a:gd name="connsiteX116" fmla="*/ 3405925 w 4452260"/>
                  <a:gd name="connsiteY116" fmla="*/ 0 h 1068867"/>
                  <a:gd name="connsiteX117" fmla="*/ 3411066 w 4452260"/>
                  <a:gd name="connsiteY117" fmla="*/ 0 h 1068867"/>
                  <a:gd name="connsiteX118" fmla="*/ 3520813 w 4452260"/>
                  <a:gd name="connsiteY118" fmla="*/ 0 h 1068867"/>
                  <a:gd name="connsiteX119" fmla="*/ 3607623 w 4452260"/>
                  <a:gd name="connsiteY119" fmla="*/ 0 h 1068867"/>
                  <a:gd name="connsiteX120" fmla="*/ 3608111 w 4452260"/>
                  <a:gd name="connsiteY120" fmla="*/ 0 h 1068867"/>
                  <a:gd name="connsiteX121" fmla="*/ 3666629 w 4452260"/>
                  <a:gd name="connsiteY121" fmla="*/ 0 h 1068867"/>
                  <a:gd name="connsiteX122" fmla="*/ 3702124 w 4452260"/>
                  <a:gd name="connsiteY122" fmla="*/ 0 h 1068867"/>
                  <a:gd name="connsiteX123" fmla="*/ 3720351 w 4452260"/>
                  <a:gd name="connsiteY123" fmla="*/ 0 h 1068867"/>
                  <a:gd name="connsiteX124" fmla="*/ 3728025 w 4452260"/>
                  <a:gd name="connsiteY124" fmla="*/ 0 h 1068867"/>
                  <a:gd name="connsiteX125" fmla="*/ 3769748 w 4452260"/>
                  <a:gd name="connsiteY125" fmla="*/ 0 h 1068867"/>
                  <a:gd name="connsiteX126" fmla="*/ 4098793 w 4452260"/>
                  <a:gd name="connsiteY126" fmla="*/ 0 h 1068867"/>
                  <a:gd name="connsiteX127" fmla="*/ 4193519 w 4452260"/>
                  <a:gd name="connsiteY127" fmla="*/ 54408 h 1068867"/>
                  <a:gd name="connsiteX128" fmla="*/ 4439104 w 4452260"/>
                  <a:gd name="connsiteY128" fmla="*/ 480025 h 1068867"/>
                  <a:gd name="connsiteX129" fmla="*/ 4439104 w 4452260"/>
                  <a:gd name="connsiteY129" fmla="*/ 588843 h 1068867"/>
                  <a:gd name="connsiteX130" fmla="*/ 4193519 w 4452260"/>
                  <a:gd name="connsiteY130" fmla="*/ 1014459 h 1068867"/>
                  <a:gd name="connsiteX131" fmla="*/ 4098793 w 4452260"/>
                  <a:gd name="connsiteY131" fmla="*/ 1068867 h 1068867"/>
                  <a:gd name="connsiteX132" fmla="*/ 3728025 w 4452260"/>
                  <a:gd name="connsiteY132" fmla="*/ 1068867 h 1068867"/>
                  <a:gd name="connsiteX133" fmla="*/ 3607623 w 4452260"/>
                  <a:gd name="connsiteY133" fmla="*/ 1068867 h 1068867"/>
                  <a:gd name="connsiteX134" fmla="*/ 3411066 w 4452260"/>
                  <a:gd name="connsiteY134" fmla="*/ 1068867 h 1068867"/>
                  <a:gd name="connsiteX135" fmla="*/ 3357257 w 4452260"/>
                  <a:gd name="connsiteY135" fmla="*/ 1068867 h 1068867"/>
                  <a:gd name="connsiteX136" fmla="*/ 3236855 w 4452260"/>
                  <a:gd name="connsiteY136" fmla="*/ 1068867 h 1068867"/>
                  <a:gd name="connsiteX137" fmla="*/ 3040298 w 4452260"/>
                  <a:gd name="connsiteY137" fmla="*/ 1068867 h 1068867"/>
                  <a:gd name="connsiteX138" fmla="*/ 3038573 w 4452260"/>
                  <a:gd name="connsiteY138" fmla="*/ 1068867 h 1068867"/>
                  <a:gd name="connsiteX139" fmla="*/ 2919896 w 4452260"/>
                  <a:gd name="connsiteY139" fmla="*/ 1068867 h 1068867"/>
                  <a:gd name="connsiteX140" fmla="*/ 2866087 w 4452260"/>
                  <a:gd name="connsiteY140" fmla="*/ 1068867 h 1068867"/>
                  <a:gd name="connsiteX141" fmla="*/ 2719890 w 4452260"/>
                  <a:gd name="connsiteY141" fmla="*/ 1068867 h 1068867"/>
                  <a:gd name="connsiteX142" fmla="*/ 2669530 w 4452260"/>
                  <a:gd name="connsiteY142" fmla="*/ 1068867 h 1068867"/>
                  <a:gd name="connsiteX143" fmla="*/ 2549127 w 4452260"/>
                  <a:gd name="connsiteY143" fmla="*/ 1068867 h 1068867"/>
                  <a:gd name="connsiteX144" fmla="*/ 2547403 w 4452260"/>
                  <a:gd name="connsiteY144" fmla="*/ 1068867 h 1068867"/>
                  <a:gd name="connsiteX145" fmla="*/ 2350846 w 4452260"/>
                  <a:gd name="connsiteY145" fmla="*/ 1068867 h 1068867"/>
                  <a:gd name="connsiteX146" fmla="*/ 2349122 w 4452260"/>
                  <a:gd name="connsiteY146" fmla="*/ 1068867 h 1068867"/>
                  <a:gd name="connsiteX147" fmla="*/ 2228719 w 4452260"/>
                  <a:gd name="connsiteY147" fmla="*/ 1068867 h 1068867"/>
                  <a:gd name="connsiteX148" fmla="*/ 2178359 w 4452260"/>
                  <a:gd name="connsiteY148" fmla="*/ 1068867 h 1068867"/>
                  <a:gd name="connsiteX149" fmla="*/ 2032162 w 4452260"/>
                  <a:gd name="connsiteY149" fmla="*/ 1068867 h 1068867"/>
                  <a:gd name="connsiteX150" fmla="*/ 1978354 w 4452260"/>
                  <a:gd name="connsiteY150" fmla="*/ 1068867 h 1068867"/>
                  <a:gd name="connsiteX151" fmla="*/ 1859676 w 4452260"/>
                  <a:gd name="connsiteY151" fmla="*/ 1068867 h 1068867"/>
                  <a:gd name="connsiteX152" fmla="*/ 1857951 w 4452260"/>
                  <a:gd name="connsiteY152" fmla="*/ 1068867 h 1068867"/>
                  <a:gd name="connsiteX153" fmla="*/ 1826599 w 4452260"/>
                  <a:gd name="connsiteY153" fmla="*/ 1068867 h 1068867"/>
                  <a:gd name="connsiteX154" fmla="*/ 1661394 w 4452260"/>
                  <a:gd name="connsiteY154" fmla="*/ 1068867 h 1068867"/>
                  <a:gd name="connsiteX155" fmla="*/ 1540992 w 4452260"/>
                  <a:gd name="connsiteY155" fmla="*/ 1068867 h 1068867"/>
                  <a:gd name="connsiteX156" fmla="*/ 1531708 w 4452260"/>
                  <a:gd name="connsiteY156" fmla="*/ 1068867 h 1068867"/>
                  <a:gd name="connsiteX157" fmla="*/ 1487183 w 4452260"/>
                  <a:gd name="connsiteY157" fmla="*/ 1068867 h 1068867"/>
                  <a:gd name="connsiteX158" fmla="*/ 1335428 w 4452260"/>
                  <a:gd name="connsiteY158" fmla="*/ 1068867 h 1068867"/>
                  <a:gd name="connsiteX159" fmla="*/ 1290626 w 4452260"/>
                  <a:gd name="connsiteY159" fmla="*/ 1068867 h 1068867"/>
                  <a:gd name="connsiteX160" fmla="*/ 1170224 w 4452260"/>
                  <a:gd name="connsiteY160" fmla="*/ 1068867 h 1068867"/>
                  <a:gd name="connsiteX161" fmla="*/ 1138871 w 4452260"/>
                  <a:gd name="connsiteY161" fmla="*/ 1068867 h 1068867"/>
                  <a:gd name="connsiteX162" fmla="*/ 1040537 w 4452260"/>
                  <a:gd name="connsiteY162" fmla="*/ 1068867 h 1068867"/>
                  <a:gd name="connsiteX163" fmla="*/ 843980 w 4452260"/>
                  <a:gd name="connsiteY163" fmla="*/ 1068867 h 1068867"/>
                  <a:gd name="connsiteX164" fmla="*/ 799455 w 4452260"/>
                  <a:gd name="connsiteY164" fmla="*/ 1068867 h 1068867"/>
                  <a:gd name="connsiteX165" fmla="*/ 647700 w 4452260"/>
                  <a:gd name="connsiteY165" fmla="*/ 1068867 h 1068867"/>
                  <a:gd name="connsiteX166" fmla="*/ 352810 w 4452260"/>
                  <a:gd name="connsiteY166" fmla="*/ 1068867 h 1068867"/>
                  <a:gd name="connsiteX167" fmla="*/ 258084 w 4452260"/>
                  <a:gd name="connsiteY167" fmla="*/ 1014459 h 1068867"/>
                  <a:gd name="connsiteX168" fmla="*/ 12498 w 4452260"/>
                  <a:gd name="connsiteY168" fmla="*/ 588843 h 1068867"/>
                  <a:gd name="connsiteX169" fmla="*/ 12498 w 4452260"/>
                  <a:gd name="connsiteY169" fmla="*/ 480025 h 1068867"/>
                  <a:gd name="connsiteX170" fmla="*/ 258084 w 4452260"/>
                  <a:gd name="connsiteY170" fmla="*/ 54408 h 1068867"/>
                  <a:gd name="connsiteX171" fmla="*/ 352810 w 4452260"/>
                  <a:gd name="connsiteY171" fmla="*/ 0 h 1068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4452260" h="1068867">
                    <a:moveTo>
                      <a:pt x="352810" y="0"/>
                    </a:moveTo>
                    <a:cubicBezTo>
                      <a:pt x="475602" y="0"/>
                      <a:pt x="567696" y="0"/>
                      <a:pt x="636768" y="0"/>
                    </a:cubicBezTo>
                    <a:lnTo>
                      <a:pt x="647700" y="0"/>
                    </a:lnTo>
                    <a:lnTo>
                      <a:pt x="724065" y="0"/>
                    </a:lnTo>
                    <a:cubicBezTo>
                      <a:pt x="748048" y="0"/>
                      <a:pt x="767235" y="0"/>
                      <a:pt x="782584" y="0"/>
                    </a:cubicBezTo>
                    <a:lnTo>
                      <a:pt x="799455" y="0"/>
                    </a:lnTo>
                    <a:lnTo>
                      <a:pt x="809825" y="0"/>
                    </a:lnTo>
                    <a:lnTo>
                      <a:pt x="818078" y="0"/>
                    </a:lnTo>
                    <a:cubicBezTo>
                      <a:pt x="843980" y="0"/>
                      <a:pt x="843980" y="0"/>
                      <a:pt x="843980" y="0"/>
                    </a:cubicBezTo>
                    <a:lnTo>
                      <a:pt x="931658" y="0"/>
                    </a:lnTo>
                    <a:lnTo>
                      <a:pt x="961580" y="0"/>
                    </a:lnTo>
                    <a:lnTo>
                      <a:pt x="1000055" y="0"/>
                    </a:lnTo>
                    <a:lnTo>
                      <a:pt x="1040537" y="0"/>
                    </a:lnTo>
                    <a:lnTo>
                      <a:pt x="1051453" y="0"/>
                    </a:lnTo>
                    <a:lnTo>
                      <a:pt x="1083414" y="0"/>
                    </a:lnTo>
                    <a:lnTo>
                      <a:pt x="1112969" y="0"/>
                    </a:lnTo>
                    <a:cubicBezTo>
                      <a:pt x="1138871" y="0"/>
                      <a:pt x="1138871" y="0"/>
                      <a:pt x="1138871" y="0"/>
                    </a:cubicBezTo>
                    <a:lnTo>
                      <a:pt x="1170224" y="0"/>
                    </a:lnTo>
                    <a:lnTo>
                      <a:pt x="1170711" y="0"/>
                    </a:lnTo>
                    <a:lnTo>
                      <a:pt x="1202662" y="0"/>
                    </a:lnTo>
                    <a:lnTo>
                      <a:pt x="1240037" y="0"/>
                    </a:lnTo>
                    <a:cubicBezTo>
                      <a:pt x="1290626" y="0"/>
                      <a:pt x="1290626" y="0"/>
                      <a:pt x="1290626" y="0"/>
                    </a:cubicBezTo>
                    <a:lnTo>
                      <a:pt x="1324496" y="0"/>
                    </a:lnTo>
                    <a:lnTo>
                      <a:pt x="1332348" y="0"/>
                    </a:lnTo>
                    <a:lnTo>
                      <a:pt x="1335428" y="0"/>
                    </a:lnTo>
                    <a:lnTo>
                      <a:pt x="1411793" y="0"/>
                    </a:lnTo>
                    <a:lnTo>
                      <a:pt x="1454182" y="0"/>
                    </a:lnTo>
                    <a:lnTo>
                      <a:pt x="1470312" y="0"/>
                    </a:lnTo>
                    <a:lnTo>
                      <a:pt x="1487183" y="0"/>
                    </a:lnTo>
                    <a:lnTo>
                      <a:pt x="1497552" y="0"/>
                    </a:lnTo>
                    <a:lnTo>
                      <a:pt x="1505806" y="0"/>
                    </a:lnTo>
                    <a:lnTo>
                      <a:pt x="1528471" y="0"/>
                    </a:lnTo>
                    <a:lnTo>
                      <a:pt x="1531708" y="0"/>
                    </a:lnTo>
                    <a:lnTo>
                      <a:pt x="1540992" y="0"/>
                    </a:lnTo>
                    <a:lnTo>
                      <a:pt x="1541479" y="0"/>
                    </a:lnTo>
                    <a:lnTo>
                      <a:pt x="1599998" y="0"/>
                    </a:lnTo>
                    <a:lnTo>
                      <a:pt x="1619386" y="0"/>
                    </a:lnTo>
                    <a:lnTo>
                      <a:pt x="1635492" y="0"/>
                    </a:lnTo>
                    <a:lnTo>
                      <a:pt x="1649308" y="0"/>
                    </a:lnTo>
                    <a:lnTo>
                      <a:pt x="1653720" y="0"/>
                    </a:lnTo>
                    <a:lnTo>
                      <a:pt x="1661394" y="0"/>
                    </a:lnTo>
                    <a:lnTo>
                      <a:pt x="1687782" y="0"/>
                    </a:lnTo>
                    <a:lnTo>
                      <a:pt x="1703116" y="0"/>
                    </a:lnTo>
                    <a:lnTo>
                      <a:pt x="1739181" y="0"/>
                    </a:lnTo>
                    <a:lnTo>
                      <a:pt x="1771141" y="0"/>
                    </a:lnTo>
                    <a:lnTo>
                      <a:pt x="1800697" y="0"/>
                    </a:lnTo>
                    <a:lnTo>
                      <a:pt x="1811727" y="0"/>
                    </a:lnTo>
                    <a:lnTo>
                      <a:pt x="1823361" y="0"/>
                    </a:lnTo>
                    <a:lnTo>
                      <a:pt x="1826599" y="0"/>
                    </a:lnTo>
                    <a:lnTo>
                      <a:pt x="1857951" y="0"/>
                    </a:lnTo>
                    <a:lnTo>
                      <a:pt x="1858439" y="0"/>
                    </a:lnTo>
                    <a:lnTo>
                      <a:pt x="1859676" y="0"/>
                    </a:lnTo>
                    <a:lnTo>
                      <a:pt x="1893346" y="0"/>
                    </a:lnTo>
                    <a:lnTo>
                      <a:pt x="1927765" y="0"/>
                    </a:lnTo>
                    <a:lnTo>
                      <a:pt x="1963365" y="0"/>
                    </a:lnTo>
                    <a:lnTo>
                      <a:pt x="1978354" y="0"/>
                    </a:lnTo>
                    <a:lnTo>
                      <a:pt x="1991032" y="0"/>
                    </a:lnTo>
                    <a:lnTo>
                      <a:pt x="2020076" y="0"/>
                    </a:lnTo>
                    <a:lnTo>
                      <a:pt x="2021800" y="0"/>
                    </a:lnTo>
                    <a:lnTo>
                      <a:pt x="2027021" y="0"/>
                    </a:lnTo>
                    <a:cubicBezTo>
                      <a:pt x="2032162" y="0"/>
                      <a:pt x="2032162" y="0"/>
                      <a:pt x="2032162" y="0"/>
                    </a:cubicBezTo>
                    <a:lnTo>
                      <a:pt x="2141909" y="0"/>
                    </a:lnTo>
                    <a:lnTo>
                      <a:pt x="2143633" y="0"/>
                    </a:lnTo>
                    <a:lnTo>
                      <a:pt x="2178359" y="0"/>
                    </a:lnTo>
                    <a:lnTo>
                      <a:pt x="2228719" y="0"/>
                    </a:lnTo>
                    <a:lnTo>
                      <a:pt x="2229207" y="0"/>
                    </a:lnTo>
                    <a:lnTo>
                      <a:pt x="2230931" y="0"/>
                    </a:lnTo>
                    <a:lnTo>
                      <a:pt x="2287725" y="0"/>
                    </a:lnTo>
                    <a:lnTo>
                      <a:pt x="2289450" y="0"/>
                    </a:lnTo>
                    <a:lnTo>
                      <a:pt x="2323220" y="0"/>
                    </a:lnTo>
                    <a:lnTo>
                      <a:pt x="2324944" y="0"/>
                    </a:lnTo>
                    <a:lnTo>
                      <a:pt x="2340483" y="0"/>
                    </a:lnTo>
                    <a:lnTo>
                      <a:pt x="2341447" y="0"/>
                    </a:lnTo>
                    <a:lnTo>
                      <a:pt x="2343172" y="0"/>
                    </a:lnTo>
                    <a:lnTo>
                      <a:pt x="2349122" y="0"/>
                    </a:lnTo>
                    <a:lnTo>
                      <a:pt x="2350846" y="0"/>
                    </a:lnTo>
                    <a:lnTo>
                      <a:pt x="2390844" y="0"/>
                    </a:lnTo>
                    <a:lnTo>
                      <a:pt x="2462317" y="0"/>
                    </a:lnTo>
                    <a:lnTo>
                      <a:pt x="2499455" y="0"/>
                    </a:lnTo>
                    <a:lnTo>
                      <a:pt x="2530713" y="0"/>
                    </a:lnTo>
                    <a:lnTo>
                      <a:pt x="2547403" y="0"/>
                    </a:lnTo>
                    <a:lnTo>
                      <a:pt x="2549127" y="0"/>
                    </a:lnTo>
                    <a:lnTo>
                      <a:pt x="2581074" y="0"/>
                    </a:lnTo>
                    <a:lnTo>
                      <a:pt x="2582112" y="0"/>
                    </a:lnTo>
                    <a:cubicBezTo>
                      <a:pt x="2669530" y="0"/>
                      <a:pt x="2669530" y="0"/>
                      <a:pt x="2669530" y="0"/>
                    </a:cubicBezTo>
                    <a:lnTo>
                      <a:pt x="2678759" y="0"/>
                    </a:lnTo>
                    <a:lnTo>
                      <a:pt x="2709527" y="0"/>
                    </a:lnTo>
                    <a:lnTo>
                      <a:pt x="2711252" y="0"/>
                    </a:lnTo>
                    <a:lnTo>
                      <a:pt x="2714748" y="0"/>
                    </a:lnTo>
                    <a:lnTo>
                      <a:pt x="2719890" y="0"/>
                    </a:lnTo>
                    <a:lnTo>
                      <a:pt x="2831360" y="0"/>
                    </a:lnTo>
                    <a:lnTo>
                      <a:pt x="2833086" y="0"/>
                    </a:lnTo>
                    <a:lnTo>
                      <a:pt x="2866087" y="0"/>
                    </a:lnTo>
                    <a:lnTo>
                      <a:pt x="2918659" y="0"/>
                    </a:lnTo>
                    <a:lnTo>
                      <a:pt x="2919896" y="0"/>
                    </a:lnTo>
                    <a:lnTo>
                      <a:pt x="2920383" y="0"/>
                    </a:lnTo>
                    <a:lnTo>
                      <a:pt x="2977177" y="0"/>
                    </a:lnTo>
                    <a:lnTo>
                      <a:pt x="2978902" y="0"/>
                    </a:lnTo>
                    <a:lnTo>
                      <a:pt x="3012671" y="0"/>
                    </a:lnTo>
                    <a:lnTo>
                      <a:pt x="3014397" y="0"/>
                    </a:lnTo>
                    <a:lnTo>
                      <a:pt x="3028211" y="0"/>
                    </a:lnTo>
                    <a:lnTo>
                      <a:pt x="3030899" y="0"/>
                    </a:lnTo>
                    <a:lnTo>
                      <a:pt x="3032624" y="0"/>
                    </a:lnTo>
                    <a:lnTo>
                      <a:pt x="3038573" y="0"/>
                    </a:lnTo>
                    <a:lnTo>
                      <a:pt x="3040298" y="0"/>
                    </a:lnTo>
                    <a:lnTo>
                      <a:pt x="3082021" y="0"/>
                    </a:lnTo>
                    <a:lnTo>
                      <a:pt x="3150044" y="0"/>
                    </a:lnTo>
                    <a:lnTo>
                      <a:pt x="3218441" y="0"/>
                    </a:lnTo>
                    <a:lnTo>
                      <a:pt x="3236855" y="0"/>
                    </a:lnTo>
                    <a:lnTo>
                      <a:pt x="3269839" y="0"/>
                    </a:lnTo>
                    <a:lnTo>
                      <a:pt x="3272250" y="0"/>
                    </a:lnTo>
                    <a:lnTo>
                      <a:pt x="3320378" y="0"/>
                    </a:lnTo>
                    <a:lnTo>
                      <a:pt x="3346330" y="0"/>
                    </a:lnTo>
                    <a:lnTo>
                      <a:pt x="3357257" y="0"/>
                    </a:lnTo>
                    <a:lnTo>
                      <a:pt x="3369936" y="0"/>
                    </a:lnTo>
                    <a:lnTo>
                      <a:pt x="3398980" y="0"/>
                    </a:lnTo>
                    <a:lnTo>
                      <a:pt x="3405925" y="0"/>
                    </a:lnTo>
                    <a:cubicBezTo>
                      <a:pt x="3411066" y="0"/>
                      <a:pt x="3411066" y="0"/>
                      <a:pt x="3411066" y="0"/>
                    </a:cubicBezTo>
                    <a:lnTo>
                      <a:pt x="3520813" y="0"/>
                    </a:lnTo>
                    <a:lnTo>
                      <a:pt x="3607623" y="0"/>
                    </a:lnTo>
                    <a:lnTo>
                      <a:pt x="3608111" y="0"/>
                    </a:lnTo>
                    <a:lnTo>
                      <a:pt x="3666629" y="0"/>
                    </a:lnTo>
                    <a:lnTo>
                      <a:pt x="3702124" y="0"/>
                    </a:lnTo>
                    <a:lnTo>
                      <a:pt x="3720351" y="0"/>
                    </a:lnTo>
                    <a:lnTo>
                      <a:pt x="3728025" y="0"/>
                    </a:lnTo>
                    <a:lnTo>
                      <a:pt x="3769748" y="0"/>
                    </a:lnTo>
                    <a:cubicBezTo>
                      <a:pt x="4098793" y="0"/>
                      <a:pt x="4098793" y="0"/>
                      <a:pt x="4098793" y="0"/>
                    </a:cubicBezTo>
                    <a:cubicBezTo>
                      <a:pt x="4133877" y="0"/>
                      <a:pt x="4175977" y="24572"/>
                      <a:pt x="4193519" y="54408"/>
                    </a:cubicBezTo>
                    <a:cubicBezTo>
                      <a:pt x="4439104" y="480025"/>
                      <a:pt x="4439104" y="480025"/>
                      <a:pt x="4439104" y="480025"/>
                    </a:cubicBezTo>
                    <a:cubicBezTo>
                      <a:pt x="4456646" y="509862"/>
                      <a:pt x="4456646" y="559005"/>
                      <a:pt x="4439104" y="588843"/>
                    </a:cubicBezTo>
                    <a:cubicBezTo>
                      <a:pt x="4193519" y="1014459"/>
                      <a:pt x="4193519" y="1014459"/>
                      <a:pt x="4193519" y="1014459"/>
                    </a:cubicBezTo>
                    <a:cubicBezTo>
                      <a:pt x="4175977" y="1044295"/>
                      <a:pt x="4133877" y="1068867"/>
                      <a:pt x="4098793" y="1068867"/>
                    </a:cubicBezTo>
                    <a:lnTo>
                      <a:pt x="3728025" y="1068867"/>
                    </a:lnTo>
                    <a:lnTo>
                      <a:pt x="3607623" y="1068867"/>
                    </a:lnTo>
                    <a:lnTo>
                      <a:pt x="3411066" y="1068867"/>
                    </a:lnTo>
                    <a:lnTo>
                      <a:pt x="3357257" y="1068867"/>
                    </a:lnTo>
                    <a:lnTo>
                      <a:pt x="3236855" y="1068867"/>
                    </a:lnTo>
                    <a:lnTo>
                      <a:pt x="3040298" y="1068867"/>
                    </a:lnTo>
                    <a:lnTo>
                      <a:pt x="3038573" y="1068867"/>
                    </a:lnTo>
                    <a:lnTo>
                      <a:pt x="2919896" y="1068867"/>
                    </a:lnTo>
                    <a:lnTo>
                      <a:pt x="2866087" y="1068867"/>
                    </a:lnTo>
                    <a:lnTo>
                      <a:pt x="2719890" y="1068867"/>
                    </a:lnTo>
                    <a:lnTo>
                      <a:pt x="2669530" y="1068867"/>
                    </a:lnTo>
                    <a:lnTo>
                      <a:pt x="2549127" y="1068867"/>
                    </a:lnTo>
                    <a:lnTo>
                      <a:pt x="2547403" y="1068867"/>
                    </a:lnTo>
                    <a:lnTo>
                      <a:pt x="2350846" y="1068867"/>
                    </a:lnTo>
                    <a:lnTo>
                      <a:pt x="2349122" y="1068867"/>
                    </a:lnTo>
                    <a:lnTo>
                      <a:pt x="2228719" y="1068867"/>
                    </a:lnTo>
                    <a:lnTo>
                      <a:pt x="2178359" y="1068867"/>
                    </a:lnTo>
                    <a:lnTo>
                      <a:pt x="2032162" y="1068867"/>
                    </a:lnTo>
                    <a:lnTo>
                      <a:pt x="1978354" y="1068867"/>
                    </a:lnTo>
                    <a:lnTo>
                      <a:pt x="1859676" y="1068867"/>
                    </a:lnTo>
                    <a:lnTo>
                      <a:pt x="1857951" y="1068867"/>
                    </a:lnTo>
                    <a:lnTo>
                      <a:pt x="1826599" y="1068867"/>
                    </a:lnTo>
                    <a:lnTo>
                      <a:pt x="1661394" y="1068867"/>
                    </a:lnTo>
                    <a:lnTo>
                      <a:pt x="1540992" y="1068867"/>
                    </a:lnTo>
                    <a:lnTo>
                      <a:pt x="1531708" y="1068867"/>
                    </a:lnTo>
                    <a:lnTo>
                      <a:pt x="1487183" y="1068867"/>
                    </a:lnTo>
                    <a:lnTo>
                      <a:pt x="1335428" y="1068867"/>
                    </a:lnTo>
                    <a:lnTo>
                      <a:pt x="1290626" y="1068867"/>
                    </a:lnTo>
                    <a:lnTo>
                      <a:pt x="1170224" y="1068867"/>
                    </a:lnTo>
                    <a:lnTo>
                      <a:pt x="1138871" y="1068867"/>
                    </a:lnTo>
                    <a:lnTo>
                      <a:pt x="1040537" y="1068867"/>
                    </a:lnTo>
                    <a:lnTo>
                      <a:pt x="843980" y="1068867"/>
                    </a:lnTo>
                    <a:lnTo>
                      <a:pt x="799455" y="1068867"/>
                    </a:lnTo>
                    <a:lnTo>
                      <a:pt x="647700" y="1068867"/>
                    </a:lnTo>
                    <a:lnTo>
                      <a:pt x="352810" y="1068867"/>
                    </a:lnTo>
                    <a:cubicBezTo>
                      <a:pt x="318603" y="1068867"/>
                      <a:pt x="275626" y="1044295"/>
                      <a:pt x="258084" y="1014459"/>
                    </a:cubicBezTo>
                    <a:cubicBezTo>
                      <a:pt x="12498" y="588843"/>
                      <a:pt x="12498" y="588843"/>
                      <a:pt x="12498" y="588843"/>
                    </a:cubicBezTo>
                    <a:cubicBezTo>
                      <a:pt x="-4166" y="559005"/>
                      <a:pt x="-4166" y="509862"/>
                      <a:pt x="12498" y="480025"/>
                    </a:cubicBezTo>
                    <a:cubicBezTo>
                      <a:pt x="258084" y="54408"/>
                      <a:pt x="258084" y="54408"/>
                      <a:pt x="258084" y="54408"/>
                    </a:cubicBezTo>
                    <a:cubicBezTo>
                      <a:pt x="275626" y="24572"/>
                      <a:pt x="318603" y="0"/>
                      <a:pt x="352810" y="0"/>
                    </a:cubicBezTo>
                    <a:close/>
                  </a:path>
                </a:pathLst>
              </a:custGeom>
              <a:gradFill flip="none" rotWithShape="1">
                <a:gsLst>
                  <a:gs pos="100000">
                    <a:schemeClr val="bg1">
                      <a:lumMod val="95000"/>
                    </a:schemeClr>
                  </a:gs>
                  <a:gs pos="0">
                    <a:srgbClr val="D3D3D3"/>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noAutofit/>
              </a:bodyPr>
              <a:lstStyle/>
              <a:p>
                <a:endParaRPr lang="zh-CN" altLang="en-US" dirty="0">
                  <a:solidFill>
                    <a:prstClr val="black"/>
                  </a:solidFill>
                  <a:latin typeface="微软雅黑" panose="020B0503020204020204" charset="-122"/>
                </a:endParaRPr>
              </a:p>
            </p:txBody>
          </p:sp>
          <p:sp>
            <p:nvSpPr>
              <p:cNvPr id="61" name="任意多边形 45"/>
              <p:cNvSpPr/>
              <p:nvPr/>
            </p:nvSpPr>
            <p:spPr bwMode="auto">
              <a:xfrm>
                <a:off x="1010779" y="325868"/>
                <a:ext cx="2112129" cy="527848"/>
              </a:xfrm>
              <a:custGeom>
                <a:avLst/>
                <a:gdLst>
                  <a:gd name="connsiteX0" fmla="*/ 305125 w 4603109"/>
                  <a:gd name="connsiteY0" fmla="*/ 0 h 924402"/>
                  <a:gd name="connsiteX1" fmla="*/ 432894 w 4603109"/>
                  <a:gd name="connsiteY1" fmla="*/ 0 h 924402"/>
                  <a:gd name="connsiteX2" fmla="*/ 445336 w 4603109"/>
                  <a:gd name="connsiteY2" fmla="*/ 0 h 924402"/>
                  <a:gd name="connsiteX3" fmla="*/ 550703 w 4603109"/>
                  <a:gd name="connsiteY3" fmla="*/ 0 h 924402"/>
                  <a:gd name="connsiteX4" fmla="*/ 560158 w 4603109"/>
                  <a:gd name="connsiteY4" fmla="*/ 0 h 924402"/>
                  <a:gd name="connsiteX5" fmla="*/ 573105 w 4603109"/>
                  <a:gd name="connsiteY5" fmla="*/ 0 h 924402"/>
                  <a:gd name="connsiteX6" fmla="*/ 626202 w 4603109"/>
                  <a:gd name="connsiteY6" fmla="*/ 0 h 924402"/>
                  <a:gd name="connsiteX7" fmla="*/ 676811 w 4603109"/>
                  <a:gd name="connsiteY7" fmla="*/ 0 h 924402"/>
                  <a:gd name="connsiteX8" fmla="*/ 678472 w 4603109"/>
                  <a:gd name="connsiteY8" fmla="*/ 0 h 924402"/>
                  <a:gd name="connsiteX9" fmla="*/ 687927 w 4603109"/>
                  <a:gd name="connsiteY9" fmla="*/ 0 h 924402"/>
                  <a:gd name="connsiteX10" fmla="*/ 691402 w 4603109"/>
                  <a:gd name="connsiteY10" fmla="*/ 0 h 924402"/>
                  <a:gd name="connsiteX11" fmla="*/ 700371 w 4603109"/>
                  <a:gd name="connsiteY11" fmla="*/ 0 h 924402"/>
                  <a:gd name="connsiteX12" fmla="*/ 707508 w 4603109"/>
                  <a:gd name="connsiteY12" fmla="*/ 0 h 924402"/>
                  <a:gd name="connsiteX13" fmla="*/ 729909 w 4603109"/>
                  <a:gd name="connsiteY13" fmla="*/ 0 h 924402"/>
                  <a:gd name="connsiteX14" fmla="*/ 753971 w 4603109"/>
                  <a:gd name="connsiteY14" fmla="*/ 0 h 924402"/>
                  <a:gd name="connsiteX15" fmla="*/ 804580 w 4603109"/>
                  <a:gd name="connsiteY15" fmla="*/ 0 h 924402"/>
                  <a:gd name="connsiteX16" fmla="*/ 805737 w 4603109"/>
                  <a:gd name="connsiteY16" fmla="*/ 0 h 924402"/>
                  <a:gd name="connsiteX17" fmla="*/ 819171 w 4603109"/>
                  <a:gd name="connsiteY17" fmla="*/ 0 h 924402"/>
                  <a:gd name="connsiteX18" fmla="*/ 828140 w 4603109"/>
                  <a:gd name="connsiteY18" fmla="*/ 0 h 924402"/>
                  <a:gd name="connsiteX19" fmla="*/ 831615 w 4603109"/>
                  <a:gd name="connsiteY19" fmla="*/ 0 h 924402"/>
                  <a:gd name="connsiteX20" fmla="*/ 835277 w 4603109"/>
                  <a:gd name="connsiteY20" fmla="*/ 0 h 924402"/>
                  <a:gd name="connsiteX21" fmla="*/ 857678 w 4603109"/>
                  <a:gd name="connsiteY21" fmla="*/ 0 h 924402"/>
                  <a:gd name="connsiteX22" fmla="*/ 864889 w 4603109"/>
                  <a:gd name="connsiteY22" fmla="*/ 0 h 924402"/>
                  <a:gd name="connsiteX23" fmla="*/ 899900 w 4603109"/>
                  <a:gd name="connsiteY23" fmla="*/ 0 h 924402"/>
                  <a:gd name="connsiteX24" fmla="*/ 909341 w 4603109"/>
                  <a:gd name="connsiteY24" fmla="*/ 0 h 924402"/>
                  <a:gd name="connsiteX25" fmla="*/ 929965 w 4603109"/>
                  <a:gd name="connsiteY25" fmla="*/ 0 h 924402"/>
                  <a:gd name="connsiteX26" fmla="*/ 933506 w 4603109"/>
                  <a:gd name="connsiteY26" fmla="*/ 0 h 924402"/>
                  <a:gd name="connsiteX27" fmla="*/ 936982 w 4603109"/>
                  <a:gd name="connsiteY27" fmla="*/ 0 h 924402"/>
                  <a:gd name="connsiteX28" fmla="*/ 959384 w 4603109"/>
                  <a:gd name="connsiteY28" fmla="*/ 0 h 924402"/>
                  <a:gd name="connsiteX29" fmla="*/ 962542 w 4603109"/>
                  <a:gd name="connsiteY29" fmla="*/ 0 h 924402"/>
                  <a:gd name="connsiteX30" fmla="*/ 984943 w 4603109"/>
                  <a:gd name="connsiteY30" fmla="*/ 0 h 924402"/>
                  <a:gd name="connsiteX31" fmla="*/ 992658 w 4603109"/>
                  <a:gd name="connsiteY31" fmla="*/ 0 h 924402"/>
                  <a:gd name="connsiteX32" fmla="*/ 1012059 w 4603109"/>
                  <a:gd name="connsiteY32" fmla="*/ 0 h 924402"/>
                  <a:gd name="connsiteX33" fmla="*/ 1012480 w 4603109"/>
                  <a:gd name="connsiteY33" fmla="*/ 0 h 924402"/>
                  <a:gd name="connsiteX34" fmla="*/ 1027669 w 4603109"/>
                  <a:gd name="connsiteY34" fmla="*/ 0 h 924402"/>
                  <a:gd name="connsiteX35" fmla="*/ 1037110 w 4603109"/>
                  <a:gd name="connsiteY35" fmla="*/ 0 h 924402"/>
                  <a:gd name="connsiteX36" fmla="*/ 1040112 w 4603109"/>
                  <a:gd name="connsiteY36" fmla="*/ 0 h 924402"/>
                  <a:gd name="connsiteX37" fmla="*/ 1057734 w 4603109"/>
                  <a:gd name="connsiteY37" fmla="*/ 0 h 924402"/>
                  <a:gd name="connsiteX38" fmla="*/ 1064751 w 4603109"/>
                  <a:gd name="connsiteY38" fmla="*/ 0 h 924402"/>
                  <a:gd name="connsiteX39" fmla="*/ 1070177 w 4603109"/>
                  <a:gd name="connsiteY39" fmla="*/ 0 h 924402"/>
                  <a:gd name="connsiteX40" fmla="*/ 1072436 w 4603109"/>
                  <a:gd name="connsiteY40" fmla="*/ 0 h 924402"/>
                  <a:gd name="connsiteX41" fmla="*/ 1090311 w 4603109"/>
                  <a:gd name="connsiteY41" fmla="*/ 0 h 924402"/>
                  <a:gd name="connsiteX42" fmla="*/ 1110718 w 4603109"/>
                  <a:gd name="connsiteY42" fmla="*/ 0 h 924402"/>
                  <a:gd name="connsiteX43" fmla="*/ 1112712 w 4603109"/>
                  <a:gd name="connsiteY43" fmla="*/ 0 h 924402"/>
                  <a:gd name="connsiteX44" fmla="*/ 1116187 w 4603109"/>
                  <a:gd name="connsiteY44" fmla="*/ 0 h 924402"/>
                  <a:gd name="connsiteX45" fmla="*/ 1139828 w 4603109"/>
                  <a:gd name="connsiteY45" fmla="*/ 0 h 924402"/>
                  <a:gd name="connsiteX46" fmla="*/ 1140249 w 4603109"/>
                  <a:gd name="connsiteY46" fmla="*/ 0 h 924402"/>
                  <a:gd name="connsiteX47" fmla="*/ 1145480 w 4603109"/>
                  <a:gd name="connsiteY47" fmla="*/ 0 h 924402"/>
                  <a:gd name="connsiteX48" fmla="*/ 1152270 w 4603109"/>
                  <a:gd name="connsiteY48" fmla="*/ 0 h 924402"/>
                  <a:gd name="connsiteX49" fmla="*/ 1154934 w 4603109"/>
                  <a:gd name="connsiteY49" fmla="*/ 0 h 924402"/>
                  <a:gd name="connsiteX50" fmla="*/ 1167881 w 4603109"/>
                  <a:gd name="connsiteY50" fmla="*/ 0 h 924402"/>
                  <a:gd name="connsiteX51" fmla="*/ 1175544 w 4603109"/>
                  <a:gd name="connsiteY51" fmla="*/ 0 h 924402"/>
                  <a:gd name="connsiteX52" fmla="*/ 1184998 w 4603109"/>
                  <a:gd name="connsiteY52" fmla="*/ 0 h 924402"/>
                  <a:gd name="connsiteX53" fmla="*/ 1197946 w 4603109"/>
                  <a:gd name="connsiteY53" fmla="*/ 0 h 924402"/>
                  <a:gd name="connsiteX54" fmla="*/ 1200205 w 4603109"/>
                  <a:gd name="connsiteY54" fmla="*/ 0 h 924402"/>
                  <a:gd name="connsiteX55" fmla="*/ 1220978 w 4603109"/>
                  <a:gd name="connsiteY55" fmla="*/ 0 h 924402"/>
                  <a:gd name="connsiteX56" fmla="*/ 1238487 w 4603109"/>
                  <a:gd name="connsiteY56" fmla="*/ 0 h 924402"/>
                  <a:gd name="connsiteX57" fmla="*/ 1243956 w 4603109"/>
                  <a:gd name="connsiteY57" fmla="*/ 0 h 924402"/>
                  <a:gd name="connsiteX58" fmla="*/ 1251042 w 4603109"/>
                  <a:gd name="connsiteY58" fmla="*/ 0 h 924402"/>
                  <a:gd name="connsiteX59" fmla="*/ 1257637 w 4603109"/>
                  <a:gd name="connsiteY59" fmla="*/ 0 h 924402"/>
                  <a:gd name="connsiteX60" fmla="*/ 1271587 w 4603109"/>
                  <a:gd name="connsiteY60" fmla="*/ 0 h 924402"/>
                  <a:gd name="connsiteX61" fmla="*/ 1273249 w 4603109"/>
                  <a:gd name="connsiteY61" fmla="*/ 0 h 924402"/>
                  <a:gd name="connsiteX62" fmla="*/ 1280039 w 4603109"/>
                  <a:gd name="connsiteY62" fmla="*/ 0 h 924402"/>
                  <a:gd name="connsiteX63" fmla="*/ 1282703 w 4603109"/>
                  <a:gd name="connsiteY63" fmla="*/ 0 h 924402"/>
                  <a:gd name="connsiteX64" fmla="*/ 1286178 w 4603109"/>
                  <a:gd name="connsiteY64" fmla="*/ 0 h 924402"/>
                  <a:gd name="connsiteX65" fmla="*/ 1295146 w 4603109"/>
                  <a:gd name="connsiteY65" fmla="*/ 0 h 924402"/>
                  <a:gd name="connsiteX66" fmla="*/ 1301651 w 4603109"/>
                  <a:gd name="connsiteY66" fmla="*/ 0 h 924402"/>
                  <a:gd name="connsiteX67" fmla="*/ 1302284 w 4603109"/>
                  <a:gd name="connsiteY67" fmla="*/ 0 h 924402"/>
                  <a:gd name="connsiteX68" fmla="*/ 1303313 w 4603109"/>
                  <a:gd name="connsiteY68" fmla="*/ 0 h 924402"/>
                  <a:gd name="connsiteX69" fmla="*/ 1312767 w 4603109"/>
                  <a:gd name="connsiteY69" fmla="*/ 0 h 924402"/>
                  <a:gd name="connsiteX70" fmla="*/ 1316242 w 4603109"/>
                  <a:gd name="connsiteY70" fmla="*/ 0 h 924402"/>
                  <a:gd name="connsiteX71" fmla="*/ 1321886 w 4603109"/>
                  <a:gd name="connsiteY71" fmla="*/ 0 h 924402"/>
                  <a:gd name="connsiteX72" fmla="*/ 1324685 w 4603109"/>
                  <a:gd name="connsiteY72" fmla="*/ 0 h 924402"/>
                  <a:gd name="connsiteX73" fmla="*/ 1325211 w 4603109"/>
                  <a:gd name="connsiteY73" fmla="*/ 0 h 924402"/>
                  <a:gd name="connsiteX74" fmla="*/ 1332348 w 4603109"/>
                  <a:gd name="connsiteY74" fmla="*/ 0 h 924402"/>
                  <a:gd name="connsiteX75" fmla="*/ 1332714 w 4603109"/>
                  <a:gd name="connsiteY75" fmla="*/ 0 h 924402"/>
                  <a:gd name="connsiteX76" fmla="*/ 1333135 w 4603109"/>
                  <a:gd name="connsiteY76" fmla="*/ 0 h 924402"/>
                  <a:gd name="connsiteX77" fmla="*/ 1348747 w 4603109"/>
                  <a:gd name="connsiteY77" fmla="*/ 0 h 924402"/>
                  <a:gd name="connsiteX78" fmla="*/ 1354749 w 4603109"/>
                  <a:gd name="connsiteY78" fmla="*/ 0 h 924402"/>
                  <a:gd name="connsiteX79" fmla="*/ 1378811 w 4603109"/>
                  <a:gd name="connsiteY79" fmla="*/ 0 h 924402"/>
                  <a:gd name="connsiteX80" fmla="*/ 1383745 w 4603109"/>
                  <a:gd name="connsiteY80" fmla="*/ 0 h 924402"/>
                  <a:gd name="connsiteX81" fmla="*/ 1385406 w 4603109"/>
                  <a:gd name="connsiteY81" fmla="*/ 0 h 924402"/>
                  <a:gd name="connsiteX82" fmla="*/ 1399356 w 4603109"/>
                  <a:gd name="connsiteY82" fmla="*/ 0 h 924402"/>
                  <a:gd name="connsiteX83" fmla="*/ 1400513 w 4603109"/>
                  <a:gd name="connsiteY83" fmla="*/ 0 h 924402"/>
                  <a:gd name="connsiteX84" fmla="*/ 1413947 w 4603109"/>
                  <a:gd name="connsiteY84" fmla="*/ 0 h 924402"/>
                  <a:gd name="connsiteX85" fmla="*/ 1414442 w 4603109"/>
                  <a:gd name="connsiteY85" fmla="*/ 0 h 924402"/>
                  <a:gd name="connsiteX86" fmla="*/ 1422915 w 4603109"/>
                  <a:gd name="connsiteY86" fmla="*/ 0 h 924402"/>
                  <a:gd name="connsiteX87" fmla="*/ 1426390 w 4603109"/>
                  <a:gd name="connsiteY87" fmla="*/ 0 h 924402"/>
                  <a:gd name="connsiteX88" fmla="*/ 1429420 w 4603109"/>
                  <a:gd name="connsiteY88" fmla="*/ 0 h 924402"/>
                  <a:gd name="connsiteX89" fmla="*/ 1430053 w 4603109"/>
                  <a:gd name="connsiteY89" fmla="*/ 0 h 924402"/>
                  <a:gd name="connsiteX90" fmla="*/ 1430206 w 4603109"/>
                  <a:gd name="connsiteY90" fmla="*/ 0 h 924402"/>
                  <a:gd name="connsiteX91" fmla="*/ 1430577 w 4603109"/>
                  <a:gd name="connsiteY91" fmla="*/ 0 h 924402"/>
                  <a:gd name="connsiteX92" fmla="*/ 1436843 w 4603109"/>
                  <a:gd name="connsiteY92" fmla="*/ 0 h 924402"/>
                  <a:gd name="connsiteX93" fmla="*/ 1444011 w 4603109"/>
                  <a:gd name="connsiteY93" fmla="*/ 0 h 924402"/>
                  <a:gd name="connsiteX94" fmla="*/ 1449655 w 4603109"/>
                  <a:gd name="connsiteY94" fmla="*/ 0 h 924402"/>
                  <a:gd name="connsiteX95" fmla="*/ 1452454 w 4603109"/>
                  <a:gd name="connsiteY95" fmla="*/ 0 h 924402"/>
                  <a:gd name="connsiteX96" fmla="*/ 1452980 w 4603109"/>
                  <a:gd name="connsiteY96" fmla="*/ 0 h 924402"/>
                  <a:gd name="connsiteX97" fmla="*/ 1456455 w 4603109"/>
                  <a:gd name="connsiteY97" fmla="*/ 0 h 924402"/>
                  <a:gd name="connsiteX98" fmla="*/ 1459664 w 4603109"/>
                  <a:gd name="connsiteY98" fmla="*/ 0 h 924402"/>
                  <a:gd name="connsiteX99" fmla="*/ 1460117 w 4603109"/>
                  <a:gd name="connsiteY99" fmla="*/ 0 h 924402"/>
                  <a:gd name="connsiteX100" fmla="*/ 1460483 w 4603109"/>
                  <a:gd name="connsiteY100" fmla="*/ 0 h 924402"/>
                  <a:gd name="connsiteX101" fmla="*/ 1460904 w 4603109"/>
                  <a:gd name="connsiteY101" fmla="*/ 0 h 924402"/>
                  <a:gd name="connsiteX102" fmla="*/ 1472926 w 4603109"/>
                  <a:gd name="connsiteY102" fmla="*/ 0 h 924402"/>
                  <a:gd name="connsiteX103" fmla="*/ 1482518 w 4603109"/>
                  <a:gd name="connsiteY103" fmla="*/ 0 h 924402"/>
                  <a:gd name="connsiteX104" fmla="*/ 1489729 w 4603109"/>
                  <a:gd name="connsiteY104" fmla="*/ 0 h 924402"/>
                  <a:gd name="connsiteX105" fmla="*/ 1504116 w 4603109"/>
                  <a:gd name="connsiteY105" fmla="*/ 0 h 924402"/>
                  <a:gd name="connsiteX106" fmla="*/ 1511514 w 4603109"/>
                  <a:gd name="connsiteY106" fmla="*/ 0 h 924402"/>
                  <a:gd name="connsiteX107" fmla="*/ 1524740 w 4603109"/>
                  <a:gd name="connsiteY107" fmla="*/ 0 h 924402"/>
                  <a:gd name="connsiteX108" fmla="*/ 1528282 w 4603109"/>
                  <a:gd name="connsiteY108" fmla="*/ 0 h 924402"/>
                  <a:gd name="connsiteX109" fmla="*/ 1531757 w 4603109"/>
                  <a:gd name="connsiteY109" fmla="*/ 0 h 924402"/>
                  <a:gd name="connsiteX110" fmla="*/ 1534181 w 4603109"/>
                  <a:gd name="connsiteY110" fmla="*/ 0 h 924402"/>
                  <a:gd name="connsiteX111" fmla="*/ 1542211 w 4603109"/>
                  <a:gd name="connsiteY111" fmla="*/ 0 h 924402"/>
                  <a:gd name="connsiteX112" fmla="*/ 1554159 w 4603109"/>
                  <a:gd name="connsiteY112" fmla="*/ 0 h 924402"/>
                  <a:gd name="connsiteX113" fmla="*/ 1557318 w 4603109"/>
                  <a:gd name="connsiteY113" fmla="*/ 0 h 924402"/>
                  <a:gd name="connsiteX114" fmla="*/ 1557975 w 4603109"/>
                  <a:gd name="connsiteY114" fmla="*/ 0 h 924402"/>
                  <a:gd name="connsiteX115" fmla="*/ 1558346 w 4603109"/>
                  <a:gd name="connsiteY115" fmla="*/ 0 h 924402"/>
                  <a:gd name="connsiteX116" fmla="*/ 1561822 w 4603109"/>
                  <a:gd name="connsiteY116" fmla="*/ 0 h 924402"/>
                  <a:gd name="connsiteX117" fmla="*/ 1564612 w 4603109"/>
                  <a:gd name="connsiteY117" fmla="*/ 0 h 924402"/>
                  <a:gd name="connsiteX118" fmla="*/ 1566857 w 4603109"/>
                  <a:gd name="connsiteY118" fmla="*/ 0 h 924402"/>
                  <a:gd name="connsiteX119" fmla="*/ 1576919 w 4603109"/>
                  <a:gd name="connsiteY119" fmla="*/ 0 h 924402"/>
                  <a:gd name="connsiteX120" fmla="*/ 1579719 w 4603109"/>
                  <a:gd name="connsiteY120" fmla="*/ 0 h 924402"/>
                  <a:gd name="connsiteX121" fmla="*/ 1584224 w 4603109"/>
                  <a:gd name="connsiteY121" fmla="*/ 0 h 924402"/>
                  <a:gd name="connsiteX122" fmla="*/ 1587382 w 4603109"/>
                  <a:gd name="connsiteY122" fmla="*/ 0 h 924402"/>
                  <a:gd name="connsiteX123" fmla="*/ 1587433 w 4603109"/>
                  <a:gd name="connsiteY123" fmla="*/ 0 h 924402"/>
                  <a:gd name="connsiteX124" fmla="*/ 1600695 w 4603109"/>
                  <a:gd name="connsiteY124" fmla="*/ 0 h 924402"/>
                  <a:gd name="connsiteX125" fmla="*/ 1606834 w 4603109"/>
                  <a:gd name="connsiteY125" fmla="*/ 0 h 924402"/>
                  <a:gd name="connsiteX126" fmla="*/ 1607256 w 4603109"/>
                  <a:gd name="connsiteY126" fmla="*/ 0 h 924402"/>
                  <a:gd name="connsiteX127" fmla="*/ 1608325 w 4603109"/>
                  <a:gd name="connsiteY127" fmla="*/ 0 h 924402"/>
                  <a:gd name="connsiteX128" fmla="*/ 1609783 w 4603109"/>
                  <a:gd name="connsiteY128" fmla="*/ 0 h 924402"/>
                  <a:gd name="connsiteX129" fmla="*/ 1617498 w 4603109"/>
                  <a:gd name="connsiteY129" fmla="*/ 0 h 924402"/>
                  <a:gd name="connsiteX130" fmla="*/ 1631885 w 4603109"/>
                  <a:gd name="connsiteY130" fmla="*/ 0 h 924402"/>
                  <a:gd name="connsiteX131" fmla="*/ 1636899 w 4603109"/>
                  <a:gd name="connsiteY131" fmla="*/ 0 h 924402"/>
                  <a:gd name="connsiteX132" fmla="*/ 1637320 w 4603109"/>
                  <a:gd name="connsiteY132" fmla="*/ 0 h 924402"/>
                  <a:gd name="connsiteX133" fmla="*/ 1637445 w 4603109"/>
                  <a:gd name="connsiteY133" fmla="*/ 0 h 924402"/>
                  <a:gd name="connsiteX134" fmla="*/ 1652509 w 4603109"/>
                  <a:gd name="connsiteY134" fmla="*/ 0 h 924402"/>
                  <a:gd name="connsiteX135" fmla="*/ 1659526 w 4603109"/>
                  <a:gd name="connsiteY135" fmla="*/ 0 h 924402"/>
                  <a:gd name="connsiteX136" fmla="*/ 1661950 w 4603109"/>
                  <a:gd name="connsiteY136" fmla="*/ 0 h 924402"/>
                  <a:gd name="connsiteX137" fmla="*/ 1664952 w 4603109"/>
                  <a:gd name="connsiteY137" fmla="*/ 0 h 924402"/>
                  <a:gd name="connsiteX138" fmla="*/ 1667212 w 4603109"/>
                  <a:gd name="connsiteY138" fmla="*/ 0 h 924402"/>
                  <a:gd name="connsiteX139" fmla="*/ 1685087 w 4603109"/>
                  <a:gd name="connsiteY139" fmla="*/ 0 h 924402"/>
                  <a:gd name="connsiteX140" fmla="*/ 1689591 w 4603109"/>
                  <a:gd name="connsiteY140" fmla="*/ 0 h 924402"/>
                  <a:gd name="connsiteX141" fmla="*/ 1694626 w 4603109"/>
                  <a:gd name="connsiteY141" fmla="*/ 0 h 924402"/>
                  <a:gd name="connsiteX142" fmla="*/ 1697276 w 4603109"/>
                  <a:gd name="connsiteY142" fmla="*/ 0 h 924402"/>
                  <a:gd name="connsiteX143" fmla="*/ 1698000 w 4603109"/>
                  <a:gd name="connsiteY143" fmla="*/ 0 h 924402"/>
                  <a:gd name="connsiteX144" fmla="*/ 1704688 w 4603109"/>
                  <a:gd name="connsiteY144" fmla="*/ 0 h 924402"/>
                  <a:gd name="connsiteX145" fmla="*/ 1707488 w 4603109"/>
                  <a:gd name="connsiteY145" fmla="*/ 0 h 924402"/>
                  <a:gd name="connsiteX146" fmla="*/ 1710963 w 4603109"/>
                  <a:gd name="connsiteY146" fmla="*/ 0 h 924402"/>
                  <a:gd name="connsiteX147" fmla="*/ 1715151 w 4603109"/>
                  <a:gd name="connsiteY147" fmla="*/ 0 h 924402"/>
                  <a:gd name="connsiteX148" fmla="*/ 1721928 w 4603109"/>
                  <a:gd name="connsiteY148" fmla="*/ 0 h 924402"/>
                  <a:gd name="connsiteX149" fmla="*/ 1734603 w 4603109"/>
                  <a:gd name="connsiteY149" fmla="*/ 0 h 924402"/>
                  <a:gd name="connsiteX150" fmla="*/ 1735025 w 4603109"/>
                  <a:gd name="connsiteY150" fmla="*/ 0 h 924402"/>
                  <a:gd name="connsiteX151" fmla="*/ 1735558 w 4603109"/>
                  <a:gd name="connsiteY151" fmla="*/ 0 h 924402"/>
                  <a:gd name="connsiteX152" fmla="*/ 1736094 w 4603109"/>
                  <a:gd name="connsiteY152" fmla="*/ 0 h 924402"/>
                  <a:gd name="connsiteX153" fmla="*/ 1737552 w 4603109"/>
                  <a:gd name="connsiteY153" fmla="*/ 0 h 924402"/>
                  <a:gd name="connsiteX154" fmla="*/ 1741027 w 4603109"/>
                  <a:gd name="connsiteY154" fmla="*/ 0 h 924402"/>
                  <a:gd name="connsiteX155" fmla="*/ 1747046 w 4603109"/>
                  <a:gd name="connsiteY155" fmla="*/ 0 h 924402"/>
                  <a:gd name="connsiteX156" fmla="*/ 1748537 w 4603109"/>
                  <a:gd name="connsiteY156" fmla="*/ 0 h 924402"/>
                  <a:gd name="connsiteX157" fmla="*/ 1753052 w 4603109"/>
                  <a:gd name="connsiteY157" fmla="*/ 0 h 924402"/>
                  <a:gd name="connsiteX158" fmla="*/ 1757499 w 4603109"/>
                  <a:gd name="connsiteY158" fmla="*/ 0 h 924402"/>
                  <a:gd name="connsiteX159" fmla="*/ 1764668 w 4603109"/>
                  <a:gd name="connsiteY159" fmla="*/ 0 h 924402"/>
                  <a:gd name="connsiteX160" fmla="*/ 1765089 w 4603109"/>
                  <a:gd name="connsiteY160" fmla="*/ 0 h 924402"/>
                  <a:gd name="connsiteX161" fmla="*/ 1765214 w 4603109"/>
                  <a:gd name="connsiteY161" fmla="*/ 0 h 924402"/>
                  <a:gd name="connsiteX162" fmla="*/ 1770320 w 4603109"/>
                  <a:gd name="connsiteY162" fmla="*/ 0 h 924402"/>
                  <a:gd name="connsiteX163" fmla="*/ 1777110 w 4603109"/>
                  <a:gd name="connsiteY163" fmla="*/ 0 h 924402"/>
                  <a:gd name="connsiteX164" fmla="*/ 1779774 w 4603109"/>
                  <a:gd name="connsiteY164" fmla="*/ 0 h 924402"/>
                  <a:gd name="connsiteX165" fmla="*/ 1792721 w 4603109"/>
                  <a:gd name="connsiteY165" fmla="*/ 0 h 924402"/>
                  <a:gd name="connsiteX166" fmla="*/ 1794981 w 4603109"/>
                  <a:gd name="connsiteY166" fmla="*/ 0 h 924402"/>
                  <a:gd name="connsiteX167" fmla="*/ 1825045 w 4603109"/>
                  <a:gd name="connsiteY167" fmla="*/ 0 h 924402"/>
                  <a:gd name="connsiteX168" fmla="*/ 1825769 w 4603109"/>
                  <a:gd name="connsiteY168" fmla="*/ 0 h 924402"/>
                  <a:gd name="connsiteX169" fmla="*/ 1838732 w 4603109"/>
                  <a:gd name="connsiteY169" fmla="*/ 0 h 924402"/>
                  <a:gd name="connsiteX170" fmla="*/ 1845818 w 4603109"/>
                  <a:gd name="connsiteY170" fmla="*/ 0 h 924402"/>
                  <a:gd name="connsiteX171" fmla="*/ 1849697 w 4603109"/>
                  <a:gd name="connsiteY171" fmla="*/ 0 h 924402"/>
                  <a:gd name="connsiteX172" fmla="*/ 1852412 w 4603109"/>
                  <a:gd name="connsiteY172" fmla="*/ 0 h 924402"/>
                  <a:gd name="connsiteX173" fmla="*/ 1853903 w 4603109"/>
                  <a:gd name="connsiteY173" fmla="*/ 0 h 924402"/>
                  <a:gd name="connsiteX174" fmla="*/ 1863327 w 4603109"/>
                  <a:gd name="connsiteY174" fmla="*/ 0 h 924402"/>
                  <a:gd name="connsiteX175" fmla="*/ 1868796 w 4603109"/>
                  <a:gd name="connsiteY175" fmla="*/ 0 h 924402"/>
                  <a:gd name="connsiteX176" fmla="*/ 1874815 w 4603109"/>
                  <a:gd name="connsiteY176" fmla="*/ 0 h 924402"/>
                  <a:gd name="connsiteX177" fmla="*/ 1876306 w 4603109"/>
                  <a:gd name="connsiteY177" fmla="*/ 0 h 924402"/>
                  <a:gd name="connsiteX178" fmla="*/ 1880821 w 4603109"/>
                  <a:gd name="connsiteY178" fmla="*/ 0 h 924402"/>
                  <a:gd name="connsiteX179" fmla="*/ 1882477 w 4603109"/>
                  <a:gd name="connsiteY179" fmla="*/ 0 h 924402"/>
                  <a:gd name="connsiteX180" fmla="*/ 1883936 w 4603109"/>
                  <a:gd name="connsiteY180" fmla="*/ 0 h 924402"/>
                  <a:gd name="connsiteX181" fmla="*/ 1885268 w 4603109"/>
                  <a:gd name="connsiteY181" fmla="*/ 0 h 924402"/>
                  <a:gd name="connsiteX182" fmla="*/ 1896427 w 4603109"/>
                  <a:gd name="connsiteY182" fmla="*/ 0 h 924402"/>
                  <a:gd name="connsiteX183" fmla="*/ 1898089 w 4603109"/>
                  <a:gd name="connsiteY183" fmla="*/ 0 h 924402"/>
                  <a:gd name="connsiteX184" fmla="*/ 1904879 w 4603109"/>
                  <a:gd name="connsiteY184" fmla="*/ 0 h 924402"/>
                  <a:gd name="connsiteX185" fmla="*/ 1907543 w 4603109"/>
                  <a:gd name="connsiteY185" fmla="*/ 0 h 924402"/>
                  <a:gd name="connsiteX186" fmla="*/ 1911018 w 4603109"/>
                  <a:gd name="connsiteY186" fmla="*/ 0 h 924402"/>
                  <a:gd name="connsiteX187" fmla="*/ 1919986 w 4603109"/>
                  <a:gd name="connsiteY187" fmla="*/ 0 h 924402"/>
                  <a:gd name="connsiteX188" fmla="*/ 1927124 w 4603109"/>
                  <a:gd name="connsiteY188" fmla="*/ 0 h 924402"/>
                  <a:gd name="connsiteX189" fmla="*/ 1927489 w 4603109"/>
                  <a:gd name="connsiteY189" fmla="*/ 0 h 924402"/>
                  <a:gd name="connsiteX190" fmla="*/ 1927911 w 4603109"/>
                  <a:gd name="connsiteY190" fmla="*/ 0 h 924402"/>
                  <a:gd name="connsiteX191" fmla="*/ 1929402 w 4603109"/>
                  <a:gd name="connsiteY191" fmla="*/ 0 h 924402"/>
                  <a:gd name="connsiteX192" fmla="*/ 1946726 w 4603109"/>
                  <a:gd name="connsiteY192" fmla="*/ 0 h 924402"/>
                  <a:gd name="connsiteX193" fmla="*/ 1949525 w 4603109"/>
                  <a:gd name="connsiteY193" fmla="*/ 0 h 924402"/>
                  <a:gd name="connsiteX194" fmla="*/ 1957554 w 4603109"/>
                  <a:gd name="connsiteY194" fmla="*/ 0 h 924402"/>
                  <a:gd name="connsiteX195" fmla="*/ 1957975 w 4603109"/>
                  <a:gd name="connsiteY195" fmla="*/ 0 h 924402"/>
                  <a:gd name="connsiteX196" fmla="*/ 1973587 w 4603109"/>
                  <a:gd name="connsiteY196" fmla="*/ 0 h 924402"/>
                  <a:gd name="connsiteX197" fmla="*/ 1978520 w 4603109"/>
                  <a:gd name="connsiteY197" fmla="*/ 0 h 924402"/>
                  <a:gd name="connsiteX198" fmla="*/ 1980012 w 4603109"/>
                  <a:gd name="connsiteY198" fmla="*/ 0 h 924402"/>
                  <a:gd name="connsiteX199" fmla="*/ 1980181 w 4603109"/>
                  <a:gd name="connsiteY199" fmla="*/ 0 h 924402"/>
                  <a:gd name="connsiteX200" fmla="*/ 1981672 w 4603109"/>
                  <a:gd name="connsiteY200" fmla="*/ 0 h 924402"/>
                  <a:gd name="connsiteX201" fmla="*/ 2008585 w 4603109"/>
                  <a:gd name="connsiteY201" fmla="*/ 0 h 924402"/>
                  <a:gd name="connsiteX202" fmla="*/ 2009218 w 4603109"/>
                  <a:gd name="connsiteY202" fmla="*/ 0 h 924402"/>
                  <a:gd name="connsiteX203" fmla="*/ 2010246 w 4603109"/>
                  <a:gd name="connsiteY203" fmla="*/ 0 h 924402"/>
                  <a:gd name="connsiteX204" fmla="*/ 2010709 w 4603109"/>
                  <a:gd name="connsiteY204" fmla="*/ 0 h 924402"/>
                  <a:gd name="connsiteX205" fmla="*/ 2011705 w 4603109"/>
                  <a:gd name="connsiteY205" fmla="*/ 0 h 924402"/>
                  <a:gd name="connsiteX206" fmla="*/ 2024147 w 4603109"/>
                  <a:gd name="connsiteY206" fmla="*/ 0 h 924402"/>
                  <a:gd name="connsiteX207" fmla="*/ 2024196 w 4603109"/>
                  <a:gd name="connsiteY207" fmla="*/ 0 h 924402"/>
                  <a:gd name="connsiteX208" fmla="*/ 2024981 w 4603109"/>
                  <a:gd name="connsiteY208" fmla="*/ 0 h 924402"/>
                  <a:gd name="connsiteX209" fmla="*/ 2025353 w 4603109"/>
                  <a:gd name="connsiteY209" fmla="*/ 0 h 924402"/>
                  <a:gd name="connsiteX210" fmla="*/ 2026473 w 4603109"/>
                  <a:gd name="connsiteY210" fmla="*/ 0 h 924402"/>
                  <a:gd name="connsiteX211" fmla="*/ 2031619 w 4603109"/>
                  <a:gd name="connsiteY211" fmla="*/ 0 h 924402"/>
                  <a:gd name="connsiteX212" fmla="*/ 2033110 w 4603109"/>
                  <a:gd name="connsiteY212" fmla="*/ 0 h 924402"/>
                  <a:gd name="connsiteX213" fmla="*/ 2038787 w 4603109"/>
                  <a:gd name="connsiteY213" fmla="*/ 0 h 924402"/>
                  <a:gd name="connsiteX214" fmla="*/ 2039282 w 4603109"/>
                  <a:gd name="connsiteY214" fmla="*/ 0 h 924402"/>
                  <a:gd name="connsiteX215" fmla="*/ 2047755 w 4603109"/>
                  <a:gd name="connsiteY215" fmla="*/ 0 h 924402"/>
                  <a:gd name="connsiteX216" fmla="*/ 2051230 w 4603109"/>
                  <a:gd name="connsiteY216" fmla="*/ 0 h 924402"/>
                  <a:gd name="connsiteX217" fmla="*/ 2054893 w 4603109"/>
                  <a:gd name="connsiteY217" fmla="*/ 0 h 924402"/>
                  <a:gd name="connsiteX218" fmla="*/ 2055046 w 4603109"/>
                  <a:gd name="connsiteY218" fmla="*/ 0 h 924402"/>
                  <a:gd name="connsiteX219" fmla="*/ 2055258 w 4603109"/>
                  <a:gd name="connsiteY219" fmla="*/ 0 h 924402"/>
                  <a:gd name="connsiteX220" fmla="*/ 2055680 w 4603109"/>
                  <a:gd name="connsiteY220" fmla="*/ 0 h 924402"/>
                  <a:gd name="connsiteX221" fmla="*/ 2057171 w 4603109"/>
                  <a:gd name="connsiteY221" fmla="*/ 0 h 924402"/>
                  <a:gd name="connsiteX222" fmla="*/ 2061683 w 4603109"/>
                  <a:gd name="connsiteY222" fmla="*/ 0 h 924402"/>
                  <a:gd name="connsiteX223" fmla="*/ 2067702 w 4603109"/>
                  <a:gd name="connsiteY223" fmla="*/ 0 h 924402"/>
                  <a:gd name="connsiteX224" fmla="*/ 2074495 w 4603109"/>
                  <a:gd name="connsiteY224" fmla="*/ 0 h 924402"/>
                  <a:gd name="connsiteX225" fmla="*/ 2077294 w 4603109"/>
                  <a:gd name="connsiteY225" fmla="*/ 0 h 924402"/>
                  <a:gd name="connsiteX226" fmla="*/ 2084504 w 4603109"/>
                  <a:gd name="connsiteY226" fmla="*/ 0 h 924402"/>
                  <a:gd name="connsiteX227" fmla="*/ 2085323 w 4603109"/>
                  <a:gd name="connsiteY227" fmla="*/ 0 h 924402"/>
                  <a:gd name="connsiteX228" fmla="*/ 2085744 w 4603109"/>
                  <a:gd name="connsiteY228" fmla="*/ 0 h 924402"/>
                  <a:gd name="connsiteX229" fmla="*/ 2097766 w 4603109"/>
                  <a:gd name="connsiteY229" fmla="*/ 0 h 924402"/>
                  <a:gd name="connsiteX230" fmla="*/ 2106289 w 4603109"/>
                  <a:gd name="connsiteY230" fmla="*/ 0 h 924402"/>
                  <a:gd name="connsiteX231" fmla="*/ 2107781 w 4603109"/>
                  <a:gd name="connsiteY231" fmla="*/ 0 h 924402"/>
                  <a:gd name="connsiteX232" fmla="*/ 2128956 w 4603109"/>
                  <a:gd name="connsiteY232" fmla="*/ 0 h 924402"/>
                  <a:gd name="connsiteX233" fmla="*/ 2129514 w 4603109"/>
                  <a:gd name="connsiteY233" fmla="*/ 0 h 924402"/>
                  <a:gd name="connsiteX234" fmla="*/ 2136354 w 4603109"/>
                  <a:gd name="connsiteY234" fmla="*/ 0 h 924402"/>
                  <a:gd name="connsiteX235" fmla="*/ 2136987 w 4603109"/>
                  <a:gd name="connsiteY235" fmla="*/ 0 h 924402"/>
                  <a:gd name="connsiteX236" fmla="*/ 2138478 w 4603109"/>
                  <a:gd name="connsiteY236" fmla="*/ 0 h 924402"/>
                  <a:gd name="connsiteX237" fmla="*/ 2151916 w 4603109"/>
                  <a:gd name="connsiteY237" fmla="*/ 0 h 924402"/>
                  <a:gd name="connsiteX238" fmla="*/ 2152750 w 4603109"/>
                  <a:gd name="connsiteY238" fmla="*/ 0 h 924402"/>
                  <a:gd name="connsiteX239" fmla="*/ 2153122 w 4603109"/>
                  <a:gd name="connsiteY239" fmla="*/ 0 h 924402"/>
                  <a:gd name="connsiteX240" fmla="*/ 2154242 w 4603109"/>
                  <a:gd name="connsiteY240" fmla="*/ 0 h 924402"/>
                  <a:gd name="connsiteX241" fmla="*/ 2156597 w 4603109"/>
                  <a:gd name="connsiteY241" fmla="*/ 0 h 924402"/>
                  <a:gd name="connsiteX242" fmla="*/ 2159388 w 4603109"/>
                  <a:gd name="connsiteY242" fmla="*/ 0 h 924402"/>
                  <a:gd name="connsiteX243" fmla="*/ 2160879 w 4603109"/>
                  <a:gd name="connsiteY243" fmla="*/ 0 h 924402"/>
                  <a:gd name="connsiteX244" fmla="*/ 2161633 w 4603109"/>
                  <a:gd name="connsiteY244" fmla="*/ 0 h 924402"/>
                  <a:gd name="connsiteX245" fmla="*/ 2167051 w 4603109"/>
                  <a:gd name="connsiteY245" fmla="*/ 0 h 924402"/>
                  <a:gd name="connsiteX246" fmla="*/ 2178999 w 4603109"/>
                  <a:gd name="connsiteY246" fmla="*/ 0 h 924402"/>
                  <a:gd name="connsiteX247" fmla="*/ 2182158 w 4603109"/>
                  <a:gd name="connsiteY247" fmla="*/ 0 h 924402"/>
                  <a:gd name="connsiteX248" fmla="*/ 2182815 w 4603109"/>
                  <a:gd name="connsiteY248" fmla="*/ 0 h 924402"/>
                  <a:gd name="connsiteX249" fmla="*/ 2188666 w 4603109"/>
                  <a:gd name="connsiteY249" fmla="*/ 0 h 924402"/>
                  <a:gd name="connsiteX250" fmla="*/ 2189452 w 4603109"/>
                  <a:gd name="connsiteY250" fmla="*/ 0 h 924402"/>
                  <a:gd name="connsiteX251" fmla="*/ 2191697 w 4603109"/>
                  <a:gd name="connsiteY251" fmla="*/ 0 h 924402"/>
                  <a:gd name="connsiteX252" fmla="*/ 2195471 w 4603109"/>
                  <a:gd name="connsiteY252" fmla="*/ 0 h 924402"/>
                  <a:gd name="connsiteX253" fmla="*/ 2201759 w 4603109"/>
                  <a:gd name="connsiteY253" fmla="*/ 0 h 924402"/>
                  <a:gd name="connsiteX254" fmla="*/ 2203100 w 4603109"/>
                  <a:gd name="connsiteY254" fmla="*/ 0 h 924402"/>
                  <a:gd name="connsiteX255" fmla="*/ 2204559 w 4603109"/>
                  <a:gd name="connsiteY255" fmla="*/ 0 h 924402"/>
                  <a:gd name="connsiteX256" fmla="*/ 2204591 w 4603109"/>
                  <a:gd name="connsiteY256" fmla="*/ 0 h 924402"/>
                  <a:gd name="connsiteX257" fmla="*/ 2212273 w 4603109"/>
                  <a:gd name="connsiteY257" fmla="*/ 0 h 924402"/>
                  <a:gd name="connsiteX258" fmla="*/ 2225535 w 4603109"/>
                  <a:gd name="connsiteY258" fmla="*/ 0 h 924402"/>
                  <a:gd name="connsiteX259" fmla="*/ 2231674 w 4603109"/>
                  <a:gd name="connsiteY259" fmla="*/ 0 h 924402"/>
                  <a:gd name="connsiteX260" fmla="*/ 2232096 w 4603109"/>
                  <a:gd name="connsiteY260" fmla="*/ 0 h 924402"/>
                  <a:gd name="connsiteX261" fmla="*/ 2232220 w 4603109"/>
                  <a:gd name="connsiteY261" fmla="*/ 0 h 924402"/>
                  <a:gd name="connsiteX262" fmla="*/ 2233118 w 4603109"/>
                  <a:gd name="connsiteY262" fmla="*/ 0 h 924402"/>
                  <a:gd name="connsiteX263" fmla="*/ 2233165 w 4603109"/>
                  <a:gd name="connsiteY263" fmla="*/ 0 h 924402"/>
                  <a:gd name="connsiteX264" fmla="*/ 2256725 w 4603109"/>
                  <a:gd name="connsiteY264" fmla="*/ 0 h 924402"/>
                  <a:gd name="connsiteX265" fmla="*/ 2257283 w 4603109"/>
                  <a:gd name="connsiteY265" fmla="*/ 0 h 924402"/>
                  <a:gd name="connsiteX266" fmla="*/ 2262285 w 4603109"/>
                  <a:gd name="connsiteY266" fmla="*/ 0 h 924402"/>
                  <a:gd name="connsiteX267" fmla="*/ 2284366 w 4603109"/>
                  <a:gd name="connsiteY267" fmla="*/ 0 h 924402"/>
                  <a:gd name="connsiteX268" fmla="*/ 2289402 w 4603109"/>
                  <a:gd name="connsiteY268" fmla="*/ 0 h 924402"/>
                  <a:gd name="connsiteX269" fmla="*/ 2292052 w 4603109"/>
                  <a:gd name="connsiteY269" fmla="*/ 0 h 924402"/>
                  <a:gd name="connsiteX270" fmla="*/ 2299271 w 4603109"/>
                  <a:gd name="connsiteY270" fmla="*/ 0 h 924402"/>
                  <a:gd name="connsiteX271" fmla="*/ 2308721 w 4603109"/>
                  <a:gd name="connsiteY271" fmla="*/ 0 h 924402"/>
                  <a:gd name="connsiteX272" fmla="*/ 2309927 w 4603109"/>
                  <a:gd name="connsiteY272" fmla="*/ 0 h 924402"/>
                  <a:gd name="connsiteX273" fmla="*/ 2316435 w 4603109"/>
                  <a:gd name="connsiteY273" fmla="*/ 0 h 924402"/>
                  <a:gd name="connsiteX274" fmla="*/ 2316703 w 4603109"/>
                  <a:gd name="connsiteY274" fmla="*/ 0 h 924402"/>
                  <a:gd name="connsiteX275" fmla="*/ 2319466 w 4603109"/>
                  <a:gd name="connsiteY275" fmla="*/ 0 h 924402"/>
                  <a:gd name="connsiteX276" fmla="*/ 2322840 w 4603109"/>
                  <a:gd name="connsiteY276" fmla="*/ 0 h 924402"/>
                  <a:gd name="connsiteX277" fmla="*/ 2329528 w 4603109"/>
                  <a:gd name="connsiteY277" fmla="*/ 0 h 924402"/>
                  <a:gd name="connsiteX278" fmla="*/ 2330869 w 4603109"/>
                  <a:gd name="connsiteY278" fmla="*/ 0 h 924402"/>
                  <a:gd name="connsiteX279" fmla="*/ 2332328 w 4603109"/>
                  <a:gd name="connsiteY279" fmla="*/ 0 h 924402"/>
                  <a:gd name="connsiteX280" fmla="*/ 2332360 w 4603109"/>
                  <a:gd name="connsiteY280" fmla="*/ 0 h 924402"/>
                  <a:gd name="connsiteX281" fmla="*/ 2335803 w 4603109"/>
                  <a:gd name="connsiteY281" fmla="*/ 0 h 924402"/>
                  <a:gd name="connsiteX282" fmla="*/ 2343312 w 4603109"/>
                  <a:gd name="connsiteY282" fmla="*/ 0 h 924402"/>
                  <a:gd name="connsiteX283" fmla="*/ 2344804 w 4603109"/>
                  <a:gd name="connsiteY283" fmla="*/ 0 h 924402"/>
                  <a:gd name="connsiteX284" fmla="*/ 2346768 w 4603109"/>
                  <a:gd name="connsiteY284" fmla="*/ 0 h 924402"/>
                  <a:gd name="connsiteX285" fmla="*/ 2347827 w 4603109"/>
                  <a:gd name="connsiteY285" fmla="*/ 0 h 924402"/>
                  <a:gd name="connsiteX286" fmla="*/ 2352274 w 4603109"/>
                  <a:gd name="connsiteY286" fmla="*/ 0 h 924402"/>
                  <a:gd name="connsiteX287" fmla="*/ 2359443 w 4603109"/>
                  <a:gd name="connsiteY287" fmla="*/ 0 h 924402"/>
                  <a:gd name="connsiteX288" fmla="*/ 2359865 w 4603109"/>
                  <a:gd name="connsiteY288" fmla="*/ 0 h 924402"/>
                  <a:gd name="connsiteX289" fmla="*/ 2359989 w 4603109"/>
                  <a:gd name="connsiteY289" fmla="*/ 0 h 924402"/>
                  <a:gd name="connsiteX290" fmla="*/ 2360887 w 4603109"/>
                  <a:gd name="connsiteY290" fmla="*/ 0 h 924402"/>
                  <a:gd name="connsiteX291" fmla="*/ 2360934 w 4603109"/>
                  <a:gd name="connsiteY291" fmla="*/ 0 h 924402"/>
                  <a:gd name="connsiteX292" fmla="*/ 2371886 w 4603109"/>
                  <a:gd name="connsiteY292" fmla="*/ 0 h 924402"/>
                  <a:gd name="connsiteX293" fmla="*/ 2373377 w 4603109"/>
                  <a:gd name="connsiteY293" fmla="*/ 0 h 924402"/>
                  <a:gd name="connsiteX294" fmla="*/ 2377892 w 4603109"/>
                  <a:gd name="connsiteY294" fmla="*/ 0 h 924402"/>
                  <a:gd name="connsiteX295" fmla="*/ 2382339 w 4603109"/>
                  <a:gd name="connsiteY295" fmla="*/ 0 h 924402"/>
                  <a:gd name="connsiteX296" fmla="*/ 2390054 w 4603109"/>
                  <a:gd name="connsiteY296" fmla="*/ 0 h 924402"/>
                  <a:gd name="connsiteX297" fmla="*/ 2419821 w 4603109"/>
                  <a:gd name="connsiteY297" fmla="*/ 0 h 924402"/>
                  <a:gd name="connsiteX298" fmla="*/ 2427040 w 4603109"/>
                  <a:gd name="connsiteY298" fmla="*/ 0 h 924402"/>
                  <a:gd name="connsiteX299" fmla="*/ 2436490 w 4603109"/>
                  <a:gd name="connsiteY299" fmla="*/ 0 h 924402"/>
                  <a:gd name="connsiteX300" fmla="*/ 2444472 w 4603109"/>
                  <a:gd name="connsiteY300" fmla="*/ 0 h 924402"/>
                  <a:gd name="connsiteX301" fmla="*/ 2448678 w 4603109"/>
                  <a:gd name="connsiteY301" fmla="*/ 0 h 924402"/>
                  <a:gd name="connsiteX302" fmla="*/ 2450171 w 4603109"/>
                  <a:gd name="connsiteY302" fmla="*/ 0 h 924402"/>
                  <a:gd name="connsiteX303" fmla="*/ 2450609 w 4603109"/>
                  <a:gd name="connsiteY303" fmla="*/ 0 h 924402"/>
                  <a:gd name="connsiteX304" fmla="*/ 2463572 w 4603109"/>
                  <a:gd name="connsiteY304" fmla="*/ 0 h 924402"/>
                  <a:gd name="connsiteX305" fmla="*/ 2471081 w 4603109"/>
                  <a:gd name="connsiteY305" fmla="*/ 0 h 924402"/>
                  <a:gd name="connsiteX306" fmla="*/ 2472573 w 4603109"/>
                  <a:gd name="connsiteY306" fmla="*/ 0 h 924402"/>
                  <a:gd name="connsiteX307" fmla="*/ 2474537 w 4603109"/>
                  <a:gd name="connsiteY307" fmla="*/ 0 h 924402"/>
                  <a:gd name="connsiteX308" fmla="*/ 2475596 w 4603109"/>
                  <a:gd name="connsiteY308" fmla="*/ 0 h 924402"/>
                  <a:gd name="connsiteX309" fmla="*/ 2477252 w 4603109"/>
                  <a:gd name="connsiteY309" fmla="*/ 0 h 924402"/>
                  <a:gd name="connsiteX310" fmla="*/ 2478712 w 4603109"/>
                  <a:gd name="connsiteY310" fmla="*/ 0 h 924402"/>
                  <a:gd name="connsiteX311" fmla="*/ 2478743 w 4603109"/>
                  <a:gd name="connsiteY311" fmla="*/ 0 h 924402"/>
                  <a:gd name="connsiteX312" fmla="*/ 2480043 w 4603109"/>
                  <a:gd name="connsiteY312" fmla="*/ 0 h 924402"/>
                  <a:gd name="connsiteX313" fmla="*/ 2499655 w 4603109"/>
                  <a:gd name="connsiteY313" fmla="*/ 0 h 924402"/>
                  <a:gd name="connsiteX314" fmla="*/ 2501146 w 4603109"/>
                  <a:gd name="connsiteY314" fmla="*/ 0 h 924402"/>
                  <a:gd name="connsiteX315" fmla="*/ 2505661 w 4603109"/>
                  <a:gd name="connsiteY315" fmla="*/ 0 h 924402"/>
                  <a:gd name="connsiteX316" fmla="*/ 2508776 w 4603109"/>
                  <a:gd name="connsiteY316" fmla="*/ 0 h 924402"/>
                  <a:gd name="connsiteX317" fmla="*/ 2510108 w 4603109"/>
                  <a:gd name="connsiteY317" fmla="*/ 0 h 924402"/>
                  <a:gd name="connsiteX318" fmla="*/ 2524178 w 4603109"/>
                  <a:gd name="connsiteY318" fmla="*/ 0 h 924402"/>
                  <a:gd name="connsiteX319" fmla="*/ 2525248 w 4603109"/>
                  <a:gd name="connsiteY319" fmla="*/ 0 h 924402"/>
                  <a:gd name="connsiteX320" fmla="*/ 2525669 w 4603109"/>
                  <a:gd name="connsiteY320" fmla="*/ 0 h 924402"/>
                  <a:gd name="connsiteX321" fmla="*/ 2552329 w 4603109"/>
                  <a:gd name="connsiteY321" fmla="*/ 0 h 924402"/>
                  <a:gd name="connsiteX322" fmla="*/ 2552751 w 4603109"/>
                  <a:gd name="connsiteY322" fmla="*/ 0 h 924402"/>
                  <a:gd name="connsiteX323" fmla="*/ 2554242 w 4603109"/>
                  <a:gd name="connsiteY323" fmla="*/ 0 h 924402"/>
                  <a:gd name="connsiteX324" fmla="*/ 2574787 w 4603109"/>
                  <a:gd name="connsiteY324" fmla="*/ 0 h 924402"/>
                  <a:gd name="connsiteX325" fmla="*/ 2576279 w 4603109"/>
                  <a:gd name="connsiteY325" fmla="*/ 0 h 924402"/>
                  <a:gd name="connsiteX326" fmla="*/ 2576447 w 4603109"/>
                  <a:gd name="connsiteY326" fmla="*/ 0 h 924402"/>
                  <a:gd name="connsiteX327" fmla="*/ 2577940 w 4603109"/>
                  <a:gd name="connsiteY327" fmla="*/ 0 h 924402"/>
                  <a:gd name="connsiteX328" fmla="*/ 2603360 w 4603109"/>
                  <a:gd name="connsiteY328" fmla="*/ 0 h 924402"/>
                  <a:gd name="connsiteX329" fmla="*/ 2604852 w 4603109"/>
                  <a:gd name="connsiteY329" fmla="*/ 0 h 924402"/>
                  <a:gd name="connsiteX330" fmla="*/ 2605021 w 4603109"/>
                  <a:gd name="connsiteY330" fmla="*/ 0 h 924402"/>
                  <a:gd name="connsiteX331" fmla="*/ 2605484 w 4603109"/>
                  <a:gd name="connsiteY331" fmla="*/ 0 h 924402"/>
                  <a:gd name="connsiteX332" fmla="*/ 2606481 w 4603109"/>
                  <a:gd name="connsiteY332" fmla="*/ 0 h 924402"/>
                  <a:gd name="connsiteX333" fmla="*/ 2606512 w 4603109"/>
                  <a:gd name="connsiteY333" fmla="*/ 0 h 924402"/>
                  <a:gd name="connsiteX334" fmla="*/ 2606976 w 4603109"/>
                  <a:gd name="connsiteY334" fmla="*/ 0 h 924402"/>
                  <a:gd name="connsiteX335" fmla="*/ 2618923 w 4603109"/>
                  <a:gd name="connsiteY335" fmla="*/ 0 h 924402"/>
                  <a:gd name="connsiteX336" fmla="*/ 2621248 w 4603109"/>
                  <a:gd name="connsiteY336" fmla="*/ 0 h 924402"/>
                  <a:gd name="connsiteX337" fmla="*/ 2622740 w 4603109"/>
                  <a:gd name="connsiteY337" fmla="*/ 0 h 924402"/>
                  <a:gd name="connsiteX338" fmla="*/ 2627885 w 4603109"/>
                  <a:gd name="connsiteY338" fmla="*/ 0 h 924402"/>
                  <a:gd name="connsiteX339" fmla="*/ 2629377 w 4603109"/>
                  <a:gd name="connsiteY339" fmla="*/ 0 h 924402"/>
                  <a:gd name="connsiteX340" fmla="*/ 2634058 w 4603109"/>
                  <a:gd name="connsiteY340" fmla="*/ 0 h 924402"/>
                  <a:gd name="connsiteX341" fmla="*/ 2635549 w 4603109"/>
                  <a:gd name="connsiteY341" fmla="*/ 0 h 924402"/>
                  <a:gd name="connsiteX342" fmla="*/ 2636545 w 4603109"/>
                  <a:gd name="connsiteY342" fmla="*/ 0 h 924402"/>
                  <a:gd name="connsiteX343" fmla="*/ 2648987 w 4603109"/>
                  <a:gd name="connsiteY343" fmla="*/ 0 h 924402"/>
                  <a:gd name="connsiteX344" fmla="*/ 2649821 w 4603109"/>
                  <a:gd name="connsiteY344" fmla="*/ 0 h 924402"/>
                  <a:gd name="connsiteX345" fmla="*/ 2651313 w 4603109"/>
                  <a:gd name="connsiteY345" fmla="*/ 0 h 924402"/>
                  <a:gd name="connsiteX346" fmla="*/ 2651947 w 4603109"/>
                  <a:gd name="connsiteY346" fmla="*/ 0 h 924402"/>
                  <a:gd name="connsiteX347" fmla="*/ 2653017 w 4603109"/>
                  <a:gd name="connsiteY347" fmla="*/ 0 h 924402"/>
                  <a:gd name="connsiteX348" fmla="*/ 2653438 w 4603109"/>
                  <a:gd name="connsiteY348" fmla="*/ 0 h 924402"/>
                  <a:gd name="connsiteX349" fmla="*/ 2656459 w 4603109"/>
                  <a:gd name="connsiteY349" fmla="*/ 0 h 924402"/>
                  <a:gd name="connsiteX350" fmla="*/ 2657950 w 4603109"/>
                  <a:gd name="connsiteY350" fmla="*/ 0 h 924402"/>
                  <a:gd name="connsiteX351" fmla="*/ 2665460 w 4603109"/>
                  <a:gd name="connsiteY351" fmla="*/ 0 h 924402"/>
                  <a:gd name="connsiteX352" fmla="*/ 2680098 w 4603109"/>
                  <a:gd name="connsiteY352" fmla="*/ 0 h 924402"/>
                  <a:gd name="connsiteX353" fmla="*/ 2680520 w 4603109"/>
                  <a:gd name="connsiteY353" fmla="*/ 0 h 924402"/>
                  <a:gd name="connsiteX354" fmla="*/ 2682011 w 4603109"/>
                  <a:gd name="connsiteY354" fmla="*/ 0 h 924402"/>
                  <a:gd name="connsiteX355" fmla="*/ 2692542 w 4603109"/>
                  <a:gd name="connsiteY355" fmla="*/ 0 h 924402"/>
                  <a:gd name="connsiteX356" fmla="*/ 2702556 w 4603109"/>
                  <a:gd name="connsiteY356" fmla="*/ 0 h 924402"/>
                  <a:gd name="connsiteX357" fmla="*/ 2704048 w 4603109"/>
                  <a:gd name="connsiteY357" fmla="*/ 0 h 924402"/>
                  <a:gd name="connsiteX358" fmla="*/ 2724289 w 4603109"/>
                  <a:gd name="connsiteY358" fmla="*/ 0 h 924402"/>
                  <a:gd name="connsiteX359" fmla="*/ 2731129 w 4603109"/>
                  <a:gd name="connsiteY359" fmla="*/ 0 h 924402"/>
                  <a:gd name="connsiteX360" fmla="*/ 2732621 w 4603109"/>
                  <a:gd name="connsiteY360" fmla="*/ 0 h 924402"/>
                  <a:gd name="connsiteX361" fmla="*/ 2733253 w 4603109"/>
                  <a:gd name="connsiteY361" fmla="*/ 0 h 924402"/>
                  <a:gd name="connsiteX362" fmla="*/ 2734745 w 4603109"/>
                  <a:gd name="connsiteY362" fmla="*/ 0 h 924402"/>
                  <a:gd name="connsiteX363" fmla="*/ 2746692 w 4603109"/>
                  <a:gd name="connsiteY363" fmla="*/ 0 h 924402"/>
                  <a:gd name="connsiteX364" fmla="*/ 2749017 w 4603109"/>
                  <a:gd name="connsiteY364" fmla="*/ 0 h 924402"/>
                  <a:gd name="connsiteX365" fmla="*/ 2750509 w 4603109"/>
                  <a:gd name="connsiteY365" fmla="*/ 0 h 924402"/>
                  <a:gd name="connsiteX366" fmla="*/ 2754354 w 4603109"/>
                  <a:gd name="connsiteY366" fmla="*/ 0 h 924402"/>
                  <a:gd name="connsiteX367" fmla="*/ 2755654 w 4603109"/>
                  <a:gd name="connsiteY367" fmla="*/ 0 h 924402"/>
                  <a:gd name="connsiteX368" fmla="*/ 2757146 w 4603109"/>
                  <a:gd name="connsiteY368" fmla="*/ 0 h 924402"/>
                  <a:gd name="connsiteX369" fmla="*/ 2761827 w 4603109"/>
                  <a:gd name="connsiteY369" fmla="*/ 0 h 924402"/>
                  <a:gd name="connsiteX370" fmla="*/ 2763318 w 4603109"/>
                  <a:gd name="connsiteY370" fmla="*/ 0 h 924402"/>
                  <a:gd name="connsiteX371" fmla="*/ 2776756 w 4603109"/>
                  <a:gd name="connsiteY371" fmla="*/ 0 h 924402"/>
                  <a:gd name="connsiteX372" fmla="*/ 2777590 w 4603109"/>
                  <a:gd name="connsiteY372" fmla="*/ 0 h 924402"/>
                  <a:gd name="connsiteX373" fmla="*/ 2779082 w 4603109"/>
                  <a:gd name="connsiteY373" fmla="*/ 0 h 924402"/>
                  <a:gd name="connsiteX374" fmla="*/ 2783442 w 4603109"/>
                  <a:gd name="connsiteY374" fmla="*/ 0 h 924402"/>
                  <a:gd name="connsiteX375" fmla="*/ 2784228 w 4603109"/>
                  <a:gd name="connsiteY375" fmla="*/ 0 h 924402"/>
                  <a:gd name="connsiteX376" fmla="*/ 2785719 w 4603109"/>
                  <a:gd name="connsiteY376" fmla="*/ 0 h 924402"/>
                  <a:gd name="connsiteX377" fmla="*/ 2786473 w 4603109"/>
                  <a:gd name="connsiteY377" fmla="*/ 0 h 924402"/>
                  <a:gd name="connsiteX378" fmla="*/ 2793229 w 4603109"/>
                  <a:gd name="connsiteY378" fmla="*/ 0 h 924402"/>
                  <a:gd name="connsiteX379" fmla="*/ 2799367 w 4603109"/>
                  <a:gd name="connsiteY379" fmla="*/ 0 h 924402"/>
                  <a:gd name="connsiteX380" fmla="*/ 2813506 w 4603109"/>
                  <a:gd name="connsiteY380" fmla="*/ 0 h 924402"/>
                  <a:gd name="connsiteX381" fmla="*/ 2820311 w 4603109"/>
                  <a:gd name="connsiteY381" fmla="*/ 0 h 924402"/>
                  <a:gd name="connsiteX382" fmla="*/ 2827893 w 4603109"/>
                  <a:gd name="connsiteY382" fmla="*/ 0 h 924402"/>
                  <a:gd name="connsiteX383" fmla="*/ 2827940 w 4603109"/>
                  <a:gd name="connsiteY383" fmla="*/ 0 h 924402"/>
                  <a:gd name="connsiteX384" fmla="*/ 2829431 w 4603109"/>
                  <a:gd name="connsiteY384" fmla="*/ 0 h 924402"/>
                  <a:gd name="connsiteX385" fmla="*/ 2829978 w 4603109"/>
                  <a:gd name="connsiteY385" fmla="*/ 0 h 924402"/>
                  <a:gd name="connsiteX386" fmla="*/ 2852058 w 4603109"/>
                  <a:gd name="connsiteY386" fmla="*/ 0 h 924402"/>
                  <a:gd name="connsiteX387" fmla="*/ 2857060 w 4603109"/>
                  <a:gd name="connsiteY387" fmla="*/ 0 h 924402"/>
                  <a:gd name="connsiteX388" fmla="*/ 2857958 w 4603109"/>
                  <a:gd name="connsiteY388" fmla="*/ 0 h 924402"/>
                  <a:gd name="connsiteX389" fmla="*/ 2871601 w 4603109"/>
                  <a:gd name="connsiteY389" fmla="*/ 0 h 924402"/>
                  <a:gd name="connsiteX390" fmla="*/ 2882123 w 4603109"/>
                  <a:gd name="connsiteY390" fmla="*/ 0 h 924402"/>
                  <a:gd name="connsiteX391" fmla="*/ 2894046 w 4603109"/>
                  <a:gd name="connsiteY391" fmla="*/ 0 h 924402"/>
                  <a:gd name="connsiteX392" fmla="*/ 2903496 w 4603109"/>
                  <a:gd name="connsiteY392" fmla="*/ 0 h 924402"/>
                  <a:gd name="connsiteX393" fmla="*/ 2911211 w 4603109"/>
                  <a:gd name="connsiteY393" fmla="*/ 0 h 924402"/>
                  <a:gd name="connsiteX394" fmla="*/ 2914242 w 4603109"/>
                  <a:gd name="connsiteY394" fmla="*/ 0 h 924402"/>
                  <a:gd name="connsiteX395" fmla="*/ 2914461 w 4603109"/>
                  <a:gd name="connsiteY395" fmla="*/ 0 h 924402"/>
                  <a:gd name="connsiteX396" fmla="*/ 2924111 w 4603109"/>
                  <a:gd name="connsiteY396" fmla="*/ 0 h 924402"/>
                  <a:gd name="connsiteX397" fmla="*/ 2927136 w 4603109"/>
                  <a:gd name="connsiteY397" fmla="*/ 0 h 924402"/>
                  <a:gd name="connsiteX398" fmla="*/ 2933561 w 4603109"/>
                  <a:gd name="connsiteY398" fmla="*/ 0 h 924402"/>
                  <a:gd name="connsiteX399" fmla="*/ 2939580 w 4603109"/>
                  <a:gd name="connsiteY399" fmla="*/ 0 h 924402"/>
                  <a:gd name="connsiteX400" fmla="*/ 2941275 w 4603109"/>
                  <a:gd name="connsiteY400" fmla="*/ 0 h 924402"/>
                  <a:gd name="connsiteX401" fmla="*/ 2941543 w 4603109"/>
                  <a:gd name="connsiteY401" fmla="*/ 0 h 924402"/>
                  <a:gd name="connsiteX402" fmla="*/ 2945586 w 4603109"/>
                  <a:gd name="connsiteY402" fmla="*/ 0 h 924402"/>
                  <a:gd name="connsiteX403" fmla="*/ 2950032 w 4603109"/>
                  <a:gd name="connsiteY403" fmla="*/ 0 h 924402"/>
                  <a:gd name="connsiteX404" fmla="*/ 2955662 w 4603109"/>
                  <a:gd name="connsiteY404" fmla="*/ 0 h 924402"/>
                  <a:gd name="connsiteX405" fmla="*/ 2955709 w 4603109"/>
                  <a:gd name="connsiteY405" fmla="*/ 0 h 924402"/>
                  <a:gd name="connsiteX406" fmla="*/ 2957200 w 4603109"/>
                  <a:gd name="connsiteY406" fmla="*/ 0 h 924402"/>
                  <a:gd name="connsiteX407" fmla="*/ 2957747 w 4603109"/>
                  <a:gd name="connsiteY407" fmla="*/ 0 h 924402"/>
                  <a:gd name="connsiteX408" fmla="*/ 2968152 w 4603109"/>
                  <a:gd name="connsiteY408" fmla="*/ 0 h 924402"/>
                  <a:gd name="connsiteX409" fmla="*/ 2969644 w 4603109"/>
                  <a:gd name="connsiteY409" fmla="*/ 0 h 924402"/>
                  <a:gd name="connsiteX410" fmla="*/ 2972667 w 4603109"/>
                  <a:gd name="connsiteY410" fmla="*/ 0 h 924402"/>
                  <a:gd name="connsiteX411" fmla="*/ 2977114 w 4603109"/>
                  <a:gd name="connsiteY411" fmla="*/ 0 h 924402"/>
                  <a:gd name="connsiteX412" fmla="*/ 2984829 w 4603109"/>
                  <a:gd name="connsiteY412" fmla="*/ 0 h 924402"/>
                  <a:gd name="connsiteX413" fmla="*/ 2985727 w 4603109"/>
                  <a:gd name="connsiteY413" fmla="*/ 0 h 924402"/>
                  <a:gd name="connsiteX414" fmla="*/ 2999370 w 4603109"/>
                  <a:gd name="connsiteY414" fmla="*/ 0 h 924402"/>
                  <a:gd name="connsiteX415" fmla="*/ 3021815 w 4603109"/>
                  <a:gd name="connsiteY415" fmla="*/ 0 h 924402"/>
                  <a:gd name="connsiteX416" fmla="*/ 3031265 w 4603109"/>
                  <a:gd name="connsiteY416" fmla="*/ 0 h 924402"/>
                  <a:gd name="connsiteX417" fmla="*/ 3042230 w 4603109"/>
                  <a:gd name="connsiteY417" fmla="*/ 0 h 924402"/>
                  <a:gd name="connsiteX418" fmla="*/ 3044946 w 4603109"/>
                  <a:gd name="connsiteY418" fmla="*/ 0 h 924402"/>
                  <a:gd name="connsiteX419" fmla="*/ 3051880 w 4603109"/>
                  <a:gd name="connsiteY419" fmla="*/ 0 h 924402"/>
                  <a:gd name="connsiteX420" fmla="*/ 3061330 w 4603109"/>
                  <a:gd name="connsiteY420" fmla="*/ 0 h 924402"/>
                  <a:gd name="connsiteX421" fmla="*/ 3067349 w 4603109"/>
                  <a:gd name="connsiteY421" fmla="*/ 0 h 924402"/>
                  <a:gd name="connsiteX422" fmla="*/ 3069312 w 4603109"/>
                  <a:gd name="connsiteY422" fmla="*/ 0 h 924402"/>
                  <a:gd name="connsiteX423" fmla="*/ 3073355 w 4603109"/>
                  <a:gd name="connsiteY423" fmla="*/ 0 h 924402"/>
                  <a:gd name="connsiteX424" fmla="*/ 3073518 w 4603109"/>
                  <a:gd name="connsiteY424" fmla="*/ 0 h 924402"/>
                  <a:gd name="connsiteX425" fmla="*/ 3075011 w 4603109"/>
                  <a:gd name="connsiteY425" fmla="*/ 0 h 924402"/>
                  <a:gd name="connsiteX426" fmla="*/ 3077801 w 4603109"/>
                  <a:gd name="connsiteY426" fmla="*/ 0 h 924402"/>
                  <a:gd name="connsiteX427" fmla="*/ 3095921 w 4603109"/>
                  <a:gd name="connsiteY427" fmla="*/ 0 h 924402"/>
                  <a:gd name="connsiteX428" fmla="*/ 3097413 w 4603109"/>
                  <a:gd name="connsiteY428" fmla="*/ 0 h 924402"/>
                  <a:gd name="connsiteX429" fmla="*/ 3100436 w 4603109"/>
                  <a:gd name="connsiteY429" fmla="*/ 0 h 924402"/>
                  <a:gd name="connsiteX430" fmla="*/ 3103552 w 4603109"/>
                  <a:gd name="connsiteY430" fmla="*/ 0 h 924402"/>
                  <a:gd name="connsiteX431" fmla="*/ 3104883 w 4603109"/>
                  <a:gd name="connsiteY431" fmla="*/ 0 h 924402"/>
                  <a:gd name="connsiteX432" fmla="*/ 3120023 w 4603109"/>
                  <a:gd name="connsiteY432" fmla="*/ 0 h 924402"/>
                  <a:gd name="connsiteX433" fmla="*/ 3120445 w 4603109"/>
                  <a:gd name="connsiteY433" fmla="*/ 0 h 924402"/>
                  <a:gd name="connsiteX434" fmla="*/ 3149018 w 4603109"/>
                  <a:gd name="connsiteY434" fmla="*/ 0 h 924402"/>
                  <a:gd name="connsiteX435" fmla="*/ 3150088 w 4603109"/>
                  <a:gd name="connsiteY435" fmla="*/ 0 h 924402"/>
                  <a:gd name="connsiteX436" fmla="*/ 3150509 w 4603109"/>
                  <a:gd name="connsiteY436" fmla="*/ 0 h 924402"/>
                  <a:gd name="connsiteX437" fmla="*/ 3171054 w 4603109"/>
                  <a:gd name="connsiteY437" fmla="*/ 0 h 924402"/>
                  <a:gd name="connsiteX438" fmla="*/ 3172715 w 4603109"/>
                  <a:gd name="connsiteY438" fmla="*/ 0 h 924402"/>
                  <a:gd name="connsiteX439" fmla="*/ 3199627 w 4603109"/>
                  <a:gd name="connsiteY439" fmla="*/ 0 h 924402"/>
                  <a:gd name="connsiteX440" fmla="*/ 3201119 w 4603109"/>
                  <a:gd name="connsiteY440" fmla="*/ 0 h 924402"/>
                  <a:gd name="connsiteX441" fmla="*/ 3201287 w 4603109"/>
                  <a:gd name="connsiteY441" fmla="*/ 0 h 924402"/>
                  <a:gd name="connsiteX442" fmla="*/ 3201751 w 4603109"/>
                  <a:gd name="connsiteY442" fmla="*/ 0 h 924402"/>
                  <a:gd name="connsiteX443" fmla="*/ 3202780 w 4603109"/>
                  <a:gd name="connsiteY443" fmla="*/ 0 h 924402"/>
                  <a:gd name="connsiteX444" fmla="*/ 3217515 w 4603109"/>
                  <a:gd name="connsiteY444" fmla="*/ 0 h 924402"/>
                  <a:gd name="connsiteX445" fmla="*/ 3224152 w 4603109"/>
                  <a:gd name="connsiteY445" fmla="*/ 0 h 924402"/>
                  <a:gd name="connsiteX446" fmla="*/ 3230324 w 4603109"/>
                  <a:gd name="connsiteY446" fmla="*/ 0 h 924402"/>
                  <a:gd name="connsiteX447" fmla="*/ 3231321 w 4603109"/>
                  <a:gd name="connsiteY447" fmla="*/ 0 h 924402"/>
                  <a:gd name="connsiteX448" fmla="*/ 3231816 w 4603109"/>
                  <a:gd name="connsiteY448" fmla="*/ 0 h 924402"/>
                  <a:gd name="connsiteX449" fmla="*/ 3243763 w 4603109"/>
                  <a:gd name="connsiteY449" fmla="*/ 0 h 924402"/>
                  <a:gd name="connsiteX450" fmla="*/ 3246088 w 4603109"/>
                  <a:gd name="connsiteY450" fmla="*/ 0 h 924402"/>
                  <a:gd name="connsiteX451" fmla="*/ 3247580 w 4603109"/>
                  <a:gd name="connsiteY451" fmla="*/ 0 h 924402"/>
                  <a:gd name="connsiteX452" fmla="*/ 3247792 w 4603109"/>
                  <a:gd name="connsiteY452" fmla="*/ 0 h 924402"/>
                  <a:gd name="connsiteX453" fmla="*/ 3248214 w 4603109"/>
                  <a:gd name="connsiteY453" fmla="*/ 0 h 924402"/>
                  <a:gd name="connsiteX454" fmla="*/ 3252725 w 4603109"/>
                  <a:gd name="connsiteY454" fmla="*/ 0 h 924402"/>
                  <a:gd name="connsiteX455" fmla="*/ 3254217 w 4603109"/>
                  <a:gd name="connsiteY455" fmla="*/ 0 h 924402"/>
                  <a:gd name="connsiteX456" fmla="*/ 3260235 w 4603109"/>
                  <a:gd name="connsiteY456" fmla="*/ 0 h 924402"/>
                  <a:gd name="connsiteX457" fmla="*/ 3276787 w 4603109"/>
                  <a:gd name="connsiteY457" fmla="*/ 0 h 924402"/>
                  <a:gd name="connsiteX458" fmla="*/ 3277857 w 4603109"/>
                  <a:gd name="connsiteY458" fmla="*/ 0 h 924402"/>
                  <a:gd name="connsiteX459" fmla="*/ 3278278 w 4603109"/>
                  <a:gd name="connsiteY459" fmla="*/ 0 h 924402"/>
                  <a:gd name="connsiteX460" fmla="*/ 3290300 w 4603109"/>
                  <a:gd name="connsiteY460" fmla="*/ 0 h 924402"/>
                  <a:gd name="connsiteX461" fmla="*/ 3298823 w 4603109"/>
                  <a:gd name="connsiteY461" fmla="*/ 0 h 924402"/>
                  <a:gd name="connsiteX462" fmla="*/ 3327396 w 4603109"/>
                  <a:gd name="connsiteY462" fmla="*/ 0 h 924402"/>
                  <a:gd name="connsiteX463" fmla="*/ 3328888 w 4603109"/>
                  <a:gd name="connsiteY463" fmla="*/ 0 h 924402"/>
                  <a:gd name="connsiteX464" fmla="*/ 3329520 w 4603109"/>
                  <a:gd name="connsiteY464" fmla="*/ 0 h 924402"/>
                  <a:gd name="connsiteX465" fmla="*/ 3345284 w 4603109"/>
                  <a:gd name="connsiteY465" fmla="*/ 0 h 924402"/>
                  <a:gd name="connsiteX466" fmla="*/ 3349129 w 4603109"/>
                  <a:gd name="connsiteY466" fmla="*/ 0 h 924402"/>
                  <a:gd name="connsiteX467" fmla="*/ 3351921 w 4603109"/>
                  <a:gd name="connsiteY467" fmla="*/ 0 h 924402"/>
                  <a:gd name="connsiteX468" fmla="*/ 3358093 w 4603109"/>
                  <a:gd name="connsiteY468" fmla="*/ 0 h 924402"/>
                  <a:gd name="connsiteX469" fmla="*/ 3359585 w 4603109"/>
                  <a:gd name="connsiteY469" fmla="*/ 0 h 924402"/>
                  <a:gd name="connsiteX470" fmla="*/ 3371532 w 4603109"/>
                  <a:gd name="connsiteY470" fmla="*/ 0 h 924402"/>
                  <a:gd name="connsiteX471" fmla="*/ 3373857 w 4603109"/>
                  <a:gd name="connsiteY471" fmla="*/ 0 h 924402"/>
                  <a:gd name="connsiteX472" fmla="*/ 3375349 w 4603109"/>
                  <a:gd name="connsiteY472" fmla="*/ 0 h 924402"/>
                  <a:gd name="connsiteX473" fmla="*/ 3380494 w 4603109"/>
                  <a:gd name="connsiteY473" fmla="*/ 0 h 924402"/>
                  <a:gd name="connsiteX474" fmla="*/ 3381986 w 4603109"/>
                  <a:gd name="connsiteY474" fmla="*/ 0 h 924402"/>
                  <a:gd name="connsiteX475" fmla="*/ 3388004 w 4603109"/>
                  <a:gd name="connsiteY475" fmla="*/ 0 h 924402"/>
                  <a:gd name="connsiteX476" fmla="*/ 3408282 w 4603109"/>
                  <a:gd name="connsiteY476" fmla="*/ 0 h 924402"/>
                  <a:gd name="connsiteX477" fmla="*/ 3418069 w 4603109"/>
                  <a:gd name="connsiteY477" fmla="*/ 0 h 924402"/>
                  <a:gd name="connsiteX478" fmla="*/ 3424207 w 4603109"/>
                  <a:gd name="connsiteY478" fmla="*/ 0 h 924402"/>
                  <a:gd name="connsiteX479" fmla="*/ 3424753 w 4603109"/>
                  <a:gd name="connsiteY479" fmla="*/ 0 h 924402"/>
                  <a:gd name="connsiteX480" fmla="*/ 3452733 w 4603109"/>
                  <a:gd name="connsiteY480" fmla="*/ 0 h 924402"/>
                  <a:gd name="connsiteX481" fmla="*/ 3454818 w 4603109"/>
                  <a:gd name="connsiteY481" fmla="*/ 0 h 924402"/>
                  <a:gd name="connsiteX482" fmla="*/ 3476898 w 4603109"/>
                  <a:gd name="connsiteY482" fmla="*/ 0 h 924402"/>
                  <a:gd name="connsiteX483" fmla="*/ 3496441 w 4603109"/>
                  <a:gd name="connsiteY483" fmla="*/ 0 h 924402"/>
                  <a:gd name="connsiteX484" fmla="*/ 3509236 w 4603109"/>
                  <a:gd name="connsiteY484" fmla="*/ 0 h 924402"/>
                  <a:gd name="connsiteX485" fmla="*/ 3518886 w 4603109"/>
                  <a:gd name="connsiteY485" fmla="*/ 0 h 924402"/>
                  <a:gd name="connsiteX486" fmla="*/ 3528336 w 4603109"/>
                  <a:gd name="connsiteY486" fmla="*/ 0 h 924402"/>
                  <a:gd name="connsiteX487" fmla="*/ 3536051 w 4603109"/>
                  <a:gd name="connsiteY487" fmla="*/ 0 h 924402"/>
                  <a:gd name="connsiteX488" fmla="*/ 3539301 w 4603109"/>
                  <a:gd name="connsiteY488" fmla="*/ 0 h 924402"/>
                  <a:gd name="connsiteX489" fmla="*/ 3540361 w 4603109"/>
                  <a:gd name="connsiteY489" fmla="*/ 0 h 924402"/>
                  <a:gd name="connsiteX490" fmla="*/ 3544807 w 4603109"/>
                  <a:gd name="connsiteY490" fmla="*/ 0 h 924402"/>
                  <a:gd name="connsiteX491" fmla="*/ 3551976 w 4603109"/>
                  <a:gd name="connsiteY491" fmla="*/ 0 h 924402"/>
                  <a:gd name="connsiteX492" fmla="*/ 3552522 w 4603109"/>
                  <a:gd name="connsiteY492" fmla="*/ 0 h 924402"/>
                  <a:gd name="connsiteX493" fmla="*/ 3564420 w 4603109"/>
                  <a:gd name="connsiteY493" fmla="*/ 0 h 924402"/>
                  <a:gd name="connsiteX494" fmla="*/ 3570426 w 4603109"/>
                  <a:gd name="connsiteY494" fmla="*/ 0 h 924402"/>
                  <a:gd name="connsiteX495" fmla="*/ 3574872 w 4603109"/>
                  <a:gd name="connsiteY495" fmla="*/ 0 h 924402"/>
                  <a:gd name="connsiteX496" fmla="*/ 3580502 w 4603109"/>
                  <a:gd name="connsiteY496" fmla="*/ 0 h 924402"/>
                  <a:gd name="connsiteX497" fmla="*/ 3582587 w 4603109"/>
                  <a:gd name="connsiteY497" fmla="*/ 0 h 924402"/>
                  <a:gd name="connsiteX498" fmla="*/ 3624210 w 4603109"/>
                  <a:gd name="connsiteY498" fmla="*/ 0 h 924402"/>
                  <a:gd name="connsiteX499" fmla="*/ 3637005 w 4603109"/>
                  <a:gd name="connsiteY499" fmla="*/ 0 h 924402"/>
                  <a:gd name="connsiteX500" fmla="*/ 3646655 w 4603109"/>
                  <a:gd name="connsiteY500" fmla="*/ 0 h 924402"/>
                  <a:gd name="connsiteX501" fmla="*/ 3656105 w 4603109"/>
                  <a:gd name="connsiteY501" fmla="*/ 0 h 924402"/>
                  <a:gd name="connsiteX502" fmla="*/ 3667070 w 4603109"/>
                  <a:gd name="connsiteY502" fmla="*/ 0 h 924402"/>
                  <a:gd name="connsiteX503" fmla="*/ 3668130 w 4603109"/>
                  <a:gd name="connsiteY503" fmla="*/ 0 h 924402"/>
                  <a:gd name="connsiteX504" fmla="*/ 3669786 w 4603109"/>
                  <a:gd name="connsiteY504" fmla="*/ 0 h 924402"/>
                  <a:gd name="connsiteX505" fmla="*/ 3672576 w 4603109"/>
                  <a:gd name="connsiteY505" fmla="*/ 0 h 924402"/>
                  <a:gd name="connsiteX506" fmla="*/ 3692189 w 4603109"/>
                  <a:gd name="connsiteY506" fmla="*/ 0 h 924402"/>
                  <a:gd name="connsiteX507" fmla="*/ 3698195 w 4603109"/>
                  <a:gd name="connsiteY507" fmla="*/ 0 h 924402"/>
                  <a:gd name="connsiteX508" fmla="*/ 3702641 w 4603109"/>
                  <a:gd name="connsiteY508" fmla="*/ 0 h 924402"/>
                  <a:gd name="connsiteX509" fmla="*/ 3744863 w 4603109"/>
                  <a:gd name="connsiteY509" fmla="*/ 0 h 924402"/>
                  <a:gd name="connsiteX510" fmla="*/ 3745285 w 4603109"/>
                  <a:gd name="connsiteY510" fmla="*/ 0 h 924402"/>
                  <a:gd name="connsiteX511" fmla="*/ 3795894 w 4603109"/>
                  <a:gd name="connsiteY511" fmla="*/ 0 h 924402"/>
                  <a:gd name="connsiteX512" fmla="*/ 3797555 w 4603109"/>
                  <a:gd name="connsiteY512" fmla="*/ 0 h 924402"/>
                  <a:gd name="connsiteX513" fmla="*/ 3826591 w 4603109"/>
                  <a:gd name="connsiteY513" fmla="*/ 0 h 924402"/>
                  <a:gd name="connsiteX514" fmla="*/ 3842355 w 4603109"/>
                  <a:gd name="connsiteY514" fmla="*/ 0 h 924402"/>
                  <a:gd name="connsiteX515" fmla="*/ 3848992 w 4603109"/>
                  <a:gd name="connsiteY515" fmla="*/ 0 h 924402"/>
                  <a:gd name="connsiteX516" fmla="*/ 3872632 w 4603109"/>
                  <a:gd name="connsiteY516" fmla="*/ 0 h 924402"/>
                  <a:gd name="connsiteX517" fmla="*/ 3873054 w 4603109"/>
                  <a:gd name="connsiteY517" fmla="*/ 0 h 924402"/>
                  <a:gd name="connsiteX518" fmla="*/ 3885075 w 4603109"/>
                  <a:gd name="connsiteY518" fmla="*/ 0 h 924402"/>
                  <a:gd name="connsiteX519" fmla="*/ 3923663 w 4603109"/>
                  <a:gd name="connsiteY519" fmla="*/ 0 h 924402"/>
                  <a:gd name="connsiteX520" fmla="*/ 3954360 w 4603109"/>
                  <a:gd name="connsiteY520" fmla="*/ 0 h 924402"/>
                  <a:gd name="connsiteX521" fmla="*/ 3970124 w 4603109"/>
                  <a:gd name="connsiteY521" fmla="*/ 0 h 924402"/>
                  <a:gd name="connsiteX522" fmla="*/ 3976761 w 4603109"/>
                  <a:gd name="connsiteY522" fmla="*/ 0 h 924402"/>
                  <a:gd name="connsiteX523" fmla="*/ 4012844 w 4603109"/>
                  <a:gd name="connsiteY523" fmla="*/ 0 h 924402"/>
                  <a:gd name="connsiteX524" fmla="*/ 4049593 w 4603109"/>
                  <a:gd name="connsiteY524" fmla="*/ 0 h 924402"/>
                  <a:gd name="connsiteX525" fmla="*/ 4169647 w 4603109"/>
                  <a:gd name="connsiteY525" fmla="*/ 0 h 924402"/>
                  <a:gd name="connsiteX526" fmla="*/ 4177362 w 4603109"/>
                  <a:gd name="connsiteY526" fmla="*/ 0 h 924402"/>
                  <a:gd name="connsiteX527" fmla="*/ 4297416 w 4603109"/>
                  <a:gd name="connsiteY527" fmla="*/ 0 h 924402"/>
                  <a:gd name="connsiteX528" fmla="*/ 4379339 w 4603109"/>
                  <a:gd name="connsiteY528" fmla="*/ 47054 h 924402"/>
                  <a:gd name="connsiteX529" fmla="*/ 4591731 w 4603109"/>
                  <a:gd name="connsiteY529" fmla="*/ 415146 h 924402"/>
                  <a:gd name="connsiteX530" fmla="*/ 4591731 w 4603109"/>
                  <a:gd name="connsiteY530" fmla="*/ 509257 h 924402"/>
                  <a:gd name="connsiteX531" fmla="*/ 4379339 w 4603109"/>
                  <a:gd name="connsiteY531" fmla="*/ 877348 h 924402"/>
                  <a:gd name="connsiteX532" fmla="*/ 4297416 w 4603109"/>
                  <a:gd name="connsiteY532" fmla="*/ 924402 h 924402"/>
                  <a:gd name="connsiteX533" fmla="*/ 4169647 w 4603109"/>
                  <a:gd name="connsiteY533" fmla="*/ 924402 h 924402"/>
                  <a:gd name="connsiteX534" fmla="*/ 3976761 w 4603109"/>
                  <a:gd name="connsiteY534" fmla="*/ 924402 h 924402"/>
                  <a:gd name="connsiteX535" fmla="*/ 3872632 w 4603109"/>
                  <a:gd name="connsiteY535" fmla="*/ 924402 h 924402"/>
                  <a:gd name="connsiteX536" fmla="*/ 3848992 w 4603109"/>
                  <a:gd name="connsiteY536" fmla="*/ 924402 h 924402"/>
                  <a:gd name="connsiteX537" fmla="*/ 3744863 w 4603109"/>
                  <a:gd name="connsiteY537" fmla="*/ 924402 h 924402"/>
                  <a:gd name="connsiteX538" fmla="*/ 3702641 w 4603109"/>
                  <a:gd name="connsiteY538" fmla="*/ 924402 h 924402"/>
                  <a:gd name="connsiteX539" fmla="*/ 3672576 w 4603109"/>
                  <a:gd name="connsiteY539" fmla="*/ 924402 h 924402"/>
                  <a:gd name="connsiteX540" fmla="*/ 3656105 w 4603109"/>
                  <a:gd name="connsiteY540" fmla="*/ 924402 h 924402"/>
                  <a:gd name="connsiteX541" fmla="*/ 3574872 w 4603109"/>
                  <a:gd name="connsiteY541" fmla="*/ 924402 h 924402"/>
                  <a:gd name="connsiteX542" fmla="*/ 3551976 w 4603109"/>
                  <a:gd name="connsiteY542" fmla="*/ 924402 h 924402"/>
                  <a:gd name="connsiteX543" fmla="*/ 3544807 w 4603109"/>
                  <a:gd name="connsiteY543" fmla="*/ 924402 h 924402"/>
                  <a:gd name="connsiteX544" fmla="*/ 3528336 w 4603109"/>
                  <a:gd name="connsiteY544" fmla="*/ 924402 h 924402"/>
                  <a:gd name="connsiteX545" fmla="*/ 3424207 w 4603109"/>
                  <a:gd name="connsiteY545" fmla="*/ 924402 h 924402"/>
                  <a:gd name="connsiteX546" fmla="*/ 3381986 w 4603109"/>
                  <a:gd name="connsiteY546" fmla="*/ 924402 h 924402"/>
                  <a:gd name="connsiteX547" fmla="*/ 3380494 w 4603109"/>
                  <a:gd name="connsiteY547" fmla="*/ 924402 h 924402"/>
                  <a:gd name="connsiteX548" fmla="*/ 3351921 w 4603109"/>
                  <a:gd name="connsiteY548" fmla="*/ 924402 h 924402"/>
                  <a:gd name="connsiteX549" fmla="*/ 3277857 w 4603109"/>
                  <a:gd name="connsiteY549" fmla="*/ 924402 h 924402"/>
                  <a:gd name="connsiteX550" fmla="*/ 3254217 w 4603109"/>
                  <a:gd name="connsiteY550" fmla="*/ 924402 h 924402"/>
                  <a:gd name="connsiteX551" fmla="*/ 3252725 w 4603109"/>
                  <a:gd name="connsiteY551" fmla="*/ 924402 h 924402"/>
                  <a:gd name="connsiteX552" fmla="*/ 3247792 w 4603109"/>
                  <a:gd name="connsiteY552" fmla="*/ 924402 h 924402"/>
                  <a:gd name="connsiteX553" fmla="*/ 3231321 w 4603109"/>
                  <a:gd name="connsiteY553" fmla="*/ 924402 h 924402"/>
                  <a:gd name="connsiteX554" fmla="*/ 3224152 w 4603109"/>
                  <a:gd name="connsiteY554" fmla="*/ 924402 h 924402"/>
                  <a:gd name="connsiteX555" fmla="*/ 3150088 w 4603109"/>
                  <a:gd name="connsiteY555" fmla="*/ 924402 h 924402"/>
                  <a:gd name="connsiteX556" fmla="*/ 3120023 w 4603109"/>
                  <a:gd name="connsiteY556" fmla="*/ 924402 h 924402"/>
                  <a:gd name="connsiteX557" fmla="*/ 3104883 w 4603109"/>
                  <a:gd name="connsiteY557" fmla="*/ 924402 h 924402"/>
                  <a:gd name="connsiteX558" fmla="*/ 3103552 w 4603109"/>
                  <a:gd name="connsiteY558" fmla="*/ 924402 h 924402"/>
                  <a:gd name="connsiteX559" fmla="*/ 3077801 w 4603109"/>
                  <a:gd name="connsiteY559" fmla="*/ 924402 h 924402"/>
                  <a:gd name="connsiteX560" fmla="*/ 3061330 w 4603109"/>
                  <a:gd name="connsiteY560" fmla="*/ 924402 h 924402"/>
                  <a:gd name="connsiteX561" fmla="*/ 3031265 w 4603109"/>
                  <a:gd name="connsiteY561" fmla="*/ 924402 h 924402"/>
                  <a:gd name="connsiteX562" fmla="*/ 2977114 w 4603109"/>
                  <a:gd name="connsiteY562" fmla="*/ 924402 h 924402"/>
                  <a:gd name="connsiteX563" fmla="*/ 2957200 w 4603109"/>
                  <a:gd name="connsiteY563" fmla="*/ 924402 h 924402"/>
                  <a:gd name="connsiteX564" fmla="*/ 2955709 w 4603109"/>
                  <a:gd name="connsiteY564" fmla="*/ 924402 h 924402"/>
                  <a:gd name="connsiteX565" fmla="*/ 2950032 w 4603109"/>
                  <a:gd name="connsiteY565" fmla="*/ 924402 h 924402"/>
                  <a:gd name="connsiteX566" fmla="*/ 2933561 w 4603109"/>
                  <a:gd name="connsiteY566" fmla="*/ 924402 h 924402"/>
                  <a:gd name="connsiteX567" fmla="*/ 2927136 w 4603109"/>
                  <a:gd name="connsiteY567" fmla="*/ 924402 h 924402"/>
                  <a:gd name="connsiteX568" fmla="*/ 2903496 w 4603109"/>
                  <a:gd name="connsiteY568" fmla="*/ 924402 h 924402"/>
                  <a:gd name="connsiteX569" fmla="*/ 2829431 w 4603109"/>
                  <a:gd name="connsiteY569" fmla="*/ 924402 h 924402"/>
                  <a:gd name="connsiteX570" fmla="*/ 2827940 w 4603109"/>
                  <a:gd name="connsiteY570" fmla="*/ 924402 h 924402"/>
                  <a:gd name="connsiteX571" fmla="*/ 2799367 w 4603109"/>
                  <a:gd name="connsiteY571" fmla="*/ 924402 h 924402"/>
                  <a:gd name="connsiteX572" fmla="*/ 2785719 w 4603109"/>
                  <a:gd name="connsiteY572" fmla="*/ 924402 h 924402"/>
                  <a:gd name="connsiteX573" fmla="*/ 2784228 w 4603109"/>
                  <a:gd name="connsiteY573" fmla="*/ 924402 h 924402"/>
                  <a:gd name="connsiteX574" fmla="*/ 2757146 w 4603109"/>
                  <a:gd name="connsiteY574" fmla="*/ 924402 h 924402"/>
                  <a:gd name="connsiteX575" fmla="*/ 2755654 w 4603109"/>
                  <a:gd name="connsiteY575" fmla="*/ 924402 h 924402"/>
                  <a:gd name="connsiteX576" fmla="*/ 2680098 w 4603109"/>
                  <a:gd name="connsiteY576" fmla="*/ 924402 h 924402"/>
                  <a:gd name="connsiteX577" fmla="*/ 2657950 w 4603109"/>
                  <a:gd name="connsiteY577" fmla="*/ 924402 h 924402"/>
                  <a:gd name="connsiteX578" fmla="*/ 2656459 w 4603109"/>
                  <a:gd name="connsiteY578" fmla="*/ 924402 h 924402"/>
                  <a:gd name="connsiteX579" fmla="*/ 2653017 w 4603109"/>
                  <a:gd name="connsiteY579" fmla="*/ 924402 h 924402"/>
                  <a:gd name="connsiteX580" fmla="*/ 2636545 w 4603109"/>
                  <a:gd name="connsiteY580" fmla="*/ 924402 h 924402"/>
                  <a:gd name="connsiteX581" fmla="*/ 2629377 w 4603109"/>
                  <a:gd name="connsiteY581" fmla="*/ 924402 h 924402"/>
                  <a:gd name="connsiteX582" fmla="*/ 2627885 w 4603109"/>
                  <a:gd name="connsiteY582" fmla="*/ 924402 h 924402"/>
                  <a:gd name="connsiteX583" fmla="*/ 2606481 w 4603109"/>
                  <a:gd name="connsiteY583" fmla="*/ 924402 h 924402"/>
                  <a:gd name="connsiteX584" fmla="*/ 2552329 w 4603109"/>
                  <a:gd name="connsiteY584" fmla="*/ 924402 h 924402"/>
                  <a:gd name="connsiteX585" fmla="*/ 2525248 w 4603109"/>
                  <a:gd name="connsiteY585" fmla="*/ 924402 h 924402"/>
                  <a:gd name="connsiteX586" fmla="*/ 2510108 w 4603109"/>
                  <a:gd name="connsiteY586" fmla="*/ 924402 h 924402"/>
                  <a:gd name="connsiteX587" fmla="*/ 2508776 w 4603109"/>
                  <a:gd name="connsiteY587" fmla="*/ 924402 h 924402"/>
                  <a:gd name="connsiteX588" fmla="*/ 2480043 w 4603109"/>
                  <a:gd name="connsiteY588" fmla="*/ 924402 h 924402"/>
                  <a:gd name="connsiteX589" fmla="*/ 2478712 w 4603109"/>
                  <a:gd name="connsiteY589" fmla="*/ 924402 h 924402"/>
                  <a:gd name="connsiteX590" fmla="*/ 2463572 w 4603109"/>
                  <a:gd name="connsiteY590" fmla="*/ 924402 h 924402"/>
                  <a:gd name="connsiteX591" fmla="*/ 2436490 w 4603109"/>
                  <a:gd name="connsiteY591" fmla="*/ 924402 h 924402"/>
                  <a:gd name="connsiteX592" fmla="*/ 2382339 w 4603109"/>
                  <a:gd name="connsiteY592" fmla="*/ 924402 h 924402"/>
                  <a:gd name="connsiteX593" fmla="*/ 2360934 w 4603109"/>
                  <a:gd name="connsiteY593" fmla="*/ 924402 h 924402"/>
                  <a:gd name="connsiteX594" fmla="*/ 2359443 w 4603109"/>
                  <a:gd name="connsiteY594" fmla="*/ 924402 h 924402"/>
                  <a:gd name="connsiteX595" fmla="*/ 2352274 w 4603109"/>
                  <a:gd name="connsiteY595" fmla="*/ 924402 h 924402"/>
                  <a:gd name="connsiteX596" fmla="*/ 2335803 w 4603109"/>
                  <a:gd name="connsiteY596" fmla="*/ 924402 h 924402"/>
                  <a:gd name="connsiteX597" fmla="*/ 2332360 w 4603109"/>
                  <a:gd name="connsiteY597" fmla="*/ 924402 h 924402"/>
                  <a:gd name="connsiteX598" fmla="*/ 2332328 w 4603109"/>
                  <a:gd name="connsiteY598" fmla="*/ 924402 h 924402"/>
                  <a:gd name="connsiteX599" fmla="*/ 2330869 w 4603109"/>
                  <a:gd name="connsiteY599" fmla="*/ 924402 h 924402"/>
                  <a:gd name="connsiteX600" fmla="*/ 2308721 w 4603109"/>
                  <a:gd name="connsiteY600" fmla="*/ 924402 h 924402"/>
                  <a:gd name="connsiteX601" fmla="*/ 2233165 w 4603109"/>
                  <a:gd name="connsiteY601" fmla="*/ 924402 h 924402"/>
                  <a:gd name="connsiteX602" fmla="*/ 2231674 w 4603109"/>
                  <a:gd name="connsiteY602" fmla="*/ 924402 h 924402"/>
                  <a:gd name="connsiteX603" fmla="*/ 2204591 w 4603109"/>
                  <a:gd name="connsiteY603" fmla="*/ 924402 h 924402"/>
                  <a:gd name="connsiteX604" fmla="*/ 2204559 w 4603109"/>
                  <a:gd name="connsiteY604" fmla="*/ 924402 h 924402"/>
                  <a:gd name="connsiteX605" fmla="*/ 2203100 w 4603109"/>
                  <a:gd name="connsiteY605" fmla="*/ 924402 h 924402"/>
                  <a:gd name="connsiteX606" fmla="*/ 2189452 w 4603109"/>
                  <a:gd name="connsiteY606" fmla="*/ 924402 h 924402"/>
                  <a:gd name="connsiteX607" fmla="*/ 2160879 w 4603109"/>
                  <a:gd name="connsiteY607" fmla="*/ 924402 h 924402"/>
                  <a:gd name="connsiteX608" fmla="*/ 2159388 w 4603109"/>
                  <a:gd name="connsiteY608" fmla="*/ 924402 h 924402"/>
                  <a:gd name="connsiteX609" fmla="*/ 2085323 w 4603109"/>
                  <a:gd name="connsiteY609" fmla="*/ 924402 h 924402"/>
                  <a:gd name="connsiteX610" fmla="*/ 2077294 w 4603109"/>
                  <a:gd name="connsiteY610" fmla="*/ 924402 h 924402"/>
                  <a:gd name="connsiteX611" fmla="*/ 2061683 w 4603109"/>
                  <a:gd name="connsiteY611" fmla="*/ 924402 h 924402"/>
                  <a:gd name="connsiteX612" fmla="*/ 2055258 w 4603109"/>
                  <a:gd name="connsiteY612" fmla="*/ 924402 h 924402"/>
                  <a:gd name="connsiteX613" fmla="*/ 2038787 w 4603109"/>
                  <a:gd name="connsiteY613" fmla="*/ 924402 h 924402"/>
                  <a:gd name="connsiteX614" fmla="*/ 2033110 w 4603109"/>
                  <a:gd name="connsiteY614" fmla="*/ 924402 h 924402"/>
                  <a:gd name="connsiteX615" fmla="*/ 2031619 w 4603109"/>
                  <a:gd name="connsiteY615" fmla="*/ 924402 h 924402"/>
                  <a:gd name="connsiteX616" fmla="*/ 2011705 w 4603109"/>
                  <a:gd name="connsiteY616" fmla="*/ 924402 h 924402"/>
                  <a:gd name="connsiteX617" fmla="*/ 1957554 w 4603109"/>
                  <a:gd name="connsiteY617" fmla="*/ 924402 h 924402"/>
                  <a:gd name="connsiteX618" fmla="*/ 1949525 w 4603109"/>
                  <a:gd name="connsiteY618" fmla="*/ 924402 h 924402"/>
                  <a:gd name="connsiteX619" fmla="*/ 1927489 w 4603109"/>
                  <a:gd name="connsiteY619" fmla="*/ 924402 h 924402"/>
                  <a:gd name="connsiteX620" fmla="*/ 1911018 w 4603109"/>
                  <a:gd name="connsiteY620" fmla="*/ 924402 h 924402"/>
                  <a:gd name="connsiteX621" fmla="*/ 1907543 w 4603109"/>
                  <a:gd name="connsiteY621" fmla="*/ 924402 h 924402"/>
                  <a:gd name="connsiteX622" fmla="*/ 1885268 w 4603109"/>
                  <a:gd name="connsiteY622" fmla="*/ 924402 h 924402"/>
                  <a:gd name="connsiteX623" fmla="*/ 1883936 w 4603109"/>
                  <a:gd name="connsiteY623" fmla="*/ 924402 h 924402"/>
                  <a:gd name="connsiteX624" fmla="*/ 1868796 w 4603109"/>
                  <a:gd name="connsiteY624" fmla="*/ 924402 h 924402"/>
                  <a:gd name="connsiteX625" fmla="*/ 1838732 w 4603109"/>
                  <a:gd name="connsiteY625" fmla="*/ 924402 h 924402"/>
                  <a:gd name="connsiteX626" fmla="*/ 1779774 w 4603109"/>
                  <a:gd name="connsiteY626" fmla="*/ 924402 h 924402"/>
                  <a:gd name="connsiteX627" fmla="*/ 1764668 w 4603109"/>
                  <a:gd name="connsiteY627" fmla="*/ 924402 h 924402"/>
                  <a:gd name="connsiteX628" fmla="*/ 1757499 w 4603109"/>
                  <a:gd name="connsiteY628" fmla="*/ 924402 h 924402"/>
                  <a:gd name="connsiteX629" fmla="*/ 1741027 w 4603109"/>
                  <a:gd name="connsiteY629" fmla="*/ 924402 h 924402"/>
                  <a:gd name="connsiteX630" fmla="*/ 1737552 w 4603109"/>
                  <a:gd name="connsiteY630" fmla="*/ 924402 h 924402"/>
                  <a:gd name="connsiteX631" fmla="*/ 1736094 w 4603109"/>
                  <a:gd name="connsiteY631" fmla="*/ 924402 h 924402"/>
                  <a:gd name="connsiteX632" fmla="*/ 1734603 w 4603109"/>
                  <a:gd name="connsiteY632" fmla="*/ 924402 h 924402"/>
                  <a:gd name="connsiteX633" fmla="*/ 1710963 w 4603109"/>
                  <a:gd name="connsiteY633" fmla="*/ 924402 h 924402"/>
                  <a:gd name="connsiteX634" fmla="*/ 1707488 w 4603109"/>
                  <a:gd name="connsiteY634" fmla="*/ 924402 h 924402"/>
                  <a:gd name="connsiteX635" fmla="*/ 1652509 w 4603109"/>
                  <a:gd name="connsiteY635" fmla="*/ 924402 h 924402"/>
                  <a:gd name="connsiteX636" fmla="*/ 1636899 w 4603109"/>
                  <a:gd name="connsiteY636" fmla="*/ 924402 h 924402"/>
                  <a:gd name="connsiteX637" fmla="*/ 1609783 w 4603109"/>
                  <a:gd name="connsiteY637" fmla="*/ 924402 h 924402"/>
                  <a:gd name="connsiteX638" fmla="*/ 1608325 w 4603109"/>
                  <a:gd name="connsiteY638" fmla="*/ 924402 h 924402"/>
                  <a:gd name="connsiteX639" fmla="*/ 1606834 w 4603109"/>
                  <a:gd name="connsiteY639" fmla="*/ 924402 h 924402"/>
                  <a:gd name="connsiteX640" fmla="*/ 1579719 w 4603109"/>
                  <a:gd name="connsiteY640" fmla="*/ 924402 h 924402"/>
                  <a:gd name="connsiteX641" fmla="*/ 1564612 w 4603109"/>
                  <a:gd name="connsiteY641" fmla="*/ 924402 h 924402"/>
                  <a:gd name="connsiteX642" fmla="*/ 1524740 w 4603109"/>
                  <a:gd name="connsiteY642" fmla="*/ 924402 h 924402"/>
                  <a:gd name="connsiteX643" fmla="*/ 1482518 w 4603109"/>
                  <a:gd name="connsiteY643" fmla="*/ 924402 h 924402"/>
                  <a:gd name="connsiteX644" fmla="*/ 1460483 w 4603109"/>
                  <a:gd name="connsiteY644" fmla="*/ 924402 h 924402"/>
                  <a:gd name="connsiteX645" fmla="*/ 1452454 w 4603109"/>
                  <a:gd name="connsiteY645" fmla="*/ 924402 h 924402"/>
                  <a:gd name="connsiteX646" fmla="*/ 1444011 w 4603109"/>
                  <a:gd name="connsiteY646" fmla="*/ 924402 h 924402"/>
                  <a:gd name="connsiteX647" fmla="*/ 1436843 w 4603109"/>
                  <a:gd name="connsiteY647" fmla="*/ 924402 h 924402"/>
                  <a:gd name="connsiteX648" fmla="*/ 1413947 w 4603109"/>
                  <a:gd name="connsiteY648" fmla="*/ 924402 h 924402"/>
                  <a:gd name="connsiteX649" fmla="*/ 1354749 w 4603109"/>
                  <a:gd name="connsiteY649" fmla="*/ 924402 h 924402"/>
                  <a:gd name="connsiteX650" fmla="*/ 1332714 w 4603109"/>
                  <a:gd name="connsiteY650" fmla="*/ 924402 h 924402"/>
                  <a:gd name="connsiteX651" fmla="*/ 1324685 w 4603109"/>
                  <a:gd name="connsiteY651" fmla="*/ 924402 h 924402"/>
                  <a:gd name="connsiteX652" fmla="*/ 1316242 w 4603109"/>
                  <a:gd name="connsiteY652" fmla="*/ 924402 h 924402"/>
                  <a:gd name="connsiteX653" fmla="*/ 1312767 w 4603109"/>
                  <a:gd name="connsiteY653" fmla="*/ 924402 h 924402"/>
                  <a:gd name="connsiteX654" fmla="*/ 1286178 w 4603109"/>
                  <a:gd name="connsiteY654" fmla="*/ 924402 h 924402"/>
                  <a:gd name="connsiteX655" fmla="*/ 1282703 w 4603109"/>
                  <a:gd name="connsiteY655" fmla="*/ 924402 h 924402"/>
                  <a:gd name="connsiteX656" fmla="*/ 1243956 w 4603109"/>
                  <a:gd name="connsiteY656" fmla="*/ 924402 h 924402"/>
                  <a:gd name="connsiteX657" fmla="*/ 1184998 w 4603109"/>
                  <a:gd name="connsiteY657" fmla="*/ 924402 h 924402"/>
                  <a:gd name="connsiteX658" fmla="*/ 1154934 w 4603109"/>
                  <a:gd name="connsiteY658" fmla="*/ 924402 h 924402"/>
                  <a:gd name="connsiteX659" fmla="*/ 1139828 w 4603109"/>
                  <a:gd name="connsiteY659" fmla="*/ 924402 h 924402"/>
                  <a:gd name="connsiteX660" fmla="*/ 1116187 w 4603109"/>
                  <a:gd name="connsiteY660" fmla="*/ 924402 h 924402"/>
                  <a:gd name="connsiteX661" fmla="*/ 1112712 w 4603109"/>
                  <a:gd name="connsiteY661" fmla="*/ 924402 h 924402"/>
                  <a:gd name="connsiteX662" fmla="*/ 1057734 w 4603109"/>
                  <a:gd name="connsiteY662" fmla="*/ 924402 h 924402"/>
                  <a:gd name="connsiteX663" fmla="*/ 1027669 w 4603109"/>
                  <a:gd name="connsiteY663" fmla="*/ 924402 h 924402"/>
                  <a:gd name="connsiteX664" fmla="*/ 1012059 w 4603109"/>
                  <a:gd name="connsiteY664" fmla="*/ 924402 h 924402"/>
                  <a:gd name="connsiteX665" fmla="*/ 984943 w 4603109"/>
                  <a:gd name="connsiteY665" fmla="*/ 924402 h 924402"/>
                  <a:gd name="connsiteX666" fmla="*/ 929965 w 4603109"/>
                  <a:gd name="connsiteY666" fmla="*/ 924402 h 924402"/>
                  <a:gd name="connsiteX667" fmla="*/ 899900 w 4603109"/>
                  <a:gd name="connsiteY667" fmla="*/ 924402 h 924402"/>
                  <a:gd name="connsiteX668" fmla="*/ 857678 w 4603109"/>
                  <a:gd name="connsiteY668" fmla="*/ 924402 h 924402"/>
                  <a:gd name="connsiteX669" fmla="*/ 819171 w 4603109"/>
                  <a:gd name="connsiteY669" fmla="*/ 924402 h 924402"/>
                  <a:gd name="connsiteX670" fmla="*/ 729909 w 4603109"/>
                  <a:gd name="connsiteY670" fmla="*/ 924402 h 924402"/>
                  <a:gd name="connsiteX671" fmla="*/ 691402 w 4603109"/>
                  <a:gd name="connsiteY671" fmla="*/ 924402 h 924402"/>
                  <a:gd name="connsiteX672" fmla="*/ 687927 w 4603109"/>
                  <a:gd name="connsiteY672" fmla="*/ 924402 h 924402"/>
                  <a:gd name="connsiteX673" fmla="*/ 560158 w 4603109"/>
                  <a:gd name="connsiteY673" fmla="*/ 924402 h 924402"/>
                  <a:gd name="connsiteX674" fmla="*/ 432894 w 4603109"/>
                  <a:gd name="connsiteY674" fmla="*/ 924402 h 924402"/>
                  <a:gd name="connsiteX675" fmla="*/ 305125 w 4603109"/>
                  <a:gd name="connsiteY675" fmla="*/ 924402 h 924402"/>
                  <a:gd name="connsiteX676" fmla="*/ 223202 w 4603109"/>
                  <a:gd name="connsiteY676" fmla="*/ 877348 h 924402"/>
                  <a:gd name="connsiteX677" fmla="*/ 10809 w 4603109"/>
                  <a:gd name="connsiteY677" fmla="*/ 509257 h 924402"/>
                  <a:gd name="connsiteX678" fmla="*/ 10809 w 4603109"/>
                  <a:gd name="connsiteY678" fmla="*/ 415146 h 924402"/>
                  <a:gd name="connsiteX679" fmla="*/ 223202 w 4603109"/>
                  <a:gd name="connsiteY679" fmla="*/ 47054 h 924402"/>
                  <a:gd name="connsiteX680" fmla="*/ 305125 w 4603109"/>
                  <a:gd name="connsiteY680" fmla="*/ 0 h 92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Lst>
                <a:rect l="l" t="t" r="r" b="b"/>
                <a:pathLst>
                  <a:path w="4603109" h="924402">
                    <a:moveTo>
                      <a:pt x="305125" y="0"/>
                    </a:moveTo>
                    <a:lnTo>
                      <a:pt x="432894" y="0"/>
                    </a:lnTo>
                    <a:lnTo>
                      <a:pt x="445336" y="0"/>
                    </a:lnTo>
                    <a:cubicBezTo>
                      <a:pt x="485989" y="0"/>
                      <a:pt x="520835" y="0"/>
                      <a:pt x="550703" y="0"/>
                    </a:cubicBezTo>
                    <a:lnTo>
                      <a:pt x="560158" y="0"/>
                    </a:lnTo>
                    <a:lnTo>
                      <a:pt x="573105" y="0"/>
                    </a:lnTo>
                    <a:lnTo>
                      <a:pt x="626202" y="0"/>
                    </a:lnTo>
                    <a:cubicBezTo>
                      <a:pt x="646943" y="0"/>
                      <a:pt x="663537" y="0"/>
                      <a:pt x="676811" y="0"/>
                    </a:cubicBezTo>
                    <a:lnTo>
                      <a:pt x="678472" y="0"/>
                    </a:lnTo>
                    <a:lnTo>
                      <a:pt x="687927" y="0"/>
                    </a:lnTo>
                    <a:lnTo>
                      <a:pt x="691402" y="0"/>
                    </a:lnTo>
                    <a:lnTo>
                      <a:pt x="700371" y="0"/>
                    </a:lnTo>
                    <a:lnTo>
                      <a:pt x="707508" y="0"/>
                    </a:lnTo>
                    <a:cubicBezTo>
                      <a:pt x="729909" y="0"/>
                      <a:pt x="729909" y="0"/>
                      <a:pt x="729909" y="0"/>
                    </a:cubicBezTo>
                    <a:lnTo>
                      <a:pt x="753971" y="0"/>
                    </a:lnTo>
                    <a:lnTo>
                      <a:pt x="804580" y="0"/>
                    </a:lnTo>
                    <a:lnTo>
                      <a:pt x="805737" y="0"/>
                    </a:lnTo>
                    <a:lnTo>
                      <a:pt x="819171" y="0"/>
                    </a:lnTo>
                    <a:lnTo>
                      <a:pt x="828140" y="0"/>
                    </a:lnTo>
                    <a:lnTo>
                      <a:pt x="831615" y="0"/>
                    </a:lnTo>
                    <a:lnTo>
                      <a:pt x="835277" y="0"/>
                    </a:lnTo>
                    <a:lnTo>
                      <a:pt x="857678" y="0"/>
                    </a:lnTo>
                    <a:lnTo>
                      <a:pt x="864889" y="0"/>
                    </a:lnTo>
                    <a:lnTo>
                      <a:pt x="899900" y="0"/>
                    </a:lnTo>
                    <a:lnTo>
                      <a:pt x="909341" y="0"/>
                    </a:lnTo>
                    <a:lnTo>
                      <a:pt x="929965" y="0"/>
                    </a:lnTo>
                    <a:lnTo>
                      <a:pt x="933506" y="0"/>
                    </a:lnTo>
                    <a:lnTo>
                      <a:pt x="936982" y="0"/>
                    </a:lnTo>
                    <a:lnTo>
                      <a:pt x="959384" y="0"/>
                    </a:lnTo>
                    <a:lnTo>
                      <a:pt x="962542" y="0"/>
                    </a:lnTo>
                    <a:lnTo>
                      <a:pt x="984943" y="0"/>
                    </a:lnTo>
                    <a:lnTo>
                      <a:pt x="992658" y="0"/>
                    </a:lnTo>
                    <a:lnTo>
                      <a:pt x="1012059" y="0"/>
                    </a:lnTo>
                    <a:lnTo>
                      <a:pt x="1012480" y="0"/>
                    </a:lnTo>
                    <a:lnTo>
                      <a:pt x="1027669" y="0"/>
                    </a:lnTo>
                    <a:lnTo>
                      <a:pt x="1037110" y="0"/>
                    </a:lnTo>
                    <a:lnTo>
                      <a:pt x="1040112" y="0"/>
                    </a:lnTo>
                    <a:lnTo>
                      <a:pt x="1057734" y="0"/>
                    </a:lnTo>
                    <a:lnTo>
                      <a:pt x="1064751" y="0"/>
                    </a:lnTo>
                    <a:lnTo>
                      <a:pt x="1070177" y="0"/>
                    </a:lnTo>
                    <a:lnTo>
                      <a:pt x="1072436" y="0"/>
                    </a:lnTo>
                    <a:lnTo>
                      <a:pt x="1090311" y="0"/>
                    </a:lnTo>
                    <a:lnTo>
                      <a:pt x="1110718" y="0"/>
                    </a:lnTo>
                    <a:lnTo>
                      <a:pt x="1112712" y="0"/>
                    </a:lnTo>
                    <a:lnTo>
                      <a:pt x="1116187" y="0"/>
                    </a:lnTo>
                    <a:lnTo>
                      <a:pt x="1139828" y="0"/>
                    </a:lnTo>
                    <a:lnTo>
                      <a:pt x="1140249" y="0"/>
                    </a:lnTo>
                    <a:lnTo>
                      <a:pt x="1145480" y="0"/>
                    </a:lnTo>
                    <a:lnTo>
                      <a:pt x="1152270" y="0"/>
                    </a:lnTo>
                    <a:lnTo>
                      <a:pt x="1154934" y="0"/>
                    </a:lnTo>
                    <a:lnTo>
                      <a:pt x="1167881" y="0"/>
                    </a:lnTo>
                    <a:lnTo>
                      <a:pt x="1175544" y="0"/>
                    </a:lnTo>
                    <a:lnTo>
                      <a:pt x="1184998" y="0"/>
                    </a:lnTo>
                    <a:lnTo>
                      <a:pt x="1197946" y="0"/>
                    </a:lnTo>
                    <a:lnTo>
                      <a:pt x="1200205" y="0"/>
                    </a:lnTo>
                    <a:lnTo>
                      <a:pt x="1220978" y="0"/>
                    </a:lnTo>
                    <a:lnTo>
                      <a:pt x="1238487" y="0"/>
                    </a:lnTo>
                    <a:lnTo>
                      <a:pt x="1243956" y="0"/>
                    </a:lnTo>
                    <a:lnTo>
                      <a:pt x="1251042" y="0"/>
                    </a:lnTo>
                    <a:lnTo>
                      <a:pt x="1257637" y="0"/>
                    </a:lnTo>
                    <a:lnTo>
                      <a:pt x="1271587" y="0"/>
                    </a:lnTo>
                    <a:lnTo>
                      <a:pt x="1273249" y="0"/>
                    </a:lnTo>
                    <a:lnTo>
                      <a:pt x="1280039" y="0"/>
                    </a:lnTo>
                    <a:lnTo>
                      <a:pt x="1282703" y="0"/>
                    </a:lnTo>
                    <a:lnTo>
                      <a:pt x="1286178" y="0"/>
                    </a:lnTo>
                    <a:lnTo>
                      <a:pt x="1295146" y="0"/>
                    </a:lnTo>
                    <a:lnTo>
                      <a:pt x="1301651" y="0"/>
                    </a:lnTo>
                    <a:lnTo>
                      <a:pt x="1302284" y="0"/>
                    </a:lnTo>
                    <a:lnTo>
                      <a:pt x="1303313" y="0"/>
                    </a:lnTo>
                    <a:lnTo>
                      <a:pt x="1312767" y="0"/>
                    </a:lnTo>
                    <a:lnTo>
                      <a:pt x="1316242" y="0"/>
                    </a:lnTo>
                    <a:lnTo>
                      <a:pt x="1321886" y="0"/>
                    </a:lnTo>
                    <a:lnTo>
                      <a:pt x="1324685" y="0"/>
                    </a:lnTo>
                    <a:lnTo>
                      <a:pt x="1325211" y="0"/>
                    </a:lnTo>
                    <a:lnTo>
                      <a:pt x="1332348" y="0"/>
                    </a:lnTo>
                    <a:lnTo>
                      <a:pt x="1332714" y="0"/>
                    </a:lnTo>
                    <a:lnTo>
                      <a:pt x="1333135" y="0"/>
                    </a:lnTo>
                    <a:lnTo>
                      <a:pt x="1348747" y="0"/>
                    </a:lnTo>
                    <a:lnTo>
                      <a:pt x="1354749" y="0"/>
                    </a:lnTo>
                    <a:lnTo>
                      <a:pt x="1378811" y="0"/>
                    </a:lnTo>
                    <a:lnTo>
                      <a:pt x="1383745" y="0"/>
                    </a:lnTo>
                    <a:lnTo>
                      <a:pt x="1385406" y="0"/>
                    </a:lnTo>
                    <a:lnTo>
                      <a:pt x="1399356" y="0"/>
                    </a:lnTo>
                    <a:lnTo>
                      <a:pt x="1400513" y="0"/>
                    </a:lnTo>
                    <a:lnTo>
                      <a:pt x="1413947" y="0"/>
                    </a:lnTo>
                    <a:lnTo>
                      <a:pt x="1414442" y="0"/>
                    </a:lnTo>
                    <a:lnTo>
                      <a:pt x="1422915" y="0"/>
                    </a:lnTo>
                    <a:lnTo>
                      <a:pt x="1426390" y="0"/>
                    </a:lnTo>
                    <a:lnTo>
                      <a:pt x="1429420" y="0"/>
                    </a:lnTo>
                    <a:lnTo>
                      <a:pt x="1430053" y="0"/>
                    </a:lnTo>
                    <a:lnTo>
                      <a:pt x="1430206" y="0"/>
                    </a:lnTo>
                    <a:lnTo>
                      <a:pt x="1430577" y="0"/>
                    </a:lnTo>
                    <a:lnTo>
                      <a:pt x="1436843" y="0"/>
                    </a:lnTo>
                    <a:lnTo>
                      <a:pt x="1444011" y="0"/>
                    </a:lnTo>
                    <a:lnTo>
                      <a:pt x="1449655" y="0"/>
                    </a:lnTo>
                    <a:lnTo>
                      <a:pt x="1452454" y="0"/>
                    </a:lnTo>
                    <a:lnTo>
                      <a:pt x="1452980" y="0"/>
                    </a:lnTo>
                    <a:lnTo>
                      <a:pt x="1456455" y="0"/>
                    </a:lnTo>
                    <a:lnTo>
                      <a:pt x="1459664" y="0"/>
                    </a:lnTo>
                    <a:lnTo>
                      <a:pt x="1460117" y="0"/>
                    </a:lnTo>
                    <a:lnTo>
                      <a:pt x="1460483" y="0"/>
                    </a:lnTo>
                    <a:lnTo>
                      <a:pt x="1460904" y="0"/>
                    </a:lnTo>
                    <a:lnTo>
                      <a:pt x="1472926" y="0"/>
                    </a:lnTo>
                    <a:lnTo>
                      <a:pt x="1482518" y="0"/>
                    </a:lnTo>
                    <a:lnTo>
                      <a:pt x="1489729" y="0"/>
                    </a:lnTo>
                    <a:lnTo>
                      <a:pt x="1504116" y="0"/>
                    </a:lnTo>
                    <a:lnTo>
                      <a:pt x="1511514" y="0"/>
                    </a:lnTo>
                    <a:lnTo>
                      <a:pt x="1524740" y="0"/>
                    </a:lnTo>
                    <a:lnTo>
                      <a:pt x="1528282" y="0"/>
                    </a:lnTo>
                    <a:lnTo>
                      <a:pt x="1531757" y="0"/>
                    </a:lnTo>
                    <a:lnTo>
                      <a:pt x="1534181" y="0"/>
                    </a:lnTo>
                    <a:lnTo>
                      <a:pt x="1542211" y="0"/>
                    </a:lnTo>
                    <a:lnTo>
                      <a:pt x="1554159" y="0"/>
                    </a:lnTo>
                    <a:lnTo>
                      <a:pt x="1557318" y="0"/>
                    </a:lnTo>
                    <a:lnTo>
                      <a:pt x="1557975" y="0"/>
                    </a:lnTo>
                    <a:lnTo>
                      <a:pt x="1558346" y="0"/>
                    </a:lnTo>
                    <a:lnTo>
                      <a:pt x="1561822" y="0"/>
                    </a:lnTo>
                    <a:lnTo>
                      <a:pt x="1564612" y="0"/>
                    </a:lnTo>
                    <a:lnTo>
                      <a:pt x="1566857" y="0"/>
                    </a:lnTo>
                    <a:lnTo>
                      <a:pt x="1576919" y="0"/>
                    </a:lnTo>
                    <a:lnTo>
                      <a:pt x="1579719" y="0"/>
                    </a:lnTo>
                    <a:lnTo>
                      <a:pt x="1584224" y="0"/>
                    </a:lnTo>
                    <a:lnTo>
                      <a:pt x="1587382" y="0"/>
                    </a:lnTo>
                    <a:lnTo>
                      <a:pt x="1587433" y="0"/>
                    </a:lnTo>
                    <a:lnTo>
                      <a:pt x="1600695" y="0"/>
                    </a:lnTo>
                    <a:lnTo>
                      <a:pt x="1606834" y="0"/>
                    </a:lnTo>
                    <a:lnTo>
                      <a:pt x="1607256" y="0"/>
                    </a:lnTo>
                    <a:lnTo>
                      <a:pt x="1608325" y="0"/>
                    </a:lnTo>
                    <a:lnTo>
                      <a:pt x="1609783" y="0"/>
                    </a:lnTo>
                    <a:lnTo>
                      <a:pt x="1617498" y="0"/>
                    </a:lnTo>
                    <a:lnTo>
                      <a:pt x="1631885" y="0"/>
                    </a:lnTo>
                    <a:lnTo>
                      <a:pt x="1636899" y="0"/>
                    </a:lnTo>
                    <a:lnTo>
                      <a:pt x="1637320" y="0"/>
                    </a:lnTo>
                    <a:lnTo>
                      <a:pt x="1637445" y="0"/>
                    </a:lnTo>
                    <a:lnTo>
                      <a:pt x="1652509" y="0"/>
                    </a:lnTo>
                    <a:lnTo>
                      <a:pt x="1659526" y="0"/>
                    </a:lnTo>
                    <a:lnTo>
                      <a:pt x="1661950" y="0"/>
                    </a:lnTo>
                    <a:lnTo>
                      <a:pt x="1664952" y="0"/>
                    </a:lnTo>
                    <a:lnTo>
                      <a:pt x="1667212" y="0"/>
                    </a:lnTo>
                    <a:lnTo>
                      <a:pt x="1685087" y="0"/>
                    </a:lnTo>
                    <a:lnTo>
                      <a:pt x="1689591" y="0"/>
                    </a:lnTo>
                    <a:lnTo>
                      <a:pt x="1694626" y="0"/>
                    </a:lnTo>
                    <a:lnTo>
                      <a:pt x="1697276" y="0"/>
                    </a:lnTo>
                    <a:lnTo>
                      <a:pt x="1698000" y="0"/>
                    </a:lnTo>
                    <a:lnTo>
                      <a:pt x="1704688" y="0"/>
                    </a:lnTo>
                    <a:lnTo>
                      <a:pt x="1707488" y="0"/>
                    </a:lnTo>
                    <a:lnTo>
                      <a:pt x="1710963" y="0"/>
                    </a:lnTo>
                    <a:lnTo>
                      <a:pt x="1715151" y="0"/>
                    </a:lnTo>
                    <a:lnTo>
                      <a:pt x="1721928" y="0"/>
                    </a:lnTo>
                    <a:lnTo>
                      <a:pt x="1734603" y="0"/>
                    </a:lnTo>
                    <a:lnTo>
                      <a:pt x="1735025" y="0"/>
                    </a:lnTo>
                    <a:lnTo>
                      <a:pt x="1735558" y="0"/>
                    </a:lnTo>
                    <a:lnTo>
                      <a:pt x="1736094" y="0"/>
                    </a:lnTo>
                    <a:lnTo>
                      <a:pt x="1737552" y="0"/>
                    </a:lnTo>
                    <a:lnTo>
                      <a:pt x="1741027" y="0"/>
                    </a:lnTo>
                    <a:lnTo>
                      <a:pt x="1747046" y="0"/>
                    </a:lnTo>
                    <a:lnTo>
                      <a:pt x="1748537" y="0"/>
                    </a:lnTo>
                    <a:lnTo>
                      <a:pt x="1753052" y="0"/>
                    </a:lnTo>
                    <a:lnTo>
                      <a:pt x="1757499" y="0"/>
                    </a:lnTo>
                    <a:lnTo>
                      <a:pt x="1764668" y="0"/>
                    </a:lnTo>
                    <a:lnTo>
                      <a:pt x="1765089" y="0"/>
                    </a:lnTo>
                    <a:lnTo>
                      <a:pt x="1765214" y="0"/>
                    </a:lnTo>
                    <a:lnTo>
                      <a:pt x="1770320" y="0"/>
                    </a:lnTo>
                    <a:lnTo>
                      <a:pt x="1777110" y="0"/>
                    </a:lnTo>
                    <a:lnTo>
                      <a:pt x="1779774" y="0"/>
                    </a:lnTo>
                    <a:lnTo>
                      <a:pt x="1792721" y="0"/>
                    </a:lnTo>
                    <a:lnTo>
                      <a:pt x="1794981" y="0"/>
                    </a:lnTo>
                    <a:lnTo>
                      <a:pt x="1825045" y="0"/>
                    </a:lnTo>
                    <a:lnTo>
                      <a:pt x="1825769" y="0"/>
                    </a:lnTo>
                    <a:lnTo>
                      <a:pt x="1838732" y="0"/>
                    </a:lnTo>
                    <a:lnTo>
                      <a:pt x="1845818" y="0"/>
                    </a:lnTo>
                    <a:lnTo>
                      <a:pt x="1849697" y="0"/>
                    </a:lnTo>
                    <a:lnTo>
                      <a:pt x="1852412" y="0"/>
                    </a:lnTo>
                    <a:lnTo>
                      <a:pt x="1853903" y="0"/>
                    </a:lnTo>
                    <a:lnTo>
                      <a:pt x="1863327" y="0"/>
                    </a:lnTo>
                    <a:lnTo>
                      <a:pt x="1868796" y="0"/>
                    </a:lnTo>
                    <a:lnTo>
                      <a:pt x="1874815" y="0"/>
                    </a:lnTo>
                    <a:lnTo>
                      <a:pt x="1876306" y="0"/>
                    </a:lnTo>
                    <a:lnTo>
                      <a:pt x="1880821" y="0"/>
                    </a:lnTo>
                    <a:lnTo>
                      <a:pt x="1882477" y="0"/>
                    </a:lnTo>
                    <a:lnTo>
                      <a:pt x="1883936" y="0"/>
                    </a:lnTo>
                    <a:lnTo>
                      <a:pt x="1885268" y="0"/>
                    </a:lnTo>
                    <a:lnTo>
                      <a:pt x="1896427" y="0"/>
                    </a:lnTo>
                    <a:lnTo>
                      <a:pt x="1898089" y="0"/>
                    </a:lnTo>
                    <a:lnTo>
                      <a:pt x="1904879" y="0"/>
                    </a:lnTo>
                    <a:lnTo>
                      <a:pt x="1907543" y="0"/>
                    </a:lnTo>
                    <a:lnTo>
                      <a:pt x="1911018" y="0"/>
                    </a:lnTo>
                    <a:lnTo>
                      <a:pt x="1919986" y="0"/>
                    </a:lnTo>
                    <a:lnTo>
                      <a:pt x="1927124" y="0"/>
                    </a:lnTo>
                    <a:lnTo>
                      <a:pt x="1927489" y="0"/>
                    </a:lnTo>
                    <a:lnTo>
                      <a:pt x="1927911" y="0"/>
                    </a:lnTo>
                    <a:lnTo>
                      <a:pt x="1929402" y="0"/>
                    </a:lnTo>
                    <a:lnTo>
                      <a:pt x="1946726" y="0"/>
                    </a:lnTo>
                    <a:lnTo>
                      <a:pt x="1949525" y="0"/>
                    </a:lnTo>
                    <a:lnTo>
                      <a:pt x="1957554" y="0"/>
                    </a:lnTo>
                    <a:lnTo>
                      <a:pt x="1957975" y="0"/>
                    </a:lnTo>
                    <a:lnTo>
                      <a:pt x="1973587" y="0"/>
                    </a:lnTo>
                    <a:lnTo>
                      <a:pt x="1978520" y="0"/>
                    </a:lnTo>
                    <a:lnTo>
                      <a:pt x="1980012" y="0"/>
                    </a:lnTo>
                    <a:lnTo>
                      <a:pt x="1980181" y="0"/>
                    </a:lnTo>
                    <a:lnTo>
                      <a:pt x="1981672" y="0"/>
                    </a:lnTo>
                    <a:lnTo>
                      <a:pt x="2008585" y="0"/>
                    </a:lnTo>
                    <a:lnTo>
                      <a:pt x="2009218" y="0"/>
                    </a:lnTo>
                    <a:lnTo>
                      <a:pt x="2010246" y="0"/>
                    </a:lnTo>
                    <a:lnTo>
                      <a:pt x="2010709" y="0"/>
                    </a:lnTo>
                    <a:lnTo>
                      <a:pt x="2011705" y="0"/>
                    </a:lnTo>
                    <a:lnTo>
                      <a:pt x="2024147" y="0"/>
                    </a:lnTo>
                    <a:lnTo>
                      <a:pt x="2024196" y="0"/>
                    </a:lnTo>
                    <a:lnTo>
                      <a:pt x="2024981" y="0"/>
                    </a:lnTo>
                    <a:lnTo>
                      <a:pt x="2025353" y="0"/>
                    </a:lnTo>
                    <a:lnTo>
                      <a:pt x="2026473" y="0"/>
                    </a:lnTo>
                    <a:lnTo>
                      <a:pt x="2031619" y="0"/>
                    </a:lnTo>
                    <a:lnTo>
                      <a:pt x="2033110" y="0"/>
                    </a:lnTo>
                    <a:lnTo>
                      <a:pt x="2038787" y="0"/>
                    </a:lnTo>
                    <a:lnTo>
                      <a:pt x="2039282" y="0"/>
                    </a:lnTo>
                    <a:lnTo>
                      <a:pt x="2047755" y="0"/>
                    </a:lnTo>
                    <a:lnTo>
                      <a:pt x="2051230" y="0"/>
                    </a:lnTo>
                    <a:lnTo>
                      <a:pt x="2054893" y="0"/>
                    </a:lnTo>
                    <a:lnTo>
                      <a:pt x="2055046" y="0"/>
                    </a:lnTo>
                    <a:lnTo>
                      <a:pt x="2055258" y="0"/>
                    </a:lnTo>
                    <a:lnTo>
                      <a:pt x="2055680" y="0"/>
                    </a:lnTo>
                    <a:lnTo>
                      <a:pt x="2057171" y="0"/>
                    </a:lnTo>
                    <a:lnTo>
                      <a:pt x="2061683" y="0"/>
                    </a:lnTo>
                    <a:lnTo>
                      <a:pt x="2067702" y="0"/>
                    </a:lnTo>
                    <a:lnTo>
                      <a:pt x="2074495" y="0"/>
                    </a:lnTo>
                    <a:lnTo>
                      <a:pt x="2077294" y="0"/>
                    </a:lnTo>
                    <a:lnTo>
                      <a:pt x="2084504" y="0"/>
                    </a:lnTo>
                    <a:lnTo>
                      <a:pt x="2085323" y="0"/>
                    </a:lnTo>
                    <a:lnTo>
                      <a:pt x="2085744" y="0"/>
                    </a:lnTo>
                    <a:lnTo>
                      <a:pt x="2097766" y="0"/>
                    </a:lnTo>
                    <a:lnTo>
                      <a:pt x="2106289" y="0"/>
                    </a:lnTo>
                    <a:lnTo>
                      <a:pt x="2107781" y="0"/>
                    </a:lnTo>
                    <a:lnTo>
                      <a:pt x="2128956" y="0"/>
                    </a:lnTo>
                    <a:lnTo>
                      <a:pt x="2129514" y="0"/>
                    </a:lnTo>
                    <a:lnTo>
                      <a:pt x="2136354" y="0"/>
                    </a:lnTo>
                    <a:lnTo>
                      <a:pt x="2136987" y="0"/>
                    </a:lnTo>
                    <a:lnTo>
                      <a:pt x="2138478" y="0"/>
                    </a:lnTo>
                    <a:lnTo>
                      <a:pt x="2151916" y="0"/>
                    </a:lnTo>
                    <a:lnTo>
                      <a:pt x="2152750" y="0"/>
                    </a:lnTo>
                    <a:lnTo>
                      <a:pt x="2153122" y="0"/>
                    </a:lnTo>
                    <a:lnTo>
                      <a:pt x="2154242" y="0"/>
                    </a:lnTo>
                    <a:lnTo>
                      <a:pt x="2156597" y="0"/>
                    </a:lnTo>
                    <a:lnTo>
                      <a:pt x="2159388" y="0"/>
                    </a:lnTo>
                    <a:lnTo>
                      <a:pt x="2160879" y="0"/>
                    </a:lnTo>
                    <a:lnTo>
                      <a:pt x="2161633" y="0"/>
                    </a:lnTo>
                    <a:lnTo>
                      <a:pt x="2167051" y="0"/>
                    </a:lnTo>
                    <a:lnTo>
                      <a:pt x="2178999" y="0"/>
                    </a:lnTo>
                    <a:lnTo>
                      <a:pt x="2182158" y="0"/>
                    </a:lnTo>
                    <a:lnTo>
                      <a:pt x="2182815" y="0"/>
                    </a:lnTo>
                    <a:lnTo>
                      <a:pt x="2188666" y="0"/>
                    </a:lnTo>
                    <a:lnTo>
                      <a:pt x="2189452" y="0"/>
                    </a:lnTo>
                    <a:lnTo>
                      <a:pt x="2191697" y="0"/>
                    </a:lnTo>
                    <a:lnTo>
                      <a:pt x="2195471" y="0"/>
                    </a:lnTo>
                    <a:lnTo>
                      <a:pt x="2201759" y="0"/>
                    </a:lnTo>
                    <a:lnTo>
                      <a:pt x="2203100" y="0"/>
                    </a:lnTo>
                    <a:lnTo>
                      <a:pt x="2204559" y="0"/>
                    </a:lnTo>
                    <a:lnTo>
                      <a:pt x="2204591" y="0"/>
                    </a:lnTo>
                    <a:lnTo>
                      <a:pt x="2212273" y="0"/>
                    </a:lnTo>
                    <a:lnTo>
                      <a:pt x="2225535" y="0"/>
                    </a:lnTo>
                    <a:lnTo>
                      <a:pt x="2231674" y="0"/>
                    </a:lnTo>
                    <a:lnTo>
                      <a:pt x="2232096" y="0"/>
                    </a:lnTo>
                    <a:lnTo>
                      <a:pt x="2232220" y="0"/>
                    </a:lnTo>
                    <a:lnTo>
                      <a:pt x="2233118" y="0"/>
                    </a:lnTo>
                    <a:lnTo>
                      <a:pt x="2233165" y="0"/>
                    </a:lnTo>
                    <a:lnTo>
                      <a:pt x="2256725" y="0"/>
                    </a:lnTo>
                    <a:lnTo>
                      <a:pt x="2257283" y="0"/>
                    </a:lnTo>
                    <a:lnTo>
                      <a:pt x="2262285" y="0"/>
                    </a:lnTo>
                    <a:lnTo>
                      <a:pt x="2284366" y="0"/>
                    </a:lnTo>
                    <a:lnTo>
                      <a:pt x="2289402" y="0"/>
                    </a:lnTo>
                    <a:lnTo>
                      <a:pt x="2292052" y="0"/>
                    </a:lnTo>
                    <a:lnTo>
                      <a:pt x="2299271" y="0"/>
                    </a:lnTo>
                    <a:lnTo>
                      <a:pt x="2308721" y="0"/>
                    </a:lnTo>
                    <a:lnTo>
                      <a:pt x="2309927" y="0"/>
                    </a:lnTo>
                    <a:lnTo>
                      <a:pt x="2316435" y="0"/>
                    </a:lnTo>
                    <a:lnTo>
                      <a:pt x="2316703" y="0"/>
                    </a:lnTo>
                    <a:lnTo>
                      <a:pt x="2319466" y="0"/>
                    </a:lnTo>
                    <a:lnTo>
                      <a:pt x="2322840" y="0"/>
                    </a:lnTo>
                    <a:lnTo>
                      <a:pt x="2329528" y="0"/>
                    </a:lnTo>
                    <a:lnTo>
                      <a:pt x="2330869" y="0"/>
                    </a:lnTo>
                    <a:lnTo>
                      <a:pt x="2332328" y="0"/>
                    </a:lnTo>
                    <a:lnTo>
                      <a:pt x="2332360" y="0"/>
                    </a:lnTo>
                    <a:lnTo>
                      <a:pt x="2335803" y="0"/>
                    </a:lnTo>
                    <a:lnTo>
                      <a:pt x="2343312" y="0"/>
                    </a:lnTo>
                    <a:lnTo>
                      <a:pt x="2344804" y="0"/>
                    </a:lnTo>
                    <a:lnTo>
                      <a:pt x="2346768" y="0"/>
                    </a:lnTo>
                    <a:lnTo>
                      <a:pt x="2347827" y="0"/>
                    </a:lnTo>
                    <a:lnTo>
                      <a:pt x="2352274" y="0"/>
                    </a:lnTo>
                    <a:lnTo>
                      <a:pt x="2359443" y="0"/>
                    </a:lnTo>
                    <a:lnTo>
                      <a:pt x="2359865" y="0"/>
                    </a:lnTo>
                    <a:lnTo>
                      <a:pt x="2359989" y="0"/>
                    </a:lnTo>
                    <a:lnTo>
                      <a:pt x="2360887" y="0"/>
                    </a:lnTo>
                    <a:lnTo>
                      <a:pt x="2360934" y="0"/>
                    </a:lnTo>
                    <a:lnTo>
                      <a:pt x="2371886" y="0"/>
                    </a:lnTo>
                    <a:lnTo>
                      <a:pt x="2373377" y="0"/>
                    </a:lnTo>
                    <a:lnTo>
                      <a:pt x="2377892" y="0"/>
                    </a:lnTo>
                    <a:cubicBezTo>
                      <a:pt x="2382339" y="0"/>
                      <a:pt x="2382339" y="0"/>
                      <a:pt x="2382339" y="0"/>
                    </a:cubicBezTo>
                    <a:lnTo>
                      <a:pt x="2390054" y="0"/>
                    </a:lnTo>
                    <a:lnTo>
                      <a:pt x="2419821" y="0"/>
                    </a:lnTo>
                    <a:lnTo>
                      <a:pt x="2427040" y="0"/>
                    </a:lnTo>
                    <a:lnTo>
                      <a:pt x="2436490" y="0"/>
                    </a:lnTo>
                    <a:lnTo>
                      <a:pt x="2444472" y="0"/>
                    </a:lnTo>
                    <a:lnTo>
                      <a:pt x="2448678" y="0"/>
                    </a:lnTo>
                    <a:lnTo>
                      <a:pt x="2450171" y="0"/>
                    </a:lnTo>
                    <a:lnTo>
                      <a:pt x="2450609" y="0"/>
                    </a:lnTo>
                    <a:lnTo>
                      <a:pt x="2463572" y="0"/>
                    </a:lnTo>
                    <a:lnTo>
                      <a:pt x="2471081" y="0"/>
                    </a:lnTo>
                    <a:lnTo>
                      <a:pt x="2472573" y="0"/>
                    </a:lnTo>
                    <a:lnTo>
                      <a:pt x="2474537" y="0"/>
                    </a:lnTo>
                    <a:lnTo>
                      <a:pt x="2475596" y="0"/>
                    </a:lnTo>
                    <a:lnTo>
                      <a:pt x="2477252" y="0"/>
                    </a:lnTo>
                    <a:lnTo>
                      <a:pt x="2478712" y="0"/>
                    </a:lnTo>
                    <a:lnTo>
                      <a:pt x="2478743" y="0"/>
                    </a:lnTo>
                    <a:lnTo>
                      <a:pt x="2480043" y="0"/>
                    </a:lnTo>
                    <a:lnTo>
                      <a:pt x="2499655" y="0"/>
                    </a:lnTo>
                    <a:lnTo>
                      <a:pt x="2501146" y="0"/>
                    </a:lnTo>
                    <a:lnTo>
                      <a:pt x="2505661" y="0"/>
                    </a:lnTo>
                    <a:lnTo>
                      <a:pt x="2508776" y="0"/>
                    </a:lnTo>
                    <a:lnTo>
                      <a:pt x="2510108" y="0"/>
                    </a:lnTo>
                    <a:lnTo>
                      <a:pt x="2524178" y="0"/>
                    </a:lnTo>
                    <a:lnTo>
                      <a:pt x="2525248" y="0"/>
                    </a:lnTo>
                    <a:lnTo>
                      <a:pt x="2525669" y="0"/>
                    </a:lnTo>
                    <a:lnTo>
                      <a:pt x="2552329" y="0"/>
                    </a:lnTo>
                    <a:lnTo>
                      <a:pt x="2552751" y="0"/>
                    </a:lnTo>
                    <a:lnTo>
                      <a:pt x="2554242" y="0"/>
                    </a:lnTo>
                    <a:lnTo>
                      <a:pt x="2574787" y="0"/>
                    </a:lnTo>
                    <a:lnTo>
                      <a:pt x="2576279" y="0"/>
                    </a:lnTo>
                    <a:lnTo>
                      <a:pt x="2576447" y="0"/>
                    </a:lnTo>
                    <a:lnTo>
                      <a:pt x="2577940" y="0"/>
                    </a:lnTo>
                    <a:lnTo>
                      <a:pt x="2603360" y="0"/>
                    </a:lnTo>
                    <a:lnTo>
                      <a:pt x="2604852" y="0"/>
                    </a:lnTo>
                    <a:lnTo>
                      <a:pt x="2605021" y="0"/>
                    </a:lnTo>
                    <a:lnTo>
                      <a:pt x="2605484" y="0"/>
                    </a:lnTo>
                    <a:lnTo>
                      <a:pt x="2606481" y="0"/>
                    </a:lnTo>
                    <a:lnTo>
                      <a:pt x="2606512" y="0"/>
                    </a:lnTo>
                    <a:lnTo>
                      <a:pt x="2606976" y="0"/>
                    </a:lnTo>
                    <a:lnTo>
                      <a:pt x="2618923" y="0"/>
                    </a:lnTo>
                    <a:lnTo>
                      <a:pt x="2621248" y="0"/>
                    </a:lnTo>
                    <a:lnTo>
                      <a:pt x="2622740" y="0"/>
                    </a:lnTo>
                    <a:lnTo>
                      <a:pt x="2627885" y="0"/>
                    </a:lnTo>
                    <a:lnTo>
                      <a:pt x="2629377" y="0"/>
                    </a:lnTo>
                    <a:lnTo>
                      <a:pt x="2634058" y="0"/>
                    </a:lnTo>
                    <a:lnTo>
                      <a:pt x="2635549" y="0"/>
                    </a:lnTo>
                    <a:lnTo>
                      <a:pt x="2636545" y="0"/>
                    </a:lnTo>
                    <a:lnTo>
                      <a:pt x="2648987" y="0"/>
                    </a:lnTo>
                    <a:lnTo>
                      <a:pt x="2649821" y="0"/>
                    </a:lnTo>
                    <a:lnTo>
                      <a:pt x="2651313" y="0"/>
                    </a:lnTo>
                    <a:lnTo>
                      <a:pt x="2651947" y="0"/>
                    </a:lnTo>
                    <a:lnTo>
                      <a:pt x="2653017" y="0"/>
                    </a:lnTo>
                    <a:lnTo>
                      <a:pt x="2653438" y="0"/>
                    </a:lnTo>
                    <a:lnTo>
                      <a:pt x="2656459" y="0"/>
                    </a:lnTo>
                    <a:lnTo>
                      <a:pt x="2657950" y="0"/>
                    </a:lnTo>
                    <a:lnTo>
                      <a:pt x="2665460" y="0"/>
                    </a:lnTo>
                    <a:lnTo>
                      <a:pt x="2680098" y="0"/>
                    </a:lnTo>
                    <a:lnTo>
                      <a:pt x="2680520" y="0"/>
                    </a:lnTo>
                    <a:lnTo>
                      <a:pt x="2682011" y="0"/>
                    </a:lnTo>
                    <a:lnTo>
                      <a:pt x="2692542" y="0"/>
                    </a:lnTo>
                    <a:lnTo>
                      <a:pt x="2702556" y="0"/>
                    </a:lnTo>
                    <a:lnTo>
                      <a:pt x="2704048" y="0"/>
                    </a:lnTo>
                    <a:lnTo>
                      <a:pt x="2724289" y="0"/>
                    </a:lnTo>
                    <a:lnTo>
                      <a:pt x="2731129" y="0"/>
                    </a:lnTo>
                    <a:lnTo>
                      <a:pt x="2732621" y="0"/>
                    </a:lnTo>
                    <a:lnTo>
                      <a:pt x="2733253" y="0"/>
                    </a:lnTo>
                    <a:lnTo>
                      <a:pt x="2734745" y="0"/>
                    </a:lnTo>
                    <a:lnTo>
                      <a:pt x="2746692" y="0"/>
                    </a:lnTo>
                    <a:lnTo>
                      <a:pt x="2749017" y="0"/>
                    </a:lnTo>
                    <a:lnTo>
                      <a:pt x="2750509" y="0"/>
                    </a:lnTo>
                    <a:lnTo>
                      <a:pt x="2754354" y="0"/>
                    </a:lnTo>
                    <a:lnTo>
                      <a:pt x="2755654" y="0"/>
                    </a:lnTo>
                    <a:lnTo>
                      <a:pt x="2757146" y="0"/>
                    </a:lnTo>
                    <a:lnTo>
                      <a:pt x="2761827" y="0"/>
                    </a:lnTo>
                    <a:lnTo>
                      <a:pt x="2763318" y="0"/>
                    </a:lnTo>
                    <a:lnTo>
                      <a:pt x="2776756" y="0"/>
                    </a:lnTo>
                    <a:lnTo>
                      <a:pt x="2777590" y="0"/>
                    </a:lnTo>
                    <a:lnTo>
                      <a:pt x="2779082" y="0"/>
                    </a:lnTo>
                    <a:lnTo>
                      <a:pt x="2783442" y="0"/>
                    </a:lnTo>
                    <a:lnTo>
                      <a:pt x="2784228" y="0"/>
                    </a:lnTo>
                    <a:lnTo>
                      <a:pt x="2785719" y="0"/>
                    </a:lnTo>
                    <a:lnTo>
                      <a:pt x="2786473" y="0"/>
                    </a:lnTo>
                    <a:lnTo>
                      <a:pt x="2793229" y="0"/>
                    </a:lnTo>
                    <a:lnTo>
                      <a:pt x="2799367" y="0"/>
                    </a:lnTo>
                    <a:lnTo>
                      <a:pt x="2813506" y="0"/>
                    </a:lnTo>
                    <a:lnTo>
                      <a:pt x="2820311" y="0"/>
                    </a:lnTo>
                    <a:lnTo>
                      <a:pt x="2827893" y="0"/>
                    </a:lnTo>
                    <a:lnTo>
                      <a:pt x="2827940" y="0"/>
                    </a:lnTo>
                    <a:lnTo>
                      <a:pt x="2829431" y="0"/>
                    </a:lnTo>
                    <a:lnTo>
                      <a:pt x="2829978" y="0"/>
                    </a:lnTo>
                    <a:lnTo>
                      <a:pt x="2852058" y="0"/>
                    </a:lnTo>
                    <a:lnTo>
                      <a:pt x="2857060" y="0"/>
                    </a:lnTo>
                    <a:lnTo>
                      <a:pt x="2857958" y="0"/>
                    </a:lnTo>
                    <a:lnTo>
                      <a:pt x="2871601" y="0"/>
                    </a:lnTo>
                    <a:lnTo>
                      <a:pt x="2882123" y="0"/>
                    </a:lnTo>
                    <a:lnTo>
                      <a:pt x="2894046" y="0"/>
                    </a:lnTo>
                    <a:lnTo>
                      <a:pt x="2903496" y="0"/>
                    </a:lnTo>
                    <a:lnTo>
                      <a:pt x="2911211" y="0"/>
                    </a:lnTo>
                    <a:lnTo>
                      <a:pt x="2914242" y="0"/>
                    </a:lnTo>
                    <a:lnTo>
                      <a:pt x="2914461" y="0"/>
                    </a:lnTo>
                    <a:lnTo>
                      <a:pt x="2924111" y="0"/>
                    </a:lnTo>
                    <a:lnTo>
                      <a:pt x="2927136" y="0"/>
                    </a:lnTo>
                    <a:lnTo>
                      <a:pt x="2933561" y="0"/>
                    </a:lnTo>
                    <a:lnTo>
                      <a:pt x="2939580" y="0"/>
                    </a:lnTo>
                    <a:lnTo>
                      <a:pt x="2941275" y="0"/>
                    </a:lnTo>
                    <a:lnTo>
                      <a:pt x="2941543" y="0"/>
                    </a:lnTo>
                    <a:lnTo>
                      <a:pt x="2945586" y="0"/>
                    </a:lnTo>
                    <a:lnTo>
                      <a:pt x="2950032" y="0"/>
                    </a:lnTo>
                    <a:lnTo>
                      <a:pt x="2955662" y="0"/>
                    </a:lnTo>
                    <a:lnTo>
                      <a:pt x="2955709" y="0"/>
                    </a:lnTo>
                    <a:lnTo>
                      <a:pt x="2957200" y="0"/>
                    </a:lnTo>
                    <a:lnTo>
                      <a:pt x="2957747" y="0"/>
                    </a:lnTo>
                    <a:lnTo>
                      <a:pt x="2968152" y="0"/>
                    </a:lnTo>
                    <a:lnTo>
                      <a:pt x="2969644" y="0"/>
                    </a:lnTo>
                    <a:lnTo>
                      <a:pt x="2972667" y="0"/>
                    </a:lnTo>
                    <a:lnTo>
                      <a:pt x="2977114" y="0"/>
                    </a:lnTo>
                    <a:lnTo>
                      <a:pt x="2984829" y="0"/>
                    </a:lnTo>
                    <a:lnTo>
                      <a:pt x="2985727" y="0"/>
                    </a:lnTo>
                    <a:lnTo>
                      <a:pt x="2999370" y="0"/>
                    </a:lnTo>
                    <a:lnTo>
                      <a:pt x="3021815" y="0"/>
                    </a:lnTo>
                    <a:lnTo>
                      <a:pt x="3031265" y="0"/>
                    </a:lnTo>
                    <a:lnTo>
                      <a:pt x="3042230" y="0"/>
                    </a:lnTo>
                    <a:lnTo>
                      <a:pt x="3044946" y="0"/>
                    </a:lnTo>
                    <a:lnTo>
                      <a:pt x="3051880" y="0"/>
                    </a:lnTo>
                    <a:lnTo>
                      <a:pt x="3061330" y="0"/>
                    </a:lnTo>
                    <a:lnTo>
                      <a:pt x="3067349" y="0"/>
                    </a:lnTo>
                    <a:lnTo>
                      <a:pt x="3069312" y="0"/>
                    </a:lnTo>
                    <a:lnTo>
                      <a:pt x="3073355" y="0"/>
                    </a:lnTo>
                    <a:lnTo>
                      <a:pt x="3073518" y="0"/>
                    </a:lnTo>
                    <a:lnTo>
                      <a:pt x="3075011" y="0"/>
                    </a:lnTo>
                    <a:lnTo>
                      <a:pt x="3077801" y="0"/>
                    </a:lnTo>
                    <a:lnTo>
                      <a:pt x="3095921" y="0"/>
                    </a:lnTo>
                    <a:lnTo>
                      <a:pt x="3097413" y="0"/>
                    </a:lnTo>
                    <a:lnTo>
                      <a:pt x="3100436" y="0"/>
                    </a:lnTo>
                    <a:lnTo>
                      <a:pt x="3103552" y="0"/>
                    </a:lnTo>
                    <a:lnTo>
                      <a:pt x="3104883" y="0"/>
                    </a:lnTo>
                    <a:lnTo>
                      <a:pt x="3120023" y="0"/>
                    </a:lnTo>
                    <a:lnTo>
                      <a:pt x="3120445" y="0"/>
                    </a:lnTo>
                    <a:lnTo>
                      <a:pt x="3149018" y="0"/>
                    </a:lnTo>
                    <a:lnTo>
                      <a:pt x="3150088" y="0"/>
                    </a:lnTo>
                    <a:lnTo>
                      <a:pt x="3150509" y="0"/>
                    </a:lnTo>
                    <a:lnTo>
                      <a:pt x="3171054" y="0"/>
                    </a:lnTo>
                    <a:lnTo>
                      <a:pt x="3172715" y="0"/>
                    </a:lnTo>
                    <a:lnTo>
                      <a:pt x="3199627" y="0"/>
                    </a:lnTo>
                    <a:lnTo>
                      <a:pt x="3201119" y="0"/>
                    </a:lnTo>
                    <a:lnTo>
                      <a:pt x="3201287" y="0"/>
                    </a:lnTo>
                    <a:lnTo>
                      <a:pt x="3201751" y="0"/>
                    </a:lnTo>
                    <a:lnTo>
                      <a:pt x="3202780" y="0"/>
                    </a:lnTo>
                    <a:lnTo>
                      <a:pt x="3217515" y="0"/>
                    </a:lnTo>
                    <a:lnTo>
                      <a:pt x="3224152" y="0"/>
                    </a:lnTo>
                    <a:lnTo>
                      <a:pt x="3230324" y="0"/>
                    </a:lnTo>
                    <a:lnTo>
                      <a:pt x="3231321" y="0"/>
                    </a:lnTo>
                    <a:lnTo>
                      <a:pt x="3231816" y="0"/>
                    </a:lnTo>
                    <a:lnTo>
                      <a:pt x="3243763" y="0"/>
                    </a:lnTo>
                    <a:lnTo>
                      <a:pt x="3246088" y="0"/>
                    </a:lnTo>
                    <a:lnTo>
                      <a:pt x="3247580" y="0"/>
                    </a:lnTo>
                    <a:lnTo>
                      <a:pt x="3247792" y="0"/>
                    </a:lnTo>
                    <a:lnTo>
                      <a:pt x="3248214" y="0"/>
                    </a:lnTo>
                    <a:lnTo>
                      <a:pt x="3252725" y="0"/>
                    </a:lnTo>
                    <a:lnTo>
                      <a:pt x="3254217" y="0"/>
                    </a:lnTo>
                    <a:lnTo>
                      <a:pt x="3260235" y="0"/>
                    </a:lnTo>
                    <a:lnTo>
                      <a:pt x="3276787" y="0"/>
                    </a:lnTo>
                    <a:lnTo>
                      <a:pt x="3277857" y="0"/>
                    </a:lnTo>
                    <a:lnTo>
                      <a:pt x="3278278" y="0"/>
                    </a:lnTo>
                    <a:lnTo>
                      <a:pt x="3290300" y="0"/>
                    </a:lnTo>
                    <a:lnTo>
                      <a:pt x="3298823" y="0"/>
                    </a:lnTo>
                    <a:lnTo>
                      <a:pt x="3327396" y="0"/>
                    </a:lnTo>
                    <a:lnTo>
                      <a:pt x="3328888" y="0"/>
                    </a:lnTo>
                    <a:lnTo>
                      <a:pt x="3329520" y="0"/>
                    </a:lnTo>
                    <a:lnTo>
                      <a:pt x="3345284" y="0"/>
                    </a:lnTo>
                    <a:lnTo>
                      <a:pt x="3349129" y="0"/>
                    </a:lnTo>
                    <a:lnTo>
                      <a:pt x="3351921" y="0"/>
                    </a:lnTo>
                    <a:lnTo>
                      <a:pt x="3358093" y="0"/>
                    </a:lnTo>
                    <a:lnTo>
                      <a:pt x="3359585" y="0"/>
                    </a:lnTo>
                    <a:lnTo>
                      <a:pt x="3371532" y="0"/>
                    </a:lnTo>
                    <a:lnTo>
                      <a:pt x="3373857" y="0"/>
                    </a:lnTo>
                    <a:lnTo>
                      <a:pt x="3375349" y="0"/>
                    </a:lnTo>
                    <a:lnTo>
                      <a:pt x="3380494" y="0"/>
                    </a:lnTo>
                    <a:lnTo>
                      <a:pt x="3381986" y="0"/>
                    </a:lnTo>
                    <a:lnTo>
                      <a:pt x="3388004" y="0"/>
                    </a:lnTo>
                    <a:lnTo>
                      <a:pt x="3408282" y="0"/>
                    </a:lnTo>
                    <a:lnTo>
                      <a:pt x="3418069" y="0"/>
                    </a:lnTo>
                    <a:lnTo>
                      <a:pt x="3424207" y="0"/>
                    </a:lnTo>
                    <a:lnTo>
                      <a:pt x="3424753" y="0"/>
                    </a:lnTo>
                    <a:lnTo>
                      <a:pt x="3452733" y="0"/>
                    </a:lnTo>
                    <a:lnTo>
                      <a:pt x="3454818" y="0"/>
                    </a:lnTo>
                    <a:lnTo>
                      <a:pt x="3476898" y="0"/>
                    </a:lnTo>
                    <a:lnTo>
                      <a:pt x="3496441" y="0"/>
                    </a:lnTo>
                    <a:lnTo>
                      <a:pt x="3509236" y="0"/>
                    </a:lnTo>
                    <a:lnTo>
                      <a:pt x="3518886" y="0"/>
                    </a:lnTo>
                    <a:lnTo>
                      <a:pt x="3528336" y="0"/>
                    </a:lnTo>
                    <a:lnTo>
                      <a:pt x="3536051" y="0"/>
                    </a:lnTo>
                    <a:lnTo>
                      <a:pt x="3539301" y="0"/>
                    </a:lnTo>
                    <a:lnTo>
                      <a:pt x="3540361" y="0"/>
                    </a:lnTo>
                    <a:lnTo>
                      <a:pt x="3544807" y="0"/>
                    </a:lnTo>
                    <a:lnTo>
                      <a:pt x="3551976" y="0"/>
                    </a:lnTo>
                    <a:lnTo>
                      <a:pt x="3552522" y="0"/>
                    </a:lnTo>
                    <a:lnTo>
                      <a:pt x="3564420" y="0"/>
                    </a:lnTo>
                    <a:lnTo>
                      <a:pt x="3570426" y="0"/>
                    </a:lnTo>
                    <a:cubicBezTo>
                      <a:pt x="3574872" y="0"/>
                      <a:pt x="3574872" y="0"/>
                      <a:pt x="3574872" y="0"/>
                    </a:cubicBezTo>
                    <a:lnTo>
                      <a:pt x="3580502" y="0"/>
                    </a:lnTo>
                    <a:lnTo>
                      <a:pt x="3582587" y="0"/>
                    </a:lnTo>
                    <a:lnTo>
                      <a:pt x="3624210" y="0"/>
                    </a:lnTo>
                    <a:lnTo>
                      <a:pt x="3637005" y="0"/>
                    </a:lnTo>
                    <a:lnTo>
                      <a:pt x="3646655" y="0"/>
                    </a:lnTo>
                    <a:lnTo>
                      <a:pt x="3656105" y="0"/>
                    </a:lnTo>
                    <a:lnTo>
                      <a:pt x="3667070" y="0"/>
                    </a:lnTo>
                    <a:lnTo>
                      <a:pt x="3668130" y="0"/>
                    </a:lnTo>
                    <a:lnTo>
                      <a:pt x="3669786" y="0"/>
                    </a:lnTo>
                    <a:lnTo>
                      <a:pt x="3672576" y="0"/>
                    </a:lnTo>
                    <a:lnTo>
                      <a:pt x="3692189" y="0"/>
                    </a:lnTo>
                    <a:lnTo>
                      <a:pt x="3698195" y="0"/>
                    </a:lnTo>
                    <a:lnTo>
                      <a:pt x="3702641" y="0"/>
                    </a:lnTo>
                    <a:lnTo>
                      <a:pt x="3744863" y="0"/>
                    </a:lnTo>
                    <a:lnTo>
                      <a:pt x="3745285" y="0"/>
                    </a:lnTo>
                    <a:lnTo>
                      <a:pt x="3795894" y="0"/>
                    </a:lnTo>
                    <a:lnTo>
                      <a:pt x="3797555" y="0"/>
                    </a:lnTo>
                    <a:lnTo>
                      <a:pt x="3826591" y="0"/>
                    </a:lnTo>
                    <a:lnTo>
                      <a:pt x="3842355" y="0"/>
                    </a:lnTo>
                    <a:lnTo>
                      <a:pt x="3848992" y="0"/>
                    </a:lnTo>
                    <a:lnTo>
                      <a:pt x="3872632" y="0"/>
                    </a:lnTo>
                    <a:lnTo>
                      <a:pt x="3873054" y="0"/>
                    </a:lnTo>
                    <a:lnTo>
                      <a:pt x="3885075" y="0"/>
                    </a:lnTo>
                    <a:lnTo>
                      <a:pt x="3923663" y="0"/>
                    </a:lnTo>
                    <a:lnTo>
                      <a:pt x="3954360" y="0"/>
                    </a:lnTo>
                    <a:lnTo>
                      <a:pt x="3970124" y="0"/>
                    </a:lnTo>
                    <a:lnTo>
                      <a:pt x="3976761" y="0"/>
                    </a:lnTo>
                    <a:lnTo>
                      <a:pt x="4012844" y="0"/>
                    </a:lnTo>
                    <a:lnTo>
                      <a:pt x="4049593" y="0"/>
                    </a:lnTo>
                    <a:cubicBezTo>
                      <a:pt x="4169647" y="0"/>
                      <a:pt x="4169647" y="0"/>
                      <a:pt x="4169647" y="0"/>
                    </a:cubicBezTo>
                    <a:lnTo>
                      <a:pt x="4177362" y="0"/>
                    </a:lnTo>
                    <a:cubicBezTo>
                      <a:pt x="4297416" y="0"/>
                      <a:pt x="4297416" y="0"/>
                      <a:pt x="4297416" y="0"/>
                    </a:cubicBezTo>
                    <a:cubicBezTo>
                      <a:pt x="4327758" y="0"/>
                      <a:pt x="4364168" y="21251"/>
                      <a:pt x="4379339" y="47054"/>
                    </a:cubicBezTo>
                    <a:cubicBezTo>
                      <a:pt x="4591731" y="415146"/>
                      <a:pt x="4591731" y="415146"/>
                      <a:pt x="4591731" y="415146"/>
                    </a:cubicBezTo>
                    <a:cubicBezTo>
                      <a:pt x="4606902" y="440951"/>
                      <a:pt x="4606902" y="483452"/>
                      <a:pt x="4591731" y="509257"/>
                    </a:cubicBezTo>
                    <a:cubicBezTo>
                      <a:pt x="4379339" y="877348"/>
                      <a:pt x="4379339" y="877348"/>
                      <a:pt x="4379339" y="877348"/>
                    </a:cubicBezTo>
                    <a:cubicBezTo>
                      <a:pt x="4364168" y="903151"/>
                      <a:pt x="4327758" y="924402"/>
                      <a:pt x="4297416" y="924402"/>
                    </a:cubicBezTo>
                    <a:lnTo>
                      <a:pt x="4169647" y="924402"/>
                    </a:lnTo>
                    <a:lnTo>
                      <a:pt x="3976761" y="924402"/>
                    </a:lnTo>
                    <a:lnTo>
                      <a:pt x="3872632" y="924402"/>
                    </a:lnTo>
                    <a:lnTo>
                      <a:pt x="3848992" y="924402"/>
                    </a:lnTo>
                    <a:lnTo>
                      <a:pt x="3744863" y="924402"/>
                    </a:lnTo>
                    <a:lnTo>
                      <a:pt x="3702641" y="924402"/>
                    </a:lnTo>
                    <a:lnTo>
                      <a:pt x="3672576" y="924402"/>
                    </a:lnTo>
                    <a:lnTo>
                      <a:pt x="3656105" y="924402"/>
                    </a:lnTo>
                    <a:lnTo>
                      <a:pt x="3574872" y="924402"/>
                    </a:lnTo>
                    <a:lnTo>
                      <a:pt x="3551976" y="924402"/>
                    </a:lnTo>
                    <a:lnTo>
                      <a:pt x="3544807" y="924402"/>
                    </a:lnTo>
                    <a:lnTo>
                      <a:pt x="3528336" y="924402"/>
                    </a:lnTo>
                    <a:lnTo>
                      <a:pt x="3424207" y="924402"/>
                    </a:lnTo>
                    <a:lnTo>
                      <a:pt x="3381986" y="924402"/>
                    </a:lnTo>
                    <a:lnTo>
                      <a:pt x="3380494" y="924402"/>
                    </a:lnTo>
                    <a:lnTo>
                      <a:pt x="3351921" y="924402"/>
                    </a:lnTo>
                    <a:lnTo>
                      <a:pt x="3277857" y="924402"/>
                    </a:lnTo>
                    <a:lnTo>
                      <a:pt x="3254217" y="924402"/>
                    </a:lnTo>
                    <a:lnTo>
                      <a:pt x="3252725" y="924402"/>
                    </a:lnTo>
                    <a:lnTo>
                      <a:pt x="3247792" y="924402"/>
                    </a:lnTo>
                    <a:lnTo>
                      <a:pt x="3231321" y="924402"/>
                    </a:lnTo>
                    <a:lnTo>
                      <a:pt x="3224152" y="924402"/>
                    </a:lnTo>
                    <a:lnTo>
                      <a:pt x="3150088" y="924402"/>
                    </a:lnTo>
                    <a:lnTo>
                      <a:pt x="3120023" y="924402"/>
                    </a:lnTo>
                    <a:lnTo>
                      <a:pt x="3104883" y="924402"/>
                    </a:lnTo>
                    <a:lnTo>
                      <a:pt x="3103552" y="924402"/>
                    </a:lnTo>
                    <a:lnTo>
                      <a:pt x="3077801" y="924402"/>
                    </a:lnTo>
                    <a:lnTo>
                      <a:pt x="3061330" y="924402"/>
                    </a:lnTo>
                    <a:lnTo>
                      <a:pt x="3031265" y="924402"/>
                    </a:lnTo>
                    <a:lnTo>
                      <a:pt x="2977114" y="924402"/>
                    </a:lnTo>
                    <a:lnTo>
                      <a:pt x="2957200" y="924402"/>
                    </a:lnTo>
                    <a:lnTo>
                      <a:pt x="2955709" y="924402"/>
                    </a:lnTo>
                    <a:lnTo>
                      <a:pt x="2950032" y="924402"/>
                    </a:lnTo>
                    <a:lnTo>
                      <a:pt x="2933561" y="924402"/>
                    </a:lnTo>
                    <a:lnTo>
                      <a:pt x="2927136" y="924402"/>
                    </a:lnTo>
                    <a:lnTo>
                      <a:pt x="2903496" y="924402"/>
                    </a:lnTo>
                    <a:lnTo>
                      <a:pt x="2829431" y="924402"/>
                    </a:lnTo>
                    <a:lnTo>
                      <a:pt x="2827940" y="924402"/>
                    </a:lnTo>
                    <a:lnTo>
                      <a:pt x="2799367" y="924402"/>
                    </a:lnTo>
                    <a:lnTo>
                      <a:pt x="2785719" y="924402"/>
                    </a:lnTo>
                    <a:lnTo>
                      <a:pt x="2784228" y="924402"/>
                    </a:lnTo>
                    <a:lnTo>
                      <a:pt x="2757146" y="924402"/>
                    </a:lnTo>
                    <a:lnTo>
                      <a:pt x="2755654" y="924402"/>
                    </a:lnTo>
                    <a:lnTo>
                      <a:pt x="2680098" y="924402"/>
                    </a:lnTo>
                    <a:lnTo>
                      <a:pt x="2657950" y="924402"/>
                    </a:lnTo>
                    <a:lnTo>
                      <a:pt x="2656459" y="924402"/>
                    </a:lnTo>
                    <a:lnTo>
                      <a:pt x="2653017" y="924402"/>
                    </a:lnTo>
                    <a:lnTo>
                      <a:pt x="2636545" y="924402"/>
                    </a:lnTo>
                    <a:lnTo>
                      <a:pt x="2629377" y="924402"/>
                    </a:lnTo>
                    <a:lnTo>
                      <a:pt x="2627885" y="924402"/>
                    </a:lnTo>
                    <a:lnTo>
                      <a:pt x="2606481" y="924402"/>
                    </a:lnTo>
                    <a:lnTo>
                      <a:pt x="2552329" y="924402"/>
                    </a:lnTo>
                    <a:lnTo>
                      <a:pt x="2525248" y="924402"/>
                    </a:lnTo>
                    <a:lnTo>
                      <a:pt x="2510108" y="924402"/>
                    </a:lnTo>
                    <a:lnTo>
                      <a:pt x="2508776" y="924402"/>
                    </a:lnTo>
                    <a:lnTo>
                      <a:pt x="2480043" y="924402"/>
                    </a:lnTo>
                    <a:lnTo>
                      <a:pt x="2478712" y="924402"/>
                    </a:lnTo>
                    <a:lnTo>
                      <a:pt x="2463572" y="924402"/>
                    </a:lnTo>
                    <a:lnTo>
                      <a:pt x="2436490" y="924402"/>
                    </a:lnTo>
                    <a:lnTo>
                      <a:pt x="2382339" y="924402"/>
                    </a:lnTo>
                    <a:lnTo>
                      <a:pt x="2360934" y="924402"/>
                    </a:lnTo>
                    <a:lnTo>
                      <a:pt x="2359443" y="924402"/>
                    </a:lnTo>
                    <a:lnTo>
                      <a:pt x="2352274" y="924402"/>
                    </a:lnTo>
                    <a:lnTo>
                      <a:pt x="2335803" y="924402"/>
                    </a:lnTo>
                    <a:lnTo>
                      <a:pt x="2332360" y="924402"/>
                    </a:lnTo>
                    <a:lnTo>
                      <a:pt x="2332328" y="924402"/>
                    </a:lnTo>
                    <a:lnTo>
                      <a:pt x="2330869" y="924402"/>
                    </a:lnTo>
                    <a:lnTo>
                      <a:pt x="2308721" y="924402"/>
                    </a:lnTo>
                    <a:lnTo>
                      <a:pt x="2233165" y="924402"/>
                    </a:lnTo>
                    <a:lnTo>
                      <a:pt x="2231674" y="924402"/>
                    </a:lnTo>
                    <a:lnTo>
                      <a:pt x="2204591" y="924402"/>
                    </a:lnTo>
                    <a:lnTo>
                      <a:pt x="2204559" y="924402"/>
                    </a:lnTo>
                    <a:lnTo>
                      <a:pt x="2203100" y="924402"/>
                    </a:lnTo>
                    <a:lnTo>
                      <a:pt x="2189452" y="924402"/>
                    </a:lnTo>
                    <a:lnTo>
                      <a:pt x="2160879" y="924402"/>
                    </a:lnTo>
                    <a:lnTo>
                      <a:pt x="2159388" y="924402"/>
                    </a:lnTo>
                    <a:lnTo>
                      <a:pt x="2085323" y="924402"/>
                    </a:lnTo>
                    <a:lnTo>
                      <a:pt x="2077294" y="924402"/>
                    </a:lnTo>
                    <a:lnTo>
                      <a:pt x="2061683" y="924402"/>
                    </a:lnTo>
                    <a:lnTo>
                      <a:pt x="2055258" y="924402"/>
                    </a:lnTo>
                    <a:lnTo>
                      <a:pt x="2038787" y="924402"/>
                    </a:lnTo>
                    <a:lnTo>
                      <a:pt x="2033110" y="924402"/>
                    </a:lnTo>
                    <a:lnTo>
                      <a:pt x="2031619" y="924402"/>
                    </a:lnTo>
                    <a:lnTo>
                      <a:pt x="2011705" y="924402"/>
                    </a:lnTo>
                    <a:lnTo>
                      <a:pt x="1957554" y="924402"/>
                    </a:lnTo>
                    <a:lnTo>
                      <a:pt x="1949525" y="924402"/>
                    </a:lnTo>
                    <a:lnTo>
                      <a:pt x="1927489" y="924402"/>
                    </a:lnTo>
                    <a:lnTo>
                      <a:pt x="1911018" y="924402"/>
                    </a:lnTo>
                    <a:lnTo>
                      <a:pt x="1907543" y="924402"/>
                    </a:lnTo>
                    <a:lnTo>
                      <a:pt x="1885268" y="924402"/>
                    </a:lnTo>
                    <a:lnTo>
                      <a:pt x="1883936" y="924402"/>
                    </a:lnTo>
                    <a:lnTo>
                      <a:pt x="1868796" y="924402"/>
                    </a:lnTo>
                    <a:lnTo>
                      <a:pt x="1838732" y="924402"/>
                    </a:lnTo>
                    <a:lnTo>
                      <a:pt x="1779774" y="924402"/>
                    </a:lnTo>
                    <a:lnTo>
                      <a:pt x="1764668" y="924402"/>
                    </a:lnTo>
                    <a:lnTo>
                      <a:pt x="1757499" y="924402"/>
                    </a:lnTo>
                    <a:lnTo>
                      <a:pt x="1741027" y="924402"/>
                    </a:lnTo>
                    <a:lnTo>
                      <a:pt x="1737552" y="924402"/>
                    </a:lnTo>
                    <a:lnTo>
                      <a:pt x="1736094" y="924402"/>
                    </a:lnTo>
                    <a:lnTo>
                      <a:pt x="1734603" y="924402"/>
                    </a:lnTo>
                    <a:lnTo>
                      <a:pt x="1710963" y="924402"/>
                    </a:lnTo>
                    <a:lnTo>
                      <a:pt x="1707488" y="924402"/>
                    </a:lnTo>
                    <a:lnTo>
                      <a:pt x="1652509" y="924402"/>
                    </a:lnTo>
                    <a:lnTo>
                      <a:pt x="1636899" y="924402"/>
                    </a:lnTo>
                    <a:lnTo>
                      <a:pt x="1609783" y="924402"/>
                    </a:lnTo>
                    <a:lnTo>
                      <a:pt x="1608325" y="924402"/>
                    </a:lnTo>
                    <a:lnTo>
                      <a:pt x="1606834" y="924402"/>
                    </a:lnTo>
                    <a:lnTo>
                      <a:pt x="1579719" y="924402"/>
                    </a:lnTo>
                    <a:lnTo>
                      <a:pt x="1564612" y="924402"/>
                    </a:lnTo>
                    <a:lnTo>
                      <a:pt x="1524740" y="924402"/>
                    </a:lnTo>
                    <a:lnTo>
                      <a:pt x="1482518" y="924402"/>
                    </a:lnTo>
                    <a:lnTo>
                      <a:pt x="1460483" y="924402"/>
                    </a:lnTo>
                    <a:lnTo>
                      <a:pt x="1452454" y="924402"/>
                    </a:lnTo>
                    <a:lnTo>
                      <a:pt x="1444011" y="924402"/>
                    </a:lnTo>
                    <a:lnTo>
                      <a:pt x="1436843" y="924402"/>
                    </a:lnTo>
                    <a:lnTo>
                      <a:pt x="1413947" y="924402"/>
                    </a:lnTo>
                    <a:lnTo>
                      <a:pt x="1354749" y="924402"/>
                    </a:lnTo>
                    <a:lnTo>
                      <a:pt x="1332714" y="924402"/>
                    </a:lnTo>
                    <a:lnTo>
                      <a:pt x="1324685" y="924402"/>
                    </a:lnTo>
                    <a:lnTo>
                      <a:pt x="1316242" y="924402"/>
                    </a:lnTo>
                    <a:lnTo>
                      <a:pt x="1312767" y="924402"/>
                    </a:lnTo>
                    <a:lnTo>
                      <a:pt x="1286178" y="924402"/>
                    </a:lnTo>
                    <a:lnTo>
                      <a:pt x="1282703" y="924402"/>
                    </a:lnTo>
                    <a:lnTo>
                      <a:pt x="1243956" y="924402"/>
                    </a:lnTo>
                    <a:lnTo>
                      <a:pt x="1184998" y="924402"/>
                    </a:lnTo>
                    <a:lnTo>
                      <a:pt x="1154934" y="924402"/>
                    </a:lnTo>
                    <a:lnTo>
                      <a:pt x="1139828" y="924402"/>
                    </a:lnTo>
                    <a:lnTo>
                      <a:pt x="1116187" y="924402"/>
                    </a:lnTo>
                    <a:lnTo>
                      <a:pt x="1112712" y="924402"/>
                    </a:lnTo>
                    <a:lnTo>
                      <a:pt x="1057734" y="924402"/>
                    </a:lnTo>
                    <a:lnTo>
                      <a:pt x="1027669" y="924402"/>
                    </a:lnTo>
                    <a:lnTo>
                      <a:pt x="1012059" y="924402"/>
                    </a:lnTo>
                    <a:lnTo>
                      <a:pt x="984943" y="924402"/>
                    </a:lnTo>
                    <a:lnTo>
                      <a:pt x="929965" y="924402"/>
                    </a:lnTo>
                    <a:lnTo>
                      <a:pt x="899900" y="924402"/>
                    </a:lnTo>
                    <a:lnTo>
                      <a:pt x="857678" y="924402"/>
                    </a:lnTo>
                    <a:lnTo>
                      <a:pt x="819171" y="924402"/>
                    </a:lnTo>
                    <a:lnTo>
                      <a:pt x="729909" y="924402"/>
                    </a:lnTo>
                    <a:lnTo>
                      <a:pt x="691402" y="924402"/>
                    </a:lnTo>
                    <a:lnTo>
                      <a:pt x="687927" y="924402"/>
                    </a:lnTo>
                    <a:lnTo>
                      <a:pt x="560158" y="924402"/>
                    </a:lnTo>
                    <a:lnTo>
                      <a:pt x="432894" y="924402"/>
                    </a:lnTo>
                    <a:lnTo>
                      <a:pt x="305125" y="924402"/>
                    </a:lnTo>
                    <a:cubicBezTo>
                      <a:pt x="275541" y="924402"/>
                      <a:pt x="238373" y="903151"/>
                      <a:pt x="223202" y="877348"/>
                    </a:cubicBezTo>
                    <a:cubicBezTo>
                      <a:pt x="10809" y="509257"/>
                      <a:pt x="10809" y="509257"/>
                      <a:pt x="10809" y="509257"/>
                    </a:cubicBezTo>
                    <a:cubicBezTo>
                      <a:pt x="-3603" y="483452"/>
                      <a:pt x="-3603" y="440951"/>
                      <a:pt x="10809" y="415146"/>
                    </a:cubicBezTo>
                    <a:cubicBezTo>
                      <a:pt x="223202" y="47054"/>
                      <a:pt x="223202" y="47054"/>
                      <a:pt x="223202" y="47054"/>
                    </a:cubicBezTo>
                    <a:cubicBezTo>
                      <a:pt x="238373" y="21251"/>
                      <a:pt x="275541" y="0"/>
                      <a:pt x="305125" y="0"/>
                    </a:cubicBezTo>
                    <a:close/>
                  </a:path>
                </a:pathLst>
              </a:custGeom>
              <a:solidFill>
                <a:srgbClr val="609801"/>
              </a:solidFill>
              <a:ln w="19050">
                <a:gradFill flip="none" rotWithShape="1">
                  <a:gsLst>
                    <a:gs pos="0">
                      <a:schemeClr val="bg1">
                        <a:lumMod val="75000"/>
                      </a:schemeClr>
                    </a:gs>
                    <a:gs pos="100000">
                      <a:schemeClr val="bg1"/>
                    </a:gs>
                  </a:gsLst>
                  <a:lin ang="2700000" scaled="1"/>
                  <a:tileRect/>
                </a:gradFill>
              </a:ln>
              <a:effectLst>
                <a:innerShdw blurRad="63500" dist="50800" dir="13500000">
                  <a:prstClr val="black">
                    <a:alpha val="50000"/>
                  </a:prstClr>
                </a:innerShdw>
              </a:effectLst>
            </p:spPr>
            <p:txBody>
              <a:bodyPr vert="horz" wrap="square" lIns="91440" tIns="45720" rIns="91440" bIns="45720" numCol="1" anchor="t" anchorCtr="0" compatLnSpc="1">
                <a:noAutofit/>
              </a:bodyPr>
              <a:lstStyle/>
              <a:p>
                <a:r>
                  <a:rPr lang="zh-CN" altLang="en-US" dirty="0" smtClean="0">
                    <a:solidFill>
                      <a:prstClr val="black"/>
                    </a:solidFill>
                    <a:latin typeface="微软雅黑" panose="020B0503020204020204" charset="-122"/>
                  </a:rPr>
                  <a:t>     </a:t>
                </a:r>
                <a:r>
                  <a:rPr lang="zh-CN" altLang="en-US" sz="2000" b="1" dirty="0" smtClean="0">
                    <a:solidFill>
                      <a:schemeClr val="bg1"/>
                    </a:solidFill>
                    <a:latin typeface="黑体" panose="02010609060101010101" pitchFamily="49" charset="-122"/>
                    <a:ea typeface="黑体" panose="02010609060101010101" pitchFamily="49" charset="-122"/>
                  </a:rPr>
                  <a:t>新课讲解</a:t>
                </a:r>
                <a:endParaRPr lang="zh-CN" altLang="en-US" sz="2000" b="1" dirty="0">
                  <a:solidFill>
                    <a:schemeClr val="bg1"/>
                  </a:solidFill>
                  <a:latin typeface="黑体" panose="02010609060101010101" pitchFamily="49" charset="-122"/>
                  <a:ea typeface="黑体" panose="02010609060101010101" pitchFamily="49" charset="-122"/>
                </a:endParaRPr>
              </a:p>
            </p:txBody>
          </p:sp>
        </p:grpSp>
        <p:grpSp>
          <p:nvGrpSpPr>
            <p:cNvPr id="56" name="组合 55"/>
            <p:cNvGrpSpPr/>
            <p:nvPr/>
          </p:nvGrpSpPr>
          <p:grpSpPr>
            <a:xfrm rot="16200000">
              <a:off x="366" y="1252"/>
              <a:ext cx="995" cy="1122"/>
              <a:chOff x="8439634" y="3544648"/>
              <a:chExt cx="1611146" cy="1817848"/>
            </a:xfrm>
          </p:grpSpPr>
          <p:sp>
            <p:nvSpPr>
              <p:cNvPr id="58" name="Freeform 5"/>
              <p:cNvSpPr/>
              <p:nvPr/>
            </p:nvSpPr>
            <p:spPr bwMode="auto">
              <a:xfrm rot="5400000">
                <a:off x="8336283" y="3647999"/>
                <a:ext cx="1817848" cy="161114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lumMod val="97000"/>
                    </a:schemeClr>
                  </a:gs>
                  <a:gs pos="100000">
                    <a:schemeClr val="bg1">
                      <a:lumMod val="85000"/>
                    </a:schemeClr>
                  </a:gs>
                </a:gsLst>
                <a:lin ang="2700000" scaled="1"/>
                <a:tileRect/>
              </a:gradFill>
              <a:ln w="19050">
                <a:gradFill flip="none" rotWithShape="1">
                  <a:gsLst>
                    <a:gs pos="100000">
                      <a:schemeClr val="bg1">
                        <a:lumMod val="75000"/>
                      </a:schemeClr>
                    </a:gs>
                    <a:gs pos="0">
                      <a:schemeClr val="bg1"/>
                    </a:gs>
                  </a:gsLst>
                  <a:lin ang="2700000" scaled="1"/>
                  <a:tileRect/>
                </a:gradFill>
              </a:ln>
              <a:effectLst>
                <a:outerShdw blurRad="127000" dist="50800" dir="2700000" algn="tl" rotWithShape="0">
                  <a:prstClr val="black">
                    <a:alpha val="40000"/>
                  </a:prstClr>
                </a:out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sp>
            <p:nvSpPr>
              <p:cNvPr id="59" name="Freeform 5"/>
              <p:cNvSpPr/>
              <p:nvPr/>
            </p:nvSpPr>
            <p:spPr bwMode="auto">
              <a:xfrm rot="5400000">
                <a:off x="8582835" y="3866516"/>
                <a:ext cx="1324744" cy="11741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609801"/>
              </a:solidFill>
              <a:ln w="15875">
                <a:gradFill flip="none" rotWithShape="1">
                  <a:gsLst>
                    <a:gs pos="0">
                      <a:schemeClr val="bg1">
                        <a:lumMod val="65000"/>
                      </a:schemeClr>
                    </a:gs>
                    <a:gs pos="100000">
                      <a:schemeClr val="bg1"/>
                    </a:gs>
                  </a:gsLst>
                  <a:lin ang="2700000" scaled="1"/>
                  <a:tileRect/>
                </a:gradFill>
              </a:ln>
              <a:effectLst>
                <a:innerShdw blurRad="50800" dist="25400" dir="13500000">
                  <a:prstClr val="black">
                    <a:alpha val="50000"/>
                  </a:prstClr>
                </a:innerShdw>
              </a:effectLst>
            </p:spPr>
            <p:txBody>
              <a:bodyPr vert="horz" wrap="square" lIns="91440" tIns="45720" rIns="91440" bIns="45720" numCol="1" anchor="t" anchorCtr="0" compatLnSpc="1"/>
              <a:lstStyle/>
              <a:p>
                <a:endParaRPr lang="zh-CN" altLang="en-US" dirty="0">
                  <a:solidFill>
                    <a:prstClr val="black"/>
                  </a:solidFill>
                  <a:latin typeface="微软雅黑" panose="020B0503020204020204" charset="-122"/>
                </a:endParaRPr>
              </a:p>
            </p:txBody>
          </p:sp>
        </p:grpSp>
      </p:grpSp>
    </p:spTree>
    <p:extLst>
      <p:ext uri="{BB962C8B-B14F-4D97-AF65-F5344CB8AC3E}">
        <p14:creationId xmlns:p14="http://schemas.microsoft.com/office/powerpoint/2010/main" val="12324908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TotalTime>
  <Words>4086</Words>
  <Application>Microsoft Office PowerPoint</Application>
  <PresentationFormat>全屏显示(4:3)</PresentationFormat>
  <Paragraphs>393</Paragraphs>
  <Slides>53</Slides>
  <Notes>10</Notes>
  <HiddenSlides>0</HiddenSlides>
  <MMClips>1</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53</vt:i4>
      </vt:variant>
    </vt:vector>
  </HeadingPairs>
  <TitlesOfParts>
    <vt:vector size="5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169</cp:revision>
  <dcterms:created xsi:type="dcterms:W3CDTF">2017-03-01T06:40:00Z</dcterms:created>
  <dcterms:modified xsi:type="dcterms:W3CDTF">2020-08-22T12:54:34Z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