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5877897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  <a:ln>
            <a:solidFill>
              <a:srgbClr val="000000"/>
            </a:solidFill>
            <a:miter/>
          </a:ln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30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/>
              <a:t>14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&#36718;&#33337;&#30340;&#21407;&#29702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GIF"/><Relationship Id="rId2" Type="http://schemas.openxmlformats.org/officeDocument/2006/relationships/hyperlink" Target="&#28508;&#27700;&#33351;&#30340;&#28014;&#27785;.sw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GIF"/><Relationship Id="rId4" Type="http://schemas.openxmlformats.org/officeDocument/2006/relationships/hyperlink" Target="&#29233;&#21098;&#36753;-&#28508;&#27700;&#33351;&#30340;&#28014;&#27785;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&#30416;&#27700;&#36873;&#31181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resource\8x103\jpg\05904003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350"/>
            <a:ext cx="9144000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56792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第十章  浮力</a:t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物体的浮沉条件及应用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68600" y="1421130"/>
            <a:ext cx="4213225" cy="463550"/>
            <a:chOff x="4360" y="888"/>
            <a:chExt cx="6635" cy="730"/>
          </a:xfrm>
        </p:grpSpPr>
        <p:grpSp>
          <p:nvGrpSpPr>
            <p:cNvPr id="5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8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</a:t>
                </a: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969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</a:rPr>
                <a:t>浮力的应用</a:t>
              </a:r>
            </a:p>
          </p:txBody>
        </p:sp>
      </p:grpSp>
      <p:sp>
        <p:nvSpPr>
          <p:cNvPr id="181251" name="文本占位符 181250"/>
          <p:cNvSpPr>
            <a:spLocks noGrp="1"/>
          </p:cNvSpPr>
          <p:nvPr/>
        </p:nvSpPr>
        <p:spPr>
          <a:xfrm>
            <a:off x="161924" y="2480935"/>
            <a:ext cx="8982076" cy="80264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    早在殷商之前，我国古代人民对浮力就有深入的观察，到殷商时已由制</a:t>
            </a:r>
            <a:r>
              <a:rPr lang="zh-CN" altLang="en-US" sz="22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独木船</a:t>
            </a: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发展到用木板组成大的船体，这是我国最早的木船。</a:t>
            </a:r>
          </a:p>
        </p:txBody>
      </p:sp>
      <p:pic>
        <p:nvPicPr>
          <p:cNvPr id="181252" name="图片 181251" descr="独木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3398520"/>
            <a:ext cx="3602990" cy="2404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925830" y="5403850"/>
            <a:ext cx="14782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ea typeface="宋体" panose="02010600030101010101" pitchFamily="2" charset="-122"/>
              </a:rPr>
              <a:t>芦湖独木舟</a:t>
            </a:r>
          </a:p>
        </p:txBody>
      </p:sp>
      <p:pic>
        <p:nvPicPr>
          <p:cNvPr id="175108" name="图片 175107" descr="赣州古浮桥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385" y="3398520"/>
            <a:ext cx="4570095" cy="2491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5107" name="文本占位符 175106"/>
          <p:cNvSpPr>
            <a:spLocks noGrp="1"/>
          </p:cNvSpPr>
          <p:nvPr/>
        </p:nvSpPr>
        <p:spPr>
          <a:xfrm>
            <a:off x="3964940" y="3398520"/>
            <a:ext cx="5179060" cy="129095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    周朝以后不仅在小河上能架设浮桥，在黄河、长江这样的大河流上也多次架设过</a:t>
            </a:r>
            <a:r>
              <a:rPr lang="zh-CN" altLang="en-US" sz="2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浮桥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r>
              <a:rPr lang="zh-CN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</a:t>
            </a:r>
            <a:endParaRPr lang="zh-CN" altLang="en-US" sz="2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5109" name="文本框 175108"/>
          <p:cNvSpPr txBox="1"/>
          <p:nvPr/>
        </p:nvSpPr>
        <p:spPr>
          <a:xfrm>
            <a:off x="7731125" y="5478780"/>
            <a:ext cx="9350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浮桥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100828" y="1981635"/>
            <a:ext cx="4938156" cy="495548"/>
            <a:chOff x="2506980" y="579256"/>
            <a:chExt cx="3958508" cy="495548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971675" algn="l"/>
                </a:tabLst>
              </a:pP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我国古代对浮力的应用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125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812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7510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7510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/>
      <p:bldP spid="16" grpId="0"/>
      <p:bldP spid="175107" grpId="0"/>
      <p:bldP spid="175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290215" y="4792833"/>
            <a:ext cx="1637543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轮船的原理</a:t>
            </a:r>
          </a:p>
        </p:txBody>
      </p:sp>
      <p:sp>
        <p:nvSpPr>
          <p:cNvPr id="142377" name="文本框 142376"/>
          <p:cNvSpPr txBox="1"/>
          <p:nvPr/>
        </p:nvSpPr>
        <p:spPr>
          <a:xfrm>
            <a:off x="3341914" y="2154479"/>
            <a:ext cx="5802086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工作原理：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将钢铁制做成空心的轮船，可以排开更多的水，使轮船漂浮在水面上。</a:t>
            </a:r>
            <a:endParaRPr lang="en-US" altLang="zh-CN" sz="24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2383" name="文本框 142382"/>
          <p:cNvSpPr txBox="1"/>
          <p:nvPr/>
        </p:nvSpPr>
        <p:spPr>
          <a:xfrm>
            <a:off x="3674378" y="3139440"/>
            <a:ext cx="5141327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排水量（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排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）：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轮船满载时排开水的质量：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       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浮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= 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排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船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=m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船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∴ 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船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= 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排</a:t>
            </a:r>
            <a:endParaRPr lang="en-US" altLang="zh-CN" sz="2400" b="1" baseline="-25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" name="图片 8" descr="01353e5a6d95bca801213466b763b7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26" y="2467224"/>
            <a:ext cx="2844046" cy="2133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73417" y="4986019"/>
            <a:ext cx="24631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（漂浮物的特点）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148018" y="1378067"/>
            <a:ext cx="2596718" cy="495548"/>
            <a:chOff x="2506980" y="579256"/>
            <a:chExt cx="3958508" cy="495548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矩形 2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971675" algn="l"/>
                </a:tabLst>
              </a:pP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轮船</a:t>
              </a:r>
            </a:p>
          </p:txBody>
        </p:sp>
      </p:grpSp>
      <p:pic>
        <p:nvPicPr>
          <p:cNvPr id="22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27758" y="4292917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83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83">
                                            <p:txEl>
                                              <p:charRg st="12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83">
                                            <p:txEl>
                                              <p:charRg st="25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83">
                                            <p:txEl>
                                              <p:char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矩形 135169"/>
          <p:cNvSpPr/>
          <p:nvPr/>
        </p:nvSpPr>
        <p:spPr>
          <a:xfrm>
            <a:off x="405765" y="1558925"/>
            <a:ext cx="833247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轮船总是漂浮在水面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一艘轮船从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河里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驶向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大海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，它受到的重力大小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（变大、变小、不变）；它受到的浮力大小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（变大、变小、不变）；它排开水的体积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（变大、变小、不变）；轮船是下沉些还是上浮些？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5171" name="组合 135170"/>
          <p:cNvGrpSpPr/>
          <p:nvPr/>
        </p:nvGrpSpPr>
        <p:grpSpPr>
          <a:xfrm>
            <a:off x="1142577" y="5063057"/>
            <a:ext cx="3600895" cy="978815"/>
            <a:chOff x="0" y="0"/>
            <a:chExt cx="2832" cy="1248"/>
          </a:xfrm>
        </p:grpSpPr>
        <p:sp>
          <p:nvSpPr>
            <p:cNvPr id="135172" name="矩形 135171"/>
            <p:cNvSpPr/>
            <p:nvPr/>
          </p:nvSpPr>
          <p:spPr>
            <a:xfrm>
              <a:off x="0" y="0"/>
              <a:ext cx="2832" cy="1248"/>
            </a:xfrm>
            <a:prstGeom prst="rect">
              <a:avLst/>
            </a:prstGeom>
            <a:solidFill>
              <a:srgbClr val="66FF33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5173" name="文本框 135172"/>
            <p:cNvSpPr txBox="1"/>
            <p:nvPr/>
          </p:nvSpPr>
          <p:spPr>
            <a:xfrm>
              <a:off x="816" y="548"/>
              <a:ext cx="816" cy="6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700" b="1" dirty="0">
                  <a:latin typeface="Times New Roman" panose="02020603050405020304" pitchFamily="18" charset="0"/>
                  <a:ea typeface="隶书" pitchFamily="49" charset="-122"/>
                </a:rPr>
                <a:t>河水</a:t>
              </a:r>
            </a:p>
          </p:txBody>
        </p:sp>
      </p:grpSp>
      <p:grpSp>
        <p:nvGrpSpPr>
          <p:cNvPr id="135174" name="组合 135173"/>
          <p:cNvGrpSpPr/>
          <p:nvPr/>
        </p:nvGrpSpPr>
        <p:grpSpPr>
          <a:xfrm>
            <a:off x="4756570" y="5057103"/>
            <a:ext cx="3257952" cy="978815"/>
            <a:chOff x="0" y="0"/>
            <a:chExt cx="2928" cy="1248"/>
          </a:xfrm>
        </p:grpSpPr>
        <p:sp>
          <p:nvSpPr>
            <p:cNvPr id="135175" name="矩形 135174"/>
            <p:cNvSpPr/>
            <p:nvPr/>
          </p:nvSpPr>
          <p:spPr>
            <a:xfrm>
              <a:off x="0" y="0"/>
              <a:ext cx="2928" cy="1248"/>
            </a:xfrm>
            <a:prstGeom prst="rect">
              <a:avLst/>
            </a:prstGeom>
            <a:solidFill>
              <a:srgbClr val="C9D7D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5176" name="文本框 135175"/>
            <p:cNvSpPr txBox="1"/>
            <p:nvPr/>
          </p:nvSpPr>
          <p:spPr>
            <a:xfrm>
              <a:off x="1248" y="548"/>
              <a:ext cx="816" cy="6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700" b="1" dirty="0">
                  <a:latin typeface="Times New Roman" panose="02020603050405020304" pitchFamily="18" charset="0"/>
                  <a:ea typeface="隶书" pitchFamily="49" charset="-122"/>
                </a:rPr>
                <a:t>海水</a:t>
              </a:r>
            </a:p>
          </p:txBody>
        </p:sp>
      </p:grpSp>
      <p:sp>
        <p:nvSpPr>
          <p:cNvPr id="135177" name="矩形 135176"/>
          <p:cNvSpPr/>
          <p:nvPr/>
        </p:nvSpPr>
        <p:spPr>
          <a:xfrm>
            <a:off x="2301689" y="2645228"/>
            <a:ext cx="8477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不变</a:t>
            </a:r>
          </a:p>
        </p:txBody>
      </p:sp>
      <p:sp>
        <p:nvSpPr>
          <p:cNvPr id="135178" name="矩形 135177"/>
          <p:cNvSpPr/>
          <p:nvPr/>
        </p:nvSpPr>
        <p:spPr>
          <a:xfrm>
            <a:off x="2865120" y="2072094"/>
            <a:ext cx="8782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不变</a:t>
            </a:r>
          </a:p>
        </p:txBody>
      </p:sp>
      <p:sp>
        <p:nvSpPr>
          <p:cNvPr id="135179" name="矩形 135178"/>
          <p:cNvSpPr/>
          <p:nvPr/>
        </p:nvSpPr>
        <p:spPr>
          <a:xfrm>
            <a:off x="1261110" y="3169920"/>
            <a:ext cx="9188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变小</a:t>
            </a:r>
          </a:p>
        </p:txBody>
      </p:sp>
      <p:grpSp>
        <p:nvGrpSpPr>
          <p:cNvPr id="135180" name="组合 135179"/>
          <p:cNvGrpSpPr/>
          <p:nvPr/>
        </p:nvGrpSpPr>
        <p:grpSpPr>
          <a:xfrm>
            <a:off x="2698606" y="3914172"/>
            <a:ext cx="2629225" cy="1486083"/>
            <a:chOff x="0" y="0"/>
            <a:chExt cx="2208" cy="1248"/>
          </a:xfrm>
        </p:grpSpPr>
        <p:sp>
          <p:nvSpPr>
            <p:cNvPr id="135181" name="任意多边形 135180"/>
            <p:cNvSpPr/>
            <p:nvPr/>
          </p:nvSpPr>
          <p:spPr>
            <a:xfrm>
              <a:off x="0" y="576"/>
              <a:ext cx="2208" cy="480"/>
            </a:xfrm>
            <a:custGeom>
              <a:avLst/>
              <a:gdLst>
                <a:gd name="txL" fmla="*/ 4666 w 21600"/>
                <a:gd name="txT" fmla="*/ 4666 h 21600"/>
                <a:gd name="txR" fmla="*/ 16933 w 21600"/>
                <a:gd name="txB" fmla="*/ 16933 h 21600"/>
              </a:gdLst>
              <a:ahLst/>
              <a:cxnLst>
                <a:cxn ang="0">
                  <a:pos x="18733" y="10800"/>
                </a:cxn>
                <a:cxn ang="90">
                  <a:pos x="10800" y="21600"/>
                </a:cxn>
                <a:cxn ang="180">
                  <a:pos x="2866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733" y="21600"/>
                  </a:lnTo>
                  <a:lnTo>
                    <a:pt x="158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folHlink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5182" name="直接连接符 135181"/>
            <p:cNvSpPr/>
            <p:nvPr/>
          </p:nvSpPr>
          <p:spPr>
            <a:xfrm>
              <a:off x="1536" y="0"/>
              <a:ext cx="0" cy="57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5183" name="直角三角形 135182"/>
            <p:cNvSpPr/>
            <p:nvPr/>
          </p:nvSpPr>
          <p:spPr>
            <a:xfrm flipH="1">
              <a:off x="1152" y="0"/>
              <a:ext cx="384" cy="240"/>
            </a:xfrm>
            <a:prstGeom prst="rtTriangle">
              <a:avLst/>
            </a:prstGeom>
            <a:solidFill>
              <a:srgbClr val="FF0066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5184" name="任意多边形 135183"/>
            <p:cNvSpPr/>
            <p:nvPr/>
          </p:nvSpPr>
          <p:spPr>
            <a:xfrm>
              <a:off x="480" y="960"/>
              <a:ext cx="1248" cy="288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18900" y="10800"/>
                </a:cxn>
                <a:cxn ang="90">
                  <a:pos x="10800" y="21600"/>
                </a:cxn>
                <a:cxn ang="180">
                  <a:pos x="2700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FFFF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135185" name="组合 135184"/>
          <p:cNvGrpSpPr/>
          <p:nvPr/>
        </p:nvGrpSpPr>
        <p:grpSpPr>
          <a:xfrm>
            <a:off x="2698916" y="3913962"/>
            <a:ext cx="2629225" cy="1486083"/>
            <a:chOff x="0" y="0"/>
            <a:chExt cx="2208" cy="1248"/>
          </a:xfrm>
        </p:grpSpPr>
        <p:sp>
          <p:nvSpPr>
            <p:cNvPr id="135186" name="任意多边形 135185"/>
            <p:cNvSpPr/>
            <p:nvPr/>
          </p:nvSpPr>
          <p:spPr>
            <a:xfrm>
              <a:off x="0" y="576"/>
              <a:ext cx="2208" cy="480"/>
            </a:xfrm>
            <a:custGeom>
              <a:avLst/>
              <a:gdLst>
                <a:gd name="txL" fmla="*/ 4666 w 21600"/>
                <a:gd name="txT" fmla="*/ 4666 h 21600"/>
                <a:gd name="txR" fmla="*/ 16933 w 21600"/>
                <a:gd name="txB" fmla="*/ 16933 h 21600"/>
              </a:gdLst>
              <a:ahLst/>
              <a:cxnLst>
                <a:cxn ang="0">
                  <a:pos x="18733" y="10800"/>
                </a:cxn>
                <a:cxn ang="90">
                  <a:pos x="10800" y="21600"/>
                </a:cxn>
                <a:cxn ang="180">
                  <a:pos x="2866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733" y="21600"/>
                  </a:lnTo>
                  <a:lnTo>
                    <a:pt x="1586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folHlink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5187" name="直接连接符 135186"/>
            <p:cNvSpPr/>
            <p:nvPr/>
          </p:nvSpPr>
          <p:spPr>
            <a:xfrm>
              <a:off x="1536" y="0"/>
              <a:ext cx="0" cy="57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5188" name="直角三角形 135187"/>
            <p:cNvSpPr/>
            <p:nvPr/>
          </p:nvSpPr>
          <p:spPr>
            <a:xfrm flipH="1">
              <a:off x="1152" y="0"/>
              <a:ext cx="384" cy="240"/>
            </a:xfrm>
            <a:prstGeom prst="rtTriangle">
              <a:avLst/>
            </a:prstGeom>
            <a:solidFill>
              <a:srgbClr val="FF0066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5189" name="任意多边形 135188"/>
            <p:cNvSpPr/>
            <p:nvPr/>
          </p:nvSpPr>
          <p:spPr>
            <a:xfrm>
              <a:off x="480" y="960"/>
              <a:ext cx="1248" cy="288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18900" y="10800"/>
                </a:cxn>
                <a:cxn ang="90">
                  <a:pos x="10800" y="21600"/>
                </a:cxn>
                <a:cxn ang="180">
                  <a:pos x="2700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FFFF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2" name="矩形 1"/>
          <p:cNvSpPr/>
          <p:nvPr/>
        </p:nvSpPr>
        <p:spPr>
          <a:xfrm>
            <a:off x="1660525" y="3734435"/>
            <a:ext cx="9188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上浮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7292 -0.001852 L 0.014583 -0.005555 L 0.021875 -0.007406 L 0.029167 -0.009258 L 0.036458 -0.012961 L 0.043750 -0.012961 L 0.051042 -0.012961 L 0.059375 -0.016665 L 0.066667 -0.018516 L 0.073958 -0.018516 L 0.081250 -0.018516 L 0.089583 -0.022219 L 0.096875 -0.022219 L 0.105208 -0.022219 L 0.112500 -0.022219 L 0.120833 -0.022219 L 0.129167 -0.022219 L 0.136458 -0.022219 L 0.143750 -0.022219 L 0.151042 -0.022219 L 0.158333 -0.022219 L 0.165625 -0.022219 L 0.172917 -0.022219 L 0.180208 -0.022219 L 0.187500 -0.024071 L 0.194792 -0.024071 L 0.202083 -0.027774 L 0.209375 -0.027774 L 0.216667 -0.027774 L 0.223958 -0.027774 L 0.231250 -0.027774 L 0.238542 -0.027774 L 0.245833 -0.027774 L 0.253125 -0.027774 L 0.260417 -0.027774 L 0.268750 -0.027774 L 0.276042 -0.027774 L 0.283333 -0.027774 " pathEditMode="relative" ptsTypes="">
                                      <p:cBhvr>
                                        <p:cTn id="12" dur="2000" fill="hold"/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0" grpId="0"/>
      <p:bldP spid="135177" grpId="0"/>
      <p:bldP spid="135178" grpId="0"/>
      <p:bldP spid="13517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224030" y="4862131"/>
            <a:ext cx="2026827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潜水艇的原理</a:t>
            </a:r>
          </a:p>
        </p:txBody>
      </p:sp>
      <p:pic>
        <p:nvPicPr>
          <p:cNvPr id="4" name="图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2842318"/>
            <a:ext cx="3141345" cy="1951990"/>
          </a:xfrm>
          <a:prstGeom prst="rect">
            <a:avLst/>
          </a:prstGeom>
        </p:spPr>
      </p:pic>
      <p:pic>
        <p:nvPicPr>
          <p:cNvPr id="10" name="图片 9" descr="timg (1)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75" y="2842318"/>
            <a:ext cx="3107690" cy="19519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55060" y="4862131"/>
            <a:ext cx="2604397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潜水艇的工作过程</a:t>
            </a:r>
          </a:p>
        </p:txBody>
      </p:sp>
      <p:sp>
        <p:nvSpPr>
          <p:cNvPr id="145412" name="文本框 145411"/>
          <p:cNvSpPr txBox="1"/>
          <p:nvPr/>
        </p:nvSpPr>
        <p:spPr>
          <a:xfrm>
            <a:off x="867055" y="2096117"/>
            <a:ext cx="5517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工作原理：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靠改变自身重力上浮和下潜。</a:t>
            </a:r>
            <a:endParaRPr lang="en-US" altLang="zh-CN" sz="24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148018" y="1378067"/>
            <a:ext cx="259671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971675" algn="l"/>
                </a:tabLst>
              </a:pP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潜水艇</a:t>
              </a:r>
            </a:p>
          </p:txBody>
        </p:sp>
      </p:grpSp>
      <p:pic>
        <p:nvPicPr>
          <p:cNvPr id="12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98199" y="4493130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" y="1755140"/>
            <a:ext cx="8552815" cy="385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 descr="2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165" y="1817897"/>
            <a:ext cx="714463" cy="2143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 descr="2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035" y="3009972"/>
            <a:ext cx="647780" cy="144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 Box 5"/>
          <p:cNvSpPr txBox="1"/>
          <p:nvPr/>
        </p:nvSpPr>
        <p:spPr>
          <a:xfrm>
            <a:off x="1125855" y="2175510"/>
            <a:ext cx="10058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上升</a:t>
            </a:r>
          </a:p>
        </p:txBody>
      </p:sp>
      <p:sp>
        <p:nvSpPr>
          <p:cNvPr id="15366" name="Text Box 6"/>
          <p:cNvSpPr txBox="1"/>
          <p:nvPr/>
        </p:nvSpPr>
        <p:spPr>
          <a:xfrm>
            <a:off x="4682742" y="2623165"/>
            <a:ext cx="539419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悬浮</a:t>
            </a:r>
          </a:p>
        </p:txBody>
      </p:sp>
      <p:sp>
        <p:nvSpPr>
          <p:cNvPr id="202759" name="Text Box 7"/>
          <p:cNvSpPr txBox="1"/>
          <p:nvPr/>
        </p:nvSpPr>
        <p:spPr>
          <a:xfrm>
            <a:off x="7853343" y="4487390"/>
            <a:ext cx="53942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下沉</a:t>
            </a:r>
          </a:p>
        </p:txBody>
      </p:sp>
      <p:sp>
        <p:nvSpPr>
          <p:cNvPr id="15368" name="Text Box 8"/>
          <p:cNvSpPr txBox="1"/>
          <p:nvPr/>
        </p:nvSpPr>
        <p:spPr>
          <a:xfrm>
            <a:off x="1923267" y="1294765"/>
            <a:ext cx="55194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鱼鳔的大小变化能使鱼在水中自由沉浮</a:t>
            </a:r>
          </a:p>
        </p:txBody>
      </p:sp>
      <p:pic>
        <p:nvPicPr>
          <p:cNvPr id="15369" name="Picture 9" descr="6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670" y="3362325"/>
            <a:ext cx="850900" cy="1837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0" name="Rectangle 10"/>
          <p:cNvSpPr/>
          <p:nvPr/>
        </p:nvSpPr>
        <p:spPr>
          <a:xfrm>
            <a:off x="888165" y="3554145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鱼鳔</a:t>
            </a:r>
          </a:p>
        </p:txBody>
      </p:sp>
      <p:sp>
        <p:nvSpPr>
          <p:cNvPr id="15371" name="Rectangle 11"/>
          <p:cNvSpPr/>
          <p:nvPr/>
        </p:nvSpPr>
        <p:spPr>
          <a:xfrm>
            <a:off x="903409" y="3991695"/>
            <a:ext cx="5689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</a:t>
            </a:r>
          </a:p>
        </p:txBody>
      </p:sp>
      <p:sp>
        <p:nvSpPr>
          <p:cNvPr id="15372" name="Rectangle 12"/>
          <p:cNvSpPr/>
          <p:nvPr/>
        </p:nvSpPr>
        <p:spPr>
          <a:xfrm>
            <a:off x="903649" y="4452276"/>
            <a:ext cx="5689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</a:p>
        </p:txBody>
      </p:sp>
      <p:sp>
        <p:nvSpPr>
          <p:cNvPr id="15373" name="Rectangle 13"/>
          <p:cNvSpPr/>
          <p:nvPr/>
        </p:nvSpPr>
        <p:spPr>
          <a:xfrm>
            <a:off x="903649" y="4928811"/>
            <a:ext cx="186118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en-US" altLang="zh-CN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02772" name="Text Box 20"/>
          <p:cNvSpPr txBox="1"/>
          <p:nvPr/>
        </p:nvSpPr>
        <p:spPr>
          <a:xfrm>
            <a:off x="1783715" y="3554095"/>
            <a:ext cx="10248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变大</a:t>
            </a:r>
          </a:p>
        </p:txBody>
      </p:sp>
      <p:sp>
        <p:nvSpPr>
          <p:cNvPr id="202773" name="Text Box 21"/>
          <p:cNvSpPr txBox="1"/>
          <p:nvPr/>
        </p:nvSpPr>
        <p:spPr>
          <a:xfrm>
            <a:off x="1771015" y="4026535"/>
            <a:ext cx="10331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变大</a:t>
            </a:r>
          </a:p>
        </p:txBody>
      </p:sp>
      <p:sp>
        <p:nvSpPr>
          <p:cNvPr id="202774" name="Text Box 22"/>
          <p:cNvSpPr txBox="1"/>
          <p:nvPr/>
        </p:nvSpPr>
        <p:spPr>
          <a:xfrm>
            <a:off x="1771015" y="4451985"/>
            <a:ext cx="10496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变大</a:t>
            </a:r>
          </a:p>
        </p:txBody>
      </p:sp>
      <p:sp>
        <p:nvSpPr>
          <p:cNvPr id="202775" name="Text Box 23"/>
          <p:cNvSpPr txBox="1"/>
          <p:nvPr/>
        </p:nvSpPr>
        <p:spPr>
          <a:xfrm>
            <a:off x="1426210" y="4912360"/>
            <a:ext cx="7816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&gt;</a:t>
            </a:r>
          </a:p>
        </p:txBody>
      </p:sp>
      <p:sp>
        <p:nvSpPr>
          <p:cNvPr id="2" name="Rectangle 10"/>
          <p:cNvSpPr/>
          <p:nvPr/>
        </p:nvSpPr>
        <p:spPr>
          <a:xfrm>
            <a:off x="3397050" y="3822750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鱼鳔</a:t>
            </a:r>
          </a:p>
        </p:txBody>
      </p:sp>
      <p:sp>
        <p:nvSpPr>
          <p:cNvPr id="3" name="Rectangle 11"/>
          <p:cNvSpPr/>
          <p:nvPr/>
        </p:nvSpPr>
        <p:spPr>
          <a:xfrm>
            <a:off x="3412294" y="4260300"/>
            <a:ext cx="5689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</a:t>
            </a:r>
          </a:p>
        </p:txBody>
      </p:sp>
      <p:sp>
        <p:nvSpPr>
          <p:cNvPr id="4" name="Rectangle 12"/>
          <p:cNvSpPr/>
          <p:nvPr/>
        </p:nvSpPr>
        <p:spPr>
          <a:xfrm>
            <a:off x="3412534" y="4720881"/>
            <a:ext cx="5689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</a:p>
        </p:txBody>
      </p:sp>
      <p:sp>
        <p:nvSpPr>
          <p:cNvPr id="5" name="Rectangle 13"/>
          <p:cNvSpPr/>
          <p:nvPr/>
        </p:nvSpPr>
        <p:spPr>
          <a:xfrm>
            <a:off x="3412534" y="5197416"/>
            <a:ext cx="186118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en-US" altLang="zh-CN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" name="Text Box 20"/>
          <p:cNvSpPr txBox="1"/>
          <p:nvPr/>
        </p:nvSpPr>
        <p:spPr>
          <a:xfrm>
            <a:off x="4292600" y="3822700"/>
            <a:ext cx="10248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适中</a:t>
            </a:r>
          </a:p>
        </p:txBody>
      </p:sp>
      <p:sp>
        <p:nvSpPr>
          <p:cNvPr id="7" name="Text Box 21"/>
          <p:cNvSpPr txBox="1"/>
          <p:nvPr/>
        </p:nvSpPr>
        <p:spPr>
          <a:xfrm>
            <a:off x="4279900" y="4295140"/>
            <a:ext cx="10331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适中</a:t>
            </a:r>
          </a:p>
        </p:txBody>
      </p:sp>
      <p:sp>
        <p:nvSpPr>
          <p:cNvPr id="8" name="Text Box 22"/>
          <p:cNvSpPr txBox="1"/>
          <p:nvPr/>
        </p:nvSpPr>
        <p:spPr>
          <a:xfrm>
            <a:off x="4279900" y="4720590"/>
            <a:ext cx="10496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适中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3935095" y="5180965"/>
            <a:ext cx="7816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=</a:t>
            </a:r>
          </a:p>
        </p:txBody>
      </p:sp>
      <p:sp>
        <p:nvSpPr>
          <p:cNvPr id="10" name="Rectangle 10"/>
          <p:cNvSpPr/>
          <p:nvPr/>
        </p:nvSpPr>
        <p:spPr>
          <a:xfrm>
            <a:off x="6090720" y="1987600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鱼鳔</a:t>
            </a:r>
          </a:p>
        </p:txBody>
      </p:sp>
      <p:sp>
        <p:nvSpPr>
          <p:cNvPr id="11" name="Rectangle 11"/>
          <p:cNvSpPr/>
          <p:nvPr/>
        </p:nvSpPr>
        <p:spPr>
          <a:xfrm>
            <a:off x="6105964" y="2425150"/>
            <a:ext cx="5689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</a:t>
            </a:r>
          </a:p>
        </p:txBody>
      </p:sp>
      <p:sp>
        <p:nvSpPr>
          <p:cNvPr id="12" name="Rectangle 12"/>
          <p:cNvSpPr/>
          <p:nvPr/>
        </p:nvSpPr>
        <p:spPr>
          <a:xfrm>
            <a:off x="6106204" y="2885731"/>
            <a:ext cx="5689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</a:p>
        </p:txBody>
      </p:sp>
      <p:sp>
        <p:nvSpPr>
          <p:cNvPr id="13" name="Rectangle 13"/>
          <p:cNvSpPr/>
          <p:nvPr/>
        </p:nvSpPr>
        <p:spPr>
          <a:xfrm>
            <a:off x="6106204" y="3362266"/>
            <a:ext cx="186118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en-US" altLang="zh-CN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 Box 20"/>
          <p:cNvSpPr txBox="1"/>
          <p:nvPr/>
        </p:nvSpPr>
        <p:spPr>
          <a:xfrm>
            <a:off x="6986270" y="1987550"/>
            <a:ext cx="10248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变小</a:t>
            </a:r>
          </a:p>
        </p:txBody>
      </p:sp>
      <p:sp>
        <p:nvSpPr>
          <p:cNvPr id="15" name="Text Box 21"/>
          <p:cNvSpPr txBox="1"/>
          <p:nvPr/>
        </p:nvSpPr>
        <p:spPr>
          <a:xfrm>
            <a:off x="6973570" y="2459990"/>
            <a:ext cx="10331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变小</a:t>
            </a:r>
          </a:p>
        </p:txBody>
      </p:sp>
      <p:sp>
        <p:nvSpPr>
          <p:cNvPr id="16" name="Text Box 22"/>
          <p:cNvSpPr txBox="1"/>
          <p:nvPr/>
        </p:nvSpPr>
        <p:spPr>
          <a:xfrm>
            <a:off x="6973570" y="2885440"/>
            <a:ext cx="10496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变小</a:t>
            </a:r>
          </a:p>
        </p:txBody>
      </p:sp>
      <p:sp>
        <p:nvSpPr>
          <p:cNvPr id="17" name="Text Box 23"/>
          <p:cNvSpPr txBox="1"/>
          <p:nvPr/>
        </p:nvSpPr>
        <p:spPr>
          <a:xfrm>
            <a:off x="6623685" y="3360420"/>
            <a:ext cx="8375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＜</a:t>
            </a:r>
          </a:p>
        </p:txBody>
      </p:sp>
    </p:spTree>
  </p:cSld>
  <p:clrMapOvr>
    <a:masterClrMapping/>
  </p:clrMapOvr>
  <p:transition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0275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53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202759" grpId="0"/>
      <p:bldP spid="202772" grpId="0" bldLvl="0" animBg="1"/>
      <p:bldP spid="202773" grpId="0" bldLvl="0" animBg="1"/>
      <p:bldP spid="202774" grpId="0" bldLvl="0" animBg="1"/>
      <p:bldP spid="20277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U2143P27T1D497180F3DT200804250920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765" y="2619375"/>
            <a:ext cx="4166235" cy="2054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矩形 5"/>
          <p:cNvSpPr/>
          <p:nvPr/>
        </p:nvSpPr>
        <p:spPr>
          <a:xfrm>
            <a:off x="231775" y="2050415"/>
            <a:ext cx="86798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利用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密度比空气密度小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氦气、氢气、热空气等气体来工作的。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u=112075768,475247213&amp;fm=26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130" y="4584700"/>
            <a:ext cx="4166870" cy="1219200"/>
          </a:xfrm>
          <a:prstGeom prst="rect">
            <a:avLst/>
          </a:prstGeom>
        </p:spPr>
      </p:pic>
      <p:pic>
        <p:nvPicPr>
          <p:cNvPr id="4" name="图片 3" descr="timg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" y="2619375"/>
            <a:ext cx="4488815" cy="318452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148018" y="1378067"/>
            <a:ext cx="2596718" cy="495548"/>
            <a:chOff x="2506980" y="579256"/>
            <a:chExt cx="3958508" cy="495548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971675" algn="l"/>
                </a:tabLst>
              </a:pP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气球和飞艇</a:t>
              </a:r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f4e74307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45" y="4181475"/>
            <a:ext cx="2524125" cy="14763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170" y="1940560"/>
            <a:ext cx="8963025" cy="40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利用如图中的量筒和水，测量小酒杯的密度（指图中小酒杯材料的密度）。实验步骤如下：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向量筒中倒入适量的水，测出水的体积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。（水的密度为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将小酒杯放入量筒中，让其漂浮，读出水面所对的刻度值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将小酒杯浸没在水中，读出此时量筒中水面所对的刻度值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小酒杯的质量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(5)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小酒杯的体积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1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1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(6)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小酒杯的密度为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  <a:p>
            <a:r>
              <a:rPr lang="zh-CN" altLang="en-US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__________________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（用所测得的物理量和已知量来表示）。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72765" y="3782695"/>
            <a:ext cx="14617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zh-C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84220" y="4181475"/>
            <a:ext cx="7454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sz="20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zh-CN" alt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0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endParaRPr lang="zh-CN" altLang="en-US" sz="2000" b="1"/>
          </a:p>
        </p:txBody>
      </p:sp>
      <p:graphicFrame>
        <p:nvGraphicFramePr>
          <p:cNvPr id="15" name="对象 1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36603" y="4671695"/>
          <a:ext cx="1474765" cy="84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4" imgW="28346400" imgH="16154400" progId="Equation.DSMT4">
                  <p:embed/>
                </p:oleObj>
              </mc:Choice>
              <mc:Fallback>
                <p:oleObj name="Equation" r:id="rId4" imgW="28346400" imgH="16154400" progId="Equation.DSMT4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6603" y="4671695"/>
                        <a:ext cx="1474765" cy="84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2323750" y="1378067"/>
            <a:ext cx="4672668" cy="495548"/>
            <a:chOff x="2506980" y="579256"/>
            <a:chExt cx="3958508" cy="495548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971675" algn="l"/>
                </a:tabLst>
              </a:pP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利用漂浮条件测密度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0" name="左中括号 12319"/>
          <p:cNvSpPr/>
          <p:nvPr/>
        </p:nvSpPr>
        <p:spPr>
          <a:xfrm rot="-5400000">
            <a:off x="1670685" y="2356485"/>
            <a:ext cx="1378585" cy="1247775"/>
          </a:xfrm>
          <a:prstGeom prst="leftBracket">
            <a:avLst>
              <a:gd name="adj" fmla="val 966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19" name="直接连接符 12318"/>
          <p:cNvSpPr/>
          <p:nvPr/>
        </p:nvSpPr>
        <p:spPr>
          <a:xfrm flipV="1">
            <a:off x="1736090" y="2737485"/>
            <a:ext cx="390525" cy="635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2" name="左中括号 1"/>
          <p:cNvSpPr/>
          <p:nvPr/>
        </p:nvSpPr>
        <p:spPr>
          <a:xfrm rot="-5400000">
            <a:off x="2101850" y="2504440"/>
            <a:ext cx="516255" cy="466725"/>
          </a:xfrm>
          <a:prstGeom prst="leftBracket">
            <a:avLst>
              <a:gd name="adj" fmla="val 966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直接连接符 2"/>
          <p:cNvSpPr/>
          <p:nvPr/>
        </p:nvSpPr>
        <p:spPr>
          <a:xfrm flipV="1">
            <a:off x="2593340" y="2738120"/>
            <a:ext cx="390525" cy="635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" name="左中括号 3"/>
          <p:cNvSpPr/>
          <p:nvPr/>
        </p:nvSpPr>
        <p:spPr>
          <a:xfrm rot="-5400000">
            <a:off x="3483610" y="2356485"/>
            <a:ext cx="1378585" cy="1247775"/>
          </a:xfrm>
          <a:prstGeom prst="leftBracket">
            <a:avLst>
              <a:gd name="adj" fmla="val 966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直接连接符 4"/>
          <p:cNvSpPr/>
          <p:nvPr/>
        </p:nvSpPr>
        <p:spPr>
          <a:xfrm flipV="1">
            <a:off x="3549015" y="2623185"/>
            <a:ext cx="390525" cy="635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6" name="左中括号 5"/>
          <p:cNvSpPr/>
          <p:nvPr/>
        </p:nvSpPr>
        <p:spPr>
          <a:xfrm rot="-5400000">
            <a:off x="3914775" y="2580005"/>
            <a:ext cx="516255" cy="466725"/>
          </a:xfrm>
          <a:prstGeom prst="leftBracket">
            <a:avLst>
              <a:gd name="adj" fmla="val 966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直接连接符 6"/>
          <p:cNvSpPr/>
          <p:nvPr/>
        </p:nvSpPr>
        <p:spPr>
          <a:xfrm flipV="1">
            <a:off x="4406265" y="2623820"/>
            <a:ext cx="390525" cy="635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8" name="左中括号 7"/>
          <p:cNvSpPr/>
          <p:nvPr/>
        </p:nvSpPr>
        <p:spPr>
          <a:xfrm rot="-5400000">
            <a:off x="5455285" y="2356485"/>
            <a:ext cx="1378585" cy="1247775"/>
          </a:xfrm>
          <a:prstGeom prst="leftBracket">
            <a:avLst>
              <a:gd name="adj" fmla="val 966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直接连接符 8"/>
          <p:cNvSpPr/>
          <p:nvPr/>
        </p:nvSpPr>
        <p:spPr>
          <a:xfrm flipV="1">
            <a:off x="5520690" y="2686685"/>
            <a:ext cx="390525" cy="635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0" name="左中括号 9"/>
          <p:cNvSpPr/>
          <p:nvPr/>
        </p:nvSpPr>
        <p:spPr>
          <a:xfrm rot="-5400000">
            <a:off x="5886450" y="2453640"/>
            <a:ext cx="516255" cy="466725"/>
          </a:xfrm>
          <a:prstGeom prst="leftBracket">
            <a:avLst>
              <a:gd name="adj" fmla="val 966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直接连接符 10"/>
          <p:cNvSpPr/>
          <p:nvPr/>
        </p:nvSpPr>
        <p:spPr>
          <a:xfrm flipV="1">
            <a:off x="6377940" y="2687320"/>
            <a:ext cx="390525" cy="635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grpSp>
        <p:nvGrpSpPr>
          <p:cNvPr id="14" name="组合 13"/>
          <p:cNvGrpSpPr/>
          <p:nvPr/>
        </p:nvGrpSpPr>
        <p:grpSpPr>
          <a:xfrm>
            <a:off x="3598545" y="1992630"/>
            <a:ext cx="688340" cy="1062355"/>
            <a:chOff x="4256" y="4477"/>
            <a:chExt cx="1084" cy="1673"/>
          </a:xfrm>
        </p:grpSpPr>
        <p:sp>
          <p:nvSpPr>
            <p:cNvPr id="12" name="椭圆 11"/>
            <p:cNvSpPr/>
            <p:nvPr/>
          </p:nvSpPr>
          <p:spPr>
            <a:xfrm>
              <a:off x="4890" y="5730"/>
              <a:ext cx="450" cy="4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256" y="4477"/>
              <a:ext cx="870" cy="1275"/>
            </a:xfrm>
            <a:custGeom>
              <a:avLst/>
              <a:gdLst>
                <a:gd name="connisteX0" fmla="*/ 0 w 552450"/>
                <a:gd name="connsiteY0" fmla="*/ 0 h 809625"/>
                <a:gd name="connisteX1" fmla="*/ 85725 w 552450"/>
                <a:gd name="connsiteY1" fmla="*/ 95250 h 809625"/>
                <a:gd name="connisteX2" fmla="*/ 171450 w 552450"/>
                <a:gd name="connsiteY2" fmla="*/ 171450 h 809625"/>
                <a:gd name="connisteX3" fmla="*/ 238125 w 552450"/>
                <a:gd name="connsiteY3" fmla="*/ 200025 h 809625"/>
                <a:gd name="connisteX4" fmla="*/ 304800 w 552450"/>
                <a:gd name="connsiteY4" fmla="*/ 257175 h 809625"/>
                <a:gd name="connisteX5" fmla="*/ 381000 w 552450"/>
                <a:gd name="connsiteY5" fmla="*/ 342900 h 809625"/>
                <a:gd name="connisteX6" fmla="*/ 419100 w 552450"/>
                <a:gd name="connsiteY6" fmla="*/ 409575 h 809625"/>
                <a:gd name="connisteX7" fmla="*/ 447675 w 552450"/>
                <a:gd name="connsiteY7" fmla="*/ 476250 h 809625"/>
                <a:gd name="connisteX8" fmla="*/ 476250 w 552450"/>
                <a:gd name="connsiteY8" fmla="*/ 542925 h 809625"/>
                <a:gd name="connisteX9" fmla="*/ 504825 w 552450"/>
                <a:gd name="connsiteY9" fmla="*/ 609600 h 809625"/>
                <a:gd name="connisteX10" fmla="*/ 523875 w 552450"/>
                <a:gd name="connsiteY10" fmla="*/ 676275 h 809625"/>
                <a:gd name="connisteX11" fmla="*/ 542925 w 552450"/>
                <a:gd name="connsiteY11" fmla="*/ 742950 h 809625"/>
                <a:gd name="connisteX12" fmla="*/ 552450 w 552450"/>
                <a:gd name="connsiteY12" fmla="*/ 809625 h 809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52450" h="809625">
                  <a:moveTo>
                    <a:pt x="0" y="0"/>
                  </a:moveTo>
                  <a:cubicBezTo>
                    <a:pt x="15240" y="17780"/>
                    <a:pt x="51435" y="60960"/>
                    <a:pt x="85725" y="95250"/>
                  </a:cubicBezTo>
                  <a:cubicBezTo>
                    <a:pt x="120015" y="129540"/>
                    <a:pt x="140970" y="150495"/>
                    <a:pt x="171450" y="171450"/>
                  </a:cubicBezTo>
                  <a:cubicBezTo>
                    <a:pt x="201930" y="192405"/>
                    <a:pt x="211455" y="182880"/>
                    <a:pt x="238125" y="200025"/>
                  </a:cubicBezTo>
                  <a:cubicBezTo>
                    <a:pt x="264795" y="217170"/>
                    <a:pt x="276225" y="228600"/>
                    <a:pt x="304800" y="257175"/>
                  </a:cubicBezTo>
                  <a:cubicBezTo>
                    <a:pt x="333375" y="285750"/>
                    <a:pt x="358140" y="312420"/>
                    <a:pt x="381000" y="342900"/>
                  </a:cubicBezTo>
                  <a:cubicBezTo>
                    <a:pt x="403860" y="373380"/>
                    <a:pt x="405765" y="382905"/>
                    <a:pt x="419100" y="409575"/>
                  </a:cubicBezTo>
                  <a:cubicBezTo>
                    <a:pt x="432435" y="436245"/>
                    <a:pt x="436245" y="449580"/>
                    <a:pt x="447675" y="476250"/>
                  </a:cubicBezTo>
                  <a:cubicBezTo>
                    <a:pt x="459105" y="502920"/>
                    <a:pt x="464820" y="516255"/>
                    <a:pt x="476250" y="542925"/>
                  </a:cubicBezTo>
                  <a:cubicBezTo>
                    <a:pt x="487680" y="569595"/>
                    <a:pt x="495300" y="582930"/>
                    <a:pt x="504825" y="609600"/>
                  </a:cubicBezTo>
                  <a:cubicBezTo>
                    <a:pt x="514350" y="636270"/>
                    <a:pt x="516255" y="649605"/>
                    <a:pt x="523875" y="676275"/>
                  </a:cubicBezTo>
                  <a:cubicBezTo>
                    <a:pt x="531495" y="702945"/>
                    <a:pt x="537210" y="716280"/>
                    <a:pt x="542925" y="742950"/>
                  </a:cubicBezTo>
                  <a:cubicBezTo>
                    <a:pt x="548640" y="769620"/>
                    <a:pt x="551180" y="797560"/>
                    <a:pt x="552450" y="809625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20030" y="1880870"/>
            <a:ext cx="669925" cy="1767205"/>
            <a:chOff x="4285" y="3367"/>
            <a:chExt cx="1055" cy="2783"/>
          </a:xfrm>
        </p:grpSpPr>
        <p:sp>
          <p:nvSpPr>
            <p:cNvPr id="16" name="椭圆 15"/>
            <p:cNvSpPr/>
            <p:nvPr/>
          </p:nvSpPr>
          <p:spPr>
            <a:xfrm>
              <a:off x="4890" y="5730"/>
              <a:ext cx="450" cy="4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4285" y="3367"/>
              <a:ext cx="841" cy="2385"/>
            </a:xfrm>
            <a:custGeom>
              <a:avLst/>
              <a:gdLst>
                <a:gd name="connisteX0" fmla="*/ 0 w 552450"/>
                <a:gd name="connsiteY0" fmla="*/ 0 h 809625"/>
                <a:gd name="connisteX1" fmla="*/ 85725 w 552450"/>
                <a:gd name="connsiteY1" fmla="*/ 95250 h 809625"/>
                <a:gd name="connisteX2" fmla="*/ 171450 w 552450"/>
                <a:gd name="connsiteY2" fmla="*/ 171450 h 809625"/>
                <a:gd name="connisteX3" fmla="*/ 238125 w 552450"/>
                <a:gd name="connsiteY3" fmla="*/ 200025 h 809625"/>
                <a:gd name="connisteX4" fmla="*/ 304800 w 552450"/>
                <a:gd name="connsiteY4" fmla="*/ 257175 h 809625"/>
                <a:gd name="connisteX5" fmla="*/ 381000 w 552450"/>
                <a:gd name="connsiteY5" fmla="*/ 342900 h 809625"/>
                <a:gd name="connisteX6" fmla="*/ 419100 w 552450"/>
                <a:gd name="connsiteY6" fmla="*/ 409575 h 809625"/>
                <a:gd name="connisteX7" fmla="*/ 447675 w 552450"/>
                <a:gd name="connsiteY7" fmla="*/ 476250 h 809625"/>
                <a:gd name="connisteX8" fmla="*/ 476250 w 552450"/>
                <a:gd name="connsiteY8" fmla="*/ 542925 h 809625"/>
                <a:gd name="connisteX9" fmla="*/ 504825 w 552450"/>
                <a:gd name="connsiteY9" fmla="*/ 609600 h 809625"/>
                <a:gd name="connisteX10" fmla="*/ 523875 w 552450"/>
                <a:gd name="connsiteY10" fmla="*/ 676275 h 809625"/>
                <a:gd name="connisteX11" fmla="*/ 542925 w 552450"/>
                <a:gd name="connsiteY11" fmla="*/ 742950 h 809625"/>
                <a:gd name="connisteX12" fmla="*/ 552450 w 552450"/>
                <a:gd name="connsiteY12" fmla="*/ 809625 h 809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52450" h="809625">
                  <a:moveTo>
                    <a:pt x="0" y="0"/>
                  </a:moveTo>
                  <a:cubicBezTo>
                    <a:pt x="15240" y="17780"/>
                    <a:pt x="51435" y="60960"/>
                    <a:pt x="85725" y="95250"/>
                  </a:cubicBezTo>
                  <a:cubicBezTo>
                    <a:pt x="120015" y="129540"/>
                    <a:pt x="140970" y="150495"/>
                    <a:pt x="171450" y="171450"/>
                  </a:cubicBezTo>
                  <a:cubicBezTo>
                    <a:pt x="201930" y="192405"/>
                    <a:pt x="211455" y="182880"/>
                    <a:pt x="238125" y="200025"/>
                  </a:cubicBezTo>
                  <a:cubicBezTo>
                    <a:pt x="264795" y="217170"/>
                    <a:pt x="276225" y="228600"/>
                    <a:pt x="304800" y="257175"/>
                  </a:cubicBezTo>
                  <a:cubicBezTo>
                    <a:pt x="333375" y="285750"/>
                    <a:pt x="358140" y="312420"/>
                    <a:pt x="381000" y="342900"/>
                  </a:cubicBezTo>
                  <a:cubicBezTo>
                    <a:pt x="403860" y="373380"/>
                    <a:pt x="405765" y="382905"/>
                    <a:pt x="419100" y="409575"/>
                  </a:cubicBezTo>
                  <a:cubicBezTo>
                    <a:pt x="432435" y="436245"/>
                    <a:pt x="436245" y="449580"/>
                    <a:pt x="447675" y="476250"/>
                  </a:cubicBezTo>
                  <a:cubicBezTo>
                    <a:pt x="459105" y="502920"/>
                    <a:pt x="464820" y="516255"/>
                    <a:pt x="476250" y="542925"/>
                  </a:cubicBezTo>
                  <a:cubicBezTo>
                    <a:pt x="487680" y="569595"/>
                    <a:pt x="495300" y="582930"/>
                    <a:pt x="504825" y="609600"/>
                  </a:cubicBezTo>
                  <a:cubicBezTo>
                    <a:pt x="514350" y="636270"/>
                    <a:pt x="516255" y="649605"/>
                    <a:pt x="523875" y="676275"/>
                  </a:cubicBezTo>
                  <a:cubicBezTo>
                    <a:pt x="531495" y="702945"/>
                    <a:pt x="537210" y="716280"/>
                    <a:pt x="542925" y="742950"/>
                  </a:cubicBezTo>
                  <a:cubicBezTo>
                    <a:pt x="548640" y="769620"/>
                    <a:pt x="551180" y="797560"/>
                    <a:pt x="552450" y="809625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4050" y="2609850"/>
            <a:ext cx="1047750" cy="445135"/>
            <a:chOff x="1060" y="2460"/>
            <a:chExt cx="1650" cy="701"/>
          </a:xfrm>
        </p:grpSpPr>
        <p:sp>
          <p:nvSpPr>
            <p:cNvPr id="18" name="文本框 17"/>
            <p:cNvSpPr txBox="1"/>
            <p:nvPr/>
          </p:nvSpPr>
          <p:spPr>
            <a:xfrm>
              <a:off x="1060" y="2533"/>
              <a:ext cx="1210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latin typeface="楷体" panose="02010609060101010101" charset="-122"/>
                  <a:ea typeface="楷体" panose="02010609060101010101" charset="-122"/>
                </a:rPr>
                <a:t>量杯</a:t>
              </a:r>
            </a:p>
          </p:txBody>
        </p:sp>
        <p:cxnSp>
          <p:nvCxnSpPr>
            <p:cNvPr id="19" name="直接箭头连接符 18"/>
            <p:cNvCxnSpPr/>
            <p:nvPr/>
          </p:nvCxnSpPr>
          <p:spPr>
            <a:xfrm flipV="1">
              <a:off x="2020" y="2460"/>
              <a:ext cx="690" cy="28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742315" y="1837055"/>
            <a:ext cx="1315085" cy="569595"/>
            <a:chOff x="1060" y="2533"/>
            <a:chExt cx="2071" cy="897"/>
          </a:xfrm>
        </p:grpSpPr>
        <p:sp>
          <p:nvSpPr>
            <p:cNvPr id="22" name="文本框 21"/>
            <p:cNvSpPr txBox="1"/>
            <p:nvPr/>
          </p:nvSpPr>
          <p:spPr>
            <a:xfrm>
              <a:off x="1060" y="2533"/>
              <a:ext cx="1210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latin typeface="楷体" panose="02010609060101010101" charset="-122"/>
                  <a:ea typeface="楷体" panose="02010609060101010101" charset="-122"/>
                </a:rPr>
                <a:t>小杯</a:t>
              </a:r>
            </a:p>
          </p:txBody>
        </p:sp>
        <p:cxnSp>
          <p:nvCxnSpPr>
            <p:cNvPr id="23" name="直接箭头连接符 22"/>
            <p:cNvCxnSpPr/>
            <p:nvPr/>
          </p:nvCxnSpPr>
          <p:spPr>
            <a:xfrm>
              <a:off x="2020" y="2740"/>
              <a:ext cx="1111" cy="69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298132" y="3833978"/>
            <a:ext cx="8606790" cy="122809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12000"/>
              </a:lnSpc>
            </a:pPr>
            <a:r>
              <a:rPr lang="en-US" altLang="zh-CN" sz="22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2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向量杯中倒入适量的水，将小杯漂浮在水面，记下量杯的示数</a:t>
            </a:r>
            <a:r>
              <a:rPr lang="zh-CN" altLang="en-US" sz="2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2000"/>
              </a:lnSpc>
            </a:pPr>
            <a:r>
              <a:rPr lang="en-US" altLang="zh-CN" sz="22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2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将石块放入小杯中，记下量杯的示数</a:t>
            </a:r>
            <a:r>
              <a:rPr lang="zh-CN" altLang="en-US" sz="2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2000"/>
              </a:lnSpc>
            </a:pPr>
            <a:r>
              <a:rPr lang="en-US" altLang="zh-CN" sz="22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2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将石块从小杯中取出，放入量杯中的水中，记下量杯的示数</a:t>
            </a:r>
            <a:r>
              <a:rPr lang="zh-CN" altLang="en-US" sz="2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200" b="1" dirty="0"/>
          </a:p>
        </p:txBody>
      </p:sp>
      <p:graphicFrame>
        <p:nvGraphicFramePr>
          <p:cNvPr id="26" name="对象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90720" y="4975225"/>
          <a:ext cx="1489710" cy="831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r:id="rId3" imgW="774065" imgH="431800" progId="Equation.KSEE3">
                  <p:embed/>
                </p:oleObj>
              </mc:Choice>
              <mc:Fallback>
                <p:oleObj r:id="rId3" imgW="774065" imgH="4318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0720" y="4975225"/>
                        <a:ext cx="1489710" cy="831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2446655" y="5160645"/>
            <a:ext cx="203263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石块的密度</a:t>
            </a:r>
            <a:r>
              <a:rPr lang="zh-CN" altLang="en-US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endParaRPr lang="zh-CN" altLang="en-US" sz="2400" b="1"/>
          </a:p>
        </p:txBody>
      </p:sp>
      <p:grpSp>
        <p:nvGrpSpPr>
          <p:cNvPr id="37" name="组合 36"/>
          <p:cNvGrpSpPr/>
          <p:nvPr/>
        </p:nvGrpSpPr>
        <p:grpSpPr>
          <a:xfrm>
            <a:off x="2593340" y="1378067"/>
            <a:ext cx="4554080" cy="495548"/>
            <a:chOff x="2506980" y="579256"/>
            <a:chExt cx="3958508" cy="495548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矩形 38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971675" algn="l"/>
                </a:tabLst>
              </a:pP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用量杯测石块密度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439" y="1904217"/>
            <a:ext cx="9031605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（2019•成都）将一枚重为0.5N的蛋放入一杯均匀盐水中，静止时如图所示，然后向杯子里加入一些清水，则（　　）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A．鸡蛋会下沉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B．鸡蛋的重力增加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C．鸡蛋所受浮力变大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D．鸡蛋所受浮力为0.5N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779960" y="2578680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pic>
        <p:nvPicPr>
          <p:cNvPr id="14341" name="Picture 4" descr="沉浮状态21"/>
          <p:cNvPicPr>
            <a:picLocks noChangeAspect="1"/>
          </p:cNvPicPr>
          <p:nvPr/>
        </p:nvPicPr>
        <p:blipFill>
          <a:blip r:embed="rId2"/>
          <a:srcRect t="2597" b="3896"/>
          <a:stretch>
            <a:fillRect/>
          </a:stretch>
        </p:blipFill>
        <p:spPr>
          <a:xfrm>
            <a:off x="7528652" y="2650140"/>
            <a:ext cx="1580014" cy="312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047411" y="2050788"/>
            <a:ext cx="1329932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  <p:sp>
        <p:nvSpPr>
          <p:cNvPr id="12" name="椭圆形标注 11"/>
          <p:cNvSpPr/>
          <p:nvPr/>
        </p:nvSpPr>
        <p:spPr>
          <a:xfrm>
            <a:off x="5675471" y="4348480"/>
            <a:ext cx="1438275" cy="904240"/>
          </a:xfrm>
          <a:prstGeom prst="wedgeEllipseCallout">
            <a:avLst>
              <a:gd name="adj1" fmla="val 95739"/>
              <a:gd name="adj2" fmla="val -146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悬浮</a:t>
            </a:r>
          </a:p>
          <a:p>
            <a:pPr algn="ctr"/>
            <a:r>
              <a:rPr lang="en-US" altLang="zh-CN" sz="2400" b="1" i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浮</a:t>
            </a:r>
            <a:r>
              <a:rPr lang="en-US" altLang="zh-CN" sz="2400" b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4790188" y="3520137"/>
            <a:ext cx="2156460" cy="694690"/>
          </a:xfrm>
          <a:prstGeom prst="wedgeEllipseCallout">
            <a:avLst>
              <a:gd name="adj1" fmla="val -41970"/>
              <a:gd name="adj2" fmla="val -1342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盐水密度会减小</a:t>
            </a:r>
          </a:p>
        </p:txBody>
      </p:sp>
      <p:grpSp>
        <p:nvGrpSpPr>
          <p:cNvPr id="16" name="组合 3"/>
          <p:cNvGrpSpPr/>
          <p:nvPr/>
        </p:nvGrpSpPr>
        <p:grpSpPr bwMode="auto">
          <a:xfrm>
            <a:off x="3371850" y="1408725"/>
            <a:ext cx="1879997" cy="474345"/>
            <a:chOff x="497257" y="753279"/>
            <a:chExt cx="1881032" cy="475146"/>
          </a:xfrm>
        </p:grpSpPr>
        <p:grpSp>
          <p:nvGrpSpPr>
            <p:cNvPr id="1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bldLvl="0" animBg="1"/>
      <p:bldP spid="12" grpId="0" bldLvl="0" animBg="1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3586" y="2006282"/>
            <a:ext cx="8845391" cy="39693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（2019•江西）“远征号”潜水艇在南海执行任务根据任务的要求、潜水艇需要在不同深度处悬浮，若海水密度保持不变，则下列说法错误的是（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A．潜水艇排开海水的体积相等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B．潜水艇所受的重力大小不相等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C．潜水艇所受的浮力大小相等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D．潜水艇所受的浮力与重力大小相等   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4846320" y="3256075"/>
            <a:ext cx="4297680" cy="1317498"/>
          </a:xfrm>
          <a:prstGeom prst="wedgeRoundRectCallout">
            <a:avLst>
              <a:gd name="adj1" fmla="val -59611"/>
              <a:gd name="adj2" fmla="val -7008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潜水艇在不同深度处悬浮，潜水艇处于浸没状态，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排开水的体积与潜水艇的体积相等。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136772" y="3256075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28" name="组合 3"/>
          <p:cNvGrpSpPr/>
          <p:nvPr/>
        </p:nvGrpSpPr>
        <p:grpSpPr bwMode="auto">
          <a:xfrm>
            <a:off x="3522852" y="1494684"/>
            <a:ext cx="1879997" cy="474345"/>
            <a:chOff x="497257" y="753279"/>
            <a:chExt cx="1881032" cy="475146"/>
          </a:xfrm>
        </p:grpSpPr>
        <p:grpSp>
          <p:nvGrpSpPr>
            <p:cNvPr id="29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1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0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20" y="4095750"/>
            <a:ext cx="881062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3600" b="1"/>
          </a:p>
        </p:txBody>
      </p:sp>
      <p:sp>
        <p:nvSpPr>
          <p:cNvPr id="100" name="文本框 99"/>
          <p:cNvSpPr txBox="1"/>
          <p:nvPr/>
        </p:nvSpPr>
        <p:spPr>
          <a:xfrm>
            <a:off x="161290" y="1493563"/>
            <a:ext cx="878395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“蛟龙”号载人深潜器是我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国首台自主设计、自主集成研制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的作业型深海载人潜水器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设计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最大下潜深度为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7 000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米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也是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目前世界上下潜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深度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最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深的作业型载人潜水器。</a:t>
            </a:r>
          </a:p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“蛟龙”号采用常用的“深潜器无动力下潜上浮技术”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可实现下潜、悬浮和上浮。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潜水器是如何实现下潜、悬浮和上浮的呢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? 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88" y="1713277"/>
            <a:ext cx="4174080" cy="1973992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4296" y="1915134"/>
            <a:ext cx="8975408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海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权握，国则兴。建设一支强大海军是实现中国梦的有力保障，潜水艇是海军的战略重器。如图所示是我国海军某舰队的“强国号”潜水艇在海水中悬浮、上浮、漂浮的训练过程。下列对此潜水艇分析正确的是 （　　）</a:t>
            </a: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A．悬浮和漂浮时受到的浮力相等 </a:t>
            </a: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B．漂浮时排开的海水所受的重力最小 </a:t>
            </a: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C．上浮过程中所受浮力逐渐变大 </a:t>
            </a: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D．漂浮时潜水艇底部所受海水压强最大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08093" y="3298918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3"/>
          <a:stretch>
            <a:fillRect/>
          </a:stretch>
        </p:blipFill>
        <p:spPr>
          <a:xfrm>
            <a:off x="5838233" y="3521550"/>
            <a:ext cx="2629330" cy="2285865"/>
          </a:xfrm>
          <a:prstGeom prst="rect">
            <a:avLst/>
          </a:prstGeom>
        </p:spPr>
      </p:pic>
      <p:grpSp>
        <p:nvGrpSpPr>
          <p:cNvPr id="25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6" name="缺角矩形 2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1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998" y="223120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51586" name="Text Box 2"/>
          <p:cNvSpPr txBox="1">
            <a:spLocks noChangeArrowheads="1"/>
          </p:cNvSpPr>
          <p:nvPr/>
        </p:nvSpPr>
        <p:spPr bwMode="auto">
          <a:xfrm>
            <a:off x="206375" y="1872650"/>
            <a:ext cx="8676640" cy="4070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20" tIns="45710" rIns="91420" bIns="45710">
            <a:spAutoFit/>
          </a:bodyPr>
          <a:lstStyle/>
          <a:p>
            <a:pPr marR="0" algn="l" defTabSz="914400" fontAlgn="auto">
              <a:lnSpc>
                <a:spcPts val="3880"/>
              </a:lnSpc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在远洋轮船的船舷上，都漆着五条“吃水线”，又称“载重线”，如图所示。其中标有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W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的是北大西洋载重线，标有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的是印度洋载重线。当船从北大西洋驶向印度洋时，轮船受到的浮力以及北大西洋与印度洋的海水密度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的关系，有（     ）   </a:t>
            </a:r>
          </a:p>
          <a:p>
            <a:pPr marR="0" algn="l" defTabSz="914400" fontAlgn="auto">
              <a:lnSpc>
                <a:spcPts val="3880"/>
              </a:lnSpc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．浮力增大，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</a:p>
          <a:p>
            <a:pPr marR="0" algn="l" defTabSz="914400" fontAlgn="auto">
              <a:lnSpc>
                <a:spcPts val="3880"/>
              </a:lnSpc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．浮力减小，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 </a:t>
            </a:r>
          </a:p>
          <a:p>
            <a:pPr marR="0" algn="l" defTabSz="914400" fontAlgn="auto">
              <a:lnSpc>
                <a:spcPts val="3880"/>
              </a:lnSpc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．浮力不变，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&gt;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</a:t>
            </a:r>
          </a:p>
          <a:p>
            <a:pPr marR="0" algn="l" defTabSz="914400" fontAlgn="auto">
              <a:lnSpc>
                <a:spcPts val="3880"/>
              </a:lnSpc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．浮力不变，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&lt;</a:t>
            </a:r>
            <a:r>
              <a:rPr kumimoji="0" lang="en-US" altLang="zh-CN" sz="2400" b="1" i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kumimoji="0" lang="en-US" altLang="zh-CN" sz="2400" b="1" kern="1200" cap="none" spc="0" normalizeH="0" baseline="-2500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400" b="1" kern="1200" cap="none" spc="0" normalizeH="0" baseline="0" noProof="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kumimoji="0" lang="zh-CN" altLang="en-US" sz="2400" b="1" kern="1200" cap="none" spc="0" normalizeH="0" baseline="0" noProof="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7680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66" y="3919354"/>
            <a:ext cx="1869345" cy="1811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902639" y="3280671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7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8" name="缺角矩形 17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2" name="缺角矩形 21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3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8289" y="1935176"/>
            <a:ext cx="8782526" cy="40786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将盛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有适量水的烧杯置于水平桌面上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。将一木块浸没到水中一定深度后撤去外力，木块开始上浮，如图所示，最后漂浮，且有五分之二体积露出水面。下列叙述中，错误的是 （　　）</a:t>
            </a:r>
          </a:p>
          <a:p>
            <a:pPr fontAlgn="auto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A．在露出水面之前，木块所受浮力不变 </a:t>
            </a:r>
          </a:p>
          <a:p>
            <a:pPr fontAlgn="auto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B．在露出水面之前，木块所受浮力大于木块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的重力 </a:t>
            </a:r>
          </a:p>
          <a:p>
            <a:pPr fontAlgn="auto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C．木块在浸没和漂浮两种情况下，水对烧杯底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的压强相等 </a:t>
            </a:r>
          </a:p>
          <a:p>
            <a:pPr fontAlgn="auto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D．木块的密度为0.6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/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cm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178008" y="2857766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sp>
        <p:nvSpPr>
          <p:cNvPr id="12319" name="直接连接符 12318"/>
          <p:cNvSpPr/>
          <p:nvPr/>
        </p:nvSpPr>
        <p:spPr>
          <a:xfrm>
            <a:off x="6772910" y="3975100"/>
            <a:ext cx="2150110" cy="635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2320" name="左中括号 12319"/>
          <p:cNvSpPr/>
          <p:nvPr/>
        </p:nvSpPr>
        <p:spPr>
          <a:xfrm rot="-5400000">
            <a:off x="6843713" y="3419475"/>
            <a:ext cx="1863725" cy="2160588"/>
          </a:xfrm>
          <a:prstGeom prst="leftBracket">
            <a:avLst>
              <a:gd name="adj" fmla="val 966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6949" name="矩形 166948"/>
          <p:cNvSpPr/>
          <p:nvPr/>
        </p:nvSpPr>
        <p:spPr>
          <a:xfrm>
            <a:off x="7464425" y="4264025"/>
            <a:ext cx="756285" cy="756285"/>
          </a:xfrm>
          <a:prstGeom prst="rect">
            <a:avLst/>
          </a:prstGeom>
          <a:solidFill>
            <a:srgbClr val="CC9900"/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8709660" y="3975735"/>
            <a:ext cx="2540" cy="34861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0" name="缺角矩形 19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2" name="缺角矩形 21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3" name="缺角矩形 22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4" name="缺角矩形 23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5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92581 " pathEditMode="relative" ptsTypes="">
                                      <p:cBhvr>
                                        <p:cTn id="6" dur="2000" fill="hold"/>
                                        <p:tgtEl>
                                          <p:spTgt spid="166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1319 -0.000864 L -0.001319 0.004691 " pathEditMode="relative" ptsTypes="">
                                      <p:cBhvr>
                                        <p:cTn id="8" dur="20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694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21285" y="1691640"/>
            <a:ext cx="8902700" cy="4154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两个相同的圆柱形容器中分别装有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体积相等的甲、乙两种液体，图示是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同一只鸡蛋在两种液体中静止时的情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景。图中两种液体的密度分别为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，鸡蛋所受浮力分别为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容器底部所受液体压强分别为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，则它们的大小关系是：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以下三种方案：①在鸡蛋上开小孔，用注射器抽取鸡蛋内蛋清，再用胶带封好小孔；②在鸡蛋上开小孔塞入大头针，用胶带封好小孔；③在容器中加入比原液体密度更大的液体。若想使鸡蛋在乙液体中下沉，可行的方案有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（填序号）。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312920" y="3977861"/>
            <a:ext cx="438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＜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515235" y="3912456"/>
            <a:ext cx="3270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41985" y="3977861"/>
            <a:ext cx="438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＜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344178" y="5389750"/>
            <a:ext cx="438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②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7466" r="534" b="24874"/>
          <a:stretch>
            <a:fillRect/>
          </a:stretch>
        </p:blipFill>
        <p:spPr>
          <a:xfrm>
            <a:off x="5677146" y="1819776"/>
            <a:ext cx="2810037" cy="166035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961" y="1848534"/>
            <a:ext cx="8896350" cy="4154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小明制作了一个可测量物体质量的装置，如图甲所示小筒与大筒均为圆柱形容器。小筒和托盘的总质量为200g，小筒底面积50cm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，高12cm，大筒中装有适量的水，托盘上不放物体时，小筒和大筒上与水面相平的位置的刻度均为“0”，将小筒竖直压入水中，当水面距小筒底10cm时，在小筒和大筒上与水面相平位置的刻度均为最大测量值，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小筒和大筒的分度值相同。把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被测物体放入托盘中，读出小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筒或大筒上与水面相平位置对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应的刻度值，即为被测物体的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质量。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11" y="3778485"/>
            <a:ext cx="4482315" cy="2075815"/>
          </a:xfrm>
          <a:prstGeom prst="rect">
            <a:avLst/>
          </a:prstGeom>
        </p:spPr>
      </p:pic>
      <p:grpSp>
        <p:nvGrpSpPr>
          <p:cNvPr id="18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9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0798" y="1424992"/>
            <a:ext cx="8896350" cy="39693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（1）该装置所能测量物体的最大质量为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g；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（2）小筒上相邻两刻度线的间距比大筒上相邻两刻度线间的距离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（选填“大”或“小”）；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（3）他想利用此装置测算出石块的密度，操作如下，如图乙所示，将石块放入托盘中，读出大筒上的示数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；如图丙所示，将此石块沉入水中，读出大筒上的示数为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，该石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块密度的表达式为</a:t>
            </a:r>
            <a:r>
              <a:rPr lang="zh-CN" altLang="en-US" sz="2400" b="1" i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石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_____________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（水的密度用</a:t>
            </a:r>
            <a:r>
              <a:rPr lang="zh-CN" altLang="en-US" sz="2400" b="1" i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水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表示）。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31442" y="1555115"/>
            <a:ext cx="56578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300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74716" y="2612367"/>
            <a:ext cx="438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大</a:t>
            </a:r>
          </a:p>
        </p:txBody>
      </p:sp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015368" y="4496920"/>
          <a:ext cx="1112843" cy="923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3" imgW="19507200" imgH="16154400" progId="Equation.DSMT4">
                  <p:embed/>
                </p:oleObj>
              </mc:Choice>
              <mc:Fallback>
                <p:oleObj name="Equation" r:id="rId3" imgW="19507200" imgH="161544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5368" y="4496920"/>
                        <a:ext cx="1112843" cy="923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10309a.eps" descr="id:2147515665;FounderCES"/>
          <p:cNvPicPr>
            <a:picLocks noChangeAspect="1"/>
          </p:cNvPicPr>
          <p:nvPr/>
        </p:nvPicPr>
        <p:blipFill>
          <a:blip r:embed="rId2"/>
          <a:srcRect l="11627" r="13722"/>
          <a:stretch>
            <a:fillRect/>
          </a:stretch>
        </p:blipFill>
        <p:spPr>
          <a:xfrm>
            <a:off x="259715" y="1859280"/>
            <a:ext cx="8623935" cy="32632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8490" y="2034110"/>
            <a:ext cx="8635510" cy="3283208"/>
            <a:chOff x="508490" y="1176860"/>
            <a:chExt cx="8635510" cy="3283208"/>
          </a:xfrm>
        </p:grpSpPr>
        <p:sp>
          <p:nvSpPr>
            <p:cNvPr id="20" name="文本框 19"/>
            <p:cNvSpPr txBox="1"/>
            <p:nvPr>
              <p:custDataLst>
                <p:tags r:id="rId1"/>
              </p:custDataLst>
            </p:nvPr>
          </p:nvSpPr>
          <p:spPr bwMode="auto">
            <a:xfrm>
              <a:off x="4316730" y="2383605"/>
              <a:ext cx="4827270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508490" y="1176860"/>
              <a:ext cx="7624908" cy="3283208"/>
              <a:chOff x="508490" y="1176860"/>
              <a:chExt cx="7624908" cy="3283208"/>
            </a:xfrm>
          </p:grpSpPr>
          <p:sp>
            <p:nvSpPr>
              <p:cNvPr id="7" name="等腰三角形 6"/>
              <p:cNvSpPr/>
              <p:nvPr>
                <p:custDataLst>
                  <p:tags r:id="rId2"/>
                </p:custDataLst>
              </p:nvPr>
            </p:nvSpPr>
            <p:spPr bwMode="auto">
              <a:xfrm rot="16200000">
                <a:off x="925343" y="1289720"/>
                <a:ext cx="3283208" cy="3057488"/>
              </a:xfrm>
              <a:prstGeom prst="triangle">
                <a:avLst/>
              </a:prstGeom>
              <a:solidFill>
                <a:srgbClr val="4276AA">
                  <a:lumMod val="20000"/>
                  <a:lumOff val="80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35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椭圆 7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508490" y="1946362"/>
                <a:ext cx="1744204" cy="1744205"/>
              </a:xfrm>
              <a:prstGeom prst="ellipse">
                <a:avLst/>
              </a:prstGeom>
              <a:solidFill>
                <a:srgbClr val="4276AA"/>
              </a:solidFill>
              <a:ln w="9525">
                <a:noFill/>
                <a:round/>
              </a:ln>
            </p:spPr>
            <p:txBody>
              <a:bodyPr vert="horz" wrap="square" lIns="67500" tIns="67500" rIns="67500" bIns="67500" anchor="ctr" anchorCtr="1" compatLnSpc="1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2400" b="1" spc="3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作业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zh-CN" altLang="zh-CN" sz="2400" b="1" spc="3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内容</a:t>
                </a:r>
              </a:p>
            </p:txBody>
          </p:sp>
          <p:sp>
            <p:nvSpPr>
              <p:cNvPr id="9" name="圆角矩形 8"/>
              <p:cNvSpPr/>
              <p:nvPr>
                <p:custDataLst>
                  <p:tags r:id="rId4"/>
                </p:custDataLst>
              </p:nvPr>
            </p:nvSpPr>
            <p:spPr>
              <a:xfrm>
                <a:off x="4215821" y="2093443"/>
                <a:ext cx="101088" cy="531880"/>
              </a:xfrm>
              <a:prstGeom prst="roundRect">
                <a:avLst/>
              </a:prstGeom>
              <a:solidFill>
                <a:srgbClr val="178AA1"/>
              </a:solidFill>
              <a:ln>
                <a:noFill/>
              </a:ln>
            </p:spPr>
            <p:style>
              <a:lnRef idx="2">
                <a:srgbClr val="4276AA">
                  <a:shade val="50000"/>
                </a:srgbClr>
              </a:lnRef>
              <a:fillRef idx="1">
                <a:srgbClr val="4276AA"/>
              </a:fillRef>
              <a:effectRef idx="0">
                <a:srgbClr val="4276AA"/>
              </a:effectRef>
              <a:fontRef idx="minor">
                <a:srgbClr val="FFFFFF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35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圆角矩形 9"/>
              <p:cNvSpPr/>
              <p:nvPr>
                <p:custDataLst>
                  <p:tags r:id="rId5"/>
                </p:custDataLst>
              </p:nvPr>
            </p:nvSpPr>
            <p:spPr>
              <a:xfrm>
                <a:off x="4215821" y="3027429"/>
                <a:ext cx="101088" cy="531880"/>
              </a:xfrm>
              <a:prstGeom prst="roundRect">
                <a:avLst/>
              </a:prstGeom>
              <a:solidFill>
                <a:srgbClr val="40A693"/>
              </a:solidFill>
              <a:ln>
                <a:noFill/>
              </a:ln>
            </p:spPr>
            <p:style>
              <a:lnRef idx="2">
                <a:srgbClr val="4276AA">
                  <a:shade val="50000"/>
                </a:srgbClr>
              </a:lnRef>
              <a:fillRef idx="1">
                <a:srgbClr val="4276AA"/>
              </a:fillRef>
              <a:effectRef idx="0">
                <a:srgbClr val="4276AA"/>
              </a:effectRef>
              <a:fontRef idx="minor">
                <a:srgbClr val="FFFFFF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35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6"/>
                </p:custDataLst>
              </p:nvPr>
            </p:nvSpPr>
            <p:spPr bwMode="auto">
              <a:xfrm>
                <a:off x="4473893" y="1946407"/>
                <a:ext cx="1544955" cy="311944"/>
              </a:xfrm>
              <a:prstGeom prst="rect">
                <a:avLst/>
              </a:prstGeom>
              <a:noFill/>
            </p:spPr>
            <p:txBody>
              <a:bodyPr wrap="square" lIns="67500" tIns="67500" rIns="67500" bIns="0" anchor="b" anchorCtr="0">
                <a:no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2100" b="1" spc="300" dirty="0">
                    <a:solidFill>
                      <a:srgbClr val="178AA1">
                        <a:lumMod val="100000"/>
                      </a:srgb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教材作业</a:t>
                </a: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7"/>
                </p:custDataLst>
              </p:nvPr>
            </p:nvSpPr>
            <p:spPr bwMode="auto">
              <a:xfrm>
                <a:off x="4473893" y="2880334"/>
                <a:ext cx="1545431" cy="311944"/>
              </a:xfrm>
              <a:prstGeom prst="rect">
                <a:avLst/>
              </a:prstGeom>
              <a:noFill/>
            </p:spPr>
            <p:txBody>
              <a:bodyPr wrap="square" lIns="67500" tIns="67500" rIns="67500" bIns="0" anchor="b" anchorCtr="0">
                <a:no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2100" b="1" spc="300" dirty="0">
                    <a:solidFill>
                      <a:srgbClr val="40A693">
                        <a:lumMod val="100000"/>
                      </a:srgb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自主安排</a:t>
                </a: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8"/>
                </p:custDataLst>
              </p:nvPr>
            </p:nvSpPr>
            <p:spPr bwMode="auto">
              <a:xfrm>
                <a:off x="4473893" y="3182752"/>
                <a:ext cx="3659505" cy="376714"/>
              </a:xfrm>
              <a:prstGeom prst="rect">
                <a:avLst/>
              </a:prstGeom>
              <a:noFill/>
            </p:spPr>
            <p:txBody>
              <a:bodyPr wrap="square" lIns="67500" tIns="0" rIns="67500" bIns="35100" anchor="ctr" anchorCtr="0">
                <a:no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2100" b="1" spc="150" dirty="0"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  <a:sym typeface="Arial" panose="020B0604020202020204" pitchFamily="34" charset="0"/>
                  </a:rPr>
                  <a:t>配套练习册练习</a:t>
                </a:r>
              </a:p>
            </p:txBody>
          </p:sp>
        </p:grp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522605" y="3658870"/>
            <a:ext cx="7774305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知道物体的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浮沉</a:t>
            </a:r>
            <a:r>
              <a:rPr lang="zh-CN" altLang="zh-CN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是由物体所受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重力</a:t>
            </a:r>
            <a:r>
              <a:rPr lang="zh-CN" altLang="zh-CN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浮力</a:t>
            </a:r>
            <a:r>
              <a:rPr lang="zh-CN" altLang="zh-CN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决定的</a:t>
            </a:r>
            <a:r>
              <a:rPr lang="zh-CN" altLang="en-US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zh-CN" altLang="zh-CN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会判断物体的浮沉</a:t>
            </a:r>
            <a:r>
              <a:rPr lang="zh-CN" altLang="en-US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zh-CN" altLang="zh-CN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能利用浮沉条件解释一些简单的现象。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678816" y="2024380"/>
            <a:ext cx="7823200" cy="1363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通过对轮船、潜水艇、气球、飞艇的浮沉原理的学习，体验科学、技术、社会的紧密联系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矩形 114689"/>
          <p:cNvSpPr/>
          <p:nvPr/>
        </p:nvSpPr>
        <p:spPr>
          <a:xfrm>
            <a:off x="873699" y="2600696"/>
            <a:ext cx="2118995" cy="2239010"/>
          </a:xfrm>
          <a:prstGeom prst="rect">
            <a:avLst/>
          </a:prstGeom>
          <a:solidFill>
            <a:srgbClr val="CCECFF"/>
          </a:solidFill>
          <a:ln w="190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68600" y="1538576"/>
            <a:ext cx="4213225" cy="463550"/>
            <a:chOff x="4360" y="888"/>
            <a:chExt cx="6635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969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物体的浮沉条件</a:t>
              </a:r>
            </a:p>
          </p:txBody>
        </p:sp>
      </p:grpSp>
      <p:grpSp>
        <p:nvGrpSpPr>
          <p:cNvPr id="114707" name="组合 114706"/>
          <p:cNvGrpSpPr/>
          <p:nvPr/>
        </p:nvGrpSpPr>
        <p:grpSpPr>
          <a:xfrm>
            <a:off x="1639225" y="3423604"/>
            <a:ext cx="594195" cy="579906"/>
            <a:chOff x="2880" y="709"/>
            <a:chExt cx="499" cy="487"/>
          </a:xfrm>
        </p:grpSpPr>
        <p:sp>
          <p:nvSpPr>
            <p:cNvPr id="114708" name="椭圆 114707"/>
            <p:cNvSpPr/>
            <p:nvPr/>
          </p:nvSpPr>
          <p:spPr>
            <a:xfrm>
              <a:off x="2880" y="709"/>
              <a:ext cx="499" cy="48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9" name="椭圆 114708"/>
            <p:cNvSpPr/>
            <p:nvPr/>
          </p:nvSpPr>
          <p:spPr>
            <a:xfrm>
              <a:off x="3107" y="935"/>
              <a:ext cx="46" cy="46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10" name="组合 114709"/>
          <p:cNvGrpSpPr/>
          <p:nvPr/>
        </p:nvGrpSpPr>
        <p:grpSpPr>
          <a:xfrm>
            <a:off x="1934615" y="2840126"/>
            <a:ext cx="860928" cy="1724238"/>
            <a:chOff x="4261" y="445"/>
            <a:chExt cx="723" cy="1448"/>
          </a:xfrm>
        </p:grpSpPr>
        <p:sp>
          <p:nvSpPr>
            <p:cNvPr id="114711" name="直接连接符 114710"/>
            <p:cNvSpPr/>
            <p:nvPr/>
          </p:nvSpPr>
          <p:spPr>
            <a:xfrm>
              <a:off x="4261" y="1189"/>
              <a:ext cx="3" cy="589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12" name="直接连接符 114711"/>
            <p:cNvSpPr/>
            <p:nvPr/>
          </p:nvSpPr>
          <p:spPr>
            <a:xfrm flipV="1">
              <a:off x="4263" y="603"/>
              <a:ext cx="0" cy="589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13" name="文本框 114712"/>
            <p:cNvSpPr txBox="1"/>
            <p:nvPr/>
          </p:nvSpPr>
          <p:spPr>
            <a:xfrm>
              <a:off x="4304" y="445"/>
              <a:ext cx="680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浮</a:t>
              </a:r>
            </a:p>
          </p:txBody>
        </p:sp>
        <p:sp>
          <p:nvSpPr>
            <p:cNvPr id="114714" name="文本框 114713"/>
            <p:cNvSpPr txBox="1"/>
            <p:nvPr/>
          </p:nvSpPr>
          <p:spPr>
            <a:xfrm>
              <a:off x="4342" y="1506"/>
              <a:ext cx="31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" name="直接连接符 9"/>
            <p:cNvSpPr/>
            <p:nvPr/>
          </p:nvSpPr>
          <p:spPr>
            <a:xfrm>
              <a:off x="4264" y="1189"/>
              <a:ext cx="3" cy="589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6" name="文本框 5"/>
          <p:cNvSpPr txBox="1"/>
          <p:nvPr/>
        </p:nvSpPr>
        <p:spPr>
          <a:xfrm>
            <a:off x="3479165" y="2456654"/>
            <a:ext cx="5259306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    浸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没在液体中的物体，受到两个力：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竖直向下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重力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竖直向上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浮力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479165" y="3933982"/>
            <a:ext cx="5064630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    根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据物体所受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浮力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重力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大小的不同，物体的浮沉存在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三种情况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46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1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bldLvl="0" animBg="1"/>
      <p:bldP spid="6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矩形 114689"/>
          <p:cNvSpPr/>
          <p:nvPr/>
        </p:nvSpPr>
        <p:spPr>
          <a:xfrm>
            <a:off x="26035" y="2309495"/>
            <a:ext cx="9086850" cy="2239010"/>
          </a:xfrm>
          <a:prstGeom prst="rect">
            <a:avLst/>
          </a:prstGeom>
          <a:solidFill>
            <a:srgbClr val="CCECFF"/>
          </a:solidFill>
          <a:ln w="190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691" name="组合 114690"/>
          <p:cNvGrpSpPr/>
          <p:nvPr/>
        </p:nvGrpSpPr>
        <p:grpSpPr>
          <a:xfrm>
            <a:off x="1287580" y="3183063"/>
            <a:ext cx="594195" cy="579906"/>
            <a:chOff x="2880" y="709"/>
            <a:chExt cx="499" cy="487"/>
          </a:xfrm>
        </p:grpSpPr>
        <p:sp>
          <p:nvSpPr>
            <p:cNvPr id="114692" name="椭圆 114691"/>
            <p:cNvSpPr/>
            <p:nvPr/>
          </p:nvSpPr>
          <p:spPr>
            <a:xfrm>
              <a:off x="2880" y="709"/>
              <a:ext cx="499" cy="48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693" name="椭圆 114692"/>
            <p:cNvSpPr/>
            <p:nvPr/>
          </p:nvSpPr>
          <p:spPr>
            <a:xfrm>
              <a:off x="3107" y="935"/>
              <a:ext cx="46" cy="46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694" name="组合 114693"/>
          <p:cNvGrpSpPr/>
          <p:nvPr/>
        </p:nvGrpSpPr>
        <p:grpSpPr>
          <a:xfrm>
            <a:off x="945828" y="2505513"/>
            <a:ext cx="882362" cy="1894518"/>
            <a:chOff x="688" y="503"/>
            <a:chExt cx="741" cy="1591"/>
          </a:xfrm>
        </p:grpSpPr>
        <p:sp>
          <p:nvSpPr>
            <p:cNvPr id="114695" name="直接连接符 114694"/>
            <p:cNvSpPr/>
            <p:nvPr/>
          </p:nvSpPr>
          <p:spPr>
            <a:xfrm flipV="1">
              <a:off x="1224" y="503"/>
              <a:ext cx="6" cy="817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696" name="直接连接符 114695"/>
            <p:cNvSpPr/>
            <p:nvPr/>
          </p:nvSpPr>
          <p:spPr>
            <a:xfrm>
              <a:off x="1224" y="1318"/>
              <a:ext cx="0" cy="454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697" name="文本框 114696"/>
            <p:cNvSpPr txBox="1"/>
            <p:nvPr/>
          </p:nvSpPr>
          <p:spPr>
            <a:xfrm>
              <a:off x="688" y="605"/>
              <a:ext cx="514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浮</a:t>
              </a:r>
            </a:p>
          </p:txBody>
        </p:sp>
        <p:sp>
          <p:nvSpPr>
            <p:cNvPr id="114698" name="文本框 114697"/>
            <p:cNvSpPr txBox="1"/>
            <p:nvPr/>
          </p:nvSpPr>
          <p:spPr>
            <a:xfrm>
              <a:off x="1111" y="1707"/>
              <a:ext cx="31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114699" name="组合 114698"/>
          <p:cNvGrpSpPr/>
          <p:nvPr/>
        </p:nvGrpSpPr>
        <p:grpSpPr>
          <a:xfrm>
            <a:off x="7083996" y="3170998"/>
            <a:ext cx="594195" cy="579906"/>
            <a:chOff x="2880" y="709"/>
            <a:chExt cx="499" cy="487"/>
          </a:xfrm>
        </p:grpSpPr>
        <p:sp>
          <p:nvSpPr>
            <p:cNvPr id="114700" name="椭圆 114699"/>
            <p:cNvSpPr/>
            <p:nvPr/>
          </p:nvSpPr>
          <p:spPr>
            <a:xfrm>
              <a:off x="2880" y="709"/>
              <a:ext cx="499" cy="48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1" name="椭圆 114700"/>
            <p:cNvSpPr/>
            <p:nvPr/>
          </p:nvSpPr>
          <p:spPr>
            <a:xfrm>
              <a:off x="3107" y="935"/>
              <a:ext cx="46" cy="46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02" name="组合 114701"/>
          <p:cNvGrpSpPr/>
          <p:nvPr/>
        </p:nvGrpSpPr>
        <p:grpSpPr>
          <a:xfrm>
            <a:off x="6906570" y="2701834"/>
            <a:ext cx="1313422" cy="1820691"/>
            <a:chOff x="2413" y="677"/>
            <a:chExt cx="1103" cy="1529"/>
          </a:xfrm>
        </p:grpSpPr>
        <p:sp>
          <p:nvSpPr>
            <p:cNvPr id="114703" name="直接连接符 114702"/>
            <p:cNvSpPr/>
            <p:nvPr/>
          </p:nvSpPr>
          <p:spPr>
            <a:xfrm flipH="1">
              <a:off x="2808" y="1330"/>
              <a:ext cx="3" cy="768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04" name="直接连接符 114703"/>
            <p:cNvSpPr/>
            <p:nvPr/>
          </p:nvSpPr>
          <p:spPr>
            <a:xfrm flipV="1">
              <a:off x="2811" y="885"/>
              <a:ext cx="2" cy="445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05" name="文本框 114704"/>
            <p:cNvSpPr txBox="1"/>
            <p:nvPr/>
          </p:nvSpPr>
          <p:spPr>
            <a:xfrm>
              <a:off x="2836" y="677"/>
              <a:ext cx="680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浮</a:t>
              </a:r>
            </a:p>
          </p:txBody>
        </p:sp>
        <p:sp>
          <p:nvSpPr>
            <p:cNvPr id="114706" name="文本框 114705"/>
            <p:cNvSpPr txBox="1"/>
            <p:nvPr/>
          </p:nvSpPr>
          <p:spPr>
            <a:xfrm>
              <a:off x="2413" y="1819"/>
              <a:ext cx="31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114707" name="组合 114706"/>
          <p:cNvGrpSpPr/>
          <p:nvPr/>
        </p:nvGrpSpPr>
        <p:grpSpPr>
          <a:xfrm>
            <a:off x="4194526" y="3062553"/>
            <a:ext cx="594195" cy="579906"/>
            <a:chOff x="2880" y="709"/>
            <a:chExt cx="499" cy="487"/>
          </a:xfrm>
        </p:grpSpPr>
        <p:sp>
          <p:nvSpPr>
            <p:cNvPr id="114708" name="椭圆 114707"/>
            <p:cNvSpPr/>
            <p:nvPr/>
          </p:nvSpPr>
          <p:spPr>
            <a:xfrm>
              <a:off x="2880" y="709"/>
              <a:ext cx="499" cy="48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9" name="椭圆 114708"/>
            <p:cNvSpPr/>
            <p:nvPr/>
          </p:nvSpPr>
          <p:spPr>
            <a:xfrm>
              <a:off x="3107" y="935"/>
              <a:ext cx="46" cy="46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10" name="组合 114709"/>
          <p:cNvGrpSpPr/>
          <p:nvPr/>
        </p:nvGrpSpPr>
        <p:grpSpPr>
          <a:xfrm>
            <a:off x="4488646" y="2479075"/>
            <a:ext cx="860928" cy="1724238"/>
            <a:chOff x="4261" y="445"/>
            <a:chExt cx="723" cy="1448"/>
          </a:xfrm>
        </p:grpSpPr>
        <p:sp>
          <p:nvSpPr>
            <p:cNvPr id="114711" name="直接连接符 114710"/>
            <p:cNvSpPr/>
            <p:nvPr/>
          </p:nvSpPr>
          <p:spPr>
            <a:xfrm>
              <a:off x="4261" y="1189"/>
              <a:ext cx="3" cy="589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12" name="直接连接符 114711"/>
            <p:cNvSpPr/>
            <p:nvPr/>
          </p:nvSpPr>
          <p:spPr>
            <a:xfrm flipV="1">
              <a:off x="4261" y="602"/>
              <a:ext cx="0" cy="589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13" name="文本框 114712"/>
            <p:cNvSpPr txBox="1"/>
            <p:nvPr/>
          </p:nvSpPr>
          <p:spPr>
            <a:xfrm>
              <a:off x="4304" y="445"/>
              <a:ext cx="680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浮</a:t>
              </a:r>
            </a:p>
          </p:txBody>
        </p:sp>
        <p:sp>
          <p:nvSpPr>
            <p:cNvPr id="114714" name="文本框 114713"/>
            <p:cNvSpPr txBox="1"/>
            <p:nvPr/>
          </p:nvSpPr>
          <p:spPr>
            <a:xfrm>
              <a:off x="4342" y="1506"/>
              <a:ext cx="31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114715" name="文本框 114714"/>
          <p:cNvSpPr txBox="1"/>
          <p:nvPr/>
        </p:nvSpPr>
        <p:spPr>
          <a:xfrm>
            <a:off x="230180" y="4560316"/>
            <a:ext cx="1134806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 b="1" i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en-US" altLang="zh-CN" sz="2400" b="1" i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4716" name="文本框 114715"/>
          <p:cNvSpPr txBox="1"/>
          <p:nvPr/>
        </p:nvSpPr>
        <p:spPr>
          <a:xfrm>
            <a:off x="1322388" y="4560372"/>
            <a:ext cx="918086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上升</a:t>
            </a:r>
          </a:p>
        </p:txBody>
      </p:sp>
      <p:sp>
        <p:nvSpPr>
          <p:cNvPr id="114717" name="文本框 114716"/>
          <p:cNvSpPr txBox="1"/>
          <p:nvPr/>
        </p:nvSpPr>
        <p:spPr>
          <a:xfrm>
            <a:off x="3828965" y="4560323"/>
            <a:ext cx="1241976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 b="1" i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4718" name="文本框 114717"/>
          <p:cNvSpPr txBox="1"/>
          <p:nvPr/>
        </p:nvSpPr>
        <p:spPr>
          <a:xfrm>
            <a:off x="6644005" y="4560570"/>
            <a:ext cx="10598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</a:t>
            </a:r>
            <a:r>
              <a:rPr lang="en-US" altLang="zh-CN" sz="2400" b="1" i="1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4719" name="文本框 114718"/>
          <p:cNvSpPr txBox="1"/>
          <p:nvPr/>
        </p:nvSpPr>
        <p:spPr>
          <a:xfrm>
            <a:off x="7806690" y="4560570"/>
            <a:ext cx="8077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下沉</a:t>
            </a:r>
          </a:p>
        </p:txBody>
      </p:sp>
      <p:sp>
        <p:nvSpPr>
          <p:cNvPr id="114720" name="文本框 114719"/>
          <p:cNvSpPr txBox="1"/>
          <p:nvPr/>
        </p:nvSpPr>
        <p:spPr>
          <a:xfrm>
            <a:off x="4906645" y="4560570"/>
            <a:ext cx="10363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悬浮</a:t>
            </a:r>
          </a:p>
        </p:txBody>
      </p:sp>
      <p:sp>
        <p:nvSpPr>
          <p:cNvPr id="114721" name="文本框 114720"/>
          <p:cNvSpPr txBox="1"/>
          <p:nvPr/>
        </p:nvSpPr>
        <p:spPr>
          <a:xfrm>
            <a:off x="2131060" y="1529080"/>
            <a:ext cx="4953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完全浸入液体内的物体的受力分析</a:t>
            </a:r>
          </a:p>
        </p:txBody>
      </p:sp>
      <p:sp>
        <p:nvSpPr>
          <p:cNvPr id="114722" name="文本框 114721"/>
          <p:cNvSpPr txBox="1"/>
          <p:nvPr/>
        </p:nvSpPr>
        <p:spPr>
          <a:xfrm>
            <a:off x="106290" y="5020945"/>
            <a:ext cx="3012739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上升到液面呈漂浮状态，</a:t>
            </a:r>
            <a:r>
              <a:rPr lang="en-US" altLang="zh-C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0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浮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逐渐减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到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浮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4723" name="文本框 114722"/>
          <p:cNvSpPr txBox="1"/>
          <p:nvPr/>
        </p:nvSpPr>
        <p:spPr>
          <a:xfrm>
            <a:off x="6137356" y="5133339"/>
            <a:ext cx="2754974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下沉至容器底部，</a:t>
            </a:r>
            <a:r>
              <a:rPr lang="en-US" altLang="zh-C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0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浮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不变，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浮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支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4724" name="文本框 114723"/>
          <p:cNvSpPr txBox="1"/>
          <p:nvPr/>
        </p:nvSpPr>
        <p:spPr>
          <a:xfrm>
            <a:off x="3600337" y="3024433"/>
            <a:ext cx="448921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悬浮</a:t>
            </a:r>
          </a:p>
        </p:txBody>
      </p:sp>
      <p:grpSp>
        <p:nvGrpSpPr>
          <p:cNvPr id="114725" name="组合 114724"/>
          <p:cNvGrpSpPr/>
          <p:nvPr/>
        </p:nvGrpSpPr>
        <p:grpSpPr>
          <a:xfrm>
            <a:off x="948686" y="1810949"/>
            <a:ext cx="968098" cy="1351527"/>
            <a:chOff x="706" y="-39"/>
            <a:chExt cx="813" cy="1135"/>
          </a:xfrm>
        </p:grpSpPr>
        <p:sp>
          <p:nvSpPr>
            <p:cNvPr id="114726" name="直接连接符 114725"/>
            <p:cNvSpPr/>
            <p:nvPr/>
          </p:nvSpPr>
          <p:spPr>
            <a:xfrm>
              <a:off x="1247" y="502"/>
              <a:ext cx="1" cy="412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27" name="直接连接符 114726"/>
            <p:cNvSpPr/>
            <p:nvPr/>
          </p:nvSpPr>
          <p:spPr>
            <a:xfrm flipV="1">
              <a:off x="1247" y="111"/>
              <a:ext cx="1" cy="391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28" name="文本框 114727"/>
            <p:cNvSpPr txBox="1"/>
            <p:nvPr/>
          </p:nvSpPr>
          <p:spPr>
            <a:xfrm>
              <a:off x="706" y="-39"/>
              <a:ext cx="511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浮</a:t>
              </a:r>
            </a:p>
          </p:txBody>
        </p:sp>
        <p:sp>
          <p:nvSpPr>
            <p:cNvPr id="114729" name="文本框 114728"/>
            <p:cNvSpPr txBox="1"/>
            <p:nvPr/>
          </p:nvSpPr>
          <p:spPr>
            <a:xfrm>
              <a:off x="1292" y="709"/>
              <a:ext cx="227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114735" name="组合 114734"/>
          <p:cNvGrpSpPr/>
          <p:nvPr/>
        </p:nvGrpSpPr>
        <p:grpSpPr>
          <a:xfrm>
            <a:off x="6697917" y="3750839"/>
            <a:ext cx="679785" cy="498943"/>
            <a:chOff x="1620" y="2328"/>
            <a:chExt cx="658" cy="936"/>
          </a:xfrm>
        </p:grpSpPr>
        <p:sp>
          <p:nvSpPr>
            <p:cNvPr id="114736" name="直接连接符 114735"/>
            <p:cNvSpPr/>
            <p:nvPr/>
          </p:nvSpPr>
          <p:spPr>
            <a:xfrm flipH="1" flipV="1">
              <a:off x="2277" y="2681"/>
              <a:ext cx="1" cy="583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37" name="文本框 114736"/>
            <p:cNvSpPr txBox="1"/>
            <p:nvPr/>
          </p:nvSpPr>
          <p:spPr>
            <a:xfrm>
              <a:off x="1620" y="2328"/>
              <a:ext cx="609" cy="8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</a:t>
              </a:r>
              <a:r>
                <a:rPr lang="zh-CN" altLang="en-US" sz="2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支</a:t>
              </a:r>
              <a:endParaRPr lang="zh-CN" altLang="en-US" sz="24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4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4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764 -0.197013 " pathEditMode="relative" ptsTypes="">
                                      <p:cBhvr>
                                        <p:cTn id="25" dur="20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764 -0.197013 " pathEditMode="relative" ptsTypes="">
                                      <p:cBhvr>
                                        <p:cTn id="27" dur="2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1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11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4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1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2" dur="500"/>
                                        <p:tgtEl>
                                          <p:spTgt spid="11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4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4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155556 " pathEditMode="relative" ptsTypes="">
                                      <p:cBhvr>
                                        <p:cTn id="85" dur="20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155556 " pathEditMode="relative" ptsTypes="">
                                      <p:cBhvr>
                                        <p:cTn id="87" dur="20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1" dur="500"/>
                                        <p:tgtEl>
                                          <p:spTgt spid="114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15" grpId="0"/>
      <p:bldP spid="114716" grpId="0"/>
      <p:bldP spid="114717" grpId="0"/>
      <p:bldP spid="114718" grpId="0"/>
      <p:bldP spid="114719" grpId="0"/>
      <p:bldP spid="114720" grpId="0"/>
      <p:bldP spid="114722" grpId="0"/>
      <p:bldP spid="114723" grpId="0"/>
      <p:bldP spid="1147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0856" y="1435735"/>
            <a:ext cx="91147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由于浸没在液体中的物体，其排开液体的体积跟物体自身的体积相等，因此物体的浮沉情况也可以用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物体的密度跟液体的密度大小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来描述。</a:t>
            </a:r>
          </a:p>
        </p:txBody>
      </p:sp>
      <p:sp>
        <p:nvSpPr>
          <p:cNvPr id="114690" name="矩形 114689"/>
          <p:cNvSpPr/>
          <p:nvPr/>
        </p:nvSpPr>
        <p:spPr>
          <a:xfrm>
            <a:off x="934085" y="2634615"/>
            <a:ext cx="2118995" cy="2239010"/>
          </a:xfrm>
          <a:prstGeom prst="rect">
            <a:avLst/>
          </a:prstGeom>
          <a:solidFill>
            <a:srgbClr val="CCECFF"/>
          </a:solidFill>
          <a:ln w="190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707" name="组合 114706"/>
          <p:cNvGrpSpPr/>
          <p:nvPr/>
        </p:nvGrpSpPr>
        <p:grpSpPr>
          <a:xfrm>
            <a:off x="1699611" y="3457523"/>
            <a:ext cx="594195" cy="579906"/>
            <a:chOff x="2880" y="709"/>
            <a:chExt cx="499" cy="487"/>
          </a:xfrm>
        </p:grpSpPr>
        <p:sp>
          <p:nvSpPr>
            <p:cNvPr id="114708" name="椭圆 114707"/>
            <p:cNvSpPr/>
            <p:nvPr/>
          </p:nvSpPr>
          <p:spPr>
            <a:xfrm>
              <a:off x="2880" y="709"/>
              <a:ext cx="499" cy="48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9" name="椭圆 114708"/>
            <p:cNvSpPr/>
            <p:nvPr/>
          </p:nvSpPr>
          <p:spPr>
            <a:xfrm>
              <a:off x="3107" y="935"/>
              <a:ext cx="46" cy="46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10" name="组合 114709"/>
          <p:cNvGrpSpPr/>
          <p:nvPr/>
        </p:nvGrpSpPr>
        <p:grpSpPr>
          <a:xfrm>
            <a:off x="1995001" y="2874045"/>
            <a:ext cx="860928" cy="1724238"/>
            <a:chOff x="4261" y="445"/>
            <a:chExt cx="723" cy="1448"/>
          </a:xfrm>
        </p:grpSpPr>
        <p:sp>
          <p:nvSpPr>
            <p:cNvPr id="114711" name="直接连接符 114710"/>
            <p:cNvSpPr/>
            <p:nvPr/>
          </p:nvSpPr>
          <p:spPr>
            <a:xfrm>
              <a:off x="4261" y="1189"/>
              <a:ext cx="3" cy="589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12" name="直接连接符 114711"/>
            <p:cNvSpPr/>
            <p:nvPr/>
          </p:nvSpPr>
          <p:spPr>
            <a:xfrm flipV="1">
              <a:off x="4263" y="603"/>
              <a:ext cx="0" cy="589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14713" name="文本框 114712"/>
            <p:cNvSpPr txBox="1"/>
            <p:nvPr/>
          </p:nvSpPr>
          <p:spPr>
            <a:xfrm>
              <a:off x="4304" y="445"/>
              <a:ext cx="680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浮</a:t>
              </a:r>
            </a:p>
          </p:txBody>
        </p:sp>
        <p:sp>
          <p:nvSpPr>
            <p:cNvPr id="114714" name="文本框 114713"/>
            <p:cNvSpPr txBox="1"/>
            <p:nvPr/>
          </p:nvSpPr>
          <p:spPr>
            <a:xfrm>
              <a:off x="4342" y="1506"/>
              <a:ext cx="31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" name="直接连接符 9"/>
            <p:cNvSpPr/>
            <p:nvPr/>
          </p:nvSpPr>
          <p:spPr>
            <a:xfrm>
              <a:off x="4264" y="1189"/>
              <a:ext cx="3" cy="589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3" name="文本框 2"/>
          <p:cNvSpPr txBox="1"/>
          <p:nvPr/>
        </p:nvSpPr>
        <p:spPr>
          <a:xfrm>
            <a:off x="3300730" y="2563495"/>
            <a:ext cx="24815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根据</a:t>
            </a:r>
            <a:r>
              <a:rPr lang="en-US" altLang="zh-CN" sz="2400" b="1" i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液</a:t>
            </a:r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gV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排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911850" y="2563495"/>
            <a:ext cx="25755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物</a:t>
            </a:r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gV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（实心）</a:t>
            </a:r>
          </a:p>
        </p:txBody>
      </p:sp>
      <p:sp>
        <p:nvSpPr>
          <p:cNvPr id="114715" name="文本框 114714"/>
          <p:cNvSpPr txBox="1"/>
          <p:nvPr/>
        </p:nvSpPr>
        <p:spPr>
          <a:xfrm>
            <a:off x="3493445" y="3209036"/>
            <a:ext cx="1134806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4716" name="文本框 114715"/>
          <p:cNvSpPr txBox="1"/>
          <p:nvPr/>
        </p:nvSpPr>
        <p:spPr>
          <a:xfrm>
            <a:off x="5184458" y="3209092"/>
            <a:ext cx="918086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上升</a:t>
            </a:r>
          </a:p>
        </p:txBody>
      </p:sp>
      <p:sp>
        <p:nvSpPr>
          <p:cNvPr id="114717" name="文本框 114716"/>
          <p:cNvSpPr txBox="1"/>
          <p:nvPr/>
        </p:nvSpPr>
        <p:spPr>
          <a:xfrm>
            <a:off x="3493135" y="3813810"/>
            <a:ext cx="10661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4718" name="文本框 114717"/>
          <p:cNvSpPr txBox="1"/>
          <p:nvPr/>
        </p:nvSpPr>
        <p:spPr>
          <a:xfrm>
            <a:off x="3478530" y="4413250"/>
            <a:ext cx="10598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4719" name="文本框 114718"/>
          <p:cNvSpPr txBox="1"/>
          <p:nvPr/>
        </p:nvSpPr>
        <p:spPr>
          <a:xfrm>
            <a:off x="5227955" y="4413250"/>
            <a:ext cx="8077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下沉</a:t>
            </a:r>
          </a:p>
        </p:txBody>
      </p:sp>
      <p:sp>
        <p:nvSpPr>
          <p:cNvPr id="114720" name="文本框 114719"/>
          <p:cNvSpPr txBox="1"/>
          <p:nvPr/>
        </p:nvSpPr>
        <p:spPr>
          <a:xfrm>
            <a:off x="5216525" y="3813810"/>
            <a:ext cx="8312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悬浮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92570" y="3070225"/>
            <a:ext cx="14109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en-US" altLang="zh-CN" sz="2400" b="1" i="1" dirty="0">
              <a:solidFill>
                <a:schemeClr val="hlin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92570" y="4274185"/>
            <a:ext cx="14109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en-US" altLang="zh-CN" sz="2400" b="1" i="1" dirty="0">
              <a:solidFill>
                <a:schemeClr val="hlin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07175" y="3674745"/>
            <a:ext cx="14109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en-US" altLang="zh-CN" sz="2400" b="1" i="1" dirty="0">
              <a:solidFill>
                <a:schemeClr val="hlin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605" y="5010150"/>
            <a:ext cx="91147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石块不论多小，在水中总会下沉；冰块不论多大，在水中总会漂着。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575301" y="5369559"/>
            <a:ext cx="14109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石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endParaRPr lang="zh-CN" altLang="en-US" sz="2400" b="1" baseline="-25000" dirty="0">
              <a:solidFill>
                <a:schemeClr val="hlin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87085" y="5369560"/>
            <a:ext cx="14109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冰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</a:t>
            </a:r>
            <a:endParaRPr lang="zh-CN" altLang="en-US" sz="2400" b="1" baseline="-25000" dirty="0">
              <a:solidFill>
                <a:schemeClr val="hlin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46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1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4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4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4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4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4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4690" grpId="0" bldLvl="0" animBg="1"/>
      <p:bldP spid="3" grpId="0"/>
      <p:bldP spid="4" grpId="0"/>
      <p:bldP spid="114715" grpId="0"/>
      <p:bldP spid="114716" grpId="0"/>
      <p:bldP spid="114717" grpId="0"/>
      <p:bldP spid="114718" grpId="0"/>
      <p:bldP spid="114719" grpId="0"/>
      <p:bldP spid="114720" grpId="0"/>
      <p:bldP spid="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6" y="2462210"/>
            <a:ext cx="3655958" cy="2365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文本框 17"/>
          <p:cNvSpPr txBox="1"/>
          <p:nvPr/>
        </p:nvSpPr>
        <p:spPr>
          <a:xfrm>
            <a:off x="4408170" y="2491579"/>
            <a:ext cx="451739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饱满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的种子在盐水中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下沉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干瘪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的种子则会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漂浮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在盐水面上。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利用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盐水选种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就是把漂浮的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干瘪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种子清除掉，保留下沉的饱满种子。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454194" y="1551232"/>
            <a:ext cx="2501990" cy="495548"/>
            <a:chOff x="2506980" y="579256"/>
            <a:chExt cx="3958508" cy="495548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盐水选种</a:t>
              </a:r>
            </a:p>
          </p:txBody>
        </p:sp>
      </p:grpSp>
      <p:pic>
        <p:nvPicPr>
          <p:cNvPr id="20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6197" y="4330068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" y="1598745"/>
            <a:ext cx="1273969" cy="1763078"/>
          </a:xfrm>
          <a:prstGeom prst="rect">
            <a:avLst/>
          </a:prstGeom>
        </p:spPr>
      </p:pic>
      <p:sp>
        <p:nvSpPr>
          <p:cNvPr id="5" name="下箭头 208"/>
          <p:cNvSpPr/>
          <p:nvPr/>
        </p:nvSpPr>
        <p:spPr>
          <a:xfrm>
            <a:off x="4681855" y="4415790"/>
            <a:ext cx="160655" cy="588645"/>
          </a:xfrm>
          <a:prstGeom prst="down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文本框 206"/>
          <p:cNvSpPr txBox="1"/>
          <p:nvPr/>
        </p:nvSpPr>
        <p:spPr>
          <a:xfrm>
            <a:off x="4208145" y="2092960"/>
            <a:ext cx="990600" cy="4095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状  态</a:t>
            </a:r>
          </a:p>
        </p:txBody>
      </p:sp>
      <p:sp>
        <p:nvSpPr>
          <p:cNvPr id="8" name="文本框 205"/>
          <p:cNvSpPr txBox="1"/>
          <p:nvPr/>
        </p:nvSpPr>
        <p:spPr>
          <a:xfrm>
            <a:off x="3011170" y="2092960"/>
            <a:ext cx="1031875" cy="4095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条件</a:t>
            </a:r>
          </a:p>
        </p:txBody>
      </p:sp>
      <p:sp>
        <p:nvSpPr>
          <p:cNvPr id="15" name="下箭头 204"/>
          <p:cNvSpPr/>
          <p:nvPr/>
        </p:nvSpPr>
        <p:spPr>
          <a:xfrm>
            <a:off x="4632960" y="1845310"/>
            <a:ext cx="172720" cy="657225"/>
          </a:xfrm>
          <a:prstGeom prst="down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文本框 207"/>
          <p:cNvSpPr txBox="1"/>
          <p:nvPr/>
        </p:nvSpPr>
        <p:spPr>
          <a:xfrm>
            <a:off x="5535930" y="2092960"/>
            <a:ext cx="860425" cy="4095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chemeClr val="bg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条件</a:t>
            </a:r>
          </a:p>
        </p:txBody>
      </p:sp>
      <p:sp>
        <p:nvSpPr>
          <p:cNvPr id="17" name="新月形 190"/>
          <p:cNvSpPr/>
          <p:nvPr/>
        </p:nvSpPr>
        <p:spPr>
          <a:xfrm rot="5400000">
            <a:off x="4261485" y="74295"/>
            <a:ext cx="889635" cy="4105910"/>
          </a:xfrm>
          <a:prstGeom prst="moon">
            <a:avLst>
              <a:gd name="adj" fmla="val 5121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文本框 191"/>
          <p:cNvSpPr txBox="1"/>
          <p:nvPr/>
        </p:nvSpPr>
        <p:spPr>
          <a:xfrm>
            <a:off x="1820545" y="3161030"/>
            <a:ext cx="408305" cy="79121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浸没</a:t>
            </a:r>
          </a:p>
        </p:txBody>
      </p:sp>
      <p:sp>
        <p:nvSpPr>
          <p:cNvPr id="19" name="左大括号 192"/>
          <p:cNvSpPr/>
          <p:nvPr/>
        </p:nvSpPr>
        <p:spPr>
          <a:xfrm>
            <a:off x="2328545" y="2604135"/>
            <a:ext cx="324485" cy="1642110"/>
          </a:xfrm>
          <a:prstGeom prst="leftBrace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0" name="文本框 193"/>
          <p:cNvSpPr txBox="1"/>
          <p:nvPr/>
        </p:nvSpPr>
        <p:spPr>
          <a:xfrm>
            <a:off x="2757170" y="2589530"/>
            <a:ext cx="1285875" cy="41529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F</a:t>
            </a:r>
            <a:r>
              <a:rPr lang="en-US" altLang="zh-CN" sz="2400" b="1" strike="noStrike" kern="100" baseline="-250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浮</a:t>
            </a:r>
            <a:r>
              <a:rPr lang="en-US" altLang="zh-CN" sz="2400" b="1" kern="10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＜</a:t>
            </a:r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G</a:t>
            </a:r>
          </a:p>
        </p:txBody>
      </p:sp>
      <p:sp>
        <p:nvSpPr>
          <p:cNvPr id="21" name="文本框 194"/>
          <p:cNvSpPr txBox="1"/>
          <p:nvPr/>
        </p:nvSpPr>
        <p:spPr>
          <a:xfrm>
            <a:off x="2757170" y="3275330"/>
            <a:ext cx="1285875" cy="42164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F</a:t>
            </a:r>
            <a:r>
              <a:rPr lang="en-US" altLang="zh-CN" sz="2400" b="1" strike="noStrike" kern="100" baseline="-250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浮</a:t>
            </a:r>
            <a:r>
              <a:rPr lang="en-US" altLang="zh-CN" sz="2400" b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＝</a:t>
            </a:r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G</a:t>
            </a:r>
            <a:endParaRPr lang="en-US" altLang="zh-CN" sz="2400" b="1" strike="noStrike" kern="100" noProof="1">
              <a:solidFill>
                <a:schemeClr val="tx1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 fontAlgn="base"/>
            <a:r>
              <a:rPr lang="en-US" altLang="zh-CN" sz="2400" b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sp>
        <p:nvSpPr>
          <p:cNvPr id="22" name="文本框 195"/>
          <p:cNvSpPr txBox="1"/>
          <p:nvPr/>
        </p:nvSpPr>
        <p:spPr>
          <a:xfrm>
            <a:off x="2757170" y="3992880"/>
            <a:ext cx="1285875" cy="4191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F</a:t>
            </a:r>
            <a:r>
              <a:rPr lang="en-US" altLang="zh-CN" sz="2400" b="1" strike="noStrike" kern="100" baseline="-250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浮</a:t>
            </a:r>
            <a:r>
              <a:rPr lang="en-US" altLang="zh-CN" sz="2400" b="1" kern="10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＞</a:t>
            </a:r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G</a:t>
            </a:r>
          </a:p>
        </p:txBody>
      </p:sp>
      <p:sp>
        <p:nvSpPr>
          <p:cNvPr id="23" name="文本框 196"/>
          <p:cNvSpPr txBox="1"/>
          <p:nvPr/>
        </p:nvSpPr>
        <p:spPr>
          <a:xfrm>
            <a:off x="7129145" y="3161030"/>
            <a:ext cx="403225" cy="79184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实心</a:t>
            </a:r>
          </a:p>
        </p:txBody>
      </p:sp>
      <p:sp>
        <p:nvSpPr>
          <p:cNvPr id="24" name="左大括号 197"/>
          <p:cNvSpPr/>
          <p:nvPr/>
        </p:nvSpPr>
        <p:spPr>
          <a:xfrm flipH="1">
            <a:off x="6757670" y="2614295"/>
            <a:ext cx="289560" cy="1716405"/>
          </a:xfrm>
          <a:prstGeom prst="leftBrace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5" name="文本框 198"/>
          <p:cNvSpPr txBox="1"/>
          <p:nvPr/>
        </p:nvSpPr>
        <p:spPr>
          <a:xfrm>
            <a:off x="4296410" y="2614295"/>
            <a:ext cx="902335" cy="39751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下沉</a:t>
            </a:r>
          </a:p>
        </p:txBody>
      </p:sp>
      <p:sp>
        <p:nvSpPr>
          <p:cNvPr id="26" name="文本框 199"/>
          <p:cNvSpPr txBox="1"/>
          <p:nvPr/>
        </p:nvSpPr>
        <p:spPr>
          <a:xfrm>
            <a:off x="4268470" y="3275330"/>
            <a:ext cx="902335" cy="39751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悬浮</a:t>
            </a:r>
          </a:p>
        </p:txBody>
      </p:sp>
      <p:sp>
        <p:nvSpPr>
          <p:cNvPr id="27" name="文本框 200"/>
          <p:cNvSpPr txBox="1"/>
          <p:nvPr/>
        </p:nvSpPr>
        <p:spPr>
          <a:xfrm>
            <a:off x="5426710" y="3992880"/>
            <a:ext cx="1245235" cy="41846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ρ</a:t>
            </a:r>
            <a:r>
              <a:rPr lang="zh-CN" altLang="en-US" sz="2400" b="1" kern="100" baseline="-2500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液</a:t>
            </a:r>
            <a:r>
              <a:rPr lang="en-US" altLang="zh-CN" sz="2400" b="1" kern="10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＞</a:t>
            </a:r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ρ</a:t>
            </a:r>
            <a:r>
              <a:rPr lang="en-US" altLang="zh-CN" sz="2400" b="1" strike="noStrike" kern="100" baseline="-250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物</a:t>
            </a:r>
          </a:p>
        </p:txBody>
      </p:sp>
      <p:sp>
        <p:nvSpPr>
          <p:cNvPr id="28" name="文本框 201"/>
          <p:cNvSpPr txBox="1"/>
          <p:nvPr/>
        </p:nvSpPr>
        <p:spPr>
          <a:xfrm>
            <a:off x="5405755" y="2614295"/>
            <a:ext cx="1266190" cy="39687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ρ</a:t>
            </a:r>
            <a:r>
              <a:rPr lang="zh-CN" altLang="en-US" sz="2400" b="1" strike="noStrike" kern="100" baseline="-250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液</a:t>
            </a:r>
            <a:r>
              <a:rPr lang="en-US" altLang="zh-CN" sz="2400" b="1" kern="100" dirty="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＜</a:t>
            </a:r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ρ</a:t>
            </a:r>
            <a:r>
              <a:rPr lang="en-US" altLang="zh-CN" sz="2400" b="1" strike="noStrike" kern="100" baseline="-250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物</a:t>
            </a:r>
          </a:p>
        </p:txBody>
      </p:sp>
      <p:sp>
        <p:nvSpPr>
          <p:cNvPr id="29" name="文本框 202"/>
          <p:cNvSpPr txBox="1"/>
          <p:nvPr/>
        </p:nvSpPr>
        <p:spPr>
          <a:xfrm>
            <a:off x="5405755" y="3275330"/>
            <a:ext cx="1266190" cy="42164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ρ</a:t>
            </a:r>
            <a:r>
              <a:rPr lang="zh-CN" altLang="en-US" sz="2400" b="1" kern="100" baseline="-25000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液</a:t>
            </a:r>
            <a:r>
              <a:rPr lang="en-US" altLang="zh-CN" sz="2400" b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＝</a:t>
            </a:r>
            <a:r>
              <a:rPr lang="en-US" altLang="zh-CN" sz="2400" b="1" i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ρ</a:t>
            </a:r>
            <a:r>
              <a:rPr lang="en-US" altLang="zh-CN" sz="2400" b="1" strike="noStrike" kern="100" baseline="-250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物</a:t>
            </a:r>
          </a:p>
        </p:txBody>
      </p:sp>
      <p:sp>
        <p:nvSpPr>
          <p:cNvPr id="30" name="文本框 203"/>
          <p:cNvSpPr txBox="1"/>
          <p:nvPr/>
        </p:nvSpPr>
        <p:spPr>
          <a:xfrm>
            <a:off x="4296410" y="3992880"/>
            <a:ext cx="902335" cy="39751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chemeClr val="tx1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上浮</a:t>
            </a:r>
          </a:p>
        </p:txBody>
      </p:sp>
      <p:sp>
        <p:nvSpPr>
          <p:cNvPr id="32" name="新月形 211"/>
          <p:cNvSpPr/>
          <p:nvPr/>
        </p:nvSpPr>
        <p:spPr>
          <a:xfrm rot="5400000" flipH="1">
            <a:off x="4107180" y="2792730"/>
            <a:ext cx="1198880" cy="4105910"/>
          </a:xfrm>
          <a:prstGeom prst="moon">
            <a:avLst>
              <a:gd name="adj" fmla="val 5121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文本框 189"/>
          <p:cNvSpPr txBox="1"/>
          <p:nvPr/>
        </p:nvSpPr>
        <p:spPr>
          <a:xfrm>
            <a:off x="3512185" y="1481455"/>
            <a:ext cx="2414270" cy="464185"/>
          </a:xfrm>
          <a:prstGeom prst="rect">
            <a:avLst/>
          </a:prstGeom>
          <a:solidFill>
            <a:schemeClr val="bg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物体的浮沉条件</a:t>
            </a:r>
          </a:p>
        </p:txBody>
      </p:sp>
      <p:sp>
        <p:nvSpPr>
          <p:cNvPr id="31" name="文本框 209"/>
          <p:cNvSpPr txBox="1"/>
          <p:nvPr/>
        </p:nvSpPr>
        <p:spPr>
          <a:xfrm>
            <a:off x="3555365" y="5004435"/>
            <a:ext cx="2385695" cy="440690"/>
          </a:xfrm>
          <a:prstGeom prst="rect">
            <a:avLst/>
          </a:prstGeom>
          <a:solidFill>
            <a:schemeClr val="bg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fontAlgn="base"/>
            <a:r>
              <a:rPr lang="en-US" altLang="zh-CN" sz="2400" b="1" strike="noStrike" kern="100" noProof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漂浮：</a:t>
            </a:r>
            <a:r>
              <a:rPr lang="en-US" altLang="zh-CN" sz="2400" b="1" i="1" strike="noStrike" kern="100" noProof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F</a:t>
            </a:r>
            <a:r>
              <a:rPr lang="en-US" altLang="zh-CN" sz="2400" b="1" strike="noStrike" kern="100" baseline="-25000" noProof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浮</a:t>
            </a:r>
            <a:r>
              <a:rPr lang="en-US" altLang="zh-CN" sz="2400" b="1" strike="noStrike" kern="100" noProof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＝</a:t>
            </a:r>
            <a:r>
              <a:rPr lang="en-US" altLang="zh-CN" sz="2400" b="1" i="1" strike="noStrike" kern="100" noProof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G</a:t>
            </a:r>
            <a:endParaRPr lang="en-US" altLang="zh-CN" sz="2400" b="1" strike="noStrike" kern="100" noProof="1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ctr" fontAlgn="base"/>
            <a:r>
              <a:rPr lang="en-US" altLang="zh-CN" sz="2400" b="1" strike="noStrike" kern="100" noProof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" fill="hold"/>
                                        <p:tgtEl>
                                          <p:spTgt spid="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6" grpId="0" bldLvl="0" animBg="1"/>
      <p:bldP spid="18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4" grpId="0" bldLvl="0" animBg="1"/>
      <p:bldP spid="3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34"/>
          <p:cNvGrpSpPr/>
          <p:nvPr/>
        </p:nvGrpSpPr>
        <p:grpSpPr>
          <a:xfrm>
            <a:off x="384810" y="1847850"/>
            <a:ext cx="2674938" cy="1785938"/>
            <a:chOff x="204" y="720"/>
            <a:chExt cx="1685" cy="1125"/>
          </a:xfrm>
        </p:grpSpPr>
        <p:sp>
          <p:nvSpPr>
            <p:cNvPr id="395269" name="Rectangle 5" descr="横虚线"/>
            <p:cNvSpPr>
              <a:spLocks noChangeArrowheads="1"/>
            </p:cNvSpPr>
            <p:nvPr/>
          </p:nvSpPr>
          <p:spPr bwMode="auto">
            <a:xfrm>
              <a:off x="210" y="1050"/>
              <a:ext cx="1679" cy="793"/>
            </a:xfrm>
            <a:prstGeom prst="rect">
              <a:avLst/>
            </a:prstGeom>
            <a:pattFill prst="dashHorz">
              <a:fgClr>
                <a:srgbClr val="000000"/>
              </a:fgClr>
              <a:bgClr>
                <a:srgbClr val="FFFFFF"/>
              </a:bgClr>
            </a:pattFill>
            <a:ln w="38100">
              <a:noFill/>
              <a:miter lim="800000"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5270" name="Line 6"/>
            <p:cNvSpPr>
              <a:spLocks noChangeShapeType="1"/>
            </p:cNvSpPr>
            <p:nvPr/>
          </p:nvSpPr>
          <p:spPr bwMode="auto">
            <a:xfrm flipV="1">
              <a:off x="209" y="1046"/>
              <a:ext cx="1680" cy="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</a:endParaRPr>
            </a:p>
          </p:txBody>
        </p:sp>
        <p:sp>
          <p:nvSpPr>
            <p:cNvPr id="395271" name="Freeform 7"/>
            <p:cNvSpPr/>
            <p:nvPr/>
          </p:nvSpPr>
          <p:spPr bwMode="auto">
            <a:xfrm>
              <a:off x="204" y="720"/>
              <a:ext cx="1685" cy="11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2190" y="720"/>
                </a:cxn>
                <a:cxn ang="0">
                  <a:pos x="2190" y="0"/>
                </a:cxn>
              </a:cxnLst>
              <a:rect l="0" t="0" r="r" b="b"/>
              <a:pathLst>
                <a:path w="2190" h="720">
                  <a:moveTo>
                    <a:pt x="0" y="0"/>
                  </a:moveTo>
                  <a:lnTo>
                    <a:pt x="0" y="720"/>
                  </a:lnTo>
                  <a:lnTo>
                    <a:pt x="2190" y="720"/>
                  </a:lnTo>
                  <a:lnTo>
                    <a:pt x="219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3511" name="xjhzja15"/>
            <p:cNvGrpSpPr/>
            <p:nvPr/>
          </p:nvGrpSpPr>
          <p:grpSpPr>
            <a:xfrm>
              <a:off x="1358" y="1493"/>
              <a:ext cx="401" cy="352"/>
              <a:chOff x="4860" y="2844"/>
              <a:chExt cx="446" cy="406"/>
            </a:xfrm>
          </p:grpSpPr>
          <p:sp>
            <p:nvSpPr>
              <p:cNvPr id="395273" name="Oval 9"/>
              <p:cNvSpPr>
                <a:spLocks noChangeArrowheads="1"/>
              </p:cNvSpPr>
              <p:nvPr/>
            </p:nvSpPr>
            <p:spPr bwMode="auto">
              <a:xfrm>
                <a:off x="4860" y="2844"/>
                <a:ext cx="406" cy="40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519" name="Text Box 10"/>
              <p:cNvSpPr txBox="1"/>
              <p:nvPr/>
            </p:nvSpPr>
            <p:spPr>
              <a:xfrm>
                <a:off x="5006" y="2898"/>
                <a:ext cx="300" cy="31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grpSp>
          <p:nvGrpSpPr>
            <p:cNvPr id="63512" name="xjhzja15"/>
            <p:cNvGrpSpPr/>
            <p:nvPr/>
          </p:nvGrpSpPr>
          <p:grpSpPr>
            <a:xfrm>
              <a:off x="356" y="864"/>
              <a:ext cx="485" cy="450"/>
              <a:chOff x="4860" y="2844"/>
              <a:chExt cx="446" cy="406"/>
            </a:xfrm>
          </p:grpSpPr>
          <p:sp>
            <p:nvSpPr>
              <p:cNvPr id="395276" name="Oval 12"/>
              <p:cNvSpPr>
                <a:spLocks noChangeArrowheads="1"/>
              </p:cNvSpPr>
              <p:nvPr/>
            </p:nvSpPr>
            <p:spPr bwMode="auto">
              <a:xfrm>
                <a:off x="4860" y="2844"/>
                <a:ext cx="406" cy="40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517" name="Text Box 13"/>
              <p:cNvSpPr txBox="1"/>
              <p:nvPr/>
            </p:nvSpPr>
            <p:spPr>
              <a:xfrm>
                <a:off x="5006" y="2898"/>
                <a:ext cx="300" cy="31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grpSp>
          <p:nvGrpSpPr>
            <p:cNvPr id="63513" name="xjhzja15"/>
            <p:cNvGrpSpPr/>
            <p:nvPr/>
          </p:nvGrpSpPr>
          <p:grpSpPr>
            <a:xfrm>
              <a:off x="872" y="1205"/>
              <a:ext cx="414" cy="381"/>
              <a:chOff x="4860" y="2844"/>
              <a:chExt cx="446" cy="406"/>
            </a:xfrm>
          </p:grpSpPr>
          <p:sp>
            <p:nvSpPr>
              <p:cNvPr id="395279" name="Oval 15"/>
              <p:cNvSpPr>
                <a:spLocks noChangeArrowheads="1"/>
              </p:cNvSpPr>
              <p:nvPr/>
            </p:nvSpPr>
            <p:spPr bwMode="auto">
              <a:xfrm>
                <a:off x="4860" y="2844"/>
                <a:ext cx="406" cy="406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515" name="Text Box 16"/>
              <p:cNvSpPr txBox="1"/>
              <p:nvPr/>
            </p:nvSpPr>
            <p:spPr>
              <a:xfrm>
                <a:off x="5006" y="2898"/>
                <a:ext cx="300" cy="31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sp>
        <p:nvSpPr>
          <p:cNvPr id="63491" name="Rectangle 17"/>
          <p:cNvSpPr/>
          <p:nvPr/>
        </p:nvSpPr>
        <p:spPr>
          <a:xfrm>
            <a:off x="3246120" y="2264797"/>
            <a:ext cx="5706110" cy="1419225"/>
          </a:xfrm>
          <a:prstGeom prst="rect">
            <a:avLst/>
          </a:prstGeom>
          <a:noFill/>
          <a:ln w="9525">
            <a:noFill/>
          </a:ln>
        </p:spPr>
        <p:txBody>
          <a:bodyPr wrap="square" lIns="91420" tIns="45710" rIns="91420" bIns="4571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质量相等的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三球，放于同一液体中静止后如图，可知密度最小的是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球，受浮力最小的是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球。</a:t>
            </a:r>
          </a:p>
        </p:txBody>
      </p:sp>
      <p:grpSp>
        <p:nvGrpSpPr>
          <p:cNvPr id="63492" name="Group 18"/>
          <p:cNvGrpSpPr/>
          <p:nvPr/>
        </p:nvGrpSpPr>
        <p:grpSpPr>
          <a:xfrm>
            <a:off x="366395" y="3990975"/>
            <a:ext cx="2697163" cy="1740270"/>
            <a:chOff x="3344" y="1452"/>
            <a:chExt cx="1652" cy="1062"/>
          </a:xfrm>
        </p:grpSpPr>
        <p:grpSp>
          <p:nvGrpSpPr>
            <p:cNvPr id="63494" name="Group 19"/>
            <p:cNvGrpSpPr/>
            <p:nvPr/>
          </p:nvGrpSpPr>
          <p:grpSpPr>
            <a:xfrm>
              <a:off x="3344" y="1452"/>
              <a:ext cx="1652" cy="1062"/>
              <a:chOff x="2416" y="1662"/>
              <a:chExt cx="1816" cy="1197"/>
            </a:xfrm>
          </p:grpSpPr>
          <p:grpSp>
            <p:nvGrpSpPr>
              <p:cNvPr id="63504" name="xjhzja12"/>
              <p:cNvGrpSpPr/>
              <p:nvPr/>
            </p:nvGrpSpPr>
            <p:grpSpPr>
              <a:xfrm>
                <a:off x="2421" y="1963"/>
                <a:ext cx="1809" cy="896"/>
                <a:chOff x="2423" y="1903"/>
                <a:chExt cx="1735" cy="654"/>
              </a:xfrm>
            </p:grpSpPr>
            <p:sp>
              <p:nvSpPr>
                <p:cNvPr id="395285" name="Rectangle 21" descr="横虚线"/>
                <p:cNvSpPr>
                  <a:spLocks noChangeArrowheads="1"/>
                </p:cNvSpPr>
                <p:nvPr/>
              </p:nvSpPr>
              <p:spPr bwMode="auto">
                <a:xfrm>
                  <a:off x="2430" y="1918"/>
                  <a:ext cx="1728" cy="639"/>
                </a:xfrm>
                <a:prstGeom prst="rect">
                  <a:avLst/>
                </a:prstGeom>
                <a:pattFill prst="dashHorz">
                  <a:fgClr>
                    <a:srgbClr val="000000"/>
                  </a:fgClr>
                  <a:bgClr>
                    <a:srgbClr val="FFFFFF"/>
                  </a:bgClr>
                </a:pattFill>
                <a:ln w="38100">
                  <a:noFill/>
                  <a:miter lim="800000"/>
                </a:ln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286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423" y="1903"/>
                  <a:ext cx="1735" cy="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仿宋_GB2312" pitchFamily="49" charset="-122"/>
                    <a:cs typeface="+mn-cs"/>
                  </a:endParaRPr>
                </a:p>
              </p:txBody>
            </p:sp>
          </p:grpSp>
          <p:sp>
            <p:nvSpPr>
              <p:cNvPr id="395287" name="Freeform 23"/>
              <p:cNvSpPr/>
              <p:nvPr/>
            </p:nvSpPr>
            <p:spPr bwMode="auto">
              <a:xfrm>
                <a:off x="2416" y="1662"/>
                <a:ext cx="1816" cy="11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2190" y="720"/>
                  </a:cxn>
                  <a:cxn ang="0">
                    <a:pos x="2190" y="0"/>
                  </a:cxn>
                </a:cxnLst>
                <a:rect l="0" t="0" r="r" b="b"/>
                <a:pathLst>
                  <a:path w="219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2190" y="720"/>
                    </a:lnTo>
                    <a:lnTo>
                      <a:pt x="2190" y="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3495" name="xjhzja15"/>
            <p:cNvGrpSpPr/>
            <p:nvPr/>
          </p:nvGrpSpPr>
          <p:grpSpPr>
            <a:xfrm>
              <a:off x="4476" y="2130"/>
              <a:ext cx="393" cy="364"/>
              <a:chOff x="4860" y="2844"/>
              <a:chExt cx="446" cy="406"/>
            </a:xfrm>
          </p:grpSpPr>
          <p:sp>
            <p:nvSpPr>
              <p:cNvPr id="395289" name="Oval 25"/>
              <p:cNvSpPr>
                <a:spLocks noChangeArrowheads="1"/>
              </p:cNvSpPr>
              <p:nvPr/>
            </p:nvSpPr>
            <p:spPr bwMode="auto">
              <a:xfrm>
                <a:off x="4860" y="2844"/>
                <a:ext cx="406" cy="405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503" name="Text Box 26"/>
              <p:cNvSpPr txBox="1"/>
              <p:nvPr/>
            </p:nvSpPr>
            <p:spPr>
              <a:xfrm>
                <a:off x="5006" y="2898"/>
                <a:ext cx="300" cy="31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grpSp>
          <p:nvGrpSpPr>
            <p:cNvPr id="63496" name="xjhzja15"/>
            <p:cNvGrpSpPr/>
            <p:nvPr/>
          </p:nvGrpSpPr>
          <p:grpSpPr>
            <a:xfrm>
              <a:off x="3568" y="1588"/>
              <a:ext cx="400" cy="380"/>
              <a:chOff x="4860" y="2844"/>
              <a:chExt cx="446" cy="406"/>
            </a:xfrm>
          </p:grpSpPr>
          <p:sp>
            <p:nvSpPr>
              <p:cNvPr id="395292" name="Oval 28"/>
              <p:cNvSpPr>
                <a:spLocks noChangeArrowheads="1"/>
              </p:cNvSpPr>
              <p:nvPr/>
            </p:nvSpPr>
            <p:spPr bwMode="auto">
              <a:xfrm>
                <a:off x="4860" y="2844"/>
                <a:ext cx="407" cy="407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501" name="Text Box 29"/>
              <p:cNvSpPr txBox="1"/>
              <p:nvPr/>
            </p:nvSpPr>
            <p:spPr>
              <a:xfrm>
                <a:off x="5006" y="2898"/>
                <a:ext cx="300" cy="31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grpSp>
          <p:nvGrpSpPr>
            <p:cNvPr id="63497" name="xjhzja15"/>
            <p:cNvGrpSpPr/>
            <p:nvPr/>
          </p:nvGrpSpPr>
          <p:grpSpPr>
            <a:xfrm>
              <a:off x="3999" y="1881"/>
              <a:ext cx="406" cy="360"/>
              <a:chOff x="4860" y="2844"/>
              <a:chExt cx="446" cy="406"/>
            </a:xfrm>
          </p:grpSpPr>
          <p:sp>
            <p:nvSpPr>
              <p:cNvPr id="395295" name="Oval 31"/>
              <p:cNvSpPr>
                <a:spLocks noChangeArrowheads="1"/>
              </p:cNvSpPr>
              <p:nvPr/>
            </p:nvSpPr>
            <p:spPr bwMode="auto">
              <a:xfrm>
                <a:off x="4860" y="2844"/>
                <a:ext cx="406" cy="405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499" name="Text Box 32"/>
              <p:cNvSpPr txBox="1"/>
              <p:nvPr/>
            </p:nvSpPr>
            <p:spPr>
              <a:xfrm>
                <a:off x="5006" y="2898"/>
                <a:ext cx="300" cy="31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sp>
        <p:nvSpPr>
          <p:cNvPr id="63493" name="Rectangle 33"/>
          <p:cNvSpPr/>
          <p:nvPr/>
        </p:nvSpPr>
        <p:spPr>
          <a:xfrm>
            <a:off x="3183890" y="4108768"/>
            <a:ext cx="5768340" cy="1419225"/>
          </a:xfrm>
          <a:prstGeom prst="rect">
            <a:avLst/>
          </a:prstGeom>
          <a:noFill/>
          <a:ln w="9525">
            <a:noFill/>
          </a:ln>
        </p:spPr>
        <p:txBody>
          <a:bodyPr wrap="square" lIns="91420" tIns="45710" rIns="91420" bIns="4571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为体积相同的实心球，放入盛有某种液体的容器中，从图可知：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球的密度最大，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球所受的浮力最小。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33115" y="2329815"/>
            <a:ext cx="1275715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  <p:sp>
        <p:nvSpPr>
          <p:cNvPr id="11" name="椭圆形标注 10"/>
          <p:cNvSpPr/>
          <p:nvPr/>
        </p:nvSpPr>
        <p:spPr>
          <a:xfrm>
            <a:off x="6068060" y="1690050"/>
            <a:ext cx="2902585" cy="573405"/>
          </a:xfrm>
          <a:prstGeom prst="wedgeEllipseCallout">
            <a:avLst>
              <a:gd name="adj1" fmla="val -100253"/>
              <a:gd name="adj2" fmla="val 625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相等，看状态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60290" y="4218305"/>
            <a:ext cx="1275715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  <p:sp>
        <p:nvSpPr>
          <p:cNvPr id="3" name="椭圆形标注 2"/>
          <p:cNvSpPr/>
          <p:nvPr/>
        </p:nvSpPr>
        <p:spPr>
          <a:xfrm>
            <a:off x="6049645" y="3578860"/>
            <a:ext cx="2902585" cy="573405"/>
          </a:xfrm>
          <a:prstGeom prst="wedgeEllipseCallout">
            <a:avLst>
              <a:gd name="adj1" fmla="val -82334"/>
              <a:gd name="adj2" fmla="val 596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相等，看</a:t>
            </a: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0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1795" y="3635375"/>
            <a:ext cx="26314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密度比较，看状态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78975" y="3175000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162290" y="2761995"/>
            <a:ext cx="3695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162290" y="4570839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45305" y="4950142"/>
            <a:ext cx="3695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3091018" y="1302566"/>
            <a:ext cx="2977042" cy="495548"/>
            <a:chOff x="2506980" y="579256"/>
            <a:chExt cx="3958508" cy="495548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矩形 5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971675" algn="l"/>
                </a:tabLst>
              </a:pP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浮力大小的比较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ldLvl="0" animBg="1"/>
      <p:bldP spid="11" grpId="0" bldLvl="0" animBg="1"/>
      <p:bldP spid="2" grpId="1" bldLvl="0" animBg="1"/>
      <p:bldP spid="3" grpId="0" bldLvl="0" animBg="1"/>
      <p:bldP spid="6" grpId="0" bldLvl="0"/>
      <p:bldP spid="7" grpId="0"/>
      <p:bldP spid="8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1975</Words>
  <Application>Microsoft Office PowerPoint</Application>
  <PresentationFormat>全屏显示(4:3)</PresentationFormat>
  <Paragraphs>238</Paragraphs>
  <Slides>27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0" baseType="lpstr">
      <vt:lpstr>默认设计模板</vt:lpstr>
      <vt:lpstr>Equation</vt:lpstr>
      <vt:lpstr>Equation.KSEE3</vt:lpstr>
      <vt:lpstr> 第十章  浮力  第3节  物体的浮沉条件及应用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