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docProps/custom.xml" ContentType="application/vnd.openxmlformats-officedocument.custom-properties+xml"/>
  <Default Extension="doc" ContentType="application/msword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738" r:id="rId2"/>
  </p:sldMasterIdLst>
  <p:sldIdLst>
    <p:sldId id="256" r:id="rId3"/>
    <p:sldId id="271" r:id="rId4"/>
    <p:sldId id="272" r:id="rId5"/>
    <p:sldId id="274" r:id="rId6"/>
    <p:sldId id="298" r:id="rId7"/>
    <p:sldId id="369" r:id="rId8"/>
    <p:sldId id="361" r:id="rId9"/>
    <p:sldId id="372" r:id="rId10"/>
    <p:sldId id="373" r:id="rId11"/>
    <p:sldId id="374" r:id="rId12"/>
    <p:sldId id="362" r:id="rId13"/>
    <p:sldId id="363" r:id="rId14"/>
    <p:sldId id="364" r:id="rId15"/>
    <p:sldId id="365" r:id="rId16"/>
    <p:sldId id="366" r:id="rId17"/>
    <p:sldId id="367" r:id="rId18"/>
    <p:sldId id="368" r:id="rId19"/>
    <p:sldId id="324" r:id="rId20"/>
    <p:sldId id="325" r:id="rId21"/>
    <p:sldId id="326" r:id="rId22"/>
    <p:sldId id="275" r:id="rId23"/>
    <p:sldId id="379" r:id="rId24"/>
    <p:sldId id="376" r:id="rId25"/>
    <p:sldId id="327" r:id="rId26"/>
    <p:sldId id="328" r:id="rId27"/>
    <p:sldId id="329" r:id="rId28"/>
    <p:sldId id="330" r:id="rId29"/>
    <p:sldId id="333" r:id="rId30"/>
    <p:sldId id="334" r:id="rId31"/>
    <p:sldId id="337" r:id="rId32"/>
    <p:sldId id="338" r:id="rId33"/>
    <p:sldId id="339" r:id="rId34"/>
    <p:sldId id="340" r:id="rId35"/>
    <p:sldId id="382" r:id="rId36"/>
    <p:sldId id="341" r:id="rId37"/>
    <p:sldId id="342" r:id="rId38"/>
    <p:sldId id="343" r:id="rId39"/>
    <p:sldId id="377" r:id="rId40"/>
    <p:sldId id="347" r:id="rId41"/>
    <p:sldId id="380" r:id="rId42"/>
    <p:sldId id="348" r:id="rId43"/>
    <p:sldId id="349" r:id="rId44"/>
    <p:sldId id="350" r:id="rId45"/>
    <p:sldId id="381" r:id="rId46"/>
    <p:sldId id="351" r:id="rId47"/>
    <p:sldId id="352" r:id="rId48"/>
    <p:sldId id="353" r:id="rId49"/>
    <p:sldId id="354" r:id="rId50"/>
    <p:sldId id="355" r:id="rId51"/>
    <p:sldId id="356" r:id="rId52"/>
    <p:sldId id="357" r:id="rId53"/>
    <p:sldId id="358" r:id="rId54"/>
    <p:sldId id="359" r:id="rId55"/>
    <p:sldId id="360" r:id="rId56"/>
    <p:sldId id="276" r:id="rId57"/>
    <p:sldId id="277" r:id="rId58"/>
    <p:sldId id="301" r:id="rId59"/>
    <p:sldId id="323" r:id="rId60"/>
    <p:sldId id="371" r:id="rId61"/>
    <p:sldId id="378" r:id="rId62"/>
  </p:sldIdLst>
  <p:sldSz cx="9144000" cy="6858000" type="screen4x3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buFont typeface="Arial" panose="020B0604020202020204" pitchFamily="34" charset="0"/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buFont typeface="Arial" panose="020B0604020202020204" pitchFamily="34" charset="0"/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buFont typeface="Arial" panose="020B0604020202020204" pitchFamily="34" charset="0"/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buFont typeface="Arial" panose="020B0604020202020204" pitchFamily="34" charset="0"/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buFont typeface="Arial" panose="020B0604020202020204" pitchFamily="34" charset="0"/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600CC"/>
    <a:srgbClr val="CC0099"/>
    <a:srgbClr val="0000FF"/>
    <a:srgbClr val="FF00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775" autoAdjust="0"/>
    <p:restoredTop sz="97536" autoAdjust="0"/>
  </p:normalViewPr>
  <p:slideViewPr>
    <p:cSldViewPr>
      <p:cViewPr varScale="1">
        <p:scale>
          <a:sx n="86" d="100"/>
          <a:sy n="86" d="100"/>
        </p:scale>
        <p:origin x="-17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28650" y="1122680"/>
            <a:ext cx="78867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28650" y="3602355"/>
            <a:ext cx="7886700" cy="1655445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E7FD00-2076-40C4-9E59-FAF7A79B28C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094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327025"/>
            <a:ext cx="78867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F258A1-D71A-436A-9CE4-7225AB80064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30145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9C012-BD47-4C89-9162-0B7E0A6AFE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305118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79627-96C1-425F-91B3-D2FBAD7CF59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1510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408F8-4CD1-4191-8D73-DA5FD3BBE60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536549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776C32-16A4-4890-B985-6E8C64A7E1C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2649916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E78E6-414F-445B-BB6B-FC25AFC2637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160830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0082E-A189-460B-8EF5-529D7EDCC1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935064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F82E2-02AD-4CB1-BE07-9F56710DCA5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85633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AE3A14-F328-4AF3-96D6-2997DB5F999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53871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62ED-D7BB-421F-B62A-61009869A4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5589036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AC020-05D6-4378-85E7-DDF0A50C6D6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7097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36CFA-1810-411A-B65A-074B3272AB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83082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E7FC3-987E-4F74-8BF6-453CB3049A4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2316444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4EDCB-9987-44C1-AD36-7A20352973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6793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D84CD-6D1E-4793-A295-12E4B02B0BE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3026772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D3440-FEC9-4DB4-B34C-0A3766BD1DB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6080710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477C4-BDBE-499D-AFF7-6256FB0FD4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0563137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D7E48-AE07-4171-B36B-A820A349FB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799701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27E13-1003-4741-99DA-67BF07A1F0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345820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3F448-A50C-42BA-BCBB-6A7E2F70335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043990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A497F-DBF6-4105-BC13-0E68953D01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197618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1F145-8DD0-4DBA-9C20-6192C3A0B30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16327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64D11-6D57-4D8D-8D1D-C986319E037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95773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27B2F-6834-45B6-802B-7809F122F0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9946894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8DCDF-86AB-46D6-A310-3249EA32B30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96001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ADC54-3F5E-4A6D-A6D8-C89C54348BB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347296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464C3-D24B-4832-BB80-BC9BA1DCA2D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5639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0BE04-F639-4F73-97DB-08F3D40E17C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528829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ED524-497E-4D8A-91C0-70C8E37E707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624532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8C1BE-CBF4-4061-BB71-189CB80D167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993105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8EBFC-A356-42F0-9796-EA7634E3337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6303136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85B05-2098-46C0-96A3-5DE0C8C5633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8898117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39419-A927-4C76-B1A3-EEF0E20BF2B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2066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77462-648C-4EE5-9D39-EB0962A424D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994593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65B3A-4BA4-45B3-A64F-90F9BA7E92E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2612883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803BE-9842-4941-9C6F-014ECE63B3D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91070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753FD-12AC-4143-8587-12577D07F29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7210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BBBBD-44D4-42BA-B9D4-1DA0003B89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48766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6DEED-3224-46CA-9E43-9A0018C2467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35983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CA18A-25E4-46E6-A1FB-389403A6C99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35500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2B0F8-3DE1-4E3D-9980-960810135BF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94070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300B3-84DC-4AB0-A095-DD27FF2DA83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0391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C66E4-35BF-4113-A0C6-1F15F50607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52364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97485"/>
            <a:ext cx="7886700" cy="1325563"/>
          </a:xfrm>
        </p:spPr>
        <p:txBody>
          <a:bodyPr anchor="b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702435"/>
            <a:ext cx="78867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0AA13-3CC8-455E-B89C-474473971F6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33820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D15E8-85C6-400D-B67C-3E8312ED209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8752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A07EC-D0DD-4842-BF0B-1CA6A459B7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31441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49F20-6023-42A0-9DEC-3A9E84D185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96840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D450-858A-475F-8AA8-4807D584A53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37291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53D61-EDB6-4B85-A946-6A2F827B832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4907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4BBC8-313B-4FC8-B1D6-02901BBABBC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9619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AE9DD-EDFB-427D-8E2A-F86A67372B0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728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2739D-79E1-43D9-8016-C8B0B86482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4440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D731E-67DC-460B-837E-FCFFADA2A3D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6846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9B7FE-F668-48C5-A311-346B67647C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6693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959100"/>
            <a:ext cx="7886700" cy="2781300"/>
          </a:xfrm>
        </p:spPr>
        <p:txBody>
          <a:bodyPr anchor="t"/>
          <a:lstStyle>
            <a:lvl1pPr>
              <a:defRPr sz="36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722120"/>
            <a:ext cx="7886700" cy="1102995"/>
          </a:xfrm>
        </p:spPr>
        <p:txBody>
          <a:bodyPr lIns="144145" anchor="b" anchorCtr="0"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FD933-87A3-4270-81A6-396FC3C321D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51696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E8880-B1EF-4B9E-B92A-9BC5975E3E0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62695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61BE0-35BB-4CD8-977D-D2C36313BBE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35235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0FBF8-B240-4755-A4B3-B5D34FCB6F0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323528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9C012-BD47-4C89-9162-0B7E0A6AFE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734984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79627-96C1-425F-91B3-D2FBAD7CF59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35294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408F8-4CD1-4191-8D73-DA5FD3BBE60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501180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776C32-16A4-4890-B985-6E8C64A7E1C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592570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E78E6-414F-445B-BB6B-FC25AFC2637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1763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0082E-A189-460B-8EF5-529D7EDCC1F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199522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F82E2-02AD-4CB1-BE07-9F56710DCA5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5817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70D3-BC3C-4E0E-9E93-6D29092ECC0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15995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AE3A14-F328-4AF3-96D6-2997DB5F999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39248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B462ED-D7BB-421F-B62A-61009869A4D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90250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AC020-05D6-4378-85E7-DDF0A50C6D6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297380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E7FC3-987E-4F74-8BF6-453CB3049A4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38851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4EDCB-9987-44C1-AD36-7A20352973B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147981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D84CD-6D1E-4793-A295-12E4B02B0BE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67696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D3440-FEC9-4DB4-B34C-0A3766BD1DB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375140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477C4-BDBE-499D-AFF7-6256FB0FD4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189028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6D7E48-AE07-4171-B36B-A820A349FBE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38426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27E13-1003-4741-99DA-67BF07A1F0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7591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079" y="365125"/>
            <a:ext cx="7886700" cy="80010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603" y="1482090"/>
            <a:ext cx="3915728" cy="823595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8650" y="2368550"/>
            <a:ext cx="3916680" cy="3820795"/>
          </a:xfrm>
        </p:spPr>
        <p:txBody>
          <a:bodyPr/>
          <a:lstStyle>
            <a:lvl1pPr>
              <a:defRPr sz="2100"/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491" y="1482090"/>
            <a:ext cx="3822859" cy="823595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rgbClr val="0070C0"/>
                </a:solidFill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491" y="2368550"/>
            <a:ext cx="3822859" cy="3820795"/>
          </a:xfrm>
        </p:spPr>
        <p:txBody>
          <a:bodyPr/>
          <a:lstStyle>
            <a:lvl1pPr>
              <a:defRPr sz="2100"/>
            </a:lvl1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05F1A-F9C3-48DB-BCA8-9D01CDFDE77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585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3F448-A50C-42BA-BCBB-6A7E2F70335C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74609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A497F-DBF6-4105-BC13-0E68953D01D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555211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1F145-8DD0-4DBA-9C20-6192C3A0B30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38137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27B2F-6834-45B6-802B-7809F122F03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94661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8DCDF-86AB-46D6-A310-3249EA32B30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97186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ADC54-3F5E-4A6D-A6D8-C89C54348BB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639114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464C3-D24B-4832-BB80-BC9BA1DCA2D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931058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0BE04-F639-4F73-97DB-08F3D40E17C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4953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ED524-497E-4D8A-91C0-70C8E37E707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613296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8C1BE-CBF4-4061-BB71-189CB80D167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9513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97485"/>
            <a:ext cx="7886700" cy="1325563"/>
          </a:xfrm>
        </p:spPr>
        <p:txBody>
          <a:bodyPr anchor="b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BE0D7-3E75-4DD3-BD34-69542C8CFC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0950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8EBFC-A356-42F0-9796-EA7634E3337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505699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85B05-2098-46C0-96A3-5DE0C8C5633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61495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39419-A927-4C76-B1A3-EEF0E20BF2B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6372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65B3A-4BA4-45B3-A64F-90F9BA7E92E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76981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803BE-9842-4941-9C6F-014ECE63B3D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681838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753FD-12AC-4143-8587-12577D07F29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184718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7FD00-2076-40C4-9E59-FAF7A79B28C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09200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AA13-3CC8-455E-B89C-474473971F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579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FD933-87A3-4270-81A6-396FC3C321D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0502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70D3-BC3C-4E0E-9E93-6D29092ECC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264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9525" y="-1905"/>
            <a:ext cx="5263039" cy="6861810"/>
          </a:xfrm>
          <a:noFill/>
        </p:spPr>
        <p:txBody>
          <a:bodyPr lIns="252095" tIns="144145"/>
          <a:lstStyle>
            <a:lvl1pPr marL="0" indent="0" algn="ctr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12594" y="457200"/>
            <a:ext cx="3294221" cy="105537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512118" y="1694180"/>
            <a:ext cx="3295174" cy="448056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E5671-A019-4A59-84C1-C2026E388D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23981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05F1A-F9C3-48DB-BCA8-9D01CDFDE77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6448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75930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128719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97371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475893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62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55987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36935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13450455">
            <a:off x="8278708" y="5341988"/>
            <a:ext cx="496115" cy="1681192"/>
            <a:chOff x="11762339" y="3746221"/>
            <a:chExt cx="406107" cy="1155987"/>
          </a:xfrm>
        </p:grpSpPr>
        <p:sp>
          <p:nvSpPr>
            <p:cNvPr id="3" name="Freeform 16"/>
            <p:cNvSpPr>
              <a:spLocks/>
            </p:cNvSpPr>
            <p:nvPr/>
          </p:nvSpPr>
          <p:spPr bwMode="auto">
            <a:xfrm flipV="1">
              <a:off x="11767353" y="3746221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4" name="Freeform 30"/>
            <p:cNvSpPr>
              <a:spLocks/>
            </p:cNvSpPr>
            <p:nvPr/>
          </p:nvSpPr>
          <p:spPr bwMode="auto">
            <a:xfrm rot="15296182">
              <a:off x="11830602" y="4196908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5" name="Freeform 12"/>
            <p:cNvSpPr>
              <a:spLocks/>
            </p:cNvSpPr>
            <p:nvPr/>
          </p:nvSpPr>
          <p:spPr bwMode="auto">
            <a:xfrm rot="7160246">
              <a:off x="11692179" y="4425941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</p:grpSp>
      <p:grpSp>
        <p:nvGrpSpPr>
          <p:cNvPr id="6" name="组合 5"/>
          <p:cNvGrpSpPr/>
          <p:nvPr/>
        </p:nvGrpSpPr>
        <p:grpSpPr>
          <a:xfrm rot="2731254">
            <a:off x="296890" y="38826"/>
            <a:ext cx="566183" cy="1208734"/>
            <a:chOff x="4454660" y="3810474"/>
            <a:chExt cx="406107" cy="1155987"/>
          </a:xfrm>
        </p:grpSpPr>
        <p:sp>
          <p:nvSpPr>
            <p:cNvPr id="7" name="Freeform 16"/>
            <p:cNvSpPr>
              <a:spLocks/>
            </p:cNvSpPr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8" name="Freeform 30"/>
            <p:cNvSpPr>
              <a:spLocks/>
            </p:cNvSpPr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9" name="Freeform 12"/>
            <p:cNvSpPr>
              <a:spLocks/>
            </p:cNvSpPr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</p:grpSp>
      <p:grpSp>
        <p:nvGrpSpPr>
          <p:cNvPr id="10" name="组合 9"/>
          <p:cNvGrpSpPr/>
          <p:nvPr/>
        </p:nvGrpSpPr>
        <p:grpSpPr>
          <a:xfrm rot="23880000" flipV="1">
            <a:off x="122842" y="1301"/>
            <a:ext cx="159482" cy="605292"/>
            <a:chOff x="4454660" y="3810474"/>
            <a:chExt cx="406107" cy="1155987"/>
          </a:xfrm>
        </p:grpSpPr>
        <p:sp>
          <p:nvSpPr>
            <p:cNvPr id="11" name="Freeform 16"/>
            <p:cNvSpPr>
              <a:spLocks/>
            </p:cNvSpPr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12" name="Freeform 30"/>
            <p:cNvSpPr>
              <a:spLocks/>
            </p:cNvSpPr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</p:grpSp>
      <p:grpSp>
        <p:nvGrpSpPr>
          <p:cNvPr id="14" name="组合 13"/>
          <p:cNvGrpSpPr/>
          <p:nvPr/>
        </p:nvGrpSpPr>
        <p:grpSpPr>
          <a:xfrm rot="23880000" flipV="1">
            <a:off x="8799297" y="6251410"/>
            <a:ext cx="159482" cy="605292"/>
            <a:chOff x="4454660" y="3810474"/>
            <a:chExt cx="406107" cy="1155987"/>
          </a:xfrm>
        </p:grpSpPr>
        <p:sp>
          <p:nvSpPr>
            <p:cNvPr id="15" name="Freeform 16"/>
            <p:cNvSpPr>
              <a:spLocks/>
            </p:cNvSpPr>
            <p:nvPr/>
          </p:nvSpPr>
          <p:spPr bwMode="auto">
            <a:xfrm flipV="1">
              <a:off x="4459674" y="3810474"/>
              <a:ext cx="396080" cy="564858"/>
            </a:xfrm>
            <a:custGeom>
              <a:avLst/>
              <a:gdLst>
                <a:gd name="T0" fmla="*/ 284 w 758"/>
                <a:gd name="T1" fmla="*/ 1081 h 1081"/>
                <a:gd name="T2" fmla="*/ 758 w 758"/>
                <a:gd name="T3" fmla="*/ 0 h 1081"/>
                <a:gd name="T4" fmla="*/ 0 w 758"/>
                <a:gd name="T5" fmla="*/ 288 h 1081"/>
                <a:gd name="T6" fmla="*/ 284 w 758"/>
                <a:gd name="T7" fmla="*/ 1081 h 10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8" h="1081">
                  <a:moveTo>
                    <a:pt x="284" y="1081"/>
                  </a:moveTo>
                  <a:lnTo>
                    <a:pt x="758" y="0"/>
                  </a:lnTo>
                  <a:lnTo>
                    <a:pt x="0" y="288"/>
                  </a:lnTo>
                  <a:lnTo>
                    <a:pt x="284" y="1081"/>
                  </a:lnTo>
                  <a:close/>
                </a:path>
              </a:pathLst>
            </a:custGeom>
            <a:solidFill>
              <a:srgbClr val="3190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16" name="Freeform 30"/>
            <p:cNvSpPr>
              <a:spLocks/>
            </p:cNvSpPr>
            <p:nvPr/>
          </p:nvSpPr>
          <p:spPr bwMode="auto">
            <a:xfrm rot="15296182">
              <a:off x="4522923" y="4261161"/>
              <a:ext cx="275725" cy="329602"/>
            </a:xfrm>
            <a:custGeom>
              <a:avLst/>
              <a:gdLst>
                <a:gd name="T0" fmla="*/ 0 w 261"/>
                <a:gd name="T1" fmla="*/ 0 h 312"/>
                <a:gd name="T2" fmla="*/ 119 w 261"/>
                <a:gd name="T3" fmla="*/ 312 h 312"/>
                <a:gd name="T4" fmla="*/ 119 w 261"/>
                <a:gd name="T5" fmla="*/ 312 h 312"/>
                <a:gd name="T6" fmla="*/ 261 w 261"/>
                <a:gd name="T7" fmla="*/ 0 h 312"/>
                <a:gd name="T8" fmla="*/ 0 w 261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312">
                  <a:moveTo>
                    <a:pt x="0" y="0"/>
                  </a:moveTo>
                  <a:lnTo>
                    <a:pt x="119" y="312"/>
                  </a:lnTo>
                  <a:lnTo>
                    <a:pt x="119" y="312"/>
                  </a:lnTo>
                  <a:lnTo>
                    <a:pt x="2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B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 rot="7160246">
              <a:off x="4384500" y="4490194"/>
              <a:ext cx="546427" cy="406107"/>
            </a:xfrm>
            <a:custGeom>
              <a:avLst/>
              <a:gdLst>
                <a:gd name="T0" fmla="*/ 782 w 1067"/>
                <a:gd name="T1" fmla="*/ 0 h 793"/>
                <a:gd name="T2" fmla="*/ 0 w 1067"/>
                <a:gd name="T3" fmla="*/ 288 h 793"/>
                <a:gd name="T4" fmla="*/ 1067 w 1067"/>
                <a:gd name="T5" fmla="*/ 793 h 793"/>
                <a:gd name="T6" fmla="*/ 782 w 1067"/>
                <a:gd name="T7" fmla="*/ 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67" h="793">
                  <a:moveTo>
                    <a:pt x="782" y="0"/>
                  </a:moveTo>
                  <a:lnTo>
                    <a:pt x="0" y="288"/>
                  </a:lnTo>
                  <a:lnTo>
                    <a:pt x="1067" y="793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xmlns="" val="3570883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64D11-6D57-4D8D-8D1D-C986319E037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4870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629" y="-7620"/>
            <a:ext cx="5263039" cy="6861810"/>
          </a:xfrm>
          <a:noFill/>
        </p:spPr>
        <p:txBody>
          <a:bodyPr lIns="252095" tIns="144145"/>
          <a:lstStyle>
            <a:lvl1pPr marL="0" indent="0" algn="ctr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7181" y="457200"/>
            <a:ext cx="3209925" cy="1055370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07181" y="1694180"/>
            <a:ext cx="3210401" cy="4480560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F20E1-26BB-4A5F-BB95-02292B719E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3093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77462-648C-4EE5-9D39-EB0962A424D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517649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BBBBD-44D4-42BA-B9D4-1DA0003B893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18162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6DEED-3224-46CA-9E43-9A0018C2467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633529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CA18A-25E4-46E6-A1FB-389403A6C99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588646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2B0F8-3DE1-4E3D-9980-960810135BF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121938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300B3-84DC-4AB0-A095-DD27FF2DA83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840141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C66E4-35BF-4113-A0C6-1F15F50607E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870721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D15E8-85C6-400D-B67C-3E8312ED209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240877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AA07EC-D0DD-4842-BF0B-1CA6A459B7B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123731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49F20-6023-42A0-9DEC-3A9E84D1852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2708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71264-58AE-48A0-8991-31AD3BE506E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01679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D450-858A-475F-8AA8-4807D584A53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488104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53D61-EDB6-4B85-A946-6A2F827B832B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15707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4BBC8-313B-4FC8-B1D6-02901BBABBCF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4254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AE9DD-EDFB-427D-8E2A-F86A67372B0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298158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2739D-79E1-43D9-8016-C8B0B86482C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005418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D731E-67DC-460B-837E-FCFFADA2A3D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306211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9B7FE-F668-48C5-A311-346B67647C0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008668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EE8880-B1EF-4B9E-B92A-9BC5975E3E0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000299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61BE0-35BB-4CD8-977D-D2C36313BBE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376791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0FBF8-B240-4755-A4B3-B5D34FCB6F0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6787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104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42" Type="http://schemas.openxmlformats.org/officeDocument/2006/relationships/slideLayout" Target="../slideLayouts/slideLayout107.xml"/><Relationship Id="rId47" Type="http://schemas.openxmlformats.org/officeDocument/2006/relationships/slideLayout" Target="../slideLayouts/slideLayout112.xml"/><Relationship Id="rId50" Type="http://schemas.openxmlformats.org/officeDocument/2006/relationships/slideLayout" Target="../slideLayouts/slideLayout115.xml"/><Relationship Id="rId55" Type="http://schemas.openxmlformats.org/officeDocument/2006/relationships/slideLayout" Target="../slideLayouts/slideLayout120.xml"/><Relationship Id="rId63" Type="http://schemas.openxmlformats.org/officeDocument/2006/relationships/slideLayout" Target="../slideLayouts/slideLayout128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slideLayout" Target="../slideLayouts/slideLayout102.xml"/><Relationship Id="rId40" Type="http://schemas.openxmlformats.org/officeDocument/2006/relationships/slideLayout" Target="../slideLayouts/slideLayout105.xml"/><Relationship Id="rId45" Type="http://schemas.openxmlformats.org/officeDocument/2006/relationships/slideLayout" Target="../slideLayouts/slideLayout110.xml"/><Relationship Id="rId53" Type="http://schemas.openxmlformats.org/officeDocument/2006/relationships/slideLayout" Target="../slideLayouts/slideLayout118.xml"/><Relationship Id="rId58" Type="http://schemas.openxmlformats.org/officeDocument/2006/relationships/slideLayout" Target="../slideLayouts/slideLayout123.xml"/><Relationship Id="rId6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49" Type="http://schemas.openxmlformats.org/officeDocument/2006/relationships/slideLayout" Target="../slideLayouts/slideLayout114.xml"/><Relationship Id="rId57" Type="http://schemas.openxmlformats.org/officeDocument/2006/relationships/slideLayout" Target="../slideLayouts/slideLayout122.xml"/><Relationship Id="rId61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109.xml"/><Relationship Id="rId52" Type="http://schemas.openxmlformats.org/officeDocument/2006/relationships/slideLayout" Target="../slideLayouts/slideLayout117.xml"/><Relationship Id="rId60" Type="http://schemas.openxmlformats.org/officeDocument/2006/relationships/slideLayout" Target="../slideLayouts/slideLayout125.xml"/><Relationship Id="rId6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Relationship Id="rId43" Type="http://schemas.openxmlformats.org/officeDocument/2006/relationships/slideLayout" Target="../slideLayouts/slideLayout108.xml"/><Relationship Id="rId48" Type="http://schemas.openxmlformats.org/officeDocument/2006/relationships/slideLayout" Target="../slideLayouts/slideLayout113.xml"/><Relationship Id="rId56" Type="http://schemas.openxmlformats.org/officeDocument/2006/relationships/slideLayout" Target="../slideLayouts/slideLayout121.xml"/><Relationship Id="rId64" Type="http://schemas.openxmlformats.org/officeDocument/2006/relationships/slideLayout" Target="../slideLayouts/slideLayout129.xml"/><Relationship Id="rId69" Type="http://schemas.openxmlformats.org/officeDocument/2006/relationships/image" Target="../media/image1.png"/><Relationship Id="rId8" Type="http://schemas.openxmlformats.org/officeDocument/2006/relationships/slideLayout" Target="../slideLayouts/slideLayout73.xml"/><Relationship Id="rId51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38" Type="http://schemas.openxmlformats.org/officeDocument/2006/relationships/slideLayout" Target="../slideLayouts/slideLayout103.xml"/><Relationship Id="rId46" Type="http://schemas.openxmlformats.org/officeDocument/2006/relationships/slideLayout" Target="../slideLayouts/slideLayout111.xml"/><Relationship Id="rId59" Type="http://schemas.openxmlformats.org/officeDocument/2006/relationships/slideLayout" Target="../slideLayouts/slideLayout124.xml"/><Relationship Id="rId67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85.xml"/><Relationship Id="rId41" Type="http://schemas.openxmlformats.org/officeDocument/2006/relationships/slideLayout" Target="../slideLayouts/slideLayout106.xml"/><Relationship Id="rId54" Type="http://schemas.openxmlformats.org/officeDocument/2006/relationships/slideLayout" Target="../slideLayouts/slideLayout119.xml"/><Relationship Id="rId62" Type="http://schemas.openxmlformats.org/officeDocument/2006/relationships/slideLayout" Target="../slideLayouts/slideLayout1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9C70D-B7C8-466D-B87C-22D855EF72C6}" type="datetimeFigureOut">
              <a:rPr lang="zh-CN" altLang="en-US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B6DA3-58C3-4DDD-92C4-028412BAC611}" type="slidenum">
              <a:rPr lang="zh-CN" altLang="en-US"/>
              <a:pPr/>
              <a:t>‹#›</a:t>
            </a:fld>
            <a:endParaRPr lang="zh-CN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6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6" r:id="rId2"/>
    <p:sldLayoutId id="2147483735" r:id="rId3"/>
    <p:sldLayoutId id="2147483734" r:id="rId4"/>
    <p:sldLayoutId id="2147483733" r:id="rId5"/>
    <p:sldLayoutId id="2147483732" r:id="rId6"/>
    <p:sldLayoutId id="2147483731" r:id="rId7"/>
    <p:sldLayoutId id="2147483730" r:id="rId8"/>
    <p:sldLayoutId id="2147483729" r:id="rId9"/>
    <p:sldLayoutId id="2147483728" r:id="rId10"/>
    <p:sldLayoutId id="2147483727" r:id="rId11"/>
    <p:sldLayoutId id="2147483726" r:id="rId12"/>
    <p:sldLayoutId id="2147483725" r:id="rId13"/>
    <p:sldLayoutId id="2147483724" r:id="rId14"/>
    <p:sldLayoutId id="2147483723" r:id="rId15"/>
    <p:sldLayoutId id="2147483722" r:id="rId16"/>
    <p:sldLayoutId id="2147483721" r:id="rId17"/>
    <p:sldLayoutId id="2147483720" r:id="rId18"/>
    <p:sldLayoutId id="2147483719" r:id="rId19"/>
    <p:sldLayoutId id="2147483718" r:id="rId20"/>
    <p:sldLayoutId id="2147483717" r:id="rId21"/>
    <p:sldLayoutId id="2147483716" r:id="rId22"/>
    <p:sldLayoutId id="2147483715" r:id="rId23"/>
    <p:sldLayoutId id="2147483714" r:id="rId24"/>
    <p:sldLayoutId id="2147483713" r:id="rId25"/>
    <p:sldLayoutId id="2147483712" r:id="rId26"/>
    <p:sldLayoutId id="2147483711" r:id="rId27"/>
    <p:sldLayoutId id="2147483710" r:id="rId28"/>
    <p:sldLayoutId id="2147483709" r:id="rId29"/>
    <p:sldLayoutId id="2147483708" r:id="rId30"/>
    <p:sldLayoutId id="2147483707" r:id="rId31"/>
    <p:sldLayoutId id="2147483706" r:id="rId32"/>
    <p:sldLayoutId id="2147483705" r:id="rId33"/>
    <p:sldLayoutId id="2147483704" r:id="rId34"/>
    <p:sldLayoutId id="2147483703" r:id="rId35"/>
    <p:sldLayoutId id="2147483702" r:id="rId36"/>
    <p:sldLayoutId id="2147483701" r:id="rId37"/>
    <p:sldLayoutId id="2147483700" r:id="rId38"/>
    <p:sldLayoutId id="2147483699" r:id="rId39"/>
    <p:sldLayoutId id="2147483698" r:id="rId40"/>
    <p:sldLayoutId id="2147483697" r:id="rId41"/>
    <p:sldLayoutId id="2147483696" r:id="rId42"/>
    <p:sldLayoutId id="2147483695" r:id="rId43"/>
    <p:sldLayoutId id="2147483694" r:id="rId44"/>
    <p:sldLayoutId id="2147483693" r:id="rId45"/>
    <p:sldLayoutId id="2147483692" r:id="rId46"/>
    <p:sldLayoutId id="2147483691" r:id="rId47"/>
    <p:sldLayoutId id="2147483690" r:id="rId48"/>
    <p:sldLayoutId id="2147483689" r:id="rId49"/>
    <p:sldLayoutId id="2147483688" r:id="rId50"/>
    <p:sldLayoutId id="2147483687" r:id="rId51"/>
    <p:sldLayoutId id="2147483686" r:id="rId52"/>
    <p:sldLayoutId id="2147483685" r:id="rId53"/>
    <p:sldLayoutId id="2147483684" r:id="rId54"/>
    <p:sldLayoutId id="2147483683" r:id="rId55"/>
    <p:sldLayoutId id="2147483682" r:id="rId56"/>
    <p:sldLayoutId id="2147483681" r:id="rId57"/>
    <p:sldLayoutId id="2147483680" r:id="rId58"/>
    <p:sldLayoutId id="2147483679" r:id="rId59"/>
    <p:sldLayoutId id="2147483678" r:id="rId60"/>
    <p:sldLayoutId id="2147483677" r:id="rId61"/>
    <p:sldLayoutId id="2147483676" r:id="rId62"/>
    <p:sldLayoutId id="2147483675" r:id="rId63"/>
    <p:sldLayoutId id="2147483674" r:id="rId64"/>
    <p:sldLayoutId id="2147483673" r:id="rId65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Medium" panose="020B0603020102020204" pitchFamily="34" charset="0"/>
          <a:ea typeface="微软雅黑" panose="020B0503020204020204" pitchFamily="34" charset="-122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9C70D-B7C8-466D-B87C-22D855EF72C6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B6DA3-58C3-4DDD-92C4-028412BAC61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6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225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  <p:sldLayoutId id="2147483762" r:id="rId24"/>
    <p:sldLayoutId id="2147483763" r:id="rId25"/>
    <p:sldLayoutId id="2147483764" r:id="rId26"/>
    <p:sldLayoutId id="2147483765" r:id="rId27"/>
    <p:sldLayoutId id="2147483766" r:id="rId28"/>
    <p:sldLayoutId id="2147483767" r:id="rId29"/>
    <p:sldLayoutId id="2147483768" r:id="rId30"/>
    <p:sldLayoutId id="2147483769" r:id="rId31"/>
    <p:sldLayoutId id="2147483770" r:id="rId32"/>
    <p:sldLayoutId id="2147483771" r:id="rId33"/>
    <p:sldLayoutId id="2147483772" r:id="rId34"/>
    <p:sldLayoutId id="2147483773" r:id="rId35"/>
    <p:sldLayoutId id="2147483774" r:id="rId36"/>
    <p:sldLayoutId id="2147483775" r:id="rId37"/>
    <p:sldLayoutId id="2147483776" r:id="rId38"/>
    <p:sldLayoutId id="2147483777" r:id="rId39"/>
    <p:sldLayoutId id="2147483778" r:id="rId40"/>
    <p:sldLayoutId id="2147483779" r:id="rId41"/>
    <p:sldLayoutId id="2147483780" r:id="rId42"/>
    <p:sldLayoutId id="2147483781" r:id="rId43"/>
    <p:sldLayoutId id="2147483782" r:id="rId44"/>
    <p:sldLayoutId id="2147483783" r:id="rId45"/>
    <p:sldLayoutId id="2147483784" r:id="rId46"/>
    <p:sldLayoutId id="2147483785" r:id="rId47"/>
    <p:sldLayoutId id="2147483786" r:id="rId48"/>
    <p:sldLayoutId id="2147483787" r:id="rId49"/>
    <p:sldLayoutId id="2147483788" r:id="rId50"/>
    <p:sldLayoutId id="2147483789" r:id="rId51"/>
    <p:sldLayoutId id="2147483790" r:id="rId52"/>
    <p:sldLayoutId id="2147483791" r:id="rId53"/>
    <p:sldLayoutId id="2147483792" r:id="rId54"/>
    <p:sldLayoutId id="2147483793" r:id="rId55"/>
    <p:sldLayoutId id="2147483794" r:id="rId56"/>
    <p:sldLayoutId id="2147483795" r:id="rId57"/>
    <p:sldLayoutId id="2147483796" r:id="rId58"/>
    <p:sldLayoutId id="2147483797" r:id="rId59"/>
    <p:sldLayoutId id="2147483798" r:id="rId60"/>
    <p:sldLayoutId id="2147483799" r:id="rId61"/>
    <p:sldLayoutId id="2147483800" r:id="rId62"/>
    <p:sldLayoutId id="2147483801" r:id="rId63"/>
    <p:sldLayoutId id="2147483802" r:id="rId64"/>
    <p:sldLayoutId id="2147483803" r:id="rId65"/>
    <p:sldLayoutId id="2147483804" r:id="rId66"/>
    <p:sldLayoutId id="2147483805" r:id="rId6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3.doc"/><Relationship Id="rId2" Type="http://schemas.openxmlformats.org/officeDocument/2006/relationships/slideLayout" Target="../slideLayouts/slideLayout88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4.doc"/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4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5.doc"/><Relationship Id="rId2" Type="http://schemas.openxmlformats.org/officeDocument/2006/relationships/slideLayout" Target="../slideLayouts/slideLayout92.xml"/><Relationship Id="rId1" Type="http://schemas.openxmlformats.org/officeDocument/2006/relationships/vmlDrawing" Target="../drawings/vmlDrawing5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6.doc"/><Relationship Id="rId2" Type="http://schemas.openxmlformats.org/officeDocument/2006/relationships/slideLayout" Target="../slideLayouts/slideLayout93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7.doc"/><Relationship Id="rId2" Type="http://schemas.openxmlformats.org/officeDocument/2006/relationships/slideLayout" Target="../slideLayouts/slideLayout9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8.doc"/><Relationship Id="rId2" Type="http://schemas.openxmlformats.org/officeDocument/2006/relationships/slideLayout" Target="../slideLayouts/slideLayout96.xml"/><Relationship Id="rId1" Type="http://schemas.openxmlformats.org/officeDocument/2006/relationships/vmlDrawing" Target="../drawings/vmlDrawing8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9.doc"/><Relationship Id="rId2" Type="http://schemas.openxmlformats.org/officeDocument/2006/relationships/slideLayout" Target="../slideLayouts/slideLayout10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7.png"/><Relationship Id="rId4" Type="http://schemas.openxmlformats.org/officeDocument/2006/relationships/oleObject" Target="../embeddings/Microsoft_Office_Word_97_-_2003___10.doc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1.doc"/><Relationship Id="rId2" Type="http://schemas.openxmlformats.org/officeDocument/2006/relationships/slideLayout" Target="../slideLayouts/slideLayout107.xml"/><Relationship Id="rId1" Type="http://schemas.openxmlformats.org/officeDocument/2006/relationships/vmlDrawing" Target="../drawings/vmlDrawing10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2.doc"/><Relationship Id="rId2" Type="http://schemas.openxmlformats.org/officeDocument/2006/relationships/slideLayout" Target="../slideLayouts/slideLayout109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3.doc"/><Relationship Id="rId2" Type="http://schemas.openxmlformats.org/officeDocument/2006/relationships/slideLayout" Target="../slideLayouts/slideLayout109.xml"/><Relationship Id="rId1" Type="http://schemas.openxmlformats.org/officeDocument/2006/relationships/vmlDrawing" Target="../drawings/vmlDrawing12.v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4.doc"/><Relationship Id="rId2" Type="http://schemas.openxmlformats.org/officeDocument/2006/relationships/slideLayout" Target="../slideLayouts/slideLayout11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5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5.doc"/><Relationship Id="rId2" Type="http://schemas.openxmlformats.org/officeDocument/2006/relationships/slideLayout" Target="../slideLayouts/slideLayout114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Microsoft_Office_Word_97_-_2003___17.doc"/><Relationship Id="rId4" Type="http://schemas.openxmlformats.org/officeDocument/2006/relationships/oleObject" Target="../embeddings/Microsoft_Office_Word_97_-_2003___16.doc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8.doc"/><Relationship Id="rId2" Type="http://schemas.openxmlformats.org/officeDocument/2006/relationships/slideLayout" Target="../slideLayouts/slideLayout114.xml"/><Relationship Id="rId1" Type="http://schemas.openxmlformats.org/officeDocument/2006/relationships/vmlDrawing" Target="../drawings/vmlDrawing15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9.doc"/><Relationship Id="rId2" Type="http://schemas.openxmlformats.org/officeDocument/2006/relationships/slideLayout" Target="../slideLayouts/slideLayout115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0.doc"/><Relationship Id="rId2" Type="http://schemas.openxmlformats.org/officeDocument/2006/relationships/slideLayout" Target="../slideLayouts/slideLayout116.xml"/><Relationship Id="rId1" Type="http://schemas.openxmlformats.org/officeDocument/2006/relationships/vmlDrawing" Target="../drawings/vmlDrawing17.v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1.doc"/><Relationship Id="rId2" Type="http://schemas.openxmlformats.org/officeDocument/2006/relationships/slideLayout" Target="../slideLayouts/slideLayout11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Microsoft_Office_Word_97_-_2003___22.doc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3.doc"/><Relationship Id="rId2" Type="http://schemas.openxmlformats.org/officeDocument/2006/relationships/slideLayout" Target="../slideLayouts/slideLayout118.xml"/><Relationship Id="rId1" Type="http://schemas.openxmlformats.org/officeDocument/2006/relationships/vmlDrawing" Target="../drawings/vmlDrawing19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6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.doc"/><Relationship Id="rId2" Type="http://schemas.openxmlformats.org/officeDocument/2006/relationships/slideLayout" Target="../slideLayouts/slideLayout84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.doc"/><Relationship Id="rId2" Type="http://schemas.openxmlformats.org/officeDocument/2006/relationships/slideLayout" Target="../slideLayouts/slideLayout85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555625" y="1639888"/>
            <a:ext cx="7804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4400" dirty="0">
                <a:latin typeface="楷体" panose="02010609060101010101" pitchFamily="49" charset="-122"/>
                <a:ea typeface="楷体" panose="02010609060101010101" pitchFamily="49" charset="-122"/>
              </a:rPr>
              <a:t>第八章 压强 复习课件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ChangeArrowheads="1"/>
          </p:cNvSpPr>
          <p:nvPr/>
        </p:nvSpPr>
        <p:spPr bwMode="auto">
          <a:xfrm>
            <a:off x="250825" y="1684308"/>
            <a:ext cx="850741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 dirty="0"/>
              <a:t>3</a:t>
            </a:r>
            <a:r>
              <a:rPr lang="zh-CN" altLang="en-US" dirty="0" smtClean="0"/>
              <a:t>．液体</a:t>
            </a:r>
            <a:r>
              <a:rPr lang="zh-CN" altLang="en-US" dirty="0"/>
              <a:t>的压强</a:t>
            </a:r>
          </a:p>
          <a:p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）液体</a:t>
            </a:r>
            <a:r>
              <a:rPr lang="zh-CN" altLang="en-US" dirty="0"/>
              <a:t>压强的</a:t>
            </a:r>
            <a:r>
              <a:rPr lang="zh-CN" altLang="en-US" dirty="0" smtClean="0"/>
              <a:t>特点：①</a:t>
            </a:r>
            <a:r>
              <a:rPr lang="zh-CN" altLang="en-US" dirty="0"/>
              <a:t>液体内部向各个方向都有</a:t>
            </a:r>
            <a:r>
              <a:rPr lang="zh-CN" altLang="en-US" dirty="0" smtClean="0"/>
              <a:t>压强；②</a:t>
            </a:r>
            <a:r>
              <a:rPr lang="zh-CN" altLang="en-US" dirty="0"/>
              <a:t>液体内部的压强随深度的增加而</a:t>
            </a:r>
            <a:r>
              <a:rPr lang="zh-CN" altLang="en-US" dirty="0" smtClean="0"/>
              <a:t>增大； </a:t>
            </a:r>
            <a:r>
              <a:rPr lang="zh-CN" altLang="en-US" dirty="0"/>
              <a:t>③在同一</a:t>
            </a:r>
            <a:r>
              <a:rPr lang="zh-CN" altLang="en-US" dirty="0" smtClean="0"/>
              <a:t>深度，液体</a:t>
            </a:r>
            <a:r>
              <a:rPr lang="zh-CN" altLang="en-US" dirty="0"/>
              <a:t>向各个方向的压强</a:t>
            </a:r>
            <a:r>
              <a:rPr lang="zh-CN" altLang="en-US" dirty="0" smtClean="0"/>
              <a:t>相等；④</a:t>
            </a:r>
            <a:r>
              <a:rPr lang="zh-CN" altLang="en-US" dirty="0"/>
              <a:t>不同液体的压强还跟液体的密度</a:t>
            </a:r>
            <a:r>
              <a:rPr lang="zh-CN" altLang="en-US" dirty="0" smtClean="0"/>
              <a:t>有关，在</a:t>
            </a:r>
            <a:r>
              <a:rPr lang="zh-CN" altLang="en-US" dirty="0"/>
              <a:t>同一</a:t>
            </a:r>
            <a:r>
              <a:rPr lang="zh-CN" altLang="en-US" dirty="0" smtClean="0"/>
              <a:t>深度，密度</a:t>
            </a:r>
            <a:r>
              <a:rPr lang="zh-CN" altLang="en-US" dirty="0"/>
              <a:t>越</a:t>
            </a:r>
            <a:r>
              <a:rPr lang="zh-CN" altLang="en-US" dirty="0" smtClean="0"/>
              <a:t>大，压强</a:t>
            </a:r>
            <a:r>
              <a:rPr lang="zh-CN" altLang="en-US" dirty="0"/>
              <a:t>越大。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85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10806236"/>
              </p:ext>
            </p:extLst>
          </p:nvPr>
        </p:nvGraphicFramePr>
        <p:xfrm>
          <a:off x="390525" y="1333500"/>
          <a:ext cx="8078788" cy="5097463"/>
        </p:xfrm>
        <a:graphic>
          <a:graphicData uri="http://schemas.openxmlformats.org/presentationml/2006/ole">
            <p:oleObj spid="_x0000_s12297" name="Document" r:id="rId3" imgW="8135168" imgH="514368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642918"/>
            <a:ext cx="6001187" cy="44405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07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75702138"/>
              </p:ext>
            </p:extLst>
          </p:nvPr>
        </p:nvGraphicFramePr>
        <p:xfrm>
          <a:off x="330200" y="1333500"/>
          <a:ext cx="8213725" cy="5022850"/>
        </p:xfrm>
        <a:graphic>
          <a:graphicData uri="http://schemas.openxmlformats.org/presentationml/2006/ole">
            <p:oleObj spid="_x0000_s14345" name="Document" r:id="rId3" imgW="8271251" imgH="507996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3850" y="1474788"/>
            <a:ext cx="8661400" cy="4475162"/>
            <a:chOff x="204" y="929"/>
            <a:chExt cx="5456" cy="2819"/>
          </a:xfrm>
        </p:grpSpPr>
        <p:sp>
          <p:nvSpPr>
            <p:cNvPr id="15363" name="Rectangle 3"/>
            <p:cNvSpPr>
              <a:spLocks noChangeArrowheads="1"/>
            </p:cNvSpPr>
            <p:nvPr/>
          </p:nvSpPr>
          <p:spPr bwMode="auto">
            <a:xfrm>
              <a:off x="204" y="929"/>
              <a:ext cx="5456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 smtClean="0"/>
                <a:t>（</a:t>
              </a:r>
              <a:r>
                <a:rPr lang="en-US" altLang="zh-CN" dirty="0" smtClean="0"/>
                <a:t>4</a:t>
              </a:r>
              <a:r>
                <a:rPr lang="zh-CN" altLang="en-US" dirty="0" smtClean="0"/>
                <a:t>）静止</a:t>
              </a:r>
              <a:r>
                <a:rPr lang="zh-CN" altLang="en-US" dirty="0"/>
                <a:t>液体对容器底部的压力与液体的重力的关系</a:t>
              </a:r>
            </a:p>
            <a:p>
              <a:r>
                <a:rPr lang="zh-CN" altLang="en-US" dirty="0" smtClean="0"/>
                <a:t>    如</a:t>
              </a: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3</a:t>
              </a:r>
              <a:r>
                <a:rPr lang="zh-CN" altLang="en-US" dirty="0"/>
                <a:t>所示是形状不同的三个容器</a:t>
              </a:r>
              <a:r>
                <a:rPr lang="en-US" altLang="zh-CN" i="1" dirty="0"/>
                <a:t>A</a:t>
              </a:r>
              <a:r>
                <a:rPr lang="zh-CN" altLang="en-US" i="1" dirty="0"/>
                <a:t>、</a:t>
              </a:r>
              <a:r>
                <a:rPr lang="en-US" altLang="zh-CN" i="1" dirty="0"/>
                <a:t>B</a:t>
              </a:r>
              <a:r>
                <a:rPr lang="zh-CN" altLang="en-US" i="1" dirty="0"/>
                <a:t>、</a:t>
              </a:r>
              <a:r>
                <a:rPr lang="en-US" altLang="zh-CN" i="1" dirty="0" smtClean="0"/>
                <a:t>C</a:t>
              </a:r>
              <a:r>
                <a:rPr lang="zh-CN" altLang="en-US" dirty="0" smtClean="0"/>
                <a:t>，它们</a:t>
              </a:r>
              <a:r>
                <a:rPr lang="zh-CN" altLang="en-US" dirty="0"/>
                <a:t>的底面积都是</a:t>
              </a:r>
              <a:r>
                <a:rPr lang="en-US" altLang="zh-CN" i="1" dirty="0" smtClean="0"/>
                <a:t>S</a:t>
              </a:r>
              <a:r>
                <a:rPr lang="zh-CN" altLang="en-US" dirty="0" smtClean="0"/>
                <a:t>，盛</a:t>
              </a:r>
              <a:r>
                <a:rPr lang="zh-CN" altLang="en-US" dirty="0"/>
                <a:t>有深度都为</a:t>
              </a:r>
              <a:r>
                <a:rPr lang="en-US" altLang="zh-CN" i="1" dirty="0"/>
                <a:t>h</a:t>
              </a:r>
              <a:r>
                <a:rPr lang="zh-CN" altLang="en-US" dirty="0"/>
                <a:t>的同种</a:t>
              </a:r>
              <a:r>
                <a:rPr lang="zh-CN" altLang="en-US" dirty="0" smtClean="0"/>
                <a:t>液体，液体</a:t>
              </a:r>
              <a:r>
                <a:rPr lang="zh-CN" altLang="en-US" dirty="0"/>
                <a:t>密度是</a:t>
              </a:r>
              <a:r>
                <a:rPr lang="en-US" altLang="zh-CN" i="1" dirty="0"/>
                <a:t>ρ</a:t>
              </a:r>
              <a:r>
                <a:rPr lang="zh-CN" altLang="en-US" dirty="0"/>
                <a:t>。 </a:t>
              </a:r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2122" y="3460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/>
                <a:t>T</a:t>
              </a:r>
              <a:r>
                <a:rPr lang="zh-CN" altLang="en-US"/>
                <a:t>－</a:t>
              </a:r>
              <a:r>
                <a:rPr lang="en-US" altLang="zh-CN"/>
                <a:t>3 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3551338"/>
            <a:ext cx="4514286" cy="161904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955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24566555"/>
              </p:ext>
            </p:extLst>
          </p:nvPr>
        </p:nvGraphicFramePr>
        <p:xfrm>
          <a:off x="395536" y="476672"/>
          <a:ext cx="8064500" cy="5649912"/>
        </p:xfrm>
        <a:graphic>
          <a:graphicData uri="http://schemas.openxmlformats.org/presentationml/2006/ole">
            <p:oleObj spid="_x0000_s16393" name="Document" r:id="rId3" imgW="8125832" imgH="571500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97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6357707"/>
              </p:ext>
            </p:extLst>
          </p:nvPr>
        </p:nvGraphicFramePr>
        <p:xfrm>
          <a:off x="323528" y="332656"/>
          <a:ext cx="8528050" cy="6219825"/>
        </p:xfrm>
        <a:graphic>
          <a:graphicData uri="http://schemas.openxmlformats.org/presentationml/2006/ole">
            <p:oleObj spid="_x0000_s17417" name="Document" r:id="rId3" imgW="8594403" imgH="628668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79388" y="1557338"/>
            <a:ext cx="8616950" cy="4967287"/>
            <a:chOff x="113" y="981"/>
            <a:chExt cx="5428" cy="3129"/>
          </a:xfrm>
        </p:grpSpPr>
        <p:graphicFrame>
          <p:nvGraphicFramePr>
            <p:cNvPr id="18435" name="Objec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4123294538"/>
                </p:ext>
              </p:extLst>
            </p:nvPr>
          </p:nvGraphicFramePr>
          <p:xfrm>
            <a:off x="113" y="981"/>
            <a:ext cx="5428" cy="1080"/>
          </p:xfrm>
          <a:graphic>
            <a:graphicData uri="http://schemas.openxmlformats.org/presentationml/2006/ole">
              <p:oleObj spid="_x0000_s18444" name="Document" r:id="rId3" imgW="8594403" imgH="1714680" progId="Word.Document.8">
                <p:embed/>
              </p:oleObj>
            </a:graphicData>
          </a:graphic>
        </p:graphicFrame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2381" y="3822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/>
                <a:t>T</a:t>
              </a:r>
              <a:r>
                <a:rPr lang="zh-CN" altLang="en-US"/>
                <a:t>－</a:t>
              </a:r>
              <a:r>
                <a:rPr lang="en-US" altLang="zh-CN"/>
                <a:t>4 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053" y="4077072"/>
            <a:ext cx="2447619" cy="18571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95536" y="764704"/>
            <a:ext cx="836295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 smtClean="0"/>
              <a:t>4</a:t>
            </a:r>
            <a:r>
              <a:rPr lang="zh-CN" altLang="en-US" dirty="0" smtClean="0"/>
              <a:t>．</a:t>
            </a:r>
            <a:r>
              <a:rPr lang="zh-CN" altLang="en-US" dirty="0"/>
              <a:t>大气压强</a:t>
            </a:r>
          </a:p>
          <a:p>
            <a:r>
              <a:rPr lang="zh-CN" altLang="en-US" dirty="0" smtClean="0"/>
              <a:t>  从</a:t>
            </a:r>
            <a:r>
              <a:rPr lang="zh-CN" altLang="en-US" dirty="0"/>
              <a:t>宏观角度</a:t>
            </a:r>
            <a:r>
              <a:rPr lang="zh-CN" altLang="en-US" dirty="0" smtClean="0"/>
              <a:t>来说，空气</a:t>
            </a:r>
            <a:r>
              <a:rPr lang="zh-CN" altLang="en-US" dirty="0"/>
              <a:t>受重力的</a:t>
            </a:r>
            <a:r>
              <a:rPr lang="zh-CN" altLang="en-US" dirty="0" smtClean="0"/>
              <a:t>作用，又</a:t>
            </a:r>
            <a:r>
              <a:rPr lang="zh-CN" altLang="en-US" dirty="0"/>
              <a:t>有</a:t>
            </a:r>
            <a:r>
              <a:rPr lang="zh-CN" altLang="en-US" dirty="0" smtClean="0"/>
              <a:t>流动性，因此</a:t>
            </a:r>
            <a:r>
              <a:rPr lang="zh-CN" altLang="en-US" dirty="0"/>
              <a:t>向各个方向都有压强。具体</a:t>
            </a:r>
            <a:r>
              <a:rPr lang="zh-CN" altLang="en-US" dirty="0" smtClean="0"/>
              <a:t>来说，由于</a:t>
            </a:r>
            <a:r>
              <a:rPr lang="zh-CN" altLang="en-US" dirty="0"/>
              <a:t>地球对空气的吸引</a:t>
            </a:r>
            <a:r>
              <a:rPr lang="zh-CN" altLang="en-US" dirty="0" smtClean="0"/>
              <a:t>作用，空气</a:t>
            </a:r>
            <a:r>
              <a:rPr lang="zh-CN" altLang="en-US" dirty="0"/>
              <a:t>压在地面</a:t>
            </a:r>
            <a:r>
              <a:rPr lang="zh-CN" altLang="en-US" dirty="0" smtClean="0"/>
              <a:t>上，就要</a:t>
            </a:r>
            <a:r>
              <a:rPr lang="zh-CN" altLang="en-US" dirty="0"/>
              <a:t>靠地面或地面上的其他物体来支持</a:t>
            </a:r>
            <a:r>
              <a:rPr lang="zh-CN" altLang="en-US" dirty="0" smtClean="0"/>
              <a:t>它，这些</a:t>
            </a:r>
            <a:r>
              <a:rPr lang="zh-CN" altLang="en-US" dirty="0"/>
              <a:t>支持着大气的物体和</a:t>
            </a:r>
            <a:r>
              <a:rPr lang="zh-CN" altLang="en-US" dirty="0" smtClean="0"/>
              <a:t>地面，就要</a:t>
            </a:r>
            <a:r>
              <a:rPr lang="zh-CN" altLang="en-US" dirty="0"/>
              <a:t>受到大气压力的作用。物体单位面积上受到的</a:t>
            </a:r>
            <a:r>
              <a:rPr lang="zh-CN" altLang="en-US" dirty="0" smtClean="0"/>
              <a:t>大气压力，就是</a:t>
            </a:r>
            <a:r>
              <a:rPr lang="zh-CN" altLang="en-US" dirty="0"/>
              <a:t>大气压强。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）两</a:t>
            </a:r>
            <a:r>
              <a:rPr lang="zh-CN" altLang="en-US" dirty="0"/>
              <a:t>个重要实验</a:t>
            </a:r>
          </a:p>
          <a:p>
            <a:pPr indent="0"/>
            <a:r>
              <a:rPr lang="zh-CN" altLang="en-US" dirty="0"/>
              <a:t>①马德堡半球</a:t>
            </a:r>
            <a:r>
              <a:rPr lang="zh-CN" altLang="en-US" dirty="0" smtClean="0"/>
              <a:t>实验：有力</a:t>
            </a:r>
            <a:r>
              <a:rPr lang="zh-CN" altLang="en-US" dirty="0"/>
              <a:t>地证明了大气压的存在。同时还可以</a:t>
            </a:r>
            <a:r>
              <a:rPr lang="zh-CN" altLang="en-US" dirty="0" smtClean="0"/>
              <a:t>说明，大气</a:t>
            </a:r>
            <a:r>
              <a:rPr lang="zh-CN" altLang="en-US" dirty="0"/>
              <a:t>压强是很大的。</a:t>
            </a:r>
          </a:p>
          <a:p>
            <a:pPr indent="0"/>
            <a:r>
              <a:rPr lang="zh-CN" altLang="en-US" dirty="0"/>
              <a:t>②托里拆利</a:t>
            </a:r>
            <a:r>
              <a:rPr lang="zh-CN" altLang="en-US" dirty="0" smtClean="0"/>
              <a:t>实验：测出</a:t>
            </a:r>
            <a:r>
              <a:rPr lang="zh-CN" altLang="en-US" dirty="0"/>
              <a:t>了大气压的大小。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971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7161696"/>
              </p:ext>
            </p:extLst>
          </p:nvPr>
        </p:nvGraphicFramePr>
        <p:xfrm>
          <a:off x="330200" y="404813"/>
          <a:ext cx="8408988" cy="5816600"/>
        </p:xfrm>
        <a:graphic>
          <a:graphicData uri="http://schemas.openxmlformats.org/presentationml/2006/ole">
            <p:oleObj spid="_x0000_s20489" name="Document" r:id="rId3" imgW="8464424" imgH="586728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1042988" y="2708275"/>
            <a:ext cx="5929312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4500">
                <a:solidFill>
                  <a:srgbClr val="008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本章总结提升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323528" y="620688"/>
            <a:ext cx="85756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 smtClean="0"/>
              <a:t>5</a:t>
            </a:r>
            <a:r>
              <a:rPr lang="zh-CN" altLang="en-US" dirty="0" smtClean="0"/>
              <a:t>．</a:t>
            </a:r>
            <a:r>
              <a:rPr lang="zh-CN" altLang="en-US" dirty="0"/>
              <a:t>流体压强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）流体</a:t>
            </a:r>
            <a:r>
              <a:rPr lang="zh-CN" altLang="en-US" dirty="0"/>
              <a:t>压强与流速的</a:t>
            </a:r>
            <a:r>
              <a:rPr lang="zh-CN" altLang="en-US" dirty="0" smtClean="0"/>
              <a:t>关系：流速</a:t>
            </a:r>
            <a:r>
              <a:rPr lang="zh-CN" altLang="en-US" dirty="0"/>
              <a:t>大的地方压强</a:t>
            </a:r>
            <a:r>
              <a:rPr lang="zh-CN" altLang="en-US" dirty="0" smtClean="0"/>
              <a:t>小；流速</a:t>
            </a:r>
            <a:r>
              <a:rPr lang="zh-CN" altLang="en-US" dirty="0"/>
              <a:t>小的地方压强大。流体的流速与管子的横截面积成</a:t>
            </a:r>
            <a:r>
              <a:rPr lang="zh-CN" altLang="en-US" dirty="0" smtClean="0"/>
              <a:t>反比，即</a:t>
            </a:r>
            <a:r>
              <a:rPr lang="zh-CN" altLang="en-US" dirty="0"/>
              <a:t>液体在管内稳定流动</a:t>
            </a:r>
            <a:r>
              <a:rPr lang="zh-CN" altLang="en-US" dirty="0" smtClean="0"/>
              <a:t>时，管</a:t>
            </a:r>
            <a:r>
              <a:rPr lang="zh-CN" altLang="en-US" dirty="0"/>
              <a:t>子细的地方流速</a:t>
            </a:r>
            <a:r>
              <a:rPr lang="zh-CN" altLang="en-US" dirty="0" smtClean="0"/>
              <a:t>大，压强小；管子</a:t>
            </a:r>
            <a:r>
              <a:rPr lang="zh-CN" altLang="en-US" dirty="0"/>
              <a:t>粗的</a:t>
            </a:r>
            <a:r>
              <a:rPr lang="zh-CN" altLang="en-US" dirty="0" smtClean="0"/>
              <a:t>地方，流速小，压强</a:t>
            </a:r>
            <a:r>
              <a:rPr lang="zh-CN" altLang="en-US" dirty="0"/>
              <a:t>大。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）机翼</a:t>
            </a:r>
            <a:r>
              <a:rPr lang="zh-CN" altLang="en-US" dirty="0"/>
              <a:t>的</a:t>
            </a:r>
            <a:r>
              <a:rPr lang="zh-CN" altLang="en-US" dirty="0" smtClean="0"/>
              <a:t>升力：由于</a:t>
            </a:r>
            <a:r>
              <a:rPr lang="zh-CN" altLang="en-US" dirty="0"/>
              <a:t>机翼的上凸下平的特殊</a:t>
            </a:r>
            <a:r>
              <a:rPr lang="zh-CN" altLang="en-US" dirty="0" smtClean="0"/>
              <a:t>造型，当</a:t>
            </a:r>
            <a:r>
              <a:rPr lang="zh-CN" altLang="en-US" dirty="0"/>
              <a:t>一股气流沿着机翼流过</a:t>
            </a:r>
            <a:r>
              <a:rPr lang="zh-CN" altLang="en-US" dirty="0" smtClean="0"/>
              <a:t>时，机翼</a:t>
            </a:r>
            <a:r>
              <a:rPr lang="zh-CN" altLang="en-US" dirty="0"/>
              <a:t>上方通过的气流流速比机翼下方通过的气流流速大</a:t>
            </a:r>
            <a:r>
              <a:rPr lang="zh-CN" altLang="en-US" dirty="0" smtClean="0"/>
              <a:t>些，于是</a:t>
            </a:r>
            <a:r>
              <a:rPr lang="zh-CN" altLang="en-US" dirty="0"/>
              <a:t>机翼上方所受气流的压强小于下方所受的</a:t>
            </a:r>
            <a:r>
              <a:rPr lang="zh-CN" altLang="en-US" dirty="0" smtClean="0"/>
              <a:t>压强，以致</a:t>
            </a:r>
            <a:r>
              <a:rPr lang="zh-CN" altLang="en-US" dirty="0"/>
              <a:t>向上的压力大于向下的</a:t>
            </a:r>
            <a:r>
              <a:rPr lang="zh-CN" altLang="en-US" dirty="0" smtClean="0"/>
              <a:t>压力，这样</a:t>
            </a:r>
            <a:r>
              <a:rPr lang="zh-CN" altLang="en-US" dirty="0"/>
              <a:t>就形成了升力。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250825" y="1268413"/>
            <a:ext cx="3278188" cy="658812"/>
            <a:chOff x="214282" y="1000108"/>
            <a:chExt cx="2817832" cy="614637"/>
          </a:xfrm>
        </p:grpSpPr>
        <p:pic>
          <p:nvPicPr>
            <p:cNvPr id="22531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82" y="1000108"/>
              <a:ext cx="2714644" cy="61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2" name="TextBox 22"/>
            <p:cNvSpPr txBox="1">
              <a:spLocks noChangeArrowheads="1"/>
            </p:cNvSpPr>
            <p:nvPr/>
          </p:nvSpPr>
          <p:spPr bwMode="auto">
            <a:xfrm>
              <a:off x="713714" y="1000108"/>
              <a:ext cx="2318400" cy="4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zh-CN" altLang="en-US" sz="2800" b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整合拓展创新</a:t>
              </a:r>
            </a:p>
          </p:txBody>
        </p:sp>
      </p:grp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323850" y="2060575"/>
            <a:ext cx="277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chemeClr val="fol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类型一　固体压强 </a:t>
            </a: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323850" y="2482781"/>
            <a:ext cx="84978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dirty="0" smtClean="0"/>
              <a:t>    “</a:t>
            </a:r>
            <a:r>
              <a:rPr lang="zh-CN" altLang="en-US" dirty="0"/>
              <a:t>探究压力的作用效果与哪些因素有关”的实验在实验器材的选择上具有</a:t>
            </a:r>
            <a:r>
              <a:rPr lang="zh-CN" altLang="en-US" dirty="0" smtClean="0"/>
              <a:t>多样性，体现</a:t>
            </a:r>
            <a:r>
              <a:rPr lang="zh-CN" altLang="en-US" dirty="0"/>
              <a:t>了开放性的</a:t>
            </a:r>
            <a:r>
              <a:rPr lang="zh-CN" altLang="en-US" dirty="0" smtClean="0"/>
              <a:t>特点，分析</a:t>
            </a:r>
            <a:r>
              <a:rPr lang="zh-CN" altLang="en-US" dirty="0"/>
              <a:t>归纳、比较等研究物理问题的</a:t>
            </a:r>
            <a:r>
              <a:rPr lang="zh-CN" altLang="en-US" dirty="0" smtClean="0"/>
              <a:t>方法，是</a:t>
            </a:r>
            <a:r>
              <a:rPr lang="zh-CN" altLang="en-US" dirty="0"/>
              <a:t>考试命题的热点。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9" grpId="0"/>
      <p:bldP spid="297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351270" y="548680"/>
            <a:ext cx="882015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dirty="0">
                <a:solidFill>
                  <a:srgbClr val="FF0000"/>
                </a:solidFill>
              </a:rPr>
              <a:t>例</a:t>
            </a:r>
            <a:r>
              <a:rPr lang="en-US" altLang="zh-CN" dirty="0" smtClean="0">
                <a:solidFill>
                  <a:srgbClr val="FF0000"/>
                </a:solidFill>
              </a:rPr>
              <a:t>1  </a:t>
            </a:r>
            <a:r>
              <a:rPr lang="zh-CN" altLang="en-US" dirty="0" smtClean="0"/>
              <a:t>如</a:t>
            </a:r>
            <a:r>
              <a:rPr lang="zh-CN" altLang="en-US" dirty="0"/>
              <a:t>图</a:t>
            </a:r>
            <a:r>
              <a:rPr lang="en-US" altLang="zh-CN" dirty="0"/>
              <a:t>8</a:t>
            </a:r>
            <a:r>
              <a:rPr lang="zh-CN" altLang="en-US" dirty="0"/>
              <a:t>－</a:t>
            </a:r>
            <a:r>
              <a:rPr lang="en-US" altLang="zh-CN" dirty="0"/>
              <a:t>T</a:t>
            </a:r>
            <a:r>
              <a:rPr lang="zh-CN" altLang="en-US" dirty="0"/>
              <a:t>－</a:t>
            </a:r>
            <a:r>
              <a:rPr lang="en-US" altLang="zh-CN" dirty="0"/>
              <a:t>5</a:t>
            </a:r>
            <a:r>
              <a:rPr lang="zh-CN" altLang="en-US" dirty="0"/>
              <a:t>所</a:t>
            </a:r>
            <a:r>
              <a:rPr lang="zh-CN" altLang="en-US" dirty="0" smtClean="0"/>
              <a:t>示，将</a:t>
            </a:r>
            <a:r>
              <a:rPr lang="zh-CN" altLang="en-US" dirty="0"/>
              <a:t>一端削尖的铅笔置于光滑的水平桌面</a:t>
            </a:r>
            <a:r>
              <a:rPr lang="zh-CN" altLang="en-US" dirty="0" smtClean="0"/>
              <a:t>上，用</a:t>
            </a:r>
            <a:r>
              <a:rPr lang="zh-CN" altLang="en-US" dirty="0"/>
              <a:t>两个指头作用在铅笔</a:t>
            </a:r>
            <a:r>
              <a:rPr lang="zh-CN" altLang="en-US" dirty="0" smtClean="0"/>
              <a:t>两端，使</a:t>
            </a:r>
            <a:r>
              <a:rPr lang="zh-CN" altLang="en-US" dirty="0"/>
              <a:t>其向右做匀速直线运动。下列说法正确的</a:t>
            </a:r>
            <a:r>
              <a:rPr lang="zh-CN" altLang="en-US" dirty="0" smtClean="0"/>
              <a:t>是（</a:t>
            </a:r>
            <a:r>
              <a:rPr lang="zh-CN" altLang="en-US" dirty="0"/>
              <a:t>　　</a:t>
            </a:r>
            <a:r>
              <a:rPr lang="zh-CN" altLang="en-US" dirty="0" smtClean="0"/>
              <a:t>）</a:t>
            </a:r>
            <a:endParaRPr lang="zh-CN" altLang="en-US" dirty="0"/>
          </a:p>
        </p:txBody>
      </p:sp>
      <p:sp>
        <p:nvSpPr>
          <p:cNvPr id="29724" name="Rectangle 28"/>
          <p:cNvSpPr>
            <a:spLocks noChangeArrowheads="1"/>
          </p:cNvSpPr>
          <p:nvPr/>
        </p:nvSpPr>
        <p:spPr bwMode="auto">
          <a:xfrm>
            <a:off x="3015244" y="1845806"/>
            <a:ext cx="49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C 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46112" y="3356992"/>
            <a:ext cx="849788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 smtClean="0"/>
              <a:t>A</a:t>
            </a:r>
            <a:r>
              <a:rPr lang="zh-CN" altLang="en-US" dirty="0"/>
              <a:t>．左边手指对铅笔的压力小于右边手指对笔尖的压力</a:t>
            </a:r>
          </a:p>
          <a:p>
            <a:pPr eaLnBrk="0" hangingPunct="0"/>
            <a:r>
              <a:rPr lang="en-US" altLang="zh-CN" dirty="0"/>
              <a:t>B</a:t>
            </a:r>
            <a:r>
              <a:rPr lang="zh-CN" altLang="en-US" dirty="0"/>
              <a:t>．左边手指对铅笔的压力大于右边手指对笔尖的压力</a:t>
            </a:r>
          </a:p>
          <a:p>
            <a:pPr eaLnBrk="0" hangingPunct="0"/>
            <a:r>
              <a:rPr lang="en-US" altLang="zh-CN" dirty="0"/>
              <a:t>C</a:t>
            </a:r>
            <a:r>
              <a:rPr lang="zh-CN" altLang="en-US" dirty="0"/>
              <a:t>．左边手指对铅笔的压强小于右边手指对笔尖的压强</a:t>
            </a:r>
          </a:p>
          <a:p>
            <a:pPr eaLnBrk="0" hangingPunct="0"/>
            <a:r>
              <a:rPr lang="en-US" altLang="zh-CN" dirty="0"/>
              <a:t>D</a:t>
            </a:r>
            <a:r>
              <a:rPr lang="zh-CN" altLang="en-US" dirty="0"/>
              <a:t>．左边手指对铅笔的压强大于右边手指对笔尖的压强</a:t>
            </a:r>
          </a:p>
        </p:txBody>
      </p:sp>
    </p:spTree>
    <p:extLst>
      <p:ext uri="{BB962C8B-B14F-4D97-AF65-F5344CB8AC3E}">
        <p14:creationId xmlns:p14="http://schemas.microsoft.com/office/powerpoint/2010/main" xmlns="" val="42001782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1" grpId="0"/>
      <p:bldP spid="297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779911" y="3382693"/>
            <a:ext cx="1579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图</a:t>
            </a:r>
            <a:r>
              <a:rPr lang="en-US" altLang="zh-CN" dirty="0" smtClean="0"/>
              <a:t>8</a:t>
            </a:r>
            <a:r>
              <a:rPr lang="zh-CN" altLang="en-US" dirty="0" smtClean="0"/>
              <a:t>－</a:t>
            </a:r>
            <a:r>
              <a:rPr lang="en-US" altLang="zh-CN" dirty="0" smtClean="0"/>
              <a:t>T</a:t>
            </a:r>
            <a:r>
              <a:rPr lang="zh-CN" altLang="en-US" dirty="0" smtClean="0"/>
              <a:t>－</a:t>
            </a:r>
            <a:r>
              <a:rPr lang="en-US" altLang="zh-CN" dirty="0" smtClean="0"/>
              <a:t>5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598" y="1484784"/>
            <a:ext cx="5561905" cy="1600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23850" y="1696234"/>
            <a:ext cx="871264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增大压强，可以</a:t>
            </a:r>
            <a:r>
              <a:rPr lang="zh-CN" altLang="en-US" dirty="0">
                <a:solidFill>
                  <a:srgbClr val="0000FF"/>
                </a:solidFill>
              </a:rPr>
              <a:t>通过增大压力或者减小受力面积来</a:t>
            </a:r>
            <a:r>
              <a:rPr lang="zh-CN" altLang="en-US" dirty="0" smtClean="0">
                <a:solidFill>
                  <a:srgbClr val="0000FF"/>
                </a:solidFill>
              </a:rPr>
              <a:t>实现；压强</a:t>
            </a:r>
            <a:r>
              <a:rPr lang="zh-CN" altLang="en-US" dirty="0">
                <a:solidFill>
                  <a:srgbClr val="0000FF"/>
                </a:solidFill>
              </a:rPr>
              <a:t>增大为原来的</a:t>
            </a:r>
            <a:r>
              <a:rPr lang="zh-CN" altLang="en-US" dirty="0" smtClean="0">
                <a:solidFill>
                  <a:srgbClr val="0000FF"/>
                </a:solidFill>
              </a:rPr>
              <a:t>两倍，需要</a:t>
            </a:r>
            <a:r>
              <a:rPr lang="zh-CN" altLang="en-US" dirty="0">
                <a:solidFill>
                  <a:srgbClr val="0000FF"/>
                </a:solidFill>
              </a:rPr>
              <a:t>把压力增大为原来的两倍或者将受力面积减小为原来的</a:t>
            </a:r>
            <a:r>
              <a:rPr lang="zh-CN" altLang="en-US" dirty="0" smtClean="0">
                <a:solidFill>
                  <a:srgbClr val="0000FF"/>
                </a:solidFill>
              </a:rPr>
              <a:t>一半；减小压强，可以</a:t>
            </a:r>
            <a:r>
              <a:rPr lang="zh-CN" altLang="en-US" dirty="0">
                <a:solidFill>
                  <a:srgbClr val="0000FF"/>
                </a:solidFill>
              </a:rPr>
              <a:t>通过减小压力或者增大受力面积来</a:t>
            </a:r>
            <a:r>
              <a:rPr lang="zh-CN" altLang="en-US" dirty="0" smtClean="0">
                <a:solidFill>
                  <a:srgbClr val="0000FF"/>
                </a:solidFill>
              </a:rPr>
              <a:t>实现；要</a:t>
            </a:r>
            <a:r>
              <a:rPr lang="zh-CN" altLang="en-US" dirty="0">
                <a:solidFill>
                  <a:srgbClr val="0000FF"/>
                </a:solidFill>
              </a:rPr>
              <a:t>使人对地面的压强在短暂时间内变为</a:t>
            </a:r>
            <a:r>
              <a:rPr lang="zh-CN" altLang="en-US" dirty="0" smtClean="0">
                <a:solidFill>
                  <a:srgbClr val="0000FF"/>
                </a:solidFill>
              </a:rPr>
              <a:t>零，只有</a:t>
            </a:r>
            <a:r>
              <a:rPr lang="zh-CN" altLang="en-US" dirty="0">
                <a:solidFill>
                  <a:srgbClr val="0000FF"/>
                </a:solidFill>
              </a:rPr>
              <a:t>将人对地面的压力减小为零。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0825" y="1262063"/>
            <a:ext cx="8745538" cy="4892675"/>
            <a:chOff x="251" y="1022"/>
            <a:chExt cx="5509" cy="3082"/>
          </a:xfrm>
        </p:grpSpPr>
        <p:sp>
          <p:nvSpPr>
            <p:cNvPr id="25603" name="Rectangle 3"/>
            <p:cNvSpPr>
              <a:spLocks noChangeArrowheads="1"/>
            </p:cNvSpPr>
            <p:nvPr/>
          </p:nvSpPr>
          <p:spPr bwMode="auto">
            <a:xfrm>
              <a:off x="251" y="1022"/>
              <a:ext cx="5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/>
              <a:r>
                <a:rPr lang="zh-CN" altLang="en-US" dirty="0">
                  <a:solidFill>
                    <a:srgbClr val="FF0000"/>
                  </a:solidFill>
                </a:rPr>
                <a:t>例</a:t>
              </a:r>
              <a:r>
                <a:rPr lang="en-US" altLang="zh-CN" dirty="0" smtClean="0">
                  <a:solidFill>
                    <a:srgbClr val="FF0000"/>
                  </a:solidFill>
                </a:rPr>
                <a:t>2</a:t>
              </a:r>
              <a:r>
                <a:rPr lang="en-US" altLang="zh-CN" dirty="0" smtClean="0"/>
                <a:t>  </a:t>
              </a:r>
              <a:r>
                <a:rPr lang="zh-CN" altLang="en-US" dirty="0" smtClean="0"/>
                <a:t>在</a:t>
              </a:r>
              <a:r>
                <a:rPr lang="zh-CN" altLang="en-US" dirty="0"/>
                <a:t>日常生活和生产</a:t>
              </a:r>
              <a:r>
                <a:rPr lang="zh-CN" altLang="en-US" dirty="0" smtClean="0"/>
                <a:t>中，有时</a:t>
              </a:r>
              <a:r>
                <a:rPr lang="zh-CN" altLang="en-US" dirty="0"/>
                <a:t>需要增大</a:t>
              </a:r>
              <a:r>
                <a:rPr lang="zh-CN" altLang="en-US" dirty="0" smtClean="0"/>
                <a:t>压强，有时</a:t>
              </a:r>
              <a:r>
                <a:rPr lang="zh-CN" altLang="en-US" dirty="0"/>
                <a:t>需要减小</a:t>
              </a:r>
              <a:r>
                <a:rPr lang="zh-CN" altLang="en-US" dirty="0" smtClean="0"/>
                <a:t>压强，如</a:t>
              </a: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6</a:t>
              </a:r>
              <a:r>
                <a:rPr lang="zh-CN" altLang="en-US" dirty="0"/>
                <a:t>所示四图</a:t>
              </a:r>
              <a:r>
                <a:rPr lang="zh-CN" altLang="en-US" dirty="0" smtClean="0"/>
                <a:t>中，为了</a:t>
              </a:r>
              <a:r>
                <a:rPr lang="zh-CN" altLang="en-US" dirty="0"/>
                <a:t>减小压强的</a:t>
              </a:r>
              <a:r>
                <a:rPr lang="zh-CN" altLang="en-US" dirty="0" smtClean="0"/>
                <a:t>是（</a:t>
              </a:r>
              <a:r>
                <a:rPr lang="zh-CN" altLang="en-US" dirty="0"/>
                <a:t>　　</a:t>
              </a:r>
              <a:r>
                <a:rPr lang="zh-CN" altLang="en-US" dirty="0" smtClean="0"/>
                <a:t>）</a:t>
              </a:r>
              <a:r>
                <a:rPr lang="en-US" altLang="zh-CN" dirty="0" smtClean="0"/>
                <a:t> </a:t>
              </a:r>
              <a:endParaRPr lang="en-US" altLang="zh-CN" dirty="0"/>
            </a:p>
          </p:txBody>
        </p:sp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2464" y="3816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6 </a:t>
              </a:r>
            </a:p>
          </p:txBody>
        </p:sp>
      </p:grp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7668344" y="1862138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C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4" y="2641860"/>
            <a:ext cx="5095820" cy="305501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179388" y="1332717"/>
            <a:ext cx="87963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冰鞋</a:t>
            </a:r>
            <a:r>
              <a:rPr lang="zh-CN" altLang="en-US" dirty="0">
                <a:solidFill>
                  <a:srgbClr val="0000FF"/>
                </a:solidFill>
              </a:rPr>
              <a:t>上装有</a:t>
            </a:r>
            <a:r>
              <a:rPr lang="zh-CN" altLang="en-US" dirty="0" smtClean="0">
                <a:solidFill>
                  <a:srgbClr val="0000FF"/>
                </a:solidFill>
              </a:rPr>
              <a:t>冰刀，是</a:t>
            </a:r>
            <a:r>
              <a:rPr lang="zh-CN" altLang="en-US" dirty="0">
                <a:solidFill>
                  <a:srgbClr val="0000FF"/>
                </a:solidFill>
              </a:rPr>
              <a:t>在压力一定的情况</a:t>
            </a:r>
            <a:r>
              <a:rPr lang="zh-CN" altLang="en-US" dirty="0" smtClean="0">
                <a:solidFill>
                  <a:srgbClr val="0000FF"/>
                </a:solidFill>
              </a:rPr>
              <a:t>下，通过</a:t>
            </a:r>
            <a:r>
              <a:rPr lang="zh-CN" altLang="en-US" dirty="0">
                <a:solidFill>
                  <a:srgbClr val="0000FF"/>
                </a:solidFill>
              </a:rPr>
              <a:t>减小受力面积增大</a:t>
            </a:r>
            <a:r>
              <a:rPr lang="zh-CN" altLang="en-US" dirty="0" smtClean="0">
                <a:solidFill>
                  <a:srgbClr val="0000FF"/>
                </a:solidFill>
              </a:rPr>
              <a:t>压强，故</a:t>
            </a:r>
            <a:r>
              <a:rPr lang="en-US" altLang="zh-CN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不符合题意。飞镖的箭头很</a:t>
            </a:r>
            <a:r>
              <a:rPr lang="zh-CN" altLang="en-US" dirty="0" smtClean="0">
                <a:solidFill>
                  <a:srgbClr val="0000FF"/>
                </a:solidFill>
              </a:rPr>
              <a:t>尖，是</a:t>
            </a:r>
            <a:r>
              <a:rPr lang="zh-CN" altLang="en-US" dirty="0">
                <a:solidFill>
                  <a:srgbClr val="0000FF"/>
                </a:solidFill>
              </a:rPr>
              <a:t>在压力一定的情况</a:t>
            </a:r>
            <a:r>
              <a:rPr lang="zh-CN" altLang="en-US" dirty="0" smtClean="0">
                <a:solidFill>
                  <a:srgbClr val="0000FF"/>
                </a:solidFill>
              </a:rPr>
              <a:t>下，通过</a:t>
            </a:r>
            <a:r>
              <a:rPr lang="zh-CN" altLang="en-US" dirty="0">
                <a:solidFill>
                  <a:srgbClr val="0000FF"/>
                </a:solidFill>
              </a:rPr>
              <a:t>减小受力面积增大</a:t>
            </a:r>
            <a:r>
              <a:rPr lang="zh-CN" altLang="en-US" dirty="0" smtClean="0">
                <a:solidFill>
                  <a:srgbClr val="0000FF"/>
                </a:solidFill>
              </a:rPr>
              <a:t>压强，故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不符合题意。载重车装有许多</a:t>
            </a:r>
            <a:r>
              <a:rPr lang="zh-CN" altLang="en-US" dirty="0" smtClean="0">
                <a:solidFill>
                  <a:srgbClr val="0000FF"/>
                </a:solidFill>
              </a:rPr>
              <a:t>车轮，是</a:t>
            </a:r>
            <a:r>
              <a:rPr lang="zh-CN" altLang="en-US" dirty="0">
                <a:solidFill>
                  <a:srgbClr val="0000FF"/>
                </a:solidFill>
              </a:rPr>
              <a:t>在压力一定的情况</a:t>
            </a:r>
            <a:r>
              <a:rPr lang="zh-CN" altLang="en-US" dirty="0" smtClean="0">
                <a:solidFill>
                  <a:srgbClr val="0000FF"/>
                </a:solidFill>
              </a:rPr>
              <a:t>下，通过</a:t>
            </a:r>
            <a:r>
              <a:rPr lang="zh-CN" altLang="en-US" dirty="0">
                <a:solidFill>
                  <a:srgbClr val="0000FF"/>
                </a:solidFill>
              </a:rPr>
              <a:t>增大受力面积减小</a:t>
            </a:r>
            <a:r>
              <a:rPr lang="zh-CN" altLang="en-US" dirty="0" smtClean="0">
                <a:solidFill>
                  <a:srgbClr val="0000FF"/>
                </a:solidFill>
              </a:rPr>
              <a:t>压强，故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符合题意。压路机上的碾子质量</a:t>
            </a:r>
            <a:r>
              <a:rPr lang="zh-CN" altLang="en-US" dirty="0" smtClean="0">
                <a:solidFill>
                  <a:srgbClr val="0000FF"/>
                </a:solidFill>
              </a:rPr>
              <a:t>很大，是</a:t>
            </a:r>
            <a:r>
              <a:rPr lang="zh-CN" altLang="en-US" dirty="0">
                <a:solidFill>
                  <a:srgbClr val="0000FF"/>
                </a:solidFill>
              </a:rPr>
              <a:t>在受力面积一定</a:t>
            </a:r>
            <a:r>
              <a:rPr lang="zh-CN" altLang="en-US" dirty="0" smtClean="0">
                <a:solidFill>
                  <a:srgbClr val="0000FF"/>
                </a:solidFill>
              </a:rPr>
              <a:t>时，通过</a:t>
            </a:r>
            <a:r>
              <a:rPr lang="zh-CN" altLang="en-US" dirty="0">
                <a:solidFill>
                  <a:srgbClr val="0000FF"/>
                </a:solidFill>
              </a:rPr>
              <a:t>增大压力增大</a:t>
            </a:r>
            <a:r>
              <a:rPr lang="zh-CN" altLang="en-US" dirty="0" smtClean="0">
                <a:solidFill>
                  <a:srgbClr val="0000FF"/>
                </a:solidFill>
              </a:rPr>
              <a:t>压强，故</a:t>
            </a:r>
            <a:r>
              <a:rPr lang="en-US" altLang="zh-CN" dirty="0">
                <a:solidFill>
                  <a:srgbClr val="0000FF"/>
                </a:solidFill>
              </a:rPr>
              <a:t>D</a:t>
            </a:r>
            <a:r>
              <a:rPr lang="zh-CN" altLang="en-US" dirty="0">
                <a:solidFill>
                  <a:srgbClr val="0000FF"/>
                </a:solidFill>
              </a:rPr>
              <a:t>不符合题意。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250825" y="981075"/>
            <a:ext cx="20224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【</a:t>
            </a:r>
            <a:r>
              <a:rPr lang="zh-CN" altLang="en-US">
                <a:solidFill>
                  <a:srgbClr val="FF6600"/>
                </a:solidFill>
                <a:latin typeface="Arial" panose="020B0604020202020204" pitchFamily="34" charset="0"/>
              </a:rPr>
              <a:t>针对训练</a:t>
            </a:r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】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179388" y="1455788"/>
            <a:ext cx="867886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/>
              <a:t>1.</a:t>
            </a:r>
            <a:r>
              <a:rPr lang="zh-CN" altLang="en-US" dirty="0"/>
              <a:t>如图</a:t>
            </a:r>
            <a:r>
              <a:rPr lang="en-US" altLang="zh-CN" dirty="0"/>
              <a:t>8</a:t>
            </a:r>
            <a:r>
              <a:rPr lang="zh-CN" altLang="en-US" dirty="0"/>
              <a:t>－</a:t>
            </a:r>
            <a:r>
              <a:rPr lang="en-US" altLang="zh-CN" dirty="0"/>
              <a:t>T</a:t>
            </a:r>
            <a:r>
              <a:rPr lang="zh-CN" altLang="en-US" dirty="0"/>
              <a:t>－</a:t>
            </a:r>
            <a:r>
              <a:rPr lang="en-US" altLang="zh-CN" dirty="0"/>
              <a:t>7</a:t>
            </a:r>
            <a:r>
              <a:rPr lang="zh-CN" altLang="en-US" dirty="0"/>
              <a:t>所示是</a:t>
            </a:r>
            <a:r>
              <a:rPr lang="en-US" altLang="zh-CN" dirty="0"/>
              <a:t>a</a:t>
            </a:r>
            <a:r>
              <a:rPr lang="zh-CN" altLang="en-US" dirty="0"/>
              <a:t>、</a:t>
            </a:r>
            <a:r>
              <a:rPr lang="en-US" altLang="zh-CN" dirty="0"/>
              <a:t>b</a:t>
            </a:r>
            <a:r>
              <a:rPr lang="zh-CN" altLang="en-US" dirty="0"/>
              <a:t>两种不同物质质量和体积的关系</a:t>
            </a:r>
            <a:r>
              <a:rPr lang="zh-CN" altLang="en-US" dirty="0" smtClean="0"/>
              <a:t>图像，则</a:t>
            </a:r>
            <a:r>
              <a:rPr lang="en-US" altLang="zh-CN" dirty="0" smtClean="0"/>
              <a:t>a</a:t>
            </a:r>
            <a:r>
              <a:rPr lang="zh-CN" altLang="en-US" dirty="0" smtClean="0"/>
              <a:t>，</a:t>
            </a:r>
            <a:r>
              <a:rPr lang="en-US" altLang="zh-CN" dirty="0" smtClean="0"/>
              <a:t>b</a:t>
            </a:r>
            <a:r>
              <a:rPr lang="zh-CN" altLang="en-US" dirty="0"/>
              <a:t>两种物质密度之比为</a:t>
            </a:r>
            <a:r>
              <a:rPr lang="en-US" altLang="zh-CN" dirty="0"/>
              <a:t>________</a:t>
            </a:r>
            <a:r>
              <a:rPr lang="zh-CN" altLang="en-US" dirty="0"/>
              <a:t>。如果用质量相等的上述两种物质分别制成甲、乙两个底面积不同、高度相同的实心</a:t>
            </a:r>
            <a:r>
              <a:rPr lang="zh-CN" altLang="en-US" dirty="0" smtClean="0"/>
              <a:t>圆柱体，并</a:t>
            </a:r>
            <a:r>
              <a:rPr lang="zh-CN" altLang="en-US" dirty="0"/>
              <a:t>将它们放置在水平地面</a:t>
            </a:r>
            <a:r>
              <a:rPr lang="zh-CN" altLang="en-US" dirty="0" smtClean="0"/>
              <a:t>上，则</a:t>
            </a:r>
            <a:r>
              <a:rPr lang="zh-CN" altLang="en-US" dirty="0"/>
              <a:t>甲、乙两圆柱体对水平面的压强之比为</a:t>
            </a:r>
            <a:r>
              <a:rPr lang="en-US" altLang="zh-CN" dirty="0"/>
              <a:t>________</a:t>
            </a:r>
            <a:r>
              <a:rPr lang="zh-CN" altLang="en-US" dirty="0" smtClean="0"/>
              <a:t>。</a:t>
            </a:r>
          </a:p>
          <a:p>
            <a:r>
              <a:rPr lang="zh-CN" altLang="en-US" dirty="0" smtClean="0"/>
              <a:t> </a:t>
            </a:r>
          </a:p>
          <a:p>
            <a:endParaRPr lang="zh-CN" altLang="en-US" dirty="0" smtClean="0"/>
          </a:p>
          <a:p>
            <a:endParaRPr lang="zh-CN" altLang="en-US" dirty="0" smtClean="0"/>
          </a:p>
          <a:p>
            <a:r>
              <a:rPr lang="zh-CN" altLang="en-US" dirty="0" smtClean="0"/>
              <a:t>                   </a:t>
            </a:r>
            <a:r>
              <a:rPr lang="zh-CN" altLang="en-US" dirty="0"/>
              <a:t>图</a:t>
            </a:r>
            <a:r>
              <a:rPr lang="en-US" altLang="zh-CN" dirty="0"/>
              <a:t>8</a:t>
            </a:r>
            <a:r>
              <a:rPr lang="zh-CN" altLang="en-US" dirty="0"/>
              <a:t>－</a:t>
            </a:r>
            <a:r>
              <a:rPr lang="en-US" altLang="zh-CN" dirty="0"/>
              <a:t>T</a:t>
            </a:r>
            <a:r>
              <a:rPr lang="zh-CN" altLang="en-US" dirty="0"/>
              <a:t>－</a:t>
            </a:r>
            <a:r>
              <a:rPr lang="en-US" altLang="zh-CN" dirty="0"/>
              <a:t>7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4211092" y="2131368"/>
            <a:ext cx="65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 smtClean="0">
                <a:solidFill>
                  <a:srgbClr val="FF0000"/>
                </a:solidFill>
              </a:rPr>
              <a:t>2:1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27653" name="Rectangle 8"/>
          <p:cNvSpPr>
            <a:spLocks noChangeArrowheads="1"/>
          </p:cNvSpPr>
          <p:nvPr/>
        </p:nvSpPr>
        <p:spPr bwMode="auto">
          <a:xfrm>
            <a:off x="0" y="2947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2699792" y="3787131"/>
            <a:ext cx="65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 smtClean="0">
                <a:solidFill>
                  <a:srgbClr val="FF0000"/>
                </a:solidFill>
              </a:rPr>
              <a:t>2:1</a:t>
            </a:r>
            <a:endParaRPr lang="en-US" altLang="zh-CN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984" y="4440188"/>
            <a:ext cx="4054275" cy="150909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  <p:bldP spid="89092" grpId="0"/>
      <p:bldP spid="89093" grpId="0"/>
      <p:bldP spid="8909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395288" y="1168450"/>
            <a:ext cx="8431212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/>
              <a:t>2</a:t>
            </a:r>
            <a:r>
              <a:rPr lang="zh-CN" altLang="en-US" dirty="0"/>
              <a:t>．盲道是为盲人提供行路方便和安全的道路</a:t>
            </a:r>
            <a:r>
              <a:rPr lang="zh-CN" altLang="en-US" dirty="0" smtClean="0"/>
              <a:t>设施，一般</a:t>
            </a:r>
            <a:r>
              <a:rPr lang="zh-CN" altLang="en-US" dirty="0"/>
              <a:t>由两种砖铺</a:t>
            </a:r>
            <a:r>
              <a:rPr lang="zh-CN" altLang="en-US" dirty="0" smtClean="0"/>
              <a:t>成，一</a:t>
            </a:r>
            <a:r>
              <a:rPr lang="zh-CN" altLang="en-US" dirty="0"/>
              <a:t>种是条形引导</a:t>
            </a:r>
            <a:r>
              <a:rPr lang="zh-CN" altLang="en-US" dirty="0" smtClean="0"/>
              <a:t>砖，引导</a:t>
            </a:r>
            <a:r>
              <a:rPr lang="zh-CN" altLang="en-US" dirty="0"/>
              <a:t>盲人放心</a:t>
            </a:r>
            <a:r>
              <a:rPr lang="zh-CN" altLang="en-US" dirty="0" smtClean="0"/>
              <a:t>前行，称为</a:t>
            </a:r>
            <a:r>
              <a:rPr lang="zh-CN" altLang="en-US" dirty="0"/>
              <a:t>行进</a:t>
            </a:r>
            <a:r>
              <a:rPr lang="zh-CN" altLang="en-US" dirty="0" smtClean="0"/>
              <a:t>盲道；一</a:t>
            </a:r>
            <a:r>
              <a:rPr lang="zh-CN" altLang="en-US" dirty="0"/>
              <a:t>种是带有圆点的提示</a:t>
            </a:r>
            <a:r>
              <a:rPr lang="zh-CN" altLang="en-US" dirty="0" smtClean="0"/>
              <a:t>砖，提示</a:t>
            </a:r>
            <a:r>
              <a:rPr lang="zh-CN" altLang="en-US" dirty="0"/>
              <a:t>盲人前面有</a:t>
            </a:r>
            <a:r>
              <a:rPr lang="zh-CN" altLang="en-US" dirty="0" smtClean="0"/>
              <a:t>障碍，该</a:t>
            </a:r>
            <a:r>
              <a:rPr lang="zh-CN" altLang="en-US" dirty="0"/>
              <a:t>转弯或上、下坡</a:t>
            </a:r>
            <a:r>
              <a:rPr lang="zh-CN" altLang="en-US" dirty="0" smtClean="0"/>
              <a:t>了，称为</a:t>
            </a:r>
            <a:r>
              <a:rPr lang="zh-CN" altLang="en-US" dirty="0"/>
              <a:t>提示盲道。砖上的条形或圆点高出地面</a:t>
            </a:r>
            <a:r>
              <a:rPr lang="en-US" altLang="zh-CN" dirty="0" smtClean="0"/>
              <a:t>5mm</a:t>
            </a:r>
            <a:r>
              <a:rPr lang="zh-CN" altLang="en-US" dirty="0" smtClean="0"/>
              <a:t>，当</a:t>
            </a:r>
            <a:r>
              <a:rPr lang="zh-CN" altLang="en-US" dirty="0"/>
              <a:t>盲人走在上面</a:t>
            </a:r>
            <a:r>
              <a:rPr lang="zh-CN" altLang="en-US" dirty="0" smtClean="0"/>
              <a:t>时（</a:t>
            </a:r>
            <a:r>
              <a:rPr lang="zh-CN" altLang="en-US" dirty="0"/>
              <a:t>　　</a:t>
            </a:r>
            <a:r>
              <a:rPr lang="zh-CN" altLang="en-US" dirty="0" smtClean="0"/>
              <a:t>）</a:t>
            </a:r>
            <a:endParaRPr lang="en-US" altLang="zh-CN" dirty="0"/>
          </a:p>
          <a:p>
            <a:pPr indent="0"/>
            <a:r>
              <a:rPr lang="en-US" altLang="zh-CN" dirty="0"/>
              <a:t>A</a:t>
            </a:r>
            <a:r>
              <a:rPr lang="zh-CN" altLang="en-US" dirty="0"/>
              <a:t>．增大了脚底的</a:t>
            </a:r>
            <a:r>
              <a:rPr lang="zh-CN" altLang="en-US" dirty="0" smtClean="0"/>
              <a:t>压力，使</a:t>
            </a:r>
            <a:r>
              <a:rPr lang="zh-CN" altLang="en-US" dirty="0"/>
              <a:t>脚底产生感觉</a:t>
            </a:r>
          </a:p>
          <a:p>
            <a:pPr indent="0"/>
            <a:r>
              <a:rPr lang="en-US" altLang="zh-CN" dirty="0"/>
              <a:t>B</a:t>
            </a:r>
            <a:r>
              <a:rPr lang="zh-CN" altLang="en-US" dirty="0"/>
              <a:t>．增大了脚底的</a:t>
            </a:r>
            <a:r>
              <a:rPr lang="zh-CN" altLang="en-US" dirty="0" smtClean="0"/>
              <a:t>压强，使</a:t>
            </a:r>
            <a:r>
              <a:rPr lang="zh-CN" altLang="en-US" dirty="0"/>
              <a:t>脚底产生感觉</a:t>
            </a:r>
          </a:p>
          <a:p>
            <a:pPr indent="0"/>
            <a:r>
              <a:rPr lang="en-US" altLang="zh-CN" dirty="0"/>
              <a:t>C</a:t>
            </a:r>
            <a:r>
              <a:rPr lang="zh-CN" altLang="en-US" dirty="0"/>
              <a:t>．减小了脚底的</a:t>
            </a:r>
            <a:r>
              <a:rPr lang="zh-CN" altLang="en-US" dirty="0" smtClean="0"/>
              <a:t>压力，使</a:t>
            </a:r>
            <a:r>
              <a:rPr lang="zh-CN" altLang="en-US" dirty="0"/>
              <a:t>脚底产生感觉</a:t>
            </a:r>
          </a:p>
          <a:p>
            <a:pPr indent="0"/>
            <a:r>
              <a:rPr lang="en-US" altLang="zh-CN" dirty="0"/>
              <a:t>D</a:t>
            </a:r>
            <a:r>
              <a:rPr lang="zh-CN" altLang="en-US" dirty="0"/>
              <a:t>．减小了脚底的</a:t>
            </a:r>
            <a:r>
              <a:rPr lang="zh-CN" altLang="en-US" dirty="0" smtClean="0"/>
              <a:t>压强，使</a:t>
            </a:r>
            <a:r>
              <a:rPr lang="zh-CN" altLang="en-US" dirty="0"/>
              <a:t>脚底产生感觉 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5004048" y="3476773"/>
            <a:ext cx="2160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B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  <p:bldP spid="9216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95288" y="1773982"/>
            <a:ext cx="84359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盲人</a:t>
            </a:r>
            <a:r>
              <a:rPr lang="zh-CN" altLang="en-US" dirty="0">
                <a:solidFill>
                  <a:srgbClr val="0000FF"/>
                </a:solidFill>
              </a:rPr>
              <a:t>站在盲道上</a:t>
            </a:r>
            <a:r>
              <a:rPr lang="zh-CN" altLang="en-US" dirty="0" smtClean="0">
                <a:solidFill>
                  <a:srgbClr val="0000FF"/>
                </a:solidFill>
              </a:rPr>
              <a:t>时，压力</a:t>
            </a:r>
            <a:r>
              <a:rPr lang="zh-CN" altLang="en-US" dirty="0">
                <a:solidFill>
                  <a:srgbClr val="0000FF"/>
                </a:solidFill>
              </a:rPr>
              <a:t>等于盲人的</a:t>
            </a:r>
            <a:r>
              <a:rPr lang="zh-CN" altLang="en-US" dirty="0" smtClean="0">
                <a:solidFill>
                  <a:srgbClr val="0000FF"/>
                </a:solidFill>
              </a:rPr>
              <a:t>重力，大小</a:t>
            </a:r>
            <a:r>
              <a:rPr lang="zh-CN" altLang="en-US" dirty="0">
                <a:solidFill>
                  <a:srgbClr val="0000FF"/>
                </a:solidFill>
              </a:rPr>
              <a:t>保持</a:t>
            </a:r>
            <a:r>
              <a:rPr lang="zh-CN" altLang="en-US" dirty="0" smtClean="0">
                <a:solidFill>
                  <a:srgbClr val="0000FF"/>
                </a:solidFill>
              </a:rPr>
              <a:t>不变，因为</a:t>
            </a:r>
            <a:r>
              <a:rPr lang="zh-CN" altLang="en-US" dirty="0">
                <a:solidFill>
                  <a:srgbClr val="0000FF"/>
                </a:solidFill>
              </a:rPr>
              <a:t>砖上的条形或圆点高出</a:t>
            </a:r>
            <a:r>
              <a:rPr lang="zh-CN" altLang="en-US" dirty="0" smtClean="0">
                <a:solidFill>
                  <a:srgbClr val="0000FF"/>
                </a:solidFill>
              </a:rPr>
              <a:t>一些，盲人</a:t>
            </a:r>
            <a:r>
              <a:rPr lang="zh-CN" altLang="en-US" dirty="0">
                <a:solidFill>
                  <a:srgbClr val="0000FF"/>
                </a:solidFill>
              </a:rPr>
              <a:t>与地面的接触面积变</a:t>
            </a:r>
            <a:r>
              <a:rPr lang="zh-CN" altLang="en-US" dirty="0" smtClean="0">
                <a:solidFill>
                  <a:srgbClr val="0000FF"/>
                </a:solidFill>
              </a:rPr>
              <a:t>小，压强</a:t>
            </a:r>
            <a:r>
              <a:rPr lang="zh-CN" altLang="en-US" dirty="0">
                <a:solidFill>
                  <a:srgbClr val="0000FF"/>
                </a:solidFill>
              </a:rPr>
              <a:t>变</a:t>
            </a:r>
            <a:r>
              <a:rPr lang="zh-CN" altLang="en-US" dirty="0" smtClean="0">
                <a:solidFill>
                  <a:srgbClr val="0000FF"/>
                </a:solidFill>
              </a:rPr>
              <a:t>大，使</a:t>
            </a:r>
            <a:r>
              <a:rPr lang="zh-CN" altLang="en-US" dirty="0">
                <a:solidFill>
                  <a:srgbClr val="0000FF"/>
                </a:solidFill>
              </a:rPr>
              <a:t>脚底产生感觉。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>
            <a:grpSpLocks/>
          </p:cNvGrpSpPr>
          <p:nvPr/>
        </p:nvGrpSpPr>
        <p:grpSpPr bwMode="auto">
          <a:xfrm>
            <a:off x="250825" y="622300"/>
            <a:ext cx="3278188" cy="658813"/>
            <a:chOff x="214282" y="1000108"/>
            <a:chExt cx="2817832" cy="614637"/>
          </a:xfrm>
        </p:grpSpPr>
        <p:pic>
          <p:nvPicPr>
            <p:cNvPr id="4099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82" y="1000108"/>
              <a:ext cx="2714644" cy="61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0" name="TextBox 22"/>
            <p:cNvSpPr txBox="1">
              <a:spLocks noChangeArrowheads="1"/>
            </p:cNvSpPr>
            <p:nvPr/>
          </p:nvSpPr>
          <p:spPr bwMode="auto">
            <a:xfrm>
              <a:off x="713714" y="1000108"/>
              <a:ext cx="2318400" cy="484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zh-CN" altLang="en-US" sz="2800" b="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本章知识框架</a:t>
              </a:r>
            </a:p>
          </p:txBody>
        </p:sp>
      </p:grpSp>
      <p:sp>
        <p:nvSpPr>
          <p:cNvPr id="26662" name="Rectangle 38"/>
          <p:cNvSpPr>
            <a:spLocks noChangeArrowheads="1"/>
          </p:cNvSpPr>
          <p:nvPr/>
        </p:nvSpPr>
        <p:spPr bwMode="auto">
          <a:xfrm>
            <a:off x="395288" y="1270000"/>
            <a:ext cx="14033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/>
              <a:t>知识框架</a:t>
            </a:r>
          </a:p>
        </p:txBody>
      </p:sp>
      <p:pic>
        <p:nvPicPr>
          <p:cNvPr id="26664" name="Picture 40" descr="KKUA$QNVLL7MY7R@GMTE$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" y="3708400"/>
            <a:ext cx="542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5" name="Picture 41" descr="(GT0U4_[Z~FF$%GPLQO2T~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4800" y="3719513"/>
            <a:ext cx="1304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6" name="Picture 42" descr="4E993O2Q@]GLCP{PS2~H34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3763" y="2135188"/>
            <a:ext cx="3867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7" name="Picture 43" descr="A@E$2@Z%}TQ1PUUS`~H@C}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2325" y="3503613"/>
            <a:ext cx="5429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69" name="Picture 45" descr="M~Q{WX}M}35SZE0}${`)SB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0375" y="3359150"/>
            <a:ext cx="30384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70" name="Picture 46" descr="X%D5TJ{{WU9E7[86)`SS2H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6413" y="3676650"/>
            <a:ext cx="14668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71" name="Picture 47" descr="OB(2~OF{E03F4%M[F(7PC_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6413" y="4330700"/>
            <a:ext cx="27622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72" name="Picture 48" descr="SIC]E256FW[OMQ_Y%}]PUC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2325" y="4802188"/>
            <a:ext cx="2743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73" name="Picture 49" descr="FQSLE1P89W637{B5PXPZ6VW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750" y="5233988"/>
            <a:ext cx="609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4318000" y="2566988"/>
            <a:ext cx="4286250" cy="674687"/>
            <a:chOff x="1768" y="2024"/>
            <a:chExt cx="2700" cy="425"/>
          </a:xfrm>
        </p:grpSpPr>
        <p:pic>
          <p:nvPicPr>
            <p:cNvPr id="4112" name="Picture 44" descr="TER1$MX02THP5RPX8TQO1`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" y="2024"/>
              <a:ext cx="2700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51" descr="`2H]QVVA`YS4%OAN)OU8{0S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" y="2251"/>
              <a:ext cx="2136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77" name="AutoShape 53"/>
          <p:cNvSpPr>
            <a:spLocks/>
          </p:cNvSpPr>
          <p:nvPr/>
        </p:nvSpPr>
        <p:spPr bwMode="auto">
          <a:xfrm>
            <a:off x="3995738" y="2566988"/>
            <a:ext cx="288925" cy="2087562"/>
          </a:xfrm>
          <a:prstGeom prst="leftBrace">
            <a:avLst>
              <a:gd name="adj1" fmla="val 6017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6678" name="AutoShape 54"/>
          <p:cNvSpPr>
            <a:spLocks/>
          </p:cNvSpPr>
          <p:nvPr/>
        </p:nvSpPr>
        <p:spPr bwMode="auto">
          <a:xfrm>
            <a:off x="3014663" y="2062163"/>
            <a:ext cx="360362" cy="3600450"/>
          </a:xfrm>
          <a:prstGeom prst="leftBrace">
            <a:avLst>
              <a:gd name="adj1" fmla="val 8321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6679" name="AutoShape 55"/>
          <p:cNvSpPr>
            <a:spLocks/>
          </p:cNvSpPr>
          <p:nvPr/>
        </p:nvSpPr>
        <p:spPr bwMode="auto">
          <a:xfrm>
            <a:off x="1214438" y="2051050"/>
            <a:ext cx="360362" cy="3600450"/>
          </a:xfrm>
          <a:prstGeom prst="leftBrace">
            <a:avLst>
              <a:gd name="adj1" fmla="val 8321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6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6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2" grpId="0"/>
      <p:bldP spid="26677" grpId="0" bldLvl="0" animBg="1"/>
      <p:bldP spid="26678" grpId="0" bldLvl="0" animBg="1"/>
      <p:bldP spid="2667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90525" y="1349375"/>
            <a:ext cx="8123238" cy="3544888"/>
            <a:chOff x="201" y="1031"/>
            <a:chExt cx="5117" cy="2233"/>
          </a:xfrm>
        </p:grpSpPr>
        <p:graphicFrame>
          <p:nvGraphicFramePr>
            <p:cNvPr id="30723" name="Objec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4022532126"/>
                </p:ext>
              </p:extLst>
            </p:nvPr>
          </p:nvGraphicFramePr>
          <p:xfrm>
            <a:off x="201" y="1031"/>
            <a:ext cx="5117" cy="2134"/>
          </p:xfrm>
          <a:graphic>
            <a:graphicData uri="http://schemas.openxmlformats.org/presentationml/2006/ole">
              <p:oleObj spid="_x0000_s30741" name="Document" r:id="rId3" imgW="8185795" imgH="3429000" progId="Word.Document.8">
                <p:embed/>
              </p:oleObj>
            </a:graphicData>
          </a:graphic>
        </p:graphicFrame>
        <p:sp>
          <p:nvSpPr>
            <p:cNvPr id="30725" name="Rectangle 5"/>
            <p:cNvSpPr>
              <a:spLocks noChangeArrowheads="1"/>
            </p:cNvSpPr>
            <p:nvPr/>
          </p:nvSpPr>
          <p:spPr bwMode="auto">
            <a:xfrm>
              <a:off x="2914" y="2976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 i="1"/>
                <a:t>T</a:t>
              </a:r>
              <a:r>
                <a:rPr lang="zh-CN" altLang="en-US"/>
                <a:t>－</a:t>
              </a:r>
              <a:r>
                <a:rPr lang="en-US" altLang="zh-CN"/>
                <a:t>8 </a:t>
              </a:r>
            </a:p>
          </p:txBody>
        </p:sp>
      </p:grpSp>
      <p:graphicFrame>
        <p:nvGraphicFramePr>
          <p:cNvPr id="96263" name="Objec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6150330"/>
              </p:ext>
            </p:extLst>
          </p:nvPr>
        </p:nvGraphicFramePr>
        <p:xfrm>
          <a:off x="390525" y="5156200"/>
          <a:ext cx="7373938" cy="600075"/>
        </p:xfrm>
        <a:graphic>
          <a:graphicData uri="http://schemas.openxmlformats.org/presentationml/2006/ole">
            <p:oleObj spid="_x0000_s30742" name="Document" r:id="rId4" imgW="7426029" imgH="609480" progId="Word.Document.8">
              <p:embed/>
            </p:oleObj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3234" y="2896013"/>
            <a:ext cx="2647619" cy="12952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28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53156748"/>
              </p:ext>
            </p:extLst>
          </p:nvPr>
        </p:nvGraphicFramePr>
        <p:xfrm>
          <a:off x="465138" y="1633538"/>
          <a:ext cx="8004175" cy="4078287"/>
        </p:xfrm>
        <a:graphic>
          <a:graphicData uri="http://schemas.openxmlformats.org/presentationml/2006/ole">
            <p:oleObj spid="_x0000_s31754" name="Document" r:id="rId3" imgW="8062279" imgH="411480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323850" y="1412875"/>
            <a:ext cx="277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chemeClr val="fol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类型二　液体压强 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250825" y="1822460"/>
            <a:ext cx="8728075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dirty="0" smtClean="0"/>
              <a:t>    液体</a:t>
            </a:r>
            <a:r>
              <a:rPr lang="zh-CN" altLang="en-US" dirty="0"/>
              <a:t>压强的试题有一定的开放性和</a:t>
            </a:r>
            <a:r>
              <a:rPr lang="zh-CN" altLang="en-US" dirty="0" smtClean="0"/>
              <a:t>综合性，且</a:t>
            </a:r>
            <a:r>
              <a:rPr lang="zh-CN" altLang="en-US" dirty="0"/>
              <a:t>以探究液体压强的规律及规律的应用性试题</a:t>
            </a:r>
            <a:r>
              <a:rPr lang="zh-CN" altLang="en-US" dirty="0" smtClean="0"/>
              <a:t>居多，探 </a:t>
            </a:r>
            <a:r>
              <a:rPr lang="zh-CN" altLang="en-US" dirty="0"/>
              <a:t>究影响液体内部压强大小的因素体现了控制变量法的应用。运用液体内部压强的规律解题是</a:t>
            </a:r>
            <a:r>
              <a:rPr lang="zh-CN" altLang="en-US" dirty="0" smtClean="0"/>
              <a:t>重点，必须</a:t>
            </a:r>
            <a:r>
              <a:rPr lang="zh-CN" altLang="en-US" dirty="0"/>
              <a:t>知道液体内部压强的大小与液体的密度、液体的深度的定性</a:t>
            </a:r>
            <a:r>
              <a:rPr lang="zh-CN" altLang="en-US" dirty="0" smtClean="0"/>
              <a:t>关系；另一方面，体现</a:t>
            </a:r>
            <a:r>
              <a:rPr lang="zh-CN" altLang="en-US" dirty="0"/>
              <a:t>学科间渗透与融合的综合性试题也频频</a:t>
            </a:r>
            <a:r>
              <a:rPr lang="zh-CN" altLang="en-US" dirty="0" smtClean="0"/>
              <a:t>出现，综合</a:t>
            </a:r>
            <a:r>
              <a:rPr lang="zh-CN" altLang="en-US" dirty="0"/>
              <a:t>考虑各方面因素同时对液体体内部压强大小的</a:t>
            </a:r>
            <a:r>
              <a:rPr lang="zh-CN" altLang="en-US" dirty="0" smtClean="0"/>
              <a:t>影响，问题</a:t>
            </a:r>
            <a:r>
              <a:rPr lang="zh-CN" altLang="en-US" dirty="0"/>
              <a:t>就可迎刃而解。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  <p:bldP spid="9830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8314" y="466725"/>
            <a:ext cx="8094663" cy="4848225"/>
            <a:chOff x="295" y="385"/>
            <a:chExt cx="5099" cy="3054"/>
          </a:xfrm>
        </p:grpSpPr>
        <p:graphicFrame>
          <p:nvGraphicFramePr>
            <p:cNvPr id="33795" name="Objec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641143973"/>
                </p:ext>
              </p:extLst>
            </p:nvPr>
          </p:nvGraphicFramePr>
          <p:xfrm>
            <a:off x="295" y="385"/>
            <a:ext cx="5099" cy="1776"/>
          </p:xfrm>
          <a:graphic>
            <a:graphicData uri="http://schemas.openxmlformats.org/presentationml/2006/ole">
              <p:oleObj spid="_x0000_s33813" name="Document" r:id="rId3" imgW="8147735" imgH="2857680" progId="Word.Document.8">
                <p:embed/>
              </p:oleObj>
            </a:graphicData>
          </a:graphic>
        </p:graphicFrame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4059" y="3151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9 </a:t>
              </a:r>
            </a:p>
          </p:txBody>
        </p:sp>
      </p:grpSp>
      <p:sp>
        <p:nvSpPr>
          <p:cNvPr id="99335" name="Rectangle 7"/>
          <p:cNvSpPr>
            <a:spLocks noChangeArrowheads="1"/>
          </p:cNvSpPr>
          <p:nvPr/>
        </p:nvSpPr>
        <p:spPr bwMode="auto">
          <a:xfrm>
            <a:off x="755576" y="270892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240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929" y="2968227"/>
            <a:ext cx="2219048" cy="197142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6" name="Objec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42415541"/>
              </p:ext>
            </p:extLst>
          </p:nvPr>
        </p:nvGraphicFramePr>
        <p:xfrm>
          <a:off x="611560" y="1700808"/>
          <a:ext cx="7662067" cy="3096344"/>
        </p:xfrm>
        <a:graphic>
          <a:graphicData uri="http://schemas.openxmlformats.org/presentationml/2006/ole">
            <p:oleObj spid="_x0000_s60419" name="Document" r:id="rId3" imgW="5753898" imgH="2336760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1514212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23850" y="1262063"/>
            <a:ext cx="8351838" cy="5227637"/>
            <a:chOff x="204" y="954"/>
            <a:chExt cx="5261" cy="3293"/>
          </a:xfrm>
        </p:grpSpPr>
        <p:sp>
          <p:nvSpPr>
            <p:cNvPr id="34819" name="Rectangle 3"/>
            <p:cNvSpPr>
              <a:spLocks noChangeArrowheads="1"/>
            </p:cNvSpPr>
            <p:nvPr/>
          </p:nvSpPr>
          <p:spPr bwMode="auto">
            <a:xfrm>
              <a:off x="204" y="954"/>
              <a:ext cx="526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/>
              <a:r>
                <a:rPr lang="zh-CN" altLang="en-US" dirty="0">
                  <a:solidFill>
                    <a:srgbClr val="FF0000"/>
                  </a:solidFill>
                </a:rPr>
                <a:t>例</a:t>
              </a:r>
              <a:r>
                <a:rPr lang="en-US" altLang="zh-CN" dirty="0">
                  <a:solidFill>
                    <a:srgbClr val="FF0000"/>
                  </a:solidFill>
                </a:rPr>
                <a:t>4</a:t>
              </a:r>
              <a:r>
                <a:rPr lang="en-US" altLang="zh-CN" dirty="0"/>
                <a:t> </a:t>
              </a:r>
              <a:r>
                <a:rPr lang="en-US" altLang="zh-CN" dirty="0" smtClean="0"/>
                <a:t> </a:t>
              </a:r>
              <a:r>
                <a:rPr lang="zh-CN" altLang="en-US" dirty="0" smtClean="0"/>
                <a:t>在</a:t>
              </a:r>
              <a:r>
                <a:rPr lang="zh-CN" altLang="en-US" dirty="0"/>
                <a:t>“研究液体的压强”的实验</a:t>
              </a:r>
              <a:r>
                <a:rPr lang="zh-CN" altLang="en-US" dirty="0" smtClean="0"/>
                <a:t>中，进行</a:t>
              </a:r>
              <a:r>
                <a:rPr lang="zh-CN" altLang="en-US" dirty="0"/>
                <a:t>了如图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10</a:t>
              </a:r>
              <a:r>
                <a:rPr lang="zh-CN" altLang="en-US" dirty="0"/>
                <a:t>所示的操作。 </a:t>
              </a:r>
            </a:p>
          </p:txBody>
        </p:sp>
        <p:sp>
          <p:nvSpPr>
            <p:cNvPr id="34822" name="Rectangle 6"/>
            <p:cNvSpPr>
              <a:spLocks noChangeArrowheads="1"/>
            </p:cNvSpPr>
            <p:nvPr/>
          </p:nvSpPr>
          <p:spPr bwMode="auto">
            <a:xfrm>
              <a:off x="2562" y="3959"/>
              <a:ext cx="108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/>
                <a:t>T</a:t>
              </a:r>
              <a:r>
                <a:rPr lang="zh-CN" altLang="en-US"/>
                <a:t>－</a:t>
              </a:r>
              <a:r>
                <a:rPr lang="en-US" altLang="zh-CN"/>
                <a:t>10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054" y="2132856"/>
            <a:ext cx="4649525" cy="374441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ChangeArrowheads="1"/>
          </p:cNvSpPr>
          <p:nvPr/>
        </p:nvSpPr>
        <p:spPr bwMode="auto">
          <a:xfrm>
            <a:off x="468313" y="1239888"/>
            <a:ext cx="8054975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1</a:t>
            </a:r>
            <a:r>
              <a:rPr lang="zh-CN" altLang="en-US" dirty="0" smtClean="0"/>
              <a:t>）为了</a:t>
            </a:r>
            <a:r>
              <a:rPr lang="zh-CN" altLang="en-US" dirty="0"/>
              <a:t>顺利地完成该</a:t>
            </a:r>
            <a:r>
              <a:rPr lang="zh-CN" altLang="en-US" dirty="0" smtClean="0"/>
              <a:t>实验，除了</a:t>
            </a:r>
            <a:r>
              <a:rPr lang="zh-CN" altLang="en-US" dirty="0"/>
              <a:t>图中的各种器材</a:t>
            </a:r>
            <a:r>
              <a:rPr lang="zh-CN" altLang="en-US" dirty="0" smtClean="0"/>
              <a:t>外，还</a:t>
            </a:r>
            <a:r>
              <a:rPr lang="zh-CN" altLang="en-US" dirty="0"/>
              <a:t>需要用到</a:t>
            </a:r>
            <a:r>
              <a:rPr lang="en-US" altLang="zh-CN" dirty="0"/>
              <a:t>__________</a:t>
            </a:r>
            <a:r>
              <a:rPr lang="zh-CN" altLang="en-US" dirty="0"/>
              <a:t>。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）比较</a:t>
            </a:r>
            <a:r>
              <a:rPr lang="zh-CN" altLang="en-US" dirty="0"/>
              <a:t>图中代号为</a:t>
            </a:r>
            <a:r>
              <a:rPr lang="en-US" altLang="zh-CN" dirty="0"/>
              <a:t>________</a:t>
            </a:r>
            <a:r>
              <a:rPr lang="zh-CN" altLang="en-US" dirty="0"/>
              <a:t>的三个</a:t>
            </a:r>
            <a:r>
              <a:rPr lang="zh-CN" altLang="en-US" dirty="0" smtClean="0"/>
              <a:t>图，可以</a:t>
            </a:r>
            <a:r>
              <a:rPr lang="zh-CN" altLang="en-US" dirty="0"/>
              <a:t>得到的结论</a:t>
            </a:r>
            <a:r>
              <a:rPr lang="zh-CN" altLang="en-US" dirty="0" smtClean="0"/>
              <a:t>是：在</a:t>
            </a:r>
            <a:r>
              <a:rPr lang="zh-CN" altLang="en-US" dirty="0"/>
              <a:t>同一</a:t>
            </a:r>
            <a:r>
              <a:rPr lang="zh-CN" altLang="en-US" dirty="0" smtClean="0"/>
              <a:t>深度，液体</a:t>
            </a:r>
            <a:r>
              <a:rPr lang="zh-CN" altLang="en-US" dirty="0"/>
              <a:t>向各个方向的压强相等。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3</a:t>
            </a:r>
            <a:r>
              <a:rPr lang="zh-CN" altLang="en-US" dirty="0" smtClean="0"/>
              <a:t>）比较</a:t>
            </a:r>
            <a:r>
              <a:rPr lang="zh-CN" altLang="en-US" dirty="0"/>
              <a:t>代号为</a:t>
            </a:r>
            <a:r>
              <a:rPr lang="en-US" altLang="zh-CN" dirty="0"/>
              <a:t>________</a:t>
            </a:r>
            <a:r>
              <a:rPr lang="zh-CN" altLang="en-US" dirty="0"/>
              <a:t>的两个</a:t>
            </a:r>
            <a:r>
              <a:rPr lang="zh-CN" altLang="en-US" dirty="0" smtClean="0"/>
              <a:t>图，可以知道：在</a:t>
            </a:r>
            <a:r>
              <a:rPr lang="zh-CN" altLang="en-US" dirty="0"/>
              <a:t>深度相同的情况</a:t>
            </a:r>
            <a:r>
              <a:rPr lang="zh-CN" altLang="en-US" dirty="0" smtClean="0"/>
              <a:t>下，不同</a:t>
            </a:r>
            <a:r>
              <a:rPr lang="zh-CN" altLang="en-US" dirty="0"/>
              <a:t>液体的压强还跟它的密度</a:t>
            </a:r>
            <a:r>
              <a:rPr lang="zh-CN" altLang="en-US" dirty="0" smtClean="0"/>
              <a:t>有关，液体</a:t>
            </a:r>
            <a:r>
              <a:rPr lang="zh-CN" altLang="en-US" dirty="0"/>
              <a:t>的密度越</a:t>
            </a:r>
            <a:r>
              <a:rPr lang="zh-CN" altLang="en-US" dirty="0" smtClean="0"/>
              <a:t>大，压强</a:t>
            </a:r>
            <a:r>
              <a:rPr lang="zh-CN" altLang="en-US" dirty="0"/>
              <a:t>越</a:t>
            </a:r>
            <a:r>
              <a:rPr lang="en-US" altLang="zh-CN" dirty="0"/>
              <a:t>________</a:t>
            </a:r>
            <a:r>
              <a:rPr lang="zh-CN" altLang="en-US" dirty="0"/>
              <a:t>。</a:t>
            </a:r>
          </a:p>
          <a:p>
            <a:pPr indent="0"/>
            <a:r>
              <a:rPr lang="zh-CN" altLang="en-US" dirty="0" smtClean="0"/>
              <a:t>（</a:t>
            </a:r>
            <a:r>
              <a:rPr lang="en-US" altLang="zh-CN" dirty="0" smtClean="0"/>
              <a:t>4</a:t>
            </a:r>
            <a:r>
              <a:rPr lang="zh-CN" altLang="en-US" dirty="0" smtClean="0"/>
              <a:t>）比较</a:t>
            </a:r>
            <a:r>
              <a:rPr lang="zh-CN" altLang="en-US" dirty="0"/>
              <a:t>代号为</a:t>
            </a:r>
            <a:r>
              <a:rPr lang="en-US" altLang="zh-CN" dirty="0"/>
              <a:t>____________________________</a:t>
            </a:r>
            <a:r>
              <a:rPr lang="zh-CN" altLang="en-US" dirty="0"/>
              <a:t>的三个</a:t>
            </a:r>
            <a:r>
              <a:rPr lang="zh-CN" altLang="en-US" dirty="0" smtClean="0"/>
              <a:t>图，可以知道：液体</a:t>
            </a:r>
            <a:r>
              <a:rPr lang="zh-CN" altLang="en-US" dirty="0"/>
              <a:t>的压强随深度的增加而增大。 </a:t>
            </a:r>
          </a:p>
        </p:txBody>
      </p:sp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1846263" y="1916113"/>
            <a:ext cx="1250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</a:rPr>
              <a:t>刻度尺 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3419475" y="2492375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A</a:t>
            </a:r>
            <a:r>
              <a:rPr lang="zh-CN" altLang="en-US">
                <a:solidFill>
                  <a:srgbClr val="FF0000"/>
                </a:solidFill>
              </a:rPr>
              <a:t>、</a:t>
            </a:r>
            <a:r>
              <a:rPr lang="en-US" altLang="zh-CN">
                <a:solidFill>
                  <a:srgbClr val="FF0000"/>
                </a:solidFill>
              </a:rPr>
              <a:t>B</a:t>
            </a:r>
            <a:r>
              <a:rPr lang="zh-CN" altLang="en-US">
                <a:solidFill>
                  <a:srgbClr val="FF0000"/>
                </a:solidFill>
              </a:rPr>
              <a:t>、</a:t>
            </a:r>
            <a:r>
              <a:rPr lang="en-US" altLang="zh-CN">
                <a:solidFill>
                  <a:srgbClr val="FF0000"/>
                </a:solidFill>
              </a:rPr>
              <a:t>C </a:t>
            </a:r>
          </a:p>
        </p:txBody>
      </p:sp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3032125" y="3619500"/>
            <a:ext cx="94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E</a:t>
            </a:r>
            <a:r>
              <a:rPr lang="zh-CN" altLang="en-US">
                <a:solidFill>
                  <a:srgbClr val="FF0000"/>
                </a:solidFill>
              </a:rPr>
              <a:t>、</a:t>
            </a:r>
            <a:r>
              <a:rPr lang="en-US" altLang="zh-CN">
                <a:solidFill>
                  <a:srgbClr val="FF0000"/>
                </a:solidFill>
              </a:rPr>
              <a:t>F </a:t>
            </a:r>
          </a:p>
        </p:txBody>
      </p:sp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3335338" y="4652963"/>
            <a:ext cx="64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</a:rPr>
              <a:t>大 </a:t>
            </a:r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2771800" y="5224761"/>
            <a:ext cx="48333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B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D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 smtClean="0">
                <a:solidFill>
                  <a:srgbClr val="FF0000"/>
                </a:solidFill>
              </a:rPr>
              <a:t>E</a:t>
            </a:r>
            <a:r>
              <a:rPr lang="zh-CN" altLang="en-US" dirty="0" smtClean="0">
                <a:solidFill>
                  <a:srgbClr val="FF0000"/>
                </a:solidFill>
              </a:rPr>
              <a:t>（或</a:t>
            </a:r>
            <a:r>
              <a:rPr lang="en-US" altLang="zh-CN" dirty="0">
                <a:solidFill>
                  <a:srgbClr val="FF0000"/>
                </a:solidFill>
              </a:rPr>
              <a:t>C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D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E</a:t>
            </a:r>
            <a:r>
              <a:rPr lang="zh-CN" altLang="en-US" dirty="0">
                <a:solidFill>
                  <a:srgbClr val="FF0000"/>
                </a:solidFill>
              </a:rPr>
              <a:t>或</a:t>
            </a:r>
            <a:r>
              <a:rPr lang="en-US" altLang="zh-CN" dirty="0">
                <a:solidFill>
                  <a:srgbClr val="FF0000"/>
                </a:solidFill>
              </a:rPr>
              <a:t>A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>
                <a:solidFill>
                  <a:srgbClr val="FF0000"/>
                </a:solidFill>
              </a:rPr>
              <a:t>D</a:t>
            </a:r>
            <a:r>
              <a:rPr lang="zh-CN" altLang="en-US" dirty="0">
                <a:solidFill>
                  <a:srgbClr val="FF0000"/>
                </a:solidFill>
              </a:rPr>
              <a:t>、</a:t>
            </a:r>
            <a:r>
              <a:rPr lang="en-US" altLang="zh-CN" dirty="0" smtClean="0">
                <a:solidFill>
                  <a:srgbClr val="FF0000"/>
                </a:solidFill>
              </a:rPr>
              <a:t>E</a:t>
            </a:r>
            <a:r>
              <a:rPr lang="zh-CN" altLang="en-US" dirty="0" smtClean="0">
                <a:solidFill>
                  <a:srgbClr val="FF0000"/>
                </a:solidFill>
              </a:rPr>
              <a:t>）</a:t>
            </a:r>
            <a:r>
              <a:rPr lang="en-US" altLang="zh-CN" dirty="0" smtClean="0">
                <a:solidFill>
                  <a:srgbClr val="FF0000"/>
                </a:solidFill>
              </a:rPr>
              <a:t> 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/>
      <p:bldP spid="101380" grpId="0"/>
      <p:bldP spid="101381" grpId="0"/>
      <p:bldP spid="101382" grpId="0"/>
      <p:bldP spid="101383" grpId="0"/>
      <p:bldP spid="10138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ChangeArrowheads="1"/>
          </p:cNvSpPr>
          <p:nvPr/>
        </p:nvSpPr>
        <p:spPr bwMode="auto">
          <a:xfrm>
            <a:off x="250825" y="1196975"/>
            <a:ext cx="20224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【</a:t>
            </a:r>
            <a:r>
              <a:rPr lang="zh-CN" altLang="en-US">
                <a:solidFill>
                  <a:srgbClr val="FF6600"/>
                </a:solidFill>
                <a:latin typeface="Arial" panose="020B0604020202020204" pitchFamily="34" charset="0"/>
              </a:rPr>
              <a:t>针对训练</a:t>
            </a:r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】</a:t>
            </a:r>
          </a:p>
        </p:txBody>
      </p:sp>
      <p:graphicFrame>
        <p:nvGraphicFramePr>
          <p:cNvPr id="102404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69182044"/>
              </p:ext>
            </p:extLst>
          </p:nvPr>
        </p:nvGraphicFramePr>
        <p:xfrm>
          <a:off x="255588" y="1949450"/>
          <a:ext cx="7959725" cy="4706938"/>
        </p:xfrm>
        <a:graphic>
          <a:graphicData uri="http://schemas.openxmlformats.org/presentationml/2006/ole">
            <p:oleObj spid="_x0000_s36879" name="Document" r:id="rId3" imgW="8008421" imgH="4754880" progId="Word.Document.8">
              <p:embed/>
            </p:oleObj>
          </a:graphicData>
        </a:graphic>
      </p:graphicFrame>
      <p:sp>
        <p:nvSpPr>
          <p:cNvPr id="102406" name="Rectangle 6"/>
          <p:cNvSpPr>
            <a:spLocks noChangeArrowheads="1"/>
          </p:cNvSpPr>
          <p:nvPr/>
        </p:nvSpPr>
        <p:spPr bwMode="auto">
          <a:xfrm>
            <a:off x="6300788" y="6284913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/>
              <a:t>图</a:t>
            </a:r>
            <a:r>
              <a:rPr lang="en-US" altLang="zh-CN"/>
              <a:t>8</a:t>
            </a:r>
            <a:r>
              <a:rPr lang="zh-CN" altLang="en-US"/>
              <a:t>－</a:t>
            </a:r>
            <a:r>
              <a:rPr lang="en-US" altLang="zh-CN" i="1"/>
              <a:t>T</a:t>
            </a:r>
            <a:r>
              <a:rPr lang="zh-CN" altLang="en-US"/>
              <a:t>－</a:t>
            </a:r>
            <a:r>
              <a:rPr lang="en-US" altLang="zh-CN"/>
              <a:t>11 </a:t>
            </a:r>
          </a:p>
        </p:txBody>
      </p:sp>
      <p:sp>
        <p:nvSpPr>
          <p:cNvPr id="102408" name="Rectangle 8"/>
          <p:cNvSpPr>
            <a:spLocks noChangeArrowheads="1"/>
          </p:cNvSpPr>
          <p:nvPr/>
        </p:nvSpPr>
        <p:spPr bwMode="auto">
          <a:xfrm>
            <a:off x="1782763" y="3141663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C </a:t>
            </a:r>
          </a:p>
        </p:txBody>
      </p:sp>
      <p:sp>
        <p:nvSpPr>
          <p:cNvPr id="36870" name="Rectangle 11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040" y="4197279"/>
            <a:ext cx="2409524" cy="188571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/>
      <p:bldP spid="102406" grpId="0"/>
      <p:bldP spid="10240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395288" y="2051776"/>
            <a:ext cx="84359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a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三点所处的深度</a:t>
            </a:r>
            <a:r>
              <a:rPr lang="en-US" altLang="zh-CN" dirty="0">
                <a:solidFill>
                  <a:srgbClr val="0000FF"/>
                </a:solidFill>
              </a:rPr>
              <a:t>h</a:t>
            </a:r>
            <a:r>
              <a:rPr lang="en-US" altLang="zh-CN" baseline="-30000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＞</a:t>
            </a:r>
            <a:r>
              <a:rPr lang="en-US" altLang="zh-CN" dirty="0" err="1">
                <a:solidFill>
                  <a:srgbClr val="0000FF"/>
                </a:solidFill>
              </a:rPr>
              <a:t>h</a:t>
            </a:r>
            <a:r>
              <a:rPr lang="en-US" altLang="zh-CN" baseline="-30000" dirty="0" err="1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＞</a:t>
            </a:r>
            <a:r>
              <a:rPr lang="en-US" altLang="zh-CN" dirty="0" err="1" smtClean="0">
                <a:solidFill>
                  <a:srgbClr val="0000FF"/>
                </a:solidFill>
              </a:rPr>
              <a:t>h</a:t>
            </a:r>
            <a:r>
              <a:rPr lang="en-US" altLang="zh-CN" baseline="-30000" dirty="0" err="1" smtClean="0">
                <a:solidFill>
                  <a:srgbClr val="0000FF"/>
                </a:solidFill>
              </a:rPr>
              <a:t>c</a:t>
            </a:r>
            <a:r>
              <a:rPr lang="zh-CN" altLang="en-US" dirty="0" smtClean="0">
                <a:solidFill>
                  <a:srgbClr val="0000FF"/>
                </a:solidFill>
              </a:rPr>
              <a:t>，</a:t>
            </a:r>
            <a:r>
              <a:rPr lang="en-US" altLang="zh-CN" dirty="0" smtClean="0">
                <a:solidFill>
                  <a:srgbClr val="0000FF"/>
                </a:solidFill>
              </a:rPr>
              <a:t>p</a:t>
            </a:r>
            <a:r>
              <a:rPr lang="zh-CN" altLang="en-US" dirty="0">
                <a:solidFill>
                  <a:srgbClr val="0000FF"/>
                </a:solidFill>
              </a:rPr>
              <a:t>＝</a:t>
            </a:r>
            <a:r>
              <a:rPr lang="en-US" altLang="zh-CN" dirty="0">
                <a:solidFill>
                  <a:srgbClr val="0000FF"/>
                </a:solidFill>
              </a:rPr>
              <a:t>ρ</a:t>
            </a:r>
            <a:r>
              <a:rPr lang="zh-CN" altLang="en-US" baseline="-30000" dirty="0">
                <a:solidFill>
                  <a:srgbClr val="0000FF"/>
                </a:solidFill>
              </a:rPr>
              <a:t>液</a:t>
            </a:r>
            <a:r>
              <a:rPr lang="en-US" altLang="zh-CN" dirty="0" err="1" smtClean="0">
                <a:solidFill>
                  <a:srgbClr val="0000FF"/>
                </a:solidFill>
              </a:rPr>
              <a:t>gh</a:t>
            </a:r>
            <a:r>
              <a:rPr lang="zh-CN" altLang="en-US" dirty="0" smtClean="0">
                <a:solidFill>
                  <a:srgbClr val="0000FF"/>
                </a:solidFill>
              </a:rPr>
              <a:t>，在</a:t>
            </a:r>
            <a:r>
              <a:rPr lang="zh-CN" altLang="en-US" dirty="0">
                <a:solidFill>
                  <a:srgbClr val="0000FF"/>
                </a:solidFill>
              </a:rPr>
              <a:t>同一种液体中、密度</a:t>
            </a:r>
            <a:r>
              <a:rPr lang="zh-CN" altLang="en-US" dirty="0" smtClean="0">
                <a:solidFill>
                  <a:srgbClr val="0000FF"/>
                </a:solidFill>
              </a:rPr>
              <a:t>相同，</a:t>
            </a:r>
            <a:r>
              <a:rPr lang="en-US" altLang="zh-CN" dirty="0" smtClean="0">
                <a:solidFill>
                  <a:srgbClr val="0000FF"/>
                </a:solidFill>
              </a:rPr>
              <a:t>p</a:t>
            </a:r>
            <a:r>
              <a:rPr lang="en-US" altLang="zh-CN" baseline="-30000" dirty="0" smtClean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＞</a:t>
            </a:r>
            <a:r>
              <a:rPr lang="en-US" altLang="zh-CN" dirty="0" err="1">
                <a:solidFill>
                  <a:srgbClr val="0000FF"/>
                </a:solidFill>
              </a:rPr>
              <a:t>p</a:t>
            </a:r>
            <a:r>
              <a:rPr lang="en-US" altLang="zh-CN" baseline="-30000" dirty="0" err="1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＞</a:t>
            </a:r>
            <a:r>
              <a:rPr lang="en-US" altLang="zh-CN" dirty="0">
                <a:solidFill>
                  <a:srgbClr val="0000FF"/>
                </a:solidFill>
              </a:rPr>
              <a:t>p</a:t>
            </a:r>
            <a:r>
              <a:rPr lang="en-US" altLang="zh-CN" baseline="-30000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。故选</a:t>
            </a:r>
            <a:r>
              <a:rPr lang="en-US" altLang="zh-CN" i="1" dirty="0">
                <a:solidFill>
                  <a:srgbClr val="0000FF"/>
                </a:solidFill>
              </a:rPr>
              <a:t>C</a:t>
            </a:r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zh-CN" altLang="en-US" dirty="0">
                <a:solidFill>
                  <a:srgbClr val="0000FF"/>
                </a:solidFill>
              </a:rPr>
              <a:t>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49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27578895"/>
              </p:ext>
            </p:extLst>
          </p:nvPr>
        </p:nvGraphicFramePr>
        <p:xfrm>
          <a:off x="468313" y="1290018"/>
          <a:ext cx="8583997" cy="3033365"/>
        </p:xfrm>
        <a:graphic>
          <a:graphicData uri="http://schemas.openxmlformats.org/presentationml/2006/ole">
            <p:oleObj spid="_x0000_s38942" name="Document" r:id="rId3" imgW="8027451" imgH="2857680" progId="Word.Document.8">
              <p:embed/>
            </p:oleObj>
          </a:graphicData>
        </a:graphic>
      </p:graphicFrame>
      <p:graphicFrame>
        <p:nvGraphicFramePr>
          <p:cNvPr id="106500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43143326"/>
              </p:ext>
            </p:extLst>
          </p:nvPr>
        </p:nvGraphicFramePr>
        <p:xfrm>
          <a:off x="4211960" y="2609851"/>
          <a:ext cx="1930400" cy="393700"/>
        </p:xfrm>
        <a:graphic>
          <a:graphicData uri="http://schemas.openxmlformats.org/presentationml/2006/ole">
            <p:oleObj spid="_x0000_s38943" r:id="rId4" imgW="1938847" imgH="395986" progId="Word.Document.8">
              <p:embed/>
            </p:oleObj>
          </a:graphicData>
        </a:graphic>
      </p:graphicFrame>
      <p:graphicFrame>
        <p:nvGraphicFramePr>
          <p:cNvPr id="106501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64551795"/>
              </p:ext>
            </p:extLst>
          </p:nvPr>
        </p:nvGraphicFramePr>
        <p:xfrm>
          <a:off x="5123436" y="3269767"/>
          <a:ext cx="1930400" cy="393700"/>
        </p:xfrm>
        <a:graphic>
          <a:graphicData uri="http://schemas.openxmlformats.org/presentationml/2006/ole">
            <p:oleObj spid="_x0000_s38944" name="Document" r:id="rId5" imgW="1935566" imgH="395793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16" name="Picture 44" descr="3W@0D6IWD_}}FLHNHU6OV[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63" y="3789363"/>
            <a:ext cx="5524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7" name="Picture 45" descr="KWLCK]FE%PPBZ0ABZ`O$B%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375" y="224155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18" name="Picture 46" descr="]8QIJCX(`CYI1V{4E1HKIK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773238"/>
            <a:ext cx="5715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AutoShape 47" descr="{XKL~4(57DZ3WH9WSG]3"/>
          <p:cNvSpPr>
            <a:spLocks noChangeAspect="1" noChangeArrowheads="1"/>
          </p:cNvSpPr>
          <p:nvPr/>
        </p:nvSpPr>
        <p:spPr bwMode="auto">
          <a:xfrm>
            <a:off x="3203575" y="11969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8720" name="Picture 48" descr="4UGCXUIUCU]U@LO)%0OXK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375" y="2674938"/>
            <a:ext cx="15335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1" name="Picture 49" descr="8)D@ESE0O[TH@U60T2YRI4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4375" y="2998788"/>
            <a:ext cx="4429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2" name="Picture 50" descr="T6NQMD`~FS]JD~_V3BUST7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6538" y="4078288"/>
            <a:ext cx="1352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3" name="Picture 51" descr="4[7I8WACDD10]`}`L3R0XN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488" y="3717925"/>
            <a:ext cx="44005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AutoShape 52" descr="}X~6{MY~E(@ICJ~{T$(1"/>
          <p:cNvSpPr>
            <a:spLocks noChangeAspect="1" noChangeArrowheads="1"/>
          </p:cNvSpPr>
          <p:nvPr/>
        </p:nvSpPr>
        <p:spPr bwMode="auto">
          <a:xfrm>
            <a:off x="3203575" y="11969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131" name="AutoShape 53" descr="X06@FT]X7%1@}IFN0bQPX"/>
          <p:cNvSpPr>
            <a:spLocks noChangeAspect="1" noChangeArrowheads="1"/>
          </p:cNvSpPr>
          <p:nvPr/>
        </p:nvSpPr>
        <p:spPr bwMode="auto">
          <a:xfrm>
            <a:off x="3203575" y="11969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5132" name="AutoShape 54" descr="XJP5M16M$UX"/>
          <p:cNvSpPr>
            <a:spLocks noChangeAspect="1" noChangeArrowheads="1"/>
          </p:cNvSpPr>
          <p:nvPr/>
        </p:nvSpPr>
        <p:spPr bwMode="auto">
          <a:xfrm>
            <a:off x="3203575" y="11969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8727" name="Picture 55" descr="]SG7U]GY$~([$WYJLFTHMDY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588" y="5302250"/>
            <a:ext cx="43053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8" name="Picture 56" descr="X}~56G4LYIR~B8]]853S]AW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0663" y="5106988"/>
            <a:ext cx="21431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29" name="Picture 57" descr="%DYC9]WDEF~4B[OANAA6~Y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6425" y="4291013"/>
            <a:ext cx="32861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31" name="Picture 59" descr="PM}PEOUNR5CZ2QE7Q])$K)C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588" y="4870450"/>
            <a:ext cx="33623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32" name="Picture 60" descr="WMNY0CW`3`6J[793`A(I5V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7975" y="2493963"/>
            <a:ext cx="13525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33" name="AutoShape 61"/>
          <p:cNvSpPr>
            <a:spLocks/>
          </p:cNvSpPr>
          <p:nvPr/>
        </p:nvSpPr>
        <p:spPr bwMode="auto">
          <a:xfrm>
            <a:off x="3003550" y="1773238"/>
            <a:ext cx="287338" cy="1728787"/>
          </a:xfrm>
          <a:prstGeom prst="leftBrace">
            <a:avLst>
              <a:gd name="adj1" fmla="val 501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8734" name="AutoShape 62"/>
          <p:cNvSpPr>
            <a:spLocks/>
          </p:cNvSpPr>
          <p:nvPr/>
        </p:nvSpPr>
        <p:spPr bwMode="auto">
          <a:xfrm>
            <a:off x="2930525" y="3717925"/>
            <a:ext cx="215900" cy="1008063"/>
          </a:xfrm>
          <a:prstGeom prst="leftBrace">
            <a:avLst>
              <a:gd name="adj1" fmla="val 3888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8735" name="AutoShape 63"/>
          <p:cNvSpPr>
            <a:spLocks/>
          </p:cNvSpPr>
          <p:nvPr/>
        </p:nvSpPr>
        <p:spPr bwMode="auto">
          <a:xfrm>
            <a:off x="3722688" y="4799013"/>
            <a:ext cx="215900" cy="863600"/>
          </a:xfrm>
          <a:prstGeom prst="leftBrace">
            <a:avLst>
              <a:gd name="adj1" fmla="val 3331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8736" name="AutoShape 64"/>
          <p:cNvSpPr>
            <a:spLocks/>
          </p:cNvSpPr>
          <p:nvPr/>
        </p:nvSpPr>
        <p:spPr bwMode="auto">
          <a:xfrm>
            <a:off x="1187450" y="2420938"/>
            <a:ext cx="360363" cy="3024187"/>
          </a:xfrm>
          <a:prstGeom prst="leftBrace">
            <a:avLst>
              <a:gd name="adj1" fmla="val 6989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8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3" grpId="0" bldLvl="0" animBg="1"/>
      <p:bldP spid="28734" grpId="0" bldLvl="0" animBg="1"/>
      <p:bldP spid="28735" grpId="0" bldLvl="0" animBg="1"/>
      <p:bldP spid="28736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02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09957371"/>
              </p:ext>
            </p:extLst>
          </p:nvPr>
        </p:nvGraphicFramePr>
        <p:xfrm>
          <a:off x="614363" y="1768475"/>
          <a:ext cx="8034337" cy="2263775"/>
        </p:xfrm>
        <a:graphic>
          <a:graphicData uri="http://schemas.openxmlformats.org/presentationml/2006/ole">
            <p:oleObj spid="_x0000_s58375" name="Document" r:id="rId3" imgW="8094235" imgH="2286000" progId="Word.Documen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02780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6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30200" y="1274763"/>
            <a:ext cx="8094663" cy="5249862"/>
            <a:chOff x="208" y="894"/>
            <a:chExt cx="5099" cy="3307"/>
          </a:xfrm>
        </p:grpSpPr>
        <p:graphicFrame>
          <p:nvGraphicFramePr>
            <p:cNvPr id="39939" name="Objec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052730958"/>
                </p:ext>
              </p:extLst>
            </p:nvPr>
          </p:nvGraphicFramePr>
          <p:xfrm>
            <a:off x="208" y="894"/>
            <a:ext cx="5099" cy="1775"/>
          </p:xfrm>
          <a:graphic>
            <a:graphicData uri="http://schemas.openxmlformats.org/presentationml/2006/ole">
              <p:oleObj spid="_x0000_s39950" name="Document" r:id="rId3" imgW="8150966" imgH="2857680" progId="Word.Document.8">
                <p:embed/>
              </p:oleObj>
            </a:graphicData>
          </a:graphic>
        </p:graphicFrame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3334" y="3913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 i="1"/>
                <a:t>T</a:t>
              </a:r>
              <a:r>
                <a:rPr lang="zh-CN" altLang="en-US"/>
                <a:t>－</a:t>
              </a:r>
              <a:r>
                <a:rPr lang="en-US" altLang="zh-CN"/>
                <a:t>12 </a:t>
              </a:r>
            </a:p>
          </p:txBody>
        </p:sp>
      </p:grp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323850" y="6163618"/>
            <a:ext cx="2358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[</a:t>
            </a:r>
            <a:r>
              <a:rPr lang="zh-CN" altLang="en-US" dirty="0">
                <a:solidFill>
                  <a:srgbClr val="FF0000"/>
                </a:solidFill>
              </a:rPr>
              <a:t>答案</a:t>
            </a:r>
            <a:r>
              <a:rPr lang="en-US" altLang="zh-CN" dirty="0" smtClean="0">
                <a:solidFill>
                  <a:srgbClr val="FF0000"/>
                </a:solidFill>
              </a:rPr>
              <a:t>]  4.75N </a:t>
            </a:r>
            <a:endParaRPr lang="en-US" altLang="zh-CN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4005063"/>
            <a:ext cx="2519291" cy="206236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547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81248986"/>
              </p:ext>
            </p:extLst>
          </p:nvPr>
        </p:nvGraphicFramePr>
        <p:xfrm>
          <a:off x="614363" y="1633538"/>
          <a:ext cx="6565900" cy="2817812"/>
        </p:xfrm>
        <a:graphic>
          <a:graphicData uri="http://schemas.openxmlformats.org/presentationml/2006/ole">
            <p:oleObj spid="_x0000_s40970" name="Document" r:id="rId3" imgW="6608814" imgH="285768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8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250825" y="1268413"/>
            <a:ext cx="2774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chemeClr val="fol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类型三　大气压强 </a:t>
            </a: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179388" y="1690619"/>
            <a:ext cx="871378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dirty="0" smtClean="0"/>
              <a:t>    在</a:t>
            </a:r>
            <a:r>
              <a:rPr lang="zh-CN" altLang="en-US" dirty="0"/>
              <a:t>应用大气压的知识解释实际问题</a:t>
            </a:r>
            <a:r>
              <a:rPr lang="zh-CN" altLang="en-US" dirty="0" smtClean="0"/>
              <a:t>时，需要</a:t>
            </a:r>
            <a:r>
              <a:rPr lang="zh-CN" altLang="en-US" dirty="0"/>
              <a:t>知道大气压产生的原因、大气压存在的实验证明、大气压的变化和对液体沸点的影响。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/>
      <p:bldP spid="10957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3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99029737"/>
              </p:ext>
            </p:extLst>
          </p:nvPr>
        </p:nvGraphicFramePr>
        <p:xfrm>
          <a:off x="323528" y="836712"/>
          <a:ext cx="8424936" cy="3040261"/>
        </p:xfrm>
        <a:graphic>
          <a:graphicData uri="http://schemas.openxmlformats.org/presentationml/2006/ole">
            <p:oleObj spid="_x0000_s59400" name="Document" r:id="rId3" imgW="8566037" imgH="2857680" progId="Word.Document.8">
              <p:embed/>
            </p:oleObj>
          </a:graphicData>
        </a:graphic>
      </p:graphicFrame>
      <p:graphicFrame>
        <p:nvGraphicFramePr>
          <p:cNvPr id="109574" name="Objec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40076122"/>
              </p:ext>
            </p:extLst>
          </p:nvPr>
        </p:nvGraphicFramePr>
        <p:xfrm>
          <a:off x="4123246" y="1700808"/>
          <a:ext cx="825500" cy="393700"/>
        </p:xfrm>
        <a:graphic>
          <a:graphicData uri="http://schemas.openxmlformats.org/presentationml/2006/ole">
            <p:oleObj spid="_x0000_s59401" r:id="rId4" imgW="834482" imgH="395986" progId="Word.Document.8">
              <p:embed/>
            </p:oleObj>
          </a:graphicData>
        </a:graphic>
      </p:graphicFrame>
      <p:sp>
        <p:nvSpPr>
          <p:cNvPr id="109575" name="Rectangle 7"/>
          <p:cNvSpPr>
            <a:spLocks noChangeArrowheads="1"/>
          </p:cNvSpPr>
          <p:nvPr/>
        </p:nvSpPr>
        <p:spPr bwMode="auto">
          <a:xfrm>
            <a:off x="1835696" y="270892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800 </a:t>
            </a:r>
          </a:p>
        </p:txBody>
      </p:sp>
      <p:sp>
        <p:nvSpPr>
          <p:cNvPr id="109576" name="Rectangle 8"/>
          <p:cNvSpPr>
            <a:spLocks noChangeArrowheads="1"/>
          </p:cNvSpPr>
          <p:nvPr/>
        </p:nvSpPr>
        <p:spPr bwMode="auto">
          <a:xfrm>
            <a:off x="5364186" y="2708920"/>
            <a:ext cx="649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＜</a:t>
            </a:r>
            <a:r>
              <a:rPr lang="en-US" altLang="zh-CN" dirty="0" smtClean="0">
                <a:solidFill>
                  <a:srgbClr val="FF0000"/>
                </a:solidFill>
              </a:rPr>
              <a:t> 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32252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5" grpId="0"/>
      <p:bldP spid="10957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5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03576020"/>
              </p:ext>
            </p:extLst>
          </p:nvPr>
        </p:nvGraphicFramePr>
        <p:xfrm>
          <a:off x="390525" y="1693863"/>
          <a:ext cx="8108950" cy="3387725"/>
        </p:xfrm>
        <a:graphic>
          <a:graphicData uri="http://schemas.openxmlformats.org/presentationml/2006/ole">
            <p:oleObj spid="_x0000_s43018" name="Document" r:id="rId3" imgW="8166765" imgH="342900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250825" y="1196975"/>
            <a:ext cx="20224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【</a:t>
            </a:r>
            <a:r>
              <a:rPr lang="zh-CN" altLang="en-US">
                <a:solidFill>
                  <a:srgbClr val="FF6600"/>
                </a:solidFill>
                <a:latin typeface="Arial" panose="020B0604020202020204" pitchFamily="34" charset="0"/>
              </a:rPr>
              <a:t>针对训练</a:t>
            </a:r>
            <a:r>
              <a:rPr lang="en-US" altLang="zh-CN">
                <a:solidFill>
                  <a:srgbClr val="FF6600"/>
                </a:solidFill>
                <a:latin typeface="Arial" panose="020B0604020202020204" pitchFamily="34" charset="0"/>
              </a:rPr>
              <a:t>】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23850" y="2111375"/>
            <a:ext cx="8351838" cy="4203700"/>
            <a:chOff x="204" y="1330"/>
            <a:chExt cx="5261" cy="2648"/>
          </a:xfrm>
        </p:grpSpPr>
        <p:sp>
          <p:nvSpPr>
            <p:cNvPr id="44036" name="Rectangle 4"/>
            <p:cNvSpPr>
              <a:spLocks noChangeArrowheads="1"/>
            </p:cNvSpPr>
            <p:nvPr/>
          </p:nvSpPr>
          <p:spPr bwMode="auto">
            <a:xfrm>
              <a:off x="204" y="1330"/>
              <a:ext cx="526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/>
              <a:r>
                <a:rPr lang="en-US" altLang="zh-CN" dirty="0"/>
                <a:t>7</a:t>
              </a:r>
              <a:r>
                <a:rPr lang="zh-CN" altLang="en-US" dirty="0"/>
                <a:t>．在给病人输液</a:t>
              </a:r>
              <a:r>
                <a:rPr lang="zh-CN" altLang="en-US" dirty="0" smtClean="0"/>
                <a:t>时，为了</a:t>
              </a:r>
              <a:r>
                <a:rPr lang="zh-CN" altLang="en-US" dirty="0"/>
                <a:t>使整个输液过程中药液保持匀速下</a:t>
              </a:r>
              <a:r>
                <a:rPr lang="zh-CN" altLang="en-US" dirty="0" smtClean="0"/>
                <a:t>滴，如</a:t>
              </a: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13</a:t>
              </a:r>
              <a:r>
                <a:rPr lang="zh-CN" altLang="en-US" dirty="0"/>
                <a:t>所示的装置中最为合理的</a:t>
              </a:r>
              <a:r>
                <a:rPr lang="zh-CN" altLang="en-US" dirty="0" smtClean="0"/>
                <a:t>是（</a:t>
              </a:r>
              <a:r>
                <a:rPr lang="zh-CN" altLang="en-US" dirty="0"/>
                <a:t>　　</a:t>
              </a:r>
              <a:r>
                <a:rPr lang="zh-CN" altLang="en-US" dirty="0" smtClean="0"/>
                <a:t>）</a:t>
              </a:r>
              <a:r>
                <a:rPr lang="en-US" altLang="zh-CN" dirty="0" smtClean="0"/>
                <a:t> </a:t>
              </a:r>
              <a:endParaRPr lang="en-US" altLang="zh-CN" dirty="0"/>
            </a:p>
          </p:txBody>
        </p:sp>
        <p:sp>
          <p:nvSpPr>
            <p:cNvPr id="44038" name="Rectangle 6"/>
            <p:cNvSpPr>
              <a:spLocks noChangeArrowheads="1"/>
            </p:cNvSpPr>
            <p:nvPr/>
          </p:nvSpPr>
          <p:spPr bwMode="auto">
            <a:xfrm>
              <a:off x="2290" y="3690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 i="1"/>
                <a:t>T</a:t>
              </a:r>
              <a:r>
                <a:rPr lang="zh-CN" altLang="en-US"/>
                <a:t>－</a:t>
              </a:r>
              <a:r>
                <a:rPr lang="en-US" altLang="zh-CN"/>
                <a:t>13 </a:t>
              </a:r>
            </a:p>
          </p:txBody>
        </p:sp>
      </p:grpSp>
      <p:sp>
        <p:nvSpPr>
          <p:cNvPr id="111624" name="Rectangle 8"/>
          <p:cNvSpPr>
            <a:spLocks noChangeArrowheads="1"/>
          </p:cNvSpPr>
          <p:nvPr/>
        </p:nvSpPr>
        <p:spPr bwMode="auto">
          <a:xfrm>
            <a:off x="6901183" y="2792373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B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317" y="3516421"/>
            <a:ext cx="5845243" cy="214482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/>
      <p:bldP spid="11162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395288" y="1480334"/>
            <a:ext cx="8351837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A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D</a:t>
            </a:r>
            <a:r>
              <a:rPr lang="zh-CN" altLang="en-US" dirty="0">
                <a:solidFill>
                  <a:srgbClr val="0000FF"/>
                </a:solidFill>
              </a:rPr>
              <a:t>图示装置</a:t>
            </a:r>
            <a:r>
              <a:rPr lang="zh-CN" altLang="en-US" dirty="0" smtClean="0">
                <a:solidFill>
                  <a:srgbClr val="0000FF"/>
                </a:solidFill>
              </a:rPr>
              <a:t>中，随着</a:t>
            </a:r>
            <a:r>
              <a:rPr lang="zh-CN" altLang="en-US" dirty="0">
                <a:solidFill>
                  <a:srgbClr val="0000FF"/>
                </a:solidFill>
              </a:rPr>
              <a:t>瓶内药液</a:t>
            </a:r>
            <a:r>
              <a:rPr lang="zh-CN" altLang="en-US" dirty="0" smtClean="0">
                <a:solidFill>
                  <a:srgbClr val="0000FF"/>
                </a:solidFill>
              </a:rPr>
              <a:t>流出，输液管</a:t>
            </a:r>
            <a:r>
              <a:rPr lang="zh-CN" altLang="en-US" dirty="0">
                <a:solidFill>
                  <a:srgbClr val="0000FF"/>
                </a:solidFill>
              </a:rPr>
              <a:t>出口处药液压强</a:t>
            </a:r>
            <a:r>
              <a:rPr lang="zh-CN" altLang="en-US" dirty="0" smtClean="0">
                <a:solidFill>
                  <a:srgbClr val="0000FF"/>
                </a:solidFill>
              </a:rPr>
              <a:t>减小，药液</a:t>
            </a:r>
            <a:r>
              <a:rPr lang="zh-CN" altLang="en-US" dirty="0">
                <a:solidFill>
                  <a:srgbClr val="0000FF"/>
                </a:solidFill>
              </a:rPr>
              <a:t>下滴的速度</a:t>
            </a:r>
            <a:r>
              <a:rPr lang="zh-CN" altLang="en-US" dirty="0" smtClean="0">
                <a:solidFill>
                  <a:srgbClr val="0000FF"/>
                </a:solidFill>
              </a:rPr>
              <a:t>减小，不</a:t>
            </a:r>
            <a:r>
              <a:rPr lang="zh-CN" altLang="en-US" dirty="0">
                <a:solidFill>
                  <a:srgbClr val="0000FF"/>
                </a:solidFill>
              </a:rPr>
              <a:t>符合</a:t>
            </a:r>
            <a:r>
              <a:rPr lang="zh-CN" altLang="en-US" dirty="0" smtClean="0">
                <a:solidFill>
                  <a:srgbClr val="0000FF"/>
                </a:solidFill>
              </a:rPr>
              <a:t>题意；</a:t>
            </a:r>
            <a:r>
              <a:rPr lang="en-US" altLang="zh-CN" dirty="0" smtClean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图中右边导管开口处与大气</a:t>
            </a:r>
            <a:r>
              <a:rPr lang="zh-CN" altLang="en-US" dirty="0" smtClean="0">
                <a:solidFill>
                  <a:srgbClr val="0000FF"/>
                </a:solidFill>
              </a:rPr>
              <a:t>连通，药液</a:t>
            </a:r>
            <a:r>
              <a:rPr lang="zh-CN" altLang="en-US" dirty="0">
                <a:solidFill>
                  <a:srgbClr val="0000FF"/>
                </a:solidFill>
              </a:rPr>
              <a:t>在下降的过程</a:t>
            </a:r>
            <a:r>
              <a:rPr lang="zh-CN" altLang="en-US" dirty="0" smtClean="0">
                <a:solidFill>
                  <a:srgbClr val="0000FF"/>
                </a:solidFill>
              </a:rPr>
              <a:t>中，瓶</a:t>
            </a:r>
            <a:r>
              <a:rPr lang="zh-CN" altLang="en-US" dirty="0">
                <a:solidFill>
                  <a:srgbClr val="0000FF"/>
                </a:solidFill>
              </a:rPr>
              <a:t>内气压与瓶内剩余药液产生的压强始终等于大气</a:t>
            </a:r>
            <a:r>
              <a:rPr lang="zh-CN" altLang="en-US" dirty="0" smtClean="0">
                <a:solidFill>
                  <a:srgbClr val="0000FF"/>
                </a:solidFill>
              </a:rPr>
              <a:t>压强，药液</a:t>
            </a:r>
            <a:r>
              <a:rPr lang="zh-CN" altLang="en-US" dirty="0">
                <a:solidFill>
                  <a:srgbClr val="0000FF"/>
                </a:solidFill>
              </a:rPr>
              <a:t>可以匀速滴</a:t>
            </a:r>
            <a:r>
              <a:rPr lang="zh-CN" altLang="en-US" dirty="0" smtClean="0">
                <a:solidFill>
                  <a:srgbClr val="0000FF"/>
                </a:solidFill>
              </a:rPr>
              <a:t>下，故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对。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323850" y="1538278"/>
            <a:ext cx="830103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/>
              <a:t>8</a:t>
            </a:r>
            <a:r>
              <a:rPr lang="zh-CN" altLang="en-US" dirty="0"/>
              <a:t>．甲同学做托里拆利</a:t>
            </a:r>
            <a:r>
              <a:rPr lang="zh-CN" altLang="en-US" dirty="0" smtClean="0"/>
              <a:t>实验，测</a:t>
            </a:r>
            <a:r>
              <a:rPr lang="zh-CN" altLang="en-US" dirty="0"/>
              <a:t>得管内外水银面高度差约</a:t>
            </a:r>
            <a:r>
              <a:rPr lang="en-US" altLang="zh-CN" dirty="0" smtClean="0"/>
              <a:t>76cm</a:t>
            </a:r>
            <a:r>
              <a:rPr lang="zh-CN" altLang="en-US" dirty="0" smtClean="0"/>
              <a:t>，乙</a:t>
            </a:r>
            <a:r>
              <a:rPr lang="zh-CN" altLang="en-US" dirty="0"/>
              <a:t>同学采取下面哪个措施可以改变这个</a:t>
            </a:r>
            <a:r>
              <a:rPr lang="zh-CN" altLang="en-US" dirty="0" smtClean="0"/>
              <a:t>高度差（</a:t>
            </a:r>
            <a:r>
              <a:rPr lang="zh-CN" altLang="en-US" dirty="0"/>
              <a:t>　　</a:t>
            </a:r>
            <a:r>
              <a:rPr lang="zh-CN" altLang="en-US" dirty="0" smtClean="0"/>
              <a:t>）</a:t>
            </a:r>
            <a:r>
              <a:rPr lang="en-US" altLang="zh-CN" dirty="0" smtClean="0"/>
              <a:t>A</a:t>
            </a:r>
            <a:r>
              <a:rPr lang="zh-CN" altLang="en-US" dirty="0"/>
              <a:t>．往水银槽内加少量</a:t>
            </a:r>
            <a:r>
              <a:rPr lang="zh-CN" altLang="en-US" dirty="0" smtClean="0"/>
              <a:t>水银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B</a:t>
            </a:r>
            <a:r>
              <a:rPr lang="zh-CN" altLang="en-US" dirty="0"/>
              <a:t>．用粗一些的玻璃管做</a:t>
            </a:r>
            <a:r>
              <a:rPr lang="zh-CN" altLang="en-US" dirty="0" smtClean="0"/>
              <a:t>实验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C</a:t>
            </a:r>
            <a:r>
              <a:rPr lang="zh-CN" altLang="en-US" dirty="0"/>
              <a:t>．把玻璃管往上</a:t>
            </a:r>
            <a:r>
              <a:rPr lang="zh-CN" altLang="en-US" dirty="0" smtClean="0"/>
              <a:t>提一提，但</a:t>
            </a:r>
            <a:r>
              <a:rPr lang="zh-CN" altLang="en-US" dirty="0"/>
              <a:t>不出水银</a:t>
            </a:r>
            <a:r>
              <a:rPr lang="zh-CN" altLang="en-US" dirty="0" smtClean="0"/>
              <a:t>面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D</a:t>
            </a:r>
            <a:r>
              <a:rPr lang="zh-CN" altLang="en-US" dirty="0" smtClean="0"/>
              <a:t>．</a:t>
            </a:r>
            <a:r>
              <a:rPr lang="zh-CN" altLang="en-US" dirty="0"/>
              <a:t>把实验移到高山上去做 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7812360" y="2204864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D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/>
      <p:bldP spid="11366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ChangeArrowheads="1"/>
          </p:cNvSpPr>
          <p:nvPr/>
        </p:nvSpPr>
        <p:spPr bwMode="auto">
          <a:xfrm>
            <a:off x="323850" y="1623209"/>
            <a:ext cx="85074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往</a:t>
            </a:r>
            <a:r>
              <a:rPr lang="zh-CN" altLang="en-US" dirty="0">
                <a:solidFill>
                  <a:srgbClr val="0000FF"/>
                </a:solidFill>
              </a:rPr>
              <a:t>水银槽加</a:t>
            </a:r>
            <a:r>
              <a:rPr lang="zh-CN" altLang="en-US" dirty="0" smtClean="0">
                <a:solidFill>
                  <a:srgbClr val="0000FF"/>
                </a:solidFill>
              </a:rPr>
              <a:t>水银，用</a:t>
            </a:r>
            <a:r>
              <a:rPr lang="zh-CN" altLang="en-US" dirty="0">
                <a:solidFill>
                  <a:srgbClr val="0000FF"/>
                </a:solidFill>
              </a:rPr>
              <a:t>粗一些的玻璃管做</a:t>
            </a:r>
            <a:r>
              <a:rPr lang="zh-CN" altLang="en-US" dirty="0" smtClean="0">
                <a:solidFill>
                  <a:srgbClr val="0000FF"/>
                </a:solidFill>
              </a:rPr>
              <a:t>实验，把</a:t>
            </a:r>
            <a:r>
              <a:rPr lang="zh-CN" altLang="en-US" dirty="0">
                <a:solidFill>
                  <a:srgbClr val="0000FF"/>
                </a:solidFill>
              </a:rPr>
              <a:t>玻璃管往上</a:t>
            </a:r>
            <a:r>
              <a:rPr lang="zh-CN" altLang="en-US" dirty="0" smtClean="0">
                <a:solidFill>
                  <a:srgbClr val="0000FF"/>
                </a:solidFill>
              </a:rPr>
              <a:t>提，这</a:t>
            </a:r>
            <a:r>
              <a:rPr lang="zh-CN" altLang="en-US" dirty="0">
                <a:solidFill>
                  <a:srgbClr val="0000FF"/>
                </a:solidFill>
              </a:rPr>
              <a:t>三个方法既不能改变大气压的</a:t>
            </a:r>
            <a:r>
              <a:rPr lang="zh-CN" altLang="en-US" dirty="0" smtClean="0">
                <a:solidFill>
                  <a:srgbClr val="0000FF"/>
                </a:solidFill>
              </a:rPr>
              <a:t>大小，又</a:t>
            </a:r>
            <a:r>
              <a:rPr lang="zh-CN" altLang="en-US" dirty="0">
                <a:solidFill>
                  <a:srgbClr val="0000FF"/>
                </a:solidFill>
              </a:rPr>
              <a:t>不能改变水银柱的</a:t>
            </a:r>
            <a:r>
              <a:rPr lang="zh-CN" altLang="en-US" dirty="0" smtClean="0">
                <a:solidFill>
                  <a:srgbClr val="0000FF"/>
                </a:solidFill>
              </a:rPr>
              <a:t>压强，故都</a:t>
            </a:r>
            <a:r>
              <a:rPr lang="zh-CN" altLang="en-US" dirty="0">
                <a:solidFill>
                  <a:srgbClr val="0000FF"/>
                </a:solidFill>
              </a:rPr>
              <a:t>不能使管内外水银面高度差发生</a:t>
            </a:r>
            <a:r>
              <a:rPr lang="zh-CN" altLang="en-US" dirty="0" smtClean="0">
                <a:solidFill>
                  <a:srgbClr val="0000FF"/>
                </a:solidFill>
              </a:rPr>
              <a:t>变化；把</a:t>
            </a:r>
            <a:r>
              <a:rPr lang="zh-CN" altLang="en-US" dirty="0">
                <a:solidFill>
                  <a:srgbClr val="0000FF"/>
                </a:solidFill>
              </a:rPr>
              <a:t>实验移到高山上去</a:t>
            </a:r>
            <a:r>
              <a:rPr lang="zh-CN" altLang="en-US" dirty="0" smtClean="0">
                <a:solidFill>
                  <a:srgbClr val="0000FF"/>
                </a:solidFill>
              </a:rPr>
              <a:t>做，高山</a:t>
            </a:r>
            <a:r>
              <a:rPr lang="zh-CN" altLang="en-US" dirty="0">
                <a:solidFill>
                  <a:srgbClr val="0000FF"/>
                </a:solidFill>
              </a:rPr>
              <a:t>上大气压</a:t>
            </a:r>
            <a:r>
              <a:rPr lang="zh-CN" altLang="en-US" dirty="0" smtClean="0">
                <a:solidFill>
                  <a:srgbClr val="0000FF"/>
                </a:solidFill>
              </a:rPr>
              <a:t>小，能</a:t>
            </a:r>
            <a:r>
              <a:rPr lang="zh-CN" altLang="en-US" dirty="0">
                <a:solidFill>
                  <a:srgbClr val="0000FF"/>
                </a:solidFill>
              </a:rPr>
              <a:t>支持的水银柱高度也就变小。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8" name="Rectangle 16"/>
          <p:cNvSpPr>
            <a:spLocks noChangeArrowheads="1"/>
          </p:cNvSpPr>
          <p:nvPr/>
        </p:nvSpPr>
        <p:spPr bwMode="auto">
          <a:xfrm>
            <a:off x="395288" y="1125538"/>
            <a:ext cx="14097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/>
              <a:t>重点梳理</a:t>
            </a:r>
          </a:p>
        </p:txBody>
      </p:sp>
      <p:sp>
        <p:nvSpPr>
          <p:cNvPr id="54289" name="Rectangle 17"/>
          <p:cNvSpPr>
            <a:spLocks noChangeArrowheads="1"/>
          </p:cNvSpPr>
          <p:nvPr/>
        </p:nvSpPr>
        <p:spPr bwMode="auto">
          <a:xfrm>
            <a:off x="250825" y="1700213"/>
            <a:ext cx="86423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 dirty="0"/>
              <a:t>1</a:t>
            </a:r>
            <a:r>
              <a:rPr lang="zh-CN" altLang="en-US" dirty="0"/>
              <a:t>．压强</a:t>
            </a:r>
          </a:p>
        </p:txBody>
      </p:sp>
      <p:sp>
        <p:nvSpPr>
          <p:cNvPr id="6148" name="Rectangle 40"/>
          <p:cNvSpPr>
            <a:spLocks noChangeArrowheads="1"/>
          </p:cNvSpPr>
          <p:nvPr/>
        </p:nvSpPr>
        <p:spPr bwMode="auto">
          <a:xfrm>
            <a:off x="976313" y="2224088"/>
            <a:ext cx="15525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graphicFrame>
        <p:nvGraphicFramePr>
          <p:cNvPr id="54461" name="Group 189"/>
          <p:cNvGraphicFramePr>
            <a:graphicFrameLocks noGrp="1"/>
          </p:cNvGraphicFramePr>
          <p:nvPr/>
        </p:nvGraphicFramePr>
        <p:xfrm>
          <a:off x="179388" y="2349500"/>
          <a:ext cx="8496300" cy="4319588"/>
        </p:xfrm>
        <a:graphic>
          <a:graphicData uri="http://schemas.openxmlformats.org/drawingml/2006/table">
            <a:tbl>
              <a:tblPr/>
              <a:tblGrid>
                <a:gridCol w="1487487"/>
                <a:gridCol w="1485900"/>
                <a:gridCol w="2516188"/>
                <a:gridCol w="3006725"/>
              </a:tblGrid>
              <a:tr h="927100"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压力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重力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 rowSpan="6">
                  <a:txBody>
                    <a:bodyPr/>
                    <a:lstStyle/>
                    <a:p>
                      <a:pPr marL="0" marR="0" lvl="0" indent="2667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区别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性质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弹力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引力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方向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垂直于受力面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竖直向下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作用点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在接触的物体表面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在物体的重心上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78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施力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物体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被支撑的物体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地球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大小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pS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mg</a:t>
                      </a:r>
                      <a:endParaRPr kumimoji="0" lang="en-US" altLang="zh-CN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受力图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85" name="Rectangle 42"/>
          <p:cNvSpPr>
            <a:spLocks noChangeArrowheads="1"/>
          </p:cNvSpPr>
          <p:nvPr/>
        </p:nvSpPr>
        <p:spPr bwMode="auto">
          <a:xfrm>
            <a:off x="976313" y="2224088"/>
            <a:ext cx="185578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633" y="5934106"/>
            <a:ext cx="1123810" cy="50476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5838868"/>
            <a:ext cx="1523810" cy="600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5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8" grpId="0"/>
      <p:bldP spid="5428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95288" y="1106488"/>
            <a:ext cx="8497887" cy="5549900"/>
            <a:chOff x="249" y="697"/>
            <a:chExt cx="5353" cy="3496"/>
          </a:xfrm>
        </p:grpSpPr>
        <p:sp>
          <p:nvSpPr>
            <p:cNvPr id="48131" name="Rectangle 3"/>
            <p:cNvSpPr>
              <a:spLocks noChangeArrowheads="1"/>
            </p:cNvSpPr>
            <p:nvPr/>
          </p:nvSpPr>
          <p:spPr bwMode="auto">
            <a:xfrm>
              <a:off x="249" y="697"/>
              <a:ext cx="5353" cy="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/>
              <a:r>
                <a:rPr lang="en-US" altLang="zh-CN" dirty="0"/>
                <a:t>9</a:t>
              </a:r>
              <a:r>
                <a:rPr lang="zh-CN" altLang="en-US" dirty="0"/>
                <a:t>．如图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14</a:t>
              </a:r>
              <a:r>
                <a:rPr lang="zh-CN" altLang="en-US" dirty="0"/>
                <a:t>甲所</a:t>
              </a:r>
              <a:r>
                <a:rPr lang="zh-CN" altLang="en-US" dirty="0" smtClean="0"/>
                <a:t>示，将</a:t>
              </a:r>
              <a:r>
                <a:rPr lang="zh-CN" altLang="en-US" dirty="0"/>
                <a:t>杯子里装满</a:t>
              </a:r>
              <a:r>
                <a:rPr lang="zh-CN" altLang="en-US" dirty="0" smtClean="0"/>
                <a:t>水，用</a:t>
              </a:r>
              <a:r>
                <a:rPr lang="zh-CN" altLang="en-US" dirty="0"/>
                <a:t>纸把杯口  盖</a:t>
              </a:r>
              <a:r>
                <a:rPr lang="zh-CN" altLang="en-US" dirty="0" smtClean="0"/>
                <a:t>严，手</a:t>
              </a:r>
              <a:r>
                <a:rPr lang="zh-CN" altLang="en-US" dirty="0"/>
                <a:t>按住纸片把杯子</a:t>
              </a:r>
              <a:r>
                <a:rPr lang="zh-CN" altLang="en-US" dirty="0" smtClean="0"/>
                <a:t>倒过来，放开</a:t>
              </a:r>
              <a:r>
                <a:rPr lang="zh-CN" altLang="en-US" dirty="0"/>
                <a:t>手</a:t>
              </a:r>
              <a:r>
                <a:rPr lang="zh-CN" altLang="en-US" dirty="0" smtClean="0"/>
                <a:t>后，纸片</a:t>
              </a:r>
              <a:r>
                <a:rPr lang="zh-CN" altLang="en-US" dirty="0"/>
                <a:t>不会</a:t>
              </a:r>
              <a:r>
                <a:rPr lang="zh-CN" altLang="en-US" dirty="0" smtClean="0"/>
                <a:t>掉下来，杯</a:t>
              </a:r>
              <a:r>
                <a:rPr lang="zh-CN" altLang="en-US" dirty="0"/>
                <a:t>中的水也不会流出</a:t>
              </a:r>
              <a:r>
                <a:rPr lang="zh-CN" altLang="en-US" dirty="0" smtClean="0"/>
                <a:t>来，这</a:t>
              </a:r>
              <a:r>
                <a:rPr lang="zh-CN" altLang="en-US" dirty="0"/>
                <a:t>说明</a:t>
              </a:r>
              <a:r>
                <a:rPr lang="en-US" altLang="zh-CN" dirty="0"/>
                <a:t>__________________</a:t>
              </a:r>
              <a:r>
                <a:rPr lang="zh-CN" altLang="en-US" dirty="0"/>
                <a:t>。如果将杯子转到如图乙或丙所示的</a:t>
              </a:r>
              <a:r>
                <a:rPr lang="zh-CN" altLang="en-US" dirty="0" smtClean="0"/>
                <a:t>位置，纸片</a:t>
              </a:r>
              <a:r>
                <a:rPr lang="en-US" altLang="zh-CN" dirty="0" smtClean="0"/>
                <a:t>________</a:t>
              </a:r>
              <a:r>
                <a:rPr lang="zh-CN" altLang="en-US" dirty="0" smtClean="0"/>
                <a:t>（选</a:t>
              </a:r>
              <a:r>
                <a:rPr lang="zh-CN" altLang="en-US" dirty="0"/>
                <a:t>填“会”或</a:t>
              </a:r>
              <a:r>
                <a:rPr lang="zh-CN" altLang="en-US" dirty="0" smtClean="0"/>
                <a:t>“不会”）掉下来，水</a:t>
              </a:r>
              <a:r>
                <a:rPr lang="en-US" altLang="zh-CN" dirty="0" smtClean="0"/>
                <a:t>________</a:t>
              </a:r>
              <a:r>
                <a:rPr lang="zh-CN" altLang="en-US" dirty="0" smtClean="0"/>
                <a:t>（选</a:t>
              </a:r>
              <a:r>
                <a:rPr lang="zh-CN" altLang="en-US" dirty="0"/>
                <a:t>填“会”或</a:t>
              </a:r>
              <a:r>
                <a:rPr lang="zh-CN" altLang="en-US" dirty="0" smtClean="0"/>
                <a:t>“不会”）流出来，这</a:t>
              </a:r>
              <a:r>
                <a:rPr lang="zh-CN" altLang="en-US" dirty="0"/>
                <a:t>说明大气</a:t>
              </a:r>
              <a:r>
                <a:rPr lang="en-US" altLang="zh-CN" dirty="0"/>
                <a:t>______________________</a:t>
              </a:r>
              <a:r>
                <a:rPr lang="zh-CN" altLang="en-US" dirty="0"/>
                <a:t>。 </a:t>
              </a:r>
            </a:p>
          </p:txBody>
        </p:sp>
        <p:sp>
          <p:nvSpPr>
            <p:cNvPr id="48133" name="Rectangle 5"/>
            <p:cNvSpPr>
              <a:spLocks noChangeArrowheads="1"/>
            </p:cNvSpPr>
            <p:nvPr/>
          </p:nvSpPr>
          <p:spPr bwMode="auto">
            <a:xfrm>
              <a:off x="3838" y="3905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 i="1"/>
                <a:t>T</a:t>
              </a:r>
              <a:r>
                <a:rPr lang="zh-CN" altLang="en-US"/>
                <a:t>－</a:t>
              </a:r>
              <a:r>
                <a:rPr lang="en-US" altLang="zh-CN"/>
                <a:t>14 </a:t>
              </a:r>
            </a:p>
          </p:txBody>
        </p:sp>
      </p:grp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5004594" y="2197926"/>
            <a:ext cx="2176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存在大气压强 </a:t>
            </a:r>
          </a:p>
        </p:txBody>
      </p:sp>
      <p:sp>
        <p:nvSpPr>
          <p:cNvPr id="115720" name="Rectangle 8"/>
          <p:cNvSpPr>
            <a:spLocks noChangeArrowheads="1"/>
          </p:cNvSpPr>
          <p:nvPr/>
        </p:nvSpPr>
        <p:spPr bwMode="auto">
          <a:xfrm>
            <a:off x="5978134" y="2854559"/>
            <a:ext cx="95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不会 </a:t>
            </a:r>
          </a:p>
        </p:txBody>
      </p:sp>
      <p:sp>
        <p:nvSpPr>
          <p:cNvPr id="115721" name="Rectangle 9"/>
          <p:cNvSpPr>
            <a:spLocks noChangeArrowheads="1"/>
          </p:cNvSpPr>
          <p:nvPr/>
        </p:nvSpPr>
        <p:spPr bwMode="auto">
          <a:xfrm>
            <a:off x="4064077" y="3392923"/>
            <a:ext cx="950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不会 </a:t>
            </a:r>
          </a:p>
        </p:txBody>
      </p:sp>
      <p:sp>
        <p:nvSpPr>
          <p:cNvPr id="115722" name="Rectangle 10"/>
          <p:cNvSpPr>
            <a:spLocks noChangeArrowheads="1"/>
          </p:cNvSpPr>
          <p:nvPr/>
        </p:nvSpPr>
        <p:spPr bwMode="auto">
          <a:xfrm>
            <a:off x="3387207" y="3883823"/>
            <a:ext cx="309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向各个方向都有压强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273" y="4616450"/>
            <a:ext cx="4006861" cy="169286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9" grpId="0"/>
      <p:bldP spid="115720" grpId="0"/>
      <p:bldP spid="115721" grpId="0"/>
      <p:bldP spid="11572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395288" y="1484313"/>
            <a:ext cx="460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>
                <a:solidFill>
                  <a:schemeClr val="fol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类型四　液体压强与流速的关系 </a:t>
            </a:r>
          </a:p>
        </p:txBody>
      </p:sp>
      <p:sp>
        <p:nvSpPr>
          <p:cNvPr id="116740" name="Rectangle 4"/>
          <p:cNvSpPr>
            <a:spLocks noChangeArrowheads="1"/>
          </p:cNvSpPr>
          <p:nvPr/>
        </p:nvSpPr>
        <p:spPr bwMode="auto">
          <a:xfrm>
            <a:off x="395288" y="2044671"/>
            <a:ext cx="83629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dirty="0" smtClean="0"/>
              <a:t>    探究</a:t>
            </a:r>
            <a:r>
              <a:rPr lang="zh-CN" altLang="en-US" dirty="0"/>
              <a:t>流速大小对流体压强的影响是课程标准的新</a:t>
            </a:r>
            <a:r>
              <a:rPr lang="zh-CN" altLang="en-US" dirty="0" smtClean="0"/>
              <a:t>内容，对</a:t>
            </a:r>
            <a:r>
              <a:rPr lang="zh-CN" altLang="en-US" dirty="0"/>
              <a:t>这一部分知识的考查将成为中考命题的一个新亮点。试题通常以阅读题、实验探究、创新应用题等形式给</a:t>
            </a:r>
            <a:r>
              <a:rPr lang="zh-CN" altLang="en-US" dirty="0" smtClean="0"/>
              <a:t>出，需</a:t>
            </a:r>
            <a:r>
              <a:rPr lang="zh-CN" altLang="en-US" dirty="0"/>
              <a:t>确定研究</a:t>
            </a:r>
            <a:r>
              <a:rPr lang="zh-CN" altLang="en-US" dirty="0" smtClean="0"/>
              <a:t>对象，判断</a:t>
            </a:r>
            <a:r>
              <a:rPr lang="zh-CN" altLang="en-US" dirty="0"/>
              <a:t>物体上、下方压强大小的改变</a:t>
            </a:r>
            <a:r>
              <a:rPr lang="zh-CN" altLang="en-US" dirty="0" smtClean="0"/>
              <a:t>情况，分析</a:t>
            </a:r>
            <a:r>
              <a:rPr lang="zh-CN" altLang="en-US" dirty="0"/>
              <a:t>得出结论。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/>
      <p:bldP spid="11674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50825" y="1462088"/>
            <a:ext cx="8723313" cy="4810125"/>
            <a:chOff x="158" y="921"/>
            <a:chExt cx="5495" cy="3030"/>
          </a:xfrm>
        </p:grpSpPr>
        <p:sp>
          <p:nvSpPr>
            <p:cNvPr id="50179" name="Rectangle 3"/>
            <p:cNvSpPr>
              <a:spLocks noChangeArrowheads="1"/>
            </p:cNvSpPr>
            <p:nvPr/>
          </p:nvSpPr>
          <p:spPr bwMode="auto">
            <a:xfrm>
              <a:off x="158" y="921"/>
              <a:ext cx="5495" cy="2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indent="266700"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indent="0"/>
              <a:r>
                <a:rPr lang="zh-CN" altLang="en-US" dirty="0">
                  <a:solidFill>
                    <a:srgbClr val="FF0000"/>
                  </a:solidFill>
                </a:rPr>
                <a:t>例</a:t>
              </a:r>
              <a:r>
                <a:rPr lang="en-US" altLang="zh-CN" dirty="0">
                  <a:solidFill>
                    <a:srgbClr val="FF0000"/>
                  </a:solidFill>
                </a:rPr>
                <a:t>6</a:t>
              </a:r>
              <a:r>
                <a:rPr lang="en-US" altLang="zh-CN" dirty="0"/>
                <a:t> </a:t>
              </a:r>
              <a:r>
                <a:rPr lang="en-US" altLang="zh-CN" dirty="0" smtClean="0"/>
                <a:t> </a:t>
              </a:r>
              <a:r>
                <a:rPr lang="zh-CN" altLang="en-US" dirty="0" smtClean="0"/>
                <a:t>如</a:t>
              </a: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15</a:t>
              </a:r>
              <a:r>
                <a:rPr lang="zh-CN" altLang="en-US" dirty="0"/>
                <a:t>所</a:t>
              </a:r>
              <a:r>
                <a:rPr lang="zh-CN" altLang="en-US" dirty="0" smtClean="0"/>
                <a:t>示，在</a:t>
              </a:r>
              <a:r>
                <a:rPr lang="zh-CN" altLang="en-US" dirty="0"/>
                <a:t>一个盛水的玻璃杯内插入一根吸管</a:t>
              </a:r>
              <a:r>
                <a:rPr lang="en-US" altLang="zh-CN" i="1" dirty="0" smtClean="0"/>
                <a:t>A</a:t>
              </a:r>
              <a:r>
                <a:rPr lang="zh-CN" altLang="en-US" dirty="0" smtClean="0"/>
                <a:t>，用</a:t>
              </a:r>
              <a:r>
                <a:rPr lang="zh-CN" altLang="en-US" dirty="0"/>
                <a:t>另一根吸管</a:t>
              </a:r>
              <a:r>
                <a:rPr lang="en-US" altLang="zh-CN" i="1" dirty="0"/>
                <a:t>B</a:t>
              </a:r>
              <a:r>
                <a:rPr lang="zh-CN" altLang="en-US" dirty="0"/>
                <a:t>对准</a:t>
              </a:r>
              <a:r>
                <a:rPr lang="en-US" altLang="zh-CN" i="1" dirty="0"/>
                <a:t>A</a:t>
              </a:r>
              <a:r>
                <a:rPr lang="zh-CN" altLang="en-US" dirty="0"/>
                <a:t>的管口上方</a:t>
              </a:r>
              <a:r>
                <a:rPr lang="zh-CN" altLang="en-US" dirty="0" smtClean="0"/>
                <a:t>吹气，看到</a:t>
              </a:r>
              <a:r>
                <a:rPr lang="en-US" altLang="zh-CN" i="1" dirty="0"/>
                <a:t>A</a:t>
              </a:r>
              <a:r>
                <a:rPr lang="zh-CN" altLang="en-US" dirty="0"/>
                <a:t>的管口有水喷出。这是因为流体的流速越</a:t>
              </a:r>
              <a:r>
                <a:rPr lang="en-US" altLang="zh-CN" dirty="0" smtClean="0"/>
                <a:t>______</a:t>
              </a:r>
              <a:r>
                <a:rPr lang="zh-CN" altLang="en-US" dirty="0" smtClean="0"/>
                <a:t>，压强</a:t>
              </a:r>
              <a:r>
                <a:rPr lang="zh-CN" altLang="en-US" dirty="0"/>
                <a:t>越</a:t>
              </a:r>
              <a:r>
                <a:rPr lang="en-US" altLang="zh-CN" dirty="0"/>
                <a:t>______</a:t>
              </a:r>
              <a:r>
                <a:rPr lang="zh-CN" altLang="en-US" dirty="0"/>
                <a:t>。以下现象中不能用此原理解释的是</a:t>
              </a:r>
              <a:r>
                <a:rPr lang="en-US" altLang="zh-CN" dirty="0" smtClean="0"/>
                <a:t>________</a:t>
              </a:r>
              <a:r>
                <a:rPr lang="zh-CN" altLang="en-US" dirty="0" smtClean="0"/>
                <a:t>（填序号）。</a:t>
              </a:r>
              <a:endParaRPr lang="en-US" altLang="zh-CN" dirty="0" smtClean="0"/>
            </a:p>
            <a:p>
              <a:pPr indent="0"/>
              <a:r>
                <a:rPr lang="zh-CN" altLang="en-US" dirty="0" smtClean="0"/>
                <a:t>①</a:t>
              </a:r>
              <a:r>
                <a:rPr lang="zh-CN" altLang="en-US" dirty="0"/>
                <a:t>两艘并排高速航行的船不能靠岸太</a:t>
              </a:r>
              <a:r>
                <a:rPr lang="zh-CN" altLang="en-US" dirty="0" smtClean="0"/>
                <a:t>近</a:t>
              </a:r>
              <a:endParaRPr lang="en-US" altLang="zh-CN" dirty="0" smtClean="0"/>
            </a:p>
            <a:p>
              <a:pPr indent="0"/>
              <a:r>
                <a:rPr lang="zh-CN" altLang="en-US" dirty="0" smtClean="0"/>
                <a:t>②</a:t>
              </a:r>
              <a:r>
                <a:rPr lang="zh-CN" altLang="en-US" dirty="0"/>
                <a:t>用吸管把饮料吸进嘴</a:t>
              </a:r>
              <a:r>
                <a:rPr lang="zh-CN" altLang="en-US" dirty="0" smtClean="0"/>
                <a:t>里</a:t>
              </a:r>
              <a:endParaRPr lang="en-US" altLang="zh-CN" dirty="0" smtClean="0"/>
            </a:p>
            <a:p>
              <a:pPr indent="0"/>
              <a:r>
                <a:rPr lang="zh-CN" altLang="en-US" dirty="0" smtClean="0"/>
                <a:t>③</a:t>
              </a:r>
              <a:r>
                <a:rPr lang="zh-CN" altLang="en-US" dirty="0"/>
                <a:t>狂风会把一些不牢固的建筑物的屋顶掀翻 </a:t>
              </a:r>
            </a:p>
          </p:txBody>
        </p:sp>
        <p:sp>
          <p:nvSpPr>
            <p:cNvPr id="50181" name="Rectangle 5"/>
            <p:cNvSpPr>
              <a:spLocks noChangeArrowheads="1"/>
            </p:cNvSpPr>
            <p:nvPr/>
          </p:nvSpPr>
          <p:spPr bwMode="auto">
            <a:xfrm>
              <a:off x="4244" y="3663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 dirty="0"/>
                <a:t>图</a:t>
              </a:r>
              <a:r>
                <a:rPr lang="en-US" altLang="zh-CN" dirty="0"/>
                <a:t>8</a:t>
              </a:r>
              <a:r>
                <a:rPr lang="zh-CN" altLang="en-US" dirty="0"/>
                <a:t>－</a:t>
              </a:r>
              <a:r>
                <a:rPr lang="en-US" altLang="zh-CN" i="1" dirty="0"/>
                <a:t>T</a:t>
              </a:r>
              <a:r>
                <a:rPr lang="zh-CN" altLang="en-US" dirty="0"/>
                <a:t>－</a:t>
              </a:r>
              <a:r>
                <a:rPr lang="en-US" altLang="zh-CN" dirty="0"/>
                <a:t>15 </a:t>
              </a:r>
            </a:p>
          </p:txBody>
        </p:sp>
      </p:grp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4482235" y="2636838"/>
            <a:ext cx="64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大 </a:t>
            </a:r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6516216" y="2636838"/>
            <a:ext cx="64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小 </a:t>
            </a:r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4217988" y="3213100"/>
            <a:ext cx="64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②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819" y="3933056"/>
            <a:ext cx="1530806" cy="18722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7" grpId="0"/>
      <p:bldP spid="117768" grpId="0"/>
      <p:bldP spid="11776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323850" y="1401000"/>
            <a:ext cx="85074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本题</a:t>
            </a:r>
            <a:r>
              <a:rPr lang="zh-CN" altLang="en-US" dirty="0">
                <a:solidFill>
                  <a:srgbClr val="0000FF"/>
                </a:solidFill>
              </a:rPr>
              <a:t>考查了流体压强与流速的关系。流体压强与流速的</a:t>
            </a:r>
            <a:r>
              <a:rPr lang="zh-CN" altLang="en-US" dirty="0" smtClean="0">
                <a:solidFill>
                  <a:srgbClr val="0000FF"/>
                </a:solidFill>
              </a:rPr>
              <a:t>关系：流速</a:t>
            </a:r>
            <a:r>
              <a:rPr lang="zh-CN" altLang="en-US" dirty="0">
                <a:solidFill>
                  <a:srgbClr val="0000FF"/>
                </a:solidFill>
              </a:rPr>
              <a:t>越</a:t>
            </a:r>
            <a:r>
              <a:rPr lang="zh-CN" altLang="en-US" dirty="0" smtClean="0">
                <a:solidFill>
                  <a:srgbClr val="0000FF"/>
                </a:solidFill>
              </a:rPr>
              <a:t>大，压强</a:t>
            </a:r>
            <a:r>
              <a:rPr lang="zh-CN" altLang="en-US" dirty="0">
                <a:solidFill>
                  <a:srgbClr val="0000FF"/>
                </a:solidFill>
              </a:rPr>
              <a:t>越</a:t>
            </a:r>
            <a:r>
              <a:rPr lang="zh-CN" altLang="en-US" dirty="0" smtClean="0">
                <a:solidFill>
                  <a:srgbClr val="0000FF"/>
                </a:solidFill>
              </a:rPr>
              <a:t>小；流速</a:t>
            </a:r>
            <a:r>
              <a:rPr lang="zh-CN" altLang="en-US" dirty="0">
                <a:solidFill>
                  <a:srgbClr val="0000FF"/>
                </a:solidFill>
              </a:rPr>
              <a:t>越</a:t>
            </a:r>
            <a:r>
              <a:rPr lang="zh-CN" altLang="en-US" dirty="0" smtClean="0">
                <a:solidFill>
                  <a:srgbClr val="0000FF"/>
                </a:solidFill>
              </a:rPr>
              <a:t>小，压强</a:t>
            </a:r>
            <a:r>
              <a:rPr lang="zh-CN" altLang="en-US" dirty="0">
                <a:solidFill>
                  <a:srgbClr val="0000FF"/>
                </a:solidFill>
              </a:rPr>
              <a:t>越大。两艘船并排高速行驶</a:t>
            </a:r>
            <a:r>
              <a:rPr lang="zh-CN" altLang="en-US" dirty="0" smtClean="0">
                <a:solidFill>
                  <a:srgbClr val="0000FF"/>
                </a:solidFill>
              </a:rPr>
              <a:t>时，两</a:t>
            </a:r>
            <a:r>
              <a:rPr lang="zh-CN" altLang="en-US" dirty="0">
                <a:solidFill>
                  <a:srgbClr val="0000FF"/>
                </a:solidFill>
              </a:rPr>
              <a:t>艘船之间的水流流速大压强</a:t>
            </a:r>
            <a:r>
              <a:rPr lang="zh-CN" altLang="en-US" dirty="0" smtClean="0">
                <a:solidFill>
                  <a:srgbClr val="0000FF"/>
                </a:solidFill>
              </a:rPr>
              <a:t>小，容易</a:t>
            </a:r>
            <a:r>
              <a:rPr lang="zh-CN" altLang="en-US" dirty="0">
                <a:solidFill>
                  <a:srgbClr val="0000FF"/>
                </a:solidFill>
              </a:rPr>
              <a:t>发生相撞</a:t>
            </a:r>
            <a:r>
              <a:rPr lang="zh-CN" altLang="en-US" dirty="0" smtClean="0">
                <a:solidFill>
                  <a:srgbClr val="0000FF"/>
                </a:solidFill>
              </a:rPr>
              <a:t>事故；用</a:t>
            </a:r>
            <a:r>
              <a:rPr lang="zh-CN" altLang="en-US" dirty="0">
                <a:solidFill>
                  <a:srgbClr val="0000FF"/>
                </a:solidFill>
              </a:rPr>
              <a:t>吸管吸饮料是利用了大气压的</a:t>
            </a:r>
            <a:r>
              <a:rPr lang="zh-CN" altLang="en-US" dirty="0" smtClean="0">
                <a:solidFill>
                  <a:srgbClr val="0000FF"/>
                </a:solidFill>
              </a:rPr>
              <a:t>作用，不能</a:t>
            </a:r>
            <a:r>
              <a:rPr lang="zh-CN" altLang="en-US" dirty="0">
                <a:solidFill>
                  <a:srgbClr val="0000FF"/>
                </a:solidFill>
              </a:rPr>
              <a:t>揭示流体压强与流速的</a:t>
            </a:r>
            <a:r>
              <a:rPr lang="zh-CN" altLang="en-US" dirty="0" smtClean="0">
                <a:solidFill>
                  <a:srgbClr val="0000FF"/>
                </a:solidFill>
              </a:rPr>
              <a:t>关系；刮</a:t>
            </a:r>
            <a:r>
              <a:rPr lang="zh-CN" altLang="en-US" dirty="0">
                <a:solidFill>
                  <a:srgbClr val="0000FF"/>
                </a:solidFill>
              </a:rPr>
              <a:t>狂风</a:t>
            </a:r>
            <a:r>
              <a:rPr lang="zh-CN" altLang="en-US" dirty="0" smtClean="0">
                <a:solidFill>
                  <a:srgbClr val="0000FF"/>
                </a:solidFill>
              </a:rPr>
              <a:t>时，空气</a:t>
            </a:r>
            <a:r>
              <a:rPr lang="zh-CN" altLang="en-US" dirty="0">
                <a:solidFill>
                  <a:srgbClr val="0000FF"/>
                </a:solidFill>
              </a:rPr>
              <a:t>高速</a:t>
            </a:r>
            <a:r>
              <a:rPr lang="zh-CN" altLang="en-US" dirty="0" smtClean="0">
                <a:solidFill>
                  <a:srgbClr val="0000FF"/>
                </a:solidFill>
              </a:rPr>
              <a:t>流动，建筑物</a:t>
            </a:r>
            <a:r>
              <a:rPr lang="zh-CN" altLang="en-US" dirty="0">
                <a:solidFill>
                  <a:srgbClr val="0000FF"/>
                </a:solidFill>
              </a:rPr>
              <a:t>外气压</a:t>
            </a:r>
            <a:r>
              <a:rPr lang="zh-CN" altLang="en-US" dirty="0" smtClean="0">
                <a:solidFill>
                  <a:srgbClr val="0000FF"/>
                </a:solidFill>
              </a:rPr>
              <a:t>减小，小于</a:t>
            </a:r>
            <a:r>
              <a:rPr lang="zh-CN" altLang="en-US" dirty="0">
                <a:solidFill>
                  <a:srgbClr val="0000FF"/>
                </a:solidFill>
              </a:rPr>
              <a:t>建筑物内的</a:t>
            </a:r>
            <a:r>
              <a:rPr lang="zh-CN" altLang="en-US" dirty="0" smtClean="0">
                <a:solidFill>
                  <a:srgbClr val="0000FF"/>
                </a:solidFill>
              </a:rPr>
              <a:t>气压，在</a:t>
            </a:r>
            <a:r>
              <a:rPr lang="zh-CN" altLang="en-US" dirty="0">
                <a:solidFill>
                  <a:srgbClr val="0000FF"/>
                </a:solidFill>
              </a:rPr>
              <a:t>这个气压差的作用</a:t>
            </a:r>
            <a:r>
              <a:rPr lang="zh-CN" altLang="en-US" dirty="0" smtClean="0">
                <a:solidFill>
                  <a:srgbClr val="0000FF"/>
                </a:solidFill>
              </a:rPr>
              <a:t>下，屋顶</a:t>
            </a:r>
            <a:r>
              <a:rPr lang="zh-CN" altLang="en-US" dirty="0">
                <a:solidFill>
                  <a:srgbClr val="0000FF"/>
                </a:solidFill>
              </a:rPr>
              <a:t>容易掀翻。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323850" y="1538278"/>
            <a:ext cx="84978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66700"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indent="0"/>
            <a:r>
              <a:rPr lang="en-US" altLang="zh-CN" dirty="0"/>
              <a:t>10</a:t>
            </a:r>
            <a:r>
              <a:rPr lang="zh-CN" altLang="en-US" dirty="0"/>
              <a:t>．请你想象</a:t>
            </a:r>
            <a:r>
              <a:rPr lang="zh-CN" altLang="en-US" dirty="0" smtClean="0"/>
              <a:t>一下，假如</a:t>
            </a:r>
            <a:r>
              <a:rPr lang="zh-CN" altLang="en-US" dirty="0"/>
              <a:t>“流体</a:t>
            </a:r>
            <a:r>
              <a:rPr lang="zh-CN" altLang="en-US" dirty="0" smtClean="0"/>
              <a:t>中，流速</a:t>
            </a:r>
            <a:r>
              <a:rPr lang="zh-CN" altLang="en-US" dirty="0"/>
              <a:t>越大的位置压强越大</a:t>
            </a:r>
            <a:r>
              <a:rPr lang="zh-CN" altLang="en-US" dirty="0" smtClean="0"/>
              <a:t>”，则</a:t>
            </a:r>
            <a:r>
              <a:rPr lang="zh-CN" altLang="en-US" dirty="0"/>
              <a:t>可能会</a:t>
            </a:r>
            <a:r>
              <a:rPr lang="zh-CN" altLang="en-US" dirty="0" smtClean="0"/>
              <a:t>出现（</a:t>
            </a:r>
            <a:r>
              <a:rPr lang="zh-CN" altLang="en-US" dirty="0"/>
              <a:t>　　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A</a:t>
            </a:r>
            <a:r>
              <a:rPr lang="zh-CN" altLang="en-US" dirty="0"/>
              <a:t>．两船</a:t>
            </a:r>
            <a:r>
              <a:rPr lang="zh-CN" altLang="en-US" dirty="0" smtClean="0"/>
              <a:t>并行，造成</a:t>
            </a:r>
            <a:r>
              <a:rPr lang="zh-CN" altLang="en-US" dirty="0"/>
              <a:t>相吸</a:t>
            </a:r>
            <a:r>
              <a:rPr lang="zh-CN" altLang="en-US" dirty="0" smtClean="0"/>
              <a:t>相撞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B</a:t>
            </a:r>
            <a:r>
              <a:rPr lang="zh-CN" altLang="en-US" dirty="0"/>
              <a:t>．室外有</a:t>
            </a:r>
            <a:r>
              <a:rPr lang="zh-CN" altLang="en-US" dirty="0" smtClean="0"/>
              <a:t>风时，窗帘</a:t>
            </a:r>
            <a:r>
              <a:rPr lang="zh-CN" altLang="en-US" dirty="0"/>
              <a:t>飘到</a:t>
            </a:r>
            <a:r>
              <a:rPr lang="zh-CN" altLang="en-US" dirty="0" smtClean="0"/>
              <a:t>窗外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C</a:t>
            </a:r>
            <a:r>
              <a:rPr lang="zh-CN" altLang="en-US" dirty="0"/>
              <a:t>．台风刮</a:t>
            </a:r>
            <a:r>
              <a:rPr lang="zh-CN" altLang="en-US" dirty="0" smtClean="0"/>
              <a:t>过，压</a:t>
            </a:r>
            <a:r>
              <a:rPr lang="zh-CN" altLang="en-US" dirty="0"/>
              <a:t>塌</a:t>
            </a:r>
            <a:r>
              <a:rPr lang="zh-CN" altLang="en-US" dirty="0" smtClean="0"/>
              <a:t>屋顶</a:t>
            </a:r>
            <a:endParaRPr lang="en-US" altLang="zh-CN" dirty="0" smtClean="0"/>
          </a:p>
          <a:p>
            <a:pPr indent="0"/>
            <a:r>
              <a:rPr lang="en-US" altLang="zh-CN" dirty="0" smtClean="0"/>
              <a:t>D</a:t>
            </a:r>
            <a:r>
              <a:rPr lang="zh-CN" altLang="en-US" dirty="0"/>
              <a:t>．汽车</a:t>
            </a:r>
            <a:r>
              <a:rPr lang="zh-CN" altLang="en-US" dirty="0" smtClean="0"/>
              <a:t>驶过，路边</a:t>
            </a:r>
            <a:r>
              <a:rPr lang="zh-CN" altLang="en-US" dirty="0"/>
              <a:t>的树叶被卷入车底 </a:t>
            </a:r>
          </a:p>
        </p:txBody>
      </p:sp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3419475" y="2205038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C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1" grpId="0"/>
      <p:bldP spid="11981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2071" y="764704"/>
            <a:ext cx="9001000" cy="537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3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>
              <a:lnSpc>
                <a:spcPct val="13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假如</a:t>
            </a:r>
            <a:r>
              <a:rPr lang="zh-CN" altLang="en-US" dirty="0">
                <a:solidFill>
                  <a:srgbClr val="0000FF"/>
                </a:solidFill>
              </a:rPr>
              <a:t>水的流速越</a:t>
            </a:r>
            <a:r>
              <a:rPr lang="zh-CN" altLang="en-US" dirty="0" smtClean="0">
                <a:solidFill>
                  <a:srgbClr val="0000FF"/>
                </a:solidFill>
              </a:rPr>
              <a:t>大，压强</a:t>
            </a:r>
            <a:r>
              <a:rPr lang="zh-CN" altLang="en-US" dirty="0">
                <a:solidFill>
                  <a:srgbClr val="0000FF"/>
                </a:solidFill>
              </a:rPr>
              <a:t>越</a:t>
            </a:r>
            <a:r>
              <a:rPr lang="zh-CN" altLang="en-US" dirty="0" smtClean="0">
                <a:solidFill>
                  <a:srgbClr val="0000FF"/>
                </a:solidFill>
              </a:rPr>
              <a:t>大，由于</a:t>
            </a:r>
            <a:r>
              <a:rPr lang="zh-CN" altLang="en-US" dirty="0">
                <a:solidFill>
                  <a:srgbClr val="0000FF"/>
                </a:solidFill>
              </a:rPr>
              <a:t>两船内侧水流速度大于两船外侧水流</a:t>
            </a:r>
            <a:r>
              <a:rPr lang="zh-CN" altLang="en-US" dirty="0" smtClean="0">
                <a:solidFill>
                  <a:srgbClr val="0000FF"/>
                </a:solidFill>
              </a:rPr>
              <a:t>速度，因此</a:t>
            </a:r>
            <a:r>
              <a:rPr lang="zh-CN" altLang="en-US" dirty="0">
                <a:solidFill>
                  <a:srgbClr val="0000FF"/>
                </a:solidFill>
              </a:rPr>
              <a:t>两船内侧水的压强大于两船外侧水的</a:t>
            </a:r>
            <a:r>
              <a:rPr lang="zh-CN" altLang="en-US" dirty="0" smtClean="0">
                <a:solidFill>
                  <a:srgbClr val="0000FF"/>
                </a:solidFill>
              </a:rPr>
              <a:t>压强，船</a:t>
            </a:r>
            <a:r>
              <a:rPr lang="zh-CN" altLang="en-US" dirty="0">
                <a:solidFill>
                  <a:srgbClr val="0000FF"/>
                </a:solidFill>
              </a:rPr>
              <a:t>内外侧的水存在压强</a:t>
            </a:r>
            <a:r>
              <a:rPr lang="zh-CN" altLang="en-US" dirty="0" smtClean="0">
                <a:solidFill>
                  <a:srgbClr val="0000FF"/>
                </a:solidFill>
              </a:rPr>
              <a:t>差，水</a:t>
            </a:r>
            <a:r>
              <a:rPr lang="zh-CN" altLang="en-US" dirty="0">
                <a:solidFill>
                  <a:srgbClr val="0000FF"/>
                </a:solidFill>
              </a:rPr>
              <a:t>的压强差使两船</a:t>
            </a:r>
            <a:r>
              <a:rPr lang="zh-CN" altLang="en-US" dirty="0" smtClean="0">
                <a:solidFill>
                  <a:srgbClr val="0000FF"/>
                </a:solidFill>
              </a:rPr>
              <a:t>远离，不会</a:t>
            </a:r>
            <a:r>
              <a:rPr lang="zh-CN" altLang="en-US" dirty="0">
                <a:solidFill>
                  <a:srgbClr val="0000FF"/>
                </a:solidFill>
              </a:rPr>
              <a:t>发生</a:t>
            </a:r>
            <a:r>
              <a:rPr lang="zh-CN" altLang="en-US" dirty="0" smtClean="0">
                <a:solidFill>
                  <a:srgbClr val="0000FF"/>
                </a:solidFill>
              </a:rPr>
              <a:t>碰撞，故</a:t>
            </a:r>
            <a:r>
              <a:rPr lang="en-US" altLang="zh-CN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错。假如“流体</a:t>
            </a:r>
            <a:r>
              <a:rPr lang="zh-CN" altLang="en-US" dirty="0" smtClean="0">
                <a:solidFill>
                  <a:srgbClr val="0000FF"/>
                </a:solidFill>
              </a:rPr>
              <a:t>中，流速</a:t>
            </a:r>
            <a:r>
              <a:rPr lang="zh-CN" altLang="en-US" dirty="0">
                <a:solidFill>
                  <a:srgbClr val="0000FF"/>
                </a:solidFill>
              </a:rPr>
              <a:t>越大的位置压强越大</a:t>
            </a:r>
            <a:r>
              <a:rPr lang="zh-CN" altLang="en-US" dirty="0" smtClean="0">
                <a:solidFill>
                  <a:srgbClr val="0000FF"/>
                </a:solidFill>
              </a:rPr>
              <a:t>”，则</a:t>
            </a:r>
            <a:r>
              <a:rPr lang="zh-CN" altLang="en-US" dirty="0">
                <a:solidFill>
                  <a:srgbClr val="0000FF"/>
                </a:solidFill>
              </a:rPr>
              <a:t>风一</a:t>
            </a:r>
            <a:r>
              <a:rPr lang="zh-CN" altLang="en-US" dirty="0" smtClean="0">
                <a:solidFill>
                  <a:srgbClr val="0000FF"/>
                </a:solidFill>
              </a:rPr>
              <a:t>吹，窗外</a:t>
            </a:r>
            <a:r>
              <a:rPr lang="zh-CN" altLang="en-US" dirty="0">
                <a:solidFill>
                  <a:srgbClr val="0000FF"/>
                </a:solidFill>
              </a:rPr>
              <a:t>空气流速</a:t>
            </a:r>
            <a:r>
              <a:rPr lang="zh-CN" altLang="en-US" dirty="0" smtClean="0">
                <a:solidFill>
                  <a:srgbClr val="0000FF"/>
                </a:solidFill>
              </a:rPr>
              <a:t>增大，空气</a:t>
            </a:r>
            <a:r>
              <a:rPr lang="zh-CN" altLang="en-US" dirty="0">
                <a:solidFill>
                  <a:srgbClr val="0000FF"/>
                </a:solidFill>
              </a:rPr>
              <a:t>压强</a:t>
            </a:r>
            <a:r>
              <a:rPr lang="zh-CN" altLang="en-US" dirty="0" smtClean="0">
                <a:solidFill>
                  <a:srgbClr val="0000FF"/>
                </a:solidFill>
              </a:rPr>
              <a:t>增大，室内</a:t>
            </a:r>
            <a:r>
              <a:rPr lang="zh-CN" altLang="en-US" dirty="0">
                <a:solidFill>
                  <a:srgbClr val="0000FF"/>
                </a:solidFill>
              </a:rPr>
              <a:t>空气压强小于室外</a:t>
            </a:r>
            <a:r>
              <a:rPr lang="zh-CN" altLang="en-US" dirty="0" smtClean="0">
                <a:solidFill>
                  <a:srgbClr val="0000FF"/>
                </a:solidFill>
              </a:rPr>
              <a:t>压强，窗帘</a:t>
            </a:r>
            <a:r>
              <a:rPr lang="zh-CN" altLang="en-US" dirty="0">
                <a:solidFill>
                  <a:srgbClr val="0000FF"/>
                </a:solidFill>
              </a:rPr>
              <a:t>被压向窗</a:t>
            </a:r>
            <a:r>
              <a:rPr lang="zh-CN" altLang="en-US" dirty="0" smtClean="0">
                <a:solidFill>
                  <a:srgbClr val="0000FF"/>
                </a:solidFill>
              </a:rPr>
              <a:t>内，故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错。假如“流体</a:t>
            </a:r>
            <a:r>
              <a:rPr lang="zh-CN" altLang="en-US" dirty="0" smtClean="0">
                <a:solidFill>
                  <a:srgbClr val="0000FF"/>
                </a:solidFill>
              </a:rPr>
              <a:t>中，流速</a:t>
            </a:r>
            <a:r>
              <a:rPr lang="zh-CN" altLang="en-US" dirty="0">
                <a:solidFill>
                  <a:srgbClr val="0000FF"/>
                </a:solidFill>
              </a:rPr>
              <a:t>越大的位置压强越大</a:t>
            </a:r>
            <a:r>
              <a:rPr lang="zh-CN" altLang="en-US" dirty="0" smtClean="0">
                <a:solidFill>
                  <a:srgbClr val="0000FF"/>
                </a:solidFill>
              </a:rPr>
              <a:t>”，那么</a:t>
            </a:r>
            <a:r>
              <a:rPr lang="zh-CN" altLang="en-US" dirty="0">
                <a:solidFill>
                  <a:srgbClr val="0000FF"/>
                </a:solidFill>
              </a:rPr>
              <a:t>台风刮</a:t>
            </a:r>
            <a:r>
              <a:rPr lang="zh-CN" altLang="en-US" dirty="0" smtClean="0">
                <a:solidFill>
                  <a:srgbClr val="0000FF"/>
                </a:solidFill>
              </a:rPr>
              <a:t>过，外面</a:t>
            </a:r>
            <a:r>
              <a:rPr lang="zh-CN" altLang="en-US" dirty="0">
                <a:solidFill>
                  <a:srgbClr val="0000FF"/>
                </a:solidFill>
              </a:rPr>
              <a:t>压强大于屋内</a:t>
            </a:r>
            <a:r>
              <a:rPr lang="zh-CN" altLang="en-US" dirty="0" smtClean="0">
                <a:solidFill>
                  <a:srgbClr val="0000FF"/>
                </a:solidFill>
              </a:rPr>
              <a:t>压强，可能</a:t>
            </a:r>
            <a:r>
              <a:rPr lang="zh-CN" altLang="en-US" dirty="0">
                <a:solidFill>
                  <a:srgbClr val="0000FF"/>
                </a:solidFill>
              </a:rPr>
              <a:t>将屋顶压</a:t>
            </a:r>
            <a:r>
              <a:rPr lang="zh-CN" altLang="en-US" dirty="0" smtClean="0">
                <a:solidFill>
                  <a:srgbClr val="0000FF"/>
                </a:solidFill>
              </a:rPr>
              <a:t>塌，故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对。如果汽车驶过的地方空气流动速度</a:t>
            </a:r>
            <a:r>
              <a:rPr lang="zh-CN" altLang="en-US" dirty="0" smtClean="0">
                <a:solidFill>
                  <a:srgbClr val="0000FF"/>
                </a:solidFill>
              </a:rPr>
              <a:t>大，压强大，其他</a:t>
            </a:r>
            <a:r>
              <a:rPr lang="zh-CN" altLang="en-US" dirty="0">
                <a:solidFill>
                  <a:srgbClr val="0000FF"/>
                </a:solidFill>
              </a:rPr>
              <a:t>地方的空气流速</a:t>
            </a:r>
            <a:r>
              <a:rPr lang="zh-CN" altLang="en-US" dirty="0" smtClean="0">
                <a:solidFill>
                  <a:srgbClr val="0000FF"/>
                </a:solidFill>
              </a:rPr>
              <a:t>小，压强小，树叶</a:t>
            </a:r>
            <a:r>
              <a:rPr lang="zh-CN" altLang="en-US" dirty="0">
                <a:solidFill>
                  <a:srgbClr val="0000FF"/>
                </a:solidFill>
              </a:rPr>
              <a:t>受到的压强差</a:t>
            </a:r>
            <a:r>
              <a:rPr lang="zh-CN" altLang="en-US" dirty="0" smtClean="0">
                <a:solidFill>
                  <a:srgbClr val="0000FF"/>
                </a:solidFill>
              </a:rPr>
              <a:t>不同，压力</a:t>
            </a:r>
            <a:r>
              <a:rPr lang="zh-CN" altLang="en-US" dirty="0">
                <a:solidFill>
                  <a:srgbClr val="0000FF"/>
                </a:solidFill>
              </a:rPr>
              <a:t>差</a:t>
            </a:r>
            <a:r>
              <a:rPr lang="zh-CN" altLang="en-US" dirty="0" smtClean="0">
                <a:solidFill>
                  <a:srgbClr val="0000FF"/>
                </a:solidFill>
              </a:rPr>
              <a:t>不同，树叶</a:t>
            </a:r>
            <a:r>
              <a:rPr lang="zh-CN" altLang="en-US" dirty="0">
                <a:solidFill>
                  <a:srgbClr val="0000FF"/>
                </a:solidFill>
              </a:rPr>
              <a:t>不会被卷入车</a:t>
            </a:r>
            <a:r>
              <a:rPr lang="zh-CN" altLang="en-US" dirty="0" smtClean="0">
                <a:solidFill>
                  <a:srgbClr val="0000FF"/>
                </a:solidFill>
              </a:rPr>
              <a:t>底，故</a:t>
            </a:r>
            <a:r>
              <a:rPr lang="en-US" altLang="zh-CN" dirty="0">
                <a:solidFill>
                  <a:srgbClr val="0000FF"/>
                </a:solidFill>
              </a:rPr>
              <a:t>D</a:t>
            </a:r>
            <a:r>
              <a:rPr lang="zh-CN" altLang="en-US" dirty="0">
                <a:solidFill>
                  <a:srgbClr val="0000FF"/>
                </a:solidFill>
              </a:rPr>
              <a:t>错。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9"/>
          <p:cNvSpPr>
            <a:spLocks noChangeArrowheads="1"/>
          </p:cNvSpPr>
          <p:nvPr/>
        </p:nvSpPr>
        <p:spPr bwMode="auto">
          <a:xfrm>
            <a:off x="0" y="32464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endParaRPr lang="zh-CN" altLang="en-US" sz="1800" b="0">
              <a:latin typeface="Arial" panose="020B0604020202020204" pitchFamily="34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23850" y="1335088"/>
            <a:ext cx="8459788" cy="5119687"/>
            <a:chOff x="204" y="931"/>
            <a:chExt cx="5329" cy="3225"/>
          </a:xfrm>
        </p:grpSpPr>
        <p:sp>
          <p:nvSpPr>
            <p:cNvPr id="54276" name="Rectangle 18"/>
            <p:cNvSpPr>
              <a:spLocks noChangeArrowheads="1"/>
            </p:cNvSpPr>
            <p:nvPr/>
          </p:nvSpPr>
          <p:spPr bwMode="auto">
            <a:xfrm>
              <a:off x="204" y="931"/>
              <a:ext cx="532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/>
              <a:r>
                <a:rPr lang="en-US" altLang="zh-CN" dirty="0"/>
                <a:t>11</a:t>
              </a:r>
              <a:r>
                <a:rPr lang="zh-CN" altLang="en-US" dirty="0"/>
                <a:t>．下列实验</a:t>
              </a:r>
              <a:r>
                <a:rPr lang="zh-CN" altLang="en-US" dirty="0" smtClean="0"/>
                <a:t>中，不能</a:t>
              </a:r>
              <a:r>
                <a:rPr lang="zh-CN" altLang="en-US" dirty="0"/>
                <a:t>说明“流速大小对流体的压强有影响”的</a:t>
              </a:r>
              <a:r>
                <a:rPr lang="zh-CN" altLang="en-US" dirty="0" smtClean="0"/>
                <a:t>是（</a:t>
              </a:r>
              <a:r>
                <a:rPr lang="zh-CN" altLang="en-US" dirty="0"/>
                <a:t>　　</a:t>
              </a:r>
              <a:r>
                <a:rPr lang="zh-CN" altLang="en-US" dirty="0" smtClean="0"/>
                <a:t>）</a:t>
              </a:r>
              <a:r>
                <a:rPr lang="en-US" altLang="zh-CN" dirty="0" smtClean="0"/>
                <a:t> </a:t>
              </a:r>
              <a:endParaRPr lang="en-US" altLang="zh-CN" dirty="0"/>
            </a:p>
          </p:txBody>
        </p:sp>
        <p:sp>
          <p:nvSpPr>
            <p:cNvPr id="54278" name="Rectangle 20"/>
            <p:cNvSpPr>
              <a:spLocks noChangeArrowheads="1"/>
            </p:cNvSpPr>
            <p:nvPr/>
          </p:nvSpPr>
          <p:spPr bwMode="auto">
            <a:xfrm>
              <a:off x="2312" y="3868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  <a:lvl6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6pPr>
              <a:lvl7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7pPr>
              <a:lvl8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8pPr>
              <a:lvl9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4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9pPr>
            </a:lstStyle>
            <a:p>
              <a:pPr eaLnBrk="0" hangingPunct="0">
                <a:lnSpc>
                  <a:spcPct val="100000"/>
                </a:lnSpc>
              </a:pPr>
              <a:r>
                <a:rPr lang="zh-CN" altLang="en-US"/>
                <a:t>图</a:t>
              </a:r>
              <a:r>
                <a:rPr lang="en-US" altLang="zh-CN"/>
                <a:t>8</a:t>
              </a:r>
              <a:r>
                <a:rPr lang="zh-CN" altLang="en-US"/>
                <a:t>－</a:t>
              </a:r>
              <a:r>
                <a:rPr lang="en-US" altLang="zh-CN" i="1"/>
                <a:t>T</a:t>
              </a:r>
              <a:r>
                <a:rPr lang="zh-CN" altLang="en-US"/>
                <a:t>－</a:t>
              </a:r>
              <a:r>
                <a:rPr lang="en-US" altLang="zh-CN"/>
                <a:t>16 </a:t>
              </a:r>
            </a:p>
          </p:txBody>
        </p:sp>
      </p:grp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1258888" y="1989138"/>
            <a:ext cx="49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B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753" y="2708919"/>
            <a:ext cx="5308458" cy="328865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ChangeArrowheads="1"/>
          </p:cNvSpPr>
          <p:nvPr/>
        </p:nvSpPr>
        <p:spPr bwMode="auto">
          <a:xfrm>
            <a:off x="0" y="32464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endParaRPr lang="zh-CN" altLang="en-US" sz="1800" b="0">
              <a:latin typeface="Arial" panose="020B0604020202020204" pitchFamily="34" charset="0"/>
            </a:endParaRPr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251520" y="613638"/>
            <a:ext cx="8784976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zh-CN" altLang="en-US" dirty="0" smtClean="0">
                <a:solidFill>
                  <a:srgbClr val="0000FF"/>
                </a:solidFill>
              </a:rPr>
              <a:t>    将</a:t>
            </a:r>
            <a:r>
              <a:rPr lang="zh-CN" altLang="en-US" dirty="0">
                <a:solidFill>
                  <a:srgbClr val="0000FF"/>
                </a:solidFill>
              </a:rPr>
              <a:t>一纸条放在</a:t>
            </a:r>
            <a:r>
              <a:rPr lang="zh-CN" altLang="en-US" dirty="0" smtClean="0">
                <a:solidFill>
                  <a:srgbClr val="0000FF"/>
                </a:solidFill>
              </a:rPr>
              <a:t>嘴边，用力</a:t>
            </a:r>
            <a:r>
              <a:rPr lang="zh-CN" altLang="en-US" dirty="0">
                <a:solidFill>
                  <a:srgbClr val="0000FF"/>
                </a:solidFill>
              </a:rPr>
              <a:t>从纸条上方沿水平方向</a:t>
            </a:r>
            <a:r>
              <a:rPr lang="zh-CN" altLang="en-US" dirty="0" smtClean="0">
                <a:solidFill>
                  <a:srgbClr val="0000FF"/>
                </a:solidFill>
              </a:rPr>
              <a:t>吹气，因为</a:t>
            </a:r>
            <a:r>
              <a:rPr lang="zh-CN" altLang="en-US" dirty="0">
                <a:solidFill>
                  <a:srgbClr val="0000FF"/>
                </a:solidFill>
              </a:rPr>
              <a:t>纸条上方的空气流速</a:t>
            </a:r>
            <a:r>
              <a:rPr lang="zh-CN" altLang="en-US" dirty="0" smtClean="0">
                <a:solidFill>
                  <a:srgbClr val="0000FF"/>
                </a:solidFill>
              </a:rPr>
              <a:t>大，压强小，纸条</a:t>
            </a:r>
            <a:r>
              <a:rPr lang="zh-CN" altLang="en-US" dirty="0">
                <a:solidFill>
                  <a:srgbClr val="0000FF"/>
                </a:solidFill>
              </a:rPr>
              <a:t>下方的空气流速</a:t>
            </a:r>
            <a:r>
              <a:rPr lang="zh-CN" altLang="en-US" dirty="0" smtClean="0">
                <a:solidFill>
                  <a:srgbClr val="0000FF"/>
                </a:solidFill>
              </a:rPr>
              <a:t>小，压强大，纸条</a:t>
            </a:r>
            <a:r>
              <a:rPr lang="zh-CN" altLang="en-US" dirty="0">
                <a:solidFill>
                  <a:srgbClr val="0000FF"/>
                </a:solidFill>
              </a:rPr>
              <a:t>受到一个竖直向上的压力</a:t>
            </a:r>
            <a:r>
              <a:rPr lang="zh-CN" altLang="en-US" dirty="0" smtClean="0">
                <a:solidFill>
                  <a:srgbClr val="0000FF"/>
                </a:solidFill>
              </a:rPr>
              <a:t>差，所以</a:t>
            </a:r>
            <a:r>
              <a:rPr lang="zh-CN" altLang="en-US" dirty="0">
                <a:solidFill>
                  <a:srgbClr val="0000FF"/>
                </a:solidFill>
              </a:rPr>
              <a:t>纸条就飘</a:t>
            </a:r>
            <a:r>
              <a:rPr lang="zh-CN" altLang="en-US" dirty="0" smtClean="0">
                <a:solidFill>
                  <a:srgbClr val="0000FF"/>
                </a:solidFill>
              </a:rPr>
              <a:t>起来，故</a:t>
            </a:r>
            <a:r>
              <a:rPr lang="en-US" altLang="zh-CN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不符合题意。用吸管吸饮料是利用了大气压的</a:t>
            </a:r>
            <a:r>
              <a:rPr lang="zh-CN" altLang="en-US" dirty="0" smtClean="0">
                <a:solidFill>
                  <a:srgbClr val="0000FF"/>
                </a:solidFill>
              </a:rPr>
              <a:t>作用，不能</a:t>
            </a:r>
            <a:r>
              <a:rPr lang="zh-CN" altLang="en-US" dirty="0">
                <a:solidFill>
                  <a:srgbClr val="0000FF"/>
                </a:solidFill>
              </a:rPr>
              <a:t>揭示流体压强与流速的</a:t>
            </a:r>
            <a:r>
              <a:rPr lang="zh-CN" altLang="en-US" dirty="0" smtClean="0">
                <a:solidFill>
                  <a:srgbClr val="0000FF"/>
                </a:solidFill>
              </a:rPr>
              <a:t>关系，故</a:t>
            </a:r>
            <a:r>
              <a:rPr lang="en-US" altLang="zh-CN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符合题意。用嘴在纸片下面吹气</a:t>
            </a:r>
            <a:r>
              <a:rPr lang="zh-CN" altLang="en-US" dirty="0" smtClean="0">
                <a:solidFill>
                  <a:srgbClr val="0000FF"/>
                </a:solidFill>
              </a:rPr>
              <a:t>时，纸片</a:t>
            </a:r>
            <a:r>
              <a:rPr lang="zh-CN" altLang="en-US" dirty="0">
                <a:solidFill>
                  <a:srgbClr val="0000FF"/>
                </a:solidFill>
              </a:rPr>
              <a:t>下方的空气流速</a:t>
            </a:r>
            <a:r>
              <a:rPr lang="zh-CN" altLang="en-US" dirty="0" smtClean="0">
                <a:solidFill>
                  <a:srgbClr val="0000FF"/>
                </a:solidFill>
              </a:rPr>
              <a:t>加快，下方</a:t>
            </a:r>
            <a:r>
              <a:rPr lang="zh-CN" altLang="en-US" dirty="0">
                <a:solidFill>
                  <a:srgbClr val="0000FF"/>
                </a:solidFill>
              </a:rPr>
              <a:t>的压强小于上方的</a:t>
            </a:r>
            <a:r>
              <a:rPr lang="zh-CN" altLang="en-US" dirty="0" smtClean="0">
                <a:solidFill>
                  <a:srgbClr val="0000FF"/>
                </a:solidFill>
              </a:rPr>
              <a:t>压强，纸片</a:t>
            </a:r>
            <a:r>
              <a:rPr lang="zh-CN" altLang="en-US" dirty="0">
                <a:solidFill>
                  <a:srgbClr val="0000FF"/>
                </a:solidFill>
              </a:rPr>
              <a:t>向下</a:t>
            </a:r>
            <a:r>
              <a:rPr lang="zh-CN" altLang="en-US" dirty="0" smtClean="0">
                <a:solidFill>
                  <a:srgbClr val="0000FF"/>
                </a:solidFill>
              </a:rPr>
              <a:t>凹陷，故</a:t>
            </a:r>
            <a:r>
              <a:rPr lang="en-US" altLang="zh-CN" dirty="0">
                <a:solidFill>
                  <a:srgbClr val="0000FF"/>
                </a:solidFill>
              </a:rPr>
              <a:t>C</a:t>
            </a:r>
            <a:r>
              <a:rPr lang="zh-CN" altLang="en-US" dirty="0">
                <a:solidFill>
                  <a:srgbClr val="0000FF"/>
                </a:solidFill>
              </a:rPr>
              <a:t>不符合题意。当用嘴向</a:t>
            </a:r>
            <a:r>
              <a:rPr lang="en-US" altLang="zh-CN" i="1" dirty="0">
                <a:solidFill>
                  <a:srgbClr val="0000FF"/>
                </a:solidFill>
              </a:rPr>
              <a:t>B</a:t>
            </a:r>
            <a:r>
              <a:rPr lang="zh-CN" altLang="en-US" dirty="0">
                <a:solidFill>
                  <a:srgbClr val="0000FF"/>
                </a:solidFill>
              </a:rPr>
              <a:t>管中吹气</a:t>
            </a:r>
            <a:r>
              <a:rPr lang="zh-CN" altLang="en-US" dirty="0" smtClean="0">
                <a:solidFill>
                  <a:srgbClr val="0000FF"/>
                </a:solidFill>
              </a:rPr>
              <a:t>时，致使</a:t>
            </a:r>
            <a:r>
              <a:rPr lang="en-US" altLang="zh-CN" i="1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管上方的空气流速</a:t>
            </a:r>
            <a:r>
              <a:rPr lang="zh-CN" altLang="en-US" dirty="0" smtClean="0">
                <a:solidFill>
                  <a:srgbClr val="0000FF"/>
                </a:solidFill>
              </a:rPr>
              <a:t>增大，气压减小，在</a:t>
            </a:r>
            <a:r>
              <a:rPr lang="zh-CN" altLang="en-US" dirty="0">
                <a:solidFill>
                  <a:srgbClr val="0000FF"/>
                </a:solidFill>
              </a:rPr>
              <a:t>大气压的作用</a:t>
            </a:r>
            <a:r>
              <a:rPr lang="zh-CN" altLang="en-US" dirty="0" smtClean="0">
                <a:solidFill>
                  <a:srgbClr val="0000FF"/>
                </a:solidFill>
              </a:rPr>
              <a:t>下，水</a:t>
            </a:r>
            <a:r>
              <a:rPr lang="zh-CN" altLang="en-US" dirty="0">
                <a:solidFill>
                  <a:srgbClr val="0000FF"/>
                </a:solidFill>
              </a:rPr>
              <a:t>在</a:t>
            </a:r>
            <a:r>
              <a:rPr lang="en-US" altLang="zh-CN" i="1" dirty="0">
                <a:solidFill>
                  <a:srgbClr val="0000FF"/>
                </a:solidFill>
              </a:rPr>
              <a:t>A</a:t>
            </a:r>
            <a:r>
              <a:rPr lang="zh-CN" altLang="en-US" dirty="0">
                <a:solidFill>
                  <a:srgbClr val="0000FF"/>
                </a:solidFill>
              </a:rPr>
              <a:t>管中</a:t>
            </a:r>
            <a:r>
              <a:rPr lang="zh-CN" altLang="en-US" dirty="0" smtClean="0">
                <a:solidFill>
                  <a:srgbClr val="0000FF"/>
                </a:solidFill>
              </a:rPr>
              <a:t>上升，故</a:t>
            </a:r>
            <a:r>
              <a:rPr lang="en-US" altLang="zh-CN" dirty="0">
                <a:solidFill>
                  <a:srgbClr val="0000FF"/>
                </a:solidFill>
              </a:rPr>
              <a:t>D</a:t>
            </a:r>
            <a:r>
              <a:rPr lang="zh-CN" altLang="en-US" dirty="0">
                <a:solidFill>
                  <a:srgbClr val="0000FF"/>
                </a:solidFill>
              </a:rPr>
              <a:t>不符合题意。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ChangeArrowheads="1"/>
          </p:cNvSpPr>
          <p:nvPr/>
        </p:nvSpPr>
        <p:spPr bwMode="auto">
          <a:xfrm>
            <a:off x="0" y="25717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endParaRPr lang="zh-CN" altLang="en-US" sz="1800" b="0">
              <a:latin typeface="Arial" panose="020B0604020202020204" pitchFamily="34" charset="0"/>
            </a:endParaRPr>
          </a:p>
        </p:txBody>
      </p:sp>
      <p:sp>
        <p:nvSpPr>
          <p:cNvPr id="56323" name="Rectangle 17"/>
          <p:cNvSpPr>
            <a:spLocks noChangeArrowheads="1"/>
          </p:cNvSpPr>
          <p:nvPr/>
        </p:nvSpPr>
        <p:spPr bwMode="auto">
          <a:xfrm>
            <a:off x="104862" y="1537543"/>
            <a:ext cx="907370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/>
              <a:t>12</a:t>
            </a:r>
            <a:r>
              <a:rPr lang="zh-CN" altLang="en-US" dirty="0"/>
              <a:t>．利用如图</a:t>
            </a:r>
            <a:r>
              <a:rPr lang="en-US" altLang="zh-CN" dirty="0"/>
              <a:t>8</a:t>
            </a:r>
            <a:r>
              <a:rPr lang="zh-CN" altLang="en-US" dirty="0"/>
              <a:t>－</a:t>
            </a:r>
            <a:r>
              <a:rPr lang="en-US" altLang="zh-CN" dirty="0"/>
              <a:t>T</a:t>
            </a:r>
            <a:r>
              <a:rPr lang="zh-CN" altLang="en-US" dirty="0"/>
              <a:t>－</a:t>
            </a:r>
            <a:r>
              <a:rPr lang="en-US" altLang="zh-CN" dirty="0"/>
              <a:t>17</a:t>
            </a:r>
            <a:r>
              <a:rPr lang="zh-CN" altLang="en-US" dirty="0"/>
              <a:t>所示的装置可探究机翼升力产生的原因。压强计的两端分别置于机翼模型的上、下表面</a:t>
            </a:r>
            <a:r>
              <a:rPr lang="zh-CN" altLang="en-US" dirty="0" smtClean="0"/>
              <a:t>附近，用</a:t>
            </a:r>
            <a:r>
              <a:rPr lang="zh-CN" altLang="en-US" dirty="0"/>
              <a:t>鼓风机向模型左端</a:t>
            </a:r>
            <a:r>
              <a:rPr lang="zh-CN" altLang="en-US" dirty="0" smtClean="0"/>
              <a:t>吹气，可</a:t>
            </a:r>
            <a:r>
              <a:rPr lang="zh-CN" altLang="en-US" dirty="0"/>
              <a:t>观察到压强计两侧液面出现高度差。</a:t>
            </a:r>
            <a:r>
              <a:rPr lang="zh-CN" altLang="en-US" dirty="0" smtClean="0"/>
              <a:t>则（</a:t>
            </a:r>
            <a:r>
              <a:rPr lang="zh-CN" altLang="en-US" dirty="0"/>
              <a:t>　　</a:t>
            </a:r>
            <a:r>
              <a:rPr lang="zh-CN" altLang="en-US" dirty="0" smtClean="0"/>
              <a:t>）</a:t>
            </a:r>
            <a:endParaRPr lang="en-US" altLang="zh-CN" dirty="0"/>
          </a:p>
          <a:p>
            <a:pPr eaLnBrk="0" hangingPunct="0"/>
            <a:r>
              <a:rPr lang="en-US" altLang="zh-CN" dirty="0"/>
              <a:t> </a:t>
            </a:r>
          </a:p>
          <a:p>
            <a:pPr eaLnBrk="0" hangingPunct="0"/>
            <a:r>
              <a:rPr lang="en-US" altLang="zh-CN" dirty="0"/>
              <a:t>A</a:t>
            </a:r>
            <a:r>
              <a:rPr lang="zh-CN" altLang="en-US" dirty="0"/>
              <a:t>．模型上方空气流速</a:t>
            </a:r>
            <a:r>
              <a:rPr lang="zh-CN" altLang="en-US" dirty="0" smtClean="0"/>
              <a:t>大，压强</a:t>
            </a:r>
            <a:r>
              <a:rPr lang="zh-CN" altLang="en-US" dirty="0"/>
              <a:t>小</a:t>
            </a:r>
          </a:p>
          <a:p>
            <a:pPr eaLnBrk="0" hangingPunct="0"/>
            <a:r>
              <a:rPr lang="en-US" altLang="zh-CN" dirty="0"/>
              <a:t>B</a:t>
            </a:r>
            <a:r>
              <a:rPr lang="zh-CN" altLang="en-US" dirty="0"/>
              <a:t>．模型下方空气流速</a:t>
            </a:r>
            <a:r>
              <a:rPr lang="zh-CN" altLang="en-US" dirty="0" smtClean="0"/>
              <a:t>大，压强</a:t>
            </a:r>
            <a:r>
              <a:rPr lang="zh-CN" altLang="en-US" dirty="0"/>
              <a:t>大</a:t>
            </a:r>
          </a:p>
          <a:p>
            <a:pPr eaLnBrk="0" hangingPunct="0"/>
            <a:r>
              <a:rPr lang="en-US" altLang="zh-CN" dirty="0"/>
              <a:t>C</a:t>
            </a:r>
            <a:r>
              <a:rPr lang="zh-CN" altLang="en-US" dirty="0"/>
              <a:t>．模型上方空气流速</a:t>
            </a:r>
            <a:r>
              <a:rPr lang="zh-CN" altLang="en-US" dirty="0" smtClean="0"/>
              <a:t>小，压强</a:t>
            </a:r>
            <a:r>
              <a:rPr lang="zh-CN" altLang="en-US" dirty="0"/>
              <a:t>大</a:t>
            </a:r>
          </a:p>
          <a:p>
            <a:pPr eaLnBrk="0" hangingPunct="0"/>
            <a:r>
              <a:rPr lang="en-US" altLang="zh-CN" dirty="0"/>
              <a:t>D</a:t>
            </a:r>
            <a:r>
              <a:rPr lang="zh-CN" altLang="en-US" dirty="0"/>
              <a:t>．模型下方空气流速</a:t>
            </a:r>
            <a:r>
              <a:rPr lang="zh-CN" altLang="en-US" dirty="0" smtClean="0"/>
              <a:t>小，压强</a:t>
            </a:r>
            <a:r>
              <a:rPr lang="zh-CN" altLang="en-US" dirty="0"/>
              <a:t>小</a:t>
            </a:r>
          </a:p>
          <a:p>
            <a:pPr eaLnBrk="0" hangingPunct="0"/>
            <a:endParaRPr lang="en-US" altLang="zh-CN" dirty="0"/>
          </a:p>
        </p:txBody>
      </p:sp>
      <p:sp>
        <p:nvSpPr>
          <p:cNvPr id="56325" name="Rectangle 19"/>
          <p:cNvSpPr>
            <a:spLocks noChangeArrowheads="1"/>
          </p:cNvSpPr>
          <p:nvPr/>
        </p:nvSpPr>
        <p:spPr bwMode="auto">
          <a:xfrm>
            <a:off x="5651500" y="6284913"/>
            <a:ext cx="187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zh-CN" altLang="en-US"/>
              <a:t>图</a:t>
            </a:r>
            <a:r>
              <a:rPr lang="en-US" altLang="zh-CN"/>
              <a:t>8</a:t>
            </a:r>
            <a:r>
              <a:rPr lang="zh-CN" altLang="en-US"/>
              <a:t>－</a:t>
            </a:r>
            <a:r>
              <a:rPr lang="en-US" altLang="zh-CN" i="1"/>
              <a:t>T</a:t>
            </a:r>
            <a:r>
              <a:rPr lang="zh-CN" altLang="en-US"/>
              <a:t>－</a:t>
            </a:r>
            <a:r>
              <a:rPr lang="en-US" altLang="zh-CN"/>
              <a:t>17 </a:t>
            </a:r>
          </a:p>
        </p:txBody>
      </p:sp>
      <p:sp>
        <p:nvSpPr>
          <p:cNvPr id="80917" name="Rectangle 21"/>
          <p:cNvSpPr>
            <a:spLocks noChangeArrowheads="1"/>
          </p:cNvSpPr>
          <p:nvPr/>
        </p:nvSpPr>
        <p:spPr bwMode="auto">
          <a:xfrm>
            <a:off x="7618413" y="2874419"/>
            <a:ext cx="338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076" y="4162384"/>
            <a:ext cx="2400000" cy="176190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0" y="32464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endParaRPr lang="zh-CN" altLang="en-US" sz="1800" b="0">
              <a:latin typeface="Arial" panose="020B0604020202020204" pitchFamily="34" charset="0"/>
            </a:endParaRP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323528" y="1581559"/>
            <a:ext cx="8424863" cy="332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[</a:t>
            </a:r>
            <a:r>
              <a:rPr lang="zh-CN" altLang="en-US" dirty="0">
                <a:solidFill>
                  <a:srgbClr val="0000FF"/>
                </a:solidFill>
              </a:rPr>
              <a:t>解析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</a:p>
          <a:p>
            <a:pPr eaLnBrk="0" hangingPunct="0"/>
            <a:r>
              <a:rPr lang="en-US" altLang="zh-CN" dirty="0">
                <a:solidFill>
                  <a:srgbClr val="0000FF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   </a:t>
            </a:r>
            <a:r>
              <a:rPr lang="zh-CN" altLang="en-US" dirty="0" smtClean="0">
                <a:solidFill>
                  <a:srgbClr val="0000FF"/>
                </a:solidFill>
              </a:rPr>
              <a:t>由于</a:t>
            </a:r>
            <a:r>
              <a:rPr lang="zh-CN" altLang="en-US" dirty="0">
                <a:solidFill>
                  <a:srgbClr val="0000FF"/>
                </a:solidFill>
              </a:rPr>
              <a:t>模型做成上凸下平的</a:t>
            </a:r>
            <a:r>
              <a:rPr lang="zh-CN" altLang="en-US" dirty="0" smtClean="0">
                <a:solidFill>
                  <a:srgbClr val="0000FF"/>
                </a:solidFill>
              </a:rPr>
              <a:t>形状，同</a:t>
            </a:r>
            <a:r>
              <a:rPr lang="zh-CN" altLang="en-US" dirty="0">
                <a:solidFill>
                  <a:srgbClr val="0000FF"/>
                </a:solidFill>
              </a:rPr>
              <a:t>一股气流在相同的时间</a:t>
            </a:r>
            <a:r>
              <a:rPr lang="zh-CN" altLang="en-US" dirty="0" smtClean="0">
                <a:solidFill>
                  <a:srgbClr val="0000FF"/>
                </a:solidFill>
              </a:rPr>
              <a:t>内，通过</a:t>
            </a:r>
            <a:r>
              <a:rPr lang="zh-CN" altLang="en-US" dirty="0">
                <a:solidFill>
                  <a:srgbClr val="0000FF"/>
                </a:solidFill>
              </a:rPr>
              <a:t>模型的上方和</a:t>
            </a:r>
            <a:r>
              <a:rPr lang="zh-CN" altLang="en-US" dirty="0" smtClean="0">
                <a:solidFill>
                  <a:srgbClr val="0000FF"/>
                </a:solidFill>
              </a:rPr>
              <a:t>下方，上方</a:t>
            </a:r>
            <a:r>
              <a:rPr lang="zh-CN" altLang="en-US" dirty="0">
                <a:solidFill>
                  <a:srgbClr val="0000FF"/>
                </a:solidFill>
              </a:rPr>
              <a:t>气流通过时经过的路程</a:t>
            </a:r>
            <a:r>
              <a:rPr lang="zh-CN" altLang="en-US" dirty="0" smtClean="0">
                <a:solidFill>
                  <a:srgbClr val="0000FF"/>
                </a:solidFill>
              </a:rPr>
              <a:t>大，速度大，压强小；下方</a:t>
            </a:r>
            <a:r>
              <a:rPr lang="zh-CN" altLang="en-US" dirty="0">
                <a:solidFill>
                  <a:srgbClr val="0000FF"/>
                </a:solidFill>
              </a:rPr>
              <a:t>气流通过时经过的路程</a:t>
            </a:r>
            <a:r>
              <a:rPr lang="zh-CN" altLang="en-US" dirty="0" smtClean="0">
                <a:solidFill>
                  <a:srgbClr val="0000FF"/>
                </a:solidFill>
              </a:rPr>
              <a:t>小，速度小，压强</a:t>
            </a:r>
            <a:r>
              <a:rPr lang="zh-CN" altLang="en-US" dirty="0">
                <a:solidFill>
                  <a:srgbClr val="0000FF"/>
                </a:solidFill>
              </a:rPr>
              <a:t>大。模型下方压强大于上方</a:t>
            </a:r>
            <a:r>
              <a:rPr lang="zh-CN" altLang="en-US" dirty="0" smtClean="0">
                <a:solidFill>
                  <a:srgbClr val="0000FF"/>
                </a:solidFill>
              </a:rPr>
              <a:t>压强，模型</a:t>
            </a:r>
            <a:r>
              <a:rPr lang="zh-CN" altLang="en-US" dirty="0">
                <a:solidFill>
                  <a:srgbClr val="0000FF"/>
                </a:solidFill>
              </a:rPr>
              <a:t>在压强差下产生向上的升力。故选</a:t>
            </a:r>
            <a:r>
              <a:rPr lang="en-US" altLang="zh-CN" dirty="0">
                <a:solidFill>
                  <a:srgbClr val="0000FF"/>
                </a:solidFill>
              </a:rPr>
              <a:t>A</a:t>
            </a:r>
            <a:r>
              <a:rPr lang="zh-CN" altLang="en-US" dirty="0" smtClean="0">
                <a:solidFill>
                  <a:srgbClr val="0000FF"/>
                </a:solidFill>
              </a:rPr>
              <a:t>。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93"/>
          <p:cNvSpPr>
            <a:spLocks noChangeArrowheads="1"/>
          </p:cNvSpPr>
          <p:nvPr/>
        </p:nvSpPr>
        <p:spPr bwMode="auto">
          <a:xfrm>
            <a:off x="919163" y="2728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00000"/>
              </a:lnSpc>
            </a:pPr>
            <a:endParaRPr lang="zh-CN" altLang="en-US" sz="1800" b="0">
              <a:latin typeface="Arial" panose="020B0604020202020204" pitchFamily="34" charset="0"/>
            </a:endParaRPr>
          </a:p>
        </p:txBody>
      </p:sp>
      <p:graphicFrame>
        <p:nvGraphicFramePr>
          <p:cNvPr id="129358" name="Group 3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5289636"/>
              </p:ext>
            </p:extLst>
          </p:nvPr>
        </p:nvGraphicFramePr>
        <p:xfrm>
          <a:off x="323850" y="1052513"/>
          <a:ext cx="8353425" cy="5627687"/>
        </p:xfrm>
        <a:graphic>
          <a:graphicData uri="http://schemas.openxmlformats.org/drawingml/2006/table">
            <a:tbl>
              <a:tblPr/>
              <a:tblGrid>
                <a:gridCol w="790575"/>
                <a:gridCol w="3530600"/>
                <a:gridCol w="4032250"/>
              </a:tblGrid>
              <a:tr h="64764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压力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重力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00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联系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．图甲中物体孤立静止在水平地面上，它对水平地面的压力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大小与物体重力相等，且两个力的方向都是竖直向下；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b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．图乙中用手将物体按在竖直墙壁上，物体对墙壁的压力等于手对物体的作用力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，方向与重力方向垂直，它可大于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，也可小于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，这时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与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无关；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．图丙中物体放在斜面上，它对斜面的压力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与物重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G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大小、方向均不相同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705" y="5157192"/>
            <a:ext cx="3285714" cy="116190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555625" y="1639888"/>
            <a:ext cx="7804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zh-CN" altLang="en-US" sz="4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谢    谢</a:t>
            </a:r>
            <a:endParaRPr lang="zh-CN" altLang="en-US" sz="4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63962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250825" y="1052513"/>
            <a:ext cx="85074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/>
              <a:t>2</a:t>
            </a:r>
            <a:r>
              <a:rPr lang="zh-CN" altLang="en-US"/>
              <a:t>．压强</a:t>
            </a:r>
          </a:p>
        </p:txBody>
      </p:sp>
      <p:graphicFrame>
        <p:nvGraphicFramePr>
          <p:cNvPr id="120911" name="Group 79"/>
          <p:cNvGraphicFramePr>
            <a:graphicFrameLocks noGrp="1"/>
          </p:cNvGraphicFramePr>
          <p:nvPr/>
        </p:nvGraphicFramePr>
        <p:xfrm>
          <a:off x="250825" y="1700213"/>
          <a:ext cx="8642350" cy="5126187"/>
        </p:xfrm>
        <a:graphic>
          <a:graphicData uri="http://schemas.openxmlformats.org/drawingml/2006/table">
            <a:tbl>
              <a:tblPr/>
              <a:tblGrid>
                <a:gridCol w="1871663"/>
                <a:gridCol w="6770687"/>
              </a:tblGrid>
              <a:tr h="54289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物理学中，把物体所受的压力与受力面积的比叫做压强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物理意义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描述压力作用效果的物理量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89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公式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＝  （其中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表示压强，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表示压力，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表示受力面积）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83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单位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由力的单位和面积的单位组成，写作“</a:t>
                      </a:r>
                      <a:r>
                        <a:rPr kumimoji="0" lang="en-US" altLang="zh-CN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en-US" altLang="zh-CN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zh-CN" sz="20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，称为帕斯卡，简称“帕”，符号是“</a:t>
                      </a:r>
                      <a:r>
                        <a:rPr kumimoji="0" lang="en-US" altLang="zh-CN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Pa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”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5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增大压强的方法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一定时，减小受力面积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一定时，增大压力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）在条件允许的情况下，可以同时增大压力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，减小受力面积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055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减小压强的方法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一定时，增大受力面积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一定时，减小压力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（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）在条件允许的情况下，可以同时减小压力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，增大受力面积</a:t>
                      </a:r>
                      <a:r>
                        <a:rPr kumimoji="0" lang="en-US" altLang="zh-CN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kumimoji="0" lang="en-US" altLang="zh-CN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0912" name="Object 8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24775159"/>
              </p:ext>
            </p:extLst>
          </p:nvPr>
        </p:nvGraphicFramePr>
        <p:xfrm>
          <a:off x="3059832" y="2780928"/>
          <a:ext cx="576064" cy="571376"/>
        </p:xfrm>
        <a:graphic>
          <a:graphicData uri="http://schemas.openxmlformats.org/presentationml/2006/ole">
            <p:oleObj spid="_x0000_s8225" r:id="rId3" imgW="618793" imgH="792028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100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15088053"/>
              </p:ext>
            </p:extLst>
          </p:nvPr>
        </p:nvGraphicFramePr>
        <p:xfrm>
          <a:off x="330200" y="1049338"/>
          <a:ext cx="8213725" cy="5576887"/>
        </p:xfrm>
        <a:graphic>
          <a:graphicData uri="http://schemas.openxmlformats.org/presentationml/2006/ole">
            <p:oleObj spid="_x0000_s9225" name="Document" r:id="rId3" imgW="8277714" imgH="5637240" progId="Word.Document.8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250825" y="1020833"/>
            <a:ext cx="850741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r>
              <a:rPr lang="en-US" altLang="zh-CN" dirty="0"/>
              <a:t>④</a:t>
            </a:r>
            <a:r>
              <a:rPr lang="en-US" altLang="zh-CN" dirty="0" err="1"/>
              <a:t>公式中的S</a:t>
            </a:r>
            <a:r>
              <a:rPr lang="en-US" altLang="zh-CN" dirty="0" err="1" smtClean="0"/>
              <a:t>是受力面积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它是施力物体挤压受力物体时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二者相互接触的面积</a:t>
            </a:r>
            <a:r>
              <a:rPr lang="zh-CN" altLang="en-US" dirty="0" smtClean="0"/>
              <a:t>，</a:t>
            </a:r>
            <a:r>
              <a:rPr lang="en-US" altLang="zh-CN" dirty="0" smtClean="0"/>
              <a:t>而不是其他的面积</a:t>
            </a:r>
            <a:r>
              <a:rPr lang="en-US" altLang="zh-CN" dirty="0"/>
              <a:t>。如图8－T－1</a:t>
            </a:r>
            <a:r>
              <a:rPr lang="en-US" altLang="zh-CN" dirty="0" smtClean="0"/>
              <a:t>所示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一个圆台形物体置于水平地面上时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采用甲</a:t>
            </a:r>
            <a:r>
              <a:rPr lang="en-US" altLang="zh-CN" dirty="0" err="1"/>
              <a:t>、</a:t>
            </a:r>
            <a:r>
              <a:rPr lang="en-US" altLang="zh-CN" dirty="0" err="1" smtClean="0"/>
              <a:t>乙两种方式放置时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对地面的压力不变</a:t>
            </a:r>
            <a:r>
              <a:rPr lang="zh-CN" altLang="en-US" dirty="0" smtClean="0"/>
              <a:t>，</a:t>
            </a:r>
            <a:r>
              <a:rPr lang="en-US" altLang="zh-CN" dirty="0" smtClean="0"/>
              <a:t>但图甲中受力面积是S</a:t>
            </a:r>
            <a:r>
              <a:rPr lang="en-US" altLang="zh-CN" baseline="-25000" dirty="0" smtClean="0"/>
              <a:t>2</a:t>
            </a:r>
            <a:r>
              <a:rPr lang="zh-CN" altLang="en-US" dirty="0" smtClean="0"/>
              <a:t>，</a:t>
            </a:r>
            <a:r>
              <a:rPr lang="en-US" altLang="zh-CN" dirty="0" smtClean="0"/>
              <a:t>图乙中受力面积是S</a:t>
            </a:r>
            <a:r>
              <a:rPr lang="en-US" altLang="zh-CN" baseline="-25000" dirty="0" smtClean="0"/>
              <a:t>1</a:t>
            </a:r>
            <a:r>
              <a:rPr lang="zh-CN" altLang="en-US" dirty="0" smtClean="0"/>
              <a:t>，</a:t>
            </a:r>
            <a:r>
              <a:rPr lang="en-US" altLang="zh-CN" dirty="0" err="1" smtClean="0"/>
              <a:t>而它们都与水平地面的面积大小无关</a:t>
            </a:r>
            <a:r>
              <a:rPr lang="en-US" altLang="zh-CN" dirty="0"/>
              <a:t>。</a:t>
            </a:r>
          </a:p>
          <a:p>
            <a:r>
              <a:rPr lang="en-US" altLang="zh-CN" dirty="0"/>
              <a:t> 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                 图8－T－1</a:t>
            </a:r>
            <a:endParaRPr lang="zh-CN" altLang="en-US" dirty="0"/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0" y="2938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293096"/>
            <a:ext cx="3580952" cy="16571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中文母版（无彩条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">
      <a:majorFont>
        <a:latin typeface="Times New Roman"/>
        <a:ea typeface="楷体"/>
        <a:cs typeface=""/>
      </a:majorFont>
      <a:minorFont>
        <a:latin typeface="Times New Roman"/>
        <a:ea typeface="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中文母版（无彩条）" id="{77B052E8-F7C6-4298-9BD7-BCEB82159336}" vid="{6952A142-A276-4F40-A03E-1F4871198B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Pages>0</Pages>
  <Words>2905</Words>
  <Characters>0</Characters>
  <Application>Microsoft Office PowerPoint</Application>
  <DocSecurity>0</DocSecurity>
  <PresentationFormat>全屏显示(4:3)</PresentationFormat>
  <Lines>0</Lines>
  <Paragraphs>186</Paragraphs>
  <Slides>60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60</vt:i4>
      </vt:variant>
    </vt:vector>
  </HeadingPairs>
  <TitlesOfParts>
    <vt:vector size="64" baseType="lpstr">
      <vt:lpstr>自定义设计方案</vt:lpstr>
      <vt:lpstr>中文母版（无彩条）</vt:lpstr>
      <vt:lpstr>Microsoft Office Word 97 - 2003 文档</vt:lpstr>
      <vt:lpstr>Document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  <vt:lpstr>幻灯片 60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2019-03-17T05:45:11Z</dcterms:created>
  <dcterms:modified xsi:type="dcterms:W3CDTF">2020-05-12T06:42:13Z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100111021000101210101002100010021010010210000012100011121001111210011102</vt:lpwstr>
  </property>
</Properties>
</file>