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9" r:id="rId1"/>
  </p:sldMasterIdLst>
  <p:notesMasterIdLst>
    <p:notesMasterId r:id="rId34"/>
  </p:notesMasterIdLst>
  <p:handoutMasterIdLst>
    <p:handoutMasterId r:id="rId35"/>
  </p:handoutMasterIdLst>
  <p:sldIdLst>
    <p:sldId id="362" r:id="rId2"/>
    <p:sldId id="257" r:id="rId3"/>
    <p:sldId id="363" r:id="rId4"/>
    <p:sldId id="259" r:id="rId5"/>
    <p:sldId id="370" r:id="rId6"/>
    <p:sldId id="371" r:id="rId7"/>
    <p:sldId id="261" r:id="rId8"/>
    <p:sldId id="36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365" r:id="rId23"/>
    <p:sldId id="278" r:id="rId24"/>
    <p:sldId id="369" r:id="rId25"/>
    <p:sldId id="280" r:id="rId26"/>
    <p:sldId id="281" r:id="rId27"/>
    <p:sldId id="283" r:id="rId28"/>
    <p:sldId id="282" r:id="rId29"/>
    <p:sldId id="285" r:id="rId30"/>
    <p:sldId id="367" r:id="rId31"/>
    <p:sldId id="284" r:id="rId32"/>
    <p:sldId id="368" r:id="rId3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1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AFABAB"/>
    <a:srgbClr val="190EB2"/>
    <a:srgbClr val="22D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26" y="126"/>
      </p:cViewPr>
      <p:guideLst>
        <p:guide orient="horz" pos="1619"/>
        <p:guide pos="28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74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89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33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A6CACF-4D42-4964-B1F5-CB96EABEF6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078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A6CACF-4D42-4964-B1F5-CB96EABEF6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2145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3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b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012D6B-4FFD-4EA9-B8D4-D56D816069D0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4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888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F6A6CACF-4D42-4964-B1F5-CB96EABEF669}" type="slidenum">
              <a:rPr lang="zh-CN" altLang="en-US" smtClean="0">
                <a:solidFill>
                  <a:prstClr val="black"/>
                </a:solidFill>
              </a:rPr>
              <a:pPr defTabSz="914400">
                <a:defRPr/>
              </a:p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682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F6A6CACF-4D42-4964-B1F5-CB96EABEF669}" type="slidenum">
              <a:rPr lang="zh-CN" altLang="en-US" smtClean="0">
                <a:solidFill>
                  <a:prstClr val="black"/>
                </a:solidFill>
              </a:rPr>
              <a:pPr defTabSz="914400">
                <a:defRPr/>
              </a:p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540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A6CACF-4D42-4964-B1F5-CB96EABEF6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116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85800"/>
            <a:r>
              <a:rPr lang="zh-CN" altLang="en-US" sz="1200" b="1" dirty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解析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（1）使用刻度尺前要注意观察它的零刻线、量程和分度值；</a:t>
            </a:r>
          </a:p>
          <a:p>
            <a:pPr defTabSz="685800"/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（2）由图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知，在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1cm之间有10个小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格，所以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一个小格代表1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mm，即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该刻度尺的分度值为1mm；</a:t>
            </a:r>
          </a:p>
          <a:p>
            <a:pPr defTabSz="685800"/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测量时起始端没从0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开始，把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2.00cm处当作“0”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刻度，右侧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示数为5.25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cm，减去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2.00cm即为物体</a:t>
            </a:r>
            <a:r>
              <a:rPr lang="zh-CN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长度，物体</a:t>
            </a:r>
            <a:r>
              <a:rPr lang="zh-CN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的长度为5.25cm-2.00cm=3.25cm。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A6CACF-4D42-4964-B1F5-CB96EABEF6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175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3313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A6CACF-4D42-4964-B1F5-CB96EABEF6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649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9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168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5212040" y="23689"/>
            <a:ext cx="364571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1.1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长度</a:t>
            </a:r>
            <a:r>
              <a:rPr lang="zh-CN" altLang="en-US" sz="20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和时间的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测量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hyperlink" Target="&#20572;&#34920;.sw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32554;&#21202;-&#33713;&#23572;&#38169;&#35273;&#65306;&#20004;&#26465;&#27225;&#32418;&#33394;&#30340;&#32447;&#27573;&#19968;&#26679;&#38271;&#21527;&#65311;&#65288;&#19968;&#26679;&#38271;&#65289;%20-%20&#40548;&#21326;&#20013;&#23398;&#24515;&#29702;&#20581;&#24247;&#25945;&#32946;&#32593;&#31449;.files\0FT15N252.j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38271;&#24230;&#30340;&#27979;&#37327;&#24037;&#20855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" y="0"/>
            <a:ext cx="9138812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2"/>
            </p:custDataLst>
          </p:nvPr>
        </p:nvSpPr>
        <p:spPr>
          <a:xfrm>
            <a:off x="-1" y="1354393"/>
            <a:ext cx="9144001" cy="2320290"/>
          </a:xfrm>
          <a:prstGeom prst="rect">
            <a:avLst/>
          </a:prstGeom>
          <a:solidFill>
            <a:srgbClr val="AFABAB">
              <a:alpha val="43137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第一章  机械运动</a:t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  长度和时间的测量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0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5"/>
          <p:cNvSpPr txBox="1"/>
          <p:nvPr/>
        </p:nvSpPr>
        <p:spPr>
          <a:xfrm>
            <a:off x="0" y="602458"/>
            <a:ext cx="9144000" cy="438581"/>
          </a:xfrm>
          <a:prstGeom prst="rect">
            <a:avLst/>
          </a:prstGeom>
          <a:solidFill>
            <a:srgbClr val="333399"/>
          </a:solidFill>
          <a:ln w="31750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324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正确使用刻度尺</a:t>
            </a:r>
          </a:p>
        </p:txBody>
      </p:sp>
      <p:sp>
        <p:nvSpPr>
          <p:cNvPr id="11282" name="Text Box 8"/>
          <p:cNvSpPr txBox="1"/>
          <p:nvPr/>
        </p:nvSpPr>
        <p:spPr>
          <a:xfrm>
            <a:off x="1946435" y="1291140"/>
            <a:ext cx="6262211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使用前认清刻度尺的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单位、零刻度线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量程、分度值。</a:t>
            </a:r>
          </a:p>
        </p:txBody>
      </p:sp>
      <p:sp>
        <p:nvSpPr>
          <p:cNvPr id="11294" name="Text Box 20"/>
          <p:cNvSpPr txBox="1"/>
          <p:nvPr/>
        </p:nvSpPr>
        <p:spPr>
          <a:xfrm>
            <a:off x="282896" y="1338025"/>
            <a:ext cx="1838484" cy="438581"/>
          </a:xfrm>
          <a:prstGeom prst="rect">
            <a:avLst/>
          </a:prstGeom>
          <a:noFill/>
          <a:ln w="31750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）会认：</a:t>
            </a:r>
          </a:p>
        </p:txBody>
      </p:sp>
      <p:grpSp>
        <p:nvGrpSpPr>
          <p:cNvPr id="9244" name="组合 9243"/>
          <p:cNvGrpSpPr/>
          <p:nvPr/>
        </p:nvGrpSpPr>
        <p:grpSpPr>
          <a:xfrm>
            <a:off x="569119" y="2329816"/>
            <a:ext cx="7639526" cy="2637475"/>
            <a:chOff x="0" y="1905"/>
            <a:chExt cx="5760" cy="2215"/>
          </a:xfrm>
        </p:grpSpPr>
        <p:grpSp>
          <p:nvGrpSpPr>
            <p:cNvPr id="9243" name="组合 9242"/>
            <p:cNvGrpSpPr/>
            <p:nvPr/>
          </p:nvGrpSpPr>
          <p:grpSpPr>
            <a:xfrm>
              <a:off x="0" y="1905"/>
              <a:ext cx="5760" cy="2215"/>
              <a:chOff x="0" y="1905"/>
              <a:chExt cx="5760" cy="2215"/>
            </a:xfrm>
          </p:grpSpPr>
          <p:pic>
            <p:nvPicPr>
              <p:cNvPr id="9222" name="Picture 10" descr="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385"/>
                <a:ext cx="5760" cy="12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3" name="Line 11"/>
              <p:cNvSpPr/>
              <p:nvPr/>
            </p:nvSpPr>
            <p:spPr>
              <a:xfrm flipH="1" flipV="1">
                <a:off x="793" y="3432"/>
                <a:ext cx="1860" cy="38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9224" name="Text Box 12"/>
              <p:cNvSpPr txBox="1"/>
              <p:nvPr/>
            </p:nvSpPr>
            <p:spPr>
              <a:xfrm>
                <a:off x="2653" y="3732"/>
                <a:ext cx="99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324"/>
                <a:r>
                  <a: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单位</a:t>
                </a:r>
              </a:p>
            </p:txBody>
          </p:sp>
          <p:sp>
            <p:nvSpPr>
              <p:cNvPr id="9225" name="Line 13"/>
              <p:cNvSpPr/>
              <p:nvPr/>
            </p:nvSpPr>
            <p:spPr>
              <a:xfrm flipH="1">
                <a:off x="300" y="2232"/>
                <a:ext cx="675" cy="69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9226" name="Text Box 14"/>
              <p:cNvSpPr txBox="1"/>
              <p:nvPr/>
            </p:nvSpPr>
            <p:spPr>
              <a:xfrm>
                <a:off x="527" y="1975"/>
                <a:ext cx="1361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324"/>
                <a:r>
                  <a: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零刻度线</a:t>
                </a:r>
              </a:p>
            </p:txBody>
          </p:sp>
          <p:sp>
            <p:nvSpPr>
              <p:cNvPr id="9228" name="Text Box 16"/>
              <p:cNvSpPr txBox="1"/>
              <p:nvPr/>
            </p:nvSpPr>
            <p:spPr>
              <a:xfrm>
                <a:off x="2536" y="1905"/>
                <a:ext cx="883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324"/>
                <a:r>
                  <a: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量程</a:t>
                </a:r>
              </a:p>
            </p:txBody>
          </p:sp>
          <p:sp>
            <p:nvSpPr>
              <p:cNvPr id="9229" name="Text Box 17"/>
              <p:cNvSpPr txBox="1"/>
              <p:nvPr/>
            </p:nvSpPr>
            <p:spPr>
              <a:xfrm>
                <a:off x="3387" y="3205"/>
                <a:ext cx="887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685324"/>
                <a:r>
                  <a: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分度值</a:t>
                </a:r>
              </a:p>
            </p:txBody>
          </p:sp>
          <p:sp>
            <p:nvSpPr>
              <p:cNvPr id="9233" name="右大括号 9232"/>
              <p:cNvSpPr/>
              <p:nvPr/>
            </p:nvSpPr>
            <p:spPr>
              <a:xfrm rot="-5400000">
                <a:off x="2724" y="-235"/>
                <a:ext cx="283" cy="5188"/>
              </a:xfrm>
              <a:prstGeom prst="rightBrace">
                <a:avLst>
                  <a:gd name="adj1" fmla="val 59324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324"/>
                <a:endPara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242" name="组合 9241"/>
            <p:cNvGrpSpPr/>
            <p:nvPr/>
          </p:nvGrpSpPr>
          <p:grpSpPr>
            <a:xfrm>
              <a:off x="3419" y="2841"/>
              <a:ext cx="595" cy="284"/>
              <a:chOff x="3419" y="2841"/>
              <a:chExt cx="595" cy="284"/>
            </a:xfrm>
          </p:grpSpPr>
          <p:sp>
            <p:nvSpPr>
              <p:cNvPr id="9238" name="直接连接符 9237"/>
              <p:cNvSpPr/>
              <p:nvPr/>
            </p:nvSpPr>
            <p:spPr>
              <a:xfrm>
                <a:off x="3711" y="2841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39" name="直接连接符 9238"/>
              <p:cNvSpPr/>
              <p:nvPr/>
            </p:nvSpPr>
            <p:spPr>
              <a:xfrm>
                <a:off x="3784" y="2842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0" name="直接连接符 9239"/>
              <p:cNvSpPr/>
              <p:nvPr/>
            </p:nvSpPr>
            <p:spPr>
              <a:xfrm>
                <a:off x="3419" y="2982"/>
                <a:ext cx="283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41" name="直接连接符 9240"/>
              <p:cNvSpPr/>
              <p:nvPr/>
            </p:nvSpPr>
            <p:spPr>
              <a:xfrm flipH="1">
                <a:off x="3787" y="2982"/>
                <a:ext cx="227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112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Text Box 6"/>
          <p:cNvSpPr txBox="1"/>
          <p:nvPr/>
        </p:nvSpPr>
        <p:spPr>
          <a:xfrm>
            <a:off x="359093" y="1237857"/>
            <a:ext cx="2340700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刻度尺要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放正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有刻度的一边要紧靠被测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物体，与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所测长度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，不能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倾斜。 </a:t>
            </a:r>
          </a:p>
        </p:txBody>
      </p:sp>
      <p:sp>
        <p:nvSpPr>
          <p:cNvPr id="12673" name="Text Box 5"/>
          <p:cNvSpPr txBox="1"/>
          <p:nvPr/>
        </p:nvSpPr>
        <p:spPr>
          <a:xfrm>
            <a:off x="274993" y="656266"/>
            <a:ext cx="1838484" cy="438581"/>
          </a:xfrm>
          <a:prstGeom prst="rect">
            <a:avLst/>
          </a:prstGeom>
          <a:noFill/>
          <a:ln w="31750">
            <a:noFill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defTabSz="685800"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defTabSz="685324"/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）会放：</a:t>
            </a:r>
          </a:p>
        </p:txBody>
      </p:sp>
      <p:grpSp>
        <p:nvGrpSpPr>
          <p:cNvPr id="2" name="Group 397"/>
          <p:cNvGrpSpPr/>
          <p:nvPr/>
        </p:nvGrpSpPr>
        <p:grpSpPr>
          <a:xfrm>
            <a:off x="3008471" y="2657478"/>
            <a:ext cx="4629150" cy="922735"/>
            <a:chOff x="952" y="895"/>
            <a:chExt cx="3888" cy="775"/>
          </a:xfrm>
        </p:grpSpPr>
        <p:sp>
          <p:nvSpPr>
            <p:cNvPr id="10499" name="AutoShape 398"/>
            <p:cNvSpPr/>
            <p:nvPr/>
          </p:nvSpPr>
          <p:spPr>
            <a:xfrm>
              <a:off x="1051" y="895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324"/>
              <a:endPara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500" name="Group 399"/>
            <p:cNvGrpSpPr/>
            <p:nvPr/>
          </p:nvGrpSpPr>
          <p:grpSpPr>
            <a:xfrm>
              <a:off x="952" y="1172"/>
              <a:ext cx="3888" cy="367"/>
              <a:chOff x="808" y="1328"/>
              <a:chExt cx="3888" cy="499"/>
            </a:xfrm>
          </p:grpSpPr>
          <p:sp>
            <p:nvSpPr>
              <p:cNvPr id="10501" name="AutoShape 400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324"/>
                <a:r>
                  <a:rPr lang="en-US" altLang="zh-CN" sz="9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 cm     1            2            3           4            5           6           7            8           9          10 </a:t>
                </a:r>
              </a:p>
            </p:txBody>
          </p:sp>
          <p:sp>
            <p:nvSpPr>
              <p:cNvPr id="10502" name="Line 401"/>
              <p:cNvSpPr/>
              <p:nvPr/>
            </p:nvSpPr>
            <p:spPr>
              <a:xfrm>
                <a:off x="89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3" name="Line 402"/>
              <p:cNvSpPr/>
              <p:nvPr/>
            </p:nvSpPr>
            <p:spPr>
              <a:xfrm>
                <a:off x="93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4" name="Line 403"/>
              <p:cNvSpPr/>
              <p:nvPr/>
            </p:nvSpPr>
            <p:spPr>
              <a:xfrm>
                <a:off x="97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5" name="Line 404"/>
              <p:cNvSpPr/>
              <p:nvPr/>
            </p:nvSpPr>
            <p:spPr>
              <a:xfrm>
                <a:off x="10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6" name="Line 405"/>
              <p:cNvSpPr/>
              <p:nvPr/>
            </p:nvSpPr>
            <p:spPr>
              <a:xfrm>
                <a:off x="10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7" name="Line 406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8" name="Line 407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9" name="Line 408"/>
              <p:cNvSpPr/>
              <p:nvPr/>
            </p:nvSpPr>
            <p:spPr>
              <a:xfrm>
                <a:off x="111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0" name="Line 409"/>
              <p:cNvSpPr/>
              <p:nvPr/>
            </p:nvSpPr>
            <p:spPr>
              <a:xfrm>
                <a:off x="115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1" name="Line 410"/>
              <p:cNvSpPr/>
              <p:nvPr/>
            </p:nvSpPr>
            <p:spPr>
              <a:xfrm>
                <a:off x="11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2" name="Line 411"/>
              <p:cNvSpPr/>
              <p:nvPr/>
            </p:nvSpPr>
            <p:spPr>
              <a:xfrm>
                <a:off x="12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3" name="Line 412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4" name="Line 413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5" name="Line 414"/>
              <p:cNvSpPr/>
              <p:nvPr/>
            </p:nvSpPr>
            <p:spPr>
              <a:xfrm>
                <a:off x="129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6" name="Line 415"/>
              <p:cNvSpPr/>
              <p:nvPr/>
            </p:nvSpPr>
            <p:spPr>
              <a:xfrm>
                <a:off x="13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7" name="Line 416"/>
              <p:cNvSpPr/>
              <p:nvPr/>
            </p:nvSpPr>
            <p:spPr>
              <a:xfrm>
                <a:off x="13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8" name="Line 417"/>
              <p:cNvSpPr/>
              <p:nvPr/>
            </p:nvSpPr>
            <p:spPr>
              <a:xfrm>
                <a:off x="14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19" name="Line 418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0" name="Line 419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1" name="Line 420"/>
              <p:cNvSpPr/>
              <p:nvPr/>
            </p:nvSpPr>
            <p:spPr>
              <a:xfrm>
                <a:off x="147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2" name="Line 421"/>
              <p:cNvSpPr/>
              <p:nvPr/>
            </p:nvSpPr>
            <p:spPr>
              <a:xfrm>
                <a:off x="15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3" name="Line 422"/>
              <p:cNvSpPr/>
              <p:nvPr/>
            </p:nvSpPr>
            <p:spPr>
              <a:xfrm>
                <a:off x="15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4" name="Line 423"/>
              <p:cNvSpPr/>
              <p:nvPr/>
            </p:nvSpPr>
            <p:spPr>
              <a:xfrm>
                <a:off x="15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5" name="Line 424"/>
              <p:cNvSpPr/>
              <p:nvPr/>
            </p:nvSpPr>
            <p:spPr>
              <a:xfrm>
                <a:off x="162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6" name="Line 425"/>
              <p:cNvSpPr/>
              <p:nvPr/>
            </p:nvSpPr>
            <p:spPr>
              <a:xfrm>
                <a:off x="162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7" name="Line 426"/>
              <p:cNvSpPr/>
              <p:nvPr/>
            </p:nvSpPr>
            <p:spPr>
              <a:xfrm>
                <a:off x="16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8" name="Line 427"/>
              <p:cNvSpPr/>
              <p:nvPr/>
            </p:nvSpPr>
            <p:spPr>
              <a:xfrm>
                <a:off x="169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29" name="Line 428"/>
              <p:cNvSpPr/>
              <p:nvPr/>
            </p:nvSpPr>
            <p:spPr>
              <a:xfrm>
                <a:off x="17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0" name="Line 429"/>
              <p:cNvSpPr/>
              <p:nvPr/>
            </p:nvSpPr>
            <p:spPr>
              <a:xfrm>
                <a:off x="176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1" name="Line 430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2" name="Line 431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3" name="Line 432"/>
              <p:cNvSpPr/>
              <p:nvPr/>
            </p:nvSpPr>
            <p:spPr>
              <a:xfrm>
                <a:off x="184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4" name="Line 433"/>
              <p:cNvSpPr/>
              <p:nvPr/>
            </p:nvSpPr>
            <p:spPr>
              <a:xfrm>
                <a:off x="187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5" name="Line 434"/>
              <p:cNvSpPr/>
              <p:nvPr/>
            </p:nvSpPr>
            <p:spPr>
              <a:xfrm>
                <a:off x="19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6" name="Line 435"/>
              <p:cNvSpPr/>
              <p:nvPr/>
            </p:nvSpPr>
            <p:spPr>
              <a:xfrm>
                <a:off x="195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7" name="Line 436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8" name="Line 437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9" name="Line 438"/>
              <p:cNvSpPr/>
              <p:nvPr/>
            </p:nvSpPr>
            <p:spPr>
              <a:xfrm>
                <a:off x="202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0" name="Line 439"/>
              <p:cNvSpPr/>
              <p:nvPr/>
            </p:nvSpPr>
            <p:spPr>
              <a:xfrm>
                <a:off x="205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1" name="Line 440"/>
              <p:cNvSpPr/>
              <p:nvPr/>
            </p:nvSpPr>
            <p:spPr>
              <a:xfrm>
                <a:off x="209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2" name="Line 441"/>
              <p:cNvSpPr/>
              <p:nvPr/>
            </p:nvSpPr>
            <p:spPr>
              <a:xfrm>
                <a:off x="213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3" name="Line 442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4" name="Line 443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5" name="Line 444"/>
              <p:cNvSpPr/>
              <p:nvPr/>
            </p:nvSpPr>
            <p:spPr>
              <a:xfrm>
                <a:off x="220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6" name="Line 445"/>
              <p:cNvSpPr/>
              <p:nvPr/>
            </p:nvSpPr>
            <p:spPr>
              <a:xfrm>
                <a:off x="223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7" name="Line 446"/>
              <p:cNvSpPr/>
              <p:nvPr/>
            </p:nvSpPr>
            <p:spPr>
              <a:xfrm>
                <a:off x="227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8" name="Line 447"/>
              <p:cNvSpPr/>
              <p:nvPr/>
            </p:nvSpPr>
            <p:spPr>
              <a:xfrm>
                <a:off x="231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9" name="Line 448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0" name="Line 449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1" name="Line 450"/>
              <p:cNvSpPr/>
              <p:nvPr/>
            </p:nvSpPr>
            <p:spPr>
              <a:xfrm>
                <a:off x="23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2" name="Line 451"/>
              <p:cNvSpPr/>
              <p:nvPr/>
            </p:nvSpPr>
            <p:spPr>
              <a:xfrm>
                <a:off x="24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3" name="Line 452"/>
              <p:cNvSpPr/>
              <p:nvPr/>
            </p:nvSpPr>
            <p:spPr>
              <a:xfrm>
                <a:off x="245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4" name="Line 453"/>
              <p:cNvSpPr/>
              <p:nvPr/>
            </p:nvSpPr>
            <p:spPr>
              <a:xfrm>
                <a:off x="249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5" name="Line 454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6" name="Line 455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7" name="Line 456"/>
              <p:cNvSpPr/>
              <p:nvPr/>
            </p:nvSpPr>
            <p:spPr>
              <a:xfrm>
                <a:off x="256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8" name="Line 457"/>
              <p:cNvSpPr/>
              <p:nvPr/>
            </p:nvSpPr>
            <p:spPr>
              <a:xfrm>
                <a:off x="260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59" name="Line 458"/>
              <p:cNvSpPr/>
              <p:nvPr/>
            </p:nvSpPr>
            <p:spPr>
              <a:xfrm>
                <a:off x="263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0" name="Line 459"/>
              <p:cNvSpPr/>
              <p:nvPr/>
            </p:nvSpPr>
            <p:spPr>
              <a:xfrm>
                <a:off x="267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1" name="Line 460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2" name="Line 461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3" name="Line 462"/>
              <p:cNvSpPr/>
              <p:nvPr/>
            </p:nvSpPr>
            <p:spPr>
              <a:xfrm>
                <a:off x="274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4" name="Line 463"/>
              <p:cNvSpPr/>
              <p:nvPr/>
            </p:nvSpPr>
            <p:spPr>
              <a:xfrm>
                <a:off x="278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5" name="Line 464"/>
              <p:cNvSpPr/>
              <p:nvPr/>
            </p:nvSpPr>
            <p:spPr>
              <a:xfrm>
                <a:off x="281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6" name="Line 465"/>
              <p:cNvSpPr/>
              <p:nvPr/>
            </p:nvSpPr>
            <p:spPr>
              <a:xfrm>
                <a:off x="285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7" name="Line 466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8" name="Line 467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69" name="Line 468"/>
              <p:cNvSpPr/>
              <p:nvPr/>
            </p:nvSpPr>
            <p:spPr>
              <a:xfrm>
                <a:off x="292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0" name="Line 469"/>
              <p:cNvSpPr/>
              <p:nvPr/>
            </p:nvSpPr>
            <p:spPr>
              <a:xfrm>
                <a:off x="296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1" name="Line 470"/>
              <p:cNvSpPr/>
              <p:nvPr/>
            </p:nvSpPr>
            <p:spPr>
              <a:xfrm>
                <a:off x="300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2" name="Line 471"/>
              <p:cNvSpPr/>
              <p:nvPr/>
            </p:nvSpPr>
            <p:spPr>
              <a:xfrm>
                <a:off x="303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3" name="Line 472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4" name="Line 473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5" name="Line 474"/>
              <p:cNvSpPr/>
              <p:nvPr/>
            </p:nvSpPr>
            <p:spPr>
              <a:xfrm>
                <a:off x="31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6" name="Line 475"/>
              <p:cNvSpPr/>
              <p:nvPr/>
            </p:nvSpPr>
            <p:spPr>
              <a:xfrm>
                <a:off x="31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7" name="Line 476"/>
              <p:cNvSpPr/>
              <p:nvPr/>
            </p:nvSpPr>
            <p:spPr>
              <a:xfrm>
                <a:off x="318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8" name="Line 477"/>
              <p:cNvSpPr/>
              <p:nvPr/>
            </p:nvSpPr>
            <p:spPr>
              <a:xfrm>
                <a:off x="321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79" name="Line 478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0" name="Line 479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1" name="Line 480"/>
              <p:cNvSpPr/>
              <p:nvPr/>
            </p:nvSpPr>
            <p:spPr>
              <a:xfrm>
                <a:off x="32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2" name="Line 481"/>
              <p:cNvSpPr/>
              <p:nvPr/>
            </p:nvSpPr>
            <p:spPr>
              <a:xfrm>
                <a:off x="33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3" name="Line 482"/>
              <p:cNvSpPr/>
              <p:nvPr/>
            </p:nvSpPr>
            <p:spPr>
              <a:xfrm>
                <a:off x="336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4" name="Line 483"/>
              <p:cNvSpPr/>
              <p:nvPr/>
            </p:nvSpPr>
            <p:spPr>
              <a:xfrm>
                <a:off x="339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5" name="Line 484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6" name="Line 485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7" name="Line 486"/>
              <p:cNvSpPr/>
              <p:nvPr/>
            </p:nvSpPr>
            <p:spPr>
              <a:xfrm>
                <a:off x="34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8" name="Line 487"/>
              <p:cNvSpPr/>
              <p:nvPr/>
            </p:nvSpPr>
            <p:spPr>
              <a:xfrm>
                <a:off x="35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89" name="Line 488"/>
              <p:cNvSpPr/>
              <p:nvPr/>
            </p:nvSpPr>
            <p:spPr>
              <a:xfrm>
                <a:off x="354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0" name="Line 489"/>
              <p:cNvSpPr/>
              <p:nvPr/>
            </p:nvSpPr>
            <p:spPr>
              <a:xfrm>
                <a:off x="357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1" name="Line 490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2" name="Line 491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3" name="Line 492"/>
              <p:cNvSpPr/>
              <p:nvPr/>
            </p:nvSpPr>
            <p:spPr>
              <a:xfrm>
                <a:off x="36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4" name="Line 493"/>
              <p:cNvSpPr/>
              <p:nvPr/>
            </p:nvSpPr>
            <p:spPr>
              <a:xfrm>
                <a:off x="36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5" name="Line 494"/>
              <p:cNvSpPr/>
              <p:nvPr/>
            </p:nvSpPr>
            <p:spPr>
              <a:xfrm>
                <a:off x="372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6" name="Line 495"/>
              <p:cNvSpPr/>
              <p:nvPr/>
            </p:nvSpPr>
            <p:spPr>
              <a:xfrm>
                <a:off x="37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97" name="Line 496"/>
              <p:cNvSpPr/>
              <p:nvPr/>
            </p:nvSpPr>
            <p:spPr>
              <a:xfrm>
                <a:off x="379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598" name="Group 497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0619" name="Line 498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20" name="Line 499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21" name="Line 500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22" name="Line 501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23" name="Line 502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599" name="Line 503"/>
              <p:cNvSpPr/>
              <p:nvPr/>
            </p:nvSpPr>
            <p:spPr>
              <a:xfrm>
                <a:off x="397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0" name="Line 504"/>
              <p:cNvSpPr/>
              <p:nvPr/>
            </p:nvSpPr>
            <p:spPr>
              <a:xfrm>
                <a:off x="397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1" name="Line 505"/>
              <p:cNvSpPr/>
              <p:nvPr/>
            </p:nvSpPr>
            <p:spPr>
              <a:xfrm>
                <a:off x="401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2" name="Line 506"/>
              <p:cNvSpPr/>
              <p:nvPr/>
            </p:nvSpPr>
            <p:spPr>
              <a:xfrm>
                <a:off x="404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3" name="Line 507"/>
              <p:cNvSpPr/>
              <p:nvPr/>
            </p:nvSpPr>
            <p:spPr>
              <a:xfrm>
                <a:off x="40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04" name="Line 508"/>
              <p:cNvSpPr/>
              <p:nvPr/>
            </p:nvSpPr>
            <p:spPr>
              <a:xfrm>
                <a:off x="41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605" name="Group 509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0614" name="Line 510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5" name="Line 511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6" name="Line 512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7" name="Line 513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8" name="Line 514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606" name="Line 515"/>
              <p:cNvSpPr/>
              <p:nvPr/>
            </p:nvSpPr>
            <p:spPr>
              <a:xfrm>
                <a:off x="433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607" name="Group 516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0609" name="Line 517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0" name="Line 518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1" name="Line 519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2" name="Line 520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613" name="Line 521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608" name="Line 522"/>
              <p:cNvSpPr/>
              <p:nvPr/>
            </p:nvSpPr>
            <p:spPr>
              <a:xfrm>
                <a:off x="451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7" name="Group 950"/>
          <p:cNvGrpSpPr/>
          <p:nvPr/>
        </p:nvGrpSpPr>
        <p:grpSpPr>
          <a:xfrm>
            <a:off x="2903937" y="3824767"/>
            <a:ext cx="4806553" cy="922735"/>
            <a:chOff x="476" y="2659"/>
            <a:chExt cx="4037" cy="775"/>
          </a:xfrm>
        </p:grpSpPr>
        <p:sp>
          <p:nvSpPr>
            <p:cNvPr id="10375" name="AutoShape 652"/>
            <p:cNvSpPr/>
            <p:nvPr/>
          </p:nvSpPr>
          <p:spPr>
            <a:xfrm>
              <a:off x="775" y="2659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324"/>
              <a:endPara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76" name="AutoShape 650"/>
            <p:cNvSpPr/>
            <p:nvPr/>
          </p:nvSpPr>
          <p:spPr>
            <a:xfrm>
              <a:off x="476" y="2967"/>
              <a:ext cx="4037" cy="282"/>
            </a:xfrm>
            <a:prstGeom prst="cube">
              <a:avLst>
                <a:gd name="adj" fmla="val 66912"/>
              </a:avLst>
            </a:prstGeom>
            <a:solidFill>
              <a:srgbClr val="FFCC00"/>
            </a:solid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324"/>
              <a:endPara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377" name="Group 815"/>
            <p:cNvGrpSpPr/>
            <p:nvPr/>
          </p:nvGrpSpPr>
          <p:grpSpPr>
            <a:xfrm>
              <a:off x="693" y="2981"/>
              <a:ext cx="3697" cy="16"/>
              <a:chOff x="793" y="3884"/>
              <a:chExt cx="3697" cy="21"/>
            </a:xfrm>
          </p:grpSpPr>
          <p:sp>
            <p:nvSpPr>
              <p:cNvPr id="10379" name="Line 655"/>
              <p:cNvSpPr/>
              <p:nvPr/>
            </p:nvSpPr>
            <p:spPr>
              <a:xfrm rot="2700000">
                <a:off x="83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0" name="Line 656"/>
              <p:cNvSpPr/>
              <p:nvPr/>
            </p:nvSpPr>
            <p:spPr>
              <a:xfrm rot="2700000">
                <a:off x="87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1" name="Line 657"/>
              <p:cNvSpPr/>
              <p:nvPr/>
            </p:nvSpPr>
            <p:spPr>
              <a:xfrm rot="2700000">
                <a:off x="90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2" name="Line 658"/>
              <p:cNvSpPr/>
              <p:nvPr/>
            </p:nvSpPr>
            <p:spPr>
              <a:xfrm rot="2700000">
                <a:off x="94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3" name="Line 659"/>
              <p:cNvSpPr/>
              <p:nvPr/>
            </p:nvSpPr>
            <p:spPr>
              <a:xfrm rot="2700000">
                <a:off x="98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4" name="Line 660"/>
              <p:cNvSpPr/>
              <p:nvPr/>
            </p:nvSpPr>
            <p:spPr>
              <a:xfrm rot="2700000">
                <a:off x="101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5" name="Line 661"/>
              <p:cNvSpPr/>
              <p:nvPr/>
            </p:nvSpPr>
            <p:spPr>
              <a:xfrm rot="2700000">
                <a:off x="101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6" name="Line 662"/>
              <p:cNvSpPr/>
              <p:nvPr/>
            </p:nvSpPr>
            <p:spPr>
              <a:xfrm rot="2700000">
                <a:off x="105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7" name="Line 663"/>
              <p:cNvSpPr/>
              <p:nvPr/>
            </p:nvSpPr>
            <p:spPr>
              <a:xfrm rot="2700000">
                <a:off x="108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8" name="Line 664"/>
              <p:cNvSpPr/>
              <p:nvPr/>
            </p:nvSpPr>
            <p:spPr>
              <a:xfrm rot="2700000">
                <a:off x="112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89" name="Line 665"/>
              <p:cNvSpPr/>
              <p:nvPr/>
            </p:nvSpPr>
            <p:spPr>
              <a:xfrm rot="2700000">
                <a:off x="116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0" name="Line 666"/>
              <p:cNvSpPr/>
              <p:nvPr/>
            </p:nvSpPr>
            <p:spPr>
              <a:xfrm rot="2700000">
                <a:off x="119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1" name="Line 667"/>
              <p:cNvSpPr/>
              <p:nvPr/>
            </p:nvSpPr>
            <p:spPr>
              <a:xfrm rot="2700000">
                <a:off x="119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2" name="Line 668"/>
              <p:cNvSpPr/>
              <p:nvPr/>
            </p:nvSpPr>
            <p:spPr>
              <a:xfrm rot="2700000">
                <a:off x="123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3" name="Line 669"/>
              <p:cNvSpPr/>
              <p:nvPr/>
            </p:nvSpPr>
            <p:spPr>
              <a:xfrm rot="2700000">
                <a:off x="127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4" name="Line 670"/>
              <p:cNvSpPr/>
              <p:nvPr/>
            </p:nvSpPr>
            <p:spPr>
              <a:xfrm rot="2700000">
                <a:off x="130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5" name="Line 671"/>
              <p:cNvSpPr/>
              <p:nvPr/>
            </p:nvSpPr>
            <p:spPr>
              <a:xfrm rot="2700000">
                <a:off x="134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6" name="Line 672"/>
              <p:cNvSpPr/>
              <p:nvPr/>
            </p:nvSpPr>
            <p:spPr>
              <a:xfrm rot="2700000">
                <a:off x="137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7" name="Line 673"/>
              <p:cNvSpPr/>
              <p:nvPr/>
            </p:nvSpPr>
            <p:spPr>
              <a:xfrm rot="2700000">
                <a:off x="137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8" name="Line 674"/>
              <p:cNvSpPr/>
              <p:nvPr/>
            </p:nvSpPr>
            <p:spPr>
              <a:xfrm rot="2700000">
                <a:off x="141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99" name="Line 675"/>
              <p:cNvSpPr/>
              <p:nvPr/>
            </p:nvSpPr>
            <p:spPr>
              <a:xfrm rot="2700000">
                <a:off x="145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0" name="Line 676"/>
              <p:cNvSpPr/>
              <p:nvPr/>
            </p:nvSpPr>
            <p:spPr>
              <a:xfrm rot="2700000">
                <a:off x="148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1" name="Line 677"/>
              <p:cNvSpPr/>
              <p:nvPr/>
            </p:nvSpPr>
            <p:spPr>
              <a:xfrm rot="2700000">
                <a:off x="152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2" name="Line 678"/>
              <p:cNvSpPr/>
              <p:nvPr/>
            </p:nvSpPr>
            <p:spPr>
              <a:xfrm rot="2700000">
                <a:off x="156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3" name="Line 679"/>
              <p:cNvSpPr/>
              <p:nvPr/>
            </p:nvSpPr>
            <p:spPr>
              <a:xfrm rot="2700000">
                <a:off x="156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4" name="Line 680"/>
              <p:cNvSpPr/>
              <p:nvPr/>
            </p:nvSpPr>
            <p:spPr>
              <a:xfrm rot="2700000">
                <a:off x="159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5" name="Line 681"/>
              <p:cNvSpPr/>
              <p:nvPr/>
            </p:nvSpPr>
            <p:spPr>
              <a:xfrm rot="2700000">
                <a:off x="163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6" name="Line 682"/>
              <p:cNvSpPr/>
              <p:nvPr/>
            </p:nvSpPr>
            <p:spPr>
              <a:xfrm rot="2700000">
                <a:off x="167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7" name="Line 683"/>
              <p:cNvSpPr/>
              <p:nvPr/>
            </p:nvSpPr>
            <p:spPr>
              <a:xfrm rot="2700000">
                <a:off x="170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8" name="Line 684"/>
              <p:cNvSpPr/>
              <p:nvPr/>
            </p:nvSpPr>
            <p:spPr>
              <a:xfrm rot="2700000">
                <a:off x="174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09" name="Line 685"/>
              <p:cNvSpPr/>
              <p:nvPr/>
            </p:nvSpPr>
            <p:spPr>
              <a:xfrm rot="2700000">
                <a:off x="174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0" name="Line 686"/>
              <p:cNvSpPr/>
              <p:nvPr/>
            </p:nvSpPr>
            <p:spPr>
              <a:xfrm rot="2700000">
                <a:off x="177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1" name="Line 687"/>
              <p:cNvSpPr/>
              <p:nvPr/>
            </p:nvSpPr>
            <p:spPr>
              <a:xfrm rot="2700000">
                <a:off x="181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2" name="Line 688"/>
              <p:cNvSpPr/>
              <p:nvPr/>
            </p:nvSpPr>
            <p:spPr>
              <a:xfrm rot="2700000">
                <a:off x="185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3" name="Line 689"/>
              <p:cNvSpPr/>
              <p:nvPr/>
            </p:nvSpPr>
            <p:spPr>
              <a:xfrm rot="2700000">
                <a:off x="188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4" name="Line 690"/>
              <p:cNvSpPr/>
              <p:nvPr/>
            </p:nvSpPr>
            <p:spPr>
              <a:xfrm rot="2700000">
                <a:off x="1923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5" name="Line 691"/>
              <p:cNvSpPr/>
              <p:nvPr/>
            </p:nvSpPr>
            <p:spPr>
              <a:xfrm rot="2700000">
                <a:off x="1923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6" name="Line 692"/>
              <p:cNvSpPr/>
              <p:nvPr/>
            </p:nvSpPr>
            <p:spPr>
              <a:xfrm rot="2700000">
                <a:off x="195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7" name="Line 693"/>
              <p:cNvSpPr/>
              <p:nvPr/>
            </p:nvSpPr>
            <p:spPr>
              <a:xfrm rot="2700000">
                <a:off x="199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8" name="Line 694"/>
              <p:cNvSpPr/>
              <p:nvPr/>
            </p:nvSpPr>
            <p:spPr>
              <a:xfrm rot="2700000">
                <a:off x="203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19" name="Line 695"/>
              <p:cNvSpPr/>
              <p:nvPr/>
            </p:nvSpPr>
            <p:spPr>
              <a:xfrm rot="2700000">
                <a:off x="206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0" name="Line 696"/>
              <p:cNvSpPr/>
              <p:nvPr/>
            </p:nvSpPr>
            <p:spPr>
              <a:xfrm rot="2700000">
                <a:off x="2104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1" name="Line 697"/>
              <p:cNvSpPr/>
              <p:nvPr/>
            </p:nvSpPr>
            <p:spPr>
              <a:xfrm rot="2700000">
                <a:off x="2104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2" name="Line 698"/>
              <p:cNvSpPr/>
              <p:nvPr/>
            </p:nvSpPr>
            <p:spPr>
              <a:xfrm rot="2700000">
                <a:off x="214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3" name="Line 699"/>
              <p:cNvSpPr/>
              <p:nvPr/>
            </p:nvSpPr>
            <p:spPr>
              <a:xfrm rot="2700000">
                <a:off x="217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4" name="Line 700"/>
              <p:cNvSpPr/>
              <p:nvPr/>
            </p:nvSpPr>
            <p:spPr>
              <a:xfrm rot="2700000">
                <a:off x="221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5" name="Line 701"/>
              <p:cNvSpPr/>
              <p:nvPr/>
            </p:nvSpPr>
            <p:spPr>
              <a:xfrm rot="2700000">
                <a:off x="224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6" name="Line 702"/>
              <p:cNvSpPr/>
              <p:nvPr/>
            </p:nvSpPr>
            <p:spPr>
              <a:xfrm rot="2700000">
                <a:off x="2285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7" name="Line 703"/>
              <p:cNvSpPr/>
              <p:nvPr/>
            </p:nvSpPr>
            <p:spPr>
              <a:xfrm rot="2700000">
                <a:off x="2285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8" name="Line 704"/>
              <p:cNvSpPr/>
              <p:nvPr/>
            </p:nvSpPr>
            <p:spPr>
              <a:xfrm rot="2700000">
                <a:off x="232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29" name="Line 705"/>
              <p:cNvSpPr/>
              <p:nvPr/>
            </p:nvSpPr>
            <p:spPr>
              <a:xfrm rot="2700000">
                <a:off x="235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0" name="Line 706"/>
              <p:cNvSpPr/>
              <p:nvPr/>
            </p:nvSpPr>
            <p:spPr>
              <a:xfrm rot="2700000">
                <a:off x="239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1" name="Line 707"/>
              <p:cNvSpPr/>
              <p:nvPr/>
            </p:nvSpPr>
            <p:spPr>
              <a:xfrm rot="2700000">
                <a:off x="243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2" name="Line 708"/>
              <p:cNvSpPr/>
              <p:nvPr/>
            </p:nvSpPr>
            <p:spPr>
              <a:xfrm rot="2700000">
                <a:off x="246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3" name="Line 709"/>
              <p:cNvSpPr/>
              <p:nvPr/>
            </p:nvSpPr>
            <p:spPr>
              <a:xfrm rot="2700000">
                <a:off x="246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4" name="Line 710"/>
              <p:cNvSpPr/>
              <p:nvPr/>
            </p:nvSpPr>
            <p:spPr>
              <a:xfrm rot="2700000">
                <a:off x="250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5" name="Line 711"/>
              <p:cNvSpPr/>
              <p:nvPr/>
            </p:nvSpPr>
            <p:spPr>
              <a:xfrm rot="2700000">
                <a:off x="253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6" name="Line 712"/>
              <p:cNvSpPr/>
              <p:nvPr/>
            </p:nvSpPr>
            <p:spPr>
              <a:xfrm rot="2700000">
                <a:off x="257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7" name="Line 713"/>
              <p:cNvSpPr/>
              <p:nvPr/>
            </p:nvSpPr>
            <p:spPr>
              <a:xfrm rot="2700000">
                <a:off x="261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8" name="Line 714"/>
              <p:cNvSpPr/>
              <p:nvPr/>
            </p:nvSpPr>
            <p:spPr>
              <a:xfrm rot="2700000">
                <a:off x="26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39" name="Line 715"/>
              <p:cNvSpPr/>
              <p:nvPr/>
            </p:nvSpPr>
            <p:spPr>
              <a:xfrm rot="2700000">
                <a:off x="26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0" name="Line 716"/>
              <p:cNvSpPr/>
              <p:nvPr/>
            </p:nvSpPr>
            <p:spPr>
              <a:xfrm rot="2700000">
                <a:off x="268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1" name="Line 717"/>
              <p:cNvSpPr/>
              <p:nvPr/>
            </p:nvSpPr>
            <p:spPr>
              <a:xfrm rot="2700000">
                <a:off x="271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2" name="Line 718"/>
              <p:cNvSpPr/>
              <p:nvPr/>
            </p:nvSpPr>
            <p:spPr>
              <a:xfrm rot="2700000">
                <a:off x="275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3" name="Line 719"/>
              <p:cNvSpPr/>
              <p:nvPr/>
            </p:nvSpPr>
            <p:spPr>
              <a:xfrm rot="2700000">
                <a:off x="279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4" name="Line 720"/>
              <p:cNvSpPr/>
              <p:nvPr/>
            </p:nvSpPr>
            <p:spPr>
              <a:xfrm rot="2700000">
                <a:off x="282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5" name="Line 721"/>
              <p:cNvSpPr/>
              <p:nvPr/>
            </p:nvSpPr>
            <p:spPr>
              <a:xfrm rot="2700000">
                <a:off x="282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6" name="Line 722"/>
              <p:cNvSpPr/>
              <p:nvPr/>
            </p:nvSpPr>
            <p:spPr>
              <a:xfrm rot="2700000">
                <a:off x="286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" name="Line 723"/>
              <p:cNvSpPr/>
              <p:nvPr/>
            </p:nvSpPr>
            <p:spPr>
              <a:xfrm rot="2700000">
                <a:off x="290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8" name="Line 724"/>
              <p:cNvSpPr/>
              <p:nvPr/>
            </p:nvSpPr>
            <p:spPr>
              <a:xfrm rot="2700000">
                <a:off x="293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9" name="Line 725"/>
              <p:cNvSpPr/>
              <p:nvPr/>
            </p:nvSpPr>
            <p:spPr>
              <a:xfrm rot="2700000">
                <a:off x="297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0" name="Line 726"/>
              <p:cNvSpPr/>
              <p:nvPr/>
            </p:nvSpPr>
            <p:spPr>
              <a:xfrm rot="2700000">
                <a:off x="300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1" name="Line 727"/>
              <p:cNvSpPr/>
              <p:nvPr/>
            </p:nvSpPr>
            <p:spPr>
              <a:xfrm rot="2700000">
                <a:off x="300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2" name="Line 728"/>
              <p:cNvSpPr/>
              <p:nvPr/>
            </p:nvSpPr>
            <p:spPr>
              <a:xfrm rot="2700000">
                <a:off x="304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3" name="Line 729"/>
              <p:cNvSpPr/>
              <p:nvPr/>
            </p:nvSpPr>
            <p:spPr>
              <a:xfrm rot="2700000">
                <a:off x="308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4" name="Line 730"/>
              <p:cNvSpPr/>
              <p:nvPr/>
            </p:nvSpPr>
            <p:spPr>
              <a:xfrm rot="2700000">
                <a:off x="311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5" name="Line 731"/>
              <p:cNvSpPr/>
              <p:nvPr/>
            </p:nvSpPr>
            <p:spPr>
              <a:xfrm rot="2700000">
                <a:off x="315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6" name="Line 732"/>
              <p:cNvSpPr/>
              <p:nvPr/>
            </p:nvSpPr>
            <p:spPr>
              <a:xfrm rot="2700000">
                <a:off x="319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7" name="Line 733"/>
              <p:cNvSpPr/>
              <p:nvPr/>
            </p:nvSpPr>
            <p:spPr>
              <a:xfrm rot="2700000">
                <a:off x="319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8" name="Line 734"/>
              <p:cNvSpPr/>
              <p:nvPr/>
            </p:nvSpPr>
            <p:spPr>
              <a:xfrm rot="2700000">
                <a:off x="322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59" name="Line 735"/>
              <p:cNvSpPr/>
              <p:nvPr/>
            </p:nvSpPr>
            <p:spPr>
              <a:xfrm rot="2700000">
                <a:off x="326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0" name="Line 736"/>
              <p:cNvSpPr/>
              <p:nvPr/>
            </p:nvSpPr>
            <p:spPr>
              <a:xfrm rot="2700000">
                <a:off x="329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1" name="Line 737"/>
              <p:cNvSpPr/>
              <p:nvPr/>
            </p:nvSpPr>
            <p:spPr>
              <a:xfrm rot="2700000">
                <a:off x="333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2" name="Line 738"/>
              <p:cNvSpPr/>
              <p:nvPr/>
            </p:nvSpPr>
            <p:spPr>
              <a:xfrm rot="2700000">
                <a:off x="337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3" name="Line 739"/>
              <p:cNvSpPr/>
              <p:nvPr/>
            </p:nvSpPr>
            <p:spPr>
              <a:xfrm rot="2700000">
                <a:off x="337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4" name="Line 740"/>
              <p:cNvSpPr/>
              <p:nvPr/>
            </p:nvSpPr>
            <p:spPr>
              <a:xfrm rot="2700000">
                <a:off x="340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5" name="Line 741"/>
              <p:cNvSpPr/>
              <p:nvPr/>
            </p:nvSpPr>
            <p:spPr>
              <a:xfrm rot="2700000">
                <a:off x="344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6" name="Line 742"/>
              <p:cNvSpPr/>
              <p:nvPr/>
            </p:nvSpPr>
            <p:spPr>
              <a:xfrm rot="2700000">
                <a:off x="348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7" name="Line 743"/>
              <p:cNvSpPr/>
              <p:nvPr/>
            </p:nvSpPr>
            <p:spPr>
              <a:xfrm rot="2700000">
                <a:off x="351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8" name="Line 744"/>
              <p:cNvSpPr/>
              <p:nvPr/>
            </p:nvSpPr>
            <p:spPr>
              <a:xfrm rot="2700000">
                <a:off x="355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69" name="Line 745"/>
              <p:cNvSpPr/>
              <p:nvPr/>
            </p:nvSpPr>
            <p:spPr>
              <a:xfrm rot="2700000">
                <a:off x="355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0" name="Line 746"/>
              <p:cNvSpPr/>
              <p:nvPr/>
            </p:nvSpPr>
            <p:spPr>
              <a:xfrm rot="2700000">
                <a:off x="358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1" name="Line 778"/>
              <p:cNvSpPr/>
              <p:nvPr/>
            </p:nvSpPr>
            <p:spPr>
              <a:xfrm rot="2700000">
                <a:off x="3628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2" name="Line 779"/>
              <p:cNvSpPr/>
              <p:nvPr/>
            </p:nvSpPr>
            <p:spPr>
              <a:xfrm rot="2700000">
                <a:off x="3665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3" name="Line 780"/>
              <p:cNvSpPr/>
              <p:nvPr/>
            </p:nvSpPr>
            <p:spPr>
              <a:xfrm rot="2700000">
                <a:off x="3701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4" name="Line 781"/>
              <p:cNvSpPr/>
              <p:nvPr/>
            </p:nvSpPr>
            <p:spPr>
              <a:xfrm rot="2700000">
                <a:off x="3737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5" name="Line 782"/>
              <p:cNvSpPr/>
              <p:nvPr/>
            </p:nvSpPr>
            <p:spPr>
              <a:xfrm rot="2700000">
                <a:off x="3737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6" name="Line 783"/>
              <p:cNvSpPr/>
              <p:nvPr/>
            </p:nvSpPr>
            <p:spPr>
              <a:xfrm rot="2700000">
                <a:off x="3773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7" name="Line 784"/>
              <p:cNvSpPr/>
              <p:nvPr/>
            </p:nvSpPr>
            <p:spPr>
              <a:xfrm rot="2700000">
                <a:off x="3809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8" name="Line 785"/>
              <p:cNvSpPr/>
              <p:nvPr/>
            </p:nvSpPr>
            <p:spPr>
              <a:xfrm rot="2700000">
                <a:off x="3846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79" name="Line 786"/>
              <p:cNvSpPr/>
              <p:nvPr/>
            </p:nvSpPr>
            <p:spPr>
              <a:xfrm rot="2700000">
                <a:off x="3882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0" name="Line 787"/>
              <p:cNvSpPr/>
              <p:nvPr/>
            </p:nvSpPr>
            <p:spPr>
              <a:xfrm rot="2700000">
                <a:off x="3918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1" name="Line 788"/>
              <p:cNvSpPr/>
              <p:nvPr/>
            </p:nvSpPr>
            <p:spPr>
              <a:xfrm rot="2700000">
                <a:off x="3918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2" name="Line 789"/>
              <p:cNvSpPr/>
              <p:nvPr/>
            </p:nvSpPr>
            <p:spPr>
              <a:xfrm rot="2700000">
                <a:off x="3954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3" name="Line 790"/>
              <p:cNvSpPr/>
              <p:nvPr/>
            </p:nvSpPr>
            <p:spPr>
              <a:xfrm rot="2700000">
                <a:off x="3990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4" name="Line 791"/>
              <p:cNvSpPr/>
              <p:nvPr/>
            </p:nvSpPr>
            <p:spPr>
              <a:xfrm rot="2700000">
                <a:off x="4027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5" name="Line 792"/>
              <p:cNvSpPr/>
              <p:nvPr/>
            </p:nvSpPr>
            <p:spPr>
              <a:xfrm rot="2700000">
                <a:off x="4063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6" name="Line 793"/>
              <p:cNvSpPr/>
              <p:nvPr/>
            </p:nvSpPr>
            <p:spPr>
              <a:xfrm rot="2700000">
                <a:off x="4099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7" name="Line 794"/>
              <p:cNvSpPr/>
              <p:nvPr/>
            </p:nvSpPr>
            <p:spPr>
              <a:xfrm rot="2700000">
                <a:off x="4099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8" name="Line 795"/>
              <p:cNvSpPr/>
              <p:nvPr/>
            </p:nvSpPr>
            <p:spPr>
              <a:xfrm rot="2700000">
                <a:off x="4135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89" name="Line 796"/>
              <p:cNvSpPr/>
              <p:nvPr/>
            </p:nvSpPr>
            <p:spPr>
              <a:xfrm rot="2700000">
                <a:off x="4171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0" name="Line 797"/>
              <p:cNvSpPr/>
              <p:nvPr/>
            </p:nvSpPr>
            <p:spPr>
              <a:xfrm rot="2700000">
                <a:off x="4208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1" name="Line 798"/>
              <p:cNvSpPr/>
              <p:nvPr/>
            </p:nvSpPr>
            <p:spPr>
              <a:xfrm rot="2700000">
                <a:off x="4244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2" name="Line 799"/>
              <p:cNvSpPr/>
              <p:nvPr/>
            </p:nvSpPr>
            <p:spPr>
              <a:xfrm rot="2700000">
                <a:off x="4280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3" name="Line 800"/>
              <p:cNvSpPr/>
              <p:nvPr/>
            </p:nvSpPr>
            <p:spPr>
              <a:xfrm rot="2700000">
                <a:off x="4280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4" name="Line 801"/>
              <p:cNvSpPr/>
              <p:nvPr/>
            </p:nvSpPr>
            <p:spPr>
              <a:xfrm rot="2700000">
                <a:off x="4316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5" name="Line 808"/>
              <p:cNvSpPr/>
              <p:nvPr/>
            </p:nvSpPr>
            <p:spPr>
              <a:xfrm rot="2700000">
                <a:off x="4348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6" name="Line 809"/>
              <p:cNvSpPr/>
              <p:nvPr/>
            </p:nvSpPr>
            <p:spPr>
              <a:xfrm rot="2700000">
                <a:off x="4384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7" name="Line 810"/>
              <p:cNvSpPr/>
              <p:nvPr/>
            </p:nvSpPr>
            <p:spPr>
              <a:xfrm rot="2700000">
                <a:off x="44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98" name="Line 813"/>
              <p:cNvSpPr/>
              <p:nvPr/>
            </p:nvSpPr>
            <p:spPr>
              <a:xfrm rot="2700000">
                <a:off x="4421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378" name="Text Box 817"/>
            <p:cNvSpPr txBox="1"/>
            <p:nvPr/>
          </p:nvSpPr>
          <p:spPr>
            <a:xfrm>
              <a:off x="584" y="2976"/>
              <a:ext cx="3901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324"/>
              <a:r>
                <a:rPr lang="en-US" altLang="zh-CN" sz="900" b="1" i="1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 cm      1          2            3           4            5            6           7            8          9          10 </a:t>
              </a:r>
              <a:endPara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951"/>
          <p:cNvGrpSpPr/>
          <p:nvPr/>
        </p:nvGrpSpPr>
        <p:grpSpPr>
          <a:xfrm>
            <a:off x="3141821" y="1083948"/>
            <a:ext cx="4629150" cy="1037035"/>
            <a:chOff x="671" y="300"/>
            <a:chExt cx="3888" cy="871"/>
          </a:xfrm>
        </p:grpSpPr>
        <p:sp>
          <p:nvSpPr>
            <p:cNvPr id="10250" name="AutoShape 821"/>
            <p:cNvSpPr/>
            <p:nvPr/>
          </p:nvSpPr>
          <p:spPr>
            <a:xfrm>
              <a:off x="729" y="300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324"/>
              <a:endPara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0251" name="Group 822"/>
            <p:cNvGrpSpPr/>
            <p:nvPr/>
          </p:nvGrpSpPr>
          <p:grpSpPr>
            <a:xfrm rot="411307">
              <a:off x="671" y="804"/>
              <a:ext cx="3888" cy="367"/>
              <a:chOff x="808" y="1328"/>
              <a:chExt cx="3888" cy="499"/>
            </a:xfrm>
          </p:grpSpPr>
          <p:sp>
            <p:nvSpPr>
              <p:cNvPr id="10252" name="AutoShape 823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324"/>
                <a:r>
                  <a:rPr lang="en-US" altLang="zh-CN" sz="9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 cm     1           2            3           4            5            6           7            8          9          10 </a:t>
                </a:r>
              </a:p>
            </p:txBody>
          </p:sp>
          <p:sp>
            <p:nvSpPr>
              <p:cNvPr id="10253" name="Line 824"/>
              <p:cNvSpPr/>
              <p:nvPr/>
            </p:nvSpPr>
            <p:spPr>
              <a:xfrm>
                <a:off x="89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4" name="Line 825"/>
              <p:cNvSpPr/>
              <p:nvPr/>
            </p:nvSpPr>
            <p:spPr>
              <a:xfrm>
                <a:off x="93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5" name="Line 826"/>
              <p:cNvSpPr/>
              <p:nvPr/>
            </p:nvSpPr>
            <p:spPr>
              <a:xfrm>
                <a:off x="97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6" name="Line 827"/>
              <p:cNvSpPr/>
              <p:nvPr/>
            </p:nvSpPr>
            <p:spPr>
              <a:xfrm>
                <a:off x="10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7" name="Line 828"/>
              <p:cNvSpPr/>
              <p:nvPr/>
            </p:nvSpPr>
            <p:spPr>
              <a:xfrm>
                <a:off x="10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8" name="Line 829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9" name="Line 830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0" name="Line 831"/>
              <p:cNvSpPr/>
              <p:nvPr/>
            </p:nvSpPr>
            <p:spPr>
              <a:xfrm>
                <a:off x="111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1" name="Line 832"/>
              <p:cNvSpPr/>
              <p:nvPr/>
            </p:nvSpPr>
            <p:spPr>
              <a:xfrm>
                <a:off x="115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2" name="Line 833"/>
              <p:cNvSpPr/>
              <p:nvPr/>
            </p:nvSpPr>
            <p:spPr>
              <a:xfrm>
                <a:off x="11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3" name="Line 834"/>
              <p:cNvSpPr/>
              <p:nvPr/>
            </p:nvSpPr>
            <p:spPr>
              <a:xfrm>
                <a:off x="12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4" name="Line 835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5" name="Line 836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6" name="Line 837"/>
              <p:cNvSpPr/>
              <p:nvPr/>
            </p:nvSpPr>
            <p:spPr>
              <a:xfrm>
                <a:off x="129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7" name="Line 838"/>
              <p:cNvSpPr/>
              <p:nvPr/>
            </p:nvSpPr>
            <p:spPr>
              <a:xfrm>
                <a:off x="13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8" name="Line 839"/>
              <p:cNvSpPr/>
              <p:nvPr/>
            </p:nvSpPr>
            <p:spPr>
              <a:xfrm>
                <a:off x="13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69" name="Line 840"/>
              <p:cNvSpPr/>
              <p:nvPr/>
            </p:nvSpPr>
            <p:spPr>
              <a:xfrm>
                <a:off x="14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0" name="Line 841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1" name="Line 842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2" name="Line 843"/>
              <p:cNvSpPr/>
              <p:nvPr/>
            </p:nvSpPr>
            <p:spPr>
              <a:xfrm>
                <a:off x="147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3" name="Line 844"/>
              <p:cNvSpPr/>
              <p:nvPr/>
            </p:nvSpPr>
            <p:spPr>
              <a:xfrm>
                <a:off x="15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4" name="Line 845"/>
              <p:cNvSpPr/>
              <p:nvPr/>
            </p:nvSpPr>
            <p:spPr>
              <a:xfrm>
                <a:off x="15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5" name="Line 846"/>
              <p:cNvSpPr/>
              <p:nvPr/>
            </p:nvSpPr>
            <p:spPr>
              <a:xfrm>
                <a:off x="15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6" name="Line 847"/>
              <p:cNvSpPr/>
              <p:nvPr/>
            </p:nvSpPr>
            <p:spPr>
              <a:xfrm>
                <a:off x="162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7" name="Line 848"/>
              <p:cNvSpPr/>
              <p:nvPr/>
            </p:nvSpPr>
            <p:spPr>
              <a:xfrm>
                <a:off x="162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8" name="Line 849"/>
              <p:cNvSpPr/>
              <p:nvPr/>
            </p:nvSpPr>
            <p:spPr>
              <a:xfrm>
                <a:off x="16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9" name="Line 850"/>
              <p:cNvSpPr/>
              <p:nvPr/>
            </p:nvSpPr>
            <p:spPr>
              <a:xfrm>
                <a:off x="169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0" name="Line 851"/>
              <p:cNvSpPr/>
              <p:nvPr/>
            </p:nvSpPr>
            <p:spPr>
              <a:xfrm>
                <a:off x="17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1" name="Line 852"/>
              <p:cNvSpPr/>
              <p:nvPr/>
            </p:nvSpPr>
            <p:spPr>
              <a:xfrm>
                <a:off x="176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2" name="Line 853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3" name="Line 854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4" name="Line 855"/>
              <p:cNvSpPr/>
              <p:nvPr/>
            </p:nvSpPr>
            <p:spPr>
              <a:xfrm>
                <a:off x="184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5" name="Line 856"/>
              <p:cNvSpPr/>
              <p:nvPr/>
            </p:nvSpPr>
            <p:spPr>
              <a:xfrm>
                <a:off x="187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6" name="Line 857"/>
              <p:cNvSpPr/>
              <p:nvPr/>
            </p:nvSpPr>
            <p:spPr>
              <a:xfrm>
                <a:off x="19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7" name="Line 858"/>
              <p:cNvSpPr/>
              <p:nvPr/>
            </p:nvSpPr>
            <p:spPr>
              <a:xfrm>
                <a:off x="195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8" name="Line 859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89" name="Line 860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0" name="Line 861"/>
              <p:cNvSpPr/>
              <p:nvPr/>
            </p:nvSpPr>
            <p:spPr>
              <a:xfrm>
                <a:off x="202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1" name="Line 862"/>
              <p:cNvSpPr/>
              <p:nvPr/>
            </p:nvSpPr>
            <p:spPr>
              <a:xfrm>
                <a:off x="205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2" name="Line 863"/>
              <p:cNvSpPr/>
              <p:nvPr/>
            </p:nvSpPr>
            <p:spPr>
              <a:xfrm>
                <a:off x="209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3" name="Line 864"/>
              <p:cNvSpPr/>
              <p:nvPr/>
            </p:nvSpPr>
            <p:spPr>
              <a:xfrm>
                <a:off x="213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4" name="Line 865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5" name="Line 866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6" name="Line 867"/>
              <p:cNvSpPr/>
              <p:nvPr/>
            </p:nvSpPr>
            <p:spPr>
              <a:xfrm>
                <a:off x="220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7" name="Line 868"/>
              <p:cNvSpPr/>
              <p:nvPr/>
            </p:nvSpPr>
            <p:spPr>
              <a:xfrm>
                <a:off x="223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8" name="Line 869"/>
              <p:cNvSpPr/>
              <p:nvPr/>
            </p:nvSpPr>
            <p:spPr>
              <a:xfrm>
                <a:off x="227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9" name="Line 870"/>
              <p:cNvSpPr/>
              <p:nvPr/>
            </p:nvSpPr>
            <p:spPr>
              <a:xfrm>
                <a:off x="231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0" name="Line 871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1" name="Line 872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2" name="Line 873"/>
              <p:cNvSpPr/>
              <p:nvPr/>
            </p:nvSpPr>
            <p:spPr>
              <a:xfrm>
                <a:off x="23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3" name="Line 874"/>
              <p:cNvSpPr/>
              <p:nvPr/>
            </p:nvSpPr>
            <p:spPr>
              <a:xfrm>
                <a:off x="24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4" name="Line 875"/>
              <p:cNvSpPr/>
              <p:nvPr/>
            </p:nvSpPr>
            <p:spPr>
              <a:xfrm>
                <a:off x="245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5" name="Line 876"/>
              <p:cNvSpPr/>
              <p:nvPr/>
            </p:nvSpPr>
            <p:spPr>
              <a:xfrm>
                <a:off x="249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6" name="Line 877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7" name="Line 878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8" name="Line 879"/>
              <p:cNvSpPr/>
              <p:nvPr/>
            </p:nvSpPr>
            <p:spPr>
              <a:xfrm>
                <a:off x="256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9" name="Line 880"/>
              <p:cNvSpPr/>
              <p:nvPr/>
            </p:nvSpPr>
            <p:spPr>
              <a:xfrm>
                <a:off x="260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0" name="Line 881"/>
              <p:cNvSpPr/>
              <p:nvPr/>
            </p:nvSpPr>
            <p:spPr>
              <a:xfrm>
                <a:off x="263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1" name="Line 882"/>
              <p:cNvSpPr/>
              <p:nvPr/>
            </p:nvSpPr>
            <p:spPr>
              <a:xfrm>
                <a:off x="267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2" name="Line 883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3" name="Line 884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4" name="Line 885"/>
              <p:cNvSpPr/>
              <p:nvPr/>
            </p:nvSpPr>
            <p:spPr>
              <a:xfrm>
                <a:off x="274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5" name="Line 886"/>
              <p:cNvSpPr/>
              <p:nvPr/>
            </p:nvSpPr>
            <p:spPr>
              <a:xfrm>
                <a:off x="278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6" name="Line 887"/>
              <p:cNvSpPr/>
              <p:nvPr/>
            </p:nvSpPr>
            <p:spPr>
              <a:xfrm>
                <a:off x="281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7" name="Line 888"/>
              <p:cNvSpPr/>
              <p:nvPr/>
            </p:nvSpPr>
            <p:spPr>
              <a:xfrm>
                <a:off x="285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8" name="Line 889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19" name="Line 890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0" name="Line 891"/>
              <p:cNvSpPr/>
              <p:nvPr/>
            </p:nvSpPr>
            <p:spPr>
              <a:xfrm>
                <a:off x="292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1" name="Line 892"/>
              <p:cNvSpPr/>
              <p:nvPr/>
            </p:nvSpPr>
            <p:spPr>
              <a:xfrm>
                <a:off x="296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2" name="Line 893"/>
              <p:cNvSpPr/>
              <p:nvPr/>
            </p:nvSpPr>
            <p:spPr>
              <a:xfrm>
                <a:off x="300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3" name="Line 894"/>
              <p:cNvSpPr/>
              <p:nvPr/>
            </p:nvSpPr>
            <p:spPr>
              <a:xfrm>
                <a:off x="303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4" name="Line 895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5" name="Line 896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6" name="Line 897"/>
              <p:cNvSpPr/>
              <p:nvPr/>
            </p:nvSpPr>
            <p:spPr>
              <a:xfrm>
                <a:off x="31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7" name="Line 898"/>
              <p:cNvSpPr/>
              <p:nvPr/>
            </p:nvSpPr>
            <p:spPr>
              <a:xfrm>
                <a:off x="31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8" name="Line 899"/>
              <p:cNvSpPr/>
              <p:nvPr/>
            </p:nvSpPr>
            <p:spPr>
              <a:xfrm>
                <a:off x="318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9" name="Line 900"/>
              <p:cNvSpPr/>
              <p:nvPr/>
            </p:nvSpPr>
            <p:spPr>
              <a:xfrm>
                <a:off x="321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0" name="Line 901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1" name="Line 902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2" name="Line 903"/>
              <p:cNvSpPr/>
              <p:nvPr/>
            </p:nvSpPr>
            <p:spPr>
              <a:xfrm>
                <a:off x="32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3" name="Line 904"/>
              <p:cNvSpPr/>
              <p:nvPr/>
            </p:nvSpPr>
            <p:spPr>
              <a:xfrm>
                <a:off x="33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4" name="Line 905"/>
              <p:cNvSpPr/>
              <p:nvPr/>
            </p:nvSpPr>
            <p:spPr>
              <a:xfrm>
                <a:off x="336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5" name="Line 906"/>
              <p:cNvSpPr/>
              <p:nvPr/>
            </p:nvSpPr>
            <p:spPr>
              <a:xfrm>
                <a:off x="339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6" name="Line 907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7" name="Line 908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8" name="Line 909"/>
              <p:cNvSpPr/>
              <p:nvPr/>
            </p:nvSpPr>
            <p:spPr>
              <a:xfrm>
                <a:off x="34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9" name="Line 910"/>
              <p:cNvSpPr/>
              <p:nvPr/>
            </p:nvSpPr>
            <p:spPr>
              <a:xfrm>
                <a:off x="35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0" name="Line 911"/>
              <p:cNvSpPr/>
              <p:nvPr/>
            </p:nvSpPr>
            <p:spPr>
              <a:xfrm>
                <a:off x="354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1" name="Line 912"/>
              <p:cNvSpPr/>
              <p:nvPr/>
            </p:nvSpPr>
            <p:spPr>
              <a:xfrm>
                <a:off x="357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2" name="Line 913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3" name="Line 914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4" name="Line 915"/>
              <p:cNvSpPr/>
              <p:nvPr/>
            </p:nvSpPr>
            <p:spPr>
              <a:xfrm>
                <a:off x="36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5" name="Line 916"/>
              <p:cNvSpPr/>
              <p:nvPr/>
            </p:nvSpPr>
            <p:spPr>
              <a:xfrm>
                <a:off x="36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6" name="Line 917"/>
              <p:cNvSpPr/>
              <p:nvPr/>
            </p:nvSpPr>
            <p:spPr>
              <a:xfrm>
                <a:off x="372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7" name="Line 918"/>
              <p:cNvSpPr/>
              <p:nvPr/>
            </p:nvSpPr>
            <p:spPr>
              <a:xfrm>
                <a:off x="37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48" name="Line 919"/>
              <p:cNvSpPr/>
              <p:nvPr/>
            </p:nvSpPr>
            <p:spPr>
              <a:xfrm>
                <a:off x="379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349" name="Group 920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0370" name="Line 921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71" name="Line 922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72" name="Line 923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73" name="Line 924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74" name="Line 925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350" name="Line 926"/>
              <p:cNvSpPr/>
              <p:nvPr/>
            </p:nvSpPr>
            <p:spPr>
              <a:xfrm>
                <a:off x="397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1" name="Line 927"/>
              <p:cNvSpPr/>
              <p:nvPr/>
            </p:nvSpPr>
            <p:spPr>
              <a:xfrm>
                <a:off x="397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2" name="Line 928"/>
              <p:cNvSpPr/>
              <p:nvPr/>
            </p:nvSpPr>
            <p:spPr>
              <a:xfrm>
                <a:off x="401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3" name="Line 929"/>
              <p:cNvSpPr/>
              <p:nvPr/>
            </p:nvSpPr>
            <p:spPr>
              <a:xfrm>
                <a:off x="404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4" name="Line 930"/>
              <p:cNvSpPr/>
              <p:nvPr/>
            </p:nvSpPr>
            <p:spPr>
              <a:xfrm>
                <a:off x="40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55" name="Line 931"/>
              <p:cNvSpPr/>
              <p:nvPr/>
            </p:nvSpPr>
            <p:spPr>
              <a:xfrm>
                <a:off x="41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356" name="Group 932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0365" name="Line 933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6" name="Line 934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7" name="Line 935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8" name="Line 936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9" name="Line 937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357" name="Line 938"/>
              <p:cNvSpPr/>
              <p:nvPr/>
            </p:nvSpPr>
            <p:spPr>
              <a:xfrm>
                <a:off x="433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358" name="Group 939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0360" name="Line 940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1" name="Line 941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2" name="Line 942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3" name="Line 943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64" name="Line 944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359" name="Line 945"/>
              <p:cNvSpPr/>
              <p:nvPr/>
            </p:nvSpPr>
            <p:spPr>
              <a:xfrm>
                <a:off x="451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0169" name="Text Box 953"/>
          <p:cNvSpPr txBox="1"/>
          <p:nvPr/>
        </p:nvSpPr>
        <p:spPr>
          <a:xfrm>
            <a:off x="8039100" y="1708311"/>
            <a:ext cx="86439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10170" name="Text Box 954"/>
          <p:cNvSpPr txBox="1"/>
          <p:nvPr/>
        </p:nvSpPr>
        <p:spPr>
          <a:xfrm>
            <a:off x="8038863" y="3998121"/>
            <a:ext cx="86439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√</a:t>
            </a:r>
          </a:p>
        </p:txBody>
      </p:sp>
      <p:sp>
        <p:nvSpPr>
          <p:cNvPr id="10171" name="Text Box 955"/>
          <p:cNvSpPr txBox="1"/>
          <p:nvPr/>
        </p:nvSpPr>
        <p:spPr>
          <a:xfrm>
            <a:off x="7970997" y="2772969"/>
            <a:ext cx="86439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/>
      <p:bldP spid="12673" grpId="0"/>
      <p:bldP spid="10169" grpId="0"/>
      <p:bldP spid="10170" grpId="0"/>
      <p:bldP spid="10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22"/>
          <p:cNvSpPr txBox="1"/>
          <p:nvPr/>
        </p:nvSpPr>
        <p:spPr>
          <a:xfrm>
            <a:off x="256700" y="555526"/>
            <a:ext cx="1916230" cy="438582"/>
          </a:xfrm>
          <a:prstGeom prst="rect">
            <a:avLst/>
          </a:prstGeom>
          <a:noFill/>
          <a:ln w="31750">
            <a:noFill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defTabSz="685800"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defTabSz="685324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）会看：</a:t>
            </a:r>
          </a:p>
        </p:txBody>
      </p:sp>
      <p:sp>
        <p:nvSpPr>
          <p:cNvPr id="11287" name="Text Box 23"/>
          <p:cNvSpPr txBox="1"/>
          <p:nvPr/>
        </p:nvSpPr>
        <p:spPr>
          <a:xfrm>
            <a:off x="1975825" y="555526"/>
            <a:ext cx="4928273" cy="4385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defTabSz="685324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时，视线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与刻度尺尺面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垂直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11268" name="Group 394"/>
          <p:cNvGrpSpPr/>
          <p:nvPr/>
        </p:nvGrpSpPr>
        <p:grpSpPr>
          <a:xfrm>
            <a:off x="721043" y="2423464"/>
            <a:ext cx="7155180" cy="846296"/>
            <a:chOff x="1020" y="2109"/>
            <a:chExt cx="3888" cy="711"/>
          </a:xfrm>
        </p:grpSpPr>
        <p:grpSp>
          <p:nvGrpSpPr>
            <p:cNvPr id="11279" name="Group 132"/>
            <p:cNvGrpSpPr/>
            <p:nvPr/>
          </p:nvGrpSpPr>
          <p:grpSpPr>
            <a:xfrm>
              <a:off x="1020" y="2321"/>
              <a:ext cx="3888" cy="499"/>
              <a:chOff x="808" y="1328"/>
              <a:chExt cx="3888" cy="499"/>
            </a:xfrm>
          </p:grpSpPr>
          <p:sp>
            <p:nvSpPr>
              <p:cNvPr id="11283" name="AutoShape 133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324"/>
                <a:r>
                  <a:rPr lang="en-US" altLang="zh-CN" sz="18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 cm     1         2          3         4          5         6          7          8          9        10 </a:t>
                </a:r>
              </a:p>
            </p:txBody>
          </p:sp>
          <p:sp>
            <p:nvSpPr>
              <p:cNvPr id="11284" name="Line 134"/>
              <p:cNvSpPr/>
              <p:nvPr/>
            </p:nvSpPr>
            <p:spPr>
              <a:xfrm>
                <a:off x="89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5" name="Line 135"/>
              <p:cNvSpPr/>
              <p:nvPr/>
            </p:nvSpPr>
            <p:spPr>
              <a:xfrm>
                <a:off x="93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6" name="Line 136"/>
              <p:cNvSpPr/>
              <p:nvPr/>
            </p:nvSpPr>
            <p:spPr>
              <a:xfrm>
                <a:off x="97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" name="Line 137"/>
              <p:cNvSpPr/>
              <p:nvPr/>
            </p:nvSpPr>
            <p:spPr>
              <a:xfrm>
                <a:off x="10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8" name="Line 138"/>
              <p:cNvSpPr/>
              <p:nvPr/>
            </p:nvSpPr>
            <p:spPr>
              <a:xfrm>
                <a:off x="10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9" name="Line 139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0" name="Line 140"/>
              <p:cNvSpPr/>
              <p:nvPr/>
            </p:nvSpPr>
            <p:spPr>
              <a:xfrm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1" name="Line 141"/>
              <p:cNvSpPr/>
              <p:nvPr/>
            </p:nvSpPr>
            <p:spPr>
              <a:xfrm>
                <a:off x="111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2" name="Line 142"/>
              <p:cNvSpPr/>
              <p:nvPr/>
            </p:nvSpPr>
            <p:spPr>
              <a:xfrm>
                <a:off x="115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3" name="Line 143"/>
              <p:cNvSpPr/>
              <p:nvPr/>
            </p:nvSpPr>
            <p:spPr>
              <a:xfrm>
                <a:off x="11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4" name="Line 144"/>
              <p:cNvSpPr/>
              <p:nvPr/>
            </p:nvSpPr>
            <p:spPr>
              <a:xfrm>
                <a:off x="12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5" name="Line 145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6" name="Line 146"/>
              <p:cNvSpPr/>
              <p:nvPr/>
            </p:nvSpPr>
            <p:spPr>
              <a:xfrm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7" name="Line 147"/>
              <p:cNvSpPr/>
              <p:nvPr/>
            </p:nvSpPr>
            <p:spPr>
              <a:xfrm>
                <a:off x="129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8" name="Line 148"/>
              <p:cNvSpPr/>
              <p:nvPr/>
            </p:nvSpPr>
            <p:spPr>
              <a:xfrm>
                <a:off x="13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9" name="Line 149"/>
              <p:cNvSpPr/>
              <p:nvPr/>
            </p:nvSpPr>
            <p:spPr>
              <a:xfrm>
                <a:off x="13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0" name="Line 150"/>
              <p:cNvSpPr/>
              <p:nvPr/>
            </p:nvSpPr>
            <p:spPr>
              <a:xfrm>
                <a:off x="14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1" name="Line 151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2" name="Line 152"/>
              <p:cNvSpPr/>
              <p:nvPr/>
            </p:nvSpPr>
            <p:spPr>
              <a:xfrm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3" name="Line 153"/>
              <p:cNvSpPr/>
              <p:nvPr/>
            </p:nvSpPr>
            <p:spPr>
              <a:xfrm>
                <a:off x="147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4" name="Line 154"/>
              <p:cNvSpPr/>
              <p:nvPr/>
            </p:nvSpPr>
            <p:spPr>
              <a:xfrm>
                <a:off x="15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5" name="Line 155"/>
              <p:cNvSpPr/>
              <p:nvPr/>
            </p:nvSpPr>
            <p:spPr>
              <a:xfrm>
                <a:off x="15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6" name="Line 156"/>
              <p:cNvSpPr/>
              <p:nvPr/>
            </p:nvSpPr>
            <p:spPr>
              <a:xfrm>
                <a:off x="15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7" name="Line 157"/>
              <p:cNvSpPr/>
              <p:nvPr/>
            </p:nvSpPr>
            <p:spPr>
              <a:xfrm>
                <a:off x="162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8" name="Line 158"/>
              <p:cNvSpPr/>
              <p:nvPr/>
            </p:nvSpPr>
            <p:spPr>
              <a:xfrm>
                <a:off x="162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9" name="Line 159"/>
              <p:cNvSpPr/>
              <p:nvPr/>
            </p:nvSpPr>
            <p:spPr>
              <a:xfrm>
                <a:off x="16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0" name="Line 160"/>
              <p:cNvSpPr/>
              <p:nvPr/>
            </p:nvSpPr>
            <p:spPr>
              <a:xfrm>
                <a:off x="169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1" name="Line 161"/>
              <p:cNvSpPr/>
              <p:nvPr/>
            </p:nvSpPr>
            <p:spPr>
              <a:xfrm>
                <a:off x="17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2" name="Line 162"/>
              <p:cNvSpPr/>
              <p:nvPr/>
            </p:nvSpPr>
            <p:spPr>
              <a:xfrm>
                <a:off x="176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3" name="Line 163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4" name="Line 164"/>
              <p:cNvSpPr/>
              <p:nvPr/>
            </p:nvSpPr>
            <p:spPr>
              <a:xfrm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5" name="Line 165"/>
              <p:cNvSpPr/>
              <p:nvPr/>
            </p:nvSpPr>
            <p:spPr>
              <a:xfrm>
                <a:off x="184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6" name="Line 166"/>
              <p:cNvSpPr/>
              <p:nvPr/>
            </p:nvSpPr>
            <p:spPr>
              <a:xfrm>
                <a:off x="187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7" name="Line 167"/>
              <p:cNvSpPr/>
              <p:nvPr/>
            </p:nvSpPr>
            <p:spPr>
              <a:xfrm>
                <a:off x="19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8" name="Line 168"/>
              <p:cNvSpPr/>
              <p:nvPr/>
            </p:nvSpPr>
            <p:spPr>
              <a:xfrm>
                <a:off x="195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9" name="Line 169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0" name="Line 170"/>
              <p:cNvSpPr/>
              <p:nvPr/>
            </p:nvSpPr>
            <p:spPr>
              <a:xfrm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1" name="Line 171"/>
              <p:cNvSpPr/>
              <p:nvPr/>
            </p:nvSpPr>
            <p:spPr>
              <a:xfrm>
                <a:off x="202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2" name="Line 172"/>
              <p:cNvSpPr/>
              <p:nvPr/>
            </p:nvSpPr>
            <p:spPr>
              <a:xfrm>
                <a:off x="205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3" name="Line 173"/>
              <p:cNvSpPr/>
              <p:nvPr/>
            </p:nvSpPr>
            <p:spPr>
              <a:xfrm>
                <a:off x="209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4" name="Line 174"/>
              <p:cNvSpPr/>
              <p:nvPr/>
            </p:nvSpPr>
            <p:spPr>
              <a:xfrm>
                <a:off x="213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5" name="Line 175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6" name="Line 176"/>
              <p:cNvSpPr/>
              <p:nvPr/>
            </p:nvSpPr>
            <p:spPr>
              <a:xfrm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7" name="Line 177"/>
              <p:cNvSpPr/>
              <p:nvPr/>
            </p:nvSpPr>
            <p:spPr>
              <a:xfrm>
                <a:off x="220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8" name="Line 178"/>
              <p:cNvSpPr/>
              <p:nvPr/>
            </p:nvSpPr>
            <p:spPr>
              <a:xfrm>
                <a:off x="223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29" name="Line 179"/>
              <p:cNvSpPr/>
              <p:nvPr/>
            </p:nvSpPr>
            <p:spPr>
              <a:xfrm>
                <a:off x="227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0" name="Line 180"/>
              <p:cNvSpPr/>
              <p:nvPr/>
            </p:nvSpPr>
            <p:spPr>
              <a:xfrm>
                <a:off x="231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1" name="Line 181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2" name="Line 182"/>
              <p:cNvSpPr/>
              <p:nvPr/>
            </p:nvSpPr>
            <p:spPr>
              <a:xfrm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3" name="Line 183"/>
              <p:cNvSpPr/>
              <p:nvPr/>
            </p:nvSpPr>
            <p:spPr>
              <a:xfrm>
                <a:off x="23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4" name="Line 184"/>
              <p:cNvSpPr/>
              <p:nvPr/>
            </p:nvSpPr>
            <p:spPr>
              <a:xfrm>
                <a:off x="24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5" name="Line 185"/>
              <p:cNvSpPr/>
              <p:nvPr/>
            </p:nvSpPr>
            <p:spPr>
              <a:xfrm>
                <a:off x="245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6" name="Line 186"/>
              <p:cNvSpPr/>
              <p:nvPr/>
            </p:nvSpPr>
            <p:spPr>
              <a:xfrm>
                <a:off x="249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7" name="Line 187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8" name="Line 188"/>
              <p:cNvSpPr/>
              <p:nvPr/>
            </p:nvSpPr>
            <p:spPr>
              <a:xfrm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39" name="Line 189"/>
              <p:cNvSpPr/>
              <p:nvPr/>
            </p:nvSpPr>
            <p:spPr>
              <a:xfrm>
                <a:off x="256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0" name="Line 190"/>
              <p:cNvSpPr/>
              <p:nvPr/>
            </p:nvSpPr>
            <p:spPr>
              <a:xfrm>
                <a:off x="260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1" name="Line 191"/>
              <p:cNvSpPr/>
              <p:nvPr/>
            </p:nvSpPr>
            <p:spPr>
              <a:xfrm>
                <a:off x="263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2" name="Line 192"/>
              <p:cNvSpPr/>
              <p:nvPr/>
            </p:nvSpPr>
            <p:spPr>
              <a:xfrm>
                <a:off x="267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3" name="Line 193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4" name="Line 194"/>
              <p:cNvSpPr/>
              <p:nvPr/>
            </p:nvSpPr>
            <p:spPr>
              <a:xfrm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5" name="Line 195"/>
              <p:cNvSpPr/>
              <p:nvPr/>
            </p:nvSpPr>
            <p:spPr>
              <a:xfrm>
                <a:off x="274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6" name="Line 196"/>
              <p:cNvSpPr/>
              <p:nvPr/>
            </p:nvSpPr>
            <p:spPr>
              <a:xfrm>
                <a:off x="278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7" name="Line 197"/>
              <p:cNvSpPr/>
              <p:nvPr/>
            </p:nvSpPr>
            <p:spPr>
              <a:xfrm>
                <a:off x="281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8" name="Line 198"/>
              <p:cNvSpPr/>
              <p:nvPr/>
            </p:nvSpPr>
            <p:spPr>
              <a:xfrm>
                <a:off x="285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49" name="Line 199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0" name="Line 200"/>
              <p:cNvSpPr/>
              <p:nvPr/>
            </p:nvSpPr>
            <p:spPr>
              <a:xfrm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1" name="Line 201"/>
              <p:cNvSpPr/>
              <p:nvPr/>
            </p:nvSpPr>
            <p:spPr>
              <a:xfrm>
                <a:off x="292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2" name="Line 202"/>
              <p:cNvSpPr/>
              <p:nvPr/>
            </p:nvSpPr>
            <p:spPr>
              <a:xfrm>
                <a:off x="296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3" name="Line 203"/>
              <p:cNvSpPr/>
              <p:nvPr/>
            </p:nvSpPr>
            <p:spPr>
              <a:xfrm>
                <a:off x="300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4" name="Line 204"/>
              <p:cNvSpPr/>
              <p:nvPr/>
            </p:nvSpPr>
            <p:spPr>
              <a:xfrm>
                <a:off x="303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5" name="Line 205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6" name="Line 206"/>
              <p:cNvSpPr/>
              <p:nvPr/>
            </p:nvSpPr>
            <p:spPr>
              <a:xfrm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7" name="Line 207"/>
              <p:cNvSpPr/>
              <p:nvPr/>
            </p:nvSpPr>
            <p:spPr>
              <a:xfrm>
                <a:off x="31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8" name="Line 208"/>
              <p:cNvSpPr/>
              <p:nvPr/>
            </p:nvSpPr>
            <p:spPr>
              <a:xfrm>
                <a:off x="31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59" name="Line 209"/>
              <p:cNvSpPr/>
              <p:nvPr/>
            </p:nvSpPr>
            <p:spPr>
              <a:xfrm>
                <a:off x="318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0" name="Line 210"/>
              <p:cNvSpPr/>
              <p:nvPr/>
            </p:nvSpPr>
            <p:spPr>
              <a:xfrm>
                <a:off x="321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1" name="Line 211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2" name="Line 212"/>
              <p:cNvSpPr/>
              <p:nvPr/>
            </p:nvSpPr>
            <p:spPr>
              <a:xfrm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3" name="Line 213"/>
              <p:cNvSpPr/>
              <p:nvPr/>
            </p:nvSpPr>
            <p:spPr>
              <a:xfrm>
                <a:off x="32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4" name="Line 214"/>
              <p:cNvSpPr/>
              <p:nvPr/>
            </p:nvSpPr>
            <p:spPr>
              <a:xfrm>
                <a:off x="33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5" name="Line 215"/>
              <p:cNvSpPr/>
              <p:nvPr/>
            </p:nvSpPr>
            <p:spPr>
              <a:xfrm>
                <a:off x="336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6" name="Line 216"/>
              <p:cNvSpPr/>
              <p:nvPr/>
            </p:nvSpPr>
            <p:spPr>
              <a:xfrm>
                <a:off x="339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7" name="Line 217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8" name="Line 218"/>
              <p:cNvSpPr/>
              <p:nvPr/>
            </p:nvSpPr>
            <p:spPr>
              <a:xfrm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69" name="Line 219"/>
              <p:cNvSpPr/>
              <p:nvPr/>
            </p:nvSpPr>
            <p:spPr>
              <a:xfrm>
                <a:off x="34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0" name="Line 220"/>
              <p:cNvSpPr/>
              <p:nvPr/>
            </p:nvSpPr>
            <p:spPr>
              <a:xfrm>
                <a:off x="35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1" name="Line 221"/>
              <p:cNvSpPr/>
              <p:nvPr/>
            </p:nvSpPr>
            <p:spPr>
              <a:xfrm>
                <a:off x="354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2" name="Line 222"/>
              <p:cNvSpPr/>
              <p:nvPr/>
            </p:nvSpPr>
            <p:spPr>
              <a:xfrm>
                <a:off x="357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3" name="Line 223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4" name="Line 224"/>
              <p:cNvSpPr/>
              <p:nvPr/>
            </p:nvSpPr>
            <p:spPr>
              <a:xfrm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5" name="Line 225"/>
              <p:cNvSpPr/>
              <p:nvPr/>
            </p:nvSpPr>
            <p:spPr>
              <a:xfrm>
                <a:off x="36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6" name="Line 226"/>
              <p:cNvSpPr/>
              <p:nvPr/>
            </p:nvSpPr>
            <p:spPr>
              <a:xfrm>
                <a:off x="36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7" name="Line 227"/>
              <p:cNvSpPr/>
              <p:nvPr/>
            </p:nvSpPr>
            <p:spPr>
              <a:xfrm>
                <a:off x="372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8" name="Line 228"/>
              <p:cNvSpPr/>
              <p:nvPr/>
            </p:nvSpPr>
            <p:spPr>
              <a:xfrm>
                <a:off x="37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79" name="Line 229"/>
              <p:cNvSpPr/>
              <p:nvPr/>
            </p:nvSpPr>
            <p:spPr>
              <a:xfrm>
                <a:off x="379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1380" name="Group 230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1401" name="Line 231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2" name="Line 232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3" name="Line 233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4" name="Line 234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5" name="Line 235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1381" name="Line 236"/>
              <p:cNvSpPr/>
              <p:nvPr/>
            </p:nvSpPr>
            <p:spPr>
              <a:xfrm>
                <a:off x="397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82" name="Line 237"/>
              <p:cNvSpPr/>
              <p:nvPr/>
            </p:nvSpPr>
            <p:spPr>
              <a:xfrm>
                <a:off x="397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83" name="Line 238"/>
              <p:cNvSpPr/>
              <p:nvPr/>
            </p:nvSpPr>
            <p:spPr>
              <a:xfrm>
                <a:off x="401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84" name="Line 239"/>
              <p:cNvSpPr/>
              <p:nvPr/>
            </p:nvSpPr>
            <p:spPr>
              <a:xfrm>
                <a:off x="404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85" name="Line 240"/>
              <p:cNvSpPr/>
              <p:nvPr/>
            </p:nvSpPr>
            <p:spPr>
              <a:xfrm>
                <a:off x="40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86" name="Line 241"/>
              <p:cNvSpPr/>
              <p:nvPr/>
            </p:nvSpPr>
            <p:spPr>
              <a:xfrm>
                <a:off x="41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1387" name="Group 242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1396" name="Line 243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7" name="Line 244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8" name="Line 245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9" name="Line 246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400" name="Line 247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1388" name="Line 248"/>
              <p:cNvSpPr/>
              <p:nvPr/>
            </p:nvSpPr>
            <p:spPr>
              <a:xfrm>
                <a:off x="433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1389" name="Group 249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1391" name="Line 250"/>
                <p:cNvSpPr/>
                <p:nvPr/>
              </p:nvSpPr>
              <p:spPr>
                <a:xfrm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2" name="Line 251"/>
                <p:cNvSpPr/>
                <p:nvPr/>
              </p:nvSpPr>
              <p:spPr>
                <a:xfrm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3" name="Line 252"/>
                <p:cNvSpPr/>
                <p:nvPr/>
              </p:nvSpPr>
              <p:spPr>
                <a:xfrm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4" name="Line 253"/>
                <p:cNvSpPr/>
                <p:nvPr/>
              </p:nvSpPr>
              <p:spPr>
                <a:xfrm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95" name="Line 254"/>
                <p:cNvSpPr/>
                <p:nvPr/>
              </p:nvSpPr>
              <p:spPr>
                <a:xfrm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1390" name="Line 255"/>
              <p:cNvSpPr/>
              <p:nvPr/>
            </p:nvSpPr>
            <p:spPr>
              <a:xfrm>
                <a:off x="4517" y="1379"/>
                <a:ext cx="0" cy="118"/>
              </a:xfrm>
              <a:prstGeom prst="line">
                <a:avLst/>
              </a:prstGeom>
              <a:ln w="1905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280" name="Group 256"/>
            <p:cNvGrpSpPr/>
            <p:nvPr/>
          </p:nvGrpSpPr>
          <p:grpSpPr>
            <a:xfrm>
              <a:off x="1110" y="2109"/>
              <a:ext cx="2528" cy="246"/>
              <a:chOff x="950" y="1548"/>
              <a:chExt cx="3424" cy="498"/>
            </a:xfrm>
          </p:grpSpPr>
          <p:sp>
            <p:nvSpPr>
              <p:cNvPr id="11281" name="Rectangle 257" descr="栎木"/>
              <p:cNvSpPr/>
              <p:nvPr/>
            </p:nvSpPr>
            <p:spPr>
              <a:xfrm>
                <a:off x="950" y="1548"/>
                <a:ext cx="2728" cy="492"/>
              </a:xfrm>
              <a:prstGeom prst="rect">
                <a:avLst/>
              </a:prstGeom>
              <a:blipFill rotWithShape="1">
                <a:blip r:embed="rId2"/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324"/>
                <a:endParaRPr lang="zh-CN" altLang="zh-CN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2" name="AutoShape 258" descr="栎木"/>
              <p:cNvSpPr/>
              <p:nvPr/>
            </p:nvSpPr>
            <p:spPr>
              <a:xfrm rot="5400000">
                <a:off x="3780" y="1452"/>
                <a:ext cx="492" cy="696"/>
              </a:xfrm>
              <a:prstGeom prst="triangle">
                <a:avLst>
                  <a:gd name="adj" fmla="val 50000"/>
                </a:avLst>
              </a:prstGeom>
              <a:blipFill rotWithShape="1">
                <a:blip r:embed="rId2">
                  <a:alphaModFix amt="39999"/>
                </a:blip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 defTabSz="685324"/>
                <a:endParaRPr lang="zh-CN" altLang="zh-CN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0" name="Line 259"/>
          <p:cNvSpPr/>
          <p:nvPr/>
        </p:nvSpPr>
        <p:spPr>
          <a:xfrm rot="-1610508" flipH="1" flipV="1">
            <a:off x="5424732" y="2166766"/>
            <a:ext cx="182165" cy="688181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41" name="Line 388"/>
          <p:cNvSpPr/>
          <p:nvPr/>
        </p:nvSpPr>
        <p:spPr>
          <a:xfrm rot="2757892" flipV="1">
            <a:off x="5661901" y="2130571"/>
            <a:ext cx="1190" cy="7143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pic>
        <p:nvPicPr>
          <p:cNvPr id="142" name="Picture 391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38816">
            <a:off x="5218515" y="1316657"/>
            <a:ext cx="478631" cy="485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" name="Line 130"/>
          <p:cNvSpPr/>
          <p:nvPr/>
        </p:nvSpPr>
        <p:spPr>
          <a:xfrm flipV="1">
            <a:off x="5567839" y="1961500"/>
            <a:ext cx="0" cy="7143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pic>
        <p:nvPicPr>
          <p:cNvPr id="144" name="Picture 392" descr="u=3185689198,3543603771&amp;fm=3&amp;gp=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612912">
            <a:off x="5834543" y="1697660"/>
            <a:ext cx="485775" cy="478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5" name="Picture 393" descr="u=3185689198,3543603771&amp;fm=3&amp;gp=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3515">
            <a:off x="4703446" y="1740521"/>
            <a:ext cx="488156" cy="4393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6" name="Text Box 397"/>
          <p:cNvSpPr txBox="1"/>
          <p:nvPr/>
        </p:nvSpPr>
        <p:spPr>
          <a:xfrm>
            <a:off x="4055745" y="1423813"/>
            <a:ext cx="864394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147" name="Text Box 398"/>
          <p:cNvSpPr txBox="1"/>
          <p:nvPr/>
        </p:nvSpPr>
        <p:spPr>
          <a:xfrm>
            <a:off x="6503910" y="1565974"/>
            <a:ext cx="864394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</a:p>
        </p:txBody>
      </p:sp>
      <p:sp>
        <p:nvSpPr>
          <p:cNvPr id="148" name="Text Box 399"/>
          <p:cNvSpPr txBox="1"/>
          <p:nvPr/>
        </p:nvSpPr>
        <p:spPr>
          <a:xfrm>
            <a:off x="5135880" y="1058769"/>
            <a:ext cx="864394" cy="438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</a:p>
        </p:txBody>
      </p:sp>
      <p:sp>
        <p:nvSpPr>
          <p:cNvPr id="13455" name="Text Box 19"/>
          <p:cNvSpPr txBox="1"/>
          <p:nvPr/>
        </p:nvSpPr>
        <p:spPr>
          <a:xfrm>
            <a:off x="417675" y="4188697"/>
            <a:ext cx="7206139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324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）会记：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记录的测量结果应由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24001" y="3269759"/>
            <a:ext cx="162448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7.03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u="dashLongHeavy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5350670" y="3691243"/>
            <a:ext cx="197644" cy="497453"/>
          </a:xfrm>
          <a:prstGeom prst="line">
            <a:avLst/>
          </a:prstGeom>
          <a:ln w="28575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286183" y="3694286"/>
            <a:ext cx="149388" cy="533649"/>
          </a:xfrm>
          <a:prstGeom prst="line">
            <a:avLst/>
          </a:prstGeom>
          <a:ln w="28575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1287" grpId="0"/>
      <p:bldP spid="146" grpId="0"/>
      <p:bldP spid="147" grpId="0"/>
      <p:bldP spid="148" grpId="0"/>
      <p:bldP spid="1345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/>
          <p:nvPr/>
        </p:nvSpPr>
        <p:spPr>
          <a:xfrm>
            <a:off x="332426" y="699542"/>
            <a:ext cx="478155" cy="26545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读出物体的长度</a:t>
            </a:r>
          </a:p>
        </p:txBody>
      </p:sp>
      <p:pic>
        <p:nvPicPr>
          <p:cNvPr id="12291" name="Picture 17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14" y="699544"/>
            <a:ext cx="6915150" cy="21883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16145" y="3795886"/>
            <a:ext cx="8744903" cy="1177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在测量长度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时，既要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，还要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估计值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（即要估读到分度值的下一位）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330166" y="2977922"/>
            <a:ext cx="6760845" cy="80791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木块长：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2.77cm  =  2.7cm    +    0.07cm</a:t>
            </a:r>
          </a:p>
          <a:p>
            <a:pPr defTabSz="685324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（准确值 ）  （估计值）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00" grpId="0" bldLvl="0" animBg="1"/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1840" y="1131590"/>
            <a:ext cx="8709184" cy="33932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 defTabSz="685324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在测量长度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时，刻度尺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分度值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决定了测量结果的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位数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测量结果又反过来反映了刻度尺的属性（即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精确程度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）。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00025"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例如：某次测量结果是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1.2345m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，其中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倒数第二位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所在单位是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，说明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该次测量所用刻度尺的分度值是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indent="200025"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由此也就得出测量结果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1.20cm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1.2cm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的意义是不同的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。若测量物体末端与某一刻度线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对齐，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添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充当估计值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剪去同侧角的矩形 2"/>
          <p:cNvSpPr/>
          <p:nvPr/>
        </p:nvSpPr>
        <p:spPr>
          <a:xfrm>
            <a:off x="221840" y="843558"/>
            <a:ext cx="8814657" cy="3888432"/>
          </a:xfrm>
          <a:prstGeom prst="snip2Same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3924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58415" y="555526"/>
            <a:ext cx="1944216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3924"/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 别 强 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491" y="499898"/>
            <a:ext cx="723354" cy="79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2392" y="984213"/>
            <a:ext cx="8405271" cy="394723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图是用刻度尺测长度的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实验，所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记录的测量结果正确的是  （　　）</a:t>
            </a:r>
          </a:p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A．5.3cm  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．5.25cm   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C．3.25cm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．3.3cm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27578" y="1725954"/>
            <a:ext cx="333375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pic>
        <p:nvPicPr>
          <p:cNvPr id="4" name="图片 3" descr="41a94069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995" y="2494480"/>
            <a:ext cx="5709729" cy="1769703"/>
          </a:xfrm>
          <a:prstGeom prst="rect">
            <a:avLst/>
          </a:prstGeom>
        </p:spPr>
      </p:pic>
      <p:grpSp>
        <p:nvGrpSpPr>
          <p:cNvPr id="26" name="组合 3"/>
          <p:cNvGrpSpPr/>
          <p:nvPr/>
        </p:nvGrpSpPr>
        <p:grpSpPr bwMode="auto">
          <a:xfrm>
            <a:off x="3648494" y="492821"/>
            <a:ext cx="1879600" cy="477054"/>
            <a:chOff x="497257" y="753279"/>
            <a:chExt cx="1881032" cy="477860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2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9"/>
          <p:cNvPicPr>
            <a:picLocks noChangeAspect="1"/>
          </p:cNvPicPr>
          <p:nvPr/>
        </p:nvPicPr>
        <p:blipFill>
          <a:blip r:embed="rId4">
            <a:lum bright="-24000" contrast="48000"/>
          </a:blip>
          <a:stretch>
            <a:fillRect/>
          </a:stretch>
        </p:blipFill>
        <p:spPr>
          <a:xfrm>
            <a:off x="4871722" y="1255739"/>
            <a:ext cx="4129564" cy="12415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00" y="2722601"/>
            <a:ext cx="1801455" cy="18366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8604" y="1030461"/>
            <a:ext cx="4675347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7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如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图所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示，木块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的长度为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58604" y="2879409"/>
            <a:ext cx="4887278" cy="1314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7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如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图所</a:t>
            </a:r>
            <a:r>
              <a:rPr lang="zh-CN" altLang="en-US" sz="27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示，圆形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物体的直径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cm。</a:t>
            </a:r>
            <a:endParaRPr lang="zh-CN" altLang="en-US" sz="27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0073" y="1741130"/>
            <a:ext cx="132492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1.87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8622" y="3536872"/>
            <a:ext cx="91963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1.20</a:t>
            </a: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3449322" y="402290"/>
            <a:ext cx="1879600" cy="477054"/>
            <a:chOff x="497257" y="753279"/>
            <a:chExt cx="1881032" cy="477860"/>
          </a:xfrm>
        </p:grpSpPr>
        <p:grpSp>
          <p:nvGrpSpPr>
            <p:cNvPr id="21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3" name="缺角矩形 22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974962" y="1744252"/>
            <a:ext cx="7897178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使用刻度尺测量作业本和物理课本的长度和宽度。</a:t>
            </a:r>
          </a:p>
        </p:txBody>
      </p:sp>
      <p:graphicFrame>
        <p:nvGraphicFramePr>
          <p:cNvPr id="14375" name="表格 14374"/>
          <p:cNvGraphicFramePr/>
          <p:nvPr/>
        </p:nvGraphicFramePr>
        <p:xfrm>
          <a:off x="820105" y="2677478"/>
          <a:ext cx="7235191" cy="1551147"/>
        </p:xfrm>
        <a:graphic>
          <a:graphicData uri="http://schemas.openxmlformats.org/drawingml/2006/table">
            <a:tbl>
              <a:tblPr/>
              <a:tblGrid>
                <a:gridCol w="2411254"/>
                <a:gridCol w="2413159"/>
                <a:gridCol w="2410778"/>
              </a:tblGrid>
              <a:tr h="79724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测量对象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长  度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宽  度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753904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课  本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400" b="1" dirty="0">
                        <a:solidFill>
                          <a:srgbClr val="0066CC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2400" b="1" dirty="0">
                        <a:solidFill>
                          <a:srgbClr val="0066CC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50179" name="矩形 12290"/>
          <p:cNvSpPr>
            <a:spLocks noChangeArrowheads="1"/>
          </p:cNvSpPr>
          <p:nvPr/>
        </p:nvSpPr>
        <p:spPr bwMode="auto">
          <a:xfrm>
            <a:off x="-1662" y="678897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 defTabSz="685324"/>
            <a:r>
              <a:rPr lang="en-US" altLang="zh-CN" sz="2100" b="1" spc="75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</a:t>
            </a:r>
            <a:r>
              <a:rPr lang="zh-CN" altLang="zh-CN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探究实验：练习刻度尺的使用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7614"/>
            <a:ext cx="5715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5"/>
          <p:cNvSpPr txBox="1"/>
          <p:nvPr/>
        </p:nvSpPr>
        <p:spPr>
          <a:xfrm>
            <a:off x="888028" y="1204296"/>
            <a:ext cx="5934746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时间的单位：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国际单位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：秒（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</a:p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常用单位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：时（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）、分（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min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）等。</a:t>
            </a:r>
          </a:p>
        </p:txBody>
      </p:sp>
      <p:sp>
        <p:nvSpPr>
          <p:cNvPr id="15364" name="Text Box 6"/>
          <p:cNvSpPr txBox="1"/>
          <p:nvPr/>
        </p:nvSpPr>
        <p:spPr>
          <a:xfrm>
            <a:off x="108599" y="2239041"/>
            <a:ext cx="8590598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2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测量时间的工具：钟、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表；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在运动场和实验室经常用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391" name="Picture 7" descr="CASIO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356" y="3336216"/>
            <a:ext cx="799783" cy="9904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4" descr="20071211936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993" y="3287024"/>
            <a:ext cx="830544" cy="10750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7909" y="3287024"/>
            <a:ext cx="1039610" cy="103961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5" name="Picture 11" descr="Z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4767" y="3224074"/>
            <a:ext cx="1507473" cy="1206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Text Box 12"/>
          <p:cNvSpPr txBox="1"/>
          <p:nvPr/>
        </p:nvSpPr>
        <p:spPr>
          <a:xfrm>
            <a:off x="276702" y="4472885"/>
            <a:ext cx="8590598" cy="3770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en-US" altLang="zh-CN" sz="2000" b="1" dirty="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b="1" dirty="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手表             石英钟           电子停表      机械停表</a:t>
            </a:r>
          </a:p>
        </p:txBody>
      </p:sp>
      <p:grpSp>
        <p:nvGrpSpPr>
          <p:cNvPr id="92166" name="组合 18"/>
          <p:cNvGrpSpPr/>
          <p:nvPr/>
        </p:nvGrpSpPr>
        <p:grpSpPr bwMode="auto">
          <a:xfrm>
            <a:off x="2942337" y="597658"/>
            <a:ext cx="1440160" cy="424327"/>
            <a:chOff x="2208764" y="677038"/>
            <a:chExt cx="1920213" cy="565767"/>
          </a:xfrm>
        </p:grpSpPr>
        <p:sp>
          <p:nvSpPr>
            <p:cNvPr id="20" name="圆角矩形 19"/>
            <p:cNvSpPr/>
            <p:nvPr/>
          </p:nvSpPr>
          <p:spPr>
            <a:xfrm>
              <a:off x="2208764" y="677038"/>
              <a:ext cx="1920213" cy="554731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343873" y="725743"/>
              <a:ext cx="1785104" cy="517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32240" y="1296628"/>
            <a:ext cx="1653064" cy="8079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1h=60min</a:t>
            </a:r>
          </a:p>
          <a:p>
            <a:pPr defTabSz="685324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1min=60s</a:t>
            </a:r>
          </a:p>
        </p:txBody>
      </p:sp>
      <p:sp>
        <p:nvSpPr>
          <p:cNvPr id="2" name="矩形 1"/>
          <p:cNvSpPr/>
          <p:nvPr/>
        </p:nvSpPr>
        <p:spPr>
          <a:xfrm>
            <a:off x="4698192" y="601361"/>
            <a:ext cx="168339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324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时间的测量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6396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3978670" y="1389797"/>
            <a:ext cx="4991284" cy="3393237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在读数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小表盘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上指针所通过的分钟数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</a:t>
            </a:r>
            <a:r>
              <a:rPr 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观察小表盘上的指针有没有超过两数字之间的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半分钟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刻度线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大表盘按照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0~30s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</a:t>
            </a:r>
            <a:r>
              <a:rPr 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若超过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大表盘按照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31~60s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读数。</a:t>
            </a:r>
          </a:p>
        </p:txBody>
      </p:sp>
      <p:sp>
        <p:nvSpPr>
          <p:cNvPr id="11" name="矩形 12290"/>
          <p:cNvSpPr>
            <a:spLocks noChangeArrowheads="1"/>
          </p:cNvSpPr>
          <p:nvPr/>
        </p:nvSpPr>
        <p:spPr bwMode="auto">
          <a:xfrm>
            <a:off x="-2380" y="507207"/>
            <a:ext cx="9146381" cy="540544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68580" tIns="34290" rIns="68580" bIns="34290" anchor="ctr"/>
          <a:lstStyle/>
          <a:p>
            <a:pPr algn="ctr" defTabSz="685324"/>
            <a:r>
              <a:rPr lang="zh-CN" altLang="en-US" sz="2400" b="1" spc="75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停表的使用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80251" y="1901228"/>
            <a:ext cx="837045" cy="1868866"/>
            <a:chOff x="464930" y="370902"/>
            <a:chExt cx="837045" cy="3870127"/>
          </a:xfrm>
        </p:grpSpPr>
        <p:sp>
          <p:nvSpPr>
            <p:cNvPr id="19" name="右箭头标注 18"/>
            <p:cNvSpPr/>
            <p:nvPr/>
          </p:nvSpPr>
          <p:spPr>
            <a:xfrm>
              <a:off x="464930" y="370902"/>
              <a:ext cx="837045" cy="375994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964" y="440298"/>
              <a:ext cx="487191" cy="877712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649902" y="1409446"/>
              <a:ext cx="430887" cy="28315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片演示停表使用</a:t>
              </a:r>
              <a:endParaRPr lang="zh-CN" altLang="en-US" sz="16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99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9330" y="2044746"/>
            <a:ext cx="2562266" cy="1672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/>
          <p:nvPr/>
        </p:nvSpPr>
        <p:spPr>
          <a:xfrm>
            <a:off x="2972039" y="619842"/>
            <a:ext cx="4051697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324"/>
            <a:r>
              <a:rPr lang="zh-CN" altLang="en-US" sz="2700" b="1" dirty="0">
                <a:solidFill>
                  <a:srgbClr val="0066CC"/>
                </a:solidFill>
                <a:latin typeface="Arial" panose="020B0604020202020204"/>
                <a:ea typeface="微软雅黑" panose="020B0503020204020204" pitchFamily="34" charset="-122"/>
              </a:rPr>
              <a:t>我们的感觉可靠吗？</a:t>
            </a:r>
          </a:p>
        </p:txBody>
      </p:sp>
      <p:sp>
        <p:nvSpPr>
          <p:cNvPr id="4099" name="Text Box 5"/>
          <p:cNvSpPr txBox="1"/>
          <p:nvPr/>
        </p:nvSpPr>
        <p:spPr>
          <a:xfrm>
            <a:off x="560861" y="1032513"/>
            <a:ext cx="2033249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观察一下图片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</a:p>
        </p:txBody>
      </p:sp>
      <p:grpSp>
        <p:nvGrpSpPr>
          <p:cNvPr id="4110" name="组合 4109"/>
          <p:cNvGrpSpPr/>
          <p:nvPr/>
        </p:nvGrpSpPr>
        <p:grpSpPr>
          <a:xfrm>
            <a:off x="1188821" y="1492568"/>
            <a:ext cx="5220905" cy="1383506"/>
            <a:chOff x="442" y="1055"/>
            <a:chExt cx="4385" cy="1162"/>
          </a:xfrm>
        </p:grpSpPr>
        <p:pic>
          <p:nvPicPr>
            <p:cNvPr id="4105" name="Picture 6" descr="cuojue14_17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" y="1055"/>
              <a:ext cx="1944" cy="11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Text Box 12"/>
            <p:cNvSpPr txBox="1"/>
            <p:nvPr/>
          </p:nvSpPr>
          <p:spPr>
            <a:xfrm>
              <a:off x="2571" y="1395"/>
              <a:ext cx="225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324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紫色的线弯了吗？</a:t>
              </a:r>
            </a:p>
          </p:txBody>
        </p:sp>
      </p:grpSp>
      <p:grpSp>
        <p:nvGrpSpPr>
          <p:cNvPr id="4111" name="组合 4110"/>
          <p:cNvGrpSpPr/>
          <p:nvPr/>
        </p:nvGrpSpPr>
        <p:grpSpPr>
          <a:xfrm>
            <a:off x="416680" y="2944653"/>
            <a:ext cx="5805776" cy="1931194"/>
            <a:chOff x="19" y="2245"/>
            <a:chExt cx="5327" cy="1622"/>
          </a:xfrm>
        </p:grpSpPr>
        <p:pic>
          <p:nvPicPr>
            <p:cNvPr id="4102" name="Picture 8" descr="0FT15N252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4" y="2245"/>
              <a:ext cx="3062" cy="1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4" name="Text Box 14"/>
            <p:cNvSpPr txBox="1"/>
            <p:nvPr/>
          </p:nvSpPr>
          <p:spPr>
            <a:xfrm>
              <a:off x="19" y="2848"/>
              <a:ext cx="224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324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橙色的线哪段长？</a:t>
              </a:r>
            </a:p>
          </p:txBody>
        </p:sp>
      </p:grpSp>
      <p:sp>
        <p:nvSpPr>
          <p:cNvPr id="5126" name="Text Box 9"/>
          <p:cNvSpPr txBox="1"/>
          <p:nvPr/>
        </p:nvSpPr>
        <p:spPr>
          <a:xfrm>
            <a:off x="6479586" y="1525428"/>
            <a:ext cx="2487952" cy="3299936"/>
          </a:xfrm>
          <a:prstGeom prst="rect">
            <a:avLst/>
          </a:prstGeom>
          <a:solidFill>
            <a:srgbClr val="BBE0E3"/>
          </a:solidFill>
          <a:ln w="2857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 defTabSz="685324">
              <a:lnSpc>
                <a:spcPct val="125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测量的必要性</a:t>
            </a:r>
          </a:p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为了更准确地认识周围的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世界，把握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事物的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特点，我们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发明了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工具，帮助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我们测量。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512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396560" y="1480056"/>
            <a:ext cx="8877300" cy="136191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</a:t>
            </a:r>
            <a:r>
              <a:rPr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99212" y="2235236"/>
            <a:ext cx="31803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12013" y="2244289"/>
            <a:ext cx="766877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38.3</a:t>
            </a:r>
          </a:p>
        </p:txBody>
      </p:sp>
      <p:pic>
        <p:nvPicPr>
          <p:cNvPr id="30" name="图片 29" descr="a5953d7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1357" y="1519480"/>
            <a:ext cx="1945311" cy="2148977"/>
          </a:xfrm>
          <a:prstGeom prst="rect">
            <a:avLst/>
          </a:prstGeom>
        </p:spPr>
      </p:pic>
      <p:grpSp>
        <p:nvGrpSpPr>
          <p:cNvPr id="31" name="组合 3"/>
          <p:cNvGrpSpPr/>
          <p:nvPr/>
        </p:nvGrpSpPr>
        <p:grpSpPr bwMode="auto">
          <a:xfrm>
            <a:off x="3449322" y="662878"/>
            <a:ext cx="1879600" cy="477054"/>
            <a:chOff x="497257" y="753279"/>
            <a:chExt cx="1881032" cy="477860"/>
          </a:xfrm>
        </p:grpSpPr>
        <p:grpSp>
          <p:nvGrpSpPr>
            <p:cNvPr id="3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4" name="缺角矩形 33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下箭头标注 4"/>
          <p:cNvSpPr/>
          <p:nvPr/>
        </p:nvSpPr>
        <p:spPr>
          <a:xfrm>
            <a:off x="2258059" y="1389701"/>
            <a:ext cx="4600575" cy="883920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 sz="2400" b="1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75" name="Text Box 4"/>
          <p:cNvSpPr txBox="1"/>
          <p:nvPr/>
        </p:nvSpPr>
        <p:spPr>
          <a:xfrm>
            <a:off x="4459124" y="404977"/>
            <a:ext cx="945833" cy="438581"/>
          </a:xfrm>
          <a:prstGeom prst="rect">
            <a:avLst/>
          </a:prstGeom>
          <a:noFill/>
          <a:ln w="31750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  差</a:t>
            </a:r>
          </a:p>
        </p:txBody>
      </p:sp>
      <p:sp>
        <p:nvSpPr>
          <p:cNvPr id="19476" name="Text Box 6"/>
          <p:cNvSpPr txBox="1"/>
          <p:nvPr/>
        </p:nvSpPr>
        <p:spPr>
          <a:xfrm>
            <a:off x="177642" y="1439389"/>
            <a:ext cx="7622858" cy="530915"/>
          </a:xfrm>
          <a:prstGeom prst="rect">
            <a:avLst/>
          </a:prstGeom>
          <a:noFill/>
          <a:ln w="31750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的来源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  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测量工具、测量方法、测量者）</a:t>
            </a:r>
          </a:p>
        </p:txBody>
      </p:sp>
      <p:sp>
        <p:nvSpPr>
          <p:cNvPr id="17412" name="Rectangle 7"/>
          <p:cNvSpPr/>
          <p:nvPr/>
        </p:nvSpPr>
        <p:spPr>
          <a:xfrm>
            <a:off x="254318" y="2280975"/>
            <a:ext cx="8804910" cy="530066"/>
          </a:xfrm>
          <a:prstGeom prst="rect">
            <a:avLst/>
          </a:prstGeom>
          <a:noFill/>
          <a:ln w="57150" cap="flat" cmpd="thickThin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误差是客观存在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的，不可避免的，不可能消除，只能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减小。 </a:t>
            </a:r>
          </a:p>
        </p:txBody>
      </p:sp>
      <p:sp>
        <p:nvSpPr>
          <p:cNvPr id="63493" name="Text Box 5"/>
          <p:cNvSpPr txBox="1"/>
          <p:nvPr/>
        </p:nvSpPr>
        <p:spPr>
          <a:xfrm>
            <a:off x="177642" y="837025"/>
            <a:ext cx="659185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测量值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真实值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之间的差异。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093" name="Text Box 5"/>
          <p:cNvSpPr txBox="1"/>
          <p:nvPr/>
        </p:nvSpPr>
        <p:spPr>
          <a:xfrm>
            <a:off x="177642" y="2901901"/>
            <a:ext cx="3777615" cy="191590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误差的办法：</a:t>
            </a:r>
          </a:p>
          <a:p>
            <a:pPr defTabSz="685324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44546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选用精度高的测量工具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44546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改进测量方法 </a:t>
            </a:r>
          </a:p>
          <a:p>
            <a:pPr defTabSz="685324">
              <a:lnSpc>
                <a:spcPct val="125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44546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多次测量取平均值</a:t>
            </a:r>
          </a:p>
        </p:txBody>
      </p:sp>
      <p:sp>
        <p:nvSpPr>
          <p:cNvPr id="89090" name="Text Box 2"/>
          <p:cNvSpPr txBox="1"/>
          <p:nvPr/>
        </p:nvSpPr>
        <p:spPr>
          <a:xfrm>
            <a:off x="4099566" y="2901901"/>
            <a:ext cx="2343626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误差不是错误：</a:t>
            </a:r>
          </a:p>
        </p:txBody>
      </p:sp>
      <p:sp>
        <p:nvSpPr>
          <p:cNvPr id="89094" name="Text Box 6"/>
          <p:cNvSpPr txBox="1"/>
          <p:nvPr/>
        </p:nvSpPr>
        <p:spPr>
          <a:xfrm>
            <a:off x="4047178" y="3274541"/>
            <a:ext cx="5012050" cy="179388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错误是由于不遵守测量仪器的使用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规则，或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读取、记录测量结果时粗心等原因造成的。错误是不应该发生</a:t>
            </a:r>
            <a:r>
              <a:rPr lang="zh-CN" altLang="en-US" sz="23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的，是</a:t>
            </a:r>
            <a:r>
              <a:rPr lang="zh-CN" altLang="en-US" sz="2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可以避免的。 </a:t>
            </a:r>
          </a:p>
        </p:txBody>
      </p:sp>
      <p:grpSp>
        <p:nvGrpSpPr>
          <p:cNvPr id="92166" name="组合 18"/>
          <p:cNvGrpSpPr/>
          <p:nvPr/>
        </p:nvGrpSpPr>
        <p:grpSpPr bwMode="auto">
          <a:xfrm>
            <a:off x="2867177" y="404976"/>
            <a:ext cx="1358074" cy="423518"/>
            <a:chOff x="2174498" y="684067"/>
            <a:chExt cx="1810766" cy="564688"/>
          </a:xfrm>
        </p:grpSpPr>
        <p:sp>
          <p:nvSpPr>
            <p:cNvPr id="20" name="圆角矩形 19"/>
            <p:cNvSpPr/>
            <p:nvPr/>
          </p:nvSpPr>
          <p:spPr>
            <a:xfrm>
              <a:off x="2212976" y="684067"/>
              <a:ext cx="1772288" cy="564688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174498" y="731692"/>
              <a:ext cx="1785105" cy="517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476" grpId="0"/>
      <p:bldP spid="89090" grpId="0"/>
      <p:bldP spid="890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86942" y="3767245"/>
            <a:ext cx="8518208" cy="117724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indent="200025"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多次测量取平均值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时，最终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结果要保留与测量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值</a:t>
            </a:r>
            <a:r>
              <a:rPr lang="zh-CN" altLang="en-US" sz="2400" b="1" dirty="0" smtClean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相同</a:t>
            </a: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位数的</a:t>
            </a:r>
            <a:r>
              <a:rPr lang="zh-CN" altLang="en-US" sz="2400" b="1" dirty="0" smtClean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有效数字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，以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保证相同的</a:t>
            </a:r>
            <a:r>
              <a:rPr lang="zh-CN" altLang="en-US" sz="2400" b="1" dirty="0">
                <a:solidFill>
                  <a:srgbClr val="190EB2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准确程度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8119" y="960121"/>
            <a:ext cx="8735854" cy="157094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明利用分度值1mm的刻度尺测量一个物体的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长度，四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次测量的数据分别为2.35cm、2.36cm、2.63cm、2.36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cm，则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测量结果应记为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70512" y="1999406"/>
            <a:ext cx="677108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2.36</a:t>
            </a:r>
          </a:p>
        </p:txBody>
      </p: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66238"/>
              </p:ext>
            </p:extLst>
          </p:nvPr>
        </p:nvGraphicFramePr>
        <p:xfrm>
          <a:off x="754145" y="2754539"/>
          <a:ext cx="4320136" cy="789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8" name="Equation" r:id="rId3" imgW="2425680" imgH="393480" progId="Equation.DSMT4">
                  <p:embed/>
                </p:oleObj>
              </mc:Choice>
              <mc:Fallback>
                <p:oleObj name="Equation" r:id="rId3" imgW="2425680" imgH="393480" progId="Equation.DSMT4">
                  <p:embed/>
                  <p:pic>
                    <p:nvPicPr>
                      <p:cNvPr id="0" name="对象 7">
                        <a:hlinkClick r:id="" action="ppaction://ole?verb=0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145" y="2754539"/>
                        <a:ext cx="4320136" cy="789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219550"/>
              </p:ext>
            </p:extLst>
          </p:nvPr>
        </p:nvGraphicFramePr>
        <p:xfrm>
          <a:off x="5095872" y="2942977"/>
          <a:ext cx="1303496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9" name="Equation" r:id="rId5" imgW="14935200" imgH="4267200" progId="Equation.DSMT4">
                  <p:embed/>
                </p:oleObj>
              </mc:Choice>
              <mc:Fallback>
                <p:oleObj name="Equation" r:id="rId5" imgW="14935200" imgH="4267200" progId="Equation.DSMT4">
                  <p:embed/>
                  <p:pic>
                    <p:nvPicPr>
                      <p:cNvPr id="0" name="对象 10">
                        <a:hlinkClick r:id="" action="ppaction://ole?verb=0"/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2" y="2942977"/>
                        <a:ext cx="1303496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3"/>
          <p:cNvGrpSpPr/>
          <p:nvPr/>
        </p:nvGrpSpPr>
        <p:grpSpPr bwMode="auto">
          <a:xfrm>
            <a:off x="3449322" y="402290"/>
            <a:ext cx="1879600" cy="477054"/>
            <a:chOff x="497257" y="753279"/>
            <a:chExt cx="1881032" cy="477860"/>
          </a:xfrm>
        </p:grpSpPr>
        <p:grpSp>
          <p:nvGrpSpPr>
            <p:cNvPr id="24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7" name="缺角矩形 36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缺角矩形 38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缺角矩形 39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419232" y="1714113"/>
            <a:ext cx="8444522" cy="230986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通常情况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下，你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的脉搏1min跳动的次数约为（　　） 。                                                </a:t>
            </a:r>
          </a:p>
          <a:p>
            <a:pPr defTabSz="685324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A．20次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B．40次       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．70次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．140次           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407859" y="2290713"/>
            <a:ext cx="251259" cy="5062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309661" y="771867"/>
            <a:ext cx="2480310" cy="477175"/>
            <a:chOff x="5083" y="1140"/>
            <a:chExt cx="3905" cy="751"/>
          </a:xfrm>
        </p:grpSpPr>
        <p:grpSp>
          <p:nvGrpSpPr>
            <p:cNvPr id="3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4" name="缺角矩形 33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8483" y="1208338"/>
            <a:ext cx="8372516" cy="213750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刻度尺，它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测量范围是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；若小超用此刻度尺测量某物体的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长度，记录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结果为5.170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cm，此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记录结果是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（选填“正确”或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“不正确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51050" y="1208338"/>
            <a:ext cx="1037785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0～10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88161" y="2258238"/>
            <a:ext cx="1220527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不正确</a:t>
            </a:r>
          </a:p>
        </p:txBody>
      </p:sp>
      <p:pic>
        <p:nvPicPr>
          <p:cNvPr id="8" name="图片 7" descr="15f64e73[1]"/>
          <p:cNvPicPr>
            <a:picLocks noChangeAspect="1"/>
          </p:cNvPicPr>
          <p:nvPr/>
        </p:nvPicPr>
        <p:blipFill>
          <a:blip r:embed="rId2">
            <a:lum bright="-30000" contrast="42000"/>
          </a:blip>
          <a:stretch>
            <a:fillRect/>
          </a:stretch>
        </p:blipFill>
        <p:spPr>
          <a:xfrm>
            <a:off x="1869961" y="3529702"/>
            <a:ext cx="5983514" cy="789888"/>
          </a:xfrm>
          <a:prstGeom prst="rect">
            <a:avLst/>
          </a:prstGeom>
        </p:spPr>
      </p:pic>
      <p:grpSp>
        <p:nvGrpSpPr>
          <p:cNvPr id="31" name="组合 3"/>
          <p:cNvGrpSpPr/>
          <p:nvPr/>
        </p:nvGrpSpPr>
        <p:grpSpPr bwMode="auto">
          <a:xfrm>
            <a:off x="3130550" y="498491"/>
            <a:ext cx="2480310" cy="477175"/>
            <a:chOff x="5083" y="1140"/>
            <a:chExt cx="3905" cy="751"/>
          </a:xfrm>
        </p:grpSpPr>
        <p:grpSp>
          <p:nvGrpSpPr>
            <p:cNvPr id="3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4" name="缺角矩形 33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缺角矩形 35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缺角矩形 36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缺角矩形 37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074" y="1018602"/>
            <a:ext cx="8725376" cy="394723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中华人民共和国的国旗为长方形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五星红旗，如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图是天安门广场升旗仪式的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场景，根据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图片提供的信息估测该国旗的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宽度，下列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数据最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接近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实际情况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 （　　）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A．1.8m               B．3.3m  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C．4.8m                D．5.5m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18130" y="3065315"/>
            <a:ext cx="576856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696" y="2291590"/>
            <a:ext cx="3551381" cy="235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3"/>
          <p:cNvGrpSpPr/>
          <p:nvPr/>
        </p:nvGrpSpPr>
        <p:grpSpPr bwMode="auto">
          <a:xfrm>
            <a:off x="3130550" y="498491"/>
            <a:ext cx="2480310" cy="477175"/>
            <a:chOff x="5083" y="1140"/>
            <a:chExt cx="3905" cy="751"/>
          </a:xfrm>
        </p:grpSpPr>
        <p:grpSp>
          <p:nvGrpSpPr>
            <p:cNvPr id="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1" name="缺角矩形 10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66675" y="966580"/>
            <a:ext cx="8318658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现要测量某球体的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直径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图所示的几种测量方法中正确的是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" name="图片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2" y="2536996"/>
            <a:ext cx="7454404" cy="21985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30550" y="1732793"/>
            <a:ext cx="357188" cy="5001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7" name="组合 3"/>
          <p:cNvGrpSpPr/>
          <p:nvPr/>
        </p:nvGrpSpPr>
        <p:grpSpPr bwMode="auto">
          <a:xfrm>
            <a:off x="3130550" y="498491"/>
            <a:ext cx="2480310" cy="477175"/>
            <a:chOff x="5083" y="1140"/>
            <a:chExt cx="3905" cy="751"/>
          </a:xfrm>
        </p:grpSpPr>
        <p:grpSp>
          <p:nvGrpSpPr>
            <p:cNvPr id="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1" name="缺角矩形 10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5083" y="114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84" y="3075807"/>
            <a:ext cx="3789251" cy="1810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261620" y="1014471"/>
            <a:ext cx="8602980" cy="45935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测量球体的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直径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采用如图所示的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刻度尺的分度值为</a:t>
            </a:r>
            <a:r>
              <a:rPr lang="zh-CN" altLang="en-US" sz="2800" b="1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球体的不同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不同部位测得球的直径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的示数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则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球的直径应取</a:t>
            </a:r>
            <a:r>
              <a:rPr lang="en-US" sz="28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___________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defTabSz="685324">
              <a:lnSpc>
                <a:spcPct val="150000"/>
              </a:lnSpc>
            </a:pP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324"/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324"/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 defTabSz="685324"/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2615485230"/>
              </p:ext>
            </p:extLst>
          </p:nvPr>
        </p:nvGraphicFramePr>
        <p:xfrm>
          <a:off x="251521" y="3698768"/>
          <a:ext cx="4888011" cy="1002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611"/>
                <a:gridCol w="1224136"/>
                <a:gridCol w="1224136"/>
                <a:gridCol w="1152128"/>
              </a:tblGrid>
              <a:tr h="50149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49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1.83 cm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1.81 cm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1.80 cm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1.81 cm</a:t>
                      </a:r>
                      <a:endParaRPr lang="en-US" altLang="en-US" sz="18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576291" y="1748283"/>
            <a:ext cx="917559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1mm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3459" y="3061184"/>
            <a:ext cx="856645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1.81 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8" name="组合 3"/>
          <p:cNvGrpSpPr/>
          <p:nvPr/>
        </p:nvGrpSpPr>
        <p:grpSpPr bwMode="auto">
          <a:xfrm>
            <a:off x="2917825" y="448559"/>
            <a:ext cx="2480310" cy="477174"/>
            <a:chOff x="5061" y="958"/>
            <a:chExt cx="3905" cy="751"/>
          </a:xfrm>
        </p:grpSpPr>
        <p:grpSp>
          <p:nvGrpSpPr>
            <p:cNvPr id="39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41" name="缺角矩形 40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缺角矩形 41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缺角矩形 42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缺角矩形 43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缺角矩形 44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TextBox 15"/>
            <p:cNvSpPr txBox="1">
              <a:spLocks noChangeArrowheads="1"/>
            </p:cNvSpPr>
            <p:nvPr/>
          </p:nvSpPr>
          <p:spPr bwMode="auto">
            <a:xfrm>
              <a:off x="5061" y="958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609600" y="1243165"/>
            <a:ext cx="7170821" cy="32190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下列有关误差的说法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多次测量取平均值可以减小误差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B.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误差就是测量中产生的错误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C.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只要认真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可以避免误差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D.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选用精密的测量仪器可以消除误差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55829" y="1354997"/>
            <a:ext cx="39818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5204" y="1371700"/>
            <a:ext cx="1377621" cy="50526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324">
              <a:lnSpc>
                <a:spcPts val="3405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3102308" y="584916"/>
            <a:ext cx="2480310" cy="477174"/>
            <a:chOff x="5061" y="958"/>
            <a:chExt cx="3905" cy="751"/>
          </a:xfrm>
        </p:grpSpPr>
        <p:grpSp>
          <p:nvGrpSpPr>
            <p:cNvPr id="18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61" y="958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4865" y="1095327"/>
            <a:ext cx="8671001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关于长度测量中产生误差的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说法中正确的是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lvl="1"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读数时视线与刻度尺不垂直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lvl="1"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测量时刻度尺未放正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lvl="1"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刻度尺本身不够精确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lvl="1" defTabSz="685324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未将厚刻度尺的刻线靠近被测物体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09749" y="1863475"/>
            <a:ext cx="398186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324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2917825" y="536790"/>
            <a:ext cx="2480310" cy="477174"/>
            <a:chOff x="5061" y="958"/>
            <a:chExt cx="3905" cy="751"/>
          </a:xfrm>
        </p:grpSpPr>
        <p:grpSp>
          <p:nvGrpSpPr>
            <p:cNvPr id="18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0" name="缺角矩形 19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61" y="958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811428" y="2657883"/>
            <a:ext cx="7295294" cy="12392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324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 </a:t>
            </a:r>
            <a:r>
              <a:rPr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会使用适当的工具</a:t>
            </a:r>
            <a:r>
              <a:rPr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测量长度</a:t>
            </a:r>
            <a:r>
              <a:rPr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时间</a:t>
            </a:r>
            <a:r>
              <a:rPr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。知道测量有</a:t>
            </a:r>
            <a:r>
              <a:rPr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误差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以及</a:t>
            </a:r>
            <a:r>
              <a:rPr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减小误差的方法有哪些</a:t>
            </a:r>
            <a:r>
              <a:rPr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defTabSz="685324"/>
            <a:endParaRPr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defTabSz="685324"/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05946" y="914228"/>
            <a:ext cx="7277268" cy="13316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324"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体验通过日常经验或自然现象粗略估计长度和时间的方法</a:t>
            </a:r>
            <a:r>
              <a:rPr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11428" y="813980"/>
            <a:ext cx="7864592" cy="3252389"/>
            <a:chOff x="106577" y="596406"/>
            <a:chExt cx="7864592" cy="3252389"/>
          </a:xfrm>
        </p:grpSpPr>
        <p:grpSp>
          <p:nvGrpSpPr>
            <p:cNvPr id="19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23" name="直接箭头连接符 22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2" name="直接箭头连接符 21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7.eps" descr="id:214750887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05554"/>
            <a:ext cx="7575713" cy="4470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925345" y="1289271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 defTabSz="685324">
              <a:lnSpc>
                <a:spcPct val="120000"/>
              </a:lnSpc>
            </a:pPr>
            <a:endParaRPr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1" y="1945915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 defTabSz="685324">
              <a:lnSpc>
                <a:spcPct val="120000"/>
              </a:lnSpc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 defTabSz="685324">
              <a:lnSpc>
                <a:spcPct val="120000"/>
              </a:lnSpc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4215821" y="209299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 defTabSz="685324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4215821" y="3026979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 defTabSz="685324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4473896" y="194595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defTabSz="685324">
              <a:lnSpc>
                <a:spcPct val="120000"/>
              </a:lnSpc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4473895" y="228314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defTabSz="685324">
              <a:lnSpc>
                <a:spcPct val="120000"/>
              </a:lnSpc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4473898" y="287988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defTabSz="685324">
              <a:lnSpc>
                <a:spcPct val="120000"/>
              </a:lnSpc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4473898" y="318230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defTabSz="685324">
              <a:lnSpc>
                <a:spcPct val="120000"/>
              </a:lnSpc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</a:t>
            </a:r>
            <a:r>
              <a:rPr lang="zh-CN" altLang="en-US" sz="2100" b="1" spc="113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册练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715584" y="1180006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9966559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476471" y="633400"/>
            <a:ext cx="3537267" cy="4385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68580" tIns="34290" rIns="68580" bIns="34290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685324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长度的单位（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测量标准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04268" y="1318717"/>
            <a:ext cx="700278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324"/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国际单位制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中，长度的基本单位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是米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/>
          <p:nvPr>
            <p:extLst>
              <p:ext uri="{D42A27DB-BD31-4B8C-83A1-F6EECF244321}">
                <p14:modId xmlns:p14="http://schemas.microsoft.com/office/powerpoint/2010/main" val="1466644435"/>
              </p:ext>
            </p:extLst>
          </p:nvPr>
        </p:nvGraphicFramePr>
        <p:xfrm>
          <a:off x="1069038" y="2571750"/>
          <a:ext cx="6537484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4984"/>
                <a:gridCol w="4762500"/>
              </a:tblGrid>
              <a:tr h="731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十进制单位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1m=10dm     1dm=10cm    1cm=10mm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千进制单位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1km=10</a:t>
                      </a:r>
                      <a:r>
                        <a:rPr lang="en-US" sz="2400" b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              1m=10</a:t>
                      </a:r>
                      <a:r>
                        <a:rPr lang="en-US" sz="2400" b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  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1mm=10</a:t>
                      </a:r>
                      <a:r>
                        <a:rPr lang="en-US" sz="2400" b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μm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1μm=10</a:t>
                      </a:r>
                      <a:r>
                        <a:rPr lang="en-US" sz="2400" b="1" baseline="30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nm</a:t>
                      </a:r>
                      <a:endParaRPr lang="en-US" altLang="en-US" sz="2400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76067" y="1877394"/>
            <a:ext cx="2918107" cy="438581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 defTabSz="685324"/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长度单位的换算。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2166" name="组合 18"/>
          <p:cNvGrpSpPr/>
          <p:nvPr/>
        </p:nvGrpSpPr>
        <p:grpSpPr bwMode="auto">
          <a:xfrm>
            <a:off x="2112264" y="681977"/>
            <a:ext cx="1343638" cy="423517"/>
            <a:chOff x="2171294" y="684067"/>
            <a:chExt cx="1791517" cy="564688"/>
          </a:xfrm>
        </p:grpSpPr>
        <p:sp>
          <p:nvSpPr>
            <p:cNvPr id="21" name="圆角矩形 20"/>
            <p:cNvSpPr/>
            <p:nvPr/>
          </p:nvSpPr>
          <p:spPr>
            <a:xfrm>
              <a:off x="2212975" y="684067"/>
              <a:ext cx="1685925" cy="507952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171294" y="731692"/>
              <a:ext cx="1791517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9593" y="771550"/>
            <a:ext cx="7344816" cy="3947234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 defTabSz="685324"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单位换算步骤</a:t>
            </a:r>
            <a:endParaRPr lang="en-US" altLang="zh-CN" sz="2400" b="1" u="sng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数值不变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单位与目标单位之间的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进率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，将原单位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改写为目标单位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如：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3576" y="2520797"/>
            <a:ext cx="3207315" cy="199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184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850183" y="795047"/>
            <a:ext cx="1117743" cy="62324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练一练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8169" y="1807497"/>
            <a:ext cx="8079649" cy="136191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一根头发丝的直径约8.2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μm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_______m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 __________cm=__________mm =__________nm.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93423" y="1956688"/>
            <a:ext cx="157114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27207" y="2572857"/>
            <a:ext cx="157114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19" name="文本框 15"/>
          <p:cNvSpPr txBox="1"/>
          <p:nvPr/>
        </p:nvSpPr>
        <p:spPr>
          <a:xfrm>
            <a:off x="801447" y="2558436"/>
            <a:ext cx="157114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20" name="文本框 15"/>
          <p:cNvSpPr txBox="1"/>
          <p:nvPr/>
        </p:nvSpPr>
        <p:spPr>
          <a:xfrm>
            <a:off x="6103906" y="2596589"/>
            <a:ext cx="1178361" cy="7873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8200</a:t>
            </a:r>
          </a:p>
          <a:p>
            <a:pPr defTabSz="685324"/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80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5" grpId="0"/>
      <p:bldP spid="16" grpId="0"/>
      <p:bldP spid="17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986" y="1131715"/>
            <a:ext cx="8697194" cy="283845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图是常用的5号电池的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示意图，其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型号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一种表示方法为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“14500”，前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两位数是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直径，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三位数是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号电池高度为（　　）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A．14mm                        B．145mm  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324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C．500mm                      D．50.0mm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17562" y="2331649"/>
            <a:ext cx="333375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324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pic>
        <p:nvPicPr>
          <p:cNvPr id="14337" name="Picture 1" descr="D:\桌面\100017469511_14497279299732.jpg"/>
          <p:cNvPicPr>
            <a:picLocks noChangeAspect="1" noChangeArrowheads="1"/>
          </p:cNvPicPr>
          <p:nvPr/>
        </p:nvPicPr>
        <p:blipFill>
          <a:blip r:embed="rId2"/>
          <a:srcRect l="33738" t="3623" r="34270"/>
          <a:stretch>
            <a:fillRect/>
          </a:stretch>
        </p:blipFill>
        <p:spPr bwMode="auto">
          <a:xfrm>
            <a:off x="7365439" y="1188649"/>
            <a:ext cx="919341" cy="1897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6" name="组合 3"/>
          <p:cNvGrpSpPr/>
          <p:nvPr/>
        </p:nvGrpSpPr>
        <p:grpSpPr bwMode="auto">
          <a:xfrm>
            <a:off x="3473450" y="503235"/>
            <a:ext cx="1879600" cy="477054"/>
            <a:chOff x="497257" y="753279"/>
            <a:chExt cx="1881032" cy="477860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2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3924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3924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3" name="Text Box 6"/>
          <p:cNvSpPr txBox="1"/>
          <p:nvPr/>
        </p:nvSpPr>
        <p:spPr>
          <a:xfrm>
            <a:off x="5133817" y="1254789"/>
            <a:ext cx="3681325" cy="9925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刻度尺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是测量长度的基本工具。</a:t>
            </a:r>
            <a:r>
              <a:rPr lang="zh-CN" altLang="en-US" sz="24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46739" y="504350"/>
            <a:ext cx="189499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长度的测量</a:t>
            </a:r>
          </a:p>
        </p:txBody>
      </p:sp>
      <p:grpSp>
        <p:nvGrpSpPr>
          <p:cNvPr id="92166" name="组合 18"/>
          <p:cNvGrpSpPr/>
          <p:nvPr/>
        </p:nvGrpSpPr>
        <p:grpSpPr bwMode="auto">
          <a:xfrm>
            <a:off x="2878629" y="541974"/>
            <a:ext cx="1372531" cy="423517"/>
            <a:chOff x="2171294" y="684067"/>
            <a:chExt cx="1830041" cy="564687"/>
          </a:xfrm>
        </p:grpSpPr>
        <p:sp>
          <p:nvSpPr>
            <p:cNvPr id="20" name="圆角矩形 19"/>
            <p:cNvSpPr/>
            <p:nvPr/>
          </p:nvSpPr>
          <p:spPr>
            <a:xfrm>
              <a:off x="2212975" y="684067"/>
              <a:ext cx="178836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171294" y="731692"/>
              <a:ext cx="1791517" cy="5170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17" name="Text Box 6"/>
          <p:cNvSpPr txBox="1"/>
          <p:nvPr/>
        </p:nvSpPr>
        <p:spPr>
          <a:xfrm>
            <a:off x="5133817" y="2334101"/>
            <a:ext cx="3745393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324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常用的刻度尺有：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直尺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卷尺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游标卡尺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螺旋测微器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等。</a:t>
            </a:r>
            <a:r>
              <a:rPr lang="zh-CN" altLang="en-US" sz="24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80" y="1254789"/>
            <a:ext cx="4187065" cy="244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05" y="1254788"/>
            <a:ext cx="4419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14" y="1491631"/>
            <a:ext cx="3966592" cy="291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44" y="1287597"/>
            <a:ext cx="4104456" cy="358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259" y="1201071"/>
            <a:ext cx="4032190" cy="3117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942309" y="555527"/>
            <a:ext cx="338378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324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用刻度尺测量长度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41310" y="1269545"/>
            <a:ext cx="837045" cy="3205169"/>
            <a:chOff x="464930" y="1150512"/>
            <a:chExt cx="837045" cy="3205169"/>
          </a:xfrm>
        </p:grpSpPr>
        <p:sp>
          <p:nvSpPr>
            <p:cNvPr id="8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24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87931" y="1668379"/>
              <a:ext cx="430887" cy="26873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324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放实验视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1426</Words>
  <Application>Microsoft Office PowerPoint</Application>
  <PresentationFormat>全屏显示(16:9)</PresentationFormat>
  <Paragraphs>190</Paragraphs>
  <Slides>32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Yuanti SC</vt:lpstr>
      <vt:lpstr>仿宋</vt:lpstr>
      <vt:lpstr>黑体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Wingdings</vt:lpstr>
      <vt:lpstr>1_Office 主题</vt:lpstr>
      <vt:lpstr>Equation</vt:lpstr>
      <vt:lpstr>第一章  机械运动  第1节  长度和时间的测量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41</cp:revision>
  <dcterms:created xsi:type="dcterms:W3CDTF">2018-03-01T02:03:00Z</dcterms:created>
  <dcterms:modified xsi:type="dcterms:W3CDTF">2020-04-22T05:06:24Z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