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activeX/activeX1.xml" ContentType="application/vnd.ms-office.activeX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activeX/activeX1.bin" ContentType="application/vnd.ms-office.activeX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81" r:id="rId2"/>
    <p:sldId id="299" r:id="rId3"/>
    <p:sldId id="283" r:id="rId4"/>
    <p:sldId id="284" r:id="rId5"/>
    <p:sldId id="256" r:id="rId6"/>
    <p:sldId id="257" r:id="rId7"/>
    <p:sldId id="300" r:id="rId8"/>
    <p:sldId id="258" r:id="rId9"/>
    <p:sldId id="259" r:id="rId10"/>
    <p:sldId id="260" r:id="rId11"/>
    <p:sldId id="286" r:id="rId12"/>
    <p:sldId id="261" r:id="rId13"/>
    <p:sldId id="262" r:id="rId14"/>
    <p:sldId id="289" r:id="rId15"/>
    <p:sldId id="285" r:id="rId16"/>
    <p:sldId id="280" r:id="rId17"/>
    <p:sldId id="264" r:id="rId18"/>
    <p:sldId id="265" r:id="rId19"/>
    <p:sldId id="273" r:id="rId20"/>
    <p:sldId id="274" r:id="rId21"/>
    <p:sldId id="275" r:id="rId22"/>
    <p:sldId id="266" r:id="rId23"/>
    <p:sldId id="290" r:id="rId24"/>
    <p:sldId id="291" r:id="rId25"/>
    <p:sldId id="293" r:id="rId26"/>
    <p:sldId id="292" r:id="rId27"/>
    <p:sldId id="294" r:id="rId28"/>
    <p:sldId id="296" r:id="rId29"/>
    <p:sldId id="295" r:id="rId30"/>
    <p:sldId id="297" r:id="rId31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Comic Sans MS" pitchFamily="66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Comic Sans MS" pitchFamily="66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Comic Sans MS" pitchFamily="66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Comic Sans MS" pitchFamily="66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Comic Sans MS" pitchFamily="66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FCA2DC"/>
    <a:srgbClr val="FBFDA1"/>
    <a:srgbClr val="FF0000"/>
    <a:srgbClr val="4D813B"/>
    <a:srgbClr val="3618A4"/>
    <a:srgbClr val="E4C9FF"/>
    <a:srgbClr val="E2C5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804" y="-78"/>
      </p:cViewPr>
      <p:guideLst>
        <p:guide orient="horz" pos="220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73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未知"/>
          <p:cNvSpPr>
            <a:spLocks/>
          </p:cNvSpPr>
          <p:nvPr/>
        </p:nvSpPr>
        <p:spPr bwMode="auto">
          <a:xfrm>
            <a:off x="20638" y="12700"/>
            <a:ext cx="8896350" cy="6780213"/>
          </a:xfrm>
          <a:custGeom>
            <a:avLst/>
            <a:gdLst>
              <a:gd name="T0" fmla="*/ 6300000 w 3985"/>
              <a:gd name="T1" fmla="*/ 0 h 3619"/>
              <a:gd name="T2" fmla="*/ 0 w 3985"/>
              <a:gd name="T3" fmla="*/ 1826667 h 3619"/>
              <a:gd name="T4" fmla="*/ 4842204 w 3985"/>
              <a:gd name="T5" fmla="*/ 6780213 h 3619"/>
              <a:gd name="T6" fmla="*/ 8896350 w 3985"/>
              <a:gd name="T7" fmla="*/ 2107693 h 3619"/>
              <a:gd name="T8" fmla="*/ 6300000 w 3985"/>
              <a:gd name="T9" fmla="*/ 0 h 3619"/>
              <a:gd name="T10" fmla="*/ 6300000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0" y="0"/>
            <a:chExt cx="2386" cy="1120"/>
          </a:xfrm>
        </p:grpSpPr>
        <p:sp>
          <p:nvSpPr>
            <p:cNvPr id="6" name="未知"/>
            <p:cNvSpPr>
              <a:spLocks/>
            </p:cNvSpPr>
            <p:nvPr userDrawn="1"/>
          </p:nvSpPr>
          <p:spPr bwMode="auto">
            <a:xfrm>
              <a:off x="54" y="29"/>
              <a:ext cx="2250" cy="1017"/>
            </a:xfrm>
            <a:custGeom>
              <a:avLst/>
              <a:gdLst>
                <a:gd name="T0" fmla="*/ 2250 w 794"/>
                <a:gd name="T1" fmla="*/ 970 h 414"/>
                <a:gd name="T2" fmla="*/ 2012 w 794"/>
                <a:gd name="T3" fmla="*/ 781 h 414"/>
                <a:gd name="T4" fmla="*/ 1576 w 794"/>
                <a:gd name="T5" fmla="*/ 516 h 414"/>
                <a:gd name="T6" fmla="*/ 201 w 794"/>
                <a:gd name="T7" fmla="*/ 0 h 414"/>
                <a:gd name="T8" fmla="*/ 65 w 794"/>
                <a:gd name="T9" fmla="*/ 49 h 414"/>
                <a:gd name="T10" fmla="*/ 0 w 794"/>
                <a:gd name="T11" fmla="*/ 204 h 414"/>
                <a:gd name="T12" fmla="*/ 79 w 794"/>
                <a:gd name="T13" fmla="*/ 381 h 414"/>
                <a:gd name="T14" fmla="*/ 1615 w 794"/>
                <a:gd name="T15" fmla="*/ 1005 h 414"/>
                <a:gd name="T16" fmla="*/ 1952 w 794"/>
                <a:gd name="T17" fmla="*/ 965 h 414"/>
                <a:gd name="T18" fmla="*/ 2224 w 794"/>
                <a:gd name="T19" fmla="*/ 1017 h 414"/>
                <a:gd name="T20" fmla="*/ 2250 w 794"/>
                <a:gd name="T21" fmla="*/ 970 h 414"/>
                <a:gd name="T22" fmla="*/ 2250 w 794"/>
                <a:gd name="T23" fmla="*/ 970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未知"/>
            <p:cNvSpPr>
              <a:spLocks/>
            </p:cNvSpPr>
            <p:nvPr userDrawn="1"/>
          </p:nvSpPr>
          <p:spPr bwMode="auto">
            <a:xfrm>
              <a:off x="43" y="113"/>
              <a:ext cx="2244" cy="1007"/>
            </a:xfrm>
            <a:custGeom>
              <a:avLst/>
              <a:gdLst>
                <a:gd name="T0" fmla="*/ 194 w 1586"/>
                <a:gd name="T1" fmla="*/ 0 h 821"/>
                <a:gd name="T2" fmla="*/ 1883 w 1586"/>
                <a:gd name="T3" fmla="*/ 637 h 821"/>
                <a:gd name="T4" fmla="*/ 2020 w 1586"/>
                <a:gd name="T5" fmla="*/ 783 h 821"/>
                <a:gd name="T6" fmla="*/ 2244 w 1586"/>
                <a:gd name="T7" fmla="*/ 971 h 821"/>
                <a:gd name="T8" fmla="*/ 2214 w 1586"/>
                <a:gd name="T9" fmla="*/ 1007 h 821"/>
                <a:gd name="T10" fmla="*/ 1910 w 1586"/>
                <a:gd name="T11" fmla="*/ 965 h 821"/>
                <a:gd name="T12" fmla="*/ 1620 w 1586"/>
                <a:gd name="T13" fmla="*/ 995 h 821"/>
                <a:gd name="T14" fmla="*/ 59 w 1586"/>
                <a:gd name="T15" fmla="*/ 366 h 821"/>
                <a:gd name="T16" fmla="*/ 0 w 1586"/>
                <a:gd name="T17" fmla="*/ 184 h 821"/>
                <a:gd name="T18" fmla="*/ 65 w 1586"/>
                <a:gd name="T19" fmla="*/ 39 h 821"/>
                <a:gd name="T20" fmla="*/ 194 w 1586"/>
                <a:gd name="T21" fmla="*/ 0 h 821"/>
                <a:gd name="T22" fmla="*/ 194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未知"/>
            <p:cNvSpPr>
              <a:spLocks/>
            </p:cNvSpPr>
            <p:nvPr userDrawn="1"/>
          </p:nvSpPr>
          <p:spPr bwMode="auto">
            <a:xfrm>
              <a:off x="351" y="196"/>
              <a:ext cx="1488" cy="919"/>
            </a:xfrm>
            <a:custGeom>
              <a:avLst/>
              <a:gdLst>
                <a:gd name="T0" fmla="*/ 0 w 1049"/>
                <a:gd name="T1" fmla="*/ 400 h 747"/>
                <a:gd name="T2" fmla="*/ 1308 w 1049"/>
                <a:gd name="T3" fmla="*/ 919 h 747"/>
                <a:gd name="T4" fmla="*/ 1332 w 1049"/>
                <a:gd name="T5" fmla="*/ 657 h 747"/>
                <a:gd name="T6" fmla="*/ 1488 w 1049"/>
                <a:gd name="T7" fmla="*/ 519 h 747"/>
                <a:gd name="T8" fmla="*/ 111 w 1049"/>
                <a:gd name="T9" fmla="*/ 0 h 747"/>
                <a:gd name="T10" fmla="*/ 0 w 1049"/>
                <a:gd name="T11" fmla="*/ 156 h 747"/>
                <a:gd name="T12" fmla="*/ 0 w 1049"/>
                <a:gd name="T13" fmla="*/ 400 h 747"/>
                <a:gd name="T14" fmla="*/ 0 w 1049"/>
                <a:gd name="T15" fmla="*/ 400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0" y="0"/>
              <a:ext cx="2386" cy="1081"/>
              <a:chOff x="0" y="0"/>
              <a:chExt cx="2386" cy="1081"/>
            </a:xfrm>
          </p:grpSpPr>
          <p:sp>
            <p:nvSpPr>
              <p:cNvPr id="10" name="未知"/>
              <p:cNvSpPr>
                <a:spLocks/>
              </p:cNvSpPr>
              <p:nvPr userDrawn="1"/>
            </p:nvSpPr>
            <p:spPr bwMode="auto">
              <a:xfrm>
                <a:off x="1882" y="786"/>
                <a:ext cx="212" cy="214"/>
              </a:xfrm>
              <a:custGeom>
                <a:avLst/>
                <a:gdLst>
                  <a:gd name="T0" fmla="*/ 155 w 150"/>
                  <a:gd name="T1" fmla="*/ 0 h 173"/>
                  <a:gd name="T2" fmla="*/ 57 w 150"/>
                  <a:gd name="T3" fmla="*/ 82 h 173"/>
                  <a:gd name="T4" fmla="*/ 0 w 150"/>
                  <a:gd name="T5" fmla="*/ 214 h 173"/>
                  <a:gd name="T6" fmla="*/ 113 w 150"/>
                  <a:gd name="T7" fmla="*/ 198 h 173"/>
                  <a:gd name="T8" fmla="*/ 146 w 150"/>
                  <a:gd name="T9" fmla="*/ 104 h 173"/>
                  <a:gd name="T10" fmla="*/ 212 w 150"/>
                  <a:gd name="T11" fmla="*/ 33 h 173"/>
                  <a:gd name="T12" fmla="*/ 155 w 150"/>
                  <a:gd name="T13" fmla="*/ 0 h 173"/>
                  <a:gd name="T14" fmla="*/ 155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" name="未知"/>
              <p:cNvSpPr>
                <a:spLocks/>
              </p:cNvSpPr>
              <p:nvPr userDrawn="1"/>
            </p:nvSpPr>
            <p:spPr bwMode="auto">
              <a:xfrm>
                <a:off x="0" y="0"/>
                <a:ext cx="2386" cy="1081"/>
              </a:xfrm>
              <a:custGeom>
                <a:avLst/>
                <a:gdLst>
                  <a:gd name="T0" fmla="*/ 221 w 1684"/>
                  <a:gd name="T1" fmla="*/ 0 h 880"/>
                  <a:gd name="T2" fmla="*/ 89 w 1684"/>
                  <a:gd name="T3" fmla="*/ 64 h 880"/>
                  <a:gd name="T4" fmla="*/ 0 w 1684"/>
                  <a:gd name="T5" fmla="*/ 256 h 880"/>
                  <a:gd name="T6" fmla="*/ 95 w 1684"/>
                  <a:gd name="T7" fmla="*/ 440 h 880"/>
                  <a:gd name="T8" fmla="*/ 1675 w 1684"/>
                  <a:gd name="T9" fmla="*/ 1065 h 880"/>
                  <a:gd name="T10" fmla="*/ 2015 w 1684"/>
                  <a:gd name="T11" fmla="*/ 1026 h 880"/>
                  <a:gd name="T12" fmla="*/ 2290 w 1684"/>
                  <a:gd name="T13" fmla="*/ 1081 h 880"/>
                  <a:gd name="T14" fmla="*/ 2386 w 1684"/>
                  <a:gd name="T15" fmla="*/ 993 h 880"/>
                  <a:gd name="T16" fmla="*/ 2128 w 1684"/>
                  <a:gd name="T17" fmla="*/ 816 h 880"/>
                  <a:gd name="T18" fmla="*/ 2023 w 1684"/>
                  <a:gd name="T19" fmla="*/ 629 h 880"/>
                  <a:gd name="T20" fmla="*/ 1940 w 1684"/>
                  <a:gd name="T21" fmla="*/ 647 h 880"/>
                  <a:gd name="T22" fmla="*/ 2039 w 1684"/>
                  <a:gd name="T23" fmla="*/ 816 h 880"/>
                  <a:gd name="T24" fmla="*/ 2236 w 1684"/>
                  <a:gd name="T25" fmla="*/ 995 h 880"/>
                  <a:gd name="T26" fmla="*/ 2002 w 1684"/>
                  <a:gd name="T27" fmla="*/ 967 h 880"/>
                  <a:gd name="T28" fmla="*/ 1727 w 1684"/>
                  <a:gd name="T29" fmla="*/ 1000 h 880"/>
                  <a:gd name="T30" fmla="*/ 1778 w 1684"/>
                  <a:gd name="T31" fmla="*/ 798 h 880"/>
                  <a:gd name="T32" fmla="*/ 1896 w 1684"/>
                  <a:gd name="T33" fmla="*/ 661 h 880"/>
                  <a:gd name="T34" fmla="*/ 1758 w 1684"/>
                  <a:gd name="T35" fmla="*/ 678 h 880"/>
                  <a:gd name="T36" fmla="*/ 1651 w 1684"/>
                  <a:gd name="T37" fmla="*/ 808 h 880"/>
                  <a:gd name="T38" fmla="*/ 1614 w 1684"/>
                  <a:gd name="T39" fmla="*/ 972 h 880"/>
                  <a:gd name="T40" fmla="*/ 152 w 1684"/>
                  <a:gd name="T41" fmla="*/ 381 h 880"/>
                  <a:gd name="T42" fmla="*/ 113 w 1684"/>
                  <a:gd name="T43" fmla="*/ 264 h 880"/>
                  <a:gd name="T44" fmla="*/ 146 w 1684"/>
                  <a:gd name="T45" fmla="*/ 117 h 880"/>
                  <a:gd name="T46" fmla="*/ 307 w 1684"/>
                  <a:gd name="T47" fmla="*/ 0 h 880"/>
                  <a:gd name="T48" fmla="*/ 221 w 1684"/>
                  <a:gd name="T49" fmla="*/ 0 h 880"/>
                  <a:gd name="T50" fmla="*/ 221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" name="未知"/>
              <p:cNvSpPr>
                <a:spLocks/>
              </p:cNvSpPr>
              <p:nvPr userDrawn="1"/>
            </p:nvSpPr>
            <p:spPr bwMode="auto">
              <a:xfrm>
                <a:off x="201" y="10"/>
                <a:ext cx="1686" cy="614"/>
              </a:xfrm>
              <a:custGeom>
                <a:avLst/>
                <a:gdLst>
                  <a:gd name="T0" fmla="*/ 142 w 1190"/>
                  <a:gd name="T1" fmla="*/ 0 h 500"/>
                  <a:gd name="T2" fmla="*/ 1686 w 1190"/>
                  <a:gd name="T3" fmla="*/ 602 h 500"/>
                  <a:gd name="T4" fmla="*/ 1524 w 1190"/>
                  <a:gd name="T5" fmla="*/ 614 h 500"/>
                  <a:gd name="T6" fmla="*/ 0 w 1190"/>
                  <a:gd name="T7" fmla="*/ 33 h 500"/>
                  <a:gd name="T8" fmla="*/ 142 w 1190"/>
                  <a:gd name="T9" fmla="*/ 0 h 500"/>
                  <a:gd name="T10" fmla="*/ 142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" name="未知"/>
              <p:cNvSpPr>
                <a:spLocks/>
              </p:cNvSpPr>
              <p:nvPr userDrawn="1"/>
            </p:nvSpPr>
            <p:spPr bwMode="auto">
              <a:xfrm>
                <a:off x="286" y="103"/>
                <a:ext cx="227" cy="410"/>
              </a:xfrm>
              <a:custGeom>
                <a:avLst/>
                <a:gdLst>
                  <a:gd name="T0" fmla="*/ 165 w 160"/>
                  <a:gd name="T1" fmla="*/ 0 h 335"/>
                  <a:gd name="T2" fmla="*/ 27 w 160"/>
                  <a:gd name="T3" fmla="*/ 130 h 335"/>
                  <a:gd name="T4" fmla="*/ 0 w 160"/>
                  <a:gd name="T5" fmla="*/ 281 h 335"/>
                  <a:gd name="T6" fmla="*/ 47 w 160"/>
                  <a:gd name="T7" fmla="*/ 384 h 335"/>
                  <a:gd name="T8" fmla="*/ 133 w 160"/>
                  <a:gd name="T9" fmla="*/ 410 h 335"/>
                  <a:gd name="T10" fmla="*/ 108 w 160"/>
                  <a:gd name="T11" fmla="*/ 188 h 335"/>
                  <a:gd name="T12" fmla="*/ 227 w 160"/>
                  <a:gd name="T13" fmla="*/ 21 h 335"/>
                  <a:gd name="T14" fmla="*/ 165 w 160"/>
                  <a:gd name="T15" fmla="*/ 0 h 335"/>
                  <a:gd name="T16" fmla="*/ 165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" name="未知"/>
              <p:cNvSpPr>
                <a:spLocks/>
              </p:cNvSpPr>
              <p:nvPr userDrawn="1"/>
            </p:nvSpPr>
            <p:spPr bwMode="auto">
              <a:xfrm>
                <a:off x="723" y="388"/>
                <a:ext cx="691" cy="364"/>
              </a:xfrm>
              <a:custGeom>
                <a:avLst/>
                <a:gdLst>
                  <a:gd name="T0" fmla="*/ 20 w 489"/>
                  <a:gd name="T1" fmla="*/ 42 h 296"/>
                  <a:gd name="T2" fmla="*/ 226 w 489"/>
                  <a:gd name="T3" fmla="*/ 81 h 296"/>
                  <a:gd name="T4" fmla="*/ 458 w 489"/>
                  <a:gd name="T5" fmla="*/ 168 h 296"/>
                  <a:gd name="T6" fmla="*/ 622 w 489"/>
                  <a:gd name="T7" fmla="*/ 299 h 296"/>
                  <a:gd name="T8" fmla="*/ 461 w 489"/>
                  <a:gd name="T9" fmla="*/ 283 h 296"/>
                  <a:gd name="T10" fmla="*/ 196 w 489"/>
                  <a:gd name="T11" fmla="*/ 180 h 296"/>
                  <a:gd name="T12" fmla="*/ 71 w 489"/>
                  <a:gd name="T13" fmla="*/ 98 h 296"/>
                  <a:gd name="T14" fmla="*/ 151 w 489"/>
                  <a:gd name="T15" fmla="*/ 200 h 296"/>
                  <a:gd name="T16" fmla="*/ 384 w 489"/>
                  <a:gd name="T17" fmla="*/ 332 h 296"/>
                  <a:gd name="T18" fmla="*/ 658 w 489"/>
                  <a:gd name="T19" fmla="*/ 364 h 296"/>
                  <a:gd name="T20" fmla="*/ 691 w 489"/>
                  <a:gd name="T21" fmla="*/ 275 h 296"/>
                  <a:gd name="T22" fmla="*/ 557 w 489"/>
                  <a:gd name="T23" fmla="*/ 148 h 296"/>
                  <a:gd name="T24" fmla="*/ 240 w 489"/>
                  <a:gd name="T25" fmla="*/ 21 h 296"/>
                  <a:gd name="T26" fmla="*/ 0 w 489"/>
                  <a:gd name="T27" fmla="*/ 0 h 296"/>
                  <a:gd name="T28" fmla="*/ 20 w 489"/>
                  <a:gd name="T29" fmla="*/ 42 h 296"/>
                  <a:gd name="T30" fmla="*/ 20 w 489"/>
                  <a:gd name="T31" fmla="*/ 42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0" y="0"/>
            <a:chExt cx="468" cy="667"/>
          </a:xfrm>
        </p:grpSpPr>
        <p:sp>
          <p:nvSpPr>
            <p:cNvPr id="16" name="未知"/>
            <p:cNvSpPr>
              <a:spLocks/>
            </p:cNvSpPr>
            <p:nvPr userDrawn="1"/>
          </p:nvSpPr>
          <p:spPr bwMode="auto">
            <a:xfrm rot="7320404">
              <a:off x="-78" y="183"/>
              <a:ext cx="629" cy="293"/>
            </a:xfrm>
            <a:custGeom>
              <a:avLst/>
              <a:gdLst>
                <a:gd name="T0" fmla="*/ 629 w 794"/>
                <a:gd name="T1" fmla="*/ 280 h 414"/>
                <a:gd name="T2" fmla="*/ 562 w 794"/>
                <a:gd name="T3" fmla="*/ 225 h 414"/>
                <a:gd name="T4" fmla="*/ 440 w 794"/>
                <a:gd name="T5" fmla="*/ 149 h 414"/>
                <a:gd name="T6" fmla="*/ 56 w 794"/>
                <a:gd name="T7" fmla="*/ 0 h 414"/>
                <a:gd name="T8" fmla="*/ 18 w 794"/>
                <a:gd name="T9" fmla="*/ 14 h 414"/>
                <a:gd name="T10" fmla="*/ 0 w 794"/>
                <a:gd name="T11" fmla="*/ 59 h 414"/>
                <a:gd name="T12" fmla="*/ 22 w 794"/>
                <a:gd name="T13" fmla="*/ 110 h 414"/>
                <a:gd name="T14" fmla="*/ 452 w 794"/>
                <a:gd name="T15" fmla="*/ 289 h 414"/>
                <a:gd name="T16" fmla="*/ 546 w 794"/>
                <a:gd name="T17" fmla="*/ 278 h 414"/>
                <a:gd name="T18" fmla="*/ 622 w 794"/>
                <a:gd name="T19" fmla="*/ 293 h 414"/>
                <a:gd name="T20" fmla="*/ 629 w 794"/>
                <a:gd name="T21" fmla="*/ 280 h 414"/>
                <a:gd name="T22" fmla="*/ 629 w 794"/>
                <a:gd name="T23" fmla="*/ 280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未知"/>
            <p:cNvSpPr>
              <a:spLocks/>
            </p:cNvSpPr>
            <p:nvPr userDrawn="1"/>
          </p:nvSpPr>
          <p:spPr bwMode="auto">
            <a:xfrm rot="7320404">
              <a:off x="-93" y="170"/>
              <a:ext cx="627" cy="290"/>
            </a:xfrm>
            <a:custGeom>
              <a:avLst/>
              <a:gdLst>
                <a:gd name="T0" fmla="*/ 54 w 1586"/>
                <a:gd name="T1" fmla="*/ 0 h 821"/>
                <a:gd name="T2" fmla="*/ 526 w 1586"/>
                <a:gd name="T3" fmla="*/ 183 h 821"/>
                <a:gd name="T4" fmla="*/ 565 w 1586"/>
                <a:gd name="T5" fmla="*/ 225 h 821"/>
                <a:gd name="T6" fmla="*/ 627 w 1586"/>
                <a:gd name="T7" fmla="*/ 280 h 821"/>
                <a:gd name="T8" fmla="*/ 619 w 1586"/>
                <a:gd name="T9" fmla="*/ 290 h 821"/>
                <a:gd name="T10" fmla="*/ 534 w 1586"/>
                <a:gd name="T11" fmla="*/ 278 h 821"/>
                <a:gd name="T12" fmla="*/ 453 w 1586"/>
                <a:gd name="T13" fmla="*/ 286 h 821"/>
                <a:gd name="T14" fmla="*/ 17 w 1586"/>
                <a:gd name="T15" fmla="*/ 105 h 821"/>
                <a:gd name="T16" fmla="*/ 0 w 1586"/>
                <a:gd name="T17" fmla="*/ 53 h 821"/>
                <a:gd name="T18" fmla="*/ 18 w 1586"/>
                <a:gd name="T19" fmla="*/ 11 h 821"/>
                <a:gd name="T20" fmla="*/ 54 w 1586"/>
                <a:gd name="T21" fmla="*/ 0 h 821"/>
                <a:gd name="T22" fmla="*/ 54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未知"/>
            <p:cNvSpPr>
              <a:spLocks/>
            </p:cNvSpPr>
            <p:nvPr userDrawn="1"/>
          </p:nvSpPr>
          <p:spPr bwMode="auto">
            <a:xfrm rot="7320404">
              <a:off x="13" y="159"/>
              <a:ext cx="416" cy="265"/>
            </a:xfrm>
            <a:custGeom>
              <a:avLst/>
              <a:gdLst>
                <a:gd name="T0" fmla="*/ 0 w 1049"/>
                <a:gd name="T1" fmla="*/ 115 h 747"/>
                <a:gd name="T2" fmla="*/ 366 w 1049"/>
                <a:gd name="T3" fmla="*/ 265 h 747"/>
                <a:gd name="T4" fmla="*/ 372 w 1049"/>
                <a:gd name="T5" fmla="*/ 189 h 747"/>
                <a:gd name="T6" fmla="*/ 416 w 1049"/>
                <a:gd name="T7" fmla="*/ 150 h 747"/>
                <a:gd name="T8" fmla="*/ 31 w 1049"/>
                <a:gd name="T9" fmla="*/ 0 h 747"/>
                <a:gd name="T10" fmla="*/ 0 w 1049"/>
                <a:gd name="T11" fmla="*/ 45 h 747"/>
                <a:gd name="T12" fmla="*/ 0 w 1049"/>
                <a:gd name="T13" fmla="*/ 115 h 747"/>
                <a:gd name="T14" fmla="*/ 0 w 1049"/>
                <a:gd name="T15" fmla="*/ 11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0" y="0"/>
              <a:ext cx="468" cy="667"/>
              <a:chOff x="0" y="0"/>
              <a:chExt cx="468" cy="667"/>
            </a:xfrm>
          </p:grpSpPr>
          <p:sp>
            <p:nvSpPr>
              <p:cNvPr id="20" name="未知"/>
              <p:cNvSpPr>
                <a:spLocks/>
              </p:cNvSpPr>
              <p:nvPr userDrawn="1"/>
            </p:nvSpPr>
            <p:spPr bwMode="auto">
              <a:xfrm rot="7320404">
                <a:off x="1" y="437"/>
                <a:ext cx="59" cy="61"/>
              </a:xfrm>
              <a:custGeom>
                <a:avLst/>
                <a:gdLst>
                  <a:gd name="T0" fmla="*/ 43 w 150"/>
                  <a:gd name="T1" fmla="*/ 0 h 173"/>
                  <a:gd name="T2" fmla="*/ 16 w 150"/>
                  <a:gd name="T3" fmla="*/ 23 h 173"/>
                  <a:gd name="T4" fmla="*/ 0 w 150"/>
                  <a:gd name="T5" fmla="*/ 61 h 173"/>
                  <a:gd name="T6" fmla="*/ 31 w 150"/>
                  <a:gd name="T7" fmla="*/ 56 h 173"/>
                  <a:gd name="T8" fmla="*/ 41 w 150"/>
                  <a:gd name="T9" fmla="*/ 30 h 173"/>
                  <a:gd name="T10" fmla="*/ 59 w 150"/>
                  <a:gd name="T11" fmla="*/ 10 h 173"/>
                  <a:gd name="T12" fmla="*/ 43 w 150"/>
                  <a:gd name="T13" fmla="*/ 0 h 173"/>
                  <a:gd name="T14" fmla="*/ 43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" name="未知"/>
              <p:cNvSpPr>
                <a:spLocks/>
              </p:cNvSpPr>
              <p:nvPr userDrawn="1"/>
            </p:nvSpPr>
            <p:spPr bwMode="auto">
              <a:xfrm rot="7320404">
                <a:off x="-100" y="178"/>
                <a:ext cx="667" cy="311"/>
              </a:xfrm>
              <a:custGeom>
                <a:avLst/>
                <a:gdLst>
                  <a:gd name="T0" fmla="*/ 62 w 1684"/>
                  <a:gd name="T1" fmla="*/ 0 h 880"/>
                  <a:gd name="T2" fmla="*/ 25 w 1684"/>
                  <a:gd name="T3" fmla="*/ 18 h 880"/>
                  <a:gd name="T4" fmla="*/ 0 w 1684"/>
                  <a:gd name="T5" fmla="*/ 74 h 880"/>
                  <a:gd name="T6" fmla="*/ 27 w 1684"/>
                  <a:gd name="T7" fmla="*/ 127 h 880"/>
                  <a:gd name="T8" fmla="*/ 468 w 1684"/>
                  <a:gd name="T9" fmla="*/ 306 h 880"/>
                  <a:gd name="T10" fmla="*/ 563 w 1684"/>
                  <a:gd name="T11" fmla="*/ 295 h 880"/>
                  <a:gd name="T12" fmla="*/ 640 w 1684"/>
                  <a:gd name="T13" fmla="*/ 311 h 880"/>
                  <a:gd name="T14" fmla="*/ 667 w 1684"/>
                  <a:gd name="T15" fmla="*/ 286 h 880"/>
                  <a:gd name="T16" fmla="*/ 595 w 1684"/>
                  <a:gd name="T17" fmla="*/ 235 h 880"/>
                  <a:gd name="T18" fmla="*/ 566 w 1684"/>
                  <a:gd name="T19" fmla="*/ 181 h 880"/>
                  <a:gd name="T20" fmla="*/ 542 w 1684"/>
                  <a:gd name="T21" fmla="*/ 186 h 880"/>
                  <a:gd name="T22" fmla="*/ 570 w 1684"/>
                  <a:gd name="T23" fmla="*/ 235 h 880"/>
                  <a:gd name="T24" fmla="*/ 625 w 1684"/>
                  <a:gd name="T25" fmla="*/ 286 h 880"/>
                  <a:gd name="T26" fmla="*/ 560 w 1684"/>
                  <a:gd name="T27" fmla="*/ 278 h 880"/>
                  <a:gd name="T28" fmla="*/ 483 w 1684"/>
                  <a:gd name="T29" fmla="*/ 288 h 880"/>
                  <a:gd name="T30" fmla="*/ 497 w 1684"/>
                  <a:gd name="T31" fmla="*/ 230 h 880"/>
                  <a:gd name="T32" fmla="*/ 530 w 1684"/>
                  <a:gd name="T33" fmla="*/ 190 h 880"/>
                  <a:gd name="T34" fmla="*/ 492 w 1684"/>
                  <a:gd name="T35" fmla="*/ 195 h 880"/>
                  <a:gd name="T36" fmla="*/ 461 w 1684"/>
                  <a:gd name="T37" fmla="*/ 233 h 880"/>
                  <a:gd name="T38" fmla="*/ 451 w 1684"/>
                  <a:gd name="T39" fmla="*/ 280 h 880"/>
                  <a:gd name="T40" fmla="*/ 42 w 1684"/>
                  <a:gd name="T41" fmla="*/ 110 h 880"/>
                  <a:gd name="T42" fmla="*/ 32 w 1684"/>
                  <a:gd name="T43" fmla="*/ 76 h 880"/>
                  <a:gd name="T44" fmla="*/ 41 w 1684"/>
                  <a:gd name="T45" fmla="*/ 34 h 880"/>
                  <a:gd name="T46" fmla="*/ 86 w 1684"/>
                  <a:gd name="T47" fmla="*/ 0 h 880"/>
                  <a:gd name="T48" fmla="*/ 62 w 1684"/>
                  <a:gd name="T49" fmla="*/ 0 h 880"/>
                  <a:gd name="T50" fmla="*/ 62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" name="未知"/>
              <p:cNvSpPr>
                <a:spLocks/>
              </p:cNvSpPr>
              <p:nvPr userDrawn="1"/>
            </p:nvSpPr>
            <p:spPr bwMode="auto">
              <a:xfrm rot="7320404">
                <a:off x="76" y="245"/>
                <a:ext cx="472" cy="176"/>
              </a:xfrm>
              <a:custGeom>
                <a:avLst/>
                <a:gdLst>
                  <a:gd name="T0" fmla="*/ 40 w 1190"/>
                  <a:gd name="T1" fmla="*/ 0 h 500"/>
                  <a:gd name="T2" fmla="*/ 472 w 1190"/>
                  <a:gd name="T3" fmla="*/ 172 h 500"/>
                  <a:gd name="T4" fmla="*/ 427 w 1190"/>
                  <a:gd name="T5" fmla="*/ 176 h 500"/>
                  <a:gd name="T6" fmla="*/ 0 w 1190"/>
                  <a:gd name="T7" fmla="*/ 10 h 500"/>
                  <a:gd name="T8" fmla="*/ 40 w 1190"/>
                  <a:gd name="T9" fmla="*/ 0 h 500"/>
                  <a:gd name="T10" fmla="*/ 4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" name="未知"/>
              <p:cNvSpPr>
                <a:spLocks/>
              </p:cNvSpPr>
              <p:nvPr userDrawn="1"/>
            </p:nvSpPr>
            <p:spPr bwMode="auto">
              <a:xfrm rot="7320404">
                <a:off x="376" y="121"/>
                <a:ext cx="63" cy="118"/>
              </a:xfrm>
              <a:custGeom>
                <a:avLst/>
                <a:gdLst>
                  <a:gd name="T0" fmla="*/ 46 w 160"/>
                  <a:gd name="T1" fmla="*/ 0 h 335"/>
                  <a:gd name="T2" fmla="*/ 7 w 160"/>
                  <a:gd name="T3" fmla="*/ 37 h 335"/>
                  <a:gd name="T4" fmla="*/ 0 w 160"/>
                  <a:gd name="T5" fmla="*/ 81 h 335"/>
                  <a:gd name="T6" fmla="*/ 13 w 160"/>
                  <a:gd name="T7" fmla="*/ 111 h 335"/>
                  <a:gd name="T8" fmla="*/ 37 w 160"/>
                  <a:gd name="T9" fmla="*/ 118 h 335"/>
                  <a:gd name="T10" fmla="*/ 30 w 160"/>
                  <a:gd name="T11" fmla="*/ 54 h 335"/>
                  <a:gd name="T12" fmla="*/ 63 w 160"/>
                  <a:gd name="T13" fmla="*/ 6 h 335"/>
                  <a:gd name="T14" fmla="*/ 46 w 160"/>
                  <a:gd name="T15" fmla="*/ 0 h 335"/>
                  <a:gd name="T16" fmla="*/ 4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" name="未知"/>
              <p:cNvSpPr>
                <a:spLocks/>
              </p:cNvSpPr>
              <p:nvPr userDrawn="1"/>
            </p:nvSpPr>
            <p:spPr bwMode="auto">
              <a:xfrm rot="7320404">
                <a:off x="149" y="247"/>
                <a:ext cx="193" cy="104"/>
              </a:xfrm>
              <a:custGeom>
                <a:avLst/>
                <a:gdLst>
                  <a:gd name="T0" fmla="*/ 6 w 489"/>
                  <a:gd name="T1" fmla="*/ 12 h 296"/>
                  <a:gd name="T2" fmla="*/ 63 w 489"/>
                  <a:gd name="T3" fmla="*/ 23 h 296"/>
                  <a:gd name="T4" fmla="*/ 128 w 489"/>
                  <a:gd name="T5" fmla="*/ 48 h 296"/>
                  <a:gd name="T6" fmla="*/ 174 w 489"/>
                  <a:gd name="T7" fmla="*/ 85 h 296"/>
                  <a:gd name="T8" fmla="*/ 129 w 489"/>
                  <a:gd name="T9" fmla="*/ 81 h 296"/>
                  <a:gd name="T10" fmla="*/ 55 w 489"/>
                  <a:gd name="T11" fmla="*/ 51 h 296"/>
                  <a:gd name="T12" fmla="*/ 20 w 489"/>
                  <a:gd name="T13" fmla="*/ 28 h 296"/>
                  <a:gd name="T14" fmla="*/ 42 w 489"/>
                  <a:gd name="T15" fmla="*/ 57 h 296"/>
                  <a:gd name="T16" fmla="*/ 107 w 489"/>
                  <a:gd name="T17" fmla="*/ 95 h 296"/>
                  <a:gd name="T18" fmla="*/ 184 w 489"/>
                  <a:gd name="T19" fmla="*/ 104 h 296"/>
                  <a:gd name="T20" fmla="*/ 193 w 489"/>
                  <a:gd name="T21" fmla="*/ 79 h 296"/>
                  <a:gd name="T22" fmla="*/ 156 w 489"/>
                  <a:gd name="T23" fmla="*/ 42 h 296"/>
                  <a:gd name="T24" fmla="*/ 67 w 489"/>
                  <a:gd name="T25" fmla="*/ 6 h 296"/>
                  <a:gd name="T26" fmla="*/ 0 w 489"/>
                  <a:gd name="T27" fmla="*/ 0 h 296"/>
                  <a:gd name="T28" fmla="*/ 6 w 489"/>
                  <a:gd name="T29" fmla="*/ 12 h 296"/>
                  <a:gd name="T30" fmla="*/ 6 w 489"/>
                  <a:gd name="T31" fmla="*/ 12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25" name="未知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1295400 w 4288"/>
              <a:gd name="T3" fmla="*/ 406400 h 459"/>
              <a:gd name="T4" fmla="*/ 2476500 w 4288"/>
              <a:gd name="T5" fmla="*/ 228600 h 459"/>
              <a:gd name="T6" fmla="*/ 2946400 w 4288"/>
              <a:gd name="T7" fmla="*/ 596900 h 459"/>
              <a:gd name="T8" fmla="*/ 3721100 w 4288"/>
              <a:gd name="T9" fmla="*/ 241300 h 459"/>
              <a:gd name="T10" fmla="*/ 5613400 w 4288"/>
              <a:gd name="T11" fmla="*/ 723900 h 459"/>
              <a:gd name="T12" fmla="*/ 6807200 w 4288"/>
              <a:gd name="T13" fmla="*/ 215900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" name="未知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50800 h 240"/>
              <a:gd name="T2" fmla="*/ 444500 w 560"/>
              <a:gd name="T3" fmla="*/ 228600 h 240"/>
              <a:gd name="T4" fmla="*/ 711200 w 560"/>
              <a:gd name="T5" fmla="*/ 25400 h 240"/>
              <a:gd name="T6" fmla="*/ 889000 w 560"/>
              <a:gd name="T7" fmla="*/ 381000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zh-CN" noProof="0" smtClean="0"/>
              <a:t>单击此处编辑母版标题样式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zh-CN" noProof="0" smtClean="0"/>
              <a:t>单击此处编辑母版副标题样式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177A26-2EA1-4D6F-8CD2-9FB8D546D33A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4195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7A7BA-01BA-40CA-A891-4A0AD7342A38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3820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A8B88-22B6-43FD-98D6-4B134F539225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6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61F0C-BFD8-4377-BA13-5EFDD888667E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3979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0821D-9BA6-4759-932C-3AA8228FD177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4625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3CBB1-1D6F-4915-8052-C98EE980A913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0303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F2073-C937-4B71-ADD7-1CB28039F5AB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803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C744C-BE68-44C4-A257-38ACFE2AF21D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672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5A8F5-FD75-4C52-8BC0-0011399EA514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9494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F5849-6EE9-457D-8A04-E39BE82E3B10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119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6CC83-ABB3-4247-8360-8274CD1E96BB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5675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88C54-35A4-495B-B0E1-0E8AE226966D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349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未知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1162050 w 2903"/>
              <a:gd name="T1" fmla="*/ 244856 h 3686"/>
              <a:gd name="T2" fmla="*/ 1026751 w 2903"/>
              <a:gd name="T3" fmla="*/ 45239 h 3686"/>
              <a:gd name="T4" fmla="*/ 897056 w 2903"/>
              <a:gd name="T5" fmla="*/ 0 h 3686"/>
              <a:gd name="T6" fmla="*/ 44032 w 2903"/>
              <a:gd name="T7" fmla="*/ 1589585 h 3686"/>
              <a:gd name="T8" fmla="*/ 44032 w 2903"/>
              <a:gd name="T9" fmla="*/ 1825394 h 3686"/>
              <a:gd name="T10" fmla="*/ 0 w 2903"/>
              <a:gd name="T11" fmla="*/ 2053285 h 3686"/>
              <a:gd name="T12" fmla="*/ 28821 w 2903"/>
              <a:gd name="T13" fmla="*/ 2084387 h 3686"/>
              <a:gd name="T14" fmla="*/ 176529 w 2903"/>
              <a:gd name="T15" fmla="*/ 1897211 h 3686"/>
              <a:gd name="T16" fmla="*/ 296217 w 2903"/>
              <a:gd name="T17" fmla="*/ 1825394 h 3686"/>
              <a:gd name="T18" fmla="*/ 1162050 w 2903"/>
              <a:gd name="T19" fmla="*/ 244856 h 3686"/>
              <a:gd name="T20" fmla="*/ 1162050 w 2903"/>
              <a:gd name="T21" fmla="*/ 244856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81C5046-401C-471F-A7BE-8D78CCF218FA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6" name="未知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917850 w 2911"/>
              <a:gd name="T1" fmla="*/ 0 h 3703"/>
              <a:gd name="T2" fmla="*/ 52037 w 2911"/>
              <a:gd name="T3" fmla="*/ 1605520 h 3703"/>
              <a:gd name="T4" fmla="*/ 52437 w 2911"/>
              <a:gd name="T5" fmla="*/ 1812794 h 3703"/>
              <a:gd name="T6" fmla="*/ 0 w 2911"/>
              <a:gd name="T7" fmla="*/ 2057445 h 3703"/>
              <a:gd name="T8" fmla="*/ 20014 w 2911"/>
              <a:gd name="T9" fmla="*/ 2097087 h 3703"/>
              <a:gd name="T10" fmla="*/ 168920 w 2911"/>
              <a:gd name="T11" fmla="*/ 1898308 h 3703"/>
              <a:gd name="T12" fmla="*/ 305416 w 2911"/>
              <a:gd name="T13" fmla="*/ 1823554 h 3703"/>
              <a:gd name="T14" fmla="*/ 1165225 w 2911"/>
              <a:gd name="T15" fmla="*/ 242385 h 3703"/>
              <a:gd name="T16" fmla="*/ 1036334 w 2911"/>
              <a:gd name="T17" fmla="*/ 54367 h 3703"/>
              <a:gd name="T18" fmla="*/ 917850 w 2911"/>
              <a:gd name="T19" fmla="*/ 0 h 3703"/>
              <a:gd name="T20" fmla="*/ 917850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7" name="未知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1406370 h 2777"/>
              <a:gd name="T2" fmla="*/ 172990 w 2561"/>
              <a:gd name="T3" fmla="*/ 1444854 h 2777"/>
              <a:gd name="T4" fmla="*/ 294723 w 2561"/>
              <a:gd name="T5" fmla="*/ 1571625 h 2777"/>
              <a:gd name="T6" fmla="*/ 1025525 w 2561"/>
              <a:gd name="T7" fmla="*/ 225811 h 2777"/>
              <a:gd name="T8" fmla="*/ 848130 w 2561"/>
              <a:gd name="T9" fmla="*/ 46407 h 2777"/>
              <a:gd name="T10" fmla="*/ 760034 w 2561"/>
              <a:gd name="T11" fmla="*/ 0 h 2777"/>
              <a:gd name="T12" fmla="*/ 0 w 2561"/>
              <a:gd name="T13" fmla="*/ 1406370 h 2777"/>
              <a:gd name="T14" fmla="*/ 0 w 2561"/>
              <a:gd name="T15" fmla="*/ 1406370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058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0" y="0"/>
            <a:chExt cx="1124" cy="785"/>
          </a:xfrm>
        </p:grpSpPr>
        <p:sp>
          <p:nvSpPr>
            <p:cNvPr id="2075" name="未知"/>
            <p:cNvSpPr>
              <a:spLocks/>
            </p:cNvSpPr>
            <p:nvPr userDrawn="1"/>
          </p:nvSpPr>
          <p:spPr bwMode="auto">
            <a:xfrm>
              <a:off x="19" y="15"/>
              <a:ext cx="1089" cy="649"/>
            </a:xfrm>
            <a:custGeom>
              <a:avLst/>
              <a:gdLst>
                <a:gd name="T0" fmla="*/ 794 w 2177"/>
                <a:gd name="T1" fmla="*/ 630 h 1298"/>
                <a:gd name="T2" fmla="*/ 710 w 2177"/>
                <a:gd name="T3" fmla="*/ 553 h 1298"/>
                <a:gd name="T4" fmla="*/ 666 w 2177"/>
                <a:gd name="T5" fmla="*/ 239 h 1298"/>
                <a:gd name="T6" fmla="*/ 1070 w 2177"/>
                <a:gd name="T7" fmla="*/ 165 h 1298"/>
                <a:gd name="T8" fmla="*/ 1089 w 2177"/>
                <a:gd name="T9" fmla="*/ 102 h 1298"/>
                <a:gd name="T10" fmla="*/ 1050 w 2177"/>
                <a:gd name="T11" fmla="*/ 50 h 1298"/>
                <a:gd name="T12" fmla="*/ 638 w 2177"/>
                <a:gd name="T13" fmla="*/ 106 h 1298"/>
                <a:gd name="T14" fmla="*/ 610 w 2177"/>
                <a:gd name="T15" fmla="*/ 16 h 1298"/>
                <a:gd name="T16" fmla="*/ 543 w 2177"/>
                <a:gd name="T17" fmla="*/ 0 h 1298"/>
                <a:gd name="T18" fmla="*/ 479 w 2177"/>
                <a:gd name="T19" fmla="*/ 14 h 1298"/>
                <a:gd name="T20" fmla="*/ 444 w 2177"/>
                <a:gd name="T21" fmla="*/ 53 h 1298"/>
                <a:gd name="T22" fmla="*/ 469 w 2177"/>
                <a:gd name="T23" fmla="*/ 143 h 1298"/>
                <a:gd name="T24" fmla="*/ 330 w 2177"/>
                <a:gd name="T25" fmla="*/ 221 h 1298"/>
                <a:gd name="T26" fmla="*/ 492 w 2177"/>
                <a:gd name="T27" fmla="*/ 237 h 1298"/>
                <a:gd name="T28" fmla="*/ 556 w 2177"/>
                <a:gd name="T29" fmla="*/ 445 h 1298"/>
                <a:gd name="T30" fmla="*/ 71 w 2177"/>
                <a:gd name="T31" fmla="*/ 235 h 1298"/>
                <a:gd name="T32" fmla="*/ 23 w 2177"/>
                <a:gd name="T33" fmla="*/ 255 h 1298"/>
                <a:gd name="T34" fmla="*/ 0 w 2177"/>
                <a:gd name="T35" fmla="*/ 318 h 1298"/>
                <a:gd name="T36" fmla="*/ 28 w 2177"/>
                <a:gd name="T37" fmla="*/ 390 h 1298"/>
                <a:gd name="T38" fmla="*/ 570 w 2177"/>
                <a:gd name="T39" fmla="*/ 644 h 1298"/>
                <a:gd name="T40" fmla="*/ 689 w 2177"/>
                <a:gd name="T41" fmla="*/ 628 h 1298"/>
                <a:gd name="T42" fmla="*/ 785 w 2177"/>
                <a:gd name="T43" fmla="*/ 649 h 1298"/>
                <a:gd name="T44" fmla="*/ 794 w 2177"/>
                <a:gd name="T45" fmla="*/ 630 h 1298"/>
                <a:gd name="T46" fmla="*/ 794 w 2177"/>
                <a:gd name="T47" fmla="*/ 630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6" name="未知"/>
            <p:cNvSpPr>
              <a:spLocks/>
            </p:cNvSpPr>
            <p:nvPr userDrawn="1"/>
          </p:nvSpPr>
          <p:spPr bwMode="auto">
            <a:xfrm>
              <a:off x="1017" y="92"/>
              <a:ext cx="71" cy="129"/>
            </a:xfrm>
            <a:custGeom>
              <a:avLst/>
              <a:gdLst>
                <a:gd name="T0" fmla="*/ 0 w 143"/>
                <a:gd name="T1" fmla="*/ 4 h 258"/>
                <a:gd name="T2" fmla="*/ 60 w 143"/>
                <a:gd name="T3" fmla="*/ 0 h 258"/>
                <a:gd name="T4" fmla="*/ 71 w 143"/>
                <a:gd name="T5" fmla="*/ 117 h 258"/>
                <a:gd name="T6" fmla="*/ 4 w 143"/>
                <a:gd name="T7" fmla="*/ 129 h 258"/>
                <a:gd name="T8" fmla="*/ 0 w 143"/>
                <a:gd name="T9" fmla="*/ 4 h 258"/>
                <a:gd name="T10" fmla="*/ 0 w 143"/>
                <a:gd name="T11" fmla="*/ 4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7" name="未知"/>
            <p:cNvSpPr>
              <a:spLocks/>
            </p:cNvSpPr>
            <p:nvPr userDrawn="1"/>
          </p:nvSpPr>
          <p:spPr bwMode="auto">
            <a:xfrm>
              <a:off x="15" y="284"/>
              <a:ext cx="792" cy="410"/>
            </a:xfrm>
            <a:custGeom>
              <a:avLst/>
              <a:gdLst>
                <a:gd name="T0" fmla="*/ 68 w 1586"/>
                <a:gd name="T1" fmla="*/ 0 h 821"/>
                <a:gd name="T2" fmla="*/ 665 w 1586"/>
                <a:gd name="T3" fmla="*/ 259 h 821"/>
                <a:gd name="T4" fmla="*/ 713 w 1586"/>
                <a:gd name="T5" fmla="*/ 319 h 821"/>
                <a:gd name="T6" fmla="*/ 792 w 1586"/>
                <a:gd name="T7" fmla="*/ 396 h 821"/>
                <a:gd name="T8" fmla="*/ 782 w 1586"/>
                <a:gd name="T9" fmla="*/ 410 h 821"/>
                <a:gd name="T10" fmla="*/ 674 w 1586"/>
                <a:gd name="T11" fmla="*/ 393 h 821"/>
                <a:gd name="T12" fmla="*/ 572 w 1586"/>
                <a:gd name="T13" fmla="*/ 405 h 821"/>
                <a:gd name="T14" fmla="*/ 21 w 1586"/>
                <a:gd name="T15" fmla="*/ 149 h 821"/>
                <a:gd name="T16" fmla="*/ 0 w 1586"/>
                <a:gd name="T17" fmla="*/ 75 h 821"/>
                <a:gd name="T18" fmla="*/ 23 w 1586"/>
                <a:gd name="T19" fmla="*/ 16 h 821"/>
                <a:gd name="T20" fmla="*/ 68 w 1586"/>
                <a:gd name="T21" fmla="*/ 0 h 821"/>
                <a:gd name="T22" fmla="*/ 68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8" name="未知"/>
            <p:cNvSpPr>
              <a:spLocks/>
            </p:cNvSpPr>
            <p:nvPr userDrawn="1"/>
          </p:nvSpPr>
          <p:spPr bwMode="auto">
            <a:xfrm>
              <a:off x="124" y="318"/>
              <a:ext cx="525" cy="374"/>
            </a:xfrm>
            <a:custGeom>
              <a:avLst/>
              <a:gdLst>
                <a:gd name="T0" fmla="*/ 0 w 1049"/>
                <a:gd name="T1" fmla="*/ 163 h 747"/>
                <a:gd name="T2" fmla="*/ 461 w 1049"/>
                <a:gd name="T3" fmla="*/ 374 h 747"/>
                <a:gd name="T4" fmla="*/ 470 w 1049"/>
                <a:gd name="T5" fmla="*/ 267 h 747"/>
                <a:gd name="T6" fmla="*/ 525 w 1049"/>
                <a:gd name="T7" fmla="*/ 211 h 747"/>
                <a:gd name="T8" fmla="*/ 39 w 1049"/>
                <a:gd name="T9" fmla="*/ 0 h 747"/>
                <a:gd name="T10" fmla="*/ 0 w 1049"/>
                <a:gd name="T11" fmla="*/ 64 h 747"/>
                <a:gd name="T12" fmla="*/ 0 w 1049"/>
                <a:gd name="T13" fmla="*/ 163 h 747"/>
                <a:gd name="T14" fmla="*/ 0 w 1049"/>
                <a:gd name="T15" fmla="*/ 163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9" name="未知"/>
            <p:cNvSpPr>
              <a:spLocks/>
            </p:cNvSpPr>
            <p:nvPr userDrawn="1"/>
          </p:nvSpPr>
          <p:spPr bwMode="auto">
            <a:xfrm>
              <a:off x="480" y="42"/>
              <a:ext cx="135" cy="121"/>
            </a:xfrm>
            <a:custGeom>
              <a:avLst/>
              <a:gdLst>
                <a:gd name="T0" fmla="*/ 0 w 272"/>
                <a:gd name="T1" fmla="*/ 14 h 241"/>
                <a:gd name="T2" fmla="*/ 79 w 272"/>
                <a:gd name="T3" fmla="*/ 0 h 241"/>
                <a:gd name="T4" fmla="*/ 125 w 272"/>
                <a:gd name="T5" fmla="*/ 18 h 241"/>
                <a:gd name="T6" fmla="*/ 135 w 272"/>
                <a:gd name="T7" fmla="*/ 70 h 241"/>
                <a:gd name="T8" fmla="*/ 81 w 272"/>
                <a:gd name="T9" fmla="*/ 73 h 241"/>
                <a:gd name="T10" fmla="*/ 16 w 272"/>
                <a:gd name="T11" fmla="*/ 121 h 241"/>
                <a:gd name="T12" fmla="*/ 0 w 272"/>
                <a:gd name="T13" fmla="*/ 14 h 241"/>
                <a:gd name="T14" fmla="*/ 0 w 272"/>
                <a:gd name="T15" fmla="*/ 14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0" name="未知"/>
            <p:cNvSpPr>
              <a:spLocks/>
            </p:cNvSpPr>
            <p:nvPr userDrawn="1"/>
          </p:nvSpPr>
          <p:spPr bwMode="auto">
            <a:xfrm>
              <a:off x="636" y="673"/>
              <a:ext cx="76" cy="112"/>
            </a:xfrm>
            <a:custGeom>
              <a:avLst/>
              <a:gdLst>
                <a:gd name="T0" fmla="*/ 76 w 152"/>
                <a:gd name="T1" fmla="*/ 2 h 224"/>
                <a:gd name="T2" fmla="*/ 76 w 152"/>
                <a:gd name="T3" fmla="*/ 112 h 224"/>
                <a:gd name="T4" fmla="*/ 0 w 152"/>
                <a:gd name="T5" fmla="*/ 4 h 224"/>
                <a:gd name="T6" fmla="*/ 36 w 152"/>
                <a:gd name="T7" fmla="*/ 0 h 224"/>
                <a:gd name="T8" fmla="*/ 76 w 152"/>
                <a:gd name="T9" fmla="*/ 2 h 224"/>
                <a:gd name="T10" fmla="*/ 76 w 152"/>
                <a:gd name="T11" fmla="*/ 2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1" name="未知"/>
            <p:cNvSpPr>
              <a:spLocks/>
            </p:cNvSpPr>
            <p:nvPr userDrawn="1"/>
          </p:nvSpPr>
          <p:spPr bwMode="auto">
            <a:xfrm>
              <a:off x="499" y="117"/>
              <a:ext cx="193" cy="383"/>
            </a:xfrm>
            <a:custGeom>
              <a:avLst/>
              <a:gdLst>
                <a:gd name="T0" fmla="*/ 0 w 386"/>
                <a:gd name="T1" fmla="*/ 40 h 764"/>
                <a:gd name="T2" fmla="*/ 44 w 386"/>
                <a:gd name="T3" fmla="*/ 0 h 764"/>
                <a:gd name="T4" fmla="*/ 116 w 386"/>
                <a:gd name="T5" fmla="*/ 3 h 764"/>
                <a:gd name="T6" fmla="*/ 193 w 386"/>
                <a:gd name="T7" fmla="*/ 383 h 764"/>
                <a:gd name="T8" fmla="*/ 140 w 386"/>
                <a:gd name="T9" fmla="*/ 361 h 764"/>
                <a:gd name="T10" fmla="*/ 76 w 386"/>
                <a:gd name="T11" fmla="*/ 339 h 764"/>
                <a:gd name="T12" fmla="*/ 0 w 386"/>
                <a:gd name="T13" fmla="*/ 40 h 764"/>
                <a:gd name="T14" fmla="*/ 0 w 386"/>
                <a:gd name="T15" fmla="*/ 40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2" name="未知"/>
            <p:cNvSpPr>
              <a:spLocks/>
            </p:cNvSpPr>
            <p:nvPr userDrawn="1"/>
          </p:nvSpPr>
          <p:spPr bwMode="auto">
            <a:xfrm>
              <a:off x="663" y="100"/>
              <a:ext cx="364" cy="174"/>
            </a:xfrm>
            <a:custGeom>
              <a:avLst/>
              <a:gdLst>
                <a:gd name="T0" fmla="*/ 346 w 728"/>
                <a:gd name="T1" fmla="*/ 0 h 348"/>
                <a:gd name="T2" fmla="*/ 0 w 728"/>
                <a:gd name="T3" fmla="*/ 53 h 348"/>
                <a:gd name="T4" fmla="*/ 14 w 728"/>
                <a:gd name="T5" fmla="*/ 174 h 348"/>
                <a:gd name="T6" fmla="*/ 358 w 728"/>
                <a:gd name="T7" fmla="*/ 119 h 348"/>
                <a:gd name="T8" fmla="*/ 364 w 728"/>
                <a:gd name="T9" fmla="*/ 22 h 348"/>
                <a:gd name="T10" fmla="*/ 346 w 728"/>
                <a:gd name="T11" fmla="*/ 0 h 348"/>
                <a:gd name="T12" fmla="*/ 346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3" name="未知"/>
            <p:cNvSpPr>
              <a:spLocks/>
            </p:cNvSpPr>
            <p:nvPr userDrawn="1"/>
          </p:nvSpPr>
          <p:spPr bwMode="auto">
            <a:xfrm>
              <a:off x="342" y="203"/>
              <a:ext cx="156" cy="67"/>
            </a:xfrm>
            <a:custGeom>
              <a:avLst/>
              <a:gdLst>
                <a:gd name="T0" fmla="*/ 136 w 312"/>
                <a:gd name="T1" fmla="*/ 0 h 135"/>
                <a:gd name="T2" fmla="*/ 0 w 312"/>
                <a:gd name="T3" fmla="*/ 39 h 135"/>
                <a:gd name="T4" fmla="*/ 156 w 312"/>
                <a:gd name="T5" fmla="*/ 67 h 135"/>
                <a:gd name="T6" fmla="*/ 136 w 312"/>
                <a:gd name="T7" fmla="*/ 0 h 135"/>
                <a:gd name="T8" fmla="*/ 136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084" name="Group 20"/>
            <p:cNvGrpSpPr>
              <a:grpSpLocks/>
            </p:cNvGrpSpPr>
            <p:nvPr userDrawn="1"/>
          </p:nvGrpSpPr>
          <p:grpSpPr bwMode="auto">
            <a:xfrm>
              <a:off x="0" y="0"/>
              <a:ext cx="1124" cy="780"/>
              <a:chOff x="0" y="0"/>
              <a:chExt cx="1124" cy="780"/>
            </a:xfrm>
          </p:grpSpPr>
          <p:grpSp>
            <p:nvGrpSpPr>
              <p:cNvPr id="2085" name="Group 21"/>
              <p:cNvGrpSpPr>
                <a:grpSpLocks/>
              </p:cNvGrpSpPr>
              <p:nvPr userDrawn="1"/>
            </p:nvGrpSpPr>
            <p:grpSpPr bwMode="auto">
              <a:xfrm>
                <a:off x="494" y="72"/>
                <a:ext cx="548" cy="708"/>
                <a:chOff x="0" y="0"/>
                <a:chExt cx="548" cy="708"/>
              </a:xfrm>
            </p:grpSpPr>
            <p:sp>
              <p:nvSpPr>
                <p:cNvPr id="2098" name="未知"/>
                <p:cNvSpPr>
                  <a:spLocks/>
                </p:cNvSpPr>
                <p:nvPr userDrawn="1"/>
              </p:nvSpPr>
              <p:spPr bwMode="auto">
                <a:xfrm>
                  <a:off x="0" y="25"/>
                  <a:ext cx="157" cy="87"/>
                </a:xfrm>
                <a:custGeom>
                  <a:avLst/>
                  <a:gdLst>
                    <a:gd name="T0" fmla="*/ 0 w 313"/>
                    <a:gd name="T1" fmla="*/ 53 h 175"/>
                    <a:gd name="T2" fmla="*/ 57 w 313"/>
                    <a:gd name="T3" fmla="*/ 5 h 175"/>
                    <a:gd name="T4" fmla="*/ 107 w 313"/>
                    <a:gd name="T5" fmla="*/ 0 h 175"/>
                    <a:gd name="T6" fmla="*/ 146 w 313"/>
                    <a:gd name="T7" fmla="*/ 13 h 175"/>
                    <a:gd name="T8" fmla="*/ 157 w 313"/>
                    <a:gd name="T9" fmla="*/ 45 h 175"/>
                    <a:gd name="T10" fmla="*/ 84 w 313"/>
                    <a:gd name="T11" fmla="*/ 33 h 175"/>
                    <a:gd name="T12" fmla="*/ 37 w 313"/>
                    <a:gd name="T13" fmla="*/ 50 h 175"/>
                    <a:gd name="T14" fmla="*/ 7 w 313"/>
                    <a:gd name="T15" fmla="*/ 87 h 175"/>
                    <a:gd name="T16" fmla="*/ 0 w 313"/>
                    <a:gd name="T17" fmla="*/ 53 h 175"/>
                    <a:gd name="T18" fmla="*/ 0 w 313"/>
                    <a:gd name="T19" fmla="*/ 53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99" name="未知"/>
                <p:cNvSpPr>
                  <a:spLocks/>
                </p:cNvSpPr>
                <p:nvPr userDrawn="1"/>
              </p:nvSpPr>
              <p:spPr bwMode="auto">
                <a:xfrm>
                  <a:off x="137" y="575"/>
                  <a:ext cx="115" cy="133"/>
                </a:xfrm>
                <a:custGeom>
                  <a:avLst/>
                  <a:gdLst>
                    <a:gd name="T0" fmla="*/ 0 w 230"/>
                    <a:gd name="T1" fmla="*/ 20 h 266"/>
                    <a:gd name="T2" fmla="*/ 80 w 230"/>
                    <a:gd name="T3" fmla="*/ 133 h 266"/>
                    <a:gd name="T4" fmla="*/ 115 w 230"/>
                    <a:gd name="T5" fmla="*/ 126 h 266"/>
                    <a:gd name="T6" fmla="*/ 112 w 230"/>
                    <a:gd name="T7" fmla="*/ 9 h 266"/>
                    <a:gd name="T8" fmla="*/ 83 w 230"/>
                    <a:gd name="T9" fmla="*/ 0 h 266"/>
                    <a:gd name="T10" fmla="*/ 90 w 230"/>
                    <a:gd name="T11" fmla="*/ 99 h 266"/>
                    <a:gd name="T12" fmla="*/ 36 w 230"/>
                    <a:gd name="T13" fmla="*/ 2 h 266"/>
                    <a:gd name="T14" fmla="*/ 0 w 230"/>
                    <a:gd name="T15" fmla="*/ 20 h 266"/>
                    <a:gd name="T16" fmla="*/ 0 w 230"/>
                    <a:gd name="T17" fmla="*/ 20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00" name="未知"/>
                <p:cNvSpPr>
                  <a:spLocks/>
                </p:cNvSpPr>
                <p:nvPr userDrawn="1"/>
              </p:nvSpPr>
              <p:spPr bwMode="auto">
                <a:xfrm>
                  <a:off x="505" y="0"/>
                  <a:ext cx="43" cy="117"/>
                </a:xfrm>
                <a:custGeom>
                  <a:avLst/>
                  <a:gdLst>
                    <a:gd name="T0" fmla="*/ 0 w 87"/>
                    <a:gd name="T1" fmla="*/ 10 h 234"/>
                    <a:gd name="T2" fmla="*/ 18 w 87"/>
                    <a:gd name="T3" fmla="*/ 47 h 234"/>
                    <a:gd name="T4" fmla="*/ 22 w 87"/>
                    <a:gd name="T5" fmla="*/ 77 h 234"/>
                    <a:gd name="T6" fmla="*/ 13 w 87"/>
                    <a:gd name="T7" fmla="*/ 117 h 234"/>
                    <a:gd name="T8" fmla="*/ 40 w 87"/>
                    <a:gd name="T9" fmla="*/ 110 h 234"/>
                    <a:gd name="T10" fmla="*/ 43 w 87"/>
                    <a:gd name="T11" fmla="*/ 58 h 234"/>
                    <a:gd name="T12" fmla="*/ 23 w 87"/>
                    <a:gd name="T13" fmla="*/ 0 h 234"/>
                    <a:gd name="T14" fmla="*/ 0 w 87"/>
                    <a:gd name="T15" fmla="*/ 10 h 234"/>
                    <a:gd name="T16" fmla="*/ 0 w 87"/>
                    <a:gd name="T17" fmla="*/ 10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2086" name="未知"/>
              <p:cNvSpPr>
                <a:spLocks/>
              </p:cNvSpPr>
              <p:nvPr userDrawn="1"/>
            </p:nvSpPr>
            <p:spPr bwMode="auto">
              <a:xfrm>
                <a:off x="71" y="242"/>
                <a:ext cx="595" cy="250"/>
              </a:xfrm>
              <a:custGeom>
                <a:avLst/>
                <a:gdLst>
                  <a:gd name="T0" fmla="*/ 50 w 1190"/>
                  <a:gd name="T1" fmla="*/ 0 h 500"/>
                  <a:gd name="T2" fmla="*/ 595 w 1190"/>
                  <a:gd name="T3" fmla="*/ 245 h 500"/>
                  <a:gd name="T4" fmla="*/ 538 w 1190"/>
                  <a:gd name="T5" fmla="*/ 250 h 500"/>
                  <a:gd name="T6" fmla="*/ 0 w 1190"/>
                  <a:gd name="T7" fmla="*/ 14 h 500"/>
                  <a:gd name="T8" fmla="*/ 50 w 1190"/>
                  <a:gd name="T9" fmla="*/ 0 h 500"/>
                  <a:gd name="T10" fmla="*/ 5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7" name="未知"/>
              <p:cNvSpPr>
                <a:spLocks/>
              </p:cNvSpPr>
              <p:nvPr userDrawn="1"/>
            </p:nvSpPr>
            <p:spPr bwMode="auto">
              <a:xfrm>
                <a:off x="255" y="396"/>
                <a:ext cx="244" cy="148"/>
              </a:xfrm>
              <a:custGeom>
                <a:avLst/>
                <a:gdLst>
                  <a:gd name="T0" fmla="*/ 7 w 489"/>
                  <a:gd name="T1" fmla="*/ 17 h 296"/>
                  <a:gd name="T2" fmla="*/ 80 w 489"/>
                  <a:gd name="T3" fmla="*/ 33 h 296"/>
                  <a:gd name="T4" fmla="*/ 162 w 489"/>
                  <a:gd name="T5" fmla="*/ 69 h 296"/>
                  <a:gd name="T6" fmla="*/ 220 w 489"/>
                  <a:gd name="T7" fmla="*/ 122 h 296"/>
                  <a:gd name="T8" fmla="*/ 163 w 489"/>
                  <a:gd name="T9" fmla="*/ 115 h 296"/>
                  <a:gd name="T10" fmla="*/ 69 w 489"/>
                  <a:gd name="T11" fmla="*/ 73 h 296"/>
                  <a:gd name="T12" fmla="*/ 25 w 489"/>
                  <a:gd name="T13" fmla="*/ 40 h 296"/>
                  <a:gd name="T14" fmla="*/ 53 w 489"/>
                  <a:gd name="T15" fmla="*/ 82 h 296"/>
                  <a:gd name="T16" fmla="*/ 136 w 489"/>
                  <a:gd name="T17" fmla="*/ 135 h 296"/>
                  <a:gd name="T18" fmla="*/ 233 w 489"/>
                  <a:gd name="T19" fmla="*/ 148 h 296"/>
                  <a:gd name="T20" fmla="*/ 244 w 489"/>
                  <a:gd name="T21" fmla="*/ 112 h 296"/>
                  <a:gd name="T22" fmla="*/ 197 w 489"/>
                  <a:gd name="T23" fmla="*/ 60 h 296"/>
                  <a:gd name="T24" fmla="*/ 85 w 489"/>
                  <a:gd name="T25" fmla="*/ 9 h 296"/>
                  <a:gd name="T26" fmla="*/ 0 w 489"/>
                  <a:gd name="T27" fmla="*/ 0 h 296"/>
                  <a:gd name="T28" fmla="*/ 7 w 489"/>
                  <a:gd name="T29" fmla="*/ 17 h 296"/>
                  <a:gd name="T30" fmla="*/ 7 w 489"/>
                  <a:gd name="T31" fmla="*/ 17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8" name="未知"/>
              <p:cNvSpPr>
                <a:spLocks/>
              </p:cNvSpPr>
              <p:nvPr userDrawn="1"/>
            </p:nvSpPr>
            <p:spPr bwMode="auto">
              <a:xfrm>
                <a:off x="560" y="190"/>
                <a:ext cx="107" cy="238"/>
              </a:xfrm>
              <a:custGeom>
                <a:avLst/>
                <a:gdLst>
                  <a:gd name="T0" fmla="*/ 12 w 213"/>
                  <a:gd name="T1" fmla="*/ 0 h 478"/>
                  <a:gd name="T2" fmla="*/ 46 w 213"/>
                  <a:gd name="T3" fmla="*/ 12 h 478"/>
                  <a:gd name="T4" fmla="*/ 40 w 213"/>
                  <a:gd name="T5" fmla="*/ 96 h 478"/>
                  <a:gd name="T6" fmla="*/ 53 w 213"/>
                  <a:gd name="T7" fmla="*/ 163 h 478"/>
                  <a:gd name="T8" fmla="*/ 107 w 213"/>
                  <a:gd name="T9" fmla="*/ 225 h 478"/>
                  <a:gd name="T10" fmla="*/ 49 w 213"/>
                  <a:gd name="T11" fmla="*/ 238 h 478"/>
                  <a:gd name="T12" fmla="*/ 15 w 213"/>
                  <a:gd name="T13" fmla="*/ 171 h 478"/>
                  <a:gd name="T14" fmla="*/ 0 w 213"/>
                  <a:gd name="T15" fmla="*/ 28 h 478"/>
                  <a:gd name="T16" fmla="*/ 12 w 213"/>
                  <a:gd name="T17" fmla="*/ 0 h 478"/>
                  <a:gd name="T18" fmla="*/ 12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2089" name="Group 28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1124" cy="678"/>
                <a:chOff x="0" y="0"/>
                <a:chExt cx="1124" cy="678"/>
              </a:xfrm>
            </p:grpSpPr>
            <p:sp>
              <p:nvSpPr>
                <p:cNvPr id="2090" name="未知"/>
                <p:cNvSpPr>
                  <a:spLocks/>
                </p:cNvSpPr>
                <p:nvPr userDrawn="1"/>
              </p:nvSpPr>
              <p:spPr bwMode="auto">
                <a:xfrm>
                  <a:off x="664" y="558"/>
                  <a:ext cx="75" cy="87"/>
                </a:xfrm>
                <a:custGeom>
                  <a:avLst/>
                  <a:gdLst>
                    <a:gd name="T0" fmla="*/ 55 w 150"/>
                    <a:gd name="T1" fmla="*/ 0 h 173"/>
                    <a:gd name="T2" fmla="*/ 20 w 150"/>
                    <a:gd name="T3" fmla="*/ 33 h 173"/>
                    <a:gd name="T4" fmla="*/ 0 w 150"/>
                    <a:gd name="T5" fmla="*/ 87 h 173"/>
                    <a:gd name="T6" fmla="*/ 40 w 150"/>
                    <a:gd name="T7" fmla="*/ 80 h 173"/>
                    <a:gd name="T8" fmla="*/ 52 w 150"/>
                    <a:gd name="T9" fmla="*/ 42 h 173"/>
                    <a:gd name="T10" fmla="*/ 75 w 150"/>
                    <a:gd name="T11" fmla="*/ 14 h 173"/>
                    <a:gd name="T12" fmla="*/ 55 w 150"/>
                    <a:gd name="T13" fmla="*/ 0 h 173"/>
                    <a:gd name="T14" fmla="*/ 55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91" name="未知"/>
                <p:cNvSpPr>
                  <a:spLocks/>
                </p:cNvSpPr>
                <p:nvPr userDrawn="1"/>
              </p:nvSpPr>
              <p:spPr bwMode="auto">
                <a:xfrm>
                  <a:off x="0" y="238"/>
                  <a:ext cx="842" cy="440"/>
                </a:xfrm>
                <a:custGeom>
                  <a:avLst/>
                  <a:gdLst>
                    <a:gd name="T0" fmla="*/ 78 w 1684"/>
                    <a:gd name="T1" fmla="*/ 0 h 880"/>
                    <a:gd name="T2" fmla="*/ 32 w 1684"/>
                    <a:gd name="T3" fmla="*/ 26 h 880"/>
                    <a:gd name="T4" fmla="*/ 0 w 1684"/>
                    <a:gd name="T5" fmla="*/ 104 h 880"/>
                    <a:gd name="T6" fmla="*/ 34 w 1684"/>
                    <a:gd name="T7" fmla="*/ 179 h 880"/>
                    <a:gd name="T8" fmla="*/ 591 w 1684"/>
                    <a:gd name="T9" fmla="*/ 434 h 880"/>
                    <a:gd name="T10" fmla="*/ 711 w 1684"/>
                    <a:gd name="T11" fmla="*/ 418 h 880"/>
                    <a:gd name="T12" fmla="*/ 808 w 1684"/>
                    <a:gd name="T13" fmla="*/ 440 h 880"/>
                    <a:gd name="T14" fmla="*/ 842 w 1684"/>
                    <a:gd name="T15" fmla="*/ 404 h 880"/>
                    <a:gd name="T16" fmla="*/ 751 w 1684"/>
                    <a:gd name="T17" fmla="*/ 332 h 880"/>
                    <a:gd name="T18" fmla="*/ 714 w 1684"/>
                    <a:gd name="T19" fmla="*/ 256 h 880"/>
                    <a:gd name="T20" fmla="*/ 685 w 1684"/>
                    <a:gd name="T21" fmla="*/ 264 h 880"/>
                    <a:gd name="T22" fmla="*/ 720 w 1684"/>
                    <a:gd name="T23" fmla="*/ 332 h 880"/>
                    <a:gd name="T24" fmla="*/ 789 w 1684"/>
                    <a:gd name="T25" fmla="*/ 405 h 880"/>
                    <a:gd name="T26" fmla="*/ 707 w 1684"/>
                    <a:gd name="T27" fmla="*/ 394 h 880"/>
                    <a:gd name="T28" fmla="*/ 610 w 1684"/>
                    <a:gd name="T29" fmla="*/ 407 h 880"/>
                    <a:gd name="T30" fmla="*/ 628 w 1684"/>
                    <a:gd name="T31" fmla="*/ 325 h 880"/>
                    <a:gd name="T32" fmla="*/ 669 w 1684"/>
                    <a:gd name="T33" fmla="*/ 269 h 880"/>
                    <a:gd name="T34" fmla="*/ 621 w 1684"/>
                    <a:gd name="T35" fmla="*/ 276 h 880"/>
                    <a:gd name="T36" fmla="*/ 583 w 1684"/>
                    <a:gd name="T37" fmla="*/ 329 h 880"/>
                    <a:gd name="T38" fmla="*/ 570 w 1684"/>
                    <a:gd name="T39" fmla="*/ 396 h 880"/>
                    <a:gd name="T40" fmla="*/ 54 w 1684"/>
                    <a:gd name="T41" fmla="*/ 155 h 880"/>
                    <a:gd name="T42" fmla="*/ 40 w 1684"/>
                    <a:gd name="T43" fmla="*/ 108 h 880"/>
                    <a:gd name="T44" fmla="*/ 52 w 1684"/>
                    <a:gd name="T45" fmla="*/ 48 h 880"/>
                    <a:gd name="T46" fmla="*/ 109 w 1684"/>
                    <a:gd name="T47" fmla="*/ 0 h 880"/>
                    <a:gd name="T48" fmla="*/ 78 w 1684"/>
                    <a:gd name="T49" fmla="*/ 0 h 880"/>
                    <a:gd name="T50" fmla="*/ 78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92" name="未知"/>
                <p:cNvSpPr>
                  <a:spLocks/>
                </p:cNvSpPr>
                <p:nvPr userDrawn="1"/>
              </p:nvSpPr>
              <p:spPr bwMode="auto">
                <a:xfrm>
                  <a:off x="101" y="280"/>
                  <a:ext cx="80" cy="167"/>
                </a:xfrm>
                <a:custGeom>
                  <a:avLst/>
                  <a:gdLst>
                    <a:gd name="T0" fmla="*/ 58 w 160"/>
                    <a:gd name="T1" fmla="*/ 0 h 335"/>
                    <a:gd name="T2" fmla="*/ 10 w 160"/>
                    <a:gd name="T3" fmla="*/ 53 h 335"/>
                    <a:gd name="T4" fmla="*/ 0 w 160"/>
                    <a:gd name="T5" fmla="*/ 115 h 335"/>
                    <a:gd name="T6" fmla="*/ 17 w 160"/>
                    <a:gd name="T7" fmla="*/ 157 h 335"/>
                    <a:gd name="T8" fmla="*/ 47 w 160"/>
                    <a:gd name="T9" fmla="*/ 167 h 335"/>
                    <a:gd name="T10" fmla="*/ 38 w 160"/>
                    <a:gd name="T11" fmla="*/ 77 h 335"/>
                    <a:gd name="T12" fmla="*/ 80 w 160"/>
                    <a:gd name="T13" fmla="*/ 8 h 335"/>
                    <a:gd name="T14" fmla="*/ 58 w 160"/>
                    <a:gd name="T15" fmla="*/ 0 h 335"/>
                    <a:gd name="T16" fmla="*/ 58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93" name="未知"/>
                <p:cNvSpPr>
                  <a:spLocks/>
                </p:cNvSpPr>
                <p:nvPr userDrawn="1"/>
              </p:nvSpPr>
              <p:spPr bwMode="auto">
                <a:xfrm>
                  <a:off x="444" y="0"/>
                  <a:ext cx="322" cy="594"/>
                </a:xfrm>
                <a:custGeom>
                  <a:avLst/>
                  <a:gdLst>
                    <a:gd name="T0" fmla="*/ 109 w 642"/>
                    <a:gd name="T1" fmla="*/ 448 h 1188"/>
                    <a:gd name="T2" fmla="*/ 0 w 642"/>
                    <a:gd name="T3" fmla="*/ 62 h 1188"/>
                    <a:gd name="T4" fmla="*/ 41 w 642"/>
                    <a:gd name="T5" fmla="*/ 19 h 1188"/>
                    <a:gd name="T6" fmla="*/ 129 w 642"/>
                    <a:gd name="T7" fmla="*/ 0 h 1188"/>
                    <a:gd name="T8" fmla="*/ 200 w 642"/>
                    <a:gd name="T9" fmla="*/ 29 h 1188"/>
                    <a:gd name="T10" fmla="*/ 322 w 642"/>
                    <a:gd name="T11" fmla="*/ 594 h 1188"/>
                    <a:gd name="T12" fmla="*/ 278 w 642"/>
                    <a:gd name="T13" fmla="*/ 546 h 1188"/>
                    <a:gd name="T14" fmla="*/ 178 w 642"/>
                    <a:gd name="T15" fmla="*/ 49 h 1188"/>
                    <a:gd name="T16" fmla="*/ 113 w 642"/>
                    <a:gd name="T17" fmla="*/ 31 h 1188"/>
                    <a:gd name="T18" fmla="*/ 60 w 642"/>
                    <a:gd name="T19" fmla="*/ 37 h 1188"/>
                    <a:gd name="T20" fmla="*/ 38 w 642"/>
                    <a:gd name="T21" fmla="*/ 71 h 1188"/>
                    <a:gd name="T22" fmla="*/ 153 w 642"/>
                    <a:gd name="T23" fmla="*/ 462 h 1188"/>
                    <a:gd name="T24" fmla="*/ 109 w 642"/>
                    <a:gd name="T25" fmla="*/ 448 h 1188"/>
                    <a:gd name="T26" fmla="*/ 109 w 642"/>
                    <a:gd name="T27" fmla="*/ 448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94" name="未知"/>
                <p:cNvSpPr>
                  <a:spLocks/>
                </p:cNvSpPr>
                <p:nvPr userDrawn="1"/>
              </p:nvSpPr>
              <p:spPr bwMode="auto">
                <a:xfrm>
                  <a:off x="573" y="160"/>
                  <a:ext cx="96" cy="252"/>
                </a:xfrm>
                <a:custGeom>
                  <a:avLst/>
                  <a:gdLst>
                    <a:gd name="T0" fmla="*/ 0 w 192"/>
                    <a:gd name="T1" fmla="*/ 14 h 504"/>
                    <a:gd name="T2" fmla="*/ 38 w 192"/>
                    <a:gd name="T3" fmla="*/ 97 h 504"/>
                    <a:gd name="T4" fmla="*/ 57 w 192"/>
                    <a:gd name="T5" fmla="*/ 159 h 504"/>
                    <a:gd name="T6" fmla="*/ 58 w 192"/>
                    <a:gd name="T7" fmla="*/ 252 h 504"/>
                    <a:gd name="T8" fmla="*/ 96 w 192"/>
                    <a:gd name="T9" fmla="*/ 252 h 504"/>
                    <a:gd name="T10" fmla="*/ 94 w 192"/>
                    <a:gd name="T11" fmla="*/ 180 h 504"/>
                    <a:gd name="T12" fmla="*/ 81 w 192"/>
                    <a:gd name="T13" fmla="*/ 104 h 504"/>
                    <a:gd name="T14" fmla="*/ 50 w 192"/>
                    <a:gd name="T15" fmla="*/ 30 h 504"/>
                    <a:gd name="T16" fmla="*/ 32 w 192"/>
                    <a:gd name="T17" fmla="*/ 0 h 504"/>
                    <a:gd name="T18" fmla="*/ 0 w 192"/>
                    <a:gd name="T19" fmla="*/ 14 h 504"/>
                    <a:gd name="T20" fmla="*/ 0 w 192"/>
                    <a:gd name="T21" fmla="*/ 14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95" name="未知"/>
                <p:cNvSpPr>
                  <a:spLocks/>
                </p:cNvSpPr>
                <p:nvPr userDrawn="1"/>
              </p:nvSpPr>
              <p:spPr bwMode="auto">
                <a:xfrm>
                  <a:off x="323" y="140"/>
                  <a:ext cx="195" cy="135"/>
                </a:xfrm>
                <a:custGeom>
                  <a:avLst/>
                  <a:gdLst>
                    <a:gd name="T0" fmla="*/ 149 w 390"/>
                    <a:gd name="T1" fmla="*/ 0 h 269"/>
                    <a:gd name="T2" fmla="*/ 129 w 390"/>
                    <a:gd name="T3" fmla="*/ 9 h 269"/>
                    <a:gd name="T4" fmla="*/ 127 w 390"/>
                    <a:gd name="T5" fmla="*/ 33 h 269"/>
                    <a:gd name="T6" fmla="*/ 0 w 390"/>
                    <a:gd name="T7" fmla="*/ 85 h 269"/>
                    <a:gd name="T8" fmla="*/ 0 w 390"/>
                    <a:gd name="T9" fmla="*/ 111 h 269"/>
                    <a:gd name="T10" fmla="*/ 142 w 390"/>
                    <a:gd name="T11" fmla="*/ 113 h 269"/>
                    <a:gd name="T12" fmla="*/ 160 w 390"/>
                    <a:gd name="T13" fmla="*/ 135 h 269"/>
                    <a:gd name="T14" fmla="*/ 195 w 390"/>
                    <a:gd name="T15" fmla="*/ 133 h 269"/>
                    <a:gd name="T16" fmla="*/ 192 w 390"/>
                    <a:gd name="T17" fmla="*/ 95 h 269"/>
                    <a:gd name="T18" fmla="*/ 58 w 390"/>
                    <a:gd name="T19" fmla="*/ 88 h 269"/>
                    <a:gd name="T20" fmla="*/ 167 w 390"/>
                    <a:gd name="T21" fmla="*/ 45 h 269"/>
                    <a:gd name="T22" fmla="*/ 149 w 390"/>
                    <a:gd name="T23" fmla="*/ 0 h 269"/>
                    <a:gd name="T24" fmla="*/ 149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96" name="未知"/>
                <p:cNvSpPr>
                  <a:spLocks/>
                </p:cNvSpPr>
                <p:nvPr userDrawn="1"/>
              </p:nvSpPr>
              <p:spPr bwMode="auto">
                <a:xfrm>
                  <a:off x="653" y="48"/>
                  <a:ext cx="471" cy="212"/>
                </a:xfrm>
                <a:custGeom>
                  <a:avLst/>
                  <a:gdLst>
                    <a:gd name="T0" fmla="*/ 0 w 941"/>
                    <a:gd name="T1" fmla="*/ 66 h 424"/>
                    <a:gd name="T2" fmla="*/ 432 w 941"/>
                    <a:gd name="T3" fmla="*/ 0 h 424"/>
                    <a:gd name="T4" fmla="*/ 463 w 941"/>
                    <a:gd name="T5" fmla="*/ 39 h 424"/>
                    <a:gd name="T6" fmla="*/ 471 w 941"/>
                    <a:gd name="T7" fmla="*/ 91 h 424"/>
                    <a:gd name="T8" fmla="*/ 452 w 941"/>
                    <a:gd name="T9" fmla="*/ 141 h 424"/>
                    <a:gd name="T10" fmla="*/ 29 w 941"/>
                    <a:gd name="T11" fmla="*/ 212 h 424"/>
                    <a:gd name="T12" fmla="*/ 27 w 941"/>
                    <a:gd name="T13" fmla="*/ 192 h 424"/>
                    <a:gd name="T14" fmla="*/ 432 w 941"/>
                    <a:gd name="T15" fmla="*/ 121 h 424"/>
                    <a:gd name="T16" fmla="*/ 447 w 941"/>
                    <a:gd name="T17" fmla="*/ 73 h 424"/>
                    <a:gd name="T18" fmla="*/ 420 w 941"/>
                    <a:gd name="T19" fmla="*/ 29 h 424"/>
                    <a:gd name="T20" fmla="*/ 0 w 941"/>
                    <a:gd name="T21" fmla="*/ 93 h 424"/>
                    <a:gd name="T22" fmla="*/ 0 w 941"/>
                    <a:gd name="T23" fmla="*/ 66 h 424"/>
                    <a:gd name="T24" fmla="*/ 0 w 941"/>
                    <a:gd name="T25" fmla="*/ 66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97" name="未知"/>
                <p:cNvSpPr>
                  <a:spLocks/>
                </p:cNvSpPr>
                <p:nvPr userDrawn="1"/>
              </p:nvSpPr>
              <p:spPr bwMode="auto">
                <a:xfrm>
                  <a:off x="712" y="116"/>
                  <a:ext cx="245" cy="86"/>
                </a:xfrm>
                <a:custGeom>
                  <a:avLst/>
                  <a:gdLst>
                    <a:gd name="T0" fmla="*/ 0 w 488"/>
                    <a:gd name="T1" fmla="*/ 63 h 173"/>
                    <a:gd name="T2" fmla="*/ 33 w 488"/>
                    <a:gd name="T3" fmla="*/ 86 h 173"/>
                    <a:gd name="T4" fmla="*/ 111 w 488"/>
                    <a:gd name="T5" fmla="*/ 83 h 173"/>
                    <a:gd name="T6" fmla="*/ 210 w 488"/>
                    <a:gd name="T7" fmla="*/ 58 h 173"/>
                    <a:gd name="T8" fmla="*/ 245 w 488"/>
                    <a:gd name="T9" fmla="*/ 21 h 173"/>
                    <a:gd name="T10" fmla="*/ 222 w 488"/>
                    <a:gd name="T11" fmla="*/ 1 h 173"/>
                    <a:gd name="T12" fmla="*/ 127 w 488"/>
                    <a:gd name="T13" fmla="*/ 0 h 173"/>
                    <a:gd name="T14" fmla="*/ 55 w 488"/>
                    <a:gd name="T15" fmla="*/ 6 h 173"/>
                    <a:gd name="T16" fmla="*/ 8 w 488"/>
                    <a:gd name="T17" fmla="*/ 38 h 173"/>
                    <a:gd name="T18" fmla="*/ 56 w 488"/>
                    <a:gd name="T19" fmla="*/ 47 h 173"/>
                    <a:gd name="T20" fmla="*/ 138 w 488"/>
                    <a:gd name="T21" fmla="*/ 26 h 173"/>
                    <a:gd name="T22" fmla="*/ 209 w 488"/>
                    <a:gd name="T23" fmla="*/ 26 h 173"/>
                    <a:gd name="T24" fmla="*/ 135 w 488"/>
                    <a:gd name="T25" fmla="*/ 55 h 173"/>
                    <a:gd name="T26" fmla="*/ 71 w 488"/>
                    <a:gd name="T27" fmla="*/ 63 h 173"/>
                    <a:gd name="T28" fmla="*/ 0 w 488"/>
                    <a:gd name="T29" fmla="*/ 63 h 173"/>
                    <a:gd name="T30" fmla="*/ 0 w 488"/>
                    <a:gd name="T31" fmla="*/ 63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2059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0" y="0"/>
            <a:chExt cx="243" cy="2714"/>
          </a:xfrm>
        </p:grpSpPr>
        <p:sp>
          <p:nvSpPr>
            <p:cNvPr id="2073" name="未知"/>
            <p:cNvSpPr>
              <a:spLocks/>
            </p:cNvSpPr>
            <p:nvPr userDrawn="1"/>
          </p:nvSpPr>
          <p:spPr bwMode="auto">
            <a:xfrm flipH="1">
              <a:off x="0" y="1287"/>
              <a:ext cx="205" cy="1427"/>
            </a:xfrm>
            <a:custGeom>
              <a:avLst/>
              <a:gdLst>
                <a:gd name="T0" fmla="*/ 184 w 772"/>
                <a:gd name="T1" fmla="*/ 1379 h 3266"/>
                <a:gd name="T2" fmla="*/ 101 w 772"/>
                <a:gd name="T3" fmla="*/ 1287 h 3266"/>
                <a:gd name="T4" fmla="*/ 85 w 772"/>
                <a:gd name="T5" fmla="*/ 1216 h 3266"/>
                <a:gd name="T6" fmla="*/ 99 w 772"/>
                <a:gd name="T7" fmla="*/ 1111 h 3266"/>
                <a:gd name="T8" fmla="*/ 157 w 772"/>
                <a:gd name="T9" fmla="*/ 984 h 3266"/>
                <a:gd name="T10" fmla="*/ 170 w 772"/>
                <a:gd name="T11" fmla="*/ 904 h 3266"/>
                <a:gd name="T12" fmla="*/ 157 w 772"/>
                <a:gd name="T13" fmla="*/ 851 h 3266"/>
                <a:gd name="T14" fmla="*/ 106 w 772"/>
                <a:gd name="T15" fmla="*/ 812 h 3266"/>
                <a:gd name="T16" fmla="*/ 96 w 772"/>
                <a:gd name="T17" fmla="*/ 763 h 3266"/>
                <a:gd name="T18" fmla="*/ 114 w 772"/>
                <a:gd name="T19" fmla="*/ 693 h 3266"/>
                <a:gd name="T20" fmla="*/ 197 w 772"/>
                <a:gd name="T21" fmla="*/ 505 h 3266"/>
                <a:gd name="T22" fmla="*/ 205 w 772"/>
                <a:gd name="T23" fmla="*/ 413 h 3266"/>
                <a:gd name="T24" fmla="*/ 184 w 772"/>
                <a:gd name="T25" fmla="*/ 312 h 3266"/>
                <a:gd name="T26" fmla="*/ 114 w 772"/>
                <a:gd name="T27" fmla="*/ 263 h 3266"/>
                <a:gd name="T28" fmla="*/ 53 w 772"/>
                <a:gd name="T29" fmla="*/ 184 h 3266"/>
                <a:gd name="T30" fmla="*/ 0 w 772"/>
                <a:gd name="T31" fmla="*/ 0 h 3266"/>
                <a:gd name="T32" fmla="*/ 8 w 772"/>
                <a:gd name="T33" fmla="*/ 167 h 3266"/>
                <a:gd name="T34" fmla="*/ 48 w 772"/>
                <a:gd name="T35" fmla="*/ 267 h 3266"/>
                <a:gd name="T36" fmla="*/ 101 w 772"/>
                <a:gd name="T37" fmla="*/ 329 h 3266"/>
                <a:gd name="T38" fmla="*/ 160 w 772"/>
                <a:gd name="T39" fmla="*/ 364 h 3266"/>
                <a:gd name="T40" fmla="*/ 163 w 772"/>
                <a:gd name="T41" fmla="*/ 456 h 3266"/>
                <a:gd name="T42" fmla="*/ 133 w 772"/>
                <a:gd name="T43" fmla="*/ 553 h 3266"/>
                <a:gd name="T44" fmla="*/ 64 w 772"/>
                <a:gd name="T45" fmla="*/ 724 h 3266"/>
                <a:gd name="T46" fmla="*/ 61 w 772"/>
                <a:gd name="T47" fmla="*/ 834 h 3266"/>
                <a:gd name="T48" fmla="*/ 125 w 772"/>
                <a:gd name="T49" fmla="*/ 895 h 3266"/>
                <a:gd name="T50" fmla="*/ 122 w 772"/>
                <a:gd name="T51" fmla="*/ 952 h 3266"/>
                <a:gd name="T52" fmla="*/ 66 w 772"/>
                <a:gd name="T53" fmla="*/ 1071 h 3266"/>
                <a:gd name="T54" fmla="*/ 42 w 772"/>
                <a:gd name="T55" fmla="*/ 1185 h 3266"/>
                <a:gd name="T56" fmla="*/ 64 w 772"/>
                <a:gd name="T57" fmla="*/ 1308 h 3266"/>
                <a:gd name="T58" fmla="*/ 114 w 772"/>
                <a:gd name="T59" fmla="*/ 1374 h 3266"/>
                <a:gd name="T60" fmla="*/ 178 w 772"/>
                <a:gd name="T61" fmla="*/ 1427 h 3266"/>
                <a:gd name="T62" fmla="*/ 184 w 772"/>
                <a:gd name="T63" fmla="*/ 1379 h 3266"/>
                <a:gd name="T64" fmla="*/ 184 w 772"/>
                <a:gd name="T65" fmla="*/ 1379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4" name="未知"/>
            <p:cNvSpPr>
              <a:spLocks/>
            </p:cNvSpPr>
            <p:nvPr userDrawn="1"/>
          </p:nvSpPr>
          <p:spPr bwMode="auto">
            <a:xfrm flipH="1">
              <a:off x="38" y="0"/>
              <a:ext cx="205" cy="1633"/>
            </a:xfrm>
            <a:custGeom>
              <a:avLst/>
              <a:gdLst>
                <a:gd name="T0" fmla="*/ 184 w 772"/>
                <a:gd name="T1" fmla="*/ 1578 h 3266"/>
                <a:gd name="T2" fmla="*/ 101 w 772"/>
                <a:gd name="T3" fmla="*/ 1473 h 3266"/>
                <a:gd name="T4" fmla="*/ 85 w 772"/>
                <a:gd name="T5" fmla="*/ 1392 h 3266"/>
                <a:gd name="T6" fmla="*/ 99 w 772"/>
                <a:gd name="T7" fmla="*/ 1271 h 3266"/>
                <a:gd name="T8" fmla="*/ 157 w 772"/>
                <a:gd name="T9" fmla="*/ 1126 h 3266"/>
                <a:gd name="T10" fmla="*/ 170 w 772"/>
                <a:gd name="T11" fmla="*/ 1035 h 3266"/>
                <a:gd name="T12" fmla="*/ 157 w 772"/>
                <a:gd name="T13" fmla="*/ 974 h 3266"/>
                <a:gd name="T14" fmla="*/ 106 w 772"/>
                <a:gd name="T15" fmla="*/ 930 h 3266"/>
                <a:gd name="T16" fmla="*/ 96 w 772"/>
                <a:gd name="T17" fmla="*/ 874 h 3266"/>
                <a:gd name="T18" fmla="*/ 114 w 772"/>
                <a:gd name="T19" fmla="*/ 794 h 3266"/>
                <a:gd name="T20" fmla="*/ 197 w 772"/>
                <a:gd name="T21" fmla="*/ 578 h 3266"/>
                <a:gd name="T22" fmla="*/ 205 w 772"/>
                <a:gd name="T23" fmla="*/ 473 h 3266"/>
                <a:gd name="T24" fmla="*/ 184 w 772"/>
                <a:gd name="T25" fmla="*/ 357 h 3266"/>
                <a:gd name="T26" fmla="*/ 114 w 772"/>
                <a:gd name="T27" fmla="*/ 302 h 3266"/>
                <a:gd name="T28" fmla="*/ 53 w 772"/>
                <a:gd name="T29" fmla="*/ 211 h 3266"/>
                <a:gd name="T30" fmla="*/ 0 w 772"/>
                <a:gd name="T31" fmla="*/ 0 h 3266"/>
                <a:gd name="T32" fmla="*/ 8 w 772"/>
                <a:gd name="T33" fmla="*/ 191 h 3266"/>
                <a:gd name="T34" fmla="*/ 48 w 772"/>
                <a:gd name="T35" fmla="*/ 306 h 3266"/>
                <a:gd name="T36" fmla="*/ 101 w 772"/>
                <a:gd name="T37" fmla="*/ 377 h 3266"/>
                <a:gd name="T38" fmla="*/ 160 w 772"/>
                <a:gd name="T39" fmla="*/ 417 h 3266"/>
                <a:gd name="T40" fmla="*/ 163 w 772"/>
                <a:gd name="T41" fmla="*/ 522 h 3266"/>
                <a:gd name="T42" fmla="*/ 133 w 772"/>
                <a:gd name="T43" fmla="*/ 633 h 3266"/>
                <a:gd name="T44" fmla="*/ 64 w 772"/>
                <a:gd name="T45" fmla="*/ 829 h 3266"/>
                <a:gd name="T46" fmla="*/ 61 w 772"/>
                <a:gd name="T47" fmla="*/ 955 h 3266"/>
                <a:gd name="T48" fmla="*/ 125 w 772"/>
                <a:gd name="T49" fmla="*/ 1025 h 3266"/>
                <a:gd name="T50" fmla="*/ 122 w 772"/>
                <a:gd name="T51" fmla="*/ 1090 h 3266"/>
                <a:gd name="T52" fmla="*/ 66 w 772"/>
                <a:gd name="T53" fmla="*/ 1226 h 3266"/>
                <a:gd name="T54" fmla="*/ 42 w 772"/>
                <a:gd name="T55" fmla="*/ 1357 h 3266"/>
                <a:gd name="T56" fmla="*/ 64 w 772"/>
                <a:gd name="T57" fmla="*/ 1497 h 3266"/>
                <a:gd name="T58" fmla="*/ 114 w 772"/>
                <a:gd name="T59" fmla="*/ 1572 h 3266"/>
                <a:gd name="T60" fmla="*/ 178 w 772"/>
                <a:gd name="T61" fmla="*/ 1633 h 3266"/>
                <a:gd name="T62" fmla="*/ 184 w 772"/>
                <a:gd name="T63" fmla="*/ 1578 h 3266"/>
                <a:gd name="T64" fmla="*/ 184 w 772"/>
                <a:gd name="T65" fmla="*/ 1578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060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0" y="0"/>
            <a:chExt cx="1344" cy="1204"/>
          </a:xfrm>
        </p:grpSpPr>
        <p:grpSp>
          <p:nvGrpSpPr>
            <p:cNvPr id="2061" name="Group 41"/>
            <p:cNvGrpSpPr>
              <a:grpSpLocks/>
            </p:cNvGrpSpPr>
            <p:nvPr userDrawn="1"/>
          </p:nvGrpSpPr>
          <p:grpSpPr bwMode="auto">
            <a:xfrm>
              <a:off x="0" y="0"/>
              <a:ext cx="1344" cy="1204"/>
              <a:chOff x="0" y="0"/>
              <a:chExt cx="1344" cy="1204"/>
            </a:xfrm>
          </p:grpSpPr>
          <p:sp>
            <p:nvSpPr>
              <p:cNvPr id="2063" name="未知"/>
              <p:cNvSpPr>
                <a:spLocks/>
              </p:cNvSpPr>
              <p:nvPr userDrawn="1"/>
            </p:nvSpPr>
            <p:spPr bwMode="auto">
              <a:xfrm rot="-3172564">
                <a:off x="820" y="1029"/>
                <a:ext cx="62" cy="288"/>
              </a:xfrm>
              <a:custGeom>
                <a:avLst/>
                <a:gdLst>
                  <a:gd name="T0" fmla="*/ 31 w 245"/>
                  <a:gd name="T1" fmla="*/ 3 h 806"/>
                  <a:gd name="T2" fmla="*/ 33 w 245"/>
                  <a:gd name="T3" fmla="*/ 122 h 806"/>
                  <a:gd name="T4" fmla="*/ 0 w 245"/>
                  <a:gd name="T5" fmla="*/ 288 h 806"/>
                  <a:gd name="T6" fmla="*/ 20 w 245"/>
                  <a:gd name="T7" fmla="*/ 282 h 806"/>
                  <a:gd name="T8" fmla="*/ 55 w 245"/>
                  <a:gd name="T9" fmla="*/ 134 h 806"/>
                  <a:gd name="T10" fmla="*/ 62 w 245"/>
                  <a:gd name="T11" fmla="*/ 0 h 806"/>
                  <a:gd name="T12" fmla="*/ 31 w 245"/>
                  <a:gd name="T13" fmla="*/ 3 h 806"/>
                  <a:gd name="T14" fmla="*/ 31 w 245"/>
                  <a:gd name="T15" fmla="*/ 3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2064" name="Group 43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1344" cy="985"/>
                <a:chOff x="0" y="0"/>
                <a:chExt cx="1344" cy="985"/>
              </a:xfrm>
            </p:grpSpPr>
            <p:sp>
              <p:nvSpPr>
                <p:cNvPr id="2065" name="未知"/>
                <p:cNvSpPr>
                  <a:spLocks/>
                </p:cNvSpPr>
                <p:nvPr userDrawn="1"/>
              </p:nvSpPr>
              <p:spPr bwMode="auto">
                <a:xfrm rot="-3172564">
                  <a:off x="355" y="14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75 w 604"/>
                    <a:gd name="T3" fmla="*/ 66 h 349"/>
                    <a:gd name="T4" fmla="*/ 127 w 604"/>
                    <a:gd name="T5" fmla="*/ 125 h 349"/>
                    <a:gd name="T6" fmla="*/ 153 w 604"/>
                    <a:gd name="T7" fmla="*/ 50 h 349"/>
                    <a:gd name="T8" fmla="*/ 91 w 604"/>
                    <a:gd name="T9" fmla="*/ 3 h 349"/>
                    <a:gd name="T10" fmla="*/ 118 w 604"/>
                    <a:gd name="T11" fmla="*/ 66 h 349"/>
                    <a:gd name="T12" fmla="*/ 33 w 604"/>
                    <a:gd name="T13" fmla="*/ 6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66" name="未知"/>
                <p:cNvSpPr>
                  <a:spLocks/>
                </p:cNvSpPr>
                <p:nvPr userDrawn="1"/>
              </p:nvSpPr>
              <p:spPr bwMode="auto">
                <a:xfrm rot="-3172564">
                  <a:off x="437" y="274"/>
                  <a:ext cx="269" cy="438"/>
                </a:xfrm>
                <a:custGeom>
                  <a:avLst/>
                  <a:gdLst>
                    <a:gd name="T0" fmla="*/ 187 w 1064"/>
                    <a:gd name="T1" fmla="*/ 46 h 1230"/>
                    <a:gd name="T2" fmla="*/ 123 w 1064"/>
                    <a:gd name="T3" fmla="*/ 125 h 1230"/>
                    <a:gd name="T4" fmla="*/ 41 w 1064"/>
                    <a:gd name="T5" fmla="*/ 271 h 1230"/>
                    <a:gd name="T6" fmla="*/ 0 w 1064"/>
                    <a:gd name="T7" fmla="*/ 392 h 1230"/>
                    <a:gd name="T8" fmla="*/ 15 w 1064"/>
                    <a:gd name="T9" fmla="*/ 438 h 1230"/>
                    <a:gd name="T10" fmla="*/ 66 w 1064"/>
                    <a:gd name="T11" fmla="*/ 428 h 1230"/>
                    <a:gd name="T12" fmla="*/ 146 w 1064"/>
                    <a:gd name="T13" fmla="*/ 325 h 1230"/>
                    <a:gd name="T14" fmla="*/ 221 w 1064"/>
                    <a:gd name="T15" fmla="*/ 190 h 1230"/>
                    <a:gd name="T16" fmla="*/ 261 w 1064"/>
                    <a:gd name="T17" fmla="*/ 96 h 1230"/>
                    <a:gd name="T18" fmla="*/ 269 w 1064"/>
                    <a:gd name="T19" fmla="*/ 30 h 1230"/>
                    <a:gd name="T20" fmla="*/ 247 w 1064"/>
                    <a:gd name="T21" fmla="*/ 0 h 1230"/>
                    <a:gd name="T22" fmla="*/ 211 w 1064"/>
                    <a:gd name="T23" fmla="*/ 23 h 1230"/>
                    <a:gd name="T24" fmla="*/ 245 w 1064"/>
                    <a:gd name="T25" fmla="*/ 38 h 1230"/>
                    <a:gd name="T26" fmla="*/ 221 w 1064"/>
                    <a:gd name="T27" fmla="*/ 125 h 1230"/>
                    <a:gd name="T28" fmla="*/ 174 w 1064"/>
                    <a:gd name="T29" fmla="*/ 234 h 1230"/>
                    <a:gd name="T30" fmla="*/ 88 w 1064"/>
                    <a:gd name="T31" fmla="*/ 359 h 1230"/>
                    <a:gd name="T32" fmla="*/ 29 w 1064"/>
                    <a:gd name="T33" fmla="*/ 397 h 1230"/>
                    <a:gd name="T34" fmla="*/ 34 w 1064"/>
                    <a:gd name="T35" fmla="*/ 336 h 1230"/>
                    <a:gd name="T36" fmla="*/ 110 w 1064"/>
                    <a:gd name="T37" fmla="*/ 179 h 1230"/>
                    <a:gd name="T38" fmla="*/ 210 w 1064"/>
                    <a:gd name="T39" fmla="*/ 42 h 1230"/>
                    <a:gd name="T40" fmla="*/ 187 w 1064"/>
                    <a:gd name="T41" fmla="*/ 46 h 1230"/>
                    <a:gd name="T42" fmla="*/ 187 w 1064"/>
                    <a:gd name="T43" fmla="*/ 46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67" name="未知"/>
                <p:cNvSpPr>
                  <a:spLocks/>
                </p:cNvSpPr>
                <p:nvPr userDrawn="1"/>
              </p:nvSpPr>
              <p:spPr bwMode="auto">
                <a:xfrm rot="-3172564">
                  <a:off x="247" y="124"/>
                  <a:ext cx="505" cy="898"/>
                </a:xfrm>
                <a:custGeom>
                  <a:avLst/>
                  <a:gdLst>
                    <a:gd name="T0" fmla="*/ 490 w 2002"/>
                    <a:gd name="T1" fmla="*/ 0 h 2521"/>
                    <a:gd name="T2" fmla="*/ 0 w 2002"/>
                    <a:gd name="T3" fmla="*/ 898 h 2521"/>
                    <a:gd name="T4" fmla="*/ 48 w 2002"/>
                    <a:gd name="T5" fmla="*/ 873 h 2521"/>
                    <a:gd name="T6" fmla="*/ 505 w 2002"/>
                    <a:gd name="T7" fmla="*/ 22 h 2521"/>
                    <a:gd name="T8" fmla="*/ 490 w 2002"/>
                    <a:gd name="T9" fmla="*/ 0 h 2521"/>
                    <a:gd name="T10" fmla="*/ 490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68" name="未知"/>
                <p:cNvSpPr>
                  <a:spLocks/>
                </p:cNvSpPr>
                <p:nvPr userDrawn="1"/>
              </p:nvSpPr>
              <p:spPr bwMode="auto">
                <a:xfrm rot="-3172564">
                  <a:off x="293" y="-76"/>
                  <a:ext cx="758" cy="1344"/>
                </a:xfrm>
                <a:custGeom>
                  <a:avLst/>
                  <a:gdLst>
                    <a:gd name="T0" fmla="*/ 24 w 3007"/>
                    <a:gd name="T1" fmla="*/ 1014 h 3771"/>
                    <a:gd name="T2" fmla="*/ 99 w 3007"/>
                    <a:gd name="T3" fmla="*/ 1010 h 3771"/>
                    <a:gd name="T4" fmla="*/ 207 w 3007"/>
                    <a:gd name="T5" fmla="*/ 1072 h 3771"/>
                    <a:gd name="T6" fmla="*/ 172 w 3007"/>
                    <a:gd name="T7" fmla="*/ 1004 h 3771"/>
                    <a:gd name="T8" fmla="*/ 93 w 3007"/>
                    <a:gd name="T9" fmla="*/ 963 h 3771"/>
                    <a:gd name="T10" fmla="*/ 161 w 3007"/>
                    <a:gd name="T11" fmla="*/ 969 h 3771"/>
                    <a:gd name="T12" fmla="*/ 247 w 3007"/>
                    <a:gd name="T13" fmla="*/ 1023 h 3771"/>
                    <a:gd name="T14" fmla="*/ 721 w 3007"/>
                    <a:gd name="T15" fmla="*/ 150 h 3771"/>
                    <a:gd name="T16" fmla="*/ 650 w 3007"/>
                    <a:gd name="T17" fmla="*/ 53 h 3771"/>
                    <a:gd name="T18" fmla="*/ 582 w 3007"/>
                    <a:gd name="T19" fmla="*/ 0 h 3771"/>
                    <a:gd name="T20" fmla="*/ 679 w 3007"/>
                    <a:gd name="T21" fmla="*/ 28 h 3771"/>
                    <a:gd name="T22" fmla="*/ 758 w 3007"/>
                    <a:gd name="T23" fmla="*/ 153 h 3771"/>
                    <a:gd name="T24" fmla="*/ 209 w 3007"/>
                    <a:gd name="T25" fmla="*/ 1167 h 3771"/>
                    <a:gd name="T26" fmla="*/ 121 w 3007"/>
                    <a:gd name="T27" fmla="*/ 1216 h 3771"/>
                    <a:gd name="T28" fmla="*/ 26 w 3007"/>
                    <a:gd name="T29" fmla="*/ 1344 h 3771"/>
                    <a:gd name="T30" fmla="*/ 0 w 3007"/>
                    <a:gd name="T31" fmla="*/ 1307 h 3771"/>
                    <a:gd name="T32" fmla="*/ 33 w 3007"/>
                    <a:gd name="T33" fmla="*/ 1294 h 3771"/>
                    <a:gd name="T34" fmla="*/ 95 w 3007"/>
                    <a:gd name="T35" fmla="*/ 1206 h 3771"/>
                    <a:gd name="T36" fmla="*/ 42 w 3007"/>
                    <a:gd name="T37" fmla="*/ 1167 h 3771"/>
                    <a:gd name="T38" fmla="*/ 42 w 3007"/>
                    <a:gd name="T39" fmla="*/ 1132 h 3771"/>
                    <a:gd name="T40" fmla="*/ 104 w 3007"/>
                    <a:gd name="T41" fmla="*/ 1175 h 3771"/>
                    <a:gd name="T42" fmla="*/ 104 w 3007"/>
                    <a:gd name="T43" fmla="*/ 1136 h 3771"/>
                    <a:gd name="T44" fmla="*/ 152 w 3007"/>
                    <a:gd name="T45" fmla="*/ 1148 h 3771"/>
                    <a:gd name="T46" fmla="*/ 108 w 3007"/>
                    <a:gd name="T47" fmla="*/ 1097 h 3771"/>
                    <a:gd name="T48" fmla="*/ 159 w 3007"/>
                    <a:gd name="T49" fmla="*/ 1091 h 3771"/>
                    <a:gd name="T50" fmla="*/ 24 w 3007"/>
                    <a:gd name="T51" fmla="*/ 1014 h 3771"/>
                    <a:gd name="T52" fmla="*/ 24 w 3007"/>
                    <a:gd name="T53" fmla="*/ 1014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69" name="未知"/>
                <p:cNvSpPr>
                  <a:spLocks/>
                </p:cNvSpPr>
                <p:nvPr userDrawn="1"/>
              </p:nvSpPr>
              <p:spPr bwMode="auto">
                <a:xfrm rot="-3172564">
                  <a:off x="686" y="839"/>
                  <a:ext cx="169" cy="122"/>
                </a:xfrm>
                <a:custGeom>
                  <a:avLst/>
                  <a:gdLst>
                    <a:gd name="T0" fmla="*/ 0 w 673"/>
                    <a:gd name="T1" fmla="*/ 29 h 342"/>
                    <a:gd name="T2" fmla="*/ 64 w 673"/>
                    <a:gd name="T3" fmla="*/ 38 h 342"/>
                    <a:gd name="T4" fmla="*/ 160 w 673"/>
                    <a:gd name="T5" fmla="*/ 122 h 342"/>
                    <a:gd name="T6" fmla="*/ 169 w 673"/>
                    <a:gd name="T7" fmla="*/ 103 h 342"/>
                    <a:gd name="T8" fmla="*/ 112 w 673"/>
                    <a:gd name="T9" fmla="*/ 41 h 342"/>
                    <a:gd name="T10" fmla="*/ 7 w 673"/>
                    <a:gd name="T11" fmla="*/ 0 h 342"/>
                    <a:gd name="T12" fmla="*/ 0 w 673"/>
                    <a:gd name="T13" fmla="*/ 29 h 342"/>
                    <a:gd name="T14" fmla="*/ 0 w 673"/>
                    <a:gd name="T15" fmla="*/ 29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70" name="未知"/>
                <p:cNvSpPr>
                  <a:spLocks/>
                </p:cNvSpPr>
                <p:nvPr userDrawn="1"/>
              </p:nvSpPr>
              <p:spPr bwMode="auto">
                <a:xfrm rot="-3172564">
                  <a:off x="642" y="748"/>
                  <a:ext cx="181" cy="144"/>
                </a:xfrm>
                <a:custGeom>
                  <a:avLst/>
                  <a:gdLst>
                    <a:gd name="T0" fmla="*/ 0 w 716"/>
                    <a:gd name="T1" fmla="*/ 28 h 403"/>
                    <a:gd name="T2" fmla="*/ 86 w 716"/>
                    <a:gd name="T3" fmla="*/ 53 h 403"/>
                    <a:gd name="T4" fmla="*/ 161 w 716"/>
                    <a:gd name="T5" fmla="*/ 144 h 403"/>
                    <a:gd name="T6" fmla="*/ 181 w 716"/>
                    <a:gd name="T7" fmla="*/ 106 h 403"/>
                    <a:gd name="T8" fmla="*/ 106 w 716"/>
                    <a:gd name="T9" fmla="*/ 41 h 403"/>
                    <a:gd name="T10" fmla="*/ 18 w 716"/>
                    <a:gd name="T11" fmla="*/ 0 h 403"/>
                    <a:gd name="T12" fmla="*/ 0 w 716"/>
                    <a:gd name="T13" fmla="*/ 28 h 403"/>
                    <a:gd name="T14" fmla="*/ 0 w 716"/>
                    <a:gd name="T15" fmla="*/ 28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71" name="未知"/>
                <p:cNvSpPr>
                  <a:spLocks/>
                </p:cNvSpPr>
                <p:nvPr userDrawn="1"/>
              </p:nvSpPr>
              <p:spPr bwMode="auto">
                <a:xfrm rot="-3172564">
                  <a:off x="374" y="152"/>
                  <a:ext cx="181" cy="147"/>
                </a:xfrm>
                <a:custGeom>
                  <a:avLst/>
                  <a:gdLst>
                    <a:gd name="T0" fmla="*/ 0 w 717"/>
                    <a:gd name="T1" fmla="*/ 28 h 411"/>
                    <a:gd name="T2" fmla="*/ 80 w 717"/>
                    <a:gd name="T3" fmla="*/ 50 h 411"/>
                    <a:gd name="T4" fmla="*/ 164 w 717"/>
                    <a:gd name="T5" fmla="*/ 147 h 411"/>
                    <a:gd name="T6" fmla="*/ 181 w 717"/>
                    <a:gd name="T7" fmla="*/ 112 h 411"/>
                    <a:gd name="T8" fmla="*/ 99 w 717"/>
                    <a:gd name="T9" fmla="*/ 31 h 411"/>
                    <a:gd name="T10" fmla="*/ 14 w 717"/>
                    <a:gd name="T11" fmla="*/ 0 h 411"/>
                    <a:gd name="T12" fmla="*/ 0 w 717"/>
                    <a:gd name="T13" fmla="*/ 28 h 411"/>
                    <a:gd name="T14" fmla="*/ 0 w 717"/>
                    <a:gd name="T15" fmla="*/ 28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72" name="未知"/>
                <p:cNvSpPr>
                  <a:spLocks/>
                </p:cNvSpPr>
                <p:nvPr userDrawn="1"/>
              </p:nvSpPr>
              <p:spPr bwMode="auto">
                <a:xfrm rot="-3172564">
                  <a:off x="337" y="84"/>
                  <a:ext cx="179" cy="138"/>
                </a:xfrm>
                <a:custGeom>
                  <a:avLst/>
                  <a:gdLst>
                    <a:gd name="T0" fmla="*/ 0 w 709"/>
                    <a:gd name="T1" fmla="*/ 31 h 386"/>
                    <a:gd name="T2" fmla="*/ 69 w 709"/>
                    <a:gd name="T3" fmla="*/ 47 h 386"/>
                    <a:gd name="T4" fmla="*/ 168 w 709"/>
                    <a:gd name="T5" fmla="*/ 138 h 386"/>
                    <a:gd name="T6" fmla="*/ 179 w 709"/>
                    <a:gd name="T7" fmla="*/ 110 h 386"/>
                    <a:gd name="T8" fmla="*/ 77 w 709"/>
                    <a:gd name="T9" fmla="*/ 19 h 386"/>
                    <a:gd name="T10" fmla="*/ 11 w 709"/>
                    <a:gd name="T11" fmla="*/ 0 h 386"/>
                    <a:gd name="T12" fmla="*/ 0 w 709"/>
                    <a:gd name="T13" fmla="*/ 31 h 386"/>
                    <a:gd name="T14" fmla="*/ 0 w 709"/>
                    <a:gd name="T15" fmla="*/ 31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2062" name="Line 52"/>
            <p:cNvSpPr>
              <a:spLocks noChangeShapeType="1"/>
            </p:cNvSpPr>
            <p:nvPr userDrawn="1"/>
          </p:nvSpPr>
          <p:spPr bwMode="auto">
            <a:xfrm>
              <a:off x="260" y="27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4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jpeg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R01006904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35150" y="-1754188"/>
            <a:ext cx="11520488" cy="8626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547813" y="260350"/>
            <a:ext cx="6337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en-US">
              <a:latin typeface="Arial" pitchFamily="34" charset="0"/>
            </a:endParaRPr>
          </a:p>
        </p:txBody>
      </p:sp>
      <p:pic>
        <p:nvPicPr>
          <p:cNvPr id="4100" name="Picture 4" descr="200372523444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2275" y="981075"/>
            <a:ext cx="409575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-933450" y="604838"/>
            <a:ext cx="10258425" cy="362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algn="ctr"/>
            <a:r>
              <a:rPr lang="zh-CN" altLang="en-US" sz="4800" b="1">
                <a:solidFill>
                  <a:srgbClr val="FF00FF"/>
                </a:solidFill>
                <a:latin typeface="Arial" pitchFamily="34" charset="0"/>
              </a:rPr>
              <a:t> </a:t>
            </a:r>
            <a:r>
              <a:rPr lang="zh-CN" altLang="en-US" sz="3200" b="1">
                <a:solidFill>
                  <a:schemeClr val="accent2"/>
                </a:solidFill>
                <a:latin typeface="黑体" pitchFamily="49" charset="-122"/>
                <a:ea typeface="黑体" pitchFamily="49" charset="-122"/>
              </a:rPr>
              <a:t>   </a:t>
            </a:r>
          </a:p>
          <a:p>
            <a:pPr marL="342900" indent="-342900" algn="ctr"/>
            <a:r>
              <a:rPr lang="en-US" altLang="zh-CN" sz="4000" b="1">
                <a:solidFill>
                  <a:schemeClr val="accent2"/>
                </a:solidFill>
                <a:latin typeface="黑体" pitchFamily="49" charset="-122"/>
                <a:ea typeface="黑体" pitchFamily="49" charset="-122"/>
              </a:rPr>
              <a:t>   </a:t>
            </a:r>
            <a:r>
              <a:rPr lang="zh-CN" altLang="en-US" sz="8800" b="1">
                <a:latin typeface="黑体" pitchFamily="49" charset="-122"/>
                <a:ea typeface="黑体" pitchFamily="49" charset="-122"/>
              </a:rPr>
              <a:t>电阻</a:t>
            </a:r>
          </a:p>
          <a:p>
            <a:pPr marL="342900" indent="-342900"/>
            <a:endParaRPr lang="zh-CN" altLang="en-US" sz="3200" b="1">
              <a:solidFill>
                <a:schemeClr val="accent2"/>
              </a:solidFill>
              <a:latin typeface="黑体" pitchFamily="49" charset="-122"/>
              <a:ea typeface="黑体" pitchFamily="49" charset="-122"/>
            </a:endParaRPr>
          </a:p>
          <a:p>
            <a:pPr marL="342900" indent="-342900"/>
            <a:endParaRPr lang="zh-CN" altLang="en-US" sz="3200" b="1">
              <a:solidFill>
                <a:schemeClr val="accent2"/>
              </a:solidFill>
              <a:latin typeface="黑体" pitchFamily="49" charset="-122"/>
              <a:ea typeface="黑体" pitchFamily="49" charset="-122"/>
            </a:endParaRPr>
          </a:p>
          <a:p>
            <a:pPr marL="342900" indent="-342900"/>
            <a:r>
              <a:rPr lang="zh-CN" altLang="en-US" sz="3200" b="1">
                <a:solidFill>
                  <a:srgbClr val="3618A4"/>
                </a:solidFill>
                <a:latin typeface="黑体" pitchFamily="49" charset="-122"/>
                <a:ea typeface="黑体" pitchFamily="49" charset="-122"/>
              </a:rPr>
              <a:t>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763713" y="44450"/>
            <a:ext cx="54006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一、</a:t>
            </a:r>
            <a:r>
              <a:rPr lang="zh-CN" altLang="en-US" sz="4400" b="1"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电阻概念的建立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484438" y="620713"/>
            <a:ext cx="295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1</a:t>
            </a:r>
            <a:r>
              <a:rPr lang="zh-CN" alt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、概念：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555875" y="1125538"/>
            <a:ext cx="6084888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（</a:t>
            </a: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1</a:t>
            </a: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）水在水管中流动会受到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阻力</a:t>
            </a: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，类似地，电荷在导体中移动时也会受到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阻力</a:t>
            </a: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华文新魏" pitchFamily="2" charset="-122"/>
              </a:rPr>
              <a:t>—</a:t>
            </a: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导体虽然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容易导电</a:t>
            </a: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，却同时又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对电流有阻碍作用</a:t>
            </a: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。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（</a:t>
            </a: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2</a:t>
            </a: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）物理学中用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电阻</a:t>
            </a: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表示导体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对电流的阻碍作用</a:t>
            </a: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，导体的</a:t>
            </a:r>
            <a:r>
              <a:rPr lang="zh-CN" altLang="en-US" sz="2800" b="1">
                <a:solidFill>
                  <a:srgbClr val="3618A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电阻越大</a:t>
            </a: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，它</a:t>
            </a:r>
            <a:r>
              <a:rPr lang="zh-CN" altLang="en-US" sz="2800" b="1">
                <a:solidFill>
                  <a:srgbClr val="3618A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对电流的阻碍作用</a:t>
            </a: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就越大。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（</a:t>
            </a: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3</a:t>
            </a: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）导体</a:t>
            </a:r>
            <a:r>
              <a:rPr lang="zh-CN" altLang="en-US" sz="2800" b="1">
                <a:solidFill>
                  <a:srgbClr val="3618A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对电流的阻碍作用</a:t>
            </a: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叫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电阻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555875" y="5300663"/>
            <a:ext cx="58324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/>
              <a:t>（</a:t>
            </a:r>
            <a:r>
              <a:rPr lang="en-US" altLang="zh-CN" sz="2800"/>
              <a:t>4</a:t>
            </a:r>
            <a:r>
              <a:rPr lang="zh-CN" altLang="en-US" sz="2800"/>
              <a:t>）电阻是</a:t>
            </a:r>
            <a:r>
              <a:rPr lang="zh-CN" altLang="en-US" sz="2800">
                <a:solidFill>
                  <a:schemeClr val="tx2"/>
                </a:solidFill>
              </a:rPr>
              <a:t>导体的一种性质</a:t>
            </a:r>
            <a:r>
              <a:rPr lang="zh-CN" altLang="en-US" sz="2800"/>
              <a:t>，与是否</a:t>
            </a:r>
            <a:r>
              <a:rPr lang="zh-CN" altLang="en-US" sz="2800">
                <a:solidFill>
                  <a:schemeClr val="tx2"/>
                </a:solidFill>
              </a:rPr>
              <a:t>加电压</a:t>
            </a:r>
            <a:r>
              <a:rPr lang="zh-CN" altLang="en-US" sz="2800"/>
              <a:t>、是否</a:t>
            </a:r>
            <a:r>
              <a:rPr lang="zh-CN" altLang="en-US" sz="2800">
                <a:solidFill>
                  <a:schemeClr val="tx2"/>
                </a:solidFill>
              </a:rPr>
              <a:t>有电流</a:t>
            </a:r>
            <a:r>
              <a:rPr lang="zh-CN" altLang="en-US" sz="2800">
                <a:solidFill>
                  <a:srgbClr val="3618A4"/>
                </a:solidFill>
              </a:rPr>
              <a:t>无关</a:t>
            </a:r>
            <a:r>
              <a:rPr lang="zh-CN" altLang="en-US" sz="2800"/>
              <a:t>。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555875" y="4797425"/>
            <a:ext cx="316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en-US" sz="2400">
              <a:solidFill>
                <a:schemeClr val="folHlink"/>
              </a:solidFill>
            </a:endParaRP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2700338" y="5157788"/>
            <a:ext cx="5975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/>
              <a:t>       </a:t>
            </a:r>
            <a:endParaRPr lang="en-US" altLang="zh-CN" sz="2000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2555875" y="5492750"/>
            <a:ext cx="6911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  <p:bldP spid="12291" grpId="0" autoUpdateAnimBg="0"/>
      <p:bldP spid="12293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-98425"/>
            <a:ext cx="6870700" cy="842963"/>
          </a:xfrm>
        </p:spPr>
        <p:txBody>
          <a:bodyPr/>
          <a:lstStyle/>
          <a:p>
            <a:pPr algn="l" eaLnBrk="1" hangingPunct="1"/>
            <a:r>
              <a:rPr lang="zh-CN" smtClean="0">
                <a:solidFill>
                  <a:srgbClr val="FF0000"/>
                </a:solidFill>
              </a:rPr>
              <a:t>注意：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836613"/>
            <a:ext cx="8101012" cy="1168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sz="2800" smtClean="0"/>
              <a:t>1</a:t>
            </a:r>
            <a:r>
              <a:rPr lang="zh-CN" altLang="en-US" sz="2800" smtClean="0"/>
              <a:t>、</a:t>
            </a:r>
            <a:r>
              <a:rPr lang="zh-CN" altLang="en-US" sz="2800" smtClean="0">
                <a:solidFill>
                  <a:schemeClr val="folHlink"/>
                </a:solidFill>
              </a:rPr>
              <a:t>一切导体</a:t>
            </a:r>
            <a:r>
              <a:rPr lang="zh-CN" altLang="en-US" sz="2800" smtClean="0"/>
              <a:t>都</a:t>
            </a:r>
            <a:r>
              <a:rPr lang="zh-CN" altLang="en-US" sz="2800" smtClean="0">
                <a:solidFill>
                  <a:srgbClr val="FF0000"/>
                </a:solidFill>
              </a:rPr>
              <a:t>有阻碍电流的性质</a:t>
            </a:r>
            <a:r>
              <a:rPr lang="zh-CN" altLang="en-US" sz="2800" smtClean="0"/>
              <a:t>（</a:t>
            </a:r>
            <a:r>
              <a:rPr lang="zh-CN" altLang="en-US" sz="2800" smtClean="0">
                <a:solidFill>
                  <a:schemeClr val="folHlink"/>
                </a:solidFill>
              </a:rPr>
              <a:t>超导体</a:t>
            </a:r>
            <a:r>
              <a:rPr lang="zh-CN" altLang="en-US" sz="2800" smtClean="0"/>
              <a:t>除外）。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827088" y="1484313"/>
            <a:ext cx="6191250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/>
              <a:t>2</a:t>
            </a:r>
            <a:r>
              <a:rPr lang="zh-CN" altLang="en-US" sz="2800"/>
              <a:t>、</a:t>
            </a:r>
            <a:r>
              <a:rPr lang="zh-CN" altLang="en-US" sz="2800">
                <a:solidFill>
                  <a:schemeClr val="folHlink"/>
                </a:solidFill>
              </a:rPr>
              <a:t>什么是超导体？</a:t>
            </a:r>
          </a:p>
          <a:p>
            <a:pPr eaLnBrk="1" hangingPunct="1">
              <a:spcBef>
                <a:spcPct val="50000"/>
              </a:spcBef>
            </a:pPr>
            <a:endParaRPr lang="zh-CN" altLang="en-US" sz="3200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-34925" y="1989138"/>
            <a:ext cx="8639175" cy="256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/>
              <a:t>      </a:t>
            </a:r>
            <a:r>
              <a:rPr lang="zh-CN" altLang="en-US" sz="2800"/>
              <a:t>某些金属或合金，</a:t>
            </a:r>
            <a:r>
              <a:rPr lang="zh-CN" altLang="en-US" sz="2800">
                <a:solidFill>
                  <a:srgbClr val="FF0000"/>
                </a:solidFill>
              </a:rPr>
              <a:t>当温度降到某一温度时</a:t>
            </a:r>
            <a:r>
              <a:rPr lang="zh-CN" altLang="en-US" sz="2800"/>
              <a:t>，电阻会变为</a:t>
            </a:r>
            <a:r>
              <a:rPr lang="en-US" altLang="zh-CN" sz="2800"/>
              <a:t>0</a:t>
            </a:r>
            <a:r>
              <a:rPr lang="zh-CN" altLang="en-US" sz="2800"/>
              <a:t>，这种现象叫</a:t>
            </a:r>
            <a:r>
              <a:rPr lang="zh-CN" altLang="en-US" sz="2800">
                <a:solidFill>
                  <a:schemeClr val="folHlink"/>
                </a:solidFill>
              </a:rPr>
              <a:t>超导现象</a:t>
            </a:r>
            <a:r>
              <a:rPr lang="zh-CN" altLang="en-US" sz="2800"/>
              <a:t>，能发生超导现象的物质叫</a:t>
            </a:r>
            <a:r>
              <a:rPr lang="zh-CN" altLang="en-US" sz="2800">
                <a:solidFill>
                  <a:srgbClr val="FF0000"/>
                </a:solidFill>
              </a:rPr>
              <a:t>超导体</a:t>
            </a:r>
            <a:r>
              <a:rPr lang="zh-CN" altLang="en-US" sz="2800"/>
              <a:t>。如水银：温度降到</a:t>
            </a:r>
            <a:r>
              <a:rPr lang="zh-CN" altLang="en-US" sz="2800">
                <a:solidFill>
                  <a:srgbClr val="FF0000"/>
                </a:solidFill>
              </a:rPr>
              <a:t>－</a:t>
            </a:r>
            <a:r>
              <a:rPr lang="en-US" altLang="zh-CN" sz="2800">
                <a:solidFill>
                  <a:srgbClr val="FF0000"/>
                </a:solidFill>
              </a:rPr>
              <a:t>269</a:t>
            </a:r>
            <a:r>
              <a:rPr lang="en-US" altLang="zh-CN" sz="2800" baseline="30000">
                <a:solidFill>
                  <a:srgbClr val="FF0000"/>
                </a:solidFill>
              </a:rPr>
              <a:t> 0</a:t>
            </a:r>
            <a:r>
              <a:rPr lang="en-US" altLang="zh-CN" sz="2800">
                <a:solidFill>
                  <a:srgbClr val="FF0000"/>
                </a:solidFill>
              </a:rPr>
              <a:t>C</a:t>
            </a:r>
            <a:r>
              <a:rPr lang="zh-CN" altLang="en-US" sz="2800"/>
              <a:t>左右时它的电阻为</a:t>
            </a:r>
            <a:r>
              <a:rPr lang="en-US" altLang="zh-CN" sz="2800"/>
              <a:t>0.</a:t>
            </a:r>
          </a:p>
          <a:p>
            <a:pPr eaLnBrk="1" hangingPunct="1">
              <a:spcBef>
                <a:spcPct val="50000"/>
              </a:spcBef>
            </a:pPr>
            <a:endParaRPr lang="zh-CN" altLang="en-US" sz="2800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547813" y="4941888"/>
            <a:ext cx="7416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en-US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755650" y="3933825"/>
            <a:ext cx="64801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>
                <a:solidFill>
                  <a:schemeClr val="folHlink"/>
                </a:solidFill>
              </a:rPr>
              <a:t>超导体的应用：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539750" y="4508500"/>
            <a:ext cx="64087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/>
              <a:t>（</a:t>
            </a:r>
            <a:r>
              <a:rPr lang="en-US" altLang="zh-CN" sz="2800"/>
              <a:t>1</a:t>
            </a:r>
            <a:r>
              <a:rPr lang="zh-CN" altLang="en-US" sz="2800"/>
              <a:t>）超导输电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539750" y="5084763"/>
            <a:ext cx="8424863" cy="180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/>
              <a:t>（</a:t>
            </a:r>
            <a:r>
              <a:rPr lang="en-US" altLang="zh-CN" sz="2800"/>
              <a:t>2</a:t>
            </a:r>
            <a:r>
              <a:rPr lang="zh-CN" altLang="en-US" sz="2800"/>
              <a:t>）发电机、电动机的线圈可用超导材料制作：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/>
              <a:t>            </a:t>
            </a:r>
            <a:r>
              <a:rPr lang="zh-CN" altLang="en-US" sz="2800"/>
              <a:t>质量小，功率大、效率高</a:t>
            </a:r>
          </a:p>
          <a:p>
            <a:pPr eaLnBrk="1" hangingPunct="1">
              <a:spcBef>
                <a:spcPct val="50000"/>
              </a:spcBef>
            </a:pPr>
            <a:endParaRPr lang="zh-CN" altLang="en-US" sz="2800"/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539750" y="6308725"/>
            <a:ext cx="72723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/>
              <a:t>（</a:t>
            </a:r>
            <a:r>
              <a:rPr lang="en-US" altLang="zh-CN" sz="2800"/>
              <a:t>3</a:t>
            </a:r>
            <a:r>
              <a:rPr lang="zh-CN" altLang="en-US" sz="2800"/>
              <a:t>）利用超导体可制造出磁悬浮列车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  <p:bldP spid="13315" grpId="0" build="p" autoUpdateAnimBg="0"/>
      <p:bldP spid="13316" grpId="0" autoUpdateAnimBg="0"/>
      <p:bldP spid="13317" grpId="0" autoUpdateAnimBg="0"/>
      <p:bldP spid="13319" grpId="0" autoUpdateAnimBg="0"/>
      <p:bldP spid="13320" grpId="0" autoUpdateAnimBg="0"/>
      <p:bldP spid="13321" grpId="0" autoUpdateAnimBg="0"/>
      <p:bldP spid="13322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331913" y="44450"/>
            <a:ext cx="61198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二、</a:t>
            </a:r>
            <a:r>
              <a:rPr lang="zh-CN" altLang="en-US" sz="4400" b="1"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电阻的符号和单位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916238" y="692150"/>
            <a:ext cx="4679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1</a:t>
            </a:r>
            <a:r>
              <a:rPr lang="zh-CN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、电阻的符号：</a:t>
            </a: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R</a:t>
            </a:r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 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916238" y="1265238"/>
            <a:ext cx="5689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2</a:t>
            </a:r>
            <a:r>
              <a:rPr lang="zh-CN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、电路图中的符号：</a:t>
            </a:r>
          </a:p>
        </p:txBody>
      </p:sp>
      <p:grpSp>
        <p:nvGrpSpPr>
          <p:cNvPr id="15365" name="Group 5"/>
          <p:cNvGrpSpPr>
            <a:grpSpLocks/>
          </p:cNvGrpSpPr>
          <p:nvPr/>
        </p:nvGrpSpPr>
        <p:grpSpPr bwMode="auto">
          <a:xfrm>
            <a:off x="6659563" y="1484313"/>
            <a:ext cx="2089150" cy="695325"/>
            <a:chOff x="0" y="0"/>
            <a:chExt cx="1968" cy="892"/>
          </a:xfrm>
        </p:grpSpPr>
        <p:grpSp>
          <p:nvGrpSpPr>
            <p:cNvPr id="16399" name="Group 6"/>
            <p:cNvGrpSpPr>
              <a:grpSpLocks/>
            </p:cNvGrpSpPr>
            <p:nvPr/>
          </p:nvGrpSpPr>
          <p:grpSpPr bwMode="auto">
            <a:xfrm>
              <a:off x="0" y="0"/>
              <a:ext cx="1968" cy="192"/>
              <a:chOff x="0" y="0"/>
              <a:chExt cx="1968" cy="192"/>
            </a:xfrm>
          </p:grpSpPr>
          <p:sp>
            <p:nvSpPr>
              <p:cNvPr id="16401" name="Line 7"/>
              <p:cNvSpPr>
                <a:spLocks noChangeShapeType="1"/>
              </p:cNvSpPr>
              <p:nvPr/>
            </p:nvSpPr>
            <p:spPr bwMode="auto">
              <a:xfrm>
                <a:off x="0" y="96"/>
                <a:ext cx="1968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02" name="Rectangle 8"/>
              <p:cNvSpPr>
                <a:spLocks noChangeArrowheads="1"/>
              </p:cNvSpPr>
              <p:nvPr/>
            </p:nvSpPr>
            <p:spPr bwMode="auto">
              <a:xfrm>
                <a:off x="720" y="0"/>
                <a:ext cx="576" cy="192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6400" name="Rectangle 9"/>
            <p:cNvSpPr>
              <a:spLocks noChangeArrowheads="1"/>
            </p:cNvSpPr>
            <p:nvPr/>
          </p:nvSpPr>
          <p:spPr bwMode="auto">
            <a:xfrm>
              <a:off x="908" y="226"/>
              <a:ext cx="415" cy="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b="1">
                  <a:latin typeface="Times New Roman" pitchFamily="18" charset="0"/>
                  <a:ea typeface="黑体" pitchFamily="49" charset="-122"/>
                </a:rPr>
                <a:t>R</a:t>
              </a:r>
            </a:p>
          </p:txBody>
        </p:sp>
      </p:grp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2916238" y="1770063"/>
            <a:ext cx="5689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3</a:t>
            </a:r>
            <a:r>
              <a:rPr lang="zh-CN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、电阻的单位：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3132138" y="2921000"/>
            <a:ext cx="60483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欧姆</a:t>
            </a:r>
            <a:r>
              <a:rPr lang="zh-CN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，简称</a:t>
            </a:r>
            <a:r>
              <a:rPr lang="zh-CN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欧</a:t>
            </a:r>
            <a:r>
              <a:rPr lang="zh-CN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，符号为 </a:t>
            </a:r>
            <a:r>
              <a:rPr lang="zh-CN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华文新魏" pitchFamily="2" charset="-122"/>
              </a:rPr>
              <a:t>“</a:t>
            </a: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Ω</a:t>
            </a: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华文新魏" pitchFamily="2" charset="-122"/>
              </a:rPr>
              <a:t>”</a:t>
            </a:r>
            <a:endParaRPr lang="en-US" sz="3200" b="1">
              <a:effectLst>
                <a:outerShdw blurRad="38100" dist="38100" dir="2700000" algn="tl">
                  <a:srgbClr val="C0C0C0"/>
                </a:outerShdw>
              </a:effectLst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2627313" y="4581525"/>
            <a:ext cx="568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（</a:t>
            </a: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2</a:t>
            </a:r>
            <a:r>
              <a:rPr lang="zh-CN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）常用单位：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2484438" y="5084763"/>
            <a:ext cx="63373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kΩ</a:t>
            </a: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（千欧）， </a:t>
            </a: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MΩ</a:t>
            </a: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（ 兆欧）</a:t>
            </a:r>
            <a:endParaRPr lang="zh-CN" altLang="en-US" sz="3200" b="1">
              <a:effectLst>
                <a:outerShdw blurRad="38100" dist="38100" dir="2700000" algn="tl">
                  <a:srgbClr val="C0C0C0"/>
                </a:outerShdw>
              </a:effectLst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2627313" y="5657850"/>
            <a:ext cx="60483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latin typeface="Arial" pitchFamily="34" charset="0"/>
              </a:rPr>
              <a:t>（</a:t>
            </a:r>
            <a:r>
              <a:rPr lang="en-US" altLang="zh-CN" sz="3200" b="1">
                <a:latin typeface="Arial" pitchFamily="34" charset="0"/>
              </a:rPr>
              <a:t>3</a:t>
            </a:r>
            <a:r>
              <a:rPr lang="zh-CN" altLang="en-US" sz="3200" b="1">
                <a:latin typeface="Arial" pitchFamily="34" charset="0"/>
              </a:rPr>
              <a:t>）换算关系</a:t>
            </a:r>
            <a:r>
              <a:rPr lang="zh-CN" altLang="en-US" sz="3200">
                <a:latin typeface="Arial" pitchFamily="34" charset="0"/>
              </a:rPr>
              <a:t>  ：</a:t>
            </a:r>
            <a:r>
              <a:rPr lang="en-US" sz="3200">
                <a:latin typeface="Arial" pitchFamily="34" charset="0"/>
              </a:rPr>
              <a:t>  </a:t>
            </a: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2700338" y="6149975"/>
            <a:ext cx="644366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>
                <a:latin typeface="Arial" pitchFamily="34" charset="0"/>
              </a:rPr>
              <a:t>1 </a:t>
            </a: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kΩ=10</a:t>
            </a:r>
            <a:r>
              <a:rPr lang="en-US" sz="3200" b="1" baseline="30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3</a:t>
            </a: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Ω</a:t>
            </a:r>
            <a:r>
              <a:rPr lang="zh-CN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　</a:t>
            </a:r>
            <a:r>
              <a:rPr lang="en-US" sz="3200">
                <a:latin typeface="Arial" pitchFamily="34" charset="0"/>
              </a:rPr>
              <a:t>1 </a:t>
            </a: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MΩ=10</a:t>
            </a:r>
            <a:r>
              <a:rPr lang="en-US" sz="3200" b="1" baseline="30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6</a:t>
            </a: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Ω</a:t>
            </a:r>
          </a:p>
          <a:p>
            <a:pPr>
              <a:spcBef>
                <a:spcPct val="50000"/>
              </a:spcBef>
              <a:defRPr/>
            </a:pPr>
            <a:endParaRPr lang="zh-CN" altLang="en-US" sz="3200">
              <a:latin typeface="Arial" pitchFamily="34" charset="0"/>
            </a:endParaRP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2627313" y="2344738"/>
            <a:ext cx="45354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（</a:t>
            </a: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1</a:t>
            </a:r>
            <a:r>
              <a:rPr lang="zh-CN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）国际单位</a:t>
            </a: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2627313" y="3562350"/>
            <a:ext cx="604996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/>
              <a:t>如果导体两端电压为</a:t>
            </a:r>
            <a:r>
              <a:rPr lang="en-US" altLang="zh-CN" sz="2800" b="1"/>
              <a:t>1V</a:t>
            </a:r>
            <a:r>
              <a:rPr lang="zh-CN" altLang="en-US" sz="2800" b="1"/>
              <a:t>，通过的电流为</a:t>
            </a:r>
            <a:r>
              <a:rPr lang="en-US" altLang="zh-CN" sz="2800" b="1"/>
              <a:t>1A</a:t>
            </a:r>
            <a:r>
              <a:rPr lang="zh-CN" altLang="en-US" sz="2800" b="1"/>
              <a:t>，则这段导体的电阻就是</a:t>
            </a:r>
            <a:r>
              <a:rPr lang="en-US" altLang="zh-CN" sz="2800" b="1"/>
              <a:t>1Ω</a:t>
            </a:r>
            <a:r>
              <a:rPr lang="zh-CN" altLang="en-US" sz="2800" b="1"/>
              <a:t>。</a:t>
            </a: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1260475" y="3508375"/>
            <a:ext cx="14398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 b="1">
                <a:solidFill>
                  <a:srgbClr val="FF0000"/>
                </a:solidFill>
              </a:rPr>
              <a:t>注意：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  <p:bldP spid="15363" grpId="0" autoUpdateAnimBg="0"/>
      <p:bldP spid="15364" grpId="0" autoUpdateAnimBg="0"/>
      <p:bldP spid="15370" grpId="0" autoUpdateAnimBg="0"/>
      <p:bldP spid="15371" grpId="0" autoUpdateAnimBg="0"/>
      <p:bldP spid="15372" grpId="0" autoUpdateAnimBg="0"/>
      <p:bldP spid="15373" grpId="0" autoUpdateAnimBg="0"/>
      <p:bldP spid="15374" grpId="0" autoUpdateAnimBg="0"/>
      <p:bldP spid="15375" grpId="0" autoUpdateAnimBg="0"/>
      <p:bldP spid="15376" grpId="0" autoUpdateAnimBg="0"/>
      <p:bldP spid="15377" grpId="0" autoUpdateAnimBg="0"/>
      <p:bldP spid="15378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34925" y="115888"/>
            <a:ext cx="1584325" cy="701675"/>
          </a:xfrm>
          <a:prstGeom prst="rect">
            <a:avLst/>
          </a:prstGeom>
          <a:solidFill>
            <a:srgbClr val="E2C5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方正姚体" pitchFamily="2" charset="-122"/>
                <a:ea typeface="方正姚体" pitchFamily="2" charset="-122"/>
              </a:rPr>
              <a:t>活动</a:t>
            </a:r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方正姚体" pitchFamily="2" charset="-122"/>
                <a:ea typeface="方正姚体" pitchFamily="2" charset="-122"/>
              </a:rPr>
              <a:t>2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692275" y="188913"/>
            <a:ext cx="68405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方正姚体" pitchFamily="2" charset="-122"/>
              </a:rPr>
              <a:t>探究：决定导体电阻大小的因素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50825" y="3375025"/>
            <a:ext cx="1944688" cy="701675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华文新魏" pitchFamily="2" charset="-122"/>
                <a:ea typeface="华文新魏" pitchFamily="2" charset="-122"/>
              </a:rPr>
              <a:t>思考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628900" y="3416300"/>
            <a:ext cx="23749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000" b="1">
                <a:solidFill>
                  <a:srgbClr val="3333CC"/>
                </a:solidFill>
                <a:latin typeface="Arial" pitchFamily="34" charset="0"/>
              </a:rPr>
              <a:t>研究方法：</a:t>
            </a:r>
            <a:endParaRPr lang="zh-CN" altLang="en-US" sz="4400" b="1">
              <a:solidFill>
                <a:srgbClr val="FF0000"/>
              </a:solidFill>
              <a:latin typeface="Arial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zh-CN" altLang="en-US" b="1">
              <a:solidFill>
                <a:srgbClr val="FF0000"/>
              </a:solidFill>
              <a:latin typeface="Arial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zh-CN" altLang="en-US" sz="4000" b="1">
                <a:solidFill>
                  <a:srgbClr val="FF0000"/>
                </a:solidFill>
                <a:latin typeface="Arial" pitchFamily="34" charset="0"/>
              </a:rPr>
              <a:t>　　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835150" y="3635375"/>
            <a:ext cx="9145588" cy="310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zh-CN" altLang="en-US" sz="3600" b="1">
              <a:effectLst>
                <a:outerShdw blurRad="38100" dist="38100" dir="2700000" algn="tl">
                  <a:srgbClr val="C0C0C0"/>
                </a:outerShdw>
              </a:effectLst>
              <a:latin typeface="华文新魏" pitchFamily="2" charset="-122"/>
              <a:ea typeface="华文新魏" pitchFamily="2" charset="-122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1</a:t>
            </a:r>
            <a:r>
              <a:rPr lang="zh-CN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、根据猜想你需要怎样的一些导线？</a:t>
            </a:r>
          </a:p>
          <a:p>
            <a:pPr>
              <a:spcBef>
                <a:spcPct val="50000"/>
              </a:spcBef>
              <a:defRPr/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2</a:t>
            </a:r>
            <a:r>
              <a:rPr lang="zh-CN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、在实验中你如何将导体的电阻“显示”出来？</a:t>
            </a:r>
          </a:p>
          <a:p>
            <a:pPr>
              <a:spcBef>
                <a:spcPct val="50000"/>
              </a:spcBef>
              <a:defRPr/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3</a:t>
            </a:r>
            <a:r>
              <a:rPr lang="zh-CN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、你能设计出实验记录表吗？</a:t>
            </a:r>
          </a:p>
          <a:p>
            <a:pPr>
              <a:spcBef>
                <a:spcPct val="50000"/>
              </a:spcBef>
              <a:defRPr/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4</a:t>
            </a:r>
            <a:r>
              <a:rPr lang="zh-CN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、你能设计电路，并画出实验电路图吗？</a:t>
            </a:r>
          </a:p>
          <a:p>
            <a:pPr>
              <a:defRPr/>
            </a:pPr>
            <a:endParaRPr lang="zh-CN" altLang="en-US">
              <a:latin typeface="Arial" pitchFamily="34" charset="0"/>
            </a:endParaRP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5148263" y="3429000"/>
            <a:ext cx="3311525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000" b="1">
                <a:solidFill>
                  <a:srgbClr val="FF0000"/>
                </a:solidFill>
                <a:latin typeface="Arial" pitchFamily="34" charset="0"/>
              </a:rPr>
              <a:t>控制变量法</a:t>
            </a:r>
          </a:p>
          <a:p>
            <a:pPr eaLnBrk="1" hangingPunct="1">
              <a:spcBef>
                <a:spcPct val="50000"/>
              </a:spcBef>
            </a:pPr>
            <a:endParaRPr lang="zh-CN" altLang="en-US" sz="4000" b="1">
              <a:solidFill>
                <a:srgbClr val="FF0000"/>
              </a:solidFill>
              <a:latin typeface="Arial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zh-CN" altLang="en-US" sz="4000" b="1">
                <a:solidFill>
                  <a:srgbClr val="FF0000"/>
                </a:solidFill>
                <a:latin typeface="Arial" pitchFamily="34" charset="0"/>
              </a:rPr>
              <a:t>　　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1403350" y="981075"/>
            <a:ext cx="1296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chemeClr val="hlink"/>
                </a:solidFill>
              </a:rPr>
              <a:t>猜想一</a:t>
            </a:r>
            <a:r>
              <a:rPr lang="en-US" altLang="zh-CN" sz="2400" b="1">
                <a:solidFill>
                  <a:schemeClr val="hlink"/>
                </a:solidFill>
              </a:rPr>
              <a:t>:</a:t>
            </a:r>
            <a:endParaRPr lang="zh-CN" altLang="en-US" sz="2400" b="1">
              <a:solidFill>
                <a:schemeClr val="hlink"/>
              </a:solidFill>
            </a:endParaRP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1403350" y="1557338"/>
            <a:ext cx="1439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chemeClr val="hlink"/>
                </a:solidFill>
              </a:rPr>
              <a:t>猜想二</a:t>
            </a:r>
            <a:r>
              <a:rPr lang="en-US" altLang="zh-CN" sz="2400" b="1">
                <a:solidFill>
                  <a:schemeClr val="hlink"/>
                </a:solidFill>
              </a:rPr>
              <a:t>:</a:t>
            </a:r>
            <a:endParaRPr lang="zh-CN" altLang="en-US" sz="2400" b="1">
              <a:solidFill>
                <a:schemeClr val="hlink"/>
              </a:solidFill>
            </a:endParaRP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1404938" y="2060575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chemeClr val="hlink"/>
                </a:solidFill>
              </a:rPr>
              <a:t>猜想三</a:t>
            </a:r>
            <a:r>
              <a:rPr lang="en-US" altLang="zh-CN" sz="2400" b="1">
                <a:solidFill>
                  <a:schemeClr val="hlink"/>
                </a:solidFill>
              </a:rPr>
              <a:t>:</a:t>
            </a:r>
            <a:endParaRPr lang="zh-CN" altLang="en-US" sz="2400" b="1">
              <a:solidFill>
                <a:schemeClr val="hlink"/>
              </a:solidFill>
            </a:endParaRP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1404938" y="2708275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chemeClr val="hlink"/>
                </a:solidFill>
              </a:rPr>
              <a:t>猜想四</a:t>
            </a:r>
            <a:r>
              <a:rPr lang="en-US" altLang="zh-CN" sz="2400" b="1">
                <a:solidFill>
                  <a:schemeClr val="hlink"/>
                </a:solidFill>
              </a:rPr>
              <a:t>:</a:t>
            </a:r>
            <a:endParaRPr lang="zh-CN" altLang="en-US" sz="2400" b="1">
              <a:solidFill>
                <a:schemeClr val="hlink"/>
              </a:solidFill>
            </a:endParaRP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539750" y="981075"/>
            <a:ext cx="671513" cy="165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>
                <a:solidFill>
                  <a:srgbClr val="FF0000"/>
                </a:solidFill>
              </a:rPr>
              <a:t>猜一猜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2700338" y="981075"/>
            <a:ext cx="4967287" cy="8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 b="1"/>
              <a:t>导体的电阻可能与导体的</a:t>
            </a:r>
            <a:r>
              <a:rPr lang="zh-CN" altLang="en-US" sz="2400" b="1">
                <a:solidFill>
                  <a:srgbClr val="FF0000"/>
                </a:solidFill>
              </a:rPr>
              <a:t>长度</a:t>
            </a:r>
            <a:r>
              <a:rPr lang="zh-CN" altLang="en-US" sz="2400" b="1"/>
              <a:t>有关</a:t>
            </a:r>
          </a:p>
          <a:p>
            <a:pPr eaLnBrk="1" hangingPunct="1">
              <a:spcBef>
                <a:spcPct val="50000"/>
              </a:spcBef>
            </a:pPr>
            <a:endParaRPr lang="zh-CN" altLang="en-US"/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2700338" y="1557338"/>
            <a:ext cx="5111750" cy="8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 b="1"/>
              <a:t>导体的电阻可能与导体的</a:t>
            </a:r>
            <a:r>
              <a:rPr lang="zh-CN" altLang="en-US" sz="2400" b="1">
                <a:solidFill>
                  <a:srgbClr val="FF0000"/>
                </a:solidFill>
              </a:rPr>
              <a:t>粗细</a:t>
            </a:r>
            <a:r>
              <a:rPr lang="zh-CN" altLang="en-US" sz="2400" b="1"/>
              <a:t>有关</a:t>
            </a:r>
          </a:p>
          <a:p>
            <a:pPr eaLnBrk="1" hangingPunct="1">
              <a:spcBef>
                <a:spcPct val="50000"/>
              </a:spcBef>
            </a:pPr>
            <a:endParaRPr lang="zh-CN" altLang="en-US"/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2700338" y="2060575"/>
            <a:ext cx="5184775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 b="1"/>
              <a:t>导体的电阻可能与导体的</a:t>
            </a:r>
            <a:r>
              <a:rPr lang="zh-CN" altLang="en-US" sz="2400" b="1">
                <a:solidFill>
                  <a:srgbClr val="FF0000"/>
                </a:solidFill>
              </a:rPr>
              <a:t>材料</a:t>
            </a:r>
            <a:r>
              <a:rPr lang="zh-CN" altLang="en-US" sz="2400" b="1"/>
              <a:t>有关</a:t>
            </a:r>
          </a:p>
          <a:p>
            <a:pPr eaLnBrk="1" hangingPunct="1">
              <a:spcBef>
                <a:spcPct val="50000"/>
              </a:spcBef>
            </a:pPr>
            <a:endParaRPr lang="zh-CN" altLang="en-US" sz="2400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832225" y="2859088"/>
            <a:ext cx="3476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2700338" y="2703513"/>
            <a:ext cx="5040312" cy="8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 b="1"/>
              <a:t>导体的电阻可能与导体的</a:t>
            </a:r>
            <a:r>
              <a:rPr lang="zh-CN" altLang="en-US" sz="2400" b="1">
                <a:solidFill>
                  <a:srgbClr val="FF0000"/>
                </a:solidFill>
              </a:rPr>
              <a:t>温度</a:t>
            </a:r>
            <a:r>
              <a:rPr lang="zh-CN" altLang="en-US" sz="2400" b="1"/>
              <a:t>有关</a:t>
            </a:r>
          </a:p>
          <a:p>
            <a:pPr eaLnBrk="1" hangingPunct="1">
              <a:spcBef>
                <a:spcPct val="50000"/>
              </a:spcBef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9" dur="80"/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0" dur="80"/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80"/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6" dur="80"/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7" dur="80"/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80"/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3" dur="80"/>
                                        <p:tgtEl>
                                          <p:spTgt spid="16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4" dur="80"/>
                                        <p:tgtEl>
                                          <p:spTgt spid="16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80"/>
                                        <p:tgtEl>
                                          <p:spTgt spid="16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0" dur="80"/>
                                        <p:tgtEl>
                                          <p:spTgt spid="16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1" dur="80"/>
                                        <p:tgtEl>
                                          <p:spTgt spid="16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80"/>
                                        <p:tgtEl>
                                          <p:spTgt spid="16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 autoUpdateAnimBg="0"/>
      <p:bldP spid="16387" grpId="0" autoUpdateAnimBg="0"/>
      <p:bldP spid="16388" grpId="0" animBg="1" autoUpdateAnimBg="0"/>
      <p:bldP spid="16389" grpId="0" bldLvl="0" autoUpdateAnimBg="0"/>
      <p:bldP spid="16391" grpId="0" bldLvl="0" autoUpdateAnimBg="0"/>
      <p:bldP spid="16392" grpId="0" autoUpdateAnimBg="0"/>
      <p:bldP spid="16393" grpId="0" autoUpdateAnimBg="0"/>
      <p:bldP spid="16394" grpId="0" autoUpdateAnimBg="0"/>
      <p:bldP spid="16395" grpId="0" autoUpdateAnimBg="0"/>
      <p:bldP spid="16396" grpId="0" autoUpdateAnimBg="0"/>
      <p:bldP spid="16397" grpId="0" autoUpdateAnimBg="0"/>
      <p:bldP spid="16398" grpId="0" autoUpdateAnimBg="0"/>
      <p:bldP spid="16399" grpId="0" autoUpdateAnimBg="0"/>
      <p:bldP spid="16401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>
              <a:latin typeface="Times New Roman" pitchFamily="18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032500"/>
            <a:ext cx="91440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625475" y="6111875"/>
            <a:ext cx="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zh-CN" altLang="en-US" sz="2400">
              <a:latin typeface="Times New Roman" pitchFamily="18" charset="0"/>
            </a:endParaRPr>
          </a:p>
        </p:txBody>
      </p:sp>
      <p:grpSp>
        <p:nvGrpSpPr>
          <p:cNvPr id="18438" name="Group 6"/>
          <p:cNvGrpSpPr>
            <a:grpSpLocks noChangeAspect="1"/>
          </p:cNvGrpSpPr>
          <p:nvPr/>
        </p:nvGrpSpPr>
        <p:grpSpPr bwMode="auto">
          <a:xfrm>
            <a:off x="6159500" y="4508500"/>
            <a:ext cx="2733675" cy="1711325"/>
            <a:chOff x="0" y="0"/>
            <a:chExt cx="1722" cy="1078"/>
          </a:xfrm>
        </p:grpSpPr>
        <p:pic>
          <p:nvPicPr>
            <p:cNvPr id="18445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22" cy="1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6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22" cy="1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6" cstate="print">
            <a:grayscl/>
            <a:biLevel thresh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2743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7" cstate="print">
            <a:grayscl/>
            <a:biLevel thresh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85800"/>
            <a:ext cx="32766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8" cstate="print">
            <a:grayscl/>
            <a:biLevel thresh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85800"/>
            <a:ext cx="3048000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228600" y="3048000"/>
            <a:ext cx="25908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latin typeface="Arial" pitchFamily="34" charset="0"/>
                <a:ea typeface="隶书" pitchFamily="49" charset="-122"/>
              </a:rPr>
              <a:t>  通过比较</a:t>
            </a:r>
            <a:r>
              <a:rPr lang="zh-CN" altLang="en-US" sz="2800" b="1">
                <a:solidFill>
                  <a:srgbClr val="FF0000"/>
                </a:solidFill>
                <a:latin typeface="Arial" pitchFamily="34" charset="0"/>
                <a:ea typeface="隶书" pitchFamily="49" charset="-122"/>
              </a:rPr>
              <a:t>灯的亮暗</a:t>
            </a:r>
            <a:r>
              <a:rPr lang="zh-CN" altLang="en-US" sz="2800" b="1">
                <a:latin typeface="Arial" pitchFamily="34" charset="0"/>
                <a:ea typeface="隶书" pitchFamily="49" charset="-122"/>
              </a:rPr>
              <a:t>来判断，如灯</a:t>
            </a:r>
            <a:r>
              <a:rPr lang="zh-CN" altLang="en-US" sz="2800" b="1">
                <a:solidFill>
                  <a:srgbClr val="FF0000"/>
                </a:solidFill>
                <a:latin typeface="Arial" pitchFamily="34" charset="0"/>
                <a:ea typeface="隶书" pitchFamily="49" charset="-122"/>
              </a:rPr>
              <a:t>亮</a:t>
            </a:r>
            <a:r>
              <a:rPr lang="zh-CN" altLang="en-US" sz="2800" b="1">
                <a:latin typeface="Arial" pitchFamily="34" charset="0"/>
                <a:ea typeface="隶书" pitchFamily="49" charset="-122"/>
              </a:rPr>
              <a:t>，则对电流阻碍作用小，</a:t>
            </a:r>
            <a:r>
              <a:rPr lang="zh-CN" altLang="en-US" sz="2800" b="1">
                <a:solidFill>
                  <a:srgbClr val="FF0000"/>
                </a:solidFill>
                <a:latin typeface="Arial" pitchFamily="34" charset="0"/>
                <a:ea typeface="隶书" pitchFamily="49" charset="-122"/>
              </a:rPr>
              <a:t>电阻小</a:t>
            </a:r>
            <a:r>
              <a:rPr lang="zh-CN" altLang="en-US" sz="2800" b="1">
                <a:latin typeface="Arial" pitchFamily="34" charset="0"/>
                <a:ea typeface="隶书" pitchFamily="49" charset="-122"/>
              </a:rPr>
              <a:t>。</a:t>
            </a: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3276600" y="2971800"/>
            <a:ext cx="26670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latin typeface="Arial" pitchFamily="34" charset="0"/>
                <a:ea typeface="隶书" pitchFamily="49" charset="-122"/>
              </a:rPr>
              <a:t>    通过比较</a:t>
            </a:r>
            <a:r>
              <a:rPr lang="zh-CN" altLang="en-US" sz="2800" b="1">
                <a:solidFill>
                  <a:srgbClr val="FF0000"/>
                </a:solidFill>
                <a:latin typeface="Arial" pitchFamily="34" charset="0"/>
                <a:ea typeface="隶书" pitchFamily="49" charset="-122"/>
              </a:rPr>
              <a:t>电流表中电流的大小</a:t>
            </a:r>
            <a:r>
              <a:rPr lang="zh-CN" altLang="en-US" sz="2800" b="1">
                <a:latin typeface="Arial" pitchFamily="34" charset="0"/>
                <a:ea typeface="隶书" pitchFamily="49" charset="-122"/>
              </a:rPr>
              <a:t>，如</a:t>
            </a:r>
            <a:r>
              <a:rPr lang="zh-CN" altLang="en-US" sz="2800" b="1">
                <a:solidFill>
                  <a:srgbClr val="FF0000"/>
                </a:solidFill>
                <a:latin typeface="Arial" pitchFamily="34" charset="0"/>
                <a:ea typeface="隶书" pitchFamily="49" charset="-122"/>
              </a:rPr>
              <a:t>电流大</a:t>
            </a:r>
            <a:r>
              <a:rPr lang="zh-CN" altLang="en-US" sz="2800" b="1">
                <a:latin typeface="Arial" pitchFamily="34" charset="0"/>
                <a:ea typeface="隶书" pitchFamily="49" charset="-122"/>
              </a:rPr>
              <a:t>，则对电流的阻碍作用小，</a:t>
            </a:r>
            <a:r>
              <a:rPr lang="zh-CN" altLang="en-US" sz="2800" b="1">
                <a:solidFill>
                  <a:srgbClr val="FF0000"/>
                </a:solidFill>
                <a:latin typeface="Arial" pitchFamily="34" charset="0"/>
                <a:ea typeface="隶书" pitchFamily="49" charset="-122"/>
              </a:rPr>
              <a:t>电阻小。</a:t>
            </a: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6400800" y="3276600"/>
            <a:ext cx="24384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latin typeface="Arial" pitchFamily="34" charset="0"/>
                <a:ea typeface="隶书" pitchFamily="49" charset="-122"/>
              </a:rPr>
              <a:t>既可比较</a:t>
            </a:r>
            <a:r>
              <a:rPr lang="zh-CN" altLang="en-US" sz="2800" b="1">
                <a:solidFill>
                  <a:srgbClr val="FF0000"/>
                </a:solidFill>
                <a:latin typeface="Arial" pitchFamily="34" charset="0"/>
                <a:ea typeface="隶书" pitchFamily="49" charset="-122"/>
              </a:rPr>
              <a:t>灯的亮暗</a:t>
            </a:r>
            <a:r>
              <a:rPr lang="zh-CN" altLang="en-US" sz="2800" b="1">
                <a:latin typeface="Arial" pitchFamily="34" charset="0"/>
                <a:ea typeface="隶书" pitchFamily="49" charset="-122"/>
              </a:rPr>
              <a:t>，也可比较</a:t>
            </a:r>
            <a:r>
              <a:rPr lang="zh-CN" altLang="en-US" sz="2800" b="1">
                <a:solidFill>
                  <a:srgbClr val="FF0000"/>
                </a:solidFill>
                <a:latin typeface="Arial" pitchFamily="34" charset="0"/>
                <a:ea typeface="隶书" pitchFamily="49" charset="-122"/>
              </a:rPr>
              <a:t>电流的大小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0" grpId="0" autoUpdateAnimBg="0"/>
      <p:bldP spid="17421" grpId="0" autoUpdateAnimBg="0"/>
      <p:bldP spid="17422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-34925" y="44450"/>
            <a:ext cx="6869113" cy="844550"/>
          </a:xfrm>
        </p:spPr>
        <p:txBody>
          <a:bodyPr/>
          <a:lstStyle/>
          <a:p>
            <a:pPr eaLnBrk="1" hangingPunct="1"/>
            <a:r>
              <a:rPr lang="zh-CN" sz="3600" smtClean="0">
                <a:solidFill>
                  <a:schemeClr val="hlink"/>
                </a:solidFill>
              </a:rPr>
              <a:t>探究决定电阻大小的因素</a:t>
            </a:r>
          </a:p>
        </p:txBody>
      </p:sp>
    </p:spTree>
    <p:controls>
      <p:control spid="1026" name="ShockwaveFlash1" r:id="rId2" imgW="7561905" imgH="5229955"/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Group 2"/>
          <p:cNvGraphicFramePr>
            <a:graphicFrameLocks noGrp="1"/>
          </p:cNvGraphicFramePr>
          <p:nvPr/>
        </p:nvGraphicFramePr>
        <p:xfrm>
          <a:off x="1116013" y="2306638"/>
          <a:ext cx="7416800" cy="1195388"/>
        </p:xfrm>
        <a:graphic>
          <a:graphicData uri="http://schemas.openxmlformats.org/drawingml/2006/table">
            <a:tbl>
              <a:tblPr/>
              <a:tblGrid>
                <a:gridCol w="1584325"/>
                <a:gridCol w="1150937"/>
                <a:gridCol w="1657350"/>
                <a:gridCol w="1368425"/>
                <a:gridCol w="1655763"/>
              </a:tblGrid>
              <a:tr h="401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仿宋_GB2312" pitchFamily="1" charset="-122"/>
                        </a:rPr>
                        <a:t>接入导体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仿宋_GB2312" pitchFamily="1" charset="-122"/>
                        </a:rPr>
                        <a:t>长度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仿宋_GB2312" pitchFamily="1" charset="-122"/>
                        </a:rPr>
                        <a:t>横截面积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仿宋_GB2312" pitchFamily="1" charset="-122"/>
                        </a:rPr>
                        <a:t>电流（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仿宋_GB2312" pitchFamily="1" charset="-122"/>
                        </a:rPr>
                        <a:t>A</a:t>
                      </a: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仿宋_GB2312" pitchFamily="1" charset="-122"/>
                        </a:rPr>
                        <a:t>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仿宋_GB2312" pitchFamily="1" charset="-122"/>
                        </a:rPr>
                        <a:t>灯泡亮度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宋体" pitchFamily="2" charset="-122"/>
                        </a:rPr>
                        <a:t>镍铬合金线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宋体" pitchFamily="2" charset="-122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宋体" pitchFamily="2" charset="-122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宋体" pitchFamily="2" charset="-122"/>
                        </a:rPr>
                        <a:t>镍铬合金线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宋体" pitchFamily="2" charset="-122"/>
                        </a:rPr>
                        <a:t>2L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宋体" pitchFamily="2" charset="-122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484" name="Group 28"/>
          <p:cNvGraphicFramePr>
            <a:graphicFrameLocks noGrp="1"/>
          </p:cNvGraphicFramePr>
          <p:nvPr/>
        </p:nvGraphicFramePr>
        <p:xfrm>
          <a:off x="1116013" y="4686300"/>
          <a:ext cx="7416800" cy="1193800"/>
        </p:xfrm>
        <a:graphic>
          <a:graphicData uri="http://schemas.openxmlformats.org/drawingml/2006/table">
            <a:tbl>
              <a:tblPr/>
              <a:tblGrid>
                <a:gridCol w="1655762"/>
                <a:gridCol w="1079500"/>
                <a:gridCol w="1657350"/>
                <a:gridCol w="1368425"/>
                <a:gridCol w="1655763"/>
              </a:tblGrid>
              <a:tr h="400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仿宋_GB2312" pitchFamily="1" charset="-122"/>
                        </a:rPr>
                        <a:t>接入导体</a:t>
                      </a:r>
                    </a:p>
                  </a:txBody>
                  <a:tcPr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仿宋_GB2312" pitchFamily="1" charset="-122"/>
                        </a:rPr>
                        <a:t>长度</a:t>
                      </a:r>
                    </a:p>
                  </a:txBody>
                  <a:tcPr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仿宋_GB2312" pitchFamily="1" charset="-122"/>
                        </a:rPr>
                        <a:t>横截面积</a:t>
                      </a:r>
                    </a:p>
                  </a:txBody>
                  <a:tcPr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仿宋_GB2312" pitchFamily="1" charset="-122"/>
                        </a:rPr>
                        <a:t>电流（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仿宋_GB2312" pitchFamily="1" charset="-122"/>
                        </a:rPr>
                        <a:t>A</a:t>
                      </a: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仿宋_GB2312" pitchFamily="1" charset="-122"/>
                        </a:rPr>
                        <a:t>）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仿宋_GB2312" pitchFamily="1" charset="-122"/>
                      </a:endParaRPr>
                    </a:p>
                  </a:txBody>
                  <a:tcPr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仿宋_GB2312" pitchFamily="1" charset="-122"/>
                        </a:rPr>
                        <a:t>灯泡亮度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仿宋_GB2312" pitchFamily="1" charset="-122"/>
                      </a:endParaRPr>
                    </a:p>
                  </a:txBody>
                  <a:tcPr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A1"/>
                    </a:solidFill>
                  </a:tcPr>
                </a:tc>
              </a:tr>
              <a:tr h="3970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宋体" pitchFamily="2" charset="-122"/>
                        </a:rPr>
                        <a:t>镍铬合金线</a:t>
                      </a:r>
                    </a:p>
                  </a:txBody>
                  <a:tcPr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宋体" pitchFamily="2" charset="-122"/>
                        </a:rPr>
                        <a:t>L</a:t>
                      </a:r>
                    </a:p>
                  </a:txBody>
                  <a:tcPr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宋体" pitchFamily="2" charset="-122"/>
                        </a:rPr>
                        <a:t>S</a:t>
                      </a:r>
                    </a:p>
                  </a:txBody>
                  <a:tcPr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宋体" pitchFamily="2" charset="-122"/>
                      </a:endParaRPr>
                    </a:p>
                  </a:txBody>
                  <a:tcPr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宋体" pitchFamily="2" charset="-122"/>
                      </a:endParaRPr>
                    </a:p>
                  </a:txBody>
                  <a:tcPr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A1"/>
                    </a:solidFill>
                  </a:tcPr>
                </a:tc>
              </a:tr>
              <a:tr h="396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宋体" pitchFamily="2" charset="-122"/>
                        </a:rPr>
                        <a:t>镍铬合金线</a:t>
                      </a:r>
                    </a:p>
                  </a:txBody>
                  <a:tcPr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宋体" pitchFamily="2" charset="-122"/>
                        </a:rPr>
                        <a:t>L</a:t>
                      </a:r>
                    </a:p>
                  </a:txBody>
                  <a:tcPr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宋体" pitchFamily="2" charset="-122"/>
                        </a:rPr>
                        <a:t>2S</a:t>
                      </a:r>
                    </a:p>
                  </a:txBody>
                  <a:tcPr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宋体" pitchFamily="2" charset="-122"/>
                      </a:endParaRPr>
                    </a:p>
                  </a:txBody>
                  <a:tcPr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宋体" pitchFamily="2" charset="-122"/>
                      </a:endParaRPr>
                    </a:p>
                  </a:txBody>
                  <a:tcPr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A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510" name="Group 54"/>
          <p:cNvGraphicFramePr>
            <a:graphicFrameLocks noGrp="1"/>
          </p:cNvGraphicFramePr>
          <p:nvPr/>
        </p:nvGraphicFramePr>
        <p:xfrm>
          <a:off x="1116013" y="258763"/>
          <a:ext cx="7416800" cy="1225550"/>
        </p:xfrm>
        <a:graphic>
          <a:graphicData uri="http://schemas.openxmlformats.org/drawingml/2006/table">
            <a:tbl>
              <a:tblPr/>
              <a:tblGrid>
                <a:gridCol w="1727200"/>
                <a:gridCol w="1008062"/>
                <a:gridCol w="1657350"/>
                <a:gridCol w="1368425"/>
                <a:gridCol w="1655763"/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仿宋_GB2312" pitchFamily="1" charset="-122"/>
                        </a:rPr>
                        <a:t>接入导体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A2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仿宋_GB2312" pitchFamily="1" charset="-122"/>
                        </a:rPr>
                        <a:t>长度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A2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仿宋_GB2312" pitchFamily="1" charset="-122"/>
                        </a:rPr>
                        <a:t>横截面积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A2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仿宋_GB2312" pitchFamily="1" charset="-122"/>
                        </a:rPr>
                        <a:t>电流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仿宋_GB2312" pitchFamily="1" charset="-122"/>
                        </a:rPr>
                        <a:t>(A)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A2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仿宋_GB2312" pitchFamily="1" charset="-122"/>
                        </a:rPr>
                        <a:t>灯泡亮度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A2DC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宋体" pitchFamily="2" charset="-122"/>
                        </a:rPr>
                        <a:t>康铜线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A2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宋体" pitchFamily="2" charset="-122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A2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宋体" pitchFamily="2" charset="-122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A2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A2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A2DC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宋体" pitchFamily="2" charset="-122"/>
                        </a:rPr>
                        <a:t>镍铬合金线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A2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宋体" pitchFamily="2" charset="-122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A2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宋体" pitchFamily="2" charset="-122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A2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A2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A2DC"/>
                    </a:solidFill>
                  </a:tcPr>
                </a:tc>
              </a:tr>
            </a:tbl>
          </a:graphicData>
        </a:graphic>
      </p:graphicFrame>
      <p:sp>
        <p:nvSpPr>
          <p:cNvPr id="19536" name="Text Box 80"/>
          <p:cNvSpPr txBox="1">
            <a:spLocks noChangeArrowheads="1"/>
          </p:cNvSpPr>
          <p:nvPr/>
        </p:nvSpPr>
        <p:spPr bwMode="auto">
          <a:xfrm>
            <a:off x="1116013" y="1484313"/>
            <a:ext cx="70564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en-US"/>
          </a:p>
        </p:txBody>
      </p:sp>
      <p:sp>
        <p:nvSpPr>
          <p:cNvPr id="19537" name="Text Box 81"/>
          <p:cNvSpPr txBox="1">
            <a:spLocks noChangeArrowheads="1"/>
          </p:cNvSpPr>
          <p:nvPr/>
        </p:nvSpPr>
        <p:spPr bwMode="auto">
          <a:xfrm>
            <a:off x="900113" y="1663700"/>
            <a:ext cx="741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zh-CN" altLang="en-US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结论：在</a:t>
            </a:r>
            <a:r>
              <a:rPr lang="zh-CN" altLang="en-US" sz="20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长度</a:t>
            </a:r>
            <a:r>
              <a:rPr lang="zh-CN" altLang="en-US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、</a:t>
            </a:r>
            <a:r>
              <a:rPr lang="zh-CN" altLang="en-US" sz="20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横截面积</a:t>
            </a:r>
            <a:r>
              <a:rPr lang="zh-CN" altLang="en-US" sz="2000" b="1">
                <a:solidFill>
                  <a:srgbClr val="3618A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相同</a:t>
            </a:r>
            <a:r>
              <a:rPr lang="zh-CN" altLang="en-US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的情况下，导体的电阻跟</a:t>
            </a:r>
            <a:r>
              <a:rPr lang="zh-CN" alt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材料</a:t>
            </a:r>
            <a:r>
              <a:rPr lang="zh-CN" altLang="en-US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有关。</a:t>
            </a:r>
            <a:endParaRPr lang="zh-CN" altLang="en-US" sz="2000"/>
          </a:p>
        </p:txBody>
      </p:sp>
      <p:sp>
        <p:nvSpPr>
          <p:cNvPr id="19538" name="Text Box 82"/>
          <p:cNvSpPr txBox="1">
            <a:spLocks noChangeArrowheads="1"/>
          </p:cNvSpPr>
          <p:nvPr/>
        </p:nvSpPr>
        <p:spPr bwMode="auto">
          <a:xfrm>
            <a:off x="971550" y="3675063"/>
            <a:ext cx="71294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zh-CN" altLang="en-US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结论：在</a:t>
            </a:r>
            <a:r>
              <a:rPr lang="zh-CN" altLang="en-US" sz="20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材料</a:t>
            </a:r>
            <a:r>
              <a:rPr lang="zh-CN" altLang="en-US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、</a:t>
            </a:r>
            <a:r>
              <a:rPr lang="zh-CN" altLang="en-US" sz="20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横截面积</a:t>
            </a:r>
            <a:r>
              <a:rPr lang="zh-CN" altLang="en-US" sz="2000" b="1">
                <a:solidFill>
                  <a:srgbClr val="3618A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相同</a:t>
            </a:r>
            <a:r>
              <a:rPr lang="zh-CN" altLang="en-US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的情况下，导体的电阻跟</a:t>
            </a:r>
            <a:r>
              <a:rPr lang="zh-CN" alt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长度</a:t>
            </a:r>
            <a:r>
              <a:rPr lang="zh-CN" altLang="en-US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有</a:t>
            </a:r>
          </a:p>
          <a:p>
            <a:pPr>
              <a:spcBef>
                <a:spcPct val="20000"/>
              </a:spcBef>
              <a:defRPr/>
            </a:pPr>
            <a:r>
              <a:rPr lang="zh-CN" altLang="en-US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       </a:t>
            </a:r>
            <a:r>
              <a:rPr lang="zh-CN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关，</a:t>
            </a:r>
            <a:r>
              <a:rPr lang="zh-CN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长度</a:t>
            </a:r>
            <a:r>
              <a:rPr lang="zh-CN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越</a:t>
            </a:r>
            <a:r>
              <a:rPr lang="zh-CN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长</a:t>
            </a:r>
            <a:r>
              <a:rPr lang="zh-CN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，电阻越</a:t>
            </a:r>
            <a:r>
              <a:rPr lang="zh-CN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大</a:t>
            </a:r>
            <a:r>
              <a:rPr lang="zh-CN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。</a:t>
            </a:r>
          </a:p>
        </p:txBody>
      </p:sp>
      <p:sp>
        <p:nvSpPr>
          <p:cNvPr id="19539" name="Text Box 83"/>
          <p:cNvSpPr txBox="1">
            <a:spLocks noChangeArrowheads="1"/>
          </p:cNvSpPr>
          <p:nvPr/>
        </p:nvSpPr>
        <p:spPr bwMode="auto">
          <a:xfrm>
            <a:off x="1187450" y="6022975"/>
            <a:ext cx="70564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zh-CN" altLang="en-US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结论：在</a:t>
            </a:r>
            <a:r>
              <a:rPr lang="zh-CN" altLang="en-US" sz="20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材料</a:t>
            </a:r>
            <a:r>
              <a:rPr lang="zh-CN" altLang="en-US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、</a:t>
            </a:r>
            <a:r>
              <a:rPr lang="zh-CN" altLang="en-US" sz="20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长度</a:t>
            </a:r>
            <a:r>
              <a:rPr lang="zh-CN" altLang="en-US" sz="2000" b="1">
                <a:solidFill>
                  <a:srgbClr val="3618A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相同</a:t>
            </a:r>
            <a:r>
              <a:rPr lang="zh-CN" altLang="en-US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的情况下，导体的电阻跟</a:t>
            </a:r>
            <a:r>
              <a:rPr lang="zh-CN" alt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横截面积</a:t>
            </a:r>
          </a:p>
          <a:p>
            <a:pPr>
              <a:defRPr/>
            </a:pPr>
            <a:r>
              <a:rPr lang="zh-CN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        </a:t>
            </a:r>
            <a:r>
              <a:rPr lang="zh-CN" altLang="en-US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有关</a:t>
            </a:r>
            <a:r>
              <a:rPr lang="zh-CN" alt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，横截面积</a:t>
            </a:r>
            <a:r>
              <a:rPr lang="zh-CN" altLang="en-US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越</a:t>
            </a:r>
            <a:r>
              <a:rPr lang="zh-CN" alt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大</a:t>
            </a:r>
            <a:r>
              <a:rPr lang="zh-CN" altLang="en-US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，电阻越</a:t>
            </a:r>
            <a:r>
              <a:rPr lang="zh-CN" alt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小</a:t>
            </a:r>
            <a:r>
              <a:rPr lang="zh-CN" altLang="en-US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。</a:t>
            </a:r>
          </a:p>
          <a:p>
            <a:pPr>
              <a:defRPr/>
            </a:pPr>
            <a:endParaRPr lang="zh-CN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37" grpId="0" autoUpdateAnimBg="0"/>
      <p:bldP spid="19538" grpId="0" autoUpdateAnimBg="0"/>
      <p:bldP spid="19539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684213" y="-25400"/>
            <a:ext cx="2592387" cy="700088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华文新魏" pitchFamily="2" charset="-122"/>
                <a:ea typeface="华文新魏" pitchFamily="2" charset="-122"/>
              </a:rPr>
              <a:t>实验结论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435975" cy="47815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1" charset="-122"/>
              </a:rPr>
              <a:t>1</a:t>
            </a:r>
            <a:r>
              <a:rPr lang="zh-CN" alt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1" charset="-122"/>
              </a:rPr>
              <a:t>、在</a:t>
            </a:r>
            <a:r>
              <a:rPr lang="zh-CN" altLang="en-US" sz="36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1" charset="-122"/>
              </a:rPr>
              <a:t>长度、横截面积</a:t>
            </a:r>
            <a:r>
              <a:rPr lang="zh-CN" altLang="en-US" sz="3600" b="1" smtClean="0">
                <a:solidFill>
                  <a:srgbClr val="3618A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1" charset="-122"/>
              </a:rPr>
              <a:t>相同</a:t>
            </a:r>
            <a:r>
              <a:rPr lang="zh-CN" alt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1" charset="-122"/>
              </a:rPr>
              <a:t>的情况下，导体的电阻跟</a:t>
            </a:r>
            <a:r>
              <a:rPr lang="zh-CN" altLang="en-US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1" charset="-122"/>
              </a:rPr>
              <a:t>材料</a:t>
            </a:r>
            <a:r>
              <a:rPr lang="zh-CN" alt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1" charset="-122"/>
              </a:rPr>
              <a:t>有关。</a:t>
            </a:r>
            <a:endParaRPr lang="en-US" sz="3600" b="1" smtClean="0">
              <a:effectLst>
                <a:outerShdw blurRad="38100" dist="38100" dir="2700000" algn="tl">
                  <a:srgbClr val="C0C0C0"/>
                </a:outerShdw>
              </a:effectLst>
              <a:ea typeface="楷体_GB2312" pitchFamily="1" charset="-122"/>
            </a:endParaRPr>
          </a:p>
          <a:p>
            <a:pPr eaLnBrk="1" hangingPunct="1">
              <a:buFontTx/>
              <a:buNone/>
              <a:defRPr/>
            </a:pPr>
            <a:r>
              <a:rPr 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1" charset="-122"/>
              </a:rPr>
              <a:t>2</a:t>
            </a:r>
            <a:r>
              <a:rPr lang="zh-CN" alt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1" charset="-122"/>
              </a:rPr>
              <a:t>、在</a:t>
            </a:r>
            <a:r>
              <a:rPr lang="zh-CN" altLang="en-US" sz="36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1" charset="-122"/>
              </a:rPr>
              <a:t>材料、横截面积</a:t>
            </a:r>
            <a:r>
              <a:rPr lang="zh-CN" altLang="en-US" sz="3600" b="1" smtClean="0">
                <a:solidFill>
                  <a:srgbClr val="3618A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1" charset="-122"/>
              </a:rPr>
              <a:t>相同</a:t>
            </a:r>
            <a:r>
              <a:rPr lang="zh-CN" alt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1" charset="-122"/>
              </a:rPr>
              <a:t>的情况下，导体的电阻跟</a:t>
            </a:r>
            <a:r>
              <a:rPr lang="zh-CN" altLang="en-US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1" charset="-122"/>
              </a:rPr>
              <a:t>长度</a:t>
            </a:r>
            <a:r>
              <a:rPr lang="zh-CN" alt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1" charset="-122"/>
              </a:rPr>
              <a:t>有关，</a:t>
            </a:r>
            <a:r>
              <a:rPr lang="zh-CN" altLang="en-US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1" charset="-122"/>
              </a:rPr>
              <a:t>长度</a:t>
            </a:r>
            <a:r>
              <a:rPr lang="zh-CN" alt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1" charset="-122"/>
              </a:rPr>
              <a:t>越</a:t>
            </a:r>
            <a:r>
              <a:rPr lang="zh-CN" altLang="en-US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1" charset="-122"/>
              </a:rPr>
              <a:t>长</a:t>
            </a:r>
            <a:r>
              <a:rPr lang="zh-CN" alt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1" charset="-122"/>
              </a:rPr>
              <a:t>，电阻越</a:t>
            </a:r>
            <a:r>
              <a:rPr lang="zh-CN" altLang="en-US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1" charset="-122"/>
              </a:rPr>
              <a:t>大</a:t>
            </a:r>
            <a:r>
              <a:rPr lang="zh-CN" alt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1" charset="-122"/>
              </a:rPr>
              <a:t>。</a:t>
            </a:r>
          </a:p>
          <a:p>
            <a:pPr eaLnBrk="1" hangingPunct="1">
              <a:buFontTx/>
              <a:buNone/>
              <a:defRPr/>
            </a:pPr>
            <a:r>
              <a:rPr 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1" charset="-122"/>
              </a:rPr>
              <a:t>3</a:t>
            </a:r>
            <a:r>
              <a:rPr lang="zh-CN" alt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1" charset="-122"/>
              </a:rPr>
              <a:t>、在</a:t>
            </a:r>
            <a:r>
              <a:rPr lang="zh-CN" altLang="en-US" sz="36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1" charset="-122"/>
              </a:rPr>
              <a:t>材料、长度</a:t>
            </a:r>
            <a:r>
              <a:rPr lang="zh-CN" altLang="en-US" sz="3600" b="1" smtClean="0">
                <a:solidFill>
                  <a:srgbClr val="3618A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1" charset="-122"/>
              </a:rPr>
              <a:t>相同</a:t>
            </a:r>
            <a:r>
              <a:rPr lang="zh-CN" alt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1" charset="-122"/>
              </a:rPr>
              <a:t>的情况下，导体的电阻跟</a:t>
            </a:r>
            <a:r>
              <a:rPr lang="zh-CN" altLang="en-US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1" charset="-122"/>
              </a:rPr>
              <a:t>横截面积</a:t>
            </a:r>
            <a:r>
              <a:rPr lang="zh-CN" alt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1" charset="-122"/>
              </a:rPr>
              <a:t>有关</a:t>
            </a:r>
            <a:r>
              <a:rPr lang="zh-CN" altLang="en-US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1" charset="-122"/>
              </a:rPr>
              <a:t>，横截面积</a:t>
            </a:r>
            <a:r>
              <a:rPr lang="zh-CN" alt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1" charset="-122"/>
              </a:rPr>
              <a:t>越</a:t>
            </a:r>
            <a:r>
              <a:rPr lang="zh-CN" altLang="en-US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1" charset="-122"/>
              </a:rPr>
              <a:t>大</a:t>
            </a:r>
            <a:r>
              <a:rPr lang="zh-CN" alt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1" charset="-122"/>
              </a:rPr>
              <a:t>，电阻越</a:t>
            </a:r>
            <a:r>
              <a:rPr lang="zh-CN" altLang="en-US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1" charset="-122"/>
              </a:rPr>
              <a:t>小</a:t>
            </a:r>
            <a:r>
              <a:rPr lang="zh-CN" alt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1" charset="-122"/>
              </a:rPr>
              <a:t>。</a:t>
            </a:r>
          </a:p>
          <a:p>
            <a:pPr eaLnBrk="1" hangingPunct="1">
              <a:buFontTx/>
              <a:buNone/>
              <a:defRPr/>
            </a:pPr>
            <a:endParaRPr lang="zh-CN" altLang="en-US" sz="3600" b="1" smtClean="0">
              <a:effectLst>
                <a:outerShdw blurRad="38100" dist="38100" dir="2700000" algn="tl">
                  <a:srgbClr val="C0C0C0"/>
                </a:outerShdw>
              </a:effectLst>
              <a:ea typeface="楷体_GB2312" pitchFamily="1" charset="-122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547813" y="5445125"/>
            <a:ext cx="1368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en-US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755650" y="5300663"/>
            <a:ext cx="18002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>
                <a:solidFill>
                  <a:schemeClr val="tx2"/>
                </a:solidFill>
              </a:rPr>
              <a:t>思考：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765300" y="5373688"/>
            <a:ext cx="75596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>
                <a:solidFill>
                  <a:schemeClr val="hlink"/>
                </a:solidFill>
              </a:rPr>
              <a:t>为什么白炽灯通常是在开灯那一瞬间容易烧？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763713" y="6021388"/>
            <a:ext cx="63357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>
                <a:solidFill>
                  <a:schemeClr val="folHlink"/>
                </a:solidFill>
              </a:rPr>
              <a:t>为了弄明白这个道理，下面做个实验。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 autoUpdateAnimBg="0"/>
      <p:bldP spid="20483" grpId="0" build="p" autoUpdateAnimBg="0"/>
      <p:bldP spid="20485" grpId="0" autoUpdateAnimBg="0"/>
      <p:bldP spid="20486" grpId="0" autoUpdateAnimBg="0"/>
      <p:bldP spid="20487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539750" y="188913"/>
          <a:ext cx="3779838" cy="2905125"/>
        </p:xfrm>
        <a:graphic>
          <a:graphicData uri="http://schemas.openxmlformats.org/presentationml/2006/ole">
            <p:oleObj spid="_x0000_s21514" r:id="rId3" imgW="4200000" imgH="3228571" progId="PBrush">
              <p:embed/>
            </p:oleObj>
          </a:graphicData>
        </a:graphic>
      </p:graphicFrame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84213" y="3098800"/>
            <a:ext cx="1727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4400" b="1" i="1">
                <a:solidFill>
                  <a:srgbClr val="FF0000"/>
                </a:solidFill>
                <a:latin typeface="Times New Roman" pitchFamily="18" charset="0"/>
                <a:ea typeface="华文新魏" pitchFamily="2" charset="-122"/>
              </a:rPr>
              <a:t>结论</a:t>
            </a:r>
            <a:r>
              <a:rPr lang="zh-CN" altLang="en-US" sz="4400" b="1">
                <a:latin typeface="Times New Roman" pitchFamily="18" charset="0"/>
                <a:ea typeface="华文新魏" pitchFamily="2" charset="-122"/>
              </a:rPr>
              <a:t>：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052638" y="3813175"/>
            <a:ext cx="6264275" cy="15636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111111"/>
                </a:solidFill>
              </a:rPr>
              <a:t>1</a:t>
            </a:r>
            <a:r>
              <a:rPr lang="zh-CN" altLang="en-US" sz="3200" b="1">
                <a:solidFill>
                  <a:srgbClr val="111111"/>
                </a:solidFill>
              </a:rPr>
              <a:t>、对</a:t>
            </a:r>
            <a:r>
              <a:rPr lang="zh-CN" altLang="en-US" sz="3200" b="1">
                <a:solidFill>
                  <a:schemeClr val="hlink"/>
                </a:solidFill>
              </a:rPr>
              <a:t>大多数导体</a:t>
            </a:r>
            <a:r>
              <a:rPr lang="zh-CN" altLang="en-US" sz="3200" b="1">
                <a:solidFill>
                  <a:srgbClr val="111111"/>
                </a:solidFill>
              </a:rPr>
              <a:t>来说，</a:t>
            </a:r>
            <a:r>
              <a:rPr lang="zh-CN" altLang="en-US" sz="3200" b="1">
                <a:solidFill>
                  <a:srgbClr val="CC0000"/>
                </a:solidFill>
                <a:latin typeface="Times New Roman" pitchFamily="18" charset="0"/>
                <a:ea typeface="华文行楷" pitchFamily="2" charset="-122"/>
              </a:rPr>
              <a:t>温度</a:t>
            </a:r>
            <a:r>
              <a:rPr lang="zh-CN" altLang="en-US" sz="3200" b="1">
                <a:solidFill>
                  <a:schemeClr val="folHlink"/>
                </a:solidFill>
                <a:latin typeface="Times New Roman" pitchFamily="18" charset="0"/>
                <a:ea typeface="华文行楷" pitchFamily="2" charset="-122"/>
              </a:rPr>
              <a:t>越高</a:t>
            </a:r>
            <a:r>
              <a:rPr lang="zh-CN" altLang="en-US" sz="3200" b="1">
                <a:solidFill>
                  <a:srgbClr val="111111"/>
                </a:solidFill>
                <a:latin typeface="Times New Roman" pitchFamily="18" charset="0"/>
                <a:ea typeface="华文行楷" pitchFamily="2" charset="-122"/>
              </a:rPr>
              <a:t>，</a:t>
            </a:r>
            <a:r>
              <a:rPr lang="zh-CN" altLang="en-US" sz="3200" b="1">
                <a:solidFill>
                  <a:schemeClr val="folHlink"/>
                </a:solidFill>
                <a:latin typeface="Times New Roman" pitchFamily="18" charset="0"/>
                <a:ea typeface="华文行楷" pitchFamily="2" charset="-122"/>
              </a:rPr>
              <a:t>电阻越大，即</a:t>
            </a:r>
            <a:r>
              <a:rPr lang="zh-CN" altLang="en-US" sz="3200" b="1">
                <a:solidFill>
                  <a:schemeClr val="tx2"/>
                </a:solidFill>
                <a:latin typeface="Times New Roman" pitchFamily="18" charset="0"/>
                <a:ea typeface="华文行楷" pitchFamily="2" charset="-122"/>
              </a:rPr>
              <a:t>电阻随温度的升高而增大．</a:t>
            </a:r>
            <a:endParaRPr lang="zh-CN" altLang="en-US" sz="4000" b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1509" name="Control 5"/>
          <p:cNvSpPr>
            <a:spLocks noChangeArrowheads="1" noChangeShapeType="1"/>
          </p:cNvSpPr>
          <p:nvPr/>
        </p:nvSpPr>
        <p:spPr bwMode="auto">
          <a:xfrm>
            <a:off x="3203575" y="836613"/>
            <a:ext cx="5543550" cy="388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4572000" y="188913"/>
            <a:ext cx="38163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>
                <a:solidFill>
                  <a:srgbClr val="4D813B"/>
                </a:solidFill>
              </a:rPr>
              <a:t>       照图加热，观察灯泡的亮度变化。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2051050" y="3213100"/>
            <a:ext cx="568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/>
              <a:t>电阻大小还跟</a:t>
            </a:r>
            <a:r>
              <a:rPr lang="zh-CN" altLang="en-US" sz="3200" b="1">
                <a:solidFill>
                  <a:srgbClr val="FF0000"/>
                </a:solidFill>
              </a:rPr>
              <a:t>温度</a:t>
            </a:r>
            <a:r>
              <a:rPr lang="zh-CN" altLang="en-US" sz="3200" b="1"/>
              <a:t>有关：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2051050" y="5589588"/>
            <a:ext cx="6408738" cy="20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/>
              <a:t>2</a:t>
            </a:r>
            <a:r>
              <a:rPr lang="zh-CN" altLang="en-US" sz="3600" b="1"/>
              <a:t>、但</a:t>
            </a:r>
            <a:r>
              <a:rPr lang="zh-CN" altLang="en-US" sz="3600" b="1">
                <a:solidFill>
                  <a:srgbClr val="111111"/>
                </a:solidFill>
              </a:rPr>
              <a:t>也有</a:t>
            </a:r>
            <a:r>
              <a:rPr lang="zh-CN" altLang="en-US" sz="3600" b="1">
                <a:solidFill>
                  <a:schemeClr val="folHlink"/>
                </a:solidFill>
              </a:rPr>
              <a:t>少数导体</a:t>
            </a:r>
            <a:r>
              <a:rPr lang="zh-CN" altLang="en-US" sz="3600" b="1">
                <a:solidFill>
                  <a:srgbClr val="111111"/>
                </a:solidFill>
              </a:rPr>
              <a:t>，</a:t>
            </a:r>
            <a:r>
              <a:rPr lang="zh-CN" altLang="en-US" sz="3600" b="1"/>
              <a:t>电阻随</a:t>
            </a:r>
            <a:r>
              <a:rPr lang="zh-CN" altLang="en-US" sz="3600" b="1">
                <a:solidFill>
                  <a:srgbClr val="CC0000"/>
                </a:solidFill>
              </a:rPr>
              <a:t>温度</a:t>
            </a:r>
            <a:r>
              <a:rPr lang="zh-CN" altLang="en-US" sz="3600" b="1">
                <a:solidFill>
                  <a:srgbClr val="111111"/>
                </a:solidFill>
              </a:rPr>
              <a:t>的</a:t>
            </a:r>
            <a:r>
              <a:rPr lang="zh-CN" altLang="en-US" sz="3600" b="1">
                <a:solidFill>
                  <a:srgbClr val="CC0000"/>
                </a:solidFill>
              </a:rPr>
              <a:t>升高</a:t>
            </a:r>
            <a:r>
              <a:rPr lang="zh-CN" altLang="en-US" sz="3600" b="1">
                <a:solidFill>
                  <a:srgbClr val="111111"/>
                </a:solidFill>
              </a:rPr>
              <a:t>而</a:t>
            </a:r>
            <a:r>
              <a:rPr lang="zh-CN" altLang="en-US" sz="3600" b="1">
                <a:solidFill>
                  <a:srgbClr val="CC0000"/>
                </a:solidFill>
              </a:rPr>
              <a:t>减小</a:t>
            </a:r>
            <a:r>
              <a:rPr lang="zh-CN" altLang="en-US" sz="3600" b="1"/>
              <a:t>，如：碳。</a:t>
            </a:r>
          </a:p>
          <a:p>
            <a:pPr eaLnBrk="1" hangingPunct="1">
              <a:spcBef>
                <a:spcPct val="50000"/>
              </a:spcBef>
            </a:pPr>
            <a:endParaRPr lang="zh-CN" altLang="en-US" sz="3600"/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755650" y="3716338"/>
            <a:ext cx="1223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>
                <a:solidFill>
                  <a:schemeClr val="folHlink"/>
                </a:solidFill>
              </a:rPr>
              <a:t>注意：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utoUpdateAnimBg="0"/>
      <p:bldP spid="21508" grpId="0" animBg="1" autoUpdateAnimBg="0"/>
      <p:bldP spid="21510" grpId="0" autoUpdateAnimBg="0"/>
      <p:bldP spid="21511" grpId="0" autoUpdateAnimBg="0"/>
      <p:bldP spid="21512" grpId="0" autoUpdateAnimBg="0"/>
      <p:bldP spid="21513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1801813"/>
            <a:ext cx="91440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tabLst>
                <a:tab pos="228600" algn="l"/>
              </a:tabLst>
            </a:pPr>
            <a:r>
              <a:rPr lang="en-US" altLang="zh-CN" sz="4000" b="1">
                <a:latin typeface="Arial" pitchFamily="34" charset="0"/>
              </a:rPr>
              <a:t>1</a:t>
            </a:r>
            <a:r>
              <a:rPr lang="zh-CN" altLang="en-US" sz="4000" b="1">
                <a:latin typeface="Arial" pitchFamily="34" charset="0"/>
              </a:rPr>
              <a:t>、一只灯泡的灯丝断了再接上，比原来     更亮，这是因为灯丝的长度变（     ）</a:t>
            </a:r>
          </a:p>
          <a:p>
            <a:pPr>
              <a:tabLst>
                <a:tab pos="228600" algn="l"/>
              </a:tabLst>
            </a:pPr>
            <a:r>
              <a:rPr lang="zh-CN" altLang="en-US" sz="4000" b="1">
                <a:latin typeface="Arial" pitchFamily="34" charset="0"/>
              </a:rPr>
              <a:t>灯丝的电阻变（      ），通过灯丝的电流变（       ）的缘故。</a:t>
            </a:r>
          </a:p>
          <a:p>
            <a:pPr algn="ctr">
              <a:tabLst>
                <a:tab pos="228600" algn="l"/>
              </a:tabLst>
            </a:pPr>
            <a:endParaRPr lang="zh-CN" altLang="en-US" sz="4000" b="1">
              <a:latin typeface="Arial" pitchFamily="34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684213" y="622300"/>
            <a:ext cx="41751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6000" b="1">
                <a:solidFill>
                  <a:srgbClr val="FF0000"/>
                </a:solidFill>
                <a:latin typeface="Arial" pitchFamily="34" charset="0"/>
              </a:rPr>
              <a:t>分层训练</a:t>
            </a:r>
            <a:r>
              <a:rPr lang="en-US" altLang="zh-CN" sz="6000" b="1">
                <a:solidFill>
                  <a:srgbClr val="FF0000"/>
                </a:solidFill>
                <a:latin typeface="Arial" pitchFamily="34" charset="0"/>
              </a:rPr>
              <a:t>: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7235825" y="2420938"/>
            <a:ext cx="6937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4000" b="1">
                <a:solidFill>
                  <a:srgbClr val="FF0000"/>
                </a:solidFill>
                <a:latin typeface="Arial" pitchFamily="34" charset="0"/>
              </a:rPr>
              <a:t>短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3635375" y="2997200"/>
            <a:ext cx="12239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400">
                <a:solidFill>
                  <a:srgbClr val="FF0000"/>
                </a:solidFill>
                <a:latin typeface="Arial" pitchFamily="34" charset="0"/>
              </a:rPr>
              <a:t>小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1763713" y="3644900"/>
            <a:ext cx="17287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000">
                <a:solidFill>
                  <a:srgbClr val="FF0000"/>
                </a:solidFill>
                <a:latin typeface="Arial" pitchFamily="34" charset="0"/>
              </a:rPr>
              <a:t>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utoUpdateAnimBg="0"/>
      <p:bldP spid="22531" grpId="0" autoUpdateAnimBg="0"/>
      <p:bldP spid="22532" grpId="0" autoUpdateAnimBg="0"/>
      <p:bldP spid="22533" grpId="0" autoUpdateAnimBg="0"/>
      <p:bldP spid="2253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601663"/>
            <a:ext cx="6870700" cy="1598613"/>
          </a:xfrm>
        </p:spPr>
        <p:txBody>
          <a:bodyPr/>
          <a:lstStyle/>
          <a:p>
            <a:pPr algn="l" eaLnBrk="1" hangingPunct="1"/>
            <a:r>
              <a:rPr lang="zh-CN" smtClean="0">
                <a:solidFill>
                  <a:schemeClr val="bg2"/>
                </a:solidFill>
              </a:rPr>
              <a:t>复习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12875"/>
            <a:ext cx="7993063" cy="8937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sz="3600" smtClean="0"/>
              <a:t>1</a:t>
            </a:r>
            <a:r>
              <a:rPr lang="zh-CN" altLang="en-US" sz="3600" smtClean="0"/>
              <a:t>、一个完整简单的电路由哪些组成？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971550" y="1924050"/>
            <a:ext cx="71294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>
                <a:solidFill>
                  <a:srgbClr val="FF0000"/>
                </a:solidFill>
                <a:latin typeface="Arial" pitchFamily="34" charset="0"/>
              </a:rPr>
              <a:t>（电源、开关、用电器和导线）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0" y="2708275"/>
            <a:ext cx="96123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>
                <a:latin typeface="Arial" pitchFamily="34" charset="0"/>
              </a:rPr>
              <a:t>  2</a:t>
            </a:r>
            <a:r>
              <a:rPr lang="zh-CN" altLang="en-US" sz="3600">
                <a:latin typeface="Arial" pitchFamily="34" charset="0"/>
              </a:rPr>
              <a:t>、你注意没有，导线一般用什么材料制作？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900113" y="3284538"/>
            <a:ext cx="56165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>
                <a:solidFill>
                  <a:srgbClr val="FF0000"/>
                </a:solidFill>
                <a:latin typeface="Arial" pitchFamily="34" charset="0"/>
              </a:rPr>
              <a:t>（铝、铜等等）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50825" y="4005263"/>
            <a:ext cx="9290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>
                <a:latin typeface="Arial" pitchFamily="34" charset="0"/>
              </a:rPr>
              <a:t>3</a:t>
            </a:r>
            <a:r>
              <a:rPr lang="zh-CN" altLang="en-US" sz="3600">
                <a:latin typeface="Arial" pitchFamily="34" charset="0"/>
              </a:rPr>
              <a:t>、导线为啥不用塑料、玻璃等材料来制作？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07950" y="4724400"/>
            <a:ext cx="92884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>
                <a:latin typeface="Arial" pitchFamily="34" charset="0"/>
              </a:rPr>
              <a:t>     </a:t>
            </a:r>
            <a:r>
              <a:rPr lang="zh-CN" altLang="en-US" sz="3200">
                <a:solidFill>
                  <a:srgbClr val="FF0000"/>
                </a:solidFill>
                <a:latin typeface="Arial" pitchFamily="34" charset="0"/>
              </a:rPr>
              <a:t>（原来</a:t>
            </a:r>
            <a:r>
              <a:rPr lang="zh-CN" altLang="en-US" sz="3200">
                <a:solidFill>
                  <a:schemeClr val="hlink"/>
                </a:solidFill>
                <a:latin typeface="Arial" pitchFamily="34" charset="0"/>
              </a:rPr>
              <a:t>不同材料</a:t>
            </a:r>
            <a:r>
              <a:rPr lang="zh-CN" altLang="en-US" sz="3200">
                <a:solidFill>
                  <a:srgbClr val="FF0000"/>
                </a:solidFill>
                <a:latin typeface="Arial" pitchFamily="34" charset="0"/>
              </a:rPr>
              <a:t>构成的物体的</a:t>
            </a:r>
            <a:r>
              <a:rPr lang="zh-CN" altLang="en-US" sz="3200">
                <a:solidFill>
                  <a:srgbClr val="3618A4"/>
                </a:solidFill>
                <a:latin typeface="Arial" pitchFamily="34" charset="0"/>
              </a:rPr>
              <a:t>导电性</a:t>
            </a:r>
            <a:r>
              <a:rPr lang="zh-CN" altLang="en-US" sz="3200">
                <a:solidFill>
                  <a:srgbClr val="FF0000"/>
                </a:solidFill>
                <a:latin typeface="Arial" pitchFamily="34" charset="0"/>
              </a:rPr>
              <a:t>一般不同</a:t>
            </a:r>
            <a:r>
              <a:rPr lang="zh-CN" altLang="en-US" sz="3600">
                <a:solidFill>
                  <a:srgbClr val="FF0000"/>
                </a:solidFill>
                <a:latin typeface="Arial" pitchFamily="34" charset="0"/>
              </a:rPr>
              <a:t>）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1908175" y="5661025"/>
            <a:ext cx="6804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>
                <a:solidFill>
                  <a:schemeClr val="folHlink"/>
                </a:solidFill>
                <a:latin typeface="Arial" pitchFamily="34" charset="0"/>
              </a:rPr>
              <a:t>请同学们看书</a:t>
            </a:r>
            <a:r>
              <a:rPr lang="en-US" altLang="zh-CN" sz="3200">
                <a:solidFill>
                  <a:schemeClr val="folHlink"/>
                </a:solidFill>
                <a:latin typeface="Arial" pitchFamily="34" charset="0"/>
              </a:rPr>
              <a:t>P70</a:t>
            </a:r>
            <a:r>
              <a:rPr lang="zh-CN" altLang="en-US" sz="3200">
                <a:solidFill>
                  <a:schemeClr val="folHlink"/>
                </a:solidFill>
                <a:latin typeface="Arial" pitchFamily="34" charset="0"/>
              </a:rPr>
              <a:t>，认真阅读图</a:t>
            </a:r>
            <a:r>
              <a:rPr lang="en-US" altLang="zh-CN" sz="3200">
                <a:solidFill>
                  <a:schemeClr val="folHlink"/>
                </a:solidFill>
                <a:latin typeface="Arial" pitchFamily="34" charset="0"/>
              </a:rPr>
              <a:t>5-3-3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  <p:bldP spid="5123" grpId="0" build="p" autoUpdateAnimBg="0"/>
      <p:bldP spid="5124" grpId="0" autoUpdateAnimBg="0"/>
      <p:bldP spid="5125" grpId="0" autoUpdateAnimBg="0"/>
      <p:bldP spid="5126" grpId="0" autoUpdateAnimBg="0"/>
      <p:bldP spid="5127" grpId="0" autoUpdateAnimBg="0"/>
      <p:bldP spid="5128" grpId="0" autoUpdateAnimBg="0"/>
      <p:bldP spid="5129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1268413"/>
            <a:ext cx="8794750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228600" algn="l"/>
              </a:tabLst>
            </a:pPr>
            <a:r>
              <a:rPr lang="en-US" altLang="zh-CN" sz="3600" b="1">
                <a:latin typeface="Arial" pitchFamily="34" charset="0"/>
              </a:rPr>
              <a:t>       2.</a:t>
            </a:r>
            <a:r>
              <a:rPr lang="zh-CN" altLang="en-US" sz="3600" b="1">
                <a:latin typeface="Arial" pitchFamily="34" charset="0"/>
              </a:rPr>
              <a:t>有一段裸导线，下列方法可以减小它</a:t>
            </a:r>
          </a:p>
          <a:p>
            <a:pPr>
              <a:tabLst>
                <a:tab pos="228600" algn="l"/>
              </a:tabLst>
            </a:pPr>
            <a:r>
              <a:rPr lang="zh-CN" altLang="en-US" sz="3600" b="1">
                <a:latin typeface="Arial" pitchFamily="34" charset="0"/>
              </a:rPr>
              <a:t>的电阻的是（　　　）：</a:t>
            </a:r>
          </a:p>
          <a:p>
            <a:pPr>
              <a:tabLst>
                <a:tab pos="228600" algn="l"/>
              </a:tabLst>
            </a:pPr>
            <a:r>
              <a:rPr lang="en-US" altLang="zh-CN" sz="3600" b="1">
                <a:latin typeface="Arial" pitchFamily="34" charset="0"/>
              </a:rPr>
              <a:t>      A</a:t>
            </a:r>
            <a:r>
              <a:rPr lang="zh-CN" altLang="en-US" sz="3600" b="1">
                <a:latin typeface="Arial" pitchFamily="34" charset="0"/>
              </a:rPr>
              <a:t>、把导线拉长一些　</a:t>
            </a:r>
          </a:p>
          <a:p>
            <a:pPr>
              <a:tabLst>
                <a:tab pos="228600" algn="l"/>
              </a:tabLst>
            </a:pPr>
            <a:r>
              <a:rPr lang="en-US" altLang="zh-CN" sz="3600" b="1">
                <a:latin typeface="Arial" pitchFamily="34" charset="0"/>
              </a:rPr>
              <a:t>      B</a:t>
            </a:r>
            <a:r>
              <a:rPr lang="zh-CN" altLang="en-US" sz="3600" b="1">
                <a:latin typeface="Arial" pitchFamily="34" charset="0"/>
              </a:rPr>
              <a:t>、把导线对折起来</a:t>
            </a:r>
          </a:p>
          <a:p>
            <a:pPr>
              <a:tabLst>
                <a:tab pos="228600" algn="l"/>
              </a:tabLst>
            </a:pPr>
            <a:r>
              <a:rPr lang="en-US" altLang="zh-CN" sz="3600" b="1">
                <a:latin typeface="Arial" pitchFamily="34" charset="0"/>
              </a:rPr>
              <a:t>      C</a:t>
            </a:r>
            <a:r>
              <a:rPr lang="zh-CN" altLang="en-US" sz="3600" b="1">
                <a:latin typeface="Arial" pitchFamily="34" charset="0"/>
              </a:rPr>
              <a:t>、加大导线两端的电压　　</a:t>
            </a:r>
          </a:p>
          <a:p>
            <a:pPr>
              <a:tabLst>
                <a:tab pos="228600" algn="l"/>
              </a:tabLst>
            </a:pPr>
            <a:r>
              <a:rPr lang="en-US" altLang="zh-CN" sz="3600" b="1">
                <a:latin typeface="Arial" pitchFamily="34" charset="0"/>
              </a:rPr>
              <a:t>      D</a:t>
            </a:r>
            <a:r>
              <a:rPr lang="zh-CN" altLang="en-US" sz="3600" b="1">
                <a:latin typeface="Arial" pitchFamily="34" charset="0"/>
              </a:rPr>
              <a:t>、减小通过导线的电流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0" y="0"/>
            <a:ext cx="41751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6000" b="1">
                <a:solidFill>
                  <a:srgbClr val="FF0000"/>
                </a:solidFill>
                <a:latin typeface="Arial" pitchFamily="34" charset="0"/>
              </a:rPr>
              <a:t>分层训练</a:t>
            </a:r>
            <a:r>
              <a:rPr lang="en-US" altLang="zh-CN" sz="6000" b="1">
                <a:solidFill>
                  <a:srgbClr val="FF0000"/>
                </a:solidFill>
                <a:latin typeface="Arial" pitchFamily="34" charset="0"/>
              </a:rPr>
              <a:t>: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2339975" y="1844675"/>
            <a:ext cx="24479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>
                <a:solidFill>
                  <a:srgbClr val="FF0000"/>
                </a:solidFill>
                <a:latin typeface="Arial" pitchFamily="34" charset="0"/>
              </a:rPr>
              <a:t>       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23850" y="1708150"/>
            <a:ext cx="8856663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b="1"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、下列关于电阻的说法中，正确的是（　　）</a:t>
            </a:r>
          </a:p>
          <a:p>
            <a:r>
              <a:rPr lang="en-US" altLang="zh-CN" sz="3200" b="1">
                <a:latin typeface="黑体" pitchFamily="49" charset="-122"/>
                <a:ea typeface="黑体" pitchFamily="49" charset="-122"/>
              </a:rPr>
              <a:t>A</a:t>
            </a:r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、通过导体的电流越大，电阻就越大。</a:t>
            </a:r>
          </a:p>
          <a:p>
            <a:r>
              <a:rPr lang="en-US" altLang="zh-CN" sz="3200" b="1">
                <a:latin typeface="黑体" pitchFamily="49" charset="-122"/>
                <a:ea typeface="黑体" pitchFamily="49" charset="-122"/>
              </a:rPr>
              <a:t>B</a:t>
            </a:r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、导体中有电流时有电阻，无电流时电阻为零。</a:t>
            </a:r>
          </a:p>
          <a:p>
            <a:r>
              <a:rPr lang="en-US" altLang="zh-CN" sz="3200" b="1">
                <a:latin typeface="黑体" pitchFamily="49" charset="-122"/>
                <a:ea typeface="黑体" pitchFamily="49" charset="-122"/>
              </a:rPr>
              <a:t>C</a:t>
            </a:r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、铁导线的电阻比铜导线的电阻大。</a:t>
            </a:r>
          </a:p>
          <a:p>
            <a:r>
              <a:rPr lang="en-US" altLang="zh-CN" sz="3200" b="1">
                <a:latin typeface="黑体" pitchFamily="49" charset="-122"/>
                <a:ea typeface="黑体" pitchFamily="49" charset="-122"/>
              </a:rPr>
              <a:t>D</a:t>
            </a:r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、一般来说，对于大多数金属导体，通电时的电阻比不通电时的电阻稍大些。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684213" y="333375"/>
            <a:ext cx="41751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6000" b="1">
                <a:solidFill>
                  <a:srgbClr val="FF0000"/>
                </a:solidFill>
                <a:latin typeface="Arial" pitchFamily="34" charset="0"/>
              </a:rPr>
              <a:t>分层训练</a:t>
            </a:r>
            <a:r>
              <a:rPr lang="en-US" altLang="zh-CN" sz="6000" b="1">
                <a:solidFill>
                  <a:srgbClr val="FF0000"/>
                </a:solidFill>
                <a:latin typeface="Arial" pitchFamily="34" charset="0"/>
              </a:rPr>
              <a:t>: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7596188" y="1700213"/>
            <a:ext cx="18732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>
                <a:solidFill>
                  <a:srgbClr val="FF0000"/>
                </a:solidFill>
                <a:latin typeface="Arial" pitchFamily="34" charset="0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2555875" y="1700213"/>
            <a:ext cx="6480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3</a:t>
            </a:r>
            <a:r>
              <a:rPr lang="zh-CN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、决定电阻大小的因素：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2555875" y="2420938"/>
            <a:ext cx="5473700" cy="152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   </a:t>
            </a:r>
            <a:r>
              <a:rPr lang="zh-CN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电阻的大小与导体的</a:t>
            </a:r>
            <a:r>
              <a:rPr lang="zh-CN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长度、横截面积</a:t>
            </a:r>
            <a:r>
              <a:rPr lang="zh-CN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和</a:t>
            </a:r>
            <a:r>
              <a:rPr lang="zh-CN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材料</a:t>
            </a:r>
            <a:r>
              <a:rPr lang="zh-CN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有关，还与导体的</a:t>
            </a:r>
            <a:r>
              <a:rPr lang="zh-CN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温度</a:t>
            </a:r>
            <a:r>
              <a:rPr lang="zh-CN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有关。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    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971550" y="115888"/>
            <a:ext cx="15128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小结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627313" y="3716338"/>
            <a:ext cx="3240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  <a:r>
              <a:rPr lang="zh-CN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、电阻的符号：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5003800" y="3716338"/>
            <a:ext cx="1368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endParaRPr lang="zh-CN" altLang="en-US" sz="2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2627313" y="4508500"/>
            <a:ext cx="3960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5</a:t>
            </a:r>
            <a:r>
              <a:rPr lang="zh-CN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、电阻在电路图中的符号：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5580063" y="4941888"/>
            <a:ext cx="23764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en-US"/>
          </a:p>
        </p:txBody>
      </p:sp>
      <p:grpSp>
        <p:nvGrpSpPr>
          <p:cNvPr id="28681" name="Group 9"/>
          <p:cNvGrpSpPr>
            <a:grpSpLocks/>
          </p:cNvGrpSpPr>
          <p:nvPr/>
        </p:nvGrpSpPr>
        <p:grpSpPr bwMode="auto">
          <a:xfrm>
            <a:off x="6731000" y="4652963"/>
            <a:ext cx="2089150" cy="695325"/>
            <a:chOff x="0" y="0"/>
            <a:chExt cx="1968" cy="892"/>
          </a:xfrm>
        </p:grpSpPr>
        <p:grpSp>
          <p:nvGrpSpPr>
            <p:cNvPr id="2" name="Group 10"/>
            <p:cNvGrpSpPr>
              <a:grpSpLocks/>
            </p:cNvGrpSpPr>
            <p:nvPr/>
          </p:nvGrpSpPr>
          <p:grpSpPr bwMode="auto">
            <a:xfrm>
              <a:off x="0" y="0"/>
              <a:ext cx="1968" cy="192"/>
              <a:chOff x="0" y="0"/>
              <a:chExt cx="1968" cy="192"/>
            </a:xfrm>
          </p:grpSpPr>
          <p:sp>
            <p:nvSpPr>
              <p:cNvPr id="3" name="Line 11"/>
              <p:cNvSpPr>
                <a:spLocks noChangeShapeType="1"/>
              </p:cNvSpPr>
              <p:nvPr/>
            </p:nvSpPr>
            <p:spPr bwMode="auto">
              <a:xfrm>
                <a:off x="0" y="96"/>
                <a:ext cx="1968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" name="Rectangle 12"/>
              <p:cNvSpPr>
                <a:spLocks noChangeArrowheads="1"/>
              </p:cNvSpPr>
              <p:nvPr/>
            </p:nvSpPr>
            <p:spPr bwMode="auto">
              <a:xfrm>
                <a:off x="720" y="0"/>
                <a:ext cx="576" cy="192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5" name="Rectangle 13"/>
            <p:cNvSpPr>
              <a:spLocks noChangeArrowheads="1"/>
            </p:cNvSpPr>
            <p:nvPr/>
          </p:nvSpPr>
          <p:spPr bwMode="auto">
            <a:xfrm>
              <a:off x="908" y="226"/>
              <a:ext cx="415" cy="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b="1">
                  <a:latin typeface="Times New Roman" pitchFamily="18" charset="0"/>
                  <a:ea typeface="黑体" pitchFamily="49" charset="-122"/>
                </a:rPr>
                <a:t>R</a:t>
              </a:r>
            </a:p>
          </p:txBody>
        </p:sp>
      </p:grp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2627313" y="5373688"/>
            <a:ext cx="2305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6</a:t>
            </a:r>
            <a:r>
              <a:rPr lang="zh-CN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、电阻的单位：</a:t>
            </a:r>
          </a:p>
        </p:txBody>
      </p:sp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5003800" y="5373688"/>
            <a:ext cx="3995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欧姆</a:t>
            </a:r>
            <a:r>
              <a:rPr lang="zh-CN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，简称</a:t>
            </a:r>
            <a:r>
              <a:rPr lang="zh-CN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欧</a:t>
            </a:r>
            <a:r>
              <a:rPr lang="zh-CN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，符号为 </a:t>
            </a:r>
            <a:r>
              <a:rPr lang="zh-CN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“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Ω</a:t>
            </a: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”</a:t>
            </a:r>
            <a:endParaRPr lang="zh-CN" altLang="en-US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2555875" y="333375"/>
            <a:ext cx="4968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zh-CN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、导体</a:t>
            </a:r>
            <a:r>
              <a:rPr lang="zh-CN" altLang="en-US" sz="2400" b="1">
                <a:solidFill>
                  <a:srgbClr val="3618A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对电流的阻碍作用</a:t>
            </a:r>
            <a:r>
              <a:rPr lang="zh-CN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叫</a:t>
            </a:r>
            <a:r>
              <a:rPr lang="zh-CN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电阻。</a:t>
            </a:r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2555875" y="901700"/>
            <a:ext cx="5903913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zh-CN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、电阻是导体本身的一种性质，与导体两</a:t>
            </a:r>
          </a:p>
          <a:p>
            <a:pPr>
              <a:defRPr/>
            </a:pPr>
            <a:r>
              <a:rPr lang="zh-CN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r>
              <a:rPr lang="zh-CN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端是否加</a:t>
            </a:r>
            <a:r>
              <a:rPr lang="zh-CN" altLang="en-US" sz="2400" b="1">
                <a:solidFill>
                  <a:srgbClr val="3618A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电压、</a:t>
            </a:r>
            <a:r>
              <a:rPr lang="zh-CN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导体中是否有</a:t>
            </a:r>
            <a:r>
              <a:rPr lang="zh-CN" altLang="en-US" sz="2400" b="1">
                <a:solidFill>
                  <a:srgbClr val="3618A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电流</a:t>
            </a:r>
            <a:r>
              <a:rPr lang="zh-CN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无关</a:t>
            </a:r>
            <a:r>
              <a:rPr lang="zh-CN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。</a:t>
            </a:r>
          </a:p>
          <a:p>
            <a:pPr>
              <a:defRPr/>
            </a:pPr>
            <a:endParaRPr lang="zh-CN" altLang="en-US" sz="2400"/>
          </a:p>
          <a:p>
            <a:pPr>
              <a:spcBef>
                <a:spcPct val="50000"/>
              </a:spcBef>
              <a:defRPr/>
            </a:pP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utoUpdateAnimBg="0"/>
      <p:bldP spid="28675" grpId="0" autoUpdateAnimBg="0"/>
      <p:bldP spid="28676" grpId="0" autoUpdateAnimBg="0"/>
      <p:bldP spid="28677" grpId="0" autoUpdateAnimBg="0"/>
      <p:bldP spid="28678" grpId="0" autoUpdateAnimBg="0"/>
      <p:bldP spid="28679" grpId="0" autoUpdateAnimBg="0"/>
      <p:bldP spid="28686" grpId="0" autoUpdateAnimBg="0"/>
      <p:bldP spid="28687" grpId="0" autoUpdateAnimBg="0"/>
      <p:bldP spid="28688" grpId="0" autoUpdateAnimBg="0"/>
      <p:bldP spid="28689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601663"/>
            <a:ext cx="6870700" cy="1598613"/>
          </a:xfrm>
        </p:spPr>
        <p:txBody>
          <a:bodyPr/>
          <a:lstStyle/>
          <a:p>
            <a:pPr eaLnBrk="1" hangingPunct="1"/>
            <a:r>
              <a:rPr lang="zh-CN" smtClean="0">
                <a:solidFill>
                  <a:schemeClr val="folHlink"/>
                </a:solidFill>
              </a:rPr>
              <a:t>变阻器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95288" y="1052513"/>
            <a:ext cx="2808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/>
              <a:t>什么叫变阻器？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2555875" y="1052513"/>
            <a:ext cx="6156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/>
              <a:t>通过</a:t>
            </a:r>
            <a:r>
              <a:rPr lang="zh-CN" altLang="en-US" sz="2400" b="1">
                <a:solidFill>
                  <a:schemeClr val="hlink"/>
                </a:solidFill>
              </a:rPr>
              <a:t>改变电阻</a:t>
            </a:r>
            <a:r>
              <a:rPr lang="zh-CN" altLang="en-US" sz="2400" b="1"/>
              <a:t>来</a:t>
            </a:r>
            <a:r>
              <a:rPr lang="zh-CN" altLang="en-US" sz="2400" b="1">
                <a:solidFill>
                  <a:srgbClr val="FF0000"/>
                </a:solidFill>
              </a:rPr>
              <a:t>控制电流</a:t>
            </a:r>
            <a:r>
              <a:rPr lang="zh-CN" altLang="en-US" sz="2400" b="1"/>
              <a:t>的装置叫</a:t>
            </a:r>
            <a:r>
              <a:rPr lang="zh-CN" altLang="en-US" sz="2400" b="1">
                <a:solidFill>
                  <a:schemeClr val="folHlink"/>
                </a:solidFill>
              </a:rPr>
              <a:t>变阻器</a:t>
            </a:r>
            <a:r>
              <a:rPr lang="zh-CN" altLang="en-US" sz="2400" b="1"/>
              <a:t>。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900113" y="3573463"/>
            <a:ext cx="4895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en-US"/>
          </a:p>
        </p:txBody>
      </p:sp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889250"/>
            <a:ext cx="4140200" cy="291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1763713" y="5924550"/>
            <a:ext cx="1728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/>
              <a:t>滑动变阻器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4716463" y="6308725"/>
            <a:ext cx="41767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/>
              <a:t>电阻箱</a:t>
            </a:r>
            <a:r>
              <a:rPr lang="en-US" altLang="zh-CN" sz="2000" b="1"/>
              <a:t>(</a:t>
            </a:r>
            <a:r>
              <a:rPr lang="zh-CN" altLang="en-US" sz="2000" b="1"/>
              <a:t>练习册</a:t>
            </a:r>
            <a:r>
              <a:rPr lang="en-US" altLang="zh-CN" sz="2000" b="1"/>
              <a:t>P</a:t>
            </a:r>
            <a:r>
              <a:rPr lang="en-US" altLang="zh-CN" sz="2000" b="1" baseline="-25000"/>
              <a:t>83  </a:t>
            </a:r>
            <a:r>
              <a:rPr lang="en-US" altLang="zh-CN" sz="2000" b="1"/>
              <a:t> </a:t>
            </a:r>
            <a:r>
              <a:rPr lang="zh-CN" altLang="en-US" sz="2000" b="1"/>
              <a:t>图</a:t>
            </a:r>
            <a:r>
              <a:rPr lang="en-US" altLang="zh-CN" sz="2000" b="1"/>
              <a:t>5-40</a:t>
            </a:r>
            <a:r>
              <a:rPr lang="en-US" altLang="zh-CN" sz="2000" b="1" baseline="-25000"/>
              <a:t> </a:t>
            </a:r>
            <a:r>
              <a:rPr lang="en-US" altLang="zh-CN" sz="2000" b="1"/>
              <a:t>)</a:t>
            </a:r>
          </a:p>
        </p:txBody>
      </p:sp>
      <p:grpSp>
        <p:nvGrpSpPr>
          <p:cNvPr id="29705" name="Group 9"/>
          <p:cNvGrpSpPr>
            <a:grpSpLocks/>
          </p:cNvGrpSpPr>
          <p:nvPr/>
        </p:nvGrpSpPr>
        <p:grpSpPr bwMode="auto">
          <a:xfrm>
            <a:off x="4500563" y="1628775"/>
            <a:ext cx="3476625" cy="4714875"/>
            <a:chOff x="0" y="0"/>
            <a:chExt cx="2190" cy="2970"/>
          </a:xfrm>
        </p:grpSpPr>
        <p:grpSp>
          <p:nvGrpSpPr>
            <p:cNvPr id="29706" name="Group 10"/>
            <p:cNvGrpSpPr>
              <a:grpSpLocks/>
            </p:cNvGrpSpPr>
            <p:nvPr/>
          </p:nvGrpSpPr>
          <p:grpSpPr bwMode="auto">
            <a:xfrm>
              <a:off x="0" y="0"/>
              <a:ext cx="2190" cy="2970"/>
              <a:chOff x="0" y="0"/>
              <a:chExt cx="2190" cy="2970"/>
            </a:xfrm>
          </p:grpSpPr>
          <p:pic>
            <p:nvPicPr>
              <p:cNvPr id="29709" name="Picture 1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190" cy="29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710" name="Text Box 12"/>
              <p:cNvSpPr txBox="1">
                <a:spLocks noChangeArrowheads="1"/>
              </p:cNvSpPr>
              <p:nvPr/>
            </p:nvSpPr>
            <p:spPr bwMode="auto">
              <a:xfrm>
                <a:off x="1225" y="1452"/>
                <a:ext cx="545" cy="23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Comic Sans MS" pitchFamily="66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Comic Sans MS" pitchFamily="66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Comic Sans MS" pitchFamily="66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Comic Sans MS" pitchFamily="66" charset="0"/>
                    <a:ea typeface="宋体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>
                    <a:solidFill>
                      <a:schemeClr val="bg1"/>
                    </a:solidFill>
                  </a:rPr>
                  <a:t>×100</a:t>
                </a:r>
              </a:p>
            </p:txBody>
          </p:sp>
          <p:sp>
            <p:nvSpPr>
              <p:cNvPr id="29711" name="Text Box 13"/>
              <p:cNvSpPr txBox="1">
                <a:spLocks noChangeArrowheads="1"/>
              </p:cNvSpPr>
              <p:nvPr/>
            </p:nvSpPr>
            <p:spPr bwMode="auto">
              <a:xfrm>
                <a:off x="273" y="1452"/>
                <a:ext cx="726" cy="23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Comic Sans MS" pitchFamily="66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Comic Sans MS" pitchFamily="66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Comic Sans MS" pitchFamily="66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Comic Sans MS" pitchFamily="66" charset="0"/>
                    <a:ea typeface="宋体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>
                    <a:solidFill>
                      <a:schemeClr val="bg1"/>
                    </a:solidFill>
                  </a:rPr>
                  <a:t>×1000</a:t>
                </a:r>
              </a:p>
            </p:txBody>
          </p:sp>
        </p:grpSp>
        <p:sp>
          <p:nvSpPr>
            <p:cNvPr id="29707" name="Text Box 14"/>
            <p:cNvSpPr txBox="1">
              <a:spLocks noChangeArrowheads="1"/>
            </p:cNvSpPr>
            <p:nvPr/>
          </p:nvSpPr>
          <p:spPr bwMode="auto">
            <a:xfrm>
              <a:off x="273" y="2450"/>
              <a:ext cx="589" cy="23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omic Sans MS" pitchFamily="66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omic Sans MS" pitchFamily="66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omic Sans MS" pitchFamily="66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omic Sans MS" pitchFamily="66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b="1">
                  <a:solidFill>
                    <a:schemeClr val="bg1"/>
                  </a:solidFill>
                </a:rPr>
                <a:t>×10</a:t>
              </a:r>
            </a:p>
          </p:txBody>
        </p:sp>
        <p:sp>
          <p:nvSpPr>
            <p:cNvPr id="29708" name="Text Box 15"/>
            <p:cNvSpPr txBox="1">
              <a:spLocks noChangeArrowheads="1"/>
            </p:cNvSpPr>
            <p:nvPr/>
          </p:nvSpPr>
          <p:spPr bwMode="auto">
            <a:xfrm>
              <a:off x="1271" y="2450"/>
              <a:ext cx="544" cy="23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omic Sans MS" pitchFamily="66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omic Sans MS" pitchFamily="66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omic Sans MS" pitchFamily="66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omic Sans MS" pitchFamily="66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b="1">
                  <a:solidFill>
                    <a:schemeClr val="bg1"/>
                  </a:solidFill>
                </a:rPr>
                <a:t>×1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utoUpdateAnimBg="0"/>
      <p:bldP spid="29699" grpId="0" autoUpdateAnimBg="0"/>
      <p:bldP spid="29700" grpId="0" autoUpdateAnimBg="0"/>
      <p:bldP spid="29703" grpId="0" autoUpdateAnimBg="0"/>
      <p:bldP spid="29704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85850" y="-98425"/>
            <a:ext cx="6870700" cy="898525"/>
          </a:xfrm>
        </p:spPr>
        <p:txBody>
          <a:bodyPr/>
          <a:lstStyle/>
          <a:p>
            <a:pPr eaLnBrk="1" hangingPunct="1"/>
            <a:r>
              <a:rPr lang="zh-CN" smtClean="0"/>
              <a:t>滑动变阻器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0263" y="404813"/>
            <a:ext cx="1149350" cy="9525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CN" sz="3600" b="1" smtClean="0"/>
              <a:t>构造：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612775" y="1052513"/>
            <a:ext cx="9144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/>
              <a:t>（</a:t>
            </a:r>
            <a:r>
              <a:rPr lang="en-US" altLang="zh-CN" sz="3200" b="1"/>
              <a:t>1</a:t>
            </a:r>
            <a:r>
              <a:rPr lang="zh-CN" altLang="en-US" sz="3200" b="1"/>
              <a:t>）</a:t>
            </a:r>
            <a:r>
              <a:rPr lang="en-US" altLang="zh-CN" sz="3200" b="1"/>
              <a:t>A</a:t>
            </a:r>
            <a:r>
              <a:rPr lang="zh-CN" altLang="en-US" sz="3200" b="1"/>
              <a:t>、</a:t>
            </a:r>
            <a:r>
              <a:rPr lang="en-US" altLang="zh-CN" sz="3200" b="1"/>
              <a:t>B</a:t>
            </a:r>
            <a:r>
              <a:rPr lang="zh-CN" altLang="en-US" sz="3200" b="1"/>
              <a:t>：电阻线两端的接线柱；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200" b="1"/>
              <a:t>      C</a:t>
            </a:r>
            <a:r>
              <a:rPr lang="zh-CN" altLang="en-US" sz="3200" b="1"/>
              <a:t>、</a:t>
            </a:r>
            <a:r>
              <a:rPr lang="en-US" altLang="zh-CN" sz="3200" b="1"/>
              <a:t>D</a:t>
            </a:r>
            <a:r>
              <a:rPr lang="zh-CN" altLang="en-US" sz="3200" b="1"/>
              <a:t>：与滑片</a:t>
            </a:r>
            <a:r>
              <a:rPr lang="en-US" altLang="zh-CN" sz="3200" b="1"/>
              <a:t>P</a:t>
            </a:r>
            <a:r>
              <a:rPr lang="zh-CN" altLang="en-US" sz="3200" b="1"/>
              <a:t>连通的接线柱。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611188" y="3068638"/>
            <a:ext cx="5689600" cy="350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/>
              <a:t>（</a:t>
            </a:r>
            <a:r>
              <a:rPr lang="en-US" altLang="zh-CN" sz="3200" b="1"/>
              <a:t>2</a:t>
            </a:r>
            <a:r>
              <a:rPr lang="zh-CN" altLang="en-US" sz="3200" b="1"/>
              <a:t>）①：金属杆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200" b="1"/>
              <a:t>      ②</a:t>
            </a:r>
            <a:r>
              <a:rPr lang="zh-CN" altLang="en-US" sz="3200" b="1"/>
              <a:t>：金属滑片</a:t>
            </a:r>
            <a:r>
              <a:rPr lang="en-US" altLang="zh-CN" sz="3200" b="1"/>
              <a:t>P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1"/>
              <a:t>      ③</a:t>
            </a:r>
            <a:r>
              <a:rPr lang="zh-CN" altLang="en-US" sz="3200" b="1"/>
              <a:t>：电阻丝绕成的线圈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3200" b="1"/>
              <a:t>      ④：瓷筒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3200" b="1"/>
              <a:t>      ⑤：支架</a:t>
            </a:r>
          </a:p>
        </p:txBody>
      </p:sp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8513" y="2276475"/>
            <a:ext cx="3203575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7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7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utoUpdateAnimBg="0"/>
      <p:bldP spid="30723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6870700" cy="720725"/>
          </a:xfrm>
        </p:spPr>
        <p:txBody>
          <a:bodyPr/>
          <a:lstStyle/>
          <a:p>
            <a:pPr eaLnBrk="1" hangingPunct="1"/>
            <a:r>
              <a:rPr lang="zh-CN" sz="4000" b="1" smtClean="0"/>
              <a:t>滑动变阻器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1582738" cy="10239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CN" sz="3600" b="1" smtClean="0"/>
              <a:t>符号：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2771775" y="1989138"/>
            <a:ext cx="2736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/>
              <a:t>在电路图中的符号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6084888" y="1989138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/>
              <a:t>实物示意图符号</a:t>
            </a:r>
          </a:p>
        </p:txBody>
      </p:sp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552700"/>
            <a:ext cx="3455987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616200"/>
            <a:ext cx="2665412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utoUpdateAnimBg="0"/>
      <p:bldP spid="31747" grpId="0" build="p" autoUpdateAnimBg="0"/>
      <p:bldP spid="31748" grpId="0" autoUpdateAnimBg="0"/>
      <p:bldP spid="31749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828675"/>
          </a:xfrm>
        </p:spPr>
        <p:txBody>
          <a:bodyPr/>
          <a:lstStyle/>
          <a:p>
            <a:pPr eaLnBrk="1" hangingPunct="1"/>
            <a:r>
              <a:rPr lang="zh-CN" smtClean="0"/>
              <a:t>滑动变阻器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405063"/>
            <a:ext cx="1798637" cy="736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CN" sz="3600" b="1" smtClean="0"/>
              <a:t>原理：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763713" y="1773238"/>
            <a:ext cx="44640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/>
              <a:t>实验：课本</a:t>
            </a:r>
            <a:r>
              <a:rPr lang="en-US" altLang="zh-CN" sz="2800" b="1"/>
              <a:t>P</a:t>
            </a:r>
            <a:r>
              <a:rPr lang="en-US" altLang="zh-CN" sz="2800" b="1" baseline="-25000"/>
              <a:t>73    </a:t>
            </a:r>
            <a:r>
              <a:rPr lang="zh-CN" altLang="en-US" sz="2800" b="1"/>
              <a:t>图</a:t>
            </a:r>
            <a:r>
              <a:rPr lang="en-US" altLang="zh-CN" sz="2800" b="1"/>
              <a:t>5-3-9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1692275" y="1052513"/>
            <a:ext cx="52562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/>
              <a:t>滑动变阻器的原理是什么？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395288" y="908050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 b="1"/>
              <a:t>思考：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1835150" y="2492375"/>
            <a:ext cx="63373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/>
              <a:t>它是利用</a:t>
            </a:r>
            <a:r>
              <a:rPr lang="zh-CN" altLang="en-US" sz="3200" b="1">
                <a:solidFill>
                  <a:srgbClr val="FF0000"/>
                </a:solidFill>
              </a:rPr>
              <a:t>电阻率</a:t>
            </a:r>
            <a:r>
              <a:rPr lang="zh-CN" altLang="en-US" sz="3200" b="1"/>
              <a:t>较大的</a:t>
            </a:r>
            <a:r>
              <a:rPr lang="zh-CN" altLang="en-US" sz="3200" b="1">
                <a:solidFill>
                  <a:schemeClr val="folHlink"/>
                </a:solidFill>
              </a:rPr>
              <a:t>合金线</a:t>
            </a:r>
            <a:r>
              <a:rPr lang="zh-CN" altLang="en-US" sz="3200" b="1"/>
              <a:t>（</a:t>
            </a:r>
            <a:r>
              <a:rPr lang="zh-CN" altLang="en-US" sz="3200" b="1">
                <a:solidFill>
                  <a:srgbClr val="FF0000"/>
                </a:solidFill>
              </a:rPr>
              <a:t>电阻线</a:t>
            </a:r>
            <a:r>
              <a:rPr lang="zh-CN" altLang="en-US" sz="3200" b="1"/>
              <a:t>）制成的，</a:t>
            </a:r>
            <a:r>
              <a:rPr lang="zh-CN" altLang="en-US" sz="3200" b="1">
                <a:solidFill>
                  <a:srgbClr val="3618A4"/>
                </a:solidFill>
              </a:rPr>
              <a:t>改变电阻线</a:t>
            </a:r>
            <a:r>
              <a:rPr lang="zh-CN" altLang="en-US" sz="3200" b="1"/>
              <a:t>在电路中的</a:t>
            </a:r>
            <a:r>
              <a:rPr lang="zh-CN" altLang="en-US" sz="3200" b="1">
                <a:solidFill>
                  <a:srgbClr val="FF0000"/>
                </a:solidFill>
              </a:rPr>
              <a:t>长度</a:t>
            </a:r>
            <a:r>
              <a:rPr lang="zh-CN" altLang="en-US" sz="3200" b="1"/>
              <a:t>，</a:t>
            </a:r>
            <a:r>
              <a:rPr lang="zh-CN" altLang="en-US" sz="3200" b="1">
                <a:solidFill>
                  <a:srgbClr val="3618A4"/>
                </a:solidFill>
              </a:rPr>
              <a:t>逐渐改变电阻</a:t>
            </a:r>
            <a:r>
              <a:rPr lang="zh-CN" altLang="en-US" sz="3200" b="1"/>
              <a:t>，从而</a:t>
            </a:r>
            <a:r>
              <a:rPr lang="zh-CN" altLang="en-US" sz="3200" b="1">
                <a:solidFill>
                  <a:srgbClr val="FF0000"/>
                </a:solidFill>
              </a:rPr>
              <a:t>逐渐改变电流</a:t>
            </a:r>
            <a:r>
              <a:rPr lang="zh-CN" altLang="en-US" sz="3200" b="1"/>
              <a:t>的。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395288" y="4581525"/>
            <a:ext cx="14398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 b="1"/>
              <a:t>作用：</a:t>
            </a: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1908175" y="4868863"/>
            <a:ext cx="5543550" cy="116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/>
              <a:t>1</a:t>
            </a:r>
            <a:r>
              <a:rPr lang="zh-CN" altLang="en-US" sz="2800" b="1"/>
              <a:t>、改变电路中的电流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b="1"/>
              <a:t>2</a:t>
            </a:r>
            <a:r>
              <a:rPr lang="zh-CN" altLang="en-US" sz="2800" b="1"/>
              <a:t>、保护其它用电器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utoUpdateAnimBg="0"/>
      <p:bldP spid="32772" grpId="0" autoUpdateAnimBg="0"/>
      <p:bldP spid="32773" grpId="0" autoUpdateAnimBg="0"/>
      <p:bldP spid="32774" grpId="0" autoUpdateAnimBg="0"/>
      <p:bldP spid="32775" grpId="0" autoUpdateAnimBg="0"/>
      <p:bldP spid="32776" grpId="0" autoUpdateAnimBg="0"/>
      <p:bldP spid="32777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98425"/>
            <a:ext cx="6870700" cy="682625"/>
          </a:xfrm>
        </p:spPr>
        <p:txBody>
          <a:bodyPr/>
          <a:lstStyle/>
          <a:p>
            <a:pPr eaLnBrk="1" hangingPunct="1"/>
            <a:r>
              <a:rPr lang="zh-CN" sz="4000" b="1" smtClean="0"/>
              <a:t>滑动变阻器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676275"/>
            <a:ext cx="2517775" cy="8080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CN" b="1" smtClean="0"/>
              <a:t>使用方法：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971550" y="1555750"/>
            <a:ext cx="7561263" cy="567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/>
              <a:t>1</a:t>
            </a:r>
            <a:r>
              <a:rPr lang="zh-CN" altLang="en-US" sz="3600" b="1"/>
              <a:t>、</a:t>
            </a:r>
            <a:r>
              <a:rPr lang="zh-CN" altLang="en-US" sz="3600" b="1">
                <a:solidFill>
                  <a:srgbClr val="FF0000"/>
                </a:solidFill>
              </a:rPr>
              <a:t>串联</a:t>
            </a:r>
            <a:r>
              <a:rPr lang="zh-CN" altLang="en-US" sz="3600" b="1"/>
              <a:t>在电路中（也可</a:t>
            </a:r>
            <a:r>
              <a:rPr lang="zh-CN" altLang="en-US" sz="3600" b="1">
                <a:solidFill>
                  <a:schemeClr val="folHlink"/>
                </a:solidFill>
              </a:rPr>
              <a:t>并联</a:t>
            </a:r>
            <a:r>
              <a:rPr lang="zh-CN" altLang="en-US" sz="3600" b="1"/>
              <a:t>）。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600" b="1"/>
              <a:t>2</a:t>
            </a:r>
            <a:r>
              <a:rPr lang="zh-CN" altLang="en-US" sz="3600" b="1"/>
              <a:t>、接线时滑片</a:t>
            </a:r>
            <a:r>
              <a:rPr lang="en-US" altLang="zh-CN" sz="3600" b="1">
                <a:solidFill>
                  <a:srgbClr val="FF0000"/>
                </a:solidFill>
              </a:rPr>
              <a:t>P</a:t>
            </a:r>
            <a:r>
              <a:rPr lang="zh-CN" altLang="en-US" sz="3600" b="1"/>
              <a:t>应该放在</a:t>
            </a:r>
            <a:r>
              <a:rPr lang="zh-CN" altLang="en-US" sz="3600" b="1">
                <a:solidFill>
                  <a:srgbClr val="FF0000"/>
                </a:solidFill>
              </a:rPr>
              <a:t>阻值最大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4000" b="1"/>
              <a:t>   的位置。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600" b="1"/>
              <a:t>3</a:t>
            </a:r>
            <a:r>
              <a:rPr lang="zh-CN" altLang="en-US" sz="3600" b="1"/>
              <a:t>、</a:t>
            </a:r>
            <a:r>
              <a:rPr lang="zh-CN" altLang="en-US" sz="3600" b="1">
                <a:solidFill>
                  <a:srgbClr val="FF0000"/>
                </a:solidFill>
              </a:rPr>
              <a:t>不能超过</a:t>
            </a:r>
            <a:r>
              <a:rPr lang="zh-CN" altLang="en-US" sz="3600" b="1"/>
              <a:t>它</a:t>
            </a:r>
            <a:r>
              <a:rPr lang="zh-CN" altLang="en-US" sz="3600" b="1">
                <a:solidFill>
                  <a:schemeClr val="folHlink"/>
                </a:solidFill>
              </a:rPr>
              <a:t>允许通过</a:t>
            </a:r>
            <a:r>
              <a:rPr lang="zh-CN" altLang="en-US" sz="3600" b="1"/>
              <a:t>的</a:t>
            </a:r>
            <a:r>
              <a:rPr lang="zh-CN" altLang="en-US" sz="3600" b="1">
                <a:solidFill>
                  <a:srgbClr val="FF0000"/>
                </a:solidFill>
              </a:rPr>
              <a:t>最大电流。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600" b="1"/>
              <a:t>4</a:t>
            </a:r>
            <a:r>
              <a:rPr lang="zh-CN" altLang="en-US" sz="3600" b="1"/>
              <a:t>、四个接线柱的：一</a:t>
            </a:r>
            <a:r>
              <a:rPr lang="zh-CN" altLang="en-US" sz="3600" b="1">
                <a:latin typeface="Arial" pitchFamily="34" charset="0"/>
              </a:rPr>
              <a:t>“</a:t>
            </a:r>
            <a:r>
              <a:rPr lang="zh-CN" altLang="en-US" sz="3600" b="1"/>
              <a:t>上</a:t>
            </a:r>
            <a:r>
              <a:rPr lang="zh-CN" altLang="en-US" sz="3600" b="1">
                <a:latin typeface="Arial" pitchFamily="34" charset="0"/>
              </a:rPr>
              <a:t>”</a:t>
            </a:r>
            <a:r>
              <a:rPr lang="zh-CN" altLang="en-US" sz="3600" b="1"/>
              <a:t>一</a:t>
            </a:r>
            <a:r>
              <a:rPr lang="zh-CN" altLang="en-US" sz="3600" b="1">
                <a:latin typeface="Arial" pitchFamily="34" charset="0"/>
              </a:rPr>
              <a:t>“</a:t>
            </a:r>
            <a:r>
              <a:rPr lang="zh-CN" altLang="en-US" sz="3600" b="1"/>
              <a:t>下</a:t>
            </a:r>
            <a:r>
              <a:rPr lang="zh-CN" altLang="en-US" sz="3600" b="1">
                <a:latin typeface="Arial" pitchFamily="34" charset="0"/>
              </a:rPr>
              <a:t>”</a:t>
            </a:r>
            <a:r>
              <a:rPr lang="zh-CN" altLang="en-US" sz="3600" b="1"/>
              <a:t>，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b="1"/>
              <a:t>       </a:t>
            </a:r>
            <a:r>
              <a:rPr lang="zh-CN" altLang="en-US" sz="3600" b="1"/>
              <a:t>各用一个接线柱。</a:t>
            </a:r>
          </a:p>
          <a:p>
            <a:pPr eaLnBrk="1" hangingPunct="1">
              <a:spcBef>
                <a:spcPct val="50000"/>
              </a:spcBef>
            </a:pPr>
            <a:endParaRPr lang="zh-CN" altLang="en-US" sz="3600" b="1"/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900113" y="1989138"/>
            <a:ext cx="82089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/>
              <a:t>         </a:t>
            </a:r>
            <a:endParaRPr lang="zh-CN" altLang="en-US" sz="2000" b="1"/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1476375" y="6308725"/>
            <a:ext cx="6553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en-US" sz="2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utoUpdateAnimBg="0"/>
      <p:bldP spid="33795" grpId="0" build="p" autoUpdateAnimBg="0"/>
      <p:bldP spid="33798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69863"/>
            <a:ext cx="6870700" cy="827088"/>
          </a:xfrm>
        </p:spPr>
        <p:txBody>
          <a:bodyPr/>
          <a:lstStyle/>
          <a:p>
            <a:pPr eaLnBrk="1" hangingPunct="1"/>
            <a:r>
              <a:rPr lang="zh-CN" b="1" smtClean="0"/>
              <a:t>滑动变阻器</a:t>
            </a:r>
          </a:p>
        </p:txBody>
      </p:sp>
      <p:sp>
        <p:nvSpPr>
          <p:cNvPr id="34819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34925" y="765175"/>
            <a:ext cx="1296988" cy="1008063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b="1" smtClean="0"/>
              <a:t>注意：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1187450" y="836613"/>
            <a:ext cx="7956550" cy="520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400" b="1"/>
              <a:t>1</a:t>
            </a:r>
            <a:r>
              <a:rPr lang="zh-CN" altLang="en-US" sz="2400" b="1"/>
              <a:t>、滑动变阻器上标的</a:t>
            </a:r>
            <a:r>
              <a:rPr lang="zh-CN" altLang="en-US" sz="2400" b="1">
                <a:latin typeface="Arial" pitchFamily="34" charset="0"/>
              </a:rPr>
              <a:t>“</a:t>
            </a:r>
            <a:r>
              <a:rPr lang="en-US" altLang="zh-CN" sz="2400" b="1"/>
              <a:t>2A  50Ω</a:t>
            </a:r>
            <a:r>
              <a:rPr lang="en-US" altLang="zh-CN" sz="2400" b="1">
                <a:latin typeface="Arial" pitchFamily="34" charset="0"/>
              </a:rPr>
              <a:t>”</a:t>
            </a:r>
            <a:r>
              <a:rPr lang="zh-CN" altLang="en-US" sz="2400" b="1"/>
              <a:t>是什么意思？</a:t>
            </a:r>
          </a:p>
          <a:p>
            <a:pPr eaLnBrk="1" hangingPunct="1"/>
            <a:r>
              <a:rPr lang="zh-CN" altLang="en-US" sz="2400" b="1"/>
              <a:t>   </a:t>
            </a:r>
            <a:r>
              <a:rPr lang="zh-CN" altLang="en-US" sz="2400" b="1">
                <a:latin typeface="Arial" pitchFamily="34" charset="0"/>
              </a:rPr>
              <a:t>“</a:t>
            </a:r>
            <a:r>
              <a:rPr lang="en-US" altLang="zh-CN" sz="2400" b="1"/>
              <a:t>2A</a:t>
            </a:r>
            <a:r>
              <a:rPr lang="en-US" altLang="zh-CN" sz="2400" b="1">
                <a:latin typeface="Arial" pitchFamily="34" charset="0"/>
              </a:rPr>
              <a:t>”</a:t>
            </a:r>
            <a:r>
              <a:rPr lang="zh-CN" altLang="en-US" sz="2400" b="1"/>
              <a:t>：允许通过的</a:t>
            </a:r>
            <a:r>
              <a:rPr lang="zh-CN" altLang="en-US" sz="2400" b="1">
                <a:solidFill>
                  <a:srgbClr val="FF0000"/>
                </a:solidFill>
              </a:rPr>
              <a:t>最大电流</a:t>
            </a:r>
            <a:r>
              <a:rPr lang="zh-CN" altLang="en-US" sz="2400" b="1"/>
              <a:t>是</a:t>
            </a:r>
            <a:r>
              <a:rPr lang="en-US" altLang="zh-CN" sz="2400" b="1"/>
              <a:t>2A.</a:t>
            </a:r>
          </a:p>
          <a:p>
            <a:pPr eaLnBrk="1" hangingPunct="1"/>
            <a:r>
              <a:rPr lang="en-US" sz="2400" b="1"/>
              <a:t>   </a:t>
            </a:r>
            <a:r>
              <a:rPr lang="en-US" sz="2400" b="1">
                <a:latin typeface="Arial" pitchFamily="34" charset="0"/>
              </a:rPr>
              <a:t>“</a:t>
            </a:r>
            <a:r>
              <a:rPr lang="en-US" altLang="zh-CN" sz="2400" b="1"/>
              <a:t>50Ω</a:t>
            </a:r>
            <a:r>
              <a:rPr lang="en-US" altLang="zh-CN" sz="2400" b="1">
                <a:latin typeface="Arial" pitchFamily="34" charset="0"/>
              </a:rPr>
              <a:t>”</a:t>
            </a:r>
            <a:r>
              <a:rPr lang="zh-CN" altLang="en-US" sz="2400" b="1"/>
              <a:t>：表示它的</a:t>
            </a:r>
            <a:r>
              <a:rPr lang="zh-CN" altLang="en-US" sz="2400" b="1">
                <a:solidFill>
                  <a:srgbClr val="FF0000"/>
                </a:solidFill>
              </a:rPr>
              <a:t>阻值变化范围</a:t>
            </a:r>
            <a:r>
              <a:rPr lang="zh-CN" altLang="en-US" sz="2400" b="1"/>
              <a:t>是</a:t>
            </a:r>
            <a:r>
              <a:rPr lang="en-US" altLang="zh-CN" sz="2400" b="1"/>
              <a:t>0~50Ω</a:t>
            </a:r>
            <a:r>
              <a:rPr lang="zh-CN" altLang="en-US" sz="2400" b="1"/>
              <a:t>（或： 连入</a:t>
            </a:r>
          </a:p>
          <a:p>
            <a:pPr eaLnBrk="1" hangingPunct="1"/>
            <a:r>
              <a:rPr lang="zh-CN" altLang="en-US" sz="2400" b="1"/>
              <a:t>    电路的最大阻值是</a:t>
            </a:r>
            <a:r>
              <a:rPr lang="en-US" altLang="zh-CN" sz="2400" b="1"/>
              <a:t>50Ω</a:t>
            </a:r>
            <a:r>
              <a:rPr lang="zh-CN" altLang="en-US" sz="2400" b="1"/>
              <a:t> ）。</a:t>
            </a:r>
          </a:p>
          <a:p>
            <a:pPr eaLnBrk="1" hangingPunct="1"/>
            <a:endParaRPr lang="en-US" altLang="zh-CN" sz="2400" b="1"/>
          </a:p>
          <a:p>
            <a:pPr eaLnBrk="1" hangingPunct="1"/>
            <a:r>
              <a:rPr lang="en-US" altLang="zh-CN" sz="2400" b="1"/>
              <a:t>2</a:t>
            </a:r>
            <a:r>
              <a:rPr lang="zh-CN" altLang="en-US" sz="2400" b="1"/>
              <a:t>、使用前为什么应该将滑片</a:t>
            </a:r>
            <a:r>
              <a:rPr lang="en-US" altLang="zh-CN" sz="2400" b="1"/>
              <a:t>P</a:t>
            </a:r>
            <a:r>
              <a:rPr lang="zh-CN" altLang="en-US" sz="2400" b="1"/>
              <a:t>放在阻值最大位置？</a:t>
            </a:r>
          </a:p>
          <a:p>
            <a:pPr eaLnBrk="1" hangingPunct="1"/>
            <a:r>
              <a:rPr lang="zh-CN" altLang="en-US" sz="2400" b="1"/>
              <a:t>    </a:t>
            </a:r>
            <a:r>
              <a:rPr lang="zh-CN" altLang="en-US" sz="2400" b="1">
                <a:solidFill>
                  <a:srgbClr val="FF0000"/>
                </a:solidFill>
              </a:rPr>
              <a:t>保证</a:t>
            </a:r>
            <a:r>
              <a:rPr lang="zh-CN" altLang="en-US" sz="2400" b="1"/>
              <a:t>电路中电流较小，</a:t>
            </a:r>
            <a:r>
              <a:rPr lang="zh-CN" altLang="en-US" sz="2400" b="1">
                <a:solidFill>
                  <a:srgbClr val="FF0000"/>
                </a:solidFill>
              </a:rPr>
              <a:t>以免损坏</a:t>
            </a:r>
            <a:r>
              <a:rPr lang="zh-CN" altLang="en-US" sz="2400" b="1"/>
              <a:t>其它用电器（</a:t>
            </a:r>
            <a:r>
              <a:rPr lang="zh-CN" altLang="en-US" sz="2400" b="1">
                <a:solidFill>
                  <a:schemeClr val="folHlink"/>
                </a:solidFill>
              </a:rPr>
              <a:t>保</a:t>
            </a:r>
          </a:p>
          <a:p>
            <a:pPr eaLnBrk="1" hangingPunct="1"/>
            <a:r>
              <a:rPr lang="zh-CN" altLang="en-US" sz="2400" b="1">
                <a:solidFill>
                  <a:schemeClr val="folHlink"/>
                </a:solidFill>
              </a:rPr>
              <a:t>     护其它用电器</a:t>
            </a:r>
            <a:r>
              <a:rPr lang="zh-CN" altLang="en-US" sz="2400" b="1"/>
              <a:t>。）</a:t>
            </a:r>
          </a:p>
          <a:p>
            <a:pPr eaLnBrk="1" hangingPunct="1"/>
            <a:endParaRPr lang="en-US" sz="2400" b="1"/>
          </a:p>
          <a:p>
            <a:pPr eaLnBrk="1" hangingPunct="1"/>
            <a:r>
              <a:rPr lang="en-US" altLang="zh-CN" sz="2400" b="1"/>
              <a:t>3</a:t>
            </a:r>
            <a:r>
              <a:rPr lang="zh-CN" altLang="en-US" sz="2400" b="1"/>
              <a:t>、如何判断连入电路的</a:t>
            </a:r>
            <a:r>
              <a:rPr lang="zh-CN" altLang="en-US" sz="2400" b="1">
                <a:latin typeface="Arial" pitchFamily="34" charset="0"/>
              </a:rPr>
              <a:t>“</a:t>
            </a:r>
            <a:r>
              <a:rPr lang="zh-CN" altLang="en-US" sz="2400" b="1">
                <a:solidFill>
                  <a:srgbClr val="FF0000"/>
                </a:solidFill>
              </a:rPr>
              <a:t>有效电阻线</a:t>
            </a:r>
            <a:r>
              <a:rPr lang="zh-CN" altLang="en-US" sz="2400" b="1">
                <a:latin typeface="Arial" pitchFamily="34" charset="0"/>
              </a:rPr>
              <a:t>”</a:t>
            </a:r>
            <a:r>
              <a:rPr lang="zh-CN" altLang="en-US" sz="2400" b="1"/>
              <a:t>？</a:t>
            </a:r>
          </a:p>
          <a:p>
            <a:pPr eaLnBrk="1" hangingPunct="1"/>
            <a:endParaRPr lang="en-US" sz="2400" b="1"/>
          </a:p>
          <a:p>
            <a:pPr eaLnBrk="1" hangingPunct="1"/>
            <a:r>
              <a:rPr lang="en-US" altLang="zh-CN" sz="2400" b="1"/>
              <a:t>4</a:t>
            </a:r>
            <a:r>
              <a:rPr lang="zh-CN" altLang="en-US" sz="2400" b="1"/>
              <a:t>、滑动变阻器的优缺点：</a:t>
            </a:r>
          </a:p>
          <a:p>
            <a:pPr eaLnBrk="1" hangingPunct="1"/>
            <a:r>
              <a:rPr lang="zh-CN" altLang="en-US" sz="2400" b="1"/>
              <a:t>    优点：能逐渐（连续）改变连入电路中电阻。</a:t>
            </a:r>
          </a:p>
          <a:p>
            <a:pPr eaLnBrk="1" hangingPunct="1"/>
            <a:r>
              <a:rPr lang="zh-CN" altLang="en-US" sz="2400" b="1"/>
              <a:t>    缺点：不能表示连入电路中的阻值（电阻箱则可以）。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1258888" y="6237288"/>
            <a:ext cx="7129462" cy="8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/>
              <a:t>5</a:t>
            </a:r>
            <a:r>
              <a:rPr lang="zh-CN" altLang="en-US" sz="2400" b="1"/>
              <a:t>、四个接线柱的滑动变阻器有几种接法？</a:t>
            </a:r>
          </a:p>
          <a:p>
            <a:pPr eaLnBrk="1" hangingPunct="1">
              <a:spcBef>
                <a:spcPct val="50000"/>
              </a:spcBef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8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8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8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8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8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48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48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48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48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48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482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482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utoUpdateAnimBg="0"/>
      <p:bldP spid="34819" grpId="0" autoUpdateAnimBg="0"/>
      <p:bldP spid="34819" grpId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900113"/>
          </a:xfrm>
        </p:spPr>
        <p:txBody>
          <a:bodyPr/>
          <a:lstStyle/>
          <a:p>
            <a:pPr eaLnBrk="1" hangingPunct="1"/>
            <a:r>
              <a:rPr lang="zh-CN" b="1" smtClean="0"/>
              <a:t>滑动变阻器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828800"/>
            <a:ext cx="2952750" cy="8080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CN" sz="4000" b="1" smtClean="0"/>
              <a:t>应用实例：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250825" y="2852738"/>
            <a:ext cx="67691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 b="1"/>
              <a:t>     收音机、电视机</a:t>
            </a:r>
            <a:r>
              <a:rPr lang="zh-CN" altLang="en-US" sz="3600" b="1">
                <a:solidFill>
                  <a:srgbClr val="FF0000"/>
                </a:solidFill>
              </a:rPr>
              <a:t>调节音量</a:t>
            </a:r>
            <a:r>
              <a:rPr lang="zh-CN" altLang="en-US" sz="3600" b="1"/>
              <a:t>大小的</a:t>
            </a:r>
            <a:r>
              <a:rPr lang="zh-CN" altLang="en-US" sz="3600" b="1">
                <a:solidFill>
                  <a:schemeClr val="folHlink"/>
                </a:solidFill>
              </a:rPr>
              <a:t>电位器</a:t>
            </a:r>
            <a:r>
              <a:rPr lang="zh-CN" altLang="en-US" sz="3600" b="1"/>
              <a:t>就是一个</a:t>
            </a:r>
            <a:r>
              <a:rPr lang="zh-CN" altLang="en-US" sz="3600" b="1">
                <a:solidFill>
                  <a:schemeClr val="hlink"/>
                </a:solidFill>
              </a:rPr>
              <a:t>变阻器</a:t>
            </a:r>
            <a:r>
              <a:rPr lang="en-US" altLang="zh-CN" sz="3600" b="1">
                <a:latin typeface="Arial" pitchFamily="34" charset="0"/>
              </a:rPr>
              <a:t>—</a:t>
            </a:r>
            <a:r>
              <a:rPr lang="zh-CN" altLang="en-US" sz="3600" b="1">
                <a:solidFill>
                  <a:schemeClr val="tx2"/>
                </a:solidFill>
              </a:rPr>
              <a:t>滑动变阻器。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98425"/>
            <a:ext cx="6870700" cy="754063"/>
          </a:xfrm>
        </p:spPr>
        <p:txBody>
          <a:bodyPr/>
          <a:lstStyle/>
          <a:p>
            <a:pPr algn="l" eaLnBrk="1" hangingPunct="1"/>
            <a:r>
              <a:rPr lang="zh-CN" sz="4000" smtClean="0">
                <a:solidFill>
                  <a:schemeClr val="tx2"/>
                </a:solidFill>
              </a:rPr>
              <a:t>物体的导电性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49275"/>
            <a:ext cx="2016125" cy="9525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sz="4000" smtClean="0"/>
              <a:t>1</a:t>
            </a:r>
            <a:r>
              <a:rPr lang="zh-CN" altLang="en-US" sz="4000" smtClean="0"/>
              <a:t>、导体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84213" y="2565400"/>
            <a:ext cx="5111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en-US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0" y="981075"/>
            <a:ext cx="8748713" cy="106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/>
              <a:t>   </a:t>
            </a:r>
            <a:r>
              <a:rPr lang="zh-CN" altLang="en-US" sz="2800"/>
              <a:t>（</a:t>
            </a:r>
            <a:r>
              <a:rPr lang="en-US" altLang="zh-CN" sz="2800"/>
              <a:t>1</a:t>
            </a:r>
            <a:r>
              <a:rPr lang="zh-CN" altLang="en-US" sz="2800"/>
              <a:t>）意义：</a:t>
            </a:r>
            <a:r>
              <a:rPr lang="zh-CN" altLang="en-US" sz="2800">
                <a:solidFill>
                  <a:schemeClr val="tx2"/>
                </a:solidFill>
              </a:rPr>
              <a:t>容易导电</a:t>
            </a:r>
            <a:r>
              <a:rPr lang="zh-CN" altLang="en-US" sz="2800"/>
              <a:t>的物体（</a:t>
            </a:r>
            <a:r>
              <a:rPr lang="zh-CN" altLang="en-US" sz="2800">
                <a:solidFill>
                  <a:srgbClr val="4D813B"/>
                </a:solidFill>
              </a:rPr>
              <a:t>对电流的阻碍作用较小</a:t>
            </a:r>
            <a:r>
              <a:rPr lang="zh-CN" altLang="en-US" sz="2800"/>
              <a:t>）叫导体。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0" y="1916113"/>
            <a:ext cx="9144000" cy="106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/>
              <a:t>   </a:t>
            </a:r>
            <a:r>
              <a:rPr lang="zh-CN" altLang="en-US" sz="2800"/>
              <a:t>（</a:t>
            </a:r>
            <a:r>
              <a:rPr lang="en-US" altLang="zh-CN" sz="2800"/>
              <a:t>2</a:t>
            </a:r>
            <a:r>
              <a:rPr lang="zh-CN" altLang="en-US" sz="2800"/>
              <a:t>）、常见的导体：金属、石墨、人体、大 地及酸、碱、盐的水溶液</a:t>
            </a:r>
            <a:r>
              <a:rPr lang="en-US" altLang="zh-CN" sz="2800">
                <a:latin typeface="Arial" pitchFamily="34" charset="0"/>
              </a:rPr>
              <a:t>…</a:t>
            </a:r>
            <a:endParaRPr lang="en-US" altLang="zh-CN" sz="2800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611188" y="2997200"/>
            <a:ext cx="31686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/>
              <a:t>2</a:t>
            </a:r>
            <a:r>
              <a:rPr lang="zh-CN" altLang="en-US" sz="4000"/>
              <a:t>、绝缘体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95288" y="3573463"/>
            <a:ext cx="788511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/>
              <a:t>（</a:t>
            </a:r>
            <a:r>
              <a:rPr lang="en-US" altLang="zh-CN" sz="2800"/>
              <a:t>1</a:t>
            </a:r>
            <a:r>
              <a:rPr lang="zh-CN" altLang="en-US" sz="2800"/>
              <a:t>）意义：不容易导电的物体（对电流的阻碍作用很大）叫绝缘体。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395288" y="4437063"/>
            <a:ext cx="83534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/>
              <a:t>（</a:t>
            </a:r>
            <a:r>
              <a:rPr lang="en-US" altLang="zh-CN" sz="2800"/>
              <a:t>2</a:t>
            </a:r>
            <a:r>
              <a:rPr lang="zh-CN" altLang="en-US" sz="2800"/>
              <a:t>）、常见的绝缘体：橡胶、玻璃、陶瓷、塑料、油</a:t>
            </a:r>
            <a:r>
              <a:rPr lang="en-US" altLang="zh-CN" sz="2800">
                <a:latin typeface="Arial" pitchFamily="34" charset="0"/>
              </a:rPr>
              <a:t>…</a:t>
            </a:r>
            <a:endParaRPr lang="en-US" altLang="zh-CN" sz="2800"/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1044575" y="5175250"/>
            <a:ext cx="12239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000">
                <a:solidFill>
                  <a:schemeClr val="tx2"/>
                </a:solidFill>
              </a:rPr>
              <a:t>注意：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2447925" y="5364163"/>
            <a:ext cx="7019925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/>
              <a:t>1</a:t>
            </a:r>
            <a:r>
              <a:rPr lang="zh-CN" altLang="en-US" sz="2400"/>
              <a:t>、导体和绝缘体之间并</a:t>
            </a:r>
            <a:r>
              <a:rPr lang="zh-CN" altLang="en-US" sz="2400">
                <a:solidFill>
                  <a:schemeClr val="tx2"/>
                </a:solidFill>
              </a:rPr>
              <a:t>没有</a:t>
            </a:r>
            <a:r>
              <a:rPr lang="zh-CN" altLang="en-US" sz="2400">
                <a:solidFill>
                  <a:schemeClr val="hlink"/>
                </a:solidFill>
              </a:rPr>
              <a:t>绝对的界限</a:t>
            </a:r>
            <a:r>
              <a:rPr lang="zh-CN" altLang="en-US" sz="2400"/>
              <a:t>！</a:t>
            </a:r>
          </a:p>
          <a:p>
            <a:pPr eaLnBrk="1" hangingPunct="1">
              <a:spcBef>
                <a:spcPct val="50000"/>
              </a:spcBef>
            </a:pPr>
            <a:endParaRPr lang="zh-CN" altLang="en-US" sz="2800"/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1835150" y="6021388"/>
            <a:ext cx="72739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/>
              <a:t>      2</a:t>
            </a:r>
            <a:r>
              <a:rPr lang="zh-CN" altLang="en-US" sz="2400"/>
              <a:t>、导电性介于导体与绝缘体之间的叫</a:t>
            </a:r>
            <a:r>
              <a:rPr lang="zh-CN" altLang="en-US" sz="2400">
                <a:solidFill>
                  <a:srgbClr val="FF0000"/>
                </a:solidFill>
              </a:rPr>
              <a:t>半导体</a:t>
            </a:r>
            <a:r>
              <a:rPr lang="zh-CN" altLang="en-US" sz="2400"/>
              <a:t>，如：硅、锗、砷化镓等。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47" grpId="0" build="p" autoUpdateAnimBg="0"/>
      <p:bldP spid="6151" grpId="0" autoUpdateAnimBg="0"/>
      <p:bldP spid="6154" grpId="0" autoUpdateAnimBg="0"/>
      <p:bldP spid="6155" grpId="0" autoUpdateAnimBg="0"/>
      <p:bldP spid="6156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41300"/>
            <a:ext cx="6870700" cy="1114425"/>
          </a:xfrm>
        </p:spPr>
        <p:txBody>
          <a:bodyPr/>
          <a:lstStyle/>
          <a:p>
            <a:pPr algn="l" eaLnBrk="1" hangingPunct="1"/>
            <a:r>
              <a:rPr lang="zh-CN" b="1" smtClean="0"/>
              <a:t>练习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6613"/>
            <a:ext cx="7696200" cy="15128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CN" altLang="en-US" sz="2800" smtClean="0"/>
              <a:t>例</a:t>
            </a:r>
            <a:r>
              <a:rPr lang="en-US" altLang="zh-CN" sz="2800" smtClean="0"/>
              <a:t>1</a:t>
            </a:r>
            <a:r>
              <a:rPr lang="zh-CN" altLang="en-US" sz="2800" smtClean="0"/>
              <a:t>：如图</a:t>
            </a:r>
            <a:r>
              <a:rPr lang="en-US" altLang="zh-CN" sz="2800" smtClean="0"/>
              <a:t>1</a:t>
            </a:r>
            <a:r>
              <a:rPr lang="zh-CN" altLang="en-US" sz="2800" smtClean="0"/>
              <a:t>电源电压不变，当滑动变阻器的滑片</a:t>
            </a:r>
            <a:r>
              <a:rPr lang="en-US" altLang="zh-CN" sz="2800" smtClean="0"/>
              <a:t>P</a:t>
            </a:r>
            <a:r>
              <a:rPr lang="zh-CN" altLang="en-US" sz="2800" smtClean="0"/>
              <a:t>向左移动时，小灯泡的亮度变暗。如何把滑动变阻器接入电路</a:t>
            </a:r>
            <a:r>
              <a:rPr lang="en-US" altLang="zh-CN" sz="2800" smtClean="0"/>
              <a:t>M.N</a:t>
            </a:r>
            <a:r>
              <a:rPr lang="zh-CN" altLang="en-US" sz="2800" smtClean="0"/>
              <a:t>两点之间？</a:t>
            </a:r>
          </a:p>
        </p:txBody>
      </p:sp>
      <p:pic>
        <p:nvPicPr>
          <p:cNvPr id="36868" name="Picture 4" descr="TT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197" t="27487" r="37796" b="17180"/>
          <a:stretch>
            <a:fillRect/>
          </a:stretch>
        </p:blipFill>
        <p:spPr bwMode="auto">
          <a:xfrm>
            <a:off x="5219700" y="2349500"/>
            <a:ext cx="4752975" cy="259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323850" y="2276475"/>
            <a:ext cx="5688013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/>
              <a:t>      小灯泡的</a:t>
            </a:r>
            <a:r>
              <a:rPr lang="zh-CN" altLang="en-US" sz="2400">
                <a:solidFill>
                  <a:schemeClr val="tx2"/>
                </a:solidFill>
              </a:rPr>
              <a:t>亮度变暗</a:t>
            </a:r>
            <a:r>
              <a:rPr lang="zh-CN" altLang="en-US" sz="2400"/>
              <a:t>，则电路中的</a:t>
            </a:r>
            <a:r>
              <a:rPr lang="zh-CN" altLang="en-US" sz="2400">
                <a:solidFill>
                  <a:schemeClr val="tx2"/>
                </a:solidFill>
              </a:rPr>
              <a:t>电流减小</a:t>
            </a:r>
            <a:r>
              <a:rPr lang="zh-CN" altLang="en-US" sz="2400"/>
              <a:t>，</a:t>
            </a:r>
            <a:r>
              <a:rPr lang="zh-CN" altLang="en-US" sz="2400">
                <a:solidFill>
                  <a:schemeClr val="folHlink"/>
                </a:solidFill>
              </a:rPr>
              <a:t>滑动变阻器接入电路部分电阻增大</a:t>
            </a:r>
            <a:r>
              <a:rPr lang="zh-CN" altLang="en-US" sz="2400"/>
              <a:t>，接入电路部分</a:t>
            </a:r>
            <a:r>
              <a:rPr lang="zh-CN" altLang="en-US" sz="2400">
                <a:solidFill>
                  <a:srgbClr val="FF0000"/>
                </a:solidFill>
              </a:rPr>
              <a:t>电阻线的长度增加</a:t>
            </a:r>
            <a:r>
              <a:rPr lang="zh-CN" altLang="en-US" sz="2400"/>
              <a:t>，对应图１中滑片</a:t>
            </a:r>
            <a:r>
              <a:rPr lang="en-US" altLang="zh-CN" sz="2400"/>
              <a:t>P</a:t>
            </a:r>
            <a:r>
              <a:rPr lang="zh-CN" altLang="en-US" sz="2400"/>
              <a:t>向左移动，即</a:t>
            </a:r>
            <a:r>
              <a:rPr lang="en-US" altLang="zh-CN" sz="2400"/>
              <a:t>A.P</a:t>
            </a:r>
            <a:r>
              <a:rPr lang="zh-CN" altLang="en-US" sz="2400"/>
              <a:t>间电阻线变短，</a:t>
            </a:r>
            <a:r>
              <a:rPr lang="en-US" altLang="zh-CN" sz="2400">
                <a:solidFill>
                  <a:srgbClr val="FF0000"/>
                </a:solidFill>
              </a:rPr>
              <a:t>B.P</a:t>
            </a:r>
            <a:r>
              <a:rPr lang="zh-CN" altLang="en-US" sz="2400">
                <a:solidFill>
                  <a:srgbClr val="FF0000"/>
                </a:solidFill>
              </a:rPr>
              <a:t>间电阻线变长</a:t>
            </a:r>
            <a:r>
              <a:rPr lang="zh-CN" altLang="en-US" sz="2400"/>
              <a:t>，所以应把</a:t>
            </a:r>
            <a:r>
              <a:rPr lang="en-US" altLang="zh-CN" sz="2400"/>
              <a:t>B.C(</a:t>
            </a:r>
            <a:r>
              <a:rPr lang="zh-CN" altLang="en-US" sz="2400"/>
              <a:t>或</a:t>
            </a:r>
            <a:r>
              <a:rPr lang="en-US" altLang="zh-CN" sz="2400"/>
              <a:t>B.D)</a:t>
            </a:r>
            <a:r>
              <a:rPr lang="zh-CN" altLang="en-US" sz="2400"/>
              <a:t>接线柱接入</a:t>
            </a:r>
            <a:r>
              <a:rPr lang="en-US" altLang="zh-CN" sz="2400"/>
              <a:t>M.N</a:t>
            </a:r>
            <a:r>
              <a:rPr lang="zh-CN" altLang="en-US" sz="2400"/>
              <a:t>两点间。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7380288" y="4652963"/>
            <a:ext cx="17287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/>
              <a:t>图</a:t>
            </a:r>
            <a:r>
              <a:rPr lang="en-US" altLang="zh-CN" sz="2800" b="1"/>
              <a:t>1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107950" y="2205038"/>
            <a:ext cx="1871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/>
              <a:t>分析：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1690688" y="4868863"/>
            <a:ext cx="69850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/>
              <a:t>在图</a:t>
            </a:r>
            <a:r>
              <a:rPr lang="en-US" altLang="zh-CN" sz="2800"/>
              <a:t>1</a:t>
            </a:r>
            <a:r>
              <a:rPr lang="zh-CN" altLang="en-US" sz="2800"/>
              <a:t>中，欲把</a:t>
            </a:r>
            <a:r>
              <a:rPr lang="en-US" altLang="zh-CN" sz="2800"/>
              <a:t>A.C</a:t>
            </a:r>
            <a:r>
              <a:rPr lang="zh-CN" altLang="en-US" sz="2800"/>
              <a:t>（或</a:t>
            </a:r>
            <a:r>
              <a:rPr lang="en-US" altLang="zh-CN" sz="2800"/>
              <a:t>A.D</a:t>
            </a:r>
            <a:r>
              <a:rPr lang="zh-CN" altLang="en-US" sz="2800"/>
              <a:t>）接线柱接入电路使小灯泡的亮度变暗，如何移动滑动变阻器的滑片</a:t>
            </a:r>
            <a:r>
              <a:rPr lang="en-US" altLang="zh-CN" sz="2800"/>
              <a:t>P?</a:t>
            </a:r>
            <a:r>
              <a:rPr lang="en-US" altLang="zh-CN" sz="2400"/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/>
              <a:t>  (</a:t>
            </a:r>
            <a:r>
              <a:rPr lang="zh-CN" altLang="en-US" sz="2400">
                <a:solidFill>
                  <a:srgbClr val="FF0000"/>
                </a:solidFill>
              </a:rPr>
              <a:t>向右移动</a:t>
            </a:r>
            <a:r>
              <a:rPr lang="en-US" altLang="zh-CN" sz="2400"/>
              <a:t>) </a:t>
            </a:r>
            <a:endParaRPr lang="zh-CN" altLang="en-US" sz="2400"/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682625" y="4797425"/>
            <a:ext cx="1368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/>
              <a:t>思考：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8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8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utoUpdateAnimBg="0"/>
      <p:bldP spid="36867" grpId="0" build="p" autoUpdateAnimBg="0"/>
      <p:bldP spid="36869" grpId="0" autoUpdateAnimBg="0"/>
      <p:bldP spid="36870" grpId="0" autoUpdateAnimBg="0"/>
      <p:bldP spid="36871" grpId="0" autoUpdateAnimBg="0"/>
      <p:bldP spid="36873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341438"/>
            <a:ext cx="7696200" cy="3455987"/>
          </a:xfrm>
        </p:spPr>
        <p:txBody>
          <a:bodyPr/>
          <a:lstStyle/>
          <a:p>
            <a:pPr eaLnBrk="1" hangingPunct="1">
              <a:buFontTx/>
              <a:buNone/>
            </a:pPr>
            <a:endParaRPr lang="zh-CN" altLang="zh-CN" smtClean="0"/>
          </a:p>
        </p:txBody>
      </p:sp>
      <p:sp>
        <p:nvSpPr>
          <p:cNvPr id="7172" name="AutoShape 4"/>
          <p:cNvSpPr>
            <a:spLocks/>
          </p:cNvSpPr>
          <p:nvPr/>
        </p:nvSpPr>
        <p:spPr bwMode="auto">
          <a:xfrm>
            <a:off x="2195513" y="2060575"/>
            <a:ext cx="720725" cy="2376488"/>
          </a:xfrm>
          <a:prstGeom prst="leftBrace">
            <a:avLst>
              <a:gd name="adj1" fmla="val 2747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042988" y="2852738"/>
            <a:ext cx="17287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000"/>
              <a:t>木材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132138" y="1700213"/>
            <a:ext cx="2808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/>
              <a:t>干燥的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132138" y="3940175"/>
            <a:ext cx="20875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/>
              <a:t>潮湿的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4643438" y="1773238"/>
            <a:ext cx="2808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>
                <a:solidFill>
                  <a:srgbClr val="FF0000"/>
                </a:solidFill>
              </a:rPr>
              <a:t>（绝缘体）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4572000" y="3933825"/>
            <a:ext cx="20875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000">
                <a:solidFill>
                  <a:srgbClr val="FF0000"/>
                </a:solidFill>
              </a:rPr>
              <a:t>（导体）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7173" grpId="0" autoUpdateAnimBg="0"/>
      <p:bldP spid="7174" grpId="0" autoUpdateAnimBg="0"/>
      <p:bldP spid="7175" grpId="0" autoUpdateAnimBg="0"/>
      <p:bldP spid="7176" grpId="0" autoUpdateAnimBg="0"/>
      <p:bldP spid="717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200372523444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8250" y="4133850"/>
            <a:ext cx="409575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635375" y="692150"/>
            <a:ext cx="5508625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zh-CN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黑体" pitchFamily="49" charset="-122"/>
              </a:rPr>
              <a:t>舞台灯光的亮度需要调节，</a:t>
            </a:r>
          </a:p>
          <a:p>
            <a:pPr algn="r">
              <a:spcBef>
                <a:spcPct val="50000"/>
              </a:spcBef>
              <a:defRPr/>
            </a:pPr>
            <a:r>
              <a:rPr lang="zh-CN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黑体" pitchFamily="49" charset="-122"/>
              </a:rPr>
              <a:t>电视机的音量需要调节，</a:t>
            </a:r>
          </a:p>
          <a:p>
            <a:pPr algn="r">
              <a:spcBef>
                <a:spcPct val="50000"/>
              </a:spcBef>
              <a:defRPr/>
            </a:pPr>
            <a:r>
              <a:rPr lang="zh-CN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黑体" pitchFamily="49" charset="-122"/>
              </a:rPr>
              <a:t>电扇的转速也需要调节</a:t>
            </a: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黑体" pitchFamily="49" charset="-122"/>
              </a:rPr>
              <a:t>……</a:t>
            </a:r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395288" y="1052513"/>
            <a:ext cx="3384550" cy="1944687"/>
          </a:xfrm>
          <a:prstGeom prst="cloudCallout">
            <a:avLst>
              <a:gd name="adj1" fmla="val 69699"/>
              <a:gd name="adj2" fmla="val -23306"/>
            </a:avLst>
          </a:prstGeom>
          <a:solidFill>
            <a:srgbClr val="E2C5FF"/>
          </a:solidFill>
          <a:ln w="9525" cmpd="sng">
            <a:solidFill>
              <a:srgbClr val="8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zh-CN" alt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ea typeface="楷体_GB2312" pitchFamily="1" charset="-122"/>
              </a:rPr>
              <a:t>你知道这些是如何实现的吗？？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116013" y="4076700"/>
            <a:ext cx="770413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黑体" pitchFamily="49" charset="-122"/>
              </a:rPr>
              <a:t>是通过</a:t>
            </a:r>
            <a:r>
              <a:rPr lang="zh-CN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黑体" pitchFamily="49" charset="-122"/>
              </a:rPr>
              <a:t>改变电路中电流大小</a:t>
            </a:r>
            <a:r>
              <a:rPr lang="zh-CN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黑体" pitchFamily="49" charset="-122"/>
              </a:rPr>
              <a:t>来实现的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黑体" pitchFamily="49" charset="-122"/>
              </a:rPr>
              <a:t>思考</a:t>
            </a:r>
            <a:r>
              <a:rPr lang="zh-CN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黑体" pitchFamily="49" charset="-122"/>
              </a:rPr>
              <a:t>：电路中电流大小是如何改变的？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468313" y="476250"/>
            <a:ext cx="1584325" cy="701675"/>
          </a:xfrm>
          <a:prstGeom prst="rect">
            <a:avLst/>
          </a:prstGeom>
          <a:solidFill>
            <a:srgbClr val="E2C5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方正姚体" pitchFamily="2" charset="-122"/>
                <a:ea typeface="方正姚体" pitchFamily="2" charset="-122"/>
              </a:rPr>
              <a:t>活动</a:t>
            </a:r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方正姚体" pitchFamily="2" charset="-122"/>
                <a:ea typeface="方正姚体" pitchFamily="2" charset="-122"/>
              </a:rPr>
              <a:t>1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484438" y="476250"/>
            <a:ext cx="63357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方正姚体" pitchFamily="2" charset="-122"/>
              </a:rPr>
              <a:t>尝试：改变电路中电流的大小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39750" y="1557338"/>
            <a:ext cx="4321175" cy="701675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华文新魏" pitchFamily="2" charset="-122"/>
                <a:ea typeface="华文新魏" pitchFamily="2" charset="-122"/>
              </a:rPr>
              <a:t>实验器材与电路图</a:t>
            </a:r>
          </a:p>
        </p:txBody>
      </p:sp>
      <p:grpSp>
        <p:nvGrpSpPr>
          <p:cNvPr id="9221" name="Group 5"/>
          <p:cNvGrpSpPr>
            <a:grpSpLocks/>
          </p:cNvGrpSpPr>
          <p:nvPr/>
        </p:nvGrpSpPr>
        <p:grpSpPr bwMode="auto">
          <a:xfrm>
            <a:off x="4021138" y="1712913"/>
            <a:ext cx="4751387" cy="2579687"/>
            <a:chOff x="0" y="0"/>
            <a:chExt cx="2993" cy="1625"/>
          </a:xfrm>
        </p:grpSpPr>
        <p:pic>
          <p:nvPicPr>
            <p:cNvPr id="9224" name="Picture 6"/>
            <p:cNvPicPr>
              <a:picLocks noChangeAspect="1" noChangeArrowheads="1"/>
            </p:cNvPicPr>
            <p:nvPr/>
          </p:nvPicPr>
          <p:blipFill>
            <a:blip r:embed="rId3" cstate="print">
              <a:lum contrast="10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9000" t="64667" r="85001" b="28667"/>
            <a:stretch>
              <a:fillRect/>
            </a:stretch>
          </p:blipFill>
          <p:spPr bwMode="auto">
            <a:xfrm>
              <a:off x="2252" y="1126"/>
              <a:ext cx="578" cy="4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25" name="Picture 7"/>
            <p:cNvPicPr>
              <a:picLocks noChangeAspect="1" noChangeArrowheads="1"/>
            </p:cNvPicPr>
            <p:nvPr/>
          </p:nvPicPr>
          <p:blipFill>
            <a:blip r:embed="rId4" cstate="print">
              <a:lum contrast="24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3000" t="59334" r="35001" b="27333"/>
            <a:stretch>
              <a:fillRect/>
            </a:stretch>
          </p:blipFill>
          <p:spPr bwMode="auto">
            <a:xfrm>
              <a:off x="2343" y="446"/>
              <a:ext cx="642" cy="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9226" name="Group 8"/>
            <p:cNvGrpSpPr>
              <a:grpSpLocks/>
            </p:cNvGrpSpPr>
            <p:nvPr/>
          </p:nvGrpSpPr>
          <p:grpSpPr bwMode="auto">
            <a:xfrm>
              <a:off x="29" y="491"/>
              <a:ext cx="756" cy="620"/>
              <a:chOff x="0" y="0"/>
              <a:chExt cx="1200" cy="1000"/>
            </a:xfrm>
          </p:grpSpPr>
          <p:graphicFrame>
            <p:nvGraphicFramePr>
              <p:cNvPr id="9240" name="Object 9"/>
              <p:cNvGraphicFramePr>
                <a:graphicFrameLocks noChangeAspect="1"/>
              </p:cNvGraphicFramePr>
              <p:nvPr/>
            </p:nvGraphicFramePr>
            <p:xfrm>
              <a:off x="0" y="0"/>
              <a:ext cx="1200" cy="1000"/>
            </p:xfrm>
            <a:graphic>
              <a:graphicData uri="http://schemas.openxmlformats.org/presentationml/2006/ole">
                <p:oleObj spid="_x0000_s9243" r:id="rId5" imgW="1057423" imgH="905001" progId="">
                  <p:embed/>
                </p:oleObj>
              </a:graphicData>
            </a:graphic>
          </p:graphicFrame>
          <p:sp>
            <p:nvSpPr>
              <p:cNvPr id="2" name="Oval 10"/>
              <p:cNvSpPr>
                <a:spLocks noChangeArrowheads="1"/>
              </p:cNvSpPr>
              <p:nvPr/>
            </p:nvSpPr>
            <p:spPr bwMode="auto">
              <a:xfrm>
                <a:off x="912" y="432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" name="Text Box 11"/>
              <p:cNvSpPr txBox="1">
                <a:spLocks noChangeArrowheads="1"/>
              </p:cNvSpPr>
              <p:nvPr/>
            </p:nvSpPr>
            <p:spPr bwMode="auto">
              <a:xfrm>
                <a:off x="721" y="278"/>
                <a:ext cx="431" cy="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Comic Sans MS" pitchFamily="66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Comic Sans MS" pitchFamily="66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Comic Sans MS" pitchFamily="66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Comic Sans MS" pitchFamily="66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zh-CN" sz="4000">
                    <a:latin typeface="Times New Roman" pitchFamily="18" charset="0"/>
                  </a:rPr>
                  <a:t>-</a:t>
                </a:r>
              </a:p>
            </p:txBody>
          </p:sp>
        </p:grpSp>
        <p:grpSp>
          <p:nvGrpSpPr>
            <p:cNvPr id="9227" name="Group 12"/>
            <p:cNvGrpSpPr>
              <a:grpSpLocks noChangeAspect="1"/>
            </p:cNvGrpSpPr>
            <p:nvPr/>
          </p:nvGrpSpPr>
          <p:grpSpPr bwMode="auto">
            <a:xfrm>
              <a:off x="1254" y="38"/>
              <a:ext cx="499" cy="331"/>
              <a:chOff x="0" y="0"/>
              <a:chExt cx="499" cy="331"/>
            </a:xfrm>
          </p:grpSpPr>
          <p:pic>
            <p:nvPicPr>
              <p:cNvPr id="9238" name="Picture 13" descr="未标题-1 副本"/>
              <p:cNvPicPr>
                <a:picLocks noChangeAspect="1" noChangeArrowheads="1"/>
              </p:cNvPicPr>
              <p:nvPr/>
            </p:nvPicPr>
            <p:blipFill>
              <a:blip r:embed="rId6" cstate="print">
                <a:lum contrast="42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88" cy="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39" name="Picture 14" descr="未标题-1 副本"/>
              <p:cNvPicPr>
                <a:picLocks noChangeAspect="1" noChangeArrowheads="1"/>
              </p:cNvPicPr>
              <p:nvPr/>
            </p:nvPicPr>
            <p:blipFill>
              <a:blip r:embed="rId6" cstate="print">
                <a:lum contrast="42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1" y="0"/>
                <a:ext cx="188" cy="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228" name="Group 15"/>
            <p:cNvGrpSpPr>
              <a:grpSpLocks/>
            </p:cNvGrpSpPr>
            <p:nvPr/>
          </p:nvGrpSpPr>
          <p:grpSpPr bwMode="auto">
            <a:xfrm>
              <a:off x="483" y="1444"/>
              <a:ext cx="1172" cy="110"/>
              <a:chOff x="0" y="0"/>
              <a:chExt cx="1172" cy="110"/>
            </a:xfrm>
          </p:grpSpPr>
          <p:sp>
            <p:nvSpPr>
              <p:cNvPr id="9235" name="Line 16"/>
              <p:cNvSpPr>
                <a:spLocks noChangeShapeType="1"/>
              </p:cNvSpPr>
              <p:nvPr/>
            </p:nvSpPr>
            <p:spPr bwMode="auto">
              <a:xfrm>
                <a:off x="114" y="73"/>
                <a:ext cx="98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36" name="Oval 1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4" cy="11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237" name="Oval 18"/>
              <p:cNvSpPr>
                <a:spLocks noChangeArrowheads="1"/>
              </p:cNvSpPr>
              <p:nvPr/>
            </p:nvSpPr>
            <p:spPr bwMode="auto">
              <a:xfrm>
                <a:off x="1059" y="0"/>
                <a:ext cx="113" cy="11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9229" name="未知"/>
            <p:cNvSpPr>
              <a:spLocks/>
            </p:cNvSpPr>
            <p:nvPr/>
          </p:nvSpPr>
          <p:spPr bwMode="auto">
            <a:xfrm>
              <a:off x="1345" y="0"/>
              <a:ext cx="272" cy="506"/>
            </a:xfrm>
            <a:custGeom>
              <a:avLst/>
              <a:gdLst>
                <a:gd name="T0" fmla="*/ 0 w 272"/>
                <a:gd name="T1" fmla="*/ 38 h 506"/>
                <a:gd name="T2" fmla="*/ 136 w 272"/>
                <a:gd name="T3" fmla="*/ 38 h 506"/>
                <a:gd name="T4" fmla="*/ 136 w 272"/>
                <a:gd name="T5" fmla="*/ 265 h 506"/>
                <a:gd name="T6" fmla="*/ 181 w 272"/>
                <a:gd name="T7" fmla="*/ 491 h 506"/>
                <a:gd name="T8" fmla="*/ 272 w 272"/>
                <a:gd name="T9" fmla="*/ 355 h 5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2" h="506">
                  <a:moveTo>
                    <a:pt x="0" y="38"/>
                  </a:moveTo>
                  <a:cubicBezTo>
                    <a:pt x="56" y="19"/>
                    <a:pt x="113" y="0"/>
                    <a:pt x="136" y="38"/>
                  </a:cubicBezTo>
                  <a:cubicBezTo>
                    <a:pt x="159" y="76"/>
                    <a:pt x="129" y="190"/>
                    <a:pt x="136" y="265"/>
                  </a:cubicBezTo>
                  <a:cubicBezTo>
                    <a:pt x="143" y="340"/>
                    <a:pt x="158" y="476"/>
                    <a:pt x="181" y="491"/>
                  </a:cubicBezTo>
                  <a:cubicBezTo>
                    <a:pt x="204" y="506"/>
                    <a:pt x="238" y="430"/>
                    <a:pt x="272" y="355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30" name="未知"/>
            <p:cNvSpPr>
              <a:spLocks/>
            </p:cNvSpPr>
            <p:nvPr/>
          </p:nvSpPr>
          <p:spPr bwMode="auto">
            <a:xfrm>
              <a:off x="0" y="348"/>
              <a:ext cx="1300" cy="597"/>
            </a:xfrm>
            <a:custGeom>
              <a:avLst/>
              <a:gdLst>
                <a:gd name="T0" fmla="*/ 1300 w 1300"/>
                <a:gd name="T1" fmla="*/ 7 h 597"/>
                <a:gd name="T2" fmla="*/ 166 w 1300"/>
                <a:gd name="T3" fmla="*/ 98 h 597"/>
                <a:gd name="T4" fmla="*/ 302 w 1300"/>
                <a:gd name="T5" fmla="*/ 597 h 59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00" h="597">
                  <a:moveTo>
                    <a:pt x="1300" y="7"/>
                  </a:moveTo>
                  <a:cubicBezTo>
                    <a:pt x="816" y="3"/>
                    <a:pt x="332" y="0"/>
                    <a:pt x="166" y="98"/>
                  </a:cubicBezTo>
                  <a:cubicBezTo>
                    <a:pt x="0" y="196"/>
                    <a:pt x="151" y="396"/>
                    <a:pt x="302" y="597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31" name="未知"/>
            <p:cNvSpPr>
              <a:spLocks/>
            </p:cNvSpPr>
            <p:nvPr/>
          </p:nvSpPr>
          <p:spPr bwMode="auto">
            <a:xfrm>
              <a:off x="264" y="900"/>
              <a:ext cx="326" cy="635"/>
            </a:xfrm>
            <a:custGeom>
              <a:avLst/>
              <a:gdLst>
                <a:gd name="T0" fmla="*/ 326 w 326"/>
                <a:gd name="T1" fmla="*/ 0 h 635"/>
                <a:gd name="T2" fmla="*/ 8 w 326"/>
                <a:gd name="T3" fmla="*/ 362 h 635"/>
                <a:gd name="T4" fmla="*/ 280 w 326"/>
                <a:gd name="T5" fmla="*/ 635 h 6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6" h="635">
                  <a:moveTo>
                    <a:pt x="326" y="0"/>
                  </a:moveTo>
                  <a:cubicBezTo>
                    <a:pt x="171" y="128"/>
                    <a:pt x="16" y="256"/>
                    <a:pt x="8" y="362"/>
                  </a:cubicBezTo>
                  <a:cubicBezTo>
                    <a:pt x="0" y="468"/>
                    <a:pt x="140" y="551"/>
                    <a:pt x="280" y="635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32" name="未知"/>
            <p:cNvSpPr>
              <a:spLocks/>
            </p:cNvSpPr>
            <p:nvPr/>
          </p:nvSpPr>
          <p:spPr bwMode="auto">
            <a:xfrm>
              <a:off x="1617" y="1489"/>
              <a:ext cx="726" cy="136"/>
            </a:xfrm>
            <a:custGeom>
              <a:avLst/>
              <a:gdLst>
                <a:gd name="T0" fmla="*/ 0 w 726"/>
                <a:gd name="T1" fmla="*/ 0 h 136"/>
                <a:gd name="T2" fmla="*/ 408 w 726"/>
                <a:gd name="T3" fmla="*/ 136 h 136"/>
                <a:gd name="T4" fmla="*/ 726 w 726"/>
                <a:gd name="T5" fmla="*/ 0 h 1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6" h="136">
                  <a:moveTo>
                    <a:pt x="0" y="0"/>
                  </a:moveTo>
                  <a:cubicBezTo>
                    <a:pt x="143" y="68"/>
                    <a:pt x="287" y="136"/>
                    <a:pt x="408" y="136"/>
                  </a:cubicBezTo>
                  <a:cubicBezTo>
                    <a:pt x="529" y="136"/>
                    <a:pt x="627" y="68"/>
                    <a:pt x="726" y="0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33" name="未知"/>
            <p:cNvSpPr>
              <a:spLocks/>
            </p:cNvSpPr>
            <p:nvPr/>
          </p:nvSpPr>
          <p:spPr bwMode="auto">
            <a:xfrm>
              <a:off x="2751" y="718"/>
              <a:ext cx="242" cy="817"/>
            </a:xfrm>
            <a:custGeom>
              <a:avLst/>
              <a:gdLst>
                <a:gd name="T0" fmla="*/ 0 w 242"/>
                <a:gd name="T1" fmla="*/ 817 h 817"/>
                <a:gd name="T2" fmla="*/ 227 w 242"/>
                <a:gd name="T3" fmla="*/ 318 h 817"/>
                <a:gd name="T4" fmla="*/ 91 w 242"/>
                <a:gd name="T5" fmla="*/ 0 h 8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2" h="817">
                  <a:moveTo>
                    <a:pt x="0" y="817"/>
                  </a:moveTo>
                  <a:cubicBezTo>
                    <a:pt x="106" y="635"/>
                    <a:pt x="212" y="454"/>
                    <a:pt x="227" y="318"/>
                  </a:cubicBezTo>
                  <a:cubicBezTo>
                    <a:pt x="242" y="182"/>
                    <a:pt x="166" y="91"/>
                    <a:pt x="91" y="0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34" name="未知"/>
            <p:cNvSpPr>
              <a:spLocks/>
            </p:cNvSpPr>
            <p:nvPr/>
          </p:nvSpPr>
          <p:spPr bwMode="auto">
            <a:xfrm>
              <a:off x="1662" y="8"/>
              <a:ext cx="817" cy="710"/>
            </a:xfrm>
            <a:custGeom>
              <a:avLst/>
              <a:gdLst>
                <a:gd name="T0" fmla="*/ 817 w 817"/>
                <a:gd name="T1" fmla="*/ 710 h 710"/>
                <a:gd name="T2" fmla="*/ 499 w 817"/>
                <a:gd name="T3" fmla="*/ 211 h 710"/>
                <a:gd name="T4" fmla="*/ 182 w 817"/>
                <a:gd name="T5" fmla="*/ 30 h 710"/>
                <a:gd name="T6" fmla="*/ 0 w 817"/>
                <a:gd name="T7" fmla="*/ 30 h 7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17" h="710">
                  <a:moveTo>
                    <a:pt x="817" y="710"/>
                  </a:moveTo>
                  <a:cubicBezTo>
                    <a:pt x="711" y="517"/>
                    <a:pt x="605" y="324"/>
                    <a:pt x="499" y="211"/>
                  </a:cubicBezTo>
                  <a:cubicBezTo>
                    <a:pt x="393" y="98"/>
                    <a:pt x="265" y="60"/>
                    <a:pt x="182" y="30"/>
                  </a:cubicBezTo>
                  <a:cubicBezTo>
                    <a:pt x="99" y="0"/>
                    <a:pt x="49" y="15"/>
                    <a:pt x="0" y="30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241" name="Text Box 25"/>
          <p:cNvSpPr txBox="1">
            <a:spLocks noChangeArrowheads="1"/>
          </p:cNvSpPr>
          <p:nvPr/>
        </p:nvSpPr>
        <p:spPr bwMode="auto">
          <a:xfrm>
            <a:off x="684213" y="3789363"/>
            <a:ext cx="1511300" cy="701675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华文新魏" pitchFamily="2" charset="-122"/>
                <a:ea typeface="华文新魏" pitchFamily="2" charset="-122"/>
              </a:rPr>
              <a:t>思考</a:t>
            </a:r>
          </a:p>
        </p:txBody>
      </p:sp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1258888" y="4724400"/>
            <a:ext cx="7705725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1</a:t>
            </a:r>
            <a:r>
              <a:rPr lang="zh-CN" alt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、通过什么看电流的大小？</a:t>
            </a:r>
          </a:p>
          <a:p>
            <a:pPr>
              <a:spcBef>
                <a:spcPct val="50000"/>
              </a:spcBef>
              <a:defRPr/>
            </a:pPr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2</a:t>
            </a:r>
            <a:r>
              <a:rPr lang="zh-CN" alt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、能有几种方法改变电流大小？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 autoUpdateAnimBg="0"/>
      <p:bldP spid="9220" grpId="0" animBg="1" autoUpdateAnimBg="0"/>
      <p:bldP spid="9241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468313" y="476250"/>
            <a:ext cx="1584325" cy="701675"/>
          </a:xfrm>
          <a:prstGeom prst="rect">
            <a:avLst/>
          </a:prstGeom>
          <a:solidFill>
            <a:srgbClr val="E2C5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方正姚体" pitchFamily="2" charset="-122"/>
                <a:ea typeface="方正姚体" pitchFamily="2" charset="-122"/>
              </a:rPr>
              <a:t>活动</a:t>
            </a:r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方正姚体" pitchFamily="2" charset="-122"/>
                <a:ea typeface="方正姚体" pitchFamily="2" charset="-122"/>
              </a:rPr>
              <a:t>1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484438" y="476250"/>
            <a:ext cx="63357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方正姚体" pitchFamily="2" charset="-122"/>
              </a:rPr>
              <a:t>尝试：改变电路中电流的大小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39750" y="1557338"/>
            <a:ext cx="4321175" cy="701675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华文新魏" pitchFamily="2" charset="-122"/>
                <a:ea typeface="华文新魏" pitchFamily="2" charset="-122"/>
              </a:rPr>
              <a:t>实验器材与电路图</a:t>
            </a:r>
          </a:p>
        </p:txBody>
      </p:sp>
      <p:grpSp>
        <p:nvGrpSpPr>
          <p:cNvPr id="9221" name="Group 5"/>
          <p:cNvGrpSpPr>
            <a:grpSpLocks/>
          </p:cNvGrpSpPr>
          <p:nvPr/>
        </p:nvGrpSpPr>
        <p:grpSpPr bwMode="auto">
          <a:xfrm>
            <a:off x="4021138" y="1712913"/>
            <a:ext cx="4751387" cy="2579687"/>
            <a:chOff x="0" y="0"/>
            <a:chExt cx="2993" cy="1625"/>
          </a:xfrm>
        </p:grpSpPr>
        <p:pic>
          <p:nvPicPr>
            <p:cNvPr id="10248" name="Picture 6"/>
            <p:cNvPicPr>
              <a:picLocks noChangeAspect="1" noChangeArrowheads="1"/>
            </p:cNvPicPr>
            <p:nvPr/>
          </p:nvPicPr>
          <p:blipFill>
            <a:blip r:embed="rId3" cstate="print">
              <a:lum contrast="10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9000" t="64667" r="85001" b="28667"/>
            <a:stretch>
              <a:fillRect/>
            </a:stretch>
          </p:blipFill>
          <p:spPr bwMode="auto">
            <a:xfrm>
              <a:off x="2252" y="1126"/>
              <a:ext cx="578" cy="4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49" name="Picture 7"/>
            <p:cNvPicPr>
              <a:picLocks noChangeAspect="1" noChangeArrowheads="1"/>
            </p:cNvPicPr>
            <p:nvPr/>
          </p:nvPicPr>
          <p:blipFill>
            <a:blip r:embed="rId4" cstate="print">
              <a:lum contrast="24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3000" t="59334" r="35001" b="27333"/>
            <a:stretch>
              <a:fillRect/>
            </a:stretch>
          </p:blipFill>
          <p:spPr bwMode="auto">
            <a:xfrm>
              <a:off x="2343" y="446"/>
              <a:ext cx="642" cy="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0250" name="Group 8"/>
            <p:cNvGrpSpPr>
              <a:grpSpLocks/>
            </p:cNvGrpSpPr>
            <p:nvPr/>
          </p:nvGrpSpPr>
          <p:grpSpPr bwMode="auto">
            <a:xfrm>
              <a:off x="29" y="491"/>
              <a:ext cx="756" cy="620"/>
              <a:chOff x="0" y="0"/>
              <a:chExt cx="1200" cy="1000"/>
            </a:xfrm>
          </p:grpSpPr>
          <p:graphicFrame>
            <p:nvGraphicFramePr>
              <p:cNvPr id="10264" name="Object 9"/>
              <p:cNvGraphicFramePr>
                <a:graphicFrameLocks noChangeAspect="1"/>
              </p:cNvGraphicFramePr>
              <p:nvPr/>
            </p:nvGraphicFramePr>
            <p:xfrm>
              <a:off x="0" y="0"/>
              <a:ext cx="1200" cy="1000"/>
            </p:xfrm>
            <a:graphic>
              <a:graphicData uri="http://schemas.openxmlformats.org/presentationml/2006/ole">
                <p:oleObj spid="_x0000_s10267" r:id="rId5" imgW="1057423" imgH="905001" progId="">
                  <p:embed/>
                </p:oleObj>
              </a:graphicData>
            </a:graphic>
          </p:graphicFrame>
          <p:sp>
            <p:nvSpPr>
              <p:cNvPr id="10265" name="Oval 10"/>
              <p:cNvSpPr>
                <a:spLocks noChangeArrowheads="1"/>
              </p:cNvSpPr>
              <p:nvPr/>
            </p:nvSpPr>
            <p:spPr bwMode="auto">
              <a:xfrm>
                <a:off x="912" y="432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266" name="Text Box 11"/>
              <p:cNvSpPr txBox="1">
                <a:spLocks noChangeArrowheads="1"/>
              </p:cNvSpPr>
              <p:nvPr/>
            </p:nvSpPr>
            <p:spPr bwMode="auto">
              <a:xfrm>
                <a:off x="721" y="278"/>
                <a:ext cx="431" cy="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Comic Sans MS" pitchFamily="66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Comic Sans MS" pitchFamily="66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Comic Sans MS" pitchFamily="66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Comic Sans MS" pitchFamily="66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zh-CN" sz="4000">
                    <a:latin typeface="Times New Roman" pitchFamily="18" charset="0"/>
                  </a:rPr>
                  <a:t>-</a:t>
                </a:r>
              </a:p>
            </p:txBody>
          </p:sp>
        </p:grpSp>
        <p:grpSp>
          <p:nvGrpSpPr>
            <p:cNvPr id="10251" name="Group 12"/>
            <p:cNvGrpSpPr>
              <a:grpSpLocks noChangeAspect="1"/>
            </p:cNvGrpSpPr>
            <p:nvPr/>
          </p:nvGrpSpPr>
          <p:grpSpPr bwMode="auto">
            <a:xfrm>
              <a:off x="1254" y="38"/>
              <a:ext cx="499" cy="331"/>
              <a:chOff x="0" y="0"/>
              <a:chExt cx="499" cy="331"/>
            </a:xfrm>
          </p:grpSpPr>
          <p:pic>
            <p:nvPicPr>
              <p:cNvPr id="10262" name="Picture 13" descr="未标题-1 副本"/>
              <p:cNvPicPr>
                <a:picLocks noChangeAspect="1" noChangeArrowheads="1"/>
              </p:cNvPicPr>
              <p:nvPr/>
            </p:nvPicPr>
            <p:blipFill>
              <a:blip r:embed="rId6" cstate="print">
                <a:lum contrast="42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88" cy="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63" name="Picture 14" descr="未标题-1 副本"/>
              <p:cNvPicPr>
                <a:picLocks noChangeAspect="1" noChangeArrowheads="1"/>
              </p:cNvPicPr>
              <p:nvPr/>
            </p:nvPicPr>
            <p:blipFill>
              <a:blip r:embed="rId6" cstate="print">
                <a:lum contrast="42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1" y="0"/>
                <a:ext cx="188" cy="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252" name="Group 15"/>
            <p:cNvGrpSpPr>
              <a:grpSpLocks/>
            </p:cNvGrpSpPr>
            <p:nvPr/>
          </p:nvGrpSpPr>
          <p:grpSpPr bwMode="auto">
            <a:xfrm>
              <a:off x="483" y="1444"/>
              <a:ext cx="1172" cy="110"/>
              <a:chOff x="0" y="0"/>
              <a:chExt cx="1172" cy="110"/>
            </a:xfrm>
          </p:grpSpPr>
          <p:sp>
            <p:nvSpPr>
              <p:cNvPr id="10259" name="Line 16"/>
              <p:cNvSpPr>
                <a:spLocks noChangeShapeType="1"/>
              </p:cNvSpPr>
              <p:nvPr/>
            </p:nvSpPr>
            <p:spPr bwMode="auto">
              <a:xfrm>
                <a:off x="114" y="73"/>
                <a:ext cx="98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60" name="Oval 1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4" cy="11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261" name="Oval 18"/>
              <p:cNvSpPr>
                <a:spLocks noChangeArrowheads="1"/>
              </p:cNvSpPr>
              <p:nvPr/>
            </p:nvSpPr>
            <p:spPr bwMode="auto">
              <a:xfrm>
                <a:off x="1059" y="0"/>
                <a:ext cx="113" cy="11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0253" name="未知"/>
            <p:cNvSpPr>
              <a:spLocks/>
            </p:cNvSpPr>
            <p:nvPr/>
          </p:nvSpPr>
          <p:spPr bwMode="auto">
            <a:xfrm>
              <a:off x="1345" y="0"/>
              <a:ext cx="272" cy="506"/>
            </a:xfrm>
            <a:custGeom>
              <a:avLst/>
              <a:gdLst>
                <a:gd name="T0" fmla="*/ 0 w 272"/>
                <a:gd name="T1" fmla="*/ 38 h 506"/>
                <a:gd name="T2" fmla="*/ 136 w 272"/>
                <a:gd name="T3" fmla="*/ 38 h 506"/>
                <a:gd name="T4" fmla="*/ 136 w 272"/>
                <a:gd name="T5" fmla="*/ 265 h 506"/>
                <a:gd name="T6" fmla="*/ 181 w 272"/>
                <a:gd name="T7" fmla="*/ 491 h 506"/>
                <a:gd name="T8" fmla="*/ 272 w 272"/>
                <a:gd name="T9" fmla="*/ 355 h 5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2" h="506">
                  <a:moveTo>
                    <a:pt x="0" y="38"/>
                  </a:moveTo>
                  <a:cubicBezTo>
                    <a:pt x="56" y="19"/>
                    <a:pt x="113" y="0"/>
                    <a:pt x="136" y="38"/>
                  </a:cubicBezTo>
                  <a:cubicBezTo>
                    <a:pt x="159" y="76"/>
                    <a:pt x="129" y="190"/>
                    <a:pt x="136" y="265"/>
                  </a:cubicBezTo>
                  <a:cubicBezTo>
                    <a:pt x="143" y="340"/>
                    <a:pt x="158" y="476"/>
                    <a:pt x="181" y="491"/>
                  </a:cubicBezTo>
                  <a:cubicBezTo>
                    <a:pt x="204" y="506"/>
                    <a:pt x="238" y="430"/>
                    <a:pt x="272" y="355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54" name="未知"/>
            <p:cNvSpPr>
              <a:spLocks/>
            </p:cNvSpPr>
            <p:nvPr/>
          </p:nvSpPr>
          <p:spPr bwMode="auto">
            <a:xfrm>
              <a:off x="0" y="348"/>
              <a:ext cx="1300" cy="597"/>
            </a:xfrm>
            <a:custGeom>
              <a:avLst/>
              <a:gdLst>
                <a:gd name="T0" fmla="*/ 1300 w 1300"/>
                <a:gd name="T1" fmla="*/ 7 h 597"/>
                <a:gd name="T2" fmla="*/ 166 w 1300"/>
                <a:gd name="T3" fmla="*/ 98 h 597"/>
                <a:gd name="T4" fmla="*/ 302 w 1300"/>
                <a:gd name="T5" fmla="*/ 597 h 59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00" h="597">
                  <a:moveTo>
                    <a:pt x="1300" y="7"/>
                  </a:moveTo>
                  <a:cubicBezTo>
                    <a:pt x="816" y="3"/>
                    <a:pt x="332" y="0"/>
                    <a:pt x="166" y="98"/>
                  </a:cubicBezTo>
                  <a:cubicBezTo>
                    <a:pt x="0" y="196"/>
                    <a:pt x="151" y="396"/>
                    <a:pt x="302" y="597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55" name="未知"/>
            <p:cNvSpPr>
              <a:spLocks/>
            </p:cNvSpPr>
            <p:nvPr/>
          </p:nvSpPr>
          <p:spPr bwMode="auto">
            <a:xfrm>
              <a:off x="264" y="900"/>
              <a:ext cx="326" cy="635"/>
            </a:xfrm>
            <a:custGeom>
              <a:avLst/>
              <a:gdLst>
                <a:gd name="T0" fmla="*/ 326 w 326"/>
                <a:gd name="T1" fmla="*/ 0 h 635"/>
                <a:gd name="T2" fmla="*/ 8 w 326"/>
                <a:gd name="T3" fmla="*/ 362 h 635"/>
                <a:gd name="T4" fmla="*/ 280 w 326"/>
                <a:gd name="T5" fmla="*/ 635 h 6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6" h="635">
                  <a:moveTo>
                    <a:pt x="326" y="0"/>
                  </a:moveTo>
                  <a:cubicBezTo>
                    <a:pt x="171" y="128"/>
                    <a:pt x="16" y="256"/>
                    <a:pt x="8" y="362"/>
                  </a:cubicBezTo>
                  <a:cubicBezTo>
                    <a:pt x="0" y="468"/>
                    <a:pt x="140" y="551"/>
                    <a:pt x="280" y="635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56" name="未知"/>
            <p:cNvSpPr>
              <a:spLocks/>
            </p:cNvSpPr>
            <p:nvPr/>
          </p:nvSpPr>
          <p:spPr bwMode="auto">
            <a:xfrm>
              <a:off x="1617" y="1489"/>
              <a:ext cx="726" cy="136"/>
            </a:xfrm>
            <a:custGeom>
              <a:avLst/>
              <a:gdLst>
                <a:gd name="T0" fmla="*/ 0 w 726"/>
                <a:gd name="T1" fmla="*/ 0 h 136"/>
                <a:gd name="T2" fmla="*/ 408 w 726"/>
                <a:gd name="T3" fmla="*/ 136 h 136"/>
                <a:gd name="T4" fmla="*/ 726 w 726"/>
                <a:gd name="T5" fmla="*/ 0 h 1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6" h="136">
                  <a:moveTo>
                    <a:pt x="0" y="0"/>
                  </a:moveTo>
                  <a:cubicBezTo>
                    <a:pt x="143" y="68"/>
                    <a:pt x="287" y="136"/>
                    <a:pt x="408" y="136"/>
                  </a:cubicBezTo>
                  <a:cubicBezTo>
                    <a:pt x="529" y="136"/>
                    <a:pt x="627" y="68"/>
                    <a:pt x="726" y="0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57" name="未知"/>
            <p:cNvSpPr>
              <a:spLocks/>
            </p:cNvSpPr>
            <p:nvPr/>
          </p:nvSpPr>
          <p:spPr bwMode="auto">
            <a:xfrm>
              <a:off x="2751" y="718"/>
              <a:ext cx="242" cy="817"/>
            </a:xfrm>
            <a:custGeom>
              <a:avLst/>
              <a:gdLst>
                <a:gd name="T0" fmla="*/ 0 w 242"/>
                <a:gd name="T1" fmla="*/ 817 h 817"/>
                <a:gd name="T2" fmla="*/ 227 w 242"/>
                <a:gd name="T3" fmla="*/ 318 h 817"/>
                <a:gd name="T4" fmla="*/ 91 w 242"/>
                <a:gd name="T5" fmla="*/ 0 h 8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2" h="817">
                  <a:moveTo>
                    <a:pt x="0" y="817"/>
                  </a:moveTo>
                  <a:cubicBezTo>
                    <a:pt x="106" y="635"/>
                    <a:pt x="212" y="454"/>
                    <a:pt x="227" y="318"/>
                  </a:cubicBezTo>
                  <a:cubicBezTo>
                    <a:pt x="242" y="182"/>
                    <a:pt x="166" y="91"/>
                    <a:pt x="91" y="0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58" name="未知"/>
            <p:cNvSpPr>
              <a:spLocks/>
            </p:cNvSpPr>
            <p:nvPr/>
          </p:nvSpPr>
          <p:spPr bwMode="auto">
            <a:xfrm>
              <a:off x="1662" y="8"/>
              <a:ext cx="817" cy="710"/>
            </a:xfrm>
            <a:custGeom>
              <a:avLst/>
              <a:gdLst>
                <a:gd name="T0" fmla="*/ 817 w 817"/>
                <a:gd name="T1" fmla="*/ 710 h 710"/>
                <a:gd name="T2" fmla="*/ 499 w 817"/>
                <a:gd name="T3" fmla="*/ 211 h 710"/>
                <a:gd name="T4" fmla="*/ 182 w 817"/>
                <a:gd name="T5" fmla="*/ 30 h 710"/>
                <a:gd name="T6" fmla="*/ 0 w 817"/>
                <a:gd name="T7" fmla="*/ 30 h 7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17" h="710">
                  <a:moveTo>
                    <a:pt x="817" y="710"/>
                  </a:moveTo>
                  <a:cubicBezTo>
                    <a:pt x="711" y="517"/>
                    <a:pt x="605" y="324"/>
                    <a:pt x="499" y="211"/>
                  </a:cubicBezTo>
                  <a:cubicBezTo>
                    <a:pt x="393" y="98"/>
                    <a:pt x="265" y="60"/>
                    <a:pt x="182" y="30"/>
                  </a:cubicBezTo>
                  <a:cubicBezTo>
                    <a:pt x="99" y="0"/>
                    <a:pt x="49" y="15"/>
                    <a:pt x="0" y="30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241" name="Text Box 25"/>
          <p:cNvSpPr txBox="1">
            <a:spLocks noChangeArrowheads="1"/>
          </p:cNvSpPr>
          <p:nvPr/>
        </p:nvSpPr>
        <p:spPr bwMode="auto">
          <a:xfrm>
            <a:off x="684213" y="3789363"/>
            <a:ext cx="1511300" cy="701675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华文新魏" pitchFamily="2" charset="-122"/>
                <a:ea typeface="华文新魏" pitchFamily="2" charset="-122"/>
              </a:rPr>
              <a:t>思考</a:t>
            </a:r>
          </a:p>
        </p:txBody>
      </p:sp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1258888" y="4724400"/>
            <a:ext cx="7705725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1</a:t>
            </a:r>
            <a:r>
              <a:rPr lang="zh-CN" alt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、通过什么看电流的大小？</a:t>
            </a:r>
          </a:p>
          <a:p>
            <a:pPr>
              <a:spcBef>
                <a:spcPct val="50000"/>
              </a:spcBef>
              <a:defRPr/>
            </a:pPr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2</a:t>
            </a:r>
            <a:r>
              <a:rPr lang="zh-CN" alt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、能有几种方法改变电流大小？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 autoUpdateAnimBg="0"/>
      <p:bldP spid="9220" grpId="0" animBg="1" autoUpdateAnimBg="0"/>
      <p:bldP spid="9241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755650" y="620713"/>
            <a:ext cx="2232025" cy="701675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华文新魏" pitchFamily="2" charset="-122"/>
                <a:ea typeface="华文新魏" pitchFamily="2" charset="-122"/>
              </a:rPr>
              <a:t>归纳总结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755650" y="1628775"/>
            <a:ext cx="7704138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1</a:t>
            </a:r>
            <a:r>
              <a:rPr lang="zh-CN" altLang="en-US" sz="4000" b="1"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、电路中接入</a:t>
            </a:r>
            <a:r>
              <a:rPr lang="zh-CN" altLang="en-US" sz="4000" b="1">
                <a:solidFill>
                  <a:srgbClr val="3618A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同一</a:t>
            </a:r>
            <a:r>
              <a:rPr lang="zh-CN" altLang="en-US" sz="4000" b="1"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导体时，</a:t>
            </a:r>
            <a:r>
              <a:rPr lang="en-US" sz="4000" b="1"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_____________</a:t>
            </a:r>
            <a:r>
              <a:rPr lang="zh-CN" altLang="en-US" sz="4000" b="1"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，即改变导体两端的</a:t>
            </a:r>
            <a:r>
              <a:rPr lang="en-US" sz="4000" b="1"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______</a:t>
            </a:r>
            <a:r>
              <a:rPr lang="zh-CN" altLang="en-US" sz="4000" b="1"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可以改变电路中电流的大小。</a:t>
            </a:r>
          </a:p>
          <a:p>
            <a:pPr>
              <a:spcBef>
                <a:spcPct val="50000"/>
              </a:spcBef>
              <a:defRPr/>
            </a:pPr>
            <a:r>
              <a:rPr lang="en-US" sz="4000" b="1"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2</a:t>
            </a:r>
            <a:r>
              <a:rPr lang="zh-CN" altLang="en-US" sz="4000" b="1"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、保持电路两端电压</a:t>
            </a:r>
            <a:r>
              <a:rPr lang="zh-CN" altLang="en-US" sz="4000" b="1">
                <a:solidFill>
                  <a:srgbClr val="3618A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相同</a:t>
            </a:r>
            <a:r>
              <a:rPr lang="zh-CN" altLang="en-US" sz="4000" b="1"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时，改变</a:t>
            </a:r>
            <a:r>
              <a:rPr lang="en-US" sz="4000" b="1"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___________________</a:t>
            </a:r>
            <a:r>
              <a:rPr lang="zh-CN" altLang="en-US" sz="4000" b="1"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，可以改变电路中电流的大小。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827088" y="2282825"/>
            <a:ext cx="3673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楷体_GB2312" pitchFamily="1" charset="-122"/>
              </a:rPr>
              <a:t>改变电池的节数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466850" y="2898775"/>
            <a:ext cx="14398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楷体_GB2312" pitchFamily="1" charset="-122"/>
              </a:rPr>
              <a:t>电压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187450" y="5013325"/>
            <a:ext cx="55451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楷体_GB2312" pitchFamily="1" charset="-122"/>
              </a:rPr>
              <a:t>   连接在电路中的导体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 autoUpdateAnimBg="0"/>
      <p:bldP spid="10244" grpId="0" autoUpdateAnimBg="0"/>
      <p:bldP spid="10245" grpId="0" autoUpdateAnimBg="0"/>
      <p:bldP spid="1024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457200"/>
            <a:ext cx="8686800" cy="1143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CN" altLang="zh-CN" b="1" smtClean="0">
                <a:ea typeface="黑体" pitchFamily="49" charset="-122"/>
              </a:rPr>
              <a:t>       </a:t>
            </a:r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827088" y="2492375"/>
          <a:ext cx="7772400" cy="3810000"/>
        </p:xfrm>
        <a:graphic>
          <a:graphicData uri="http://schemas.openxmlformats.org/presentationml/2006/ole">
            <p:oleObj spid="_x0000_s12296" r:id="rId3" imgW="10866667" imgH="5772956" progId="">
              <p:embed/>
            </p:oleObj>
          </a:graphicData>
        </a:graphic>
      </p:graphicFrame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304800" y="0"/>
            <a:ext cx="7939088" cy="2514600"/>
          </a:xfrm>
          <a:prstGeom prst="cloudCallout">
            <a:avLst>
              <a:gd name="adj1" fmla="val 25764"/>
              <a:gd name="adj2" fmla="val 98611"/>
            </a:avLst>
          </a:prstGeom>
          <a:solidFill>
            <a:srgbClr val="E2C5FF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zh-CN" altLang="en-US" sz="4000" b="1">
                <a:latin typeface="华文新魏" pitchFamily="2" charset="-122"/>
                <a:ea typeface="华文新魏" pitchFamily="2" charset="-122"/>
              </a:rPr>
              <a:t>   </a:t>
            </a:r>
            <a:r>
              <a:rPr lang="en-US" altLang="zh-CN" sz="4000" b="1">
                <a:latin typeface="华文新魏" pitchFamily="2" charset="-122"/>
                <a:ea typeface="华文新魏" pitchFamily="2" charset="-122"/>
              </a:rPr>
              <a:t>1</a:t>
            </a:r>
            <a:r>
              <a:rPr lang="zh-CN" altLang="en-US" sz="4000" b="1">
                <a:latin typeface="华文新魏" pitchFamily="2" charset="-122"/>
                <a:ea typeface="华文新魏" pitchFamily="2" charset="-122"/>
              </a:rPr>
              <a:t>、为什么在同一电路中，选用不同的导体，电路中的电流不同呢？</a:t>
            </a:r>
          </a:p>
          <a:p>
            <a:pPr algn="ctr"/>
            <a:endParaRPr lang="zh-CN" altLang="en-US" sz="3200" b="1" u="sng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835150" y="5229225"/>
            <a:ext cx="78501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楷体_GB2312" pitchFamily="1" charset="-122"/>
              </a:rPr>
              <a:t>不同导体对电流的</a:t>
            </a:r>
            <a:r>
              <a:rPr lang="zh-CN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楷体_GB2312" pitchFamily="1" charset="-122"/>
              </a:rPr>
              <a:t>阻碍作用</a:t>
            </a:r>
            <a:r>
              <a:rPr lang="zh-CN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楷体_GB2312" pitchFamily="1" charset="-122"/>
              </a:rPr>
              <a:t>不同。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2339975" y="3357563"/>
            <a:ext cx="4392613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chemeClr val="hlink"/>
                </a:solidFill>
              </a:rPr>
              <a:t>2</a:t>
            </a:r>
            <a:r>
              <a:rPr lang="zh-CN" altLang="en-US" sz="3200">
                <a:solidFill>
                  <a:schemeClr val="hlink"/>
                </a:solidFill>
              </a:rPr>
              <a:t>、钢、铁也是导体，又多又便宜，为啥一般不用它们做导线？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1476375" y="5949950"/>
            <a:ext cx="6767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/>
              <a:t>物理学中，用</a:t>
            </a:r>
            <a:r>
              <a:rPr lang="zh-CN" altLang="en-US" sz="2400" b="1">
                <a:solidFill>
                  <a:srgbClr val="FF0000"/>
                </a:solidFill>
              </a:rPr>
              <a:t>电阻</a:t>
            </a:r>
            <a:r>
              <a:rPr lang="zh-CN" altLang="en-US" sz="2400" b="1"/>
              <a:t>来表示导体对电流的阻碍作用</a:t>
            </a:r>
            <a:r>
              <a:rPr lang="zh-CN" altLang="en-US" sz="2400"/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 autoUpdateAnimBg="0"/>
      <p:bldP spid="11269" grpId="0" autoUpdateAnimBg="0"/>
      <p:bldP spid="11270" grpId="0" autoUpdateAnimBg="0"/>
      <p:bldP spid="11271" grpId="0" autoUpdateAnimBg="0"/>
    </p:bldLst>
  </p:timing>
</p:sld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宋体"/>
        <a:cs typeface=""/>
      </a:majorFont>
      <a:minorFont>
        <a:latin typeface="Comic Sans MS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ea typeface="宋体" pitchFamily="2" charset="-122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Pages>0</Pages>
  <Words>2979</Words>
  <Characters>0</Characters>
  <Application>Microsoft Office PowerPoint</Application>
  <DocSecurity>0</DocSecurity>
  <PresentationFormat>全屏显示(4:3)</PresentationFormat>
  <Lines>0</Lines>
  <Paragraphs>268</Paragraphs>
  <Slides>30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30</vt:i4>
      </vt:variant>
    </vt:vector>
  </HeadingPairs>
  <TitlesOfParts>
    <vt:vector size="31" baseType="lpstr">
      <vt:lpstr>Crayons</vt:lpstr>
      <vt:lpstr>幻灯片 1</vt:lpstr>
      <vt:lpstr>复习</vt:lpstr>
      <vt:lpstr>物体的导电性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注意：</vt:lpstr>
      <vt:lpstr>幻灯片 12</vt:lpstr>
      <vt:lpstr>幻灯片 13</vt:lpstr>
      <vt:lpstr>幻灯片 14</vt:lpstr>
      <vt:lpstr>探究决定电阻大小的因素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变阻器</vt:lpstr>
      <vt:lpstr>滑动变阻器</vt:lpstr>
      <vt:lpstr>滑动变阻器</vt:lpstr>
      <vt:lpstr>滑动变阻器</vt:lpstr>
      <vt:lpstr>滑动变阻器</vt:lpstr>
      <vt:lpstr>滑动变阻器</vt:lpstr>
      <vt:lpstr>滑动变阻器</vt:lpstr>
      <vt:lpstr>练习</vt:lpstr>
    </vt:vector>
  </TitlesOfParts>
  <Company>fenger8164</Company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baobao</dc:creator>
  <cp:lastModifiedBy>Administrator</cp:lastModifiedBy>
  <cp:revision>97</cp:revision>
  <cp:lastPrinted>1899-12-30T00:00:00Z</cp:lastPrinted>
  <dcterms:created xsi:type="dcterms:W3CDTF">2005-11-14T11:51:47Z</dcterms:created>
  <dcterms:modified xsi:type="dcterms:W3CDTF">2018-10-06T12:06:29Z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2052-9.1.0.4180</vt:lpwstr>
  </property>
</Properties>
</file>