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sldIdLst>
    <p:sldId id="750" r:id="rId2"/>
    <p:sldId id="751" r:id="rId3"/>
    <p:sldId id="1094" r:id="rId4"/>
    <p:sldId id="1096" r:id="rId5"/>
    <p:sldId id="1143" r:id="rId6"/>
    <p:sldId id="1144" r:id="rId7"/>
    <p:sldId id="1145" r:id="rId8"/>
    <p:sldId id="1146" r:id="rId9"/>
    <p:sldId id="1147" r:id="rId10"/>
    <p:sldId id="1148" r:id="rId11"/>
    <p:sldId id="1103" r:id="rId12"/>
    <p:sldId id="1149" r:id="rId13"/>
    <p:sldId id="1150" r:id="rId14"/>
    <p:sldId id="1152" r:id="rId15"/>
    <p:sldId id="1151" r:id="rId16"/>
    <p:sldId id="1104" r:id="rId17"/>
    <p:sldId id="1153" r:id="rId18"/>
    <p:sldId id="1154" r:id="rId19"/>
    <p:sldId id="1156" r:id="rId20"/>
    <p:sldId id="1155" r:id="rId21"/>
    <p:sldId id="1157" r:id="rId22"/>
    <p:sldId id="1158" r:id="rId23"/>
    <p:sldId id="1159" r:id="rId24"/>
    <p:sldId id="1160" r:id="rId25"/>
    <p:sldId id="1100" r:id="rId26"/>
    <p:sldId id="1118" r:id="rId27"/>
    <p:sldId id="1161" r:id="rId28"/>
    <p:sldId id="1163" r:id="rId29"/>
    <p:sldId id="1162" r:id="rId30"/>
    <p:sldId id="1164" r:id="rId31"/>
    <p:sldId id="1165" r:id="rId32"/>
    <p:sldId id="1166" r:id="rId33"/>
    <p:sldId id="1167" r:id="rId34"/>
    <p:sldId id="1168" r:id="rId35"/>
    <p:sldId id="1176" r:id="rId36"/>
    <p:sldId id="1177" r:id="rId37"/>
    <p:sldId id="1178" r:id="rId38"/>
    <p:sldId id="1179" r:id="rId39"/>
    <p:sldId id="1180" r:id="rId40"/>
    <p:sldId id="1169" r:id="rId41"/>
    <p:sldId id="1170" r:id="rId42"/>
    <p:sldId id="1181" r:id="rId43"/>
    <p:sldId id="1182" r:id="rId44"/>
    <p:sldId id="1183" r:id="rId45"/>
    <p:sldId id="1130" r:id="rId46"/>
    <p:sldId id="1131" r:id="rId47"/>
    <p:sldId id="1171" r:id="rId48"/>
    <p:sldId id="1172" r:id="rId49"/>
    <p:sldId id="1173" r:id="rId50"/>
    <p:sldId id="1174" r:id="rId51"/>
    <p:sldId id="1175" r:id="rId52"/>
    <p:sldId id="1184" r:id="rId53"/>
    <p:sldId id="1185" r:id="rId54"/>
    <p:sldId id="1186" r:id="rId55"/>
    <p:sldId id="1187" r:id="rId56"/>
    <p:sldId id="1188" r:id="rId57"/>
    <p:sldId id="1189" r:id="rId58"/>
    <p:sldId id="1190" r:id="rId59"/>
    <p:sldId id="1191" r:id="rId60"/>
    <p:sldId id="1192" r:id="rId61"/>
    <p:sldId id="1193" r:id="rId62"/>
    <p:sldId id="1194" r:id="rId63"/>
    <p:sldId id="1195" r:id="rId64"/>
    <p:sldId id="1196" r:id="rId65"/>
    <p:sldId id="1197" r:id="rId66"/>
    <p:sldId id="1198" r:id="rId67"/>
    <p:sldId id="1199" r:id="rId68"/>
    <p:sldId id="1137" r:id="rId69"/>
    <p:sldId id="1139" r:id="rId70"/>
    <p:sldId id="1200" r:id="rId71"/>
    <p:sldId id="1201" r:id="rId72"/>
    <p:sldId id="1203" r:id="rId73"/>
    <p:sldId id="1202" r:id="rId74"/>
    <p:sldId id="1204" r:id="rId75"/>
    <p:sldId id="1205" r:id="rId76"/>
    <p:sldId id="1206" r:id="rId77"/>
    <p:sldId id="1207" r:id="rId78"/>
  </p:sldIdLst>
  <p:sldSz cx="12192000" cy="6858000"/>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751"/>
          </p14:sldIdLst>
        </p14:section>
        <p14:section name="考点帮" id="{978995A4-9037-4E87-967E-4A5438635121}">
          <p14:sldIdLst>
            <p14:sldId id="1094"/>
            <p14:sldId id="1096"/>
            <p14:sldId id="1143"/>
            <p14:sldId id="1144"/>
            <p14:sldId id="1145"/>
            <p14:sldId id="1146"/>
            <p14:sldId id="1147"/>
            <p14:sldId id="1148"/>
            <p14:sldId id="1103"/>
            <p14:sldId id="1149"/>
            <p14:sldId id="1150"/>
            <p14:sldId id="1152"/>
            <p14:sldId id="1151"/>
            <p14:sldId id="1104"/>
            <p14:sldId id="1153"/>
            <p14:sldId id="1154"/>
            <p14:sldId id="1156"/>
            <p14:sldId id="1155"/>
            <p14:sldId id="1157"/>
            <p14:sldId id="1158"/>
            <p14:sldId id="1159"/>
            <p14:sldId id="1160"/>
          </p14:sldIdLst>
        </p14:section>
        <p14:section name="方法帮" id="{4648BAD8-85C3-4DAE-941B-012047793868}">
          <p14:sldIdLst>
            <p14:sldId id="1100"/>
            <p14:sldId id="1118"/>
            <p14:sldId id="1161"/>
            <p14:sldId id="1163"/>
            <p14:sldId id="1162"/>
            <p14:sldId id="1164"/>
            <p14:sldId id="1165"/>
            <p14:sldId id="1166"/>
            <p14:sldId id="1167"/>
            <p14:sldId id="1168"/>
            <p14:sldId id="1176"/>
            <p14:sldId id="1177"/>
            <p14:sldId id="1178"/>
            <p14:sldId id="1179"/>
            <p14:sldId id="1180"/>
            <p14:sldId id="1169"/>
            <p14:sldId id="1170"/>
            <p14:sldId id="1181"/>
            <p14:sldId id="1182"/>
            <p14:sldId id="1183"/>
          </p14:sldIdLst>
        </p14:section>
        <p14:section name="实验帮" id="{F398CBF7-8BEC-40DE-AA10-9D0847B8683C}">
          <p14:sldIdLst>
            <p14:sldId id="1130"/>
            <p14:sldId id="1131"/>
            <p14:sldId id="1171"/>
            <p14:sldId id="1172"/>
            <p14:sldId id="1173"/>
            <p14:sldId id="1174"/>
            <p14:sldId id="1175"/>
            <p14:sldId id="1184"/>
            <p14:sldId id="1185"/>
            <p14:sldId id="1186"/>
            <p14:sldId id="1187"/>
            <p14:sldId id="1188"/>
            <p14:sldId id="1189"/>
            <p14:sldId id="1190"/>
            <p14:sldId id="1191"/>
            <p14:sldId id="1192"/>
            <p14:sldId id="1193"/>
            <p14:sldId id="1194"/>
            <p14:sldId id="1195"/>
            <p14:sldId id="1196"/>
            <p14:sldId id="1197"/>
            <p14:sldId id="1198"/>
            <p14:sldId id="1199"/>
          </p14:sldIdLst>
        </p14:section>
        <p14:section name="拓展帮" id="{02D32E79-305B-4D3E-AB3B-80ABC261B831}">
          <p14:sldIdLst>
            <p14:sldId id="1137"/>
            <p14:sldId id="1139"/>
            <p14:sldId id="1200"/>
            <p14:sldId id="1201"/>
            <p14:sldId id="1203"/>
            <p14:sldId id="1202"/>
            <p14:sldId id="1204"/>
            <p14:sldId id="1205"/>
            <p14:sldId id="1206"/>
            <p14:sldId id="1207"/>
          </p14:sldIdLst>
        </p14:section>
        <p14:section name="章末" id="{E6420731-106D-45C5-BAA8-A30AF326A190}">
          <p14:sldIdLst/>
        </p14:section>
      </p14:sectionLst>
    </p:ext>
    <p:ext uri="{EFAFB233-063F-42B5-8137-9DF3F51BA10A}">
      <p15:sldGuideLst xmlns:p15="http://schemas.microsoft.com/office/powerpoint/2012/main" xmlns="">
        <p15:guide id="1" orient="horz" pos="2096">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C"/>
    <a:srgbClr val="FAE7E8"/>
    <a:srgbClr val="EE3028"/>
    <a:srgbClr val="F1F1F5"/>
    <a:srgbClr val="DCDCE8"/>
    <a:srgbClr val="FF00FF"/>
    <a:srgbClr val="FFFFFF"/>
    <a:srgbClr val="006834"/>
    <a:srgbClr val="00C864"/>
    <a:srgbClr val="0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94660"/>
  </p:normalViewPr>
  <p:slideViewPr>
    <p:cSldViewPr snapToGrid="0">
      <p:cViewPr varScale="1">
        <p:scale>
          <a:sx n="114" d="100"/>
          <a:sy n="114" d="100"/>
        </p:scale>
        <p:origin x="-414" y="-108"/>
      </p:cViewPr>
      <p:guideLst>
        <p:guide orient="horz" pos="2096"/>
        <p:guide pos="3840"/>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364330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9784"/>
            <a:chOff x="1055077" y="1569507"/>
            <a:chExt cx="10081846" cy="2359784"/>
          </a:xfrm>
        </p:grpSpPr>
        <p:sp>
          <p:nvSpPr>
            <p:cNvPr id="10" name="矩形 9"/>
            <p:cNvSpPr/>
            <p:nvPr/>
          </p:nvSpPr>
          <p:spPr>
            <a:xfrm>
              <a:off x="1055077" y="3221405"/>
              <a:ext cx="10081846" cy="707886"/>
            </a:xfrm>
            <a:prstGeom prst="rect">
              <a:avLst/>
            </a:prstGeom>
          </p:spPr>
          <p:txBody>
            <a:bodyPr wrap="square">
              <a:spAutoFit/>
            </a:bodyPr>
            <a:lstStyle/>
            <a:p>
              <a:pPr algn="ctr"/>
              <a:r>
                <a:rPr lang="zh-CN" altLang="en-US" sz="4000" b="1" dirty="0">
                  <a:solidFill>
                    <a:srgbClr val="EE3028"/>
                  </a:solidFill>
                  <a:cs typeface="+mn-ea"/>
                  <a:sym typeface="+mn-lt"/>
                </a:rPr>
                <a:t>第二讲　光现象</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矩形 7">
            <a:extLst>
              <a:ext uri="{FF2B5EF4-FFF2-40B4-BE49-F238E27FC236}">
                <a16:creationId xmlns:a16="http://schemas.microsoft.com/office/drawing/2014/main" xmlns="" id="{6ECD7C64-941A-42E3-96A2-1AD6722D6568}"/>
              </a:ext>
            </a:extLst>
          </p:cNvPr>
          <p:cNvSpPr/>
          <p:nvPr/>
        </p:nvSpPr>
        <p:spPr>
          <a:xfrm>
            <a:off x="3558969" y="191276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不是</a:t>
            </a:r>
          </a:p>
        </p:txBody>
      </p:sp>
      <p:sp>
        <p:nvSpPr>
          <p:cNvPr id="11" name="圆角矩形 36">
            <a:extLst>
              <a:ext uri="{FF2B5EF4-FFF2-40B4-BE49-F238E27FC236}">
                <a16:creationId xmlns:a16="http://schemas.microsoft.com/office/drawing/2014/main" xmlns="" id="{F0C39F4C-EE86-4525-B48F-EA4BF52B69D2}"/>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EC6041D-EB7C-4673-99F2-894987F3CCA2}"/>
              </a:ext>
            </a:extLst>
          </p:cNvPr>
          <p:cNvSpPr/>
          <p:nvPr/>
        </p:nvSpPr>
        <p:spPr>
          <a:xfrm>
            <a:off x="757367" y="1703442"/>
            <a:ext cx="10694013" cy="3667671"/>
          </a:xfrm>
          <a:prstGeom prst="rect">
            <a:avLst/>
          </a:prstGeom>
        </p:spPr>
        <p:txBody>
          <a:bodyPr wrap="square">
            <a:spAutoFit/>
          </a:bodyPr>
          <a:lstStyle/>
          <a:p>
            <a:pPr algn="just">
              <a:lnSpc>
                <a:spcPct val="200000"/>
              </a:lnSpc>
            </a:pP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正月十五的月亮</a:t>
            </a:r>
            <a:r>
              <a:rPr lang="zh-CN" altLang="en-US" sz="2400" u="sng"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⑨　　  </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选填“是”或“不是”</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光源</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月亮靠</a:t>
            </a:r>
            <a:r>
              <a:rPr lang="zh-CN" altLang="en-US" sz="2400" u="sng"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⑩</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___________</a:t>
            </a:r>
            <a:r>
              <a:rPr lang="zh-CN" altLang="en-US"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而被看到</a:t>
            </a:r>
            <a:r>
              <a:rPr lang="en-US" altLang="zh-CN"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小孔成像时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像的形状与小孔的形状</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⑪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选填“有关”或“无关”</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物体通过小孔成的像可以是放大、等大或缩小的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光年是天文学中常用的</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⑫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选填“长度”或“时间”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单位</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7" name="矩形 16">
            <a:extLst>
              <a:ext uri="{FF2B5EF4-FFF2-40B4-BE49-F238E27FC236}">
                <a16:creationId xmlns:a16="http://schemas.microsoft.com/office/drawing/2014/main" xmlns="" id="{185B464A-C4DF-4844-92D9-C34AB25FD05F}"/>
              </a:ext>
            </a:extLst>
          </p:cNvPr>
          <p:cNvSpPr/>
          <p:nvPr/>
        </p:nvSpPr>
        <p:spPr>
          <a:xfrm>
            <a:off x="9690139" y="1924484"/>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反射太阳光</a:t>
            </a:r>
          </a:p>
        </p:txBody>
      </p:sp>
      <p:sp>
        <p:nvSpPr>
          <p:cNvPr id="18" name="矩形 17">
            <a:extLst>
              <a:ext uri="{FF2B5EF4-FFF2-40B4-BE49-F238E27FC236}">
                <a16:creationId xmlns:a16="http://schemas.microsoft.com/office/drawing/2014/main" xmlns="" id="{4F261F9C-2CA1-4568-8CAF-9C0B22AD03E5}"/>
              </a:ext>
            </a:extLst>
          </p:cNvPr>
          <p:cNvSpPr/>
          <p:nvPr/>
        </p:nvSpPr>
        <p:spPr>
          <a:xfrm>
            <a:off x="6538838" y="336700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无关</a:t>
            </a:r>
          </a:p>
        </p:txBody>
      </p:sp>
      <p:sp>
        <p:nvSpPr>
          <p:cNvPr id="19" name="矩形 18">
            <a:extLst>
              <a:ext uri="{FF2B5EF4-FFF2-40B4-BE49-F238E27FC236}">
                <a16:creationId xmlns:a16="http://schemas.microsoft.com/office/drawing/2014/main" xmlns="" id="{651291A1-9AE2-4372-8E04-E2E9A7B59F32}"/>
              </a:ext>
            </a:extLst>
          </p:cNvPr>
          <p:cNvSpPr/>
          <p:nvPr/>
        </p:nvSpPr>
        <p:spPr>
          <a:xfrm>
            <a:off x="4827269" y="482432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长度</a:t>
            </a:r>
          </a:p>
        </p:txBody>
      </p:sp>
      <p:sp>
        <p:nvSpPr>
          <p:cNvPr id="20" name="文本框 19">
            <a:extLst>
              <a:ext uri="{FF2B5EF4-FFF2-40B4-BE49-F238E27FC236}">
                <a16:creationId xmlns:a16="http://schemas.microsoft.com/office/drawing/2014/main" xmlns="" id="{DE9C6555-A4D0-4A8F-B5D2-5D78FC81393A}"/>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56314468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19995" cy="2175596"/>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光的反射现象</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定义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当光射到介质表面时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返回原介质的现象</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现象</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倒影、梳妆镜成像、太阳灶、人看到不发光的物体等</a:t>
            </a:r>
            <a:r>
              <a:rPr lang="en-US" altLang="zh-CN" sz="2400" dirty="0">
                <a:latin typeface="宋体" panose="02010600030101010101" pitchFamily="2" charset="-122"/>
                <a:ea typeface="宋体" panose="02010600030101010101" pitchFamily="2" charset="-122"/>
              </a:rPr>
              <a:t>.</a:t>
            </a:r>
          </a:p>
        </p:txBody>
      </p:sp>
      <p:pic>
        <p:nvPicPr>
          <p:cNvPr id="8" name="18考点帮S25.EPS" descr="id:2147490332;FounderCES">
            <a:extLst>
              <a:ext uri="{FF2B5EF4-FFF2-40B4-BE49-F238E27FC236}">
                <a16:creationId xmlns:a16="http://schemas.microsoft.com/office/drawing/2014/main" xmlns="" id="{7B9E08ED-8826-4919-9B5F-E92FC89459B9}"/>
              </a:ext>
            </a:extLst>
          </p:cNvPr>
          <p:cNvPicPr>
            <a:picLocks noChangeAspect="1"/>
          </p:cNvPicPr>
          <p:nvPr/>
        </p:nvPicPr>
        <p:blipFill>
          <a:blip r:embed="rId2"/>
          <a:stretch>
            <a:fillRect/>
          </a:stretch>
        </p:blipFill>
        <p:spPr>
          <a:xfrm>
            <a:off x="4208670" y="3723691"/>
            <a:ext cx="3774660" cy="2352932"/>
          </a:xfrm>
          <a:prstGeom prst="rect">
            <a:avLst/>
          </a:prstGeom>
        </p:spPr>
      </p:pic>
    </p:spTree>
    <p:extLst>
      <p:ext uri="{BB962C8B-B14F-4D97-AF65-F5344CB8AC3E}">
        <p14:creationId xmlns:p14="http://schemas.microsoft.com/office/powerpoint/2010/main" val="3627353475"/>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337081"/>
            <a:ext cx="8029195" cy="4544834"/>
          </a:xfrm>
          <a:prstGeom prst="rect">
            <a:avLst/>
          </a:prstGeom>
        </p:spPr>
        <p:txBody>
          <a:bodyPr wrap="square">
            <a:spAutoFit/>
          </a:bodyPr>
          <a:lstStyle/>
          <a:p>
            <a:pPr algn="just">
              <a:lnSpc>
                <a:spcPct val="2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光的反射定律</a:t>
            </a:r>
          </a:p>
          <a:p>
            <a:pPr algn="just">
              <a:lnSpc>
                <a:spcPct val="2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反射光线、入射光线和法线在</a:t>
            </a:r>
            <a:r>
              <a:rPr lang="zh-CN" altLang="en-US" sz="2400" u="sng" dirty="0">
                <a:latin typeface="宋体" panose="02010600030101010101" pitchFamily="2" charset="-122"/>
                <a:ea typeface="宋体" panose="02010600030101010101" pitchFamily="2" charset="-122"/>
              </a:rPr>
              <a:t>⑬ 　 　　</a:t>
            </a:r>
            <a:r>
              <a:rPr lang="zh-CN" altLang="en-US" sz="2400" dirty="0">
                <a:latin typeface="宋体" panose="02010600030101010101" pitchFamily="2" charset="-122"/>
                <a:ea typeface="宋体" panose="02010600030101010101" pitchFamily="2" charset="-122"/>
              </a:rPr>
              <a:t>内</a:t>
            </a:r>
            <a:r>
              <a:rPr lang="en-US" altLang="zh-CN" sz="2400" dirty="0">
                <a:latin typeface="宋体" panose="02010600030101010101" pitchFamily="2" charset="-122"/>
                <a:ea typeface="宋体" panose="02010600030101010101" pitchFamily="2" charset="-122"/>
              </a:rPr>
              <a:t>; </a:t>
            </a:r>
          </a:p>
          <a:p>
            <a:pPr algn="just">
              <a:lnSpc>
                <a:spcPct val="2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反射光线和入射光线分别位于</a:t>
            </a:r>
            <a:r>
              <a:rPr lang="zh-CN" altLang="en-US" sz="2400" u="sng" dirty="0">
                <a:latin typeface="宋体" panose="02010600030101010101" pitchFamily="2" charset="-122"/>
                <a:ea typeface="宋体" panose="02010600030101010101" pitchFamily="2" charset="-122"/>
              </a:rPr>
              <a:t>⑭ 　　 　</a:t>
            </a:r>
            <a:r>
              <a:rPr lang="zh-CN" altLang="en-US" sz="2400" dirty="0">
                <a:latin typeface="宋体" panose="02010600030101010101" pitchFamily="2" charset="-122"/>
                <a:ea typeface="宋体" panose="02010600030101010101" pitchFamily="2" charset="-122"/>
              </a:rPr>
              <a:t>两侧</a:t>
            </a:r>
            <a:r>
              <a:rPr lang="en-US" altLang="zh-CN" sz="2400" dirty="0">
                <a:latin typeface="宋体" panose="02010600030101010101" pitchFamily="2" charset="-122"/>
                <a:ea typeface="宋体" panose="02010600030101010101" pitchFamily="2" charset="-122"/>
              </a:rPr>
              <a:t>; </a:t>
            </a:r>
          </a:p>
          <a:p>
            <a:pPr algn="just">
              <a:lnSpc>
                <a:spcPct val="2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反射角</a:t>
            </a:r>
            <a:r>
              <a:rPr lang="zh-CN" altLang="en-US" sz="2400" u="sng" dirty="0">
                <a:latin typeface="宋体" panose="02010600030101010101" pitchFamily="2" charset="-122"/>
                <a:ea typeface="宋体" panose="02010600030101010101" pitchFamily="2" charset="-122"/>
              </a:rPr>
              <a:t>⑮ 　　 　</a:t>
            </a:r>
            <a:r>
              <a:rPr lang="zh-CN" altLang="en-US" sz="2400" dirty="0">
                <a:latin typeface="宋体" panose="02010600030101010101" pitchFamily="2" charset="-122"/>
                <a:ea typeface="宋体" panose="02010600030101010101" pitchFamily="2" charset="-122"/>
              </a:rPr>
              <a:t>入射角</a:t>
            </a:r>
            <a:r>
              <a:rPr lang="en-US" altLang="zh-CN" sz="2400" dirty="0">
                <a:latin typeface="宋体" panose="02010600030101010101" pitchFamily="2" charset="-122"/>
                <a:ea typeface="宋体" panose="02010600030101010101" pitchFamily="2" charset="-122"/>
              </a:rPr>
              <a:t>. </a:t>
            </a:r>
          </a:p>
          <a:p>
            <a:pPr algn="just">
              <a:lnSpc>
                <a:spcPct val="2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反射光路的可逆性</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在反射现象中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光路是</a:t>
            </a:r>
            <a:r>
              <a:rPr lang="zh-CN" altLang="en-US" sz="2400" u="sng" dirty="0">
                <a:latin typeface="宋体" panose="02010600030101010101" pitchFamily="2" charset="-122"/>
                <a:ea typeface="宋体" panose="02010600030101010101" pitchFamily="2" charset="-122"/>
              </a:rPr>
              <a:t>⑯ 　 　　</a:t>
            </a:r>
            <a:r>
              <a:rPr lang="zh-CN" altLang="en-US" sz="2400" dirty="0">
                <a:latin typeface="宋体" panose="02010600030101010101" pitchFamily="2" charset="-122"/>
                <a:ea typeface="宋体" panose="02010600030101010101" pitchFamily="2" charset="-122"/>
              </a:rPr>
              <a:t>的</a:t>
            </a:r>
            <a:r>
              <a:rPr lang="en-US" altLang="zh-CN" sz="2400" dirty="0">
                <a:latin typeface="宋体" panose="02010600030101010101" pitchFamily="2" charset="-122"/>
                <a:ea typeface="宋体" panose="02010600030101010101" pitchFamily="2" charset="-122"/>
              </a:rPr>
              <a:t>. </a:t>
            </a:r>
          </a:p>
        </p:txBody>
      </p:sp>
      <p:pic>
        <p:nvPicPr>
          <p:cNvPr id="5" name="18考点帮S25.EPS" descr="id:2147490332;FounderCES">
            <a:extLst>
              <a:ext uri="{FF2B5EF4-FFF2-40B4-BE49-F238E27FC236}">
                <a16:creationId xmlns:a16="http://schemas.microsoft.com/office/drawing/2014/main" xmlns="" id="{B24A1B71-8BD5-49AA-AA34-0D29D02C65BE}"/>
              </a:ext>
            </a:extLst>
          </p:cNvPr>
          <p:cNvPicPr>
            <a:picLocks noChangeAspect="1"/>
          </p:cNvPicPr>
          <p:nvPr/>
        </p:nvPicPr>
        <p:blipFill>
          <a:blip r:embed="rId2"/>
          <a:stretch>
            <a:fillRect/>
          </a:stretch>
        </p:blipFill>
        <p:spPr>
          <a:xfrm>
            <a:off x="7831187" y="2664545"/>
            <a:ext cx="3774660" cy="2352932"/>
          </a:xfrm>
          <a:prstGeom prst="rect">
            <a:avLst/>
          </a:prstGeom>
        </p:spPr>
      </p:pic>
      <p:sp>
        <p:nvSpPr>
          <p:cNvPr id="8" name="矩形 7">
            <a:extLst>
              <a:ext uri="{FF2B5EF4-FFF2-40B4-BE49-F238E27FC236}">
                <a16:creationId xmlns:a16="http://schemas.microsoft.com/office/drawing/2014/main" xmlns="" id="{53E7E756-0771-45C7-A49A-1D9E5384A325}"/>
              </a:ext>
            </a:extLst>
          </p:cNvPr>
          <p:cNvSpPr/>
          <p:nvPr/>
        </p:nvSpPr>
        <p:spPr>
          <a:xfrm>
            <a:off x="5557940" y="2616379"/>
            <a:ext cx="1370888" cy="461665"/>
          </a:xfrm>
          <a:prstGeom prst="rect">
            <a:avLst/>
          </a:prstGeom>
        </p:spPr>
        <p:txBody>
          <a:bodyPr wrap="none">
            <a:spAutoFit/>
          </a:bodyPr>
          <a:lstStyle/>
          <a:p>
            <a:r>
              <a:rPr lang="zh-CN" altLang="en-US" sz="2400" b="1" kern="100" spc="-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同一平面</a:t>
            </a:r>
          </a:p>
        </p:txBody>
      </p:sp>
      <p:sp>
        <p:nvSpPr>
          <p:cNvPr id="10" name="矩形 9">
            <a:extLst>
              <a:ext uri="{FF2B5EF4-FFF2-40B4-BE49-F238E27FC236}">
                <a16:creationId xmlns:a16="http://schemas.microsoft.com/office/drawing/2014/main" xmlns="" id="{67D2E021-79BB-48B5-8A1B-FF8CB561DFF8}"/>
              </a:ext>
            </a:extLst>
          </p:cNvPr>
          <p:cNvSpPr/>
          <p:nvPr/>
        </p:nvSpPr>
        <p:spPr>
          <a:xfrm>
            <a:off x="5854495" y="350558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法线</a:t>
            </a:r>
          </a:p>
        </p:txBody>
      </p:sp>
      <p:sp>
        <p:nvSpPr>
          <p:cNvPr id="11" name="矩形 10">
            <a:extLst>
              <a:ext uri="{FF2B5EF4-FFF2-40B4-BE49-F238E27FC236}">
                <a16:creationId xmlns:a16="http://schemas.microsoft.com/office/drawing/2014/main" xmlns="" id="{C46201E7-9116-498C-BCE2-E05A23C30894}"/>
              </a:ext>
            </a:extLst>
          </p:cNvPr>
          <p:cNvSpPr/>
          <p:nvPr/>
        </p:nvSpPr>
        <p:spPr>
          <a:xfrm>
            <a:off x="2736157" y="440826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等于</a:t>
            </a:r>
          </a:p>
        </p:txBody>
      </p:sp>
      <p:sp>
        <p:nvSpPr>
          <p:cNvPr id="12" name="矩形 11">
            <a:extLst>
              <a:ext uri="{FF2B5EF4-FFF2-40B4-BE49-F238E27FC236}">
                <a16:creationId xmlns:a16="http://schemas.microsoft.com/office/drawing/2014/main" xmlns="" id="{ACC66F6D-4143-4FFA-99D2-9377EF7560F9}"/>
              </a:ext>
            </a:extLst>
          </p:cNvPr>
          <p:cNvSpPr/>
          <p:nvPr/>
        </p:nvSpPr>
        <p:spPr>
          <a:xfrm>
            <a:off x="7190926" y="532306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可逆</a:t>
            </a:r>
          </a:p>
        </p:txBody>
      </p:sp>
    </p:spTree>
    <p:extLst>
      <p:ext uri="{BB962C8B-B14F-4D97-AF65-F5344CB8AC3E}">
        <p14:creationId xmlns:p14="http://schemas.microsoft.com/office/powerpoint/2010/main" val="91618227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337081"/>
            <a:ext cx="8076087" cy="4637167"/>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镜面反射和漫反射</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镜面反射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反射面平滑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平行光照射到反射面上</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反射光仍是</a:t>
            </a:r>
            <a:r>
              <a:rPr lang="zh-CN" altLang="en-US" sz="2400" u="sng" dirty="0">
                <a:latin typeface="宋体" panose="02010600030101010101" pitchFamily="2" charset="-122"/>
                <a:ea typeface="宋体" panose="02010600030101010101" pitchFamily="2" charset="-122"/>
              </a:rPr>
              <a:t>⑰ 　　　　</a:t>
            </a:r>
            <a:r>
              <a:rPr lang="zh-CN" altLang="en-US" sz="2400" dirty="0">
                <a:latin typeface="宋体" panose="02010600030101010101" pitchFamily="2" charset="-122"/>
                <a:ea typeface="宋体" panose="02010600030101010101" pitchFamily="2" charset="-122"/>
              </a:rPr>
              <a:t>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如光在镜面、平静的水面上的反射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黑板反光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城市玻璃幕墙造成的光污染等</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漫反射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反射面粗糙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平行光照射到反射面上</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反射光不再平行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而是</a:t>
            </a:r>
            <a:r>
              <a:rPr lang="zh-CN" altLang="en-US" sz="2400" u="sng" dirty="0">
                <a:latin typeface="宋体" panose="02010600030101010101" pitchFamily="2" charset="-122"/>
                <a:ea typeface="宋体" panose="02010600030101010101" pitchFamily="2" charset="-122"/>
              </a:rPr>
              <a:t>⑱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如人能从不同方向看到不发光的物体等</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镜面反射和漫反射都遵守</a:t>
            </a:r>
            <a:r>
              <a:rPr lang="zh-CN" altLang="en-US" sz="2400" u="sng" dirty="0">
                <a:latin typeface="宋体" panose="02010600030101010101" pitchFamily="2" charset="-122"/>
                <a:ea typeface="宋体" panose="02010600030101010101" pitchFamily="2" charset="-122"/>
              </a:rPr>
              <a:t>⑲ 　　　　　　　　　</a:t>
            </a:r>
            <a:r>
              <a:rPr lang="en-US" altLang="zh-CN" sz="2400" dirty="0">
                <a:latin typeface="宋体" panose="02010600030101010101" pitchFamily="2" charset="-122"/>
                <a:ea typeface="宋体" panose="02010600030101010101" pitchFamily="2" charset="-122"/>
              </a:rPr>
              <a:t>. </a:t>
            </a:r>
          </a:p>
        </p:txBody>
      </p:sp>
      <p:pic>
        <p:nvPicPr>
          <p:cNvPr id="3" name="图片 2">
            <a:extLst>
              <a:ext uri="{FF2B5EF4-FFF2-40B4-BE49-F238E27FC236}">
                <a16:creationId xmlns:a16="http://schemas.microsoft.com/office/drawing/2014/main" xmlns="" id="{D5381DE1-485E-4519-9E49-DA9FD0D18D0D}"/>
              </a:ext>
            </a:extLst>
          </p:cNvPr>
          <p:cNvPicPr>
            <a:picLocks noChangeAspect="1"/>
          </p:cNvPicPr>
          <p:nvPr/>
        </p:nvPicPr>
        <p:blipFill>
          <a:blip r:embed="rId2"/>
          <a:stretch>
            <a:fillRect/>
          </a:stretch>
        </p:blipFill>
        <p:spPr>
          <a:xfrm>
            <a:off x="8839200" y="1720114"/>
            <a:ext cx="2815714" cy="2048571"/>
          </a:xfrm>
          <a:prstGeom prst="rect">
            <a:avLst/>
          </a:prstGeom>
        </p:spPr>
      </p:pic>
      <p:pic>
        <p:nvPicPr>
          <p:cNvPr id="4" name="图片 3">
            <a:extLst>
              <a:ext uri="{FF2B5EF4-FFF2-40B4-BE49-F238E27FC236}">
                <a16:creationId xmlns:a16="http://schemas.microsoft.com/office/drawing/2014/main" xmlns="" id="{59D78529-7330-42C6-9204-28B45A2FC7EA}"/>
              </a:ext>
            </a:extLst>
          </p:cNvPr>
          <p:cNvPicPr>
            <a:picLocks noChangeAspect="1"/>
          </p:cNvPicPr>
          <p:nvPr/>
        </p:nvPicPr>
        <p:blipFill>
          <a:blip r:embed="rId3"/>
          <a:stretch>
            <a:fillRect/>
          </a:stretch>
        </p:blipFill>
        <p:spPr>
          <a:xfrm>
            <a:off x="8839200" y="3963230"/>
            <a:ext cx="2674316" cy="2011018"/>
          </a:xfrm>
          <a:prstGeom prst="rect">
            <a:avLst/>
          </a:prstGeom>
        </p:spPr>
      </p:pic>
      <p:sp>
        <p:nvSpPr>
          <p:cNvPr id="8" name="矩形 7">
            <a:extLst>
              <a:ext uri="{FF2B5EF4-FFF2-40B4-BE49-F238E27FC236}">
                <a16:creationId xmlns:a16="http://schemas.microsoft.com/office/drawing/2014/main" xmlns="" id="{FC7F500F-4B13-4DA7-AE1F-01253320A5E9}"/>
              </a:ext>
            </a:extLst>
          </p:cNvPr>
          <p:cNvSpPr/>
          <p:nvPr/>
        </p:nvSpPr>
        <p:spPr>
          <a:xfrm>
            <a:off x="1927265" y="267406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平行</a:t>
            </a:r>
          </a:p>
        </p:txBody>
      </p:sp>
      <p:sp>
        <p:nvSpPr>
          <p:cNvPr id="10" name="矩形 9">
            <a:extLst>
              <a:ext uri="{FF2B5EF4-FFF2-40B4-BE49-F238E27FC236}">
                <a16:creationId xmlns:a16="http://schemas.microsoft.com/office/drawing/2014/main" xmlns="" id="{64A1E1B0-5161-4029-A433-F5A7C191709A}"/>
              </a:ext>
            </a:extLst>
          </p:cNvPr>
          <p:cNvSpPr/>
          <p:nvPr/>
        </p:nvSpPr>
        <p:spPr>
          <a:xfrm>
            <a:off x="3017510" y="4338738"/>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射向各个方向</a:t>
            </a:r>
          </a:p>
        </p:txBody>
      </p:sp>
      <p:sp>
        <p:nvSpPr>
          <p:cNvPr id="11" name="矩形 10">
            <a:extLst>
              <a:ext uri="{FF2B5EF4-FFF2-40B4-BE49-F238E27FC236}">
                <a16:creationId xmlns:a16="http://schemas.microsoft.com/office/drawing/2014/main" xmlns="" id="{9D882FD0-1AC8-45E3-A474-BD710F2905AA}"/>
              </a:ext>
            </a:extLst>
          </p:cNvPr>
          <p:cNvSpPr/>
          <p:nvPr/>
        </p:nvSpPr>
        <p:spPr>
          <a:xfrm>
            <a:off x="5244895" y="5428984"/>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光的反射定律</a:t>
            </a:r>
          </a:p>
        </p:txBody>
      </p:sp>
    </p:spTree>
    <p:extLst>
      <p:ext uri="{BB962C8B-B14F-4D97-AF65-F5344CB8AC3E}">
        <p14:creationId xmlns:p14="http://schemas.microsoft.com/office/powerpoint/2010/main" val="4991719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515874"/>
            <a:ext cx="10694013" cy="4391587"/>
          </a:xfrm>
          <a:prstGeom prst="rect">
            <a:avLst/>
          </a:prstGeom>
        </p:spPr>
        <p:txBody>
          <a:bodyPr wrap="square">
            <a:spAutoFit/>
          </a:bodyPr>
          <a:lstStyle/>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要从三维的视角理解光的反射定律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射到入射点</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且入射角为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α</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的光线可以有无数条</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它们组成一个顶点在</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点、以法线为轴的圆锥面</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不能把反射定律表述为“反射光线和入射光线在同一平面内”</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因为反射光线和入射光线两线共点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因此一定是共面的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这样表述没有物理意义</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反射定律要表达的是</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反射光线在入射光线和法线所决定的平面内</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67198350"/>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3652923"/>
          </a:xfrm>
          <a:prstGeom prst="rect">
            <a:avLst/>
          </a:prstGeom>
        </p:spPr>
        <p:txBody>
          <a:bodyPr wrap="square">
            <a:spAutoFit/>
          </a:bodyPr>
          <a:lstStyle/>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入射光线、入射角决定了反射光线、反射角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反射定律不仅说明了反射角和入射角的大小关系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还阐述了二者的</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因果</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逻辑</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因此不可把反射定律表述为“入射角等于反射角”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在讨论镜面反射时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反射面的“平滑”不等同于宏观上的“平面”</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比如凹面镜不是平的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但是是平滑的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能发生镜面反射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86136600"/>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平面镜成像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15815"/>
            <a:ext cx="10741315" cy="3652923"/>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平面镜成像的特点</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平面镜所成的像是</a:t>
            </a:r>
            <a:r>
              <a:rPr lang="zh-CN" altLang="en-US" sz="2400" u="sng" dirty="0">
                <a:latin typeface="宋体" panose="02010600030101010101" pitchFamily="2" charset="-122"/>
                <a:ea typeface="宋体" panose="02010600030101010101" pitchFamily="2" charset="-122"/>
              </a:rPr>
              <a:t>⑳ 　　　　</a:t>
            </a:r>
            <a:r>
              <a:rPr lang="zh-CN" altLang="en-US" sz="2400" dirty="0">
                <a:latin typeface="宋体" panose="02010600030101010101" pitchFamily="2" charset="-122"/>
                <a:ea typeface="宋体" panose="02010600030101010101" pitchFamily="2" charset="-122"/>
              </a:rPr>
              <a:t>像</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像与物关于镜面</a:t>
            </a:r>
            <a:r>
              <a:rPr lang="zh-CN" altLang="en-US" sz="2400" u="sng" dirty="0">
                <a:latin typeface="宋体" panose="02010600030101010101" pitchFamily="2" charset="-122"/>
                <a:ea typeface="宋体" panose="02010600030101010101" pitchFamily="2" charset="-122"/>
              </a:rPr>
              <a:t>㉑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像是</a:t>
            </a:r>
            <a:r>
              <a:rPr lang="zh-CN" altLang="en-US" sz="2400" u="sng" dirty="0">
                <a:latin typeface="宋体" panose="02010600030101010101" pitchFamily="2" charset="-122"/>
                <a:ea typeface="宋体" panose="02010600030101010101" pitchFamily="2" charset="-122"/>
              </a:rPr>
              <a:t>㉒ 　　　　</a:t>
            </a:r>
            <a:r>
              <a:rPr lang="zh-CN" altLang="en-US" sz="2400" dirty="0">
                <a:latin typeface="宋体" panose="02010600030101010101" pitchFamily="2" charset="-122"/>
                <a:ea typeface="宋体" panose="02010600030101010101" pitchFamily="2" charset="-122"/>
              </a:rPr>
              <a:t>立的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像与物大小</a:t>
            </a:r>
            <a:r>
              <a:rPr lang="zh-CN" altLang="en-US" sz="2400" u="sng" dirty="0">
                <a:latin typeface="宋体" panose="02010600030101010101" pitchFamily="2" charset="-122"/>
                <a:ea typeface="宋体" panose="02010600030101010101" pitchFamily="2" charset="-122"/>
              </a:rPr>
              <a:t>㉓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像与物到镜面的距离</a:t>
            </a:r>
            <a:r>
              <a:rPr lang="zh-CN" altLang="en-US" sz="2400" u="sng" dirty="0">
                <a:latin typeface="宋体" panose="02010600030101010101" pitchFamily="2" charset="-122"/>
                <a:ea typeface="宋体" panose="02010600030101010101" pitchFamily="2" charset="-122"/>
              </a:rPr>
              <a:t>㉔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像与物的连线与镜面</a:t>
            </a:r>
            <a:r>
              <a:rPr lang="zh-CN" altLang="en-US" sz="2400" u="sng" dirty="0">
                <a:latin typeface="宋体" panose="02010600030101010101" pitchFamily="2" charset="-122"/>
                <a:ea typeface="宋体" panose="02010600030101010101" pitchFamily="2" charset="-122"/>
              </a:rPr>
              <a:t>㉕ 　　　　</a:t>
            </a:r>
            <a:r>
              <a:rPr lang="en-US" altLang="zh-CN" sz="2400" dirty="0">
                <a:latin typeface="宋体" panose="02010600030101010101" pitchFamily="2" charset="-122"/>
                <a:ea typeface="宋体" panose="02010600030101010101" pitchFamily="2" charset="-122"/>
              </a:rPr>
              <a:t>. </a:t>
            </a:r>
          </a:p>
        </p:txBody>
      </p:sp>
      <p:sp>
        <p:nvSpPr>
          <p:cNvPr id="10" name="矩形 9">
            <a:extLst>
              <a:ext uri="{FF2B5EF4-FFF2-40B4-BE49-F238E27FC236}">
                <a16:creationId xmlns:a16="http://schemas.microsoft.com/office/drawing/2014/main" xmlns="" id="{05A39813-DC50-4FE1-AFDE-60EFF82ADAA0}"/>
              </a:ext>
            </a:extLst>
          </p:cNvPr>
          <p:cNvSpPr/>
          <p:nvPr/>
        </p:nvSpPr>
        <p:spPr>
          <a:xfrm>
            <a:off x="4471536" y="2233929"/>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虚</a:t>
            </a:r>
          </a:p>
        </p:txBody>
      </p:sp>
      <p:sp>
        <p:nvSpPr>
          <p:cNvPr id="12" name="矩形 11">
            <a:extLst>
              <a:ext uri="{FF2B5EF4-FFF2-40B4-BE49-F238E27FC236}">
                <a16:creationId xmlns:a16="http://schemas.microsoft.com/office/drawing/2014/main" xmlns="" id="{4430230A-04A4-40C7-BEA4-95A5A65F06FE}"/>
              </a:ext>
            </a:extLst>
          </p:cNvPr>
          <p:cNvSpPr/>
          <p:nvPr/>
        </p:nvSpPr>
        <p:spPr>
          <a:xfrm>
            <a:off x="4488303" y="296733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对称</a:t>
            </a:r>
          </a:p>
        </p:txBody>
      </p:sp>
      <p:sp>
        <p:nvSpPr>
          <p:cNvPr id="13" name="矩形 12">
            <a:extLst>
              <a:ext uri="{FF2B5EF4-FFF2-40B4-BE49-F238E27FC236}">
                <a16:creationId xmlns:a16="http://schemas.microsoft.com/office/drawing/2014/main" xmlns="" id="{416EAFE6-7B79-46AC-9CEF-AF59C02D0E91}"/>
              </a:ext>
            </a:extLst>
          </p:cNvPr>
          <p:cNvSpPr/>
          <p:nvPr/>
        </p:nvSpPr>
        <p:spPr>
          <a:xfrm>
            <a:off x="7657008" y="296733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14" name="矩形 13">
            <a:extLst>
              <a:ext uri="{FF2B5EF4-FFF2-40B4-BE49-F238E27FC236}">
                <a16:creationId xmlns:a16="http://schemas.microsoft.com/office/drawing/2014/main" xmlns="" id="{2993329D-31F8-474C-AC2A-8699F45952CF}"/>
              </a:ext>
            </a:extLst>
          </p:cNvPr>
          <p:cNvSpPr/>
          <p:nvPr/>
        </p:nvSpPr>
        <p:spPr>
          <a:xfrm>
            <a:off x="1483149" y="370728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相等</a:t>
            </a:r>
          </a:p>
        </p:txBody>
      </p:sp>
      <p:sp>
        <p:nvSpPr>
          <p:cNvPr id="15" name="矩形 14">
            <a:extLst>
              <a:ext uri="{FF2B5EF4-FFF2-40B4-BE49-F238E27FC236}">
                <a16:creationId xmlns:a16="http://schemas.microsoft.com/office/drawing/2014/main" xmlns="" id="{CCACC225-3456-4293-8D7A-A1C5323F0EB8}"/>
              </a:ext>
            </a:extLst>
          </p:cNvPr>
          <p:cNvSpPr/>
          <p:nvPr/>
        </p:nvSpPr>
        <p:spPr>
          <a:xfrm>
            <a:off x="6830137" y="370728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相等</a:t>
            </a:r>
          </a:p>
        </p:txBody>
      </p:sp>
      <p:sp>
        <p:nvSpPr>
          <p:cNvPr id="16" name="矩形 15">
            <a:extLst>
              <a:ext uri="{FF2B5EF4-FFF2-40B4-BE49-F238E27FC236}">
                <a16:creationId xmlns:a16="http://schemas.microsoft.com/office/drawing/2014/main" xmlns="" id="{915725A3-7349-45AD-A8CC-4BD9B049DA59}"/>
              </a:ext>
            </a:extLst>
          </p:cNvPr>
          <p:cNvSpPr/>
          <p:nvPr/>
        </p:nvSpPr>
        <p:spPr>
          <a:xfrm>
            <a:off x="1367872" y="442548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垂直</a:t>
            </a:r>
          </a:p>
        </p:txBody>
      </p:sp>
    </p:spTree>
    <p:extLst>
      <p:ext uri="{BB962C8B-B14F-4D97-AF65-F5344CB8AC3E}">
        <p14:creationId xmlns:p14="http://schemas.microsoft.com/office/powerpoint/2010/main" val="42735704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平面镜成像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15815"/>
            <a:ext cx="10741315" cy="5130251"/>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平面镜成像的原理</a:t>
            </a:r>
            <a:r>
              <a:rPr lang="en-US" altLang="zh-CN" sz="2400" dirty="0">
                <a:latin typeface="宋体" panose="02010600030101010101" pitchFamily="2" charset="-122"/>
                <a:ea typeface="宋体" panose="02010600030101010101" pitchFamily="2" charset="-122"/>
              </a:rPr>
              <a:t>:</a:t>
            </a:r>
            <a:r>
              <a:rPr lang="en-US" altLang="zh-CN" sz="2400" u="sng" dirty="0">
                <a:latin typeface="宋体" panose="02010600030101010101" pitchFamily="2" charset="-122"/>
                <a:ea typeface="宋体" panose="02010600030101010101" pitchFamily="2" charset="-122"/>
              </a:rPr>
              <a:t>㉖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从物点发出的光线经平面镜反射后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所有反射光线的反向延长线交于一点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这个点就是该物点的像点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像点与物点一一对应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所有像点组成物体的像</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 </a:t>
            </a: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平面镜的应用</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潜望镜、穿衣镜、塔式太阳能电站等</a:t>
            </a:r>
            <a:r>
              <a:rPr lang="en-US" altLang="zh-CN" sz="2400" dirty="0">
                <a:latin typeface="宋体" panose="02010600030101010101" pitchFamily="2" charset="-122"/>
                <a:ea typeface="宋体" panose="02010600030101010101" pitchFamily="2" charset="-122"/>
              </a:rPr>
              <a:t>.</a:t>
            </a:r>
          </a:p>
        </p:txBody>
      </p:sp>
      <p:sp>
        <p:nvSpPr>
          <p:cNvPr id="13" name="矩形 12">
            <a:extLst>
              <a:ext uri="{FF2B5EF4-FFF2-40B4-BE49-F238E27FC236}">
                <a16:creationId xmlns:a16="http://schemas.microsoft.com/office/drawing/2014/main" xmlns="" id="{416EAFE6-7B79-46AC-9CEF-AF59C02D0E91}"/>
              </a:ext>
            </a:extLst>
          </p:cNvPr>
          <p:cNvSpPr/>
          <p:nvPr/>
        </p:nvSpPr>
        <p:spPr>
          <a:xfrm>
            <a:off x="4251207" y="1530459"/>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光的反射定律</a:t>
            </a:r>
          </a:p>
        </p:txBody>
      </p:sp>
      <p:pic>
        <p:nvPicPr>
          <p:cNvPr id="11" name="18考点帮S27.EPS" descr="id:2147490388;FounderCES">
            <a:extLst>
              <a:ext uri="{FF2B5EF4-FFF2-40B4-BE49-F238E27FC236}">
                <a16:creationId xmlns:a16="http://schemas.microsoft.com/office/drawing/2014/main" xmlns="" id="{180AAC58-F927-4A0A-A1DA-EB122164C706}"/>
              </a:ext>
            </a:extLst>
          </p:cNvPr>
          <p:cNvPicPr>
            <a:picLocks noChangeAspect="1"/>
          </p:cNvPicPr>
          <p:nvPr/>
        </p:nvPicPr>
        <p:blipFill>
          <a:blip r:embed="rId2"/>
          <a:stretch>
            <a:fillRect/>
          </a:stretch>
        </p:blipFill>
        <p:spPr>
          <a:xfrm>
            <a:off x="4498230" y="3594201"/>
            <a:ext cx="3195539" cy="2114938"/>
          </a:xfrm>
          <a:prstGeom prst="rect">
            <a:avLst/>
          </a:prstGeom>
        </p:spPr>
      </p:pic>
    </p:spTree>
    <p:extLst>
      <p:ext uri="{BB962C8B-B14F-4D97-AF65-F5344CB8AC3E}">
        <p14:creationId xmlns:p14="http://schemas.microsoft.com/office/powerpoint/2010/main" val="214542529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平面镜成像</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15815"/>
            <a:ext cx="10741315" cy="3652923"/>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球面镜</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凸面镜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用球面的外侧作反射面的球面镜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对光线有</a:t>
            </a:r>
            <a:r>
              <a:rPr lang="zh-CN" altLang="en-US" sz="2400" u="sng" dirty="0">
                <a:latin typeface="宋体" panose="02010600030101010101" pitchFamily="2" charset="-122"/>
                <a:ea typeface="宋体" panose="02010600030101010101" pitchFamily="2" charset="-122"/>
              </a:rPr>
              <a:t>㉗ 　     　</a:t>
            </a:r>
            <a:r>
              <a:rPr lang="zh-CN" altLang="en-US" sz="2400" dirty="0">
                <a:latin typeface="宋体" panose="02010600030101010101" pitchFamily="2" charset="-122"/>
                <a:ea typeface="宋体" panose="02010600030101010101" pitchFamily="2" charset="-122"/>
              </a:rPr>
              <a:t>作用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可以用于扩大视野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如汽车的后视镜、路口的拐弯镜</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凹面镜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用球面的内侧作反射面的球面镜</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对光线有</a:t>
            </a:r>
            <a:r>
              <a:rPr lang="zh-CN" altLang="en-US" sz="2400" u="sng" dirty="0">
                <a:latin typeface="宋体" panose="02010600030101010101" pitchFamily="2" charset="-122"/>
                <a:ea typeface="宋体" panose="02010600030101010101" pitchFamily="2" charset="-122"/>
              </a:rPr>
              <a:t>㉘ 　     　</a:t>
            </a:r>
            <a:r>
              <a:rPr lang="zh-CN" altLang="en-US" sz="2400" dirty="0">
                <a:latin typeface="宋体" panose="02010600030101010101" pitchFamily="2" charset="-122"/>
                <a:ea typeface="宋体" panose="02010600030101010101" pitchFamily="2" charset="-122"/>
              </a:rPr>
              <a:t>作用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如太阳灶、汽车前灯的反光装置等</a:t>
            </a:r>
            <a:r>
              <a:rPr lang="en-US" altLang="zh-CN" sz="2400" dirty="0">
                <a:latin typeface="宋体" panose="02010600030101010101" pitchFamily="2" charset="-122"/>
                <a:ea typeface="宋体" panose="02010600030101010101" pitchFamily="2" charset="-122"/>
              </a:rPr>
              <a:t>. </a:t>
            </a:r>
          </a:p>
        </p:txBody>
      </p:sp>
      <p:sp>
        <p:nvSpPr>
          <p:cNvPr id="13" name="矩形 12">
            <a:extLst>
              <a:ext uri="{FF2B5EF4-FFF2-40B4-BE49-F238E27FC236}">
                <a16:creationId xmlns:a16="http://schemas.microsoft.com/office/drawing/2014/main" xmlns="" id="{416EAFE6-7B79-46AC-9CEF-AF59C02D0E91}"/>
              </a:ext>
            </a:extLst>
          </p:cNvPr>
          <p:cNvSpPr/>
          <p:nvPr/>
        </p:nvSpPr>
        <p:spPr>
          <a:xfrm>
            <a:off x="8752869" y="2257290"/>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发散</a:t>
            </a:r>
          </a:p>
        </p:txBody>
      </p:sp>
      <p:sp>
        <p:nvSpPr>
          <p:cNvPr id="8" name="矩形 7">
            <a:extLst>
              <a:ext uri="{FF2B5EF4-FFF2-40B4-BE49-F238E27FC236}">
                <a16:creationId xmlns:a16="http://schemas.microsoft.com/office/drawing/2014/main" xmlns="" id="{88BE9310-A0FF-45E0-B4A5-AF929D3202A0}"/>
              </a:ext>
            </a:extLst>
          </p:cNvPr>
          <p:cNvSpPr/>
          <p:nvPr/>
        </p:nvSpPr>
        <p:spPr>
          <a:xfrm>
            <a:off x="8764591" y="370732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会聚</a:t>
            </a:r>
          </a:p>
        </p:txBody>
      </p:sp>
    </p:spTree>
    <p:extLst>
      <p:ext uri="{BB962C8B-B14F-4D97-AF65-F5344CB8AC3E}">
        <p14:creationId xmlns:p14="http://schemas.microsoft.com/office/powerpoint/2010/main" val="415909810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光的折射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15815"/>
            <a:ext cx="10741315" cy="1436932"/>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折射现象的定义</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光从一种介质</a:t>
            </a:r>
            <a:r>
              <a:rPr lang="zh-CN" altLang="en-US" sz="2400" u="sng" dirty="0">
                <a:latin typeface="宋体" panose="02010600030101010101" pitchFamily="2" charset="-122"/>
                <a:ea typeface="宋体" panose="02010600030101010101" pitchFamily="2" charset="-122"/>
              </a:rPr>
              <a:t>㉙ 　　　　</a:t>
            </a:r>
            <a:r>
              <a:rPr lang="zh-CN" altLang="en-US" sz="2400" dirty="0">
                <a:latin typeface="宋体" panose="02010600030101010101" pitchFamily="2" charset="-122"/>
                <a:ea typeface="宋体" panose="02010600030101010101" pitchFamily="2" charset="-122"/>
              </a:rPr>
              <a:t>另一种介质时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传播方向发生偏折的现象</a:t>
            </a:r>
            <a:r>
              <a:rPr lang="en-US" altLang="zh-CN" sz="24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88BE9310-A0FF-45E0-B4A5-AF929D3202A0}"/>
              </a:ext>
            </a:extLst>
          </p:cNvPr>
          <p:cNvSpPr/>
          <p:nvPr/>
        </p:nvSpPr>
        <p:spPr>
          <a:xfrm>
            <a:off x="5716591" y="1525724"/>
            <a:ext cx="111280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斜射入</a:t>
            </a:r>
          </a:p>
        </p:txBody>
      </p:sp>
      <p:pic>
        <p:nvPicPr>
          <p:cNvPr id="10" name="18考点帮S28.EPS" descr="id:2147502976;FounderCES">
            <a:extLst>
              <a:ext uri="{FF2B5EF4-FFF2-40B4-BE49-F238E27FC236}">
                <a16:creationId xmlns:a16="http://schemas.microsoft.com/office/drawing/2014/main" xmlns="" id="{C9D554F6-61DD-4BF1-ADA3-D48FE7409416}"/>
              </a:ext>
            </a:extLst>
          </p:cNvPr>
          <p:cNvPicPr>
            <a:picLocks noChangeAspect="1"/>
          </p:cNvPicPr>
          <p:nvPr/>
        </p:nvPicPr>
        <p:blipFill>
          <a:blip r:embed="rId2"/>
          <a:stretch>
            <a:fillRect/>
          </a:stretch>
        </p:blipFill>
        <p:spPr>
          <a:xfrm>
            <a:off x="4185471" y="3003360"/>
            <a:ext cx="3062239" cy="2825887"/>
          </a:xfrm>
          <a:prstGeom prst="rect">
            <a:avLst/>
          </a:prstGeom>
        </p:spPr>
      </p:pic>
    </p:spTree>
    <p:extLst>
      <p:ext uri="{BB962C8B-B14F-4D97-AF65-F5344CB8AC3E}">
        <p14:creationId xmlns:p14="http://schemas.microsoft.com/office/powerpoint/2010/main" val="46159209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a:cxnSpLocks/>
          </p:cNvCxnSpPr>
          <p:nvPr/>
        </p:nvCxnSpPr>
        <p:spPr>
          <a:xfrm>
            <a:off x="3371223" y="1634562"/>
            <a:ext cx="0" cy="4225086"/>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573073" y="1073199"/>
            <a:ext cx="1596297" cy="576159"/>
            <a:chOff x="5205047" y="3778051"/>
            <a:chExt cx="1596297" cy="576159"/>
          </a:xfrm>
          <a:solidFill>
            <a:srgbClr val="EE3028"/>
          </a:solidFill>
        </p:grpSpPr>
        <p:sp>
          <p:nvSpPr>
            <p:cNvPr id="5" name="圆角矩形 1">
              <a:hlinkClick r:id="rId2"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706900" y="1073199"/>
            <a:ext cx="6524625" cy="227075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光的直线传播</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光的反射</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平面镜成像</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4</a:t>
            </a:r>
            <a:r>
              <a:rPr lang="zh-CN" altLang="en-US" sz="2400" dirty="0">
                <a:solidFill>
                  <a:schemeClr val="tx1">
                    <a:lumMod val="85000"/>
                    <a:lumOff val="15000"/>
                  </a:schemeClr>
                </a:solidFill>
                <a:latin typeface="+mn-ea"/>
              </a:rPr>
              <a:t>　光的折射</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5</a:t>
            </a:r>
            <a:r>
              <a:rPr lang="zh-CN" altLang="en-US" sz="2400" dirty="0">
                <a:solidFill>
                  <a:schemeClr val="tx1">
                    <a:lumMod val="85000"/>
                    <a:lumOff val="15000"/>
                  </a:schemeClr>
                </a:solidFill>
                <a:latin typeface="+mn-ea"/>
              </a:rPr>
              <a:t>　光的颜色</a:t>
            </a:r>
          </a:p>
        </p:txBody>
      </p:sp>
      <p:grpSp>
        <p:nvGrpSpPr>
          <p:cNvPr id="7" name="组合 6"/>
          <p:cNvGrpSpPr/>
          <p:nvPr/>
        </p:nvGrpSpPr>
        <p:grpSpPr>
          <a:xfrm>
            <a:off x="2573073" y="3411517"/>
            <a:ext cx="1596297" cy="576159"/>
            <a:chOff x="5205047" y="3778051"/>
            <a:chExt cx="1596297" cy="576159"/>
          </a:xfrm>
          <a:solidFill>
            <a:srgbClr val="EE3028"/>
          </a:solidFill>
        </p:grpSpPr>
        <p:sp>
          <p:nvSpPr>
            <p:cNvPr id="8" name="圆角矩形 42">
              <a:hlinkClick r:id="rId3" action="ppaction://hlinksldjump"/>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706896" y="3411517"/>
            <a:ext cx="6524625" cy="94115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光现象作图</a:t>
            </a: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光路的分析和角度的计算</a:t>
            </a:r>
            <a:endParaRPr lang="en-US" altLang="zh-CN" sz="2400" dirty="0">
              <a:solidFill>
                <a:schemeClr val="tx1">
                  <a:lumMod val="85000"/>
                  <a:lumOff val="15000"/>
                </a:schemeClr>
              </a:solidFill>
              <a:latin typeface="+mn-ea"/>
            </a:endParaRPr>
          </a:p>
        </p:txBody>
      </p:sp>
      <p:grpSp>
        <p:nvGrpSpPr>
          <p:cNvPr id="10" name="组合 9"/>
          <p:cNvGrpSpPr/>
          <p:nvPr/>
        </p:nvGrpSpPr>
        <p:grpSpPr>
          <a:xfrm>
            <a:off x="2573073" y="4420240"/>
            <a:ext cx="1596297" cy="576159"/>
            <a:chOff x="5205047" y="3778051"/>
            <a:chExt cx="1596297" cy="576159"/>
          </a:xfrm>
          <a:solidFill>
            <a:srgbClr val="EE3028"/>
          </a:solidFill>
        </p:grpSpPr>
        <p:sp>
          <p:nvSpPr>
            <p:cNvPr id="11" name="圆角矩形 49">
              <a:hlinkClick r:id="" action="ppaction://noaction"/>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6" name="文本框 25"/>
          <p:cNvSpPr txBox="1"/>
          <p:nvPr/>
        </p:nvSpPr>
        <p:spPr>
          <a:xfrm>
            <a:off x="4706896" y="4420240"/>
            <a:ext cx="6524625" cy="138435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探究光的反射定律</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2</a:t>
            </a:r>
            <a:r>
              <a:rPr lang="zh-CN" altLang="en-US" sz="2400" dirty="0">
                <a:solidFill>
                  <a:schemeClr val="tx1">
                    <a:lumMod val="85000"/>
                    <a:lumOff val="15000"/>
                  </a:schemeClr>
                </a:solidFill>
                <a:latin typeface="+mn-ea"/>
              </a:rPr>
              <a:t>　探究平面镜成像的特点</a:t>
            </a:r>
            <a:endParaRPr lang="en-US" altLang="zh-CN" sz="2400" dirty="0">
              <a:solidFill>
                <a:schemeClr val="tx1">
                  <a:lumMod val="85000"/>
                  <a:lumOff val="15000"/>
                </a:schemeClr>
              </a:solidFill>
              <a:latin typeface="+mn-ea"/>
            </a:endParaRPr>
          </a:p>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实验</a:t>
            </a:r>
            <a:r>
              <a:rPr lang="en-US" altLang="zh-CN" sz="2400" dirty="0">
                <a:solidFill>
                  <a:schemeClr val="tx1">
                    <a:lumMod val="85000"/>
                    <a:lumOff val="15000"/>
                  </a:schemeClr>
                </a:solidFill>
                <a:latin typeface="+mn-ea"/>
              </a:rPr>
              <a:t> 3</a:t>
            </a:r>
            <a:r>
              <a:rPr lang="zh-CN" altLang="en-US" sz="2400" dirty="0">
                <a:solidFill>
                  <a:schemeClr val="tx1">
                    <a:lumMod val="85000"/>
                    <a:lumOff val="15000"/>
                  </a:schemeClr>
                </a:solidFill>
                <a:latin typeface="+mn-ea"/>
              </a:rPr>
              <a:t>　探究光的折射规律</a:t>
            </a:r>
            <a:endParaRPr lang="en-US" altLang="zh-CN" sz="2400" dirty="0">
              <a:solidFill>
                <a:schemeClr val="tx1">
                  <a:lumMod val="85000"/>
                  <a:lumOff val="15000"/>
                </a:schemeClr>
              </a:solidFill>
              <a:latin typeface="+mn-ea"/>
            </a:endParaRPr>
          </a:p>
        </p:txBody>
      </p:sp>
      <p:grpSp>
        <p:nvGrpSpPr>
          <p:cNvPr id="16" name="组合 15">
            <a:extLst>
              <a:ext uri="{FF2B5EF4-FFF2-40B4-BE49-F238E27FC236}">
                <a16:creationId xmlns:a16="http://schemas.microsoft.com/office/drawing/2014/main" xmlns="" id="{B811761C-969C-42C1-A391-1F0BCA312E39}"/>
              </a:ext>
            </a:extLst>
          </p:cNvPr>
          <p:cNvGrpSpPr/>
          <p:nvPr/>
        </p:nvGrpSpPr>
        <p:grpSpPr>
          <a:xfrm>
            <a:off x="2573073" y="5798484"/>
            <a:ext cx="1596297" cy="576159"/>
            <a:chOff x="5205047" y="3778051"/>
            <a:chExt cx="1596297" cy="576159"/>
          </a:xfrm>
          <a:solidFill>
            <a:srgbClr val="EE3028"/>
          </a:solidFill>
        </p:grpSpPr>
        <p:sp>
          <p:nvSpPr>
            <p:cNvPr id="17" name="圆角矩形 49">
              <a:hlinkClick r:id="" action="ppaction://noaction"/>
              <a:extLst>
                <a:ext uri="{FF2B5EF4-FFF2-40B4-BE49-F238E27FC236}">
                  <a16:creationId xmlns:a16="http://schemas.microsoft.com/office/drawing/2014/main" xmlns="" id="{AE8B4C99-4621-42A3-9222-088D6767069A}"/>
                </a:ext>
              </a:extLst>
            </p:cNvPr>
            <p:cNvSpPr/>
            <p:nvPr/>
          </p:nvSpPr>
          <p:spPr>
            <a:xfrm>
              <a:off x="5205047" y="3778051"/>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拓展帮</a:t>
              </a:r>
            </a:p>
          </p:txBody>
        </p:sp>
        <p:sp>
          <p:nvSpPr>
            <p:cNvPr id="18" name="light-bulb-variant-outline_29979">
              <a:extLst>
                <a:ext uri="{FF2B5EF4-FFF2-40B4-BE49-F238E27FC236}">
                  <a16:creationId xmlns:a16="http://schemas.microsoft.com/office/drawing/2014/main" xmlns="" id="{49413BD8-AC6E-41FE-BEF6-82E7AE284DEF}"/>
                </a:ext>
              </a:extLst>
            </p:cNvPr>
            <p:cNvSpPr>
              <a:spLocks noChangeAspect="1"/>
            </p:cNvSpPr>
            <p:nvPr/>
          </p:nvSpPr>
          <p:spPr bwMode="auto">
            <a:xfrm>
              <a:off x="5364843" y="3866168"/>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0" name="文本框 19">
            <a:extLst>
              <a:ext uri="{FF2B5EF4-FFF2-40B4-BE49-F238E27FC236}">
                <a16:creationId xmlns:a16="http://schemas.microsoft.com/office/drawing/2014/main" xmlns="" id="{96230E4B-BD89-48B0-B2C6-57DB6A067424}"/>
              </a:ext>
            </a:extLst>
          </p:cNvPr>
          <p:cNvSpPr txBox="1"/>
          <p:nvPr/>
        </p:nvSpPr>
        <p:spPr>
          <a:xfrm>
            <a:off x="4706895" y="5870281"/>
            <a:ext cx="6524625" cy="49795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dirty="0">
                <a:solidFill>
                  <a:schemeClr val="tx1">
                    <a:lumMod val="85000"/>
                    <a:lumOff val="15000"/>
                  </a:schemeClr>
                </a:solidFill>
                <a:latin typeface="+mn-ea"/>
              </a:rPr>
              <a:t>从教材到中考　光的反射和折射综合</a:t>
            </a:r>
            <a:endParaRPr lang="en-US" altLang="zh-CN" sz="2400" dirty="0">
              <a:solidFill>
                <a:schemeClr val="tx1">
                  <a:lumMod val="85000"/>
                  <a:lumOff val="15000"/>
                </a:schemeClr>
              </a:solidFill>
              <a:latin typeface="+mn-ea"/>
            </a:endParaRP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光的折射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4" y="1315815"/>
            <a:ext cx="7454764" cy="4465453"/>
          </a:xfrm>
          <a:prstGeom prst="rect">
            <a:avLst/>
          </a:prstGeom>
        </p:spPr>
        <p:txBody>
          <a:bodyPr wrap="square">
            <a:spAutoFit/>
          </a:bodyPr>
          <a:lstStyle/>
          <a:p>
            <a:pPr algn="just">
              <a:lnSpc>
                <a:spcPct val="12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光的折射规律</a:t>
            </a:r>
          </a:p>
          <a:p>
            <a:pPr algn="just">
              <a:lnSpc>
                <a:spcPct val="12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折射光线、入射光线和法线在</a:t>
            </a:r>
            <a:r>
              <a:rPr lang="zh-CN" altLang="en-US" sz="2400" u="sng" dirty="0">
                <a:latin typeface="宋体" panose="02010600030101010101" pitchFamily="2" charset="-122"/>
                <a:ea typeface="宋体" panose="02010600030101010101" pitchFamily="2" charset="-122"/>
              </a:rPr>
              <a:t>㉚ 　　　　　　</a:t>
            </a:r>
            <a:r>
              <a:rPr lang="zh-CN" altLang="en-US" sz="2400" dirty="0">
                <a:latin typeface="宋体" panose="02010600030101010101" pitchFamily="2" charset="-122"/>
                <a:ea typeface="宋体" panose="02010600030101010101" pitchFamily="2" charset="-122"/>
              </a:rPr>
              <a:t>内</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折射光线和入射光线分别位于</a:t>
            </a:r>
            <a:r>
              <a:rPr lang="zh-CN" altLang="en-US" sz="2400" u="sng" dirty="0">
                <a:latin typeface="宋体" panose="02010600030101010101" pitchFamily="2" charset="-122"/>
                <a:ea typeface="宋体" panose="02010600030101010101" pitchFamily="2" charset="-122"/>
              </a:rPr>
              <a:t>㉛ 　　　　</a:t>
            </a:r>
            <a:r>
              <a:rPr lang="zh-CN" altLang="en-US" sz="2400" dirty="0">
                <a:latin typeface="宋体" panose="02010600030101010101" pitchFamily="2" charset="-122"/>
                <a:ea typeface="宋体" panose="02010600030101010101" pitchFamily="2" charset="-122"/>
              </a:rPr>
              <a:t>两侧</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(3)ⅰ.</a:t>
            </a:r>
            <a:r>
              <a:rPr lang="zh-CN" altLang="en-US" sz="2400" dirty="0">
                <a:latin typeface="宋体" panose="02010600030101010101" pitchFamily="2" charset="-122"/>
                <a:ea typeface="宋体" panose="02010600030101010101" pitchFamily="2" charset="-122"/>
              </a:rPr>
              <a:t>当光从空气斜射入水或其他介质中时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折射光线向法线方向偏折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a:t>
            </a:r>
            <a:r>
              <a:rPr lang="zh-CN" altLang="en-US" sz="2400" u="sng" dirty="0">
                <a:latin typeface="宋体" panose="02010600030101010101" pitchFamily="2" charset="-122"/>
                <a:ea typeface="宋体" panose="02010600030101010101" pitchFamily="2" charset="-122"/>
              </a:rPr>
              <a:t>㉜ 　　　　</a:t>
            </a:r>
            <a:r>
              <a:rPr lang="zh-CN" altLang="en-US" sz="2400" dirty="0">
                <a:latin typeface="宋体" panose="02010600030101010101" pitchFamily="2" charset="-122"/>
                <a:ea typeface="宋体" panose="02010600030101010101" pitchFamily="2" charset="-122"/>
              </a:rPr>
              <a:t>入射角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入射角增大时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a:t>
            </a:r>
            <a:r>
              <a:rPr lang="zh-CN" altLang="en-US" sz="2400" u="sng" dirty="0">
                <a:latin typeface="宋体" panose="02010600030101010101" pitchFamily="2" charset="-122"/>
                <a:ea typeface="宋体" panose="02010600030101010101" pitchFamily="2" charset="-122"/>
              </a:rPr>
              <a:t>㉝ 　　　　</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当光从水或其他介质斜射入空气中时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折射光线向远离法线方向偏折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a:t>
            </a:r>
            <a:r>
              <a:rPr lang="zh-CN" altLang="en-US" sz="2400" u="sng" dirty="0">
                <a:latin typeface="宋体" panose="02010600030101010101" pitchFamily="2" charset="-122"/>
                <a:ea typeface="宋体" panose="02010600030101010101" pitchFamily="2" charset="-122"/>
              </a:rPr>
              <a:t>㉞ 　　　　</a:t>
            </a:r>
            <a:r>
              <a:rPr lang="zh-CN" altLang="en-US" sz="2400" dirty="0">
                <a:latin typeface="宋体" panose="02010600030101010101" pitchFamily="2" charset="-122"/>
                <a:ea typeface="宋体" panose="02010600030101010101" pitchFamily="2" charset="-122"/>
              </a:rPr>
              <a:t>入射角</a:t>
            </a:r>
            <a:r>
              <a:rPr lang="en-US" altLang="zh-CN" sz="2400" dirty="0">
                <a:latin typeface="宋体" panose="02010600030101010101" pitchFamily="2" charset="-122"/>
                <a:ea typeface="宋体" panose="02010600030101010101" pitchFamily="2" charset="-122"/>
              </a:rPr>
              <a:t>. </a:t>
            </a:r>
          </a:p>
          <a:p>
            <a:pPr algn="just">
              <a:lnSpc>
                <a:spcPct val="12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光从一种介质垂直射入另一种介质中时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传播方向</a:t>
            </a:r>
            <a:r>
              <a:rPr lang="zh-CN" altLang="en-US" sz="2400" u="sng" dirty="0">
                <a:latin typeface="宋体" panose="02010600030101010101" pitchFamily="2" charset="-122"/>
                <a:ea typeface="宋体" panose="02010600030101010101" pitchFamily="2" charset="-122"/>
              </a:rPr>
              <a:t>㉟ 　　　　</a:t>
            </a:r>
            <a:r>
              <a:rPr lang="en-US" altLang="zh-CN" sz="2400" dirty="0">
                <a:latin typeface="宋体" panose="02010600030101010101" pitchFamily="2" charset="-122"/>
                <a:ea typeface="宋体" panose="02010600030101010101" pitchFamily="2" charset="-122"/>
              </a:rPr>
              <a:t>. </a:t>
            </a:r>
          </a:p>
        </p:txBody>
      </p:sp>
      <p:sp>
        <p:nvSpPr>
          <p:cNvPr id="8" name="矩形 7">
            <a:extLst>
              <a:ext uri="{FF2B5EF4-FFF2-40B4-BE49-F238E27FC236}">
                <a16:creationId xmlns:a16="http://schemas.microsoft.com/office/drawing/2014/main" xmlns="" id="{88BE9310-A0FF-45E0-B4A5-AF929D3202A0}"/>
              </a:ext>
            </a:extLst>
          </p:cNvPr>
          <p:cNvSpPr/>
          <p:nvPr/>
        </p:nvSpPr>
        <p:spPr>
          <a:xfrm>
            <a:off x="5824201" y="1726122"/>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同一平面</a:t>
            </a:r>
          </a:p>
        </p:txBody>
      </p:sp>
      <p:pic>
        <p:nvPicPr>
          <p:cNvPr id="10" name="18考点帮S28.EPS" descr="id:2147502976;FounderCES">
            <a:extLst>
              <a:ext uri="{FF2B5EF4-FFF2-40B4-BE49-F238E27FC236}">
                <a16:creationId xmlns:a16="http://schemas.microsoft.com/office/drawing/2014/main" xmlns="" id="{F1F6D47E-6AA3-4643-940A-2CE706922FC9}"/>
              </a:ext>
            </a:extLst>
          </p:cNvPr>
          <p:cNvPicPr>
            <a:picLocks noChangeAspect="1"/>
          </p:cNvPicPr>
          <p:nvPr/>
        </p:nvPicPr>
        <p:blipFill>
          <a:blip r:embed="rId2"/>
          <a:stretch>
            <a:fillRect/>
          </a:stretch>
        </p:blipFill>
        <p:spPr>
          <a:xfrm>
            <a:off x="8366648" y="2381611"/>
            <a:ext cx="3062239" cy="2825887"/>
          </a:xfrm>
          <a:prstGeom prst="rect">
            <a:avLst/>
          </a:prstGeom>
        </p:spPr>
      </p:pic>
      <p:sp>
        <p:nvSpPr>
          <p:cNvPr id="2" name="矩形 1">
            <a:extLst>
              <a:ext uri="{FF2B5EF4-FFF2-40B4-BE49-F238E27FC236}">
                <a16:creationId xmlns:a16="http://schemas.microsoft.com/office/drawing/2014/main" xmlns="" id="{1D33405C-40CF-4B67-95AB-8A43524D9BF3}"/>
              </a:ext>
            </a:extLst>
          </p:cNvPr>
          <p:cNvSpPr/>
          <p:nvPr/>
        </p:nvSpPr>
        <p:spPr>
          <a:xfrm>
            <a:off x="763113" y="5781268"/>
            <a:ext cx="10665774" cy="476669"/>
          </a:xfrm>
          <a:prstGeom prst="rect">
            <a:avLst/>
          </a:prstGeom>
        </p:spPr>
        <p:txBody>
          <a:bodyPr wrap="square">
            <a:spAutoFit/>
          </a:bodyPr>
          <a:lstStyle/>
          <a:p>
            <a:pPr algn="just">
              <a:lnSpc>
                <a:spcPct val="12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折射光路的可逆性：</a:t>
            </a:r>
            <a:r>
              <a:rPr lang="zh-CN" altLang="en-US" sz="2400" dirty="0">
                <a:latin typeface="宋体" panose="02010600030101010101" pitchFamily="2" charset="-122"/>
                <a:ea typeface="宋体" panose="02010600030101010101" pitchFamily="2" charset="-122"/>
              </a:rPr>
              <a:t>在折射现象中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光路是</a:t>
            </a:r>
            <a:r>
              <a:rPr lang="zh-CN" altLang="en-US" sz="2400" u="sng" dirty="0">
                <a:latin typeface="宋体" panose="02010600030101010101" pitchFamily="2" charset="-122"/>
                <a:ea typeface="宋体" panose="02010600030101010101" pitchFamily="2" charset="-122"/>
              </a:rPr>
              <a:t>㊱ 　　　　</a:t>
            </a:r>
            <a:r>
              <a:rPr lang="zh-CN" altLang="en-US" sz="2400" dirty="0">
                <a:latin typeface="宋体" panose="02010600030101010101" pitchFamily="2" charset="-122"/>
                <a:ea typeface="宋体" panose="02010600030101010101" pitchFamily="2" charset="-122"/>
              </a:rPr>
              <a:t>的</a:t>
            </a:r>
            <a:r>
              <a:rPr lang="en-US" altLang="zh-CN" sz="24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153F0DCF-1286-4069-8610-ADC2A419AAC9}"/>
              </a:ext>
            </a:extLst>
          </p:cNvPr>
          <p:cNvSpPr/>
          <p:nvPr/>
        </p:nvSpPr>
        <p:spPr>
          <a:xfrm>
            <a:off x="5862999" y="217422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法线</a:t>
            </a:r>
          </a:p>
        </p:txBody>
      </p:sp>
      <p:sp>
        <p:nvSpPr>
          <p:cNvPr id="12" name="矩形 11">
            <a:extLst>
              <a:ext uri="{FF2B5EF4-FFF2-40B4-BE49-F238E27FC236}">
                <a16:creationId xmlns:a16="http://schemas.microsoft.com/office/drawing/2014/main" xmlns="" id="{85EBA6AE-B0C7-49A7-9C36-EB30372718FF}"/>
              </a:ext>
            </a:extLst>
          </p:cNvPr>
          <p:cNvSpPr/>
          <p:nvPr/>
        </p:nvSpPr>
        <p:spPr>
          <a:xfrm>
            <a:off x="4673816" y="305939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小于</a:t>
            </a:r>
          </a:p>
        </p:txBody>
      </p:sp>
      <p:sp>
        <p:nvSpPr>
          <p:cNvPr id="14" name="矩形 13">
            <a:extLst>
              <a:ext uri="{FF2B5EF4-FFF2-40B4-BE49-F238E27FC236}">
                <a16:creationId xmlns:a16="http://schemas.microsoft.com/office/drawing/2014/main" xmlns="" id="{29D9B177-2C69-454C-8EF3-B2332CEE2FC1}"/>
              </a:ext>
            </a:extLst>
          </p:cNvPr>
          <p:cNvSpPr/>
          <p:nvPr/>
        </p:nvSpPr>
        <p:spPr>
          <a:xfrm>
            <a:off x="3053802" y="3481754"/>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p>
        </p:txBody>
      </p:sp>
      <p:sp>
        <p:nvSpPr>
          <p:cNvPr id="15" name="矩形 14">
            <a:extLst>
              <a:ext uri="{FF2B5EF4-FFF2-40B4-BE49-F238E27FC236}">
                <a16:creationId xmlns:a16="http://schemas.microsoft.com/office/drawing/2014/main" xmlns="" id="{929DB9CC-AB67-4208-9381-9C01C340C436}"/>
              </a:ext>
            </a:extLst>
          </p:cNvPr>
          <p:cNvSpPr/>
          <p:nvPr/>
        </p:nvSpPr>
        <p:spPr>
          <a:xfrm>
            <a:off x="4884831" y="4377232"/>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20" name="矩形 19">
            <a:extLst>
              <a:ext uri="{FF2B5EF4-FFF2-40B4-BE49-F238E27FC236}">
                <a16:creationId xmlns:a16="http://schemas.microsoft.com/office/drawing/2014/main" xmlns="" id="{D0B98656-AD19-4FA8-92A7-10B80E063374}"/>
              </a:ext>
            </a:extLst>
          </p:cNvPr>
          <p:cNvSpPr/>
          <p:nvPr/>
        </p:nvSpPr>
        <p:spPr>
          <a:xfrm>
            <a:off x="1391355" y="5245119"/>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
        <p:nvSpPr>
          <p:cNvPr id="21" name="矩形 20">
            <a:extLst>
              <a:ext uri="{FF2B5EF4-FFF2-40B4-BE49-F238E27FC236}">
                <a16:creationId xmlns:a16="http://schemas.microsoft.com/office/drawing/2014/main" xmlns="" id="{C566F56A-E0C6-4F7C-ADF7-38E9952F5D26}"/>
              </a:ext>
            </a:extLst>
          </p:cNvPr>
          <p:cNvSpPr/>
          <p:nvPr/>
        </p:nvSpPr>
        <p:spPr>
          <a:xfrm>
            <a:off x="7318246" y="5762725"/>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可逆</a:t>
            </a:r>
          </a:p>
        </p:txBody>
      </p:sp>
    </p:spTree>
    <p:extLst>
      <p:ext uri="{BB962C8B-B14F-4D97-AF65-F5344CB8AC3E}">
        <p14:creationId xmlns:p14="http://schemas.microsoft.com/office/powerpoint/2010/main" val="100813060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3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3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5"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光的折射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3" y="1315815"/>
            <a:ext cx="7114796" cy="3652923"/>
          </a:xfrm>
          <a:prstGeom prst="rect">
            <a:avLst/>
          </a:prstGeom>
        </p:spPr>
        <p:txBody>
          <a:bodyPr wrap="square">
            <a:spAutoFit/>
          </a:bodyPr>
          <a:lstStyle/>
          <a:p>
            <a:pPr algn="just">
              <a:lnSpc>
                <a:spcPct val="20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折射规律的应用</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从空气中观察水中的物体时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会感到物体的位置</a:t>
            </a:r>
            <a:r>
              <a:rPr lang="zh-CN" altLang="en-US" sz="2400" u="sng" dirty="0">
                <a:latin typeface="宋体" panose="02010600030101010101" pitchFamily="2" charset="-122"/>
                <a:ea typeface="宋体" panose="02010600030101010101" pitchFamily="2" charset="-122"/>
              </a:rPr>
              <a:t>㊲ 　   　</a:t>
            </a:r>
            <a:r>
              <a:rPr lang="zh-CN" altLang="en-US" sz="2400" dirty="0">
                <a:latin typeface="宋体" panose="02010600030101010101" pitchFamily="2" charset="-122"/>
                <a:ea typeface="宋体" panose="02010600030101010101" pitchFamily="2" charset="-122"/>
              </a:rPr>
              <a:t>于实际位置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p>
          <a:p>
            <a:pPr algn="just">
              <a:lnSpc>
                <a:spcPct val="200000"/>
              </a:lnSpc>
            </a:pPr>
            <a:r>
              <a:rPr lang="zh-CN" altLang="en-US" sz="2400" dirty="0">
                <a:latin typeface="宋体" panose="02010600030101010101" pitchFamily="2" charset="-122"/>
                <a:ea typeface="宋体" panose="02010600030101010101" pitchFamily="2" charset="-122"/>
              </a:rPr>
              <a:t>生活中的实例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池水看上去比实际的浅、插入水中的筷子看起来向上弯折、叉鱼要瞄准鱼的下方等</a:t>
            </a:r>
            <a:r>
              <a:rPr lang="en-US" altLang="zh-CN" sz="2400" dirty="0">
                <a:latin typeface="宋体" panose="02010600030101010101" pitchFamily="2" charset="-122"/>
                <a:ea typeface="宋体" panose="02010600030101010101" pitchFamily="2" charset="-122"/>
              </a:rPr>
              <a:t>. </a:t>
            </a:r>
          </a:p>
        </p:txBody>
      </p:sp>
      <p:sp>
        <p:nvSpPr>
          <p:cNvPr id="8" name="矩形 7">
            <a:extLst>
              <a:ext uri="{FF2B5EF4-FFF2-40B4-BE49-F238E27FC236}">
                <a16:creationId xmlns:a16="http://schemas.microsoft.com/office/drawing/2014/main" xmlns="" id="{88BE9310-A0FF-45E0-B4A5-AF929D3202A0}"/>
              </a:ext>
            </a:extLst>
          </p:cNvPr>
          <p:cNvSpPr/>
          <p:nvPr/>
        </p:nvSpPr>
        <p:spPr>
          <a:xfrm>
            <a:off x="1546259" y="2967335"/>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高</a:t>
            </a:r>
          </a:p>
        </p:txBody>
      </p:sp>
      <p:pic>
        <p:nvPicPr>
          <p:cNvPr id="11" name="18ZKYBWLKDBS17.jpg" descr="id:2147490409;FounderCES">
            <a:extLst>
              <a:ext uri="{FF2B5EF4-FFF2-40B4-BE49-F238E27FC236}">
                <a16:creationId xmlns:a16="http://schemas.microsoft.com/office/drawing/2014/main" xmlns="" id="{01D8D956-CAD4-4256-AE2D-9EC60E3F5E38}"/>
              </a:ext>
            </a:extLst>
          </p:cNvPr>
          <p:cNvPicPr>
            <a:picLocks noChangeAspect="1"/>
          </p:cNvPicPr>
          <p:nvPr/>
        </p:nvPicPr>
        <p:blipFill>
          <a:blip r:embed="rId2"/>
          <a:stretch>
            <a:fillRect/>
          </a:stretch>
        </p:blipFill>
        <p:spPr>
          <a:xfrm>
            <a:off x="8504026" y="2356338"/>
            <a:ext cx="2292926" cy="2612400"/>
          </a:xfrm>
          <a:prstGeom prst="rect">
            <a:avLst/>
          </a:prstGeom>
        </p:spPr>
      </p:pic>
    </p:spTree>
    <p:extLst>
      <p:ext uri="{BB962C8B-B14F-4D97-AF65-F5344CB8AC3E}">
        <p14:creationId xmlns:p14="http://schemas.microsoft.com/office/powerpoint/2010/main" val="93864728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光的折射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6" name="矩形 5"/>
          <p:cNvSpPr/>
          <p:nvPr/>
        </p:nvSpPr>
        <p:spPr>
          <a:xfrm>
            <a:off x="763112" y="1315815"/>
            <a:ext cx="10713780" cy="1436932"/>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海市蜃楼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由于不同高度的空气的疏密程度不同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光线连续折射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逐渐弯向地面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进入观察者的眼睛</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观察者逆着光望去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就看见了远处的物体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p>
        </p:txBody>
      </p:sp>
      <p:pic>
        <p:nvPicPr>
          <p:cNvPr id="10" name="18ZKYBWLKDBS18.jpg" descr="id:2147490416;FounderCES">
            <a:extLst>
              <a:ext uri="{FF2B5EF4-FFF2-40B4-BE49-F238E27FC236}">
                <a16:creationId xmlns:a16="http://schemas.microsoft.com/office/drawing/2014/main" xmlns="" id="{421D6304-4DDA-4EE6-85CE-6C91104BDD5B}"/>
              </a:ext>
            </a:extLst>
          </p:cNvPr>
          <p:cNvPicPr>
            <a:picLocks noChangeAspect="1"/>
          </p:cNvPicPr>
          <p:nvPr/>
        </p:nvPicPr>
        <p:blipFill>
          <a:blip r:embed="rId2"/>
          <a:stretch>
            <a:fillRect/>
          </a:stretch>
        </p:blipFill>
        <p:spPr>
          <a:xfrm>
            <a:off x="3888276" y="3238490"/>
            <a:ext cx="4415448" cy="1919663"/>
          </a:xfrm>
          <a:prstGeom prst="rect">
            <a:avLst/>
          </a:prstGeom>
        </p:spPr>
      </p:pic>
    </p:spTree>
    <p:extLst>
      <p:ext uri="{BB962C8B-B14F-4D97-AF65-F5344CB8AC3E}">
        <p14:creationId xmlns:p14="http://schemas.microsoft.com/office/powerpoint/2010/main" val="1781029006"/>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光的折射</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693460B6-B2EF-4003-B8E2-65093770E90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10EBA68C-B23D-4C4B-8169-FF75E3A5D00F}"/>
              </a:ext>
            </a:extLst>
          </p:cNvPr>
          <p:cNvSpPr/>
          <p:nvPr/>
        </p:nvSpPr>
        <p:spPr>
          <a:xfrm>
            <a:off x="757367" y="1457259"/>
            <a:ext cx="10694013" cy="4631653"/>
          </a:xfrm>
          <a:prstGeom prst="rect">
            <a:avLst/>
          </a:prstGeom>
        </p:spPr>
        <p:txBody>
          <a:bodyPr wrap="square">
            <a:spAutoFit/>
          </a:bodyPr>
          <a:lstStyle/>
          <a:p>
            <a:pPr algn="just">
              <a:lnSpc>
                <a:spcPct val="180000"/>
              </a:lnSpc>
            </a:pP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判断以下命题的正误</a:t>
            </a: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物体靠近平面镜时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所成的像变大</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㊳(</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平面镜所成的像不能用光屏承接</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㊴(</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湖边树木在湖水中的倒影是等大、倒立的虚像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㊵(</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光射到两种透明介质的分界面时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只发生折射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不发生反射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㊶(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光从一种介质射入另一种介质时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传播方向一定改变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㊷(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光在同种介质中传播时</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传播方向一定不变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㊸(</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2" name="文本框 11">
            <a:extLst>
              <a:ext uri="{FF2B5EF4-FFF2-40B4-BE49-F238E27FC236}">
                <a16:creationId xmlns:a16="http://schemas.microsoft.com/office/drawing/2014/main" xmlns="" id="{93234ACD-4284-4293-9EE6-AA29E4322E10}"/>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C085BF47-6868-4C18-8E92-B0D7B3BA841F}"/>
              </a:ext>
            </a:extLst>
          </p:cNvPr>
          <p:cNvSpPr/>
          <p:nvPr/>
        </p:nvSpPr>
        <p:spPr>
          <a:xfrm>
            <a:off x="10813404" y="2299119"/>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a:extLst>
              <a:ext uri="{FF2B5EF4-FFF2-40B4-BE49-F238E27FC236}">
                <a16:creationId xmlns:a16="http://schemas.microsoft.com/office/drawing/2014/main" xmlns="" id="{2AC4F66A-1E23-49D0-887F-262B75C9FFDB}"/>
              </a:ext>
            </a:extLst>
          </p:cNvPr>
          <p:cNvSpPr/>
          <p:nvPr/>
        </p:nvSpPr>
        <p:spPr>
          <a:xfrm>
            <a:off x="10813404" y="292321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5" name="矩形 14">
            <a:extLst>
              <a:ext uri="{FF2B5EF4-FFF2-40B4-BE49-F238E27FC236}">
                <a16:creationId xmlns:a16="http://schemas.microsoft.com/office/drawing/2014/main" xmlns="" id="{B91E1EA5-7D42-4DDD-8702-CBF6EC890CF4}"/>
              </a:ext>
            </a:extLst>
          </p:cNvPr>
          <p:cNvSpPr/>
          <p:nvPr/>
        </p:nvSpPr>
        <p:spPr>
          <a:xfrm>
            <a:off x="10813404" y="3651133"/>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69D88350-CE5B-445D-9B70-19F3E2B68101}"/>
              </a:ext>
            </a:extLst>
          </p:cNvPr>
          <p:cNvSpPr/>
          <p:nvPr/>
        </p:nvSpPr>
        <p:spPr>
          <a:xfrm>
            <a:off x="10813404" y="4272885"/>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矩形 16">
            <a:extLst>
              <a:ext uri="{FF2B5EF4-FFF2-40B4-BE49-F238E27FC236}">
                <a16:creationId xmlns:a16="http://schemas.microsoft.com/office/drawing/2014/main" xmlns="" id="{DB5CA9D7-CC33-4636-9AD9-F05A706054F5}"/>
              </a:ext>
            </a:extLst>
          </p:cNvPr>
          <p:cNvSpPr/>
          <p:nvPr/>
        </p:nvSpPr>
        <p:spPr>
          <a:xfrm>
            <a:off x="10813404" y="4939076"/>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F94086FC-7702-4322-A9F9-C0301A62277E}"/>
              </a:ext>
            </a:extLst>
          </p:cNvPr>
          <p:cNvSpPr/>
          <p:nvPr/>
        </p:nvSpPr>
        <p:spPr>
          <a:xfrm>
            <a:off x="10813404" y="5587935"/>
            <a:ext cx="494046"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8954183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3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光的颜色</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15815"/>
            <a:ext cx="10713780" cy="4991751"/>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光的色散</a:t>
            </a:r>
            <a:r>
              <a:rPr lang="en-US" altLang="zh-CN" sz="2400" dirty="0">
                <a:latin typeface="黑体" panose="02010609060101010101" pitchFamily="49" charset="-122"/>
                <a:ea typeface="黑体" panose="02010609060101010101" pitchFamily="49" charset="-122"/>
              </a:rPr>
              <a:t>:</a:t>
            </a:r>
            <a:r>
              <a:rPr lang="zh-CN" altLang="en-US" sz="2400" dirty="0">
                <a:latin typeface="宋体" panose="02010600030101010101" pitchFamily="2" charset="-122"/>
                <a:ea typeface="宋体" panose="02010600030101010101" pitchFamily="2" charset="-122"/>
              </a:rPr>
              <a:t>太阳光经过棱镜后被分解成红、橙、黄、绿、蓝、靛、紫七种色光</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其原理是不同色光的折射程度不同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雨后彩虹是常见的色散现象</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物体的颜色</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透明物体的颜色是穿过它的色光的颜色</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不透明物体的颜色是它反射的色光的颜色</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光的三基色</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三原色</a:t>
            </a:r>
            <a:r>
              <a:rPr lang="en-US" altLang="zh-CN" sz="2400" dirty="0">
                <a:latin typeface="黑体" panose="02010609060101010101" pitchFamily="49" charset="-122"/>
                <a:ea typeface="黑体" panose="02010609060101010101" pitchFamily="49" charset="-122"/>
              </a:rPr>
              <a:t>):</a:t>
            </a:r>
            <a:r>
              <a:rPr lang="en-US" altLang="zh-CN" sz="2400" u="sng" dirty="0">
                <a:latin typeface="宋体" panose="02010600030101010101" pitchFamily="2" charset="-122"/>
                <a:ea typeface="宋体" panose="02010600030101010101" pitchFamily="2" charset="-122"/>
              </a:rPr>
              <a:t>㊹ </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看不见的光</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红外线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红光外侧的辐射称为红外线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遥控器、夜视仪、测温枪等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紫外线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紫光外侧的辐射称为紫外线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灭菌、钞票防伪等</a:t>
            </a:r>
            <a:r>
              <a:rPr lang="en-US" altLang="zh-CN" sz="240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F0186048-E90D-4139-A980-2AE59525A232}"/>
              </a:ext>
            </a:extLst>
          </p:cNvPr>
          <p:cNvSpPr/>
          <p:nvPr/>
        </p:nvSpPr>
        <p:spPr>
          <a:xfrm>
            <a:off x="4340990" y="4127920"/>
            <a:ext cx="173156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红、绿、蓝</a:t>
            </a:r>
          </a:p>
        </p:txBody>
      </p:sp>
    </p:spTree>
    <p:extLst>
      <p:ext uri="{BB962C8B-B14F-4D97-AF65-F5344CB8AC3E}">
        <p14:creationId xmlns:p14="http://schemas.microsoft.com/office/powerpoint/2010/main" val="18095863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4391587"/>
          </a:xfrm>
          <a:prstGeom prst="rect">
            <a:avLst/>
          </a:prstGeom>
        </p:spPr>
        <p:txBody>
          <a:bodyPr wrap="square">
            <a:spAutoFit/>
          </a:bodyPr>
          <a:lstStyle/>
          <a:p>
            <a:pPr algn="just">
              <a:lnSpc>
                <a:spcPct val="20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一束激光</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斜射向半圆形玻璃砖的圆心</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O</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结果在屏幕</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MN</a:t>
            </a:r>
            <a:r>
              <a:rPr lang="zh-CN" altLang="en-US" sz="2400" dirty="0">
                <a:latin typeface="宋体" panose="02010600030101010101" pitchFamily="2" charset="-122"/>
                <a:ea typeface="宋体" panose="02010600030101010101" pitchFamily="2" charset="-122"/>
              </a:rPr>
              <a:t>上出现两个光斑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请画出形成两个光斑的光路图</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 </a:t>
            </a: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请先思考</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两个光斑分别是怎样形成的</a:t>
            </a:r>
            <a:r>
              <a:rPr lang="en-US" altLang="zh-CN" sz="2400" dirty="0">
                <a:latin typeface="楷体" panose="02010609060101010101" pitchFamily="49" charset="-122"/>
                <a:ea typeface="楷体" panose="02010609060101010101" pitchFamily="49" charset="-122"/>
              </a:rPr>
              <a:t>?</a:t>
            </a:r>
          </a:p>
        </p:txBody>
      </p:sp>
      <p:pic>
        <p:nvPicPr>
          <p:cNvPr id="8" name="18考点帮S29.EPS" descr="id:2147490479;FounderCES">
            <a:extLst>
              <a:ext uri="{FF2B5EF4-FFF2-40B4-BE49-F238E27FC236}">
                <a16:creationId xmlns:a16="http://schemas.microsoft.com/office/drawing/2014/main" xmlns="" id="{16CA537A-C5A9-4D03-B85D-B0989559AD7C}"/>
              </a:ext>
            </a:extLst>
          </p:cNvPr>
          <p:cNvPicPr>
            <a:picLocks noChangeAspect="1"/>
          </p:cNvPicPr>
          <p:nvPr/>
        </p:nvPicPr>
        <p:blipFill>
          <a:blip r:embed="rId2"/>
          <a:stretch>
            <a:fillRect/>
          </a:stretch>
        </p:blipFill>
        <p:spPr>
          <a:xfrm>
            <a:off x="1701799" y="2985282"/>
            <a:ext cx="4069080" cy="1874520"/>
          </a:xfrm>
          <a:prstGeom prst="rect">
            <a:avLst/>
          </a:prstGeom>
        </p:spPr>
      </p:pic>
      <p:pic>
        <p:nvPicPr>
          <p:cNvPr id="10" name="18考点帮S32-1彩.EPS" descr="id:2147503060;FounderCES">
            <a:extLst>
              <a:ext uri="{FF2B5EF4-FFF2-40B4-BE49-F238E27FC236}">
                <a16:creationId xmlns:a16="http://schemas.microsoft.com/office/drawing/2014/main" xmlns="" id="{C1EA7D82-6D0C-4DF9-BA00-BB1897658528}"/>
              </a:ext>
            </a:extLst>
          </p:cNvPr>
          <p:cNvPicPr>
            <a:picLocks noChangeAspect="1"/>
          </p:cNvPicPr>
          <p:nvPr/>
        </p:nvPicPr>
        <p:blipFill>
          <a:blip r:embed="rId3"/>
          <a:stretch>
            <a:fillRect/>
          </a:stretch>
        </p:blipFill>
        <p:spPr>
          <a:xfrm>
            <a:off x="6421121" y="2985282"/>
            <a:ext cx="4069080" cy="1874520"/>
          </a:xfrm>
          <a:prstGeom prst="rect">
            <a:avLst/>
          </a:prstGeom>
        </p:spPr>
      </p:pic>
    </p:spTree>
    <p:extLst>
      <p:ext uri="{BB962C8B-B14F-4D97-AF65-F5344CB8AC3E}">
        <p14:creationId xmlns:p14="http://schemas.microsoft.com/office/powerpoint/2010/main" val="321350212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714747"/>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根据平面镜成像的特点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作出△</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ABC</a:t>
            </a:r>
            <a:r>
              <a:rPr lang="zh-CN" altLang="en-US" sz="2400" dirty="0">
                <a:latin typeface="宋体" panose="02010600030101010101" pitchFamily="2" charset="-122"/>
                <a:ea typeface="宋体" panose="02010600030101010101" pitchFamily="2" charset="-122"/>
              </a:rPr>
              <a:t>在平面镜中的像</a:t>
            </a:r>
            <a:r>
              <a:rPr lang="en-US" altLang="zh-CN" sz="2400" dirty="0">
                <a:latin typeface="宋体" panose="02010600030101010101" pitchFamily="2" charset="-122"/>
                <a:ea typeface="宋体" panose="02010600030101010101" pitchFamily="2" charset="-122"/>
              </a:rPr>
              <a:t>. </a:t>
            </a:r>
          </a:p>
        </p:txBody>
      </p:sp>
      <p:pic>
        <p:nvPicPr>
          <p:cNvPr id="11" name="主书EPS提分特训图1.EPS" descr="id:2147503067;FounderCES">
            <a:extLst>
              <a:ext uri="{FF2B5EF4-FFF2-40B4-BE49-F238E27FC236}">
                <a16:creationId xmlns:a16="http://schemas.microsoft.com/office/drawing/2014/main" xmlns="" id="{B060132A-8438-4D2C-9DCE-2463E07636BC}"/>
              </a:ext>
            </a:extLst>
          </p:cNvPr>
          <p:cNvPicPr>
            <a:picLocks noChangeAspect="1"/>
          </p:cNvPicPr>
          <p:nvPr/>
        </p:nvPicPr>
        <p:blipFill>
          <a:blip r:embed="rId2"/>
          <a:stretch>
            <a:fillRect/>
          </a:stretch>
        </p:blipFill>
        <p:spPr>
          <a:xfrm>
            <a:off x="2999885" y="2864183"/>
            <a:ext cx="1771650" cy="2038350"/>
          </a:xfrm>
          <a:prstGeom prst="rect">
            <a:avLst/>
          </a:prstGeom>
        </p:spPr>
      </p:pic>
      <p:pic>
        <p:nvPicPr>
          <p:cNvPr id="12" name="主书EPS提分特训图9-1彩.EPS" descr="id:2147503074;FounderCES">
            <a:extLst>
              <a:ext uri="{FF2B5EF4-FFF2-40B4-BE49-F238E27FC236}">
                <a16:creationId xmlns:a16="http://schemas.microsoft.com/office/drawing/2014/main" xmlns="" id="{026CA482-C366-4A12-B488-A4EA0EDC4782}"/>
              </a:ext>
            </a:extLst>
          </p:cNvPr>
          <p:cNvPicPr>
            <a:picLocks noChangeAspect="1"/>
          </p:cNvPicPr>
          <p:nvPr/>
        </p:nvPicPr>
        <p:blipFill>
          <a:blip r:embed="rId3"/>
          <a:stretch>
            <a:fillRect/>
          </a:stretch>
        </p:blipFill>
        <p:spPr>
          <a:xfrm>
            <a:off x="6449132" y="2864183"/>
            <a:ext cx="3295650" cy="2076450"/>
          </a:xfrm>
          <a:prstGeom prst="rect">
            <a:avLst/>
          </a:prstGeom>
        </p:spPr>
      </p:pic>
    </p:spTree>
    <p:extLst>
      <p:ext uri="{BB962C8B-B14F-4D97-AF65-F5344CB8AC3E}">
        <p14:creationId xmlns:p14="http://schemas.microsoft.com/office/powerpoint/2010/main" val="75131304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5130251"/>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是点光源</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发出的光经平面镜</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MN</a:t>
            </a:r>
            <a:r>
              <a:rPr lang="zh-CN" altLang="en-US" sz="2400" dirty="0">
                <a:latin typeface="宋体" panose="02010600030101010101" pitchFamily="2" charset="-122"/>
                <a:ea typeface="宋体" panose="02010600030101010101" pitchFamily="2" charset="-122"/>
              </a:rPr>
              <a:t>反射后的两条反射光线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请在图中标出点光源</a:t>
            </a:r>
            <a:r>
              <a:rPr lang="en-US" altLang="zh-CN" sz="2400" i="1" dirty="0">
                <a:solidFill>
                  <a:schemeClr val="tx1">
                    <a:lumMod val="85000"/>
                    <a:lumOff val="15000"/>
                  </a:schemeClr>
                </a:solidFill>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和像点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latin typeface="宋体" panose="02010600030101010101" pitchFamily="2" charset="-122"/>
                <a:ea typeface="宋体" panose="02010600030101010101" pitchFamily="2" charset="-122"/>
              </a:rPr>
              <a:t>的位置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并完成反射光路图</a:t>
            </a:r>
            <a:r>
              <a:rPr lang="en-US" altLang="zh-CN" sz="2400" dirty="0">
                <a:latin typeface="宋体" panose="02010600030101010101" pitchFamily="2" charset="-122"/>
                <a:ea typeface="宋体" panose="02010600030101010101" pitchFamily="2" charset="-122"/>
              </a:rPr>
              <a:t>.</a:t>
            </a: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endParaRPr lang="en-US" altLang="zh-CN" sz="2400" dirty="0">
              <a:latin typeface="宋体" panose="02010600030101010101" pitchFamily="2" charset="-122"/>
              <a:ea typeface="宋体" panose="02010600030101010101" pitchFamily="2" charset="-122"/>
            </a:endParaRPr>
          </a:p>
          <a:p>
            <a:pPr algn="just">
              <a:lnSpc>
                <a:spcPct val="20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与作相等的角相比</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作对称点要更容易、更准确</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此类题不建议直接利用光的反射定律作图</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建议利用平面镜成像的特点作图</a:t>
            </a:r>
            <a:r>
              <a:rPr lang="en-US" altLang="zh-CN" sz="2400" dirty="0">
                <a:latin typeface="楷体" panose="02010609060101010101" pitchFamily="49" charset="-122"/>
                <a:ea typeface="楷体" panose="02010609060101010101" pitchFamily="49" charset="-122"/>
              </a:rPr>
              <a:t>.</a:t>
            </a:r>
          </a:p>
        </p:txBody>
      </p:sp>
      <p:pic>
        <p:nvPicPr>
          <p:cNvPr id="8" name="18考点帮S31.EPS" descr="id:2147503081;FounderCES">
            <a:extLst>
              <a:ext uri="{FF2B5EF4-FFF2-40B4-BE49-F238E27FC236}">
                <a16:creationId xmlns:a16="http://schemas.microsoft.com/office/drawing/2014/main" xmlns="" id="{27D1DF6F-5797-4F45-BB22-5806FF218534}"/>
              </a:ext>
            </a:extLst>
          </p:cNvPr>
          <p:cNvPicPr>
            <a:picLocks noChangeAspect="1"/>
          </p:cNvPicPr>
          <p:nvPr/>
        </p:nvPicPr>
        <p:blipFill>
          <a:blip r:embed="rId2"/>
          <a:stretch>
            <a:fillRect/>
          </a:stretch>
        </p:blipFill>
        <p:spPr>
          <a:xfrm>
            <a:off x="1299893" y="2838450"/>
            <a:ext cx="4114800" cy="1409700"/>
          </a:xfrm>
          <a:prstGeom prst="rect">
            <a:avLst/>
          </a:prstGeom>
        </p:spPr>
      </p:pic>
      <p:pic>
        <p:nvPicPr>
          <p:cNvPr id="10" name="18考点帮S34-1彩.EPS" descr="id:2147503088;FounderCES">
            <a:extLst>
              <a:ext uri="{FF2B5EF4-FFF2-40B4-BE49-F238E27FC236}">
                <a16:creationId xmlns:a16="http://schemas.microsoft.com/office/drawing/2014/main" xmlns="" id="{A2352CED-0C51-4B5B-9B87-F7D4B9D1DFF1}"/>
              </a:ext>
            </a:extLst>
          </p:cNvPr>
          <p:cNvPicPr>
            <a:picLocks noChangeAspect="1"/>
          </p:cNvPicPr>
          <p:nvPr/>
        </p:nvPicPr>
        <p:blipFill>
          <a:blip r:embed="rId3"/>
          <a:stretch>
            <a:fillRect/>
          </a:stretch>
        </p:blipFill>
        <p:spPr>
          <a:xfrm>
            <a:off x="6411685" y="2838450"/>
            <a:ext cx="4095750" cy="2152650"/>
          </a:xfrm>
          <a:prstGeom prst="rect">
            <a:avLst/>
          </a:prstGeom>
        </p:spPr>
      </p:pic>
    </p:spTree>
    <p:extLst>
      <p:ext uri="{BB962C8B-B14F-4D97-AF65-F5344CB8AC3E}">
        <p14:creationId xmlns:p14="http://schemas.microsoft.com/office/powerpoint/2010/main" val="231527369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257200"/>
            <a:ext cx="10741315" cy="1453411"/>
          </a:xfrm>
          <a:prstGeom prst="rect">
            <a:avLst/>
          </a:prstGeom>
        </p:spPr>
        <p:txBody>
          <a:bodyPr wrap="square">
            <a:spAutoFit/>
          </a:bodyPr>
          <a:lstStyle/>
          <a:p>
            <a:pPr algn="just">
              <a:lnSpc>
                <a:spcPct val="20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是站在岸上的人看到的水中的发光物体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经光的折射所成的虚像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请在图中作出物体</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发出的光射到人眼的光路图</a:t>
            </a:r>
            <a:r>
              <a:rPr lang="en-US" altLang="zh-CN" sz="2400" dirty="0">
                <a:latin typeface="宋体" panose="02010600030101010101" pitchFamily="2" charset="-122"/>
                <a:ea typeface="宋体" panose="02010600030101010101" pitchFamily="2" charset="-122"/>
              </a:rPr>
              <a:t>.</a:t>
            </a:r>
          </a:p>
        </p:txBody>
      </p:sp>
      <p:pic>
        <p:nvPicPr>
          <p:cNvPr id="13" name="BH-3.jpg" descr="id:2147490500;FounderCES">
            <a:extLst>
              <a:ext uri="{FF2B5EF4-FFF2-40B4-BE49-F238E27FC236}">
                <a16:creationId xmlns:a16="http://schemas.microsoft.com/office/drawing/2014/main" xmlns="" id="{B165C8A7-35D8-45E6-B42E-163C474D2C3C}"/>
              </a:ext>
            </a:extLst>
          </p:cNvPr>
          <p:cNvPicPr>
            <a:picLocks noChangeAspect="1"/>
          </p:cNvPicPr>
          <p:nvPr/>
        </p:nvPicPr>
        <p:blipFill>
          <a:blip r:embed="rId2"/>
          <a:stretch>
            <a:fillRect/>
          </a:stretch>
        </p:blipFill>
        <p:spPr>
          <a:xfrm>
            <a:off x="2155483" y="3034585"/>
            <a:ext cx="2971800" cy="2258568"/>
          </a:xfrm>
          <a:prstGeom prst="rect">
            <a:avLst/>
          </a:prstGeom>
        </p:spPr>
      </p:pic>
      <p:pic>
        <p:nvPicPr>
          <p:cNvPr id="14" name="BHDA1-1.jpg" descr="id:2147503102;FounderCES">
            <a:extLst>
              <a:ext uri="{FF2B5EF4-FFF2-40B4-BE49-F238E27FC236}">
                <a16:creationId xmlns:a16="http://schemas.microsoft.com/office/drawing/2014/main" xmlns="" id="{7C748967-B31D-4223-9819-D577A9A68C55}"/>
              </a:ext>
            </a:extLst>
          </p:cNvPr>
          <p:cNvPicPr>
            <a:picLocks noChangeAspect="1"/>
          </p:cNvPicPr>
          <p:nvPr/>
        </p:nvPicPr>
        <p:blipFill>
          <a:blip r:embed="rId3"/>
          <a:stretch>
            <a:fillRect/>
          </a:stretch>
        </p:blipFill>
        <p:spPr>
          <a:xfrm>
            <a:off x="7426544" y="3071161"/>
            <a:ext cx="2937967" cy="2221992"/>
          </a:xfrm>
          <a:prstGeom prst="rect">
            <a:avLst/>
          </a:prstGeom>
        </p:spPr>
      </p:pic>
    </p:spTree>
    <p:extLst>
      <p:ext uri="{BB962C8B-B14F-4D97-AF65-F5344CB8AC3E}">
        <p14:creationId xmlns:p14="http://schemas.microsoft.com/office/powerpoint/2010/main" val="270723903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4013" cy="3302058"/>
          </a:xfrm>
          <a:prstGeom prst="rect">
            <a:avLst/>
          </a:prstGeom>
        </p:spPr>
        <p:txBody>
          <a:bodyPr wrap="square">
            <a:spAutoFit/>
          </a:bodyPr>
          <a:lstStyle/>
          <a:p>
            <a:pPr algn="ctr">
              <a:lnSpc>
                <a:spcPct val="18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光路图的作法</a:t>
            </a:r>
          </a:p>
          <a:p>
            <a:pPr algn="just">
              <a:lnSpc>
                <a:spcPct val="180000"/>
              </a:lnSpc>
            </a:pP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反射光线的作法</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找入射点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入射光线与界面的交点即为入射点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作法线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根据法线与界面垂直作出法线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标注垂足</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画线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根据光的反射定律作出反射光线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55829270"/>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7" y="1551043"/>
            <a:ext cx="10694013" cy="2637260"/>
          </a:xfrm>
          <a:prstGeom prst="rect">
            <a:avLst/>
          </a:prstGeom>
        </p:spPr>
        <p:txBody>
          <a:bodyPr wrap="square">
            <a:spAutoFit/>
          </a:bodyPr>
          <a:lstStyle/>
          <a:p>
            <a:pPr algn="just">
              <a:lnSpc>
                <a:spcPct val="180000"/>
              </a:lnSpc>
            </a:pP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折射光路的作法</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找一点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找到入射点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定两角</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根据折射规律确定折射角和入射角的大小关系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作三线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根据折射规律作出入射光线、法线、折射光线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59706087"/>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7659802" cy="3302058"/>
          </a:xfrm>
          <a:prstGeom prst="rect">
            <a:avLst/>
          </a:prstGeom>
        </p:spPr>
        <p:txBody>
          <a:bodyPr wrap="square">
            <a:spAutoFit/>
          </a:bodyPr>
          <a:lstStyle/>
          <a:p>
            <a:pPr algn="just">
              <a:lnSpc>
                <a:spcPct val="180000"/>
              </a:lnSpc>
            </a:pP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平面镜成像光路的作法</a:t>
            </a:r>
            <a:endPar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方法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利用平面镜成像的特点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物体在平面镜中所成的像与成像物体关于镜面是对称的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如图甲所示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分别作出物体两端点关于镜面的对称点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用虚线连接</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得到物体的像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18考点帮S35.jpg" descr="id:2147490549;FounderCES">
            <a:extLst>
              <a:ext uri="{FF2B5EF4-FFF2-40B4-BE49-F238E27FC236}">
                <a16:creationId xmlns:a16="http://schemas.microsoft.com/office/drawing/2014/main" xmlns="" id="{8EBC3FD0-3759-4162-8B91-0C82F700EAA4}"/>
              </a:ext>
            </a:extLst>
          </p:cNvPr>
          <p:cNvPicPr>
            <a:picLocks noChangeAspect="1"/>
          </p:cNvPicPr>
          <p:nvPr/>
        </p:nvPicPr>
        <p:blipFill>
          <a:blip r:embed="rId2"/>
          <a:stretch>
            <a:fillRect/>
          </a:stretch>
        </p:blipFill>
        <p:spPr>
          <a:xfrm>
            <a:off x="8518476" y="2345623"/>
            <a:ext cx="2759124" cy="2868501"/>
          </a:xfrm>
          <a:prstGeom prst="rect">
            <a:avLst/>
          </a:prstGeom>
        </p:spPr>
      </p:pic>
    </p:spTree>
    <p:extLst>
      <p:ext uri="{BB962C8B-B14F-4D97-AF65-F5344CB8AC3E}">
        <p14:creationId xmlns:p14="http://schemas.microsoft.com/office/powerpoint/2010/main" val="947755931"/>
      </p:ext>
    </p:extLst>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2221762"/>
          </a:xfrm>
          <a:prstGeom prst="rect">
            <a:avLst/>
          </a:prstGeom>
        </p:spPr>
        <p:txBody>
          <a:bodyPr wrap="square">
            <a:spAutoFit/>
          </a:bodyPr>
          <a:lstStyle/>
          <a:p>
            <a:pPr algn="just">
              <a:lnSpc>
                <a:spcPct val="15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方法</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利用平面镜成像的原理</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光的反射定律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如图乙、丙、丁所示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先作出从物点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射出的任意两条入射光线</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SB</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根据光的反射定律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作出两条入射光线的反射光线</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BD</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要借助法线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作出两条反射光线的反向延长线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二者的交点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就是物点</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的像点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3" name="18考点帮S36.EPS" descr="id:2147490605;FounderCES">
            <a:extLst>
              <a:ext uri="{FF2B5EF4-FFF2-40B4-BE49-F238E27FC236}">
                <a16:creationId xmlns:a16="http://schemas.microsoft.com/office/drawing/2014/main" xmlns="" id="{9ABC122B-9DC2-4FE7-93D0-78FB3A846905}"/>
              </a:ext>
            </a:extLst>
          </p:cNvPr>
          <p:cNvPicPr>
            <a:picLocks noChangeAspect="1"/>
          </p:cNvPicPr>
          <p:nvPr/>
        </p:nvPicPr>
        <p:blipFill>
          <a:blip r:embed="rId2"/>
          <a:stretch>
            <a:fillRect/>
          </a:stretch>
        </p:blipFill>
        <p:spPr>
          <a:xfrm>
            <a:off x="5029956" y="3323539"/>
            <a:ext cx="5708382" cy="2701572"/>
          </a:xfrm>
          <a:prstGeom prst="rect">
            <a:avLst/>
          </a:prstGeom>
        </p:spPr>
      </p:pic>
    </p:spTree>
    <p:extLst>
      <p:ext uri="{BB962C8B-B14F-4D97-AF65-F5344CB8AC3E}">
        <p14:creationId xmlns:p14="http://schemas.microsoft.com/office/powerpoint/2010/main" val="851494660"/>
      </p:ext>
    </p:extLst>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2637260"/>
          </a:xfrm>
          <a:prstGeom prst="rect">
            <a:avLst/>
          </a:prstGeom>
        </p:spPr>
        <p:txBody>
          <a:bodyPr wrap="square">
            <a:spAutoFit/>
          </a:bodyPr>
          <a:lstStyle/>
          <a:p>
            <a:pPr algn="just">
              <a:lnSpc>
                <a:spcPct val="180000"/>
              </a:lnSpc>
            </a:pP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作光路图时要注意</a:t>
            </a:r>
            <a:r>
              <a:rPr lang="en-US" altLang="zh-CN"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实际光线必须用带箭头的</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实线</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表示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rPr>
              <a:t>箭头</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表示光的传播方向</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虚像、法线、辅助线以及光的反向延长线均用</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rPr>
              <a:t>虚线</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表示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作图时利用的物点、像点一般应描出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垂足处应标注</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rPr>
              <a:t>垂直</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符号</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04438799"/>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宣城六中模拟</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一束光从空气斜射入水中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径迹如图甲所示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请利用光学知识在图乙中画出光从水中斜射到水面时发生反射和折射的光路图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并在图上标出反射角和折射角的大小</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ZKB-AH-27.jpg" descr="id:2147503221;FounderCES">
            <a:extLst>
              <a:ext uri="{FF2B5EF4-FFF2-40B4-BE49-F238E27FC236}">
                <a16:creationId xmlns:a16="http://schemas.microsoft.com/office/drawing/2014/main" xmlns="" id="{9210B8C1-C8FC-4A34-8172-9EF18139DF0D}"/>
              </a:ext>
            </a:extLst>
          </p:cNvPr>
          <p:cNvPicPr>
            <a:picLocks noChangeAspect="1"/>
          </p:cNvPicPr>
          <p:nvPr/>
        </p:nvPicPr>
        <p:blipFill>
          <a:blip r:embed="rId2"/>
          <a:stretch>
            <a:fillRect/>
          </a:stretch>
        </p:blipFill>
        <p:spPr>
          <a:xfrm>
            <a:off x="2433172" y="3578525"/>
            <a:ext cx="5080129" cy="2421126"/>
          </a:xfrm>
          <a:prstGeom prst="rect">
            <a:avLst/>
          </a:prstGeom>
        </p:spPr>
      </p:pic>
      <p:pic>
        <p:nvPicPr>
          <p:cNvPr id="13" name="ZKB-AH-28彩.jpg" descr="id:2147503228;FounderCES">
            <a:extLst>
              <a:ext uri="{FF2B5EF4-FFF2-40B4-BE49-F238E27FC236}">
                <a16:creationId xmlns:a16="http://schemas.microsoft.com/office/drawing/2014/main" xmlns="" id="{B4934D64-D90A-4B71-B566-E68520070F1D}"/>
              </a:ext>
            </a:extLst>
          </p:cNvPr>
          <p:cNvPicPr>
            <a:picLocks noChangeAspect="1"/>
          </p:cNvPicPr>
          <p:nvPr/>
        </p:nvPicPr>
        <p:blipFill>
          <a:blip r:embed="rId3"/>
          <a:stretch>
            <a:fillRect/>
          </a:stretch>
        </p:blipFill>
        <p:spPr>
          <a:xfrm>
            <a:off x="7797411" y="3578525"/>
            <a:ext cx="2393899" cy="2217877"/>
          </a:xfrm>
          <a:prstGeom prst="rect">
            <a:avLst/>
          </a:prstGeom>
        </p:spPr>
      </p:pic>
    </p:spTree>
    <p:extLst>
      <p:ext uri="{BB962C8B-B14F-4D97-AF65-F5344CB8AC3E}">
        <p14:creationId xmlns:p14="http://schemas.microsoft.com/office/powerpoint/2010/main" val="35053760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滁州一模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为点光源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发出的一条光线射到两种物质的分界面上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同时发生反射和折射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其中反射光线过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折射光线过</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点</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请画出相应的入射光线、反射光线和折射光线</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4" name="ZKB-AH-29.jpg" descr="id:2147503235;FounderCES">
            <a:extLst>
              <a:ext uri="{FF2B5EF4-FFF2-40B4-BE49-F238E27FC236}">
                <a16:creationId xmlns:a16="http://schemas.microsoft.com/office/drawing/2014/main" xmlns="" id="{6595B8C8-C53F-42AF-9F8C-258D0FD2579E}"/>
              </a:ext>
            </a:extLst>
          </p:cNvPr>
          <p:cNvPicPr>
            <a:picLocks noChangeAspect="1"/>
          </p:cNvPicPr>
          <p:nvPr/>
        </p:nvPicPr>
        <p:blipFill>
          <a:blip r:embed="rId2"/>
          <a:stretch>
            <a:fillRect/>
          </a:stretch>
        </p:blipFill>
        <p:spPr>
          <a:xfrm>
            <a:off x="2710252" y="3777377"/>
            <a:ext cx="2940271" cy="2137960"/>
          </a:xfrm>
          <a:prstGeom prst="rect">
            <a:avLst/>
          </a:prstGeom>
        </p:spPr>
      </p:pic>
      <p:pic>
        <p:nvPicPr>
          <p:cNvPr id="15" name="ZKB-AH-30彩.jpg" descr="id:2147503242;FounderCES">
            <a:extLst>
              <a:ext uri="{FF2B5EF4-FFF2-40B4-BE49-F238E27FC236}">
                <a16:creationId xmlns:a16="http://schemas.microsoft.com/office/drawing/2014/main" xmlns="" id="{1CA8ABE3-475D-4B24-A1BA-D9C760EE4E0B}"/>
              </a:ext>
            </a:extLst>
          </p:cNvPr>
          <p:cNvPicPr>
            <a:picLocks noChangeAspect="1"/>
          </p:cNvPicPr>
          <p:nvPr/>
        </p:nvPicPr>
        <p:blipFill>
          <a:blip r:embed="rId3"/>
          <a:stretch>
            <a:fillRect/>
          </a:stretch>
        </p:blipFill>
        <p:spPr>
          <a:xfrm>
            <a:off x="6541479" y="3523506"/>
            <a:ext cx="2681204" cy="2518258"/>
          </a:xfrm>
          <a:prstGeom prst="rect">
            <a:avLst/>
          </a:prstGeom>
        </p:spPr>
      </p:pic>
    </p:spTree>
    <p:extLst>
      <p:ext uri="{BB962C8B-B14F-4D97-AF65-F5344CB8AC3E}">
        <p14:creationId xmlns:p14="http://schemas.microsoft.com/office/powerpoint/2010/main" val="71328714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307666"/>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山东枣庄</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小明利用一块平面镜使此时的太阳光沿水平方向射入隧道内</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请你通过作图画出平面镜</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并在图中标出反射角的度数</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2" name="FLXLWLZY72.EPS" descr="id:2147503249;FounderCES">
            <a:extLst>
              <a:ext uri="{FF2B5EF4-FFF2-40B4-BE49-F238E27FC236}">
                <a16:creationId xmlns:a16="http://schemas.microsoft.com/office/drawing/2014/main" xmlns="" id="{578A0A5B-9FBB-4EA0-A8D7-1DA9D5F502F3}"/>
              </a:ext>
            </a:extLst>
          </p:cNvPr>
          <p:cNvPicPr>
            <a:picLocks noChangeAspect="1"/>
          </p:cNvPicPr>
          <p:nvPr/>
        </p:nvPicPr>
        <p:blipFill>
          <a:blip r:embed="rId2"/>
          <a:stretch>
            <a:fillRect/>
          </a:stretch>
        </p:blipFill>
        <p:spPr>
          <a:xfrm>
            <a:off x="1211138" y="3260767"/>
            <a:ext cx="4662123" cy="2046190"/>
          </a:xfrm>
          <a:prstGeom prst="rect">
            <a:avLst/>
          </a:prstGeom>
        </p:spPr>
      </p:pic>
      <p:pic>
        <p:nvPicPr>
          <p:cNvPr id="13" name="FLXLWLZYDA72彩.EPS" descr="id:2147503256;FounderCES">
            <a:extLst>
              <a:ext uri="{FF2B5EF4-FFF2-40B4-BE49-F238E27FC236}">
                <a16:creationId xmlns:a16="http://schemas.microsoft.com/office/drawing/2014/main" xmlns="" id="{11793D31-BD87-46DC-978C-0CB5D95E0E63}"/>
              </a:ext>
            </a:extLst>
          </p:cNvPr>
          <p:cNvPicPr>
            <a:picLocks noChangeAspect="1"/>
          </p:cNvPicPr>
          <p:nvPr/>
        </p:nvPicPr>
        <p:blipFill>
          <a:blip r:embed="rId3"/>
          <a:stretch>
            <a:fillRect/>
          </a:stretch>
        </p:blipFill>
        <p:spPr>
          <a:xfrm>
            <a:off x="6318741" y="3251975"/>
            <a:ext cx="4595622" cy="2058162"/>
          </a:xfrm>
          <a:prstGeom prst="rect">
            <a:avLst/>
          </a:prstGeom>
        </p:spPr>
      </p:pic>
    </p:spTree>
    <p:extLst>
      <p:ext uri="{BB962C8B-B14F-4D97-AF65-F5344CB8AC3E}">
        <p14:creationId xmlns:p14="http://schemas.microsoft.com/office/powerpoint/2010/main" val="412874649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河南信阳九中模拟</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将长方形玻璃砖沿某一平面切开</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然后分开一小段距离</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切面</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保持平行</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一束光从左侧面</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垂直射入</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从右侧面</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射出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请画出大致的光路图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4" name="ZKB-AH-31.jpg" descr="id:2147503263;FounderCES">
            <a:extLst>
              <a:ext uri="{FF2B5EF4-FFF2-40B4-BE49-F238E27FC236}">
                <a16:creationId xmlns:a16="http://schemas.microsoft.com/office/drawing/2014/main" xmlns="" id="{28DDF0C7-18EE-4B9D-9389-302507CAC0DE}"/>
              </a:ext>
            </a:extLst>
          </p:cNvPr>
          <p:cNvPicPr>
            <a:picLocks noChangeAspect="1"/>
          </p:cNvPicPr>
          <p:nvPr/>
        </p:nvPicPr>
        <p:blipFill>
          <a:blip r:embed="rId2"/>
          <a:stretch>
            <a:fillRect/>
          </a:stretch>
        </p:blipFill>
        <p:spPr>
          <a:xfrm>
            <a:off x="757368" y="3819931"/>
            <a:ext cx="4950577" cy="1877483"/>
          </a:xfrm>
          <a:prstGeom prst="rect">
            <a:avLst/>
          </a:prstGeom>
        </p:spPr>
      </p:pic>
      <p:pic>
        <p:nvPicPr>
          <p:cNvPr id="15" name="ZKB-AH-32彩.jpg" descr="id:2147503270;FounderCES">
            <a:extLst>
              <a:ext uri="{FF2B5EF4-FFF2-40B4-BE49-F238E27FC236}">
                <a16:creationId xmlns:a16="http://schemas.microsoft.com/office/drawing/2014/main" xmlns="" id="{8AE55637-68E1-4939-B026-3C8471939DA0}"/>
              </a:ext>
            </a:extLst>
          </p:cNvPr>
          <p:cNvPicPr>
            <a:picLocks noChangeAspect="1"/>
          </p:cNvPicPr>
          <p:nvPr/>
        </p:nvPicPr>
        <p:blipFill>
          <a:blip r:embed="rId3"/>
          <a:stretch>
            <a:fillRect/>
          </a:stretch>
        </p:blipFill>
        <p:spPr>
          <a:xfrm>
            <a:off x="5875090" y="3819931"/>
            <a:ext cx="5615330" cy="1822948"/>
          </a:xfrm>
          <a:prstGeom prst="rect">
            <a:avLst/>
          </a:prstGeom>
        </p:spPr>
      </p:pic>
    </p:spTree>
    <p:extLst>
      <p:ext uri="{BB962C8B-B14F-4D97-AF65-F5344CB8AC3E}">
        <p14:creationId xmlns:p14="http://schemas.microsoft.com/office/powerpoint/2010/main" val="257179108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光现象作图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滁州一模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水平地面上有一正方体障碍物</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ABCD</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较大的平面镜</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MN</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在某一高度水平放置</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试通过作图找出眼睛位于</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点时从平面镜中所能看到的障碍物右侧地面的范围</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3" name="NLS-5-DA彩.jpg" descr="id:2147503284;FounderCES">
            <a:extLst>
              <a:ext uri="{FF2B5EF4-FFF2-40B4-BE49-F238E27FC236}">
                <a16:creationId xmlns:a16="http://schemas.microsoft.com/office/drawing/2014/main" xmlns="" id="{682DD2BF-9C1B-4E70-BA90-8A45C93E4391}"/>
              </a:ext>
            </a:extLst>
          </p:cNvPr>
          <p:cNvPicPr>
            <a:picLocks noChangeAspect="1"/>
          </p:cNvPicPr>
          <p:nvPr/>
        </p:nvPicPr>
        <p:blipFill>
          <a:blip r:embed="rId2"/>
          <a:stretch>
            <a:fillRect/>
          </a:stretch>
        </p:blipFill>
        <p:spPr>
          <a:xfrm>
            <a:off x="6541590" y="2952951"/>
            <a:ext cx="4553073" cy="3063165"/>
          </a:xfrm>
          <a:prstGeom prst="rect">
            <a:avLst/>
          </a:prstGeom>
        </p:spPr>
      </p:pic>
      <p:pic>
        <p:nvPicPr>
          <p:cNvPr id="16" name="NLS-5.jpg" descr="id:2147490647;FounderCES">
            <a:extLst>
              <a:ext uri="{FF2B5EF4-FFF2-40B4-BE49-F238E27FC236}">
                <a16:creationId xmlns:a16="http://schemas.microsoft.com/office/drawing/2014/main" xmlns="" id="{DBFD17BB-4CE9-4BCE-AF29-CF374E96F0EE}"/>
              </a:ext>
            </a:extLst>
          </p:cNvPr>
          <p:cNvPicPr>
            <a:picLocks noChangeAspect="1"/>
          </p:cNvPicPr>
          <p:nvPr/>
        </p:nvPicPr>
        <p:blipFill>
          <a:blip r:embed="rId3"/>
          <a:stretch>
            <a:fillRect/>
          </a:stretch>
        </p:blipFill>
        <p:spPr>
          <a:xfrm>
            <a:off x="854074" y="3916772"/>
            <a:ext cx="4925475" cy="2195638"/>
          </a:xfrm>
          <a:prstGeom prst="rect">
            <a:avLst/>
          </a:prstGeom>
        </p:spPr>
      </p:pic>
    </p:spTree>
    <p:extLst>
      <p:ext uri="{BB962C8B-B14F-4D97-AF65-F5344CB8AC3E}">
        <p14:creationId xmlns:p14="http://schemas.microsoft.com/office/powerpoint/2010/main" val="344513855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3329758"/>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光的模型化</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光源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能够</a:t>
            </a:r>
            <a:r>
              <a:rPr lang="zh-CN" altLang="en-US" sz="2400" u="sng" dirty="0">
                <a:latin typeface="宋体" panose="02010600030101010101" pitchFamily="2" charset="-122"/>
                <a:ea typeface="宋体" panose="02010600030101010101" pitchFamily="2" charset="-122"/>
              </a:rPr>
              <a:t>①　　　　 </a:t>
            </a:r>
            <a:r>
              <a:rPr lang="zh-CN" altLang="en-US" sz="2400" dirty="0">
                <a:latin typeface="宋体" panose="02010600030101010101" pitchFamily="2" charset="-122"/>
                <a:ea typeface="宋体" panose="02010600030101010101" pitchFamily="2" charset="-122"/>
              </a:rPr>
              <a:t>的物体</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自然光源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太阳、萤火虫、磷火等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人造光源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点燃的火把、点燃的蜡烛、正在发光的电灯等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光线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为了表示光的传播情况</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用一条带有</a:t>
            </a:r>
            <a:r>
              <a:rPr lang="zh-CN" altLang="en-US" sz="2400" u="sng" dirty="0">
                <a:latin typeface="宋体" panose="02010600030101010101" pitchFamily="2" charset="-122"/>
                <a:ea typeface="宋体" panose="02010600030101010101" pitchFamily="2" charset="-122"/>
              </a:rPr>
              <a:t>②　　　　</a:t>
            </a:r>
            <a:r>
              <a:rPr lang="zh-CN" altLang="en-US" sz="2400" dirty="0">
                <a:latin typeface="宋体" panose="02010600030101010101" pitchFamily="2" charset="-122"/>
                <a:ea typeface="宋体" panose="02010600030101010101" pitchFamily="2" charset="-122"/>
              </a:rPr>
              <a:t>的</a:t>
            </a:r>
            <a:r>
              <a:rPr lang="zh-CN" altLang="en-US" sz="2400" u="sng" dirty="0">
                <a:latin typeface="宋体" panose="02010600030101010101" pitchFamily="2" charset="-122"/>
                <a:ea typeface="宋体" panose="02010600030101010101" pitchFamily="2" charset="-122"/>
              </a:rPr>
              <a:t>③　　　　</a:t>
            </a:r>
            <a:r>
              <a:rPr lang="zh-CN" altLang="en-US" sz="2400" dirty="0">
                <a:latin typeface="宋体" panose="02010600030101010101" pitchFamily="2" charset="-122"/>
                <a:ea typeface="宋体" panose="02010600030101010101" pitchFamily="2" charset="-122"/>
              </a:rPr>
              <a:t>表示光传播的方向和径迹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光线是一种物理模型</a:t>
            </a:r>
            <a:r>
              <a:rPr lang="en-US" altLang="zh-CN" sz="24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300B40D4-B3BA-4433-9D24-4CADFD354DE0}"/>
              </a:ext>
            </a:extLst>
          </p:cNvPr>
          <p:cNvSpPr/>
          <p:nvPr/>
        </p:nvSpPr>
        <p:spPr>
          <a:xfrm>
            <a:off x="2949369" y="1956797"/>
            <a:ext cx="1422184"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自行发光</a:t>
            </a:r>
          </a:p>
        </p:txBody>
      </p:sp>
      <p:sp>
        <p:nvSpPr>
          <p:cNvPr id="10" name="矩形 9">
            <a:extLst>
              <a:ext uri="{FF2B5EF4-FFF2-40B4-BE49-F238E27FC236}">
                <a16:creationId xmlns:a16="http://schemas.microsoft.com/office/drawing/2014/main" xmlns="" id="{45062809-C24D-4188-89FA-8FD8097D13E7}"/>
              </a:ext>
            </a:extLst>
          </p:cNvPr>
          <p:cNvSpPr/>
          <p:nvPr/>
        </p:nvSpPr>
        <p:spPr>
          <a:xfrm>
            <a:off x="7489475" y="358357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箭头</a:t>
            </a:r>
          </a:p>
        </p:txBody>
      </p:sp>
      <p:sp>
        <p:nvSpPr>
          <p:cNvPr id="12" name="矩形 11">
            <a:extLst>
              <a:ext uri="{FF2B5EF4-FFF2-40B4-BE49-F238E27FC236}">
                <a16:creationId xmlns:a16="http://schemas.microsoft.com/office/drawing/2014/main" xmlns="" id="{158D92A9-29BE-49F4-8E37-C0E3B8482108}"/>
              </a:ext>
            </a:extLst>
          </p:cNvPr>
          <p:cNvSpPr/>
          <p:nvPr/>
        </p:nvSpPr>
        <p:spPr>
          <a:xfrm>
            <a:off x="9339541" y="3583577"/>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直线</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光路的分析和角度的计算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257200"/>
            <a:ext cx="10690334" cy="499175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如图所示</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一束激光射到空水槽底部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latin typeface="宋体" panose="02010600030101010101" pitchFamily="2" charset="-122"/>
                <a:ea typeface="宋体" panose="02010600030101010101" pitchFamily="2" charset="-122"/>
              </a:rPr>
              <a:t>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形成一个光斑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向水槽中注入适量水后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水槽底部的光斑应移动到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latin typeface="宋体" panose="02010600030101010101" pitchFamily="2" charset="-122"/>
                <a:ea typeface="宋体" panose="02010600030101010101" pitchFamily="2" charset="-122"/>
              </a:rPr>
              <a:t>点</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选填“左”或“右”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继续沿水槽壁缓慢注水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在此过程中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选填“增大”“减小”或“不变”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光斑</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选填“左”或“右”</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移</a:t>
            </a:r>
            <a:r>
              <a:rPr lang="en-US" altLang="zh-CN" sz="2400" dirty="0">
                <a:latin typeface="宋体" panose="02010600030101010101" pitchFamily="2" charset="-122"/>
                <a:ea typeface="宋体" panose="02010600030101010101" pitchFamily="2" charset="-122"/>
              </a:rPr>
              <a:t>. </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在图中画出两个不同高度的水面</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作出折射光线</a:t>
            </a:r>
            <a:r>
              <a:rPr lang="en-US" altLang="zh-CN" sz="2400" dirty="0">
                <a:latin typeface="楷体" panose="02010609060101010101" pitchFamily="49" charset="-122"/>
                <a:ea typeface="楷体" panose="02010609060101010101" pitchFamily="49" charset="-122"/>
              </a:rPr>
              <a:t>.</a:t>
            </a:r>
          </a:p>
        </p:txBody>
      </p:sp>
      <p:sp>
        <p:nvSpPr>
          <p:cNvPr id="11" name="矩形 10">
            <a:extLst>
              <a:ext uri="{FF2B5EF4-FFF2-40B4-BE49-F238E27FC236}">
                <a16:creationId xmlns:a16="http://schemas.microsoft.com/office/drawing/2014/main" xmlns="" id="{7B34108A-1DEA-4F33-A756-764F8DB5CE45}"/>
              </a:ext>
            </a:extLst>
          </p:cNvPr>
          <p:cNvSpPr/>
          <p:nvPr/>
        </p:nvSpPr>
        <p:spPr>
          <a:xfrm>
            <a:off x="6096000" y="1880360"/>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p>
        </p:txBody>
      </p:sp>
      <p:sp>
        <p:nvSpPr>
          <p:cNvPr id="12" name="矩形 11">
            <a:extLst>
              <a:ext uri="{FF2B5EF4-FFF2-40B4-BE49-F238E27FC236}">
                <a16:creationId xmlns:a16="http://schemas.microsoft.com/office/drawing/2014/main" xmlns="" id="{04438B17-3320-4B7E-A17D-D98104354D4A}"/>
              </a:ext>
            </a:extLst>
          </p:cNvPr>
          <p:cNvSpPr/>
          <p:nvPr/>
        </p:nvSpPr>
        <p:spPr>
          <a:xfrm>
            <a:off x="6096000" y="2423628"/>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
        <p:nvSpPr>
          <p:cNvPr id="13" name="矩形 12">
            <a:extLst>
              <a:ext uri="{FF2B5EF4-FFF2-40B4-BE49-F238E27FC236}">
                <a16:creationId xmlns:a16="http://schemas.microsoft.com/office/drawing/2014/main" xmlns="" id="{BE67F38C-CC20-487A-AE6B-56224468D20A}"/>
              </a:ext>
            </a:extLst>
          </p:cNvPr>
          <p:cNvSpPr/>
          <p:nvPr/>
        </p:nvSpPr>
        <p:spPr>
          <a:xfrm>
            <a:off x="2579218" y="2979242"/>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p>
        </p:txBody>
      </p:sp>
      <p:pic>
        <p:nvPicPr>
          <p:cNvPr id="3" name="图片 2">
            <a:extLst>
              <a:ext uri="{FF2B5EF4-FFF2-40B4-BE49-F238E27FC236}">
                <a16:creationId xmlns:a16="http://schemas.microsoft.com/office/drawing/2014/main" xmlns="" id="{FAA51360-C5F6-45E6-8255-0D6F9B827728}"/>
              </a:ext>
            </a:extLst>
          </p:cNvPr>
          <p:cNvPicPr>
            <a:picLocks noChangeAspect="1"/>
          </p:cNvPicPr>
          <p:nvPr/>
        </p:nvPicPr>
        <p:blipFill>
          <a:blip r:embed="rId2"/>
          <a:stretch>
            <a:fillRect/>
          </a:stretch>
        </p:blipFill>
        <p:spPr>
          <a:xfrm>
            <a:off x="4321891" y="3647503"/>
            <a:ext cx="3548218" cy="2085081"/>
          </a:xfrm>
          <a:prstGeom prst="rect">
            <a:avLst/>
          </a:prstGeom>
        </p:spPr>
      </p:pic>
    </p:spTree>
    <p:extLst>
      <p:ext uri="{BB962C8B-B14F-4D97-AF65-F5344CB8AC3E}">
        <p14:creationId xmlns:p14="http://schemas.microsoft.com/office/powerpoint/2010/main" val="153999236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光路的分析和角度的计算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257200"/>
            <a:ext cx="10690334" cy="4991751"/>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rPr>
              <a:t>例</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a:t>
            </a:r>
            <a:r>
              <a:rPr lang="zh-CN" altLang="en-US" sz="2400" dirty="0">
                <a:latin typeface="宋体" panose="02010600030101010101" pitchFamily="2" charset="-122"/>
                <a:ea typeface="宋体" panose="02010600030101010101" pitchFamily="2" charset="-122"/>
              </a:rPr>
              <a:t>一束光从空气斜射到玻璃表面</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同时发生反射和折射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若已知反射光线与折射光线垂直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且折射角是入射角的一半</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则反射角的大小为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折射角的大小为</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endParaRPr lang="en-US" altLang="zh-CN" sz="2400" dirty="0">
              <a:latin typeface="宋体" panose="02010600030101010101" pitchFamily="2" charset="-122"/>
              <a:ea typeface="宋体" panose="02010600030101010101" pitchFamily="2" charset="-122"/>
            </a:endParaRPr>
          </a:p>
          <a:p>
            <a:pPr algn="just">
              <a:lnSpc>
                <a:spcPct val="15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思路分析</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zh-CN" altLang="en-US" sz="2400" dirty="0">
                <a:latin typeface="楷体" panose="02010609060101010101" pitchFamily="49" charset="-122"/>
                <a:ea typeface="楷体" panose="02010609060101010101" pitchFamily="49" charset="-122"/>
              </a:rPr>
              <a:t>先作出光路图</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然后利用各角的大小之间的关系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列出式子或方程组求解</a:t>
            </a:r>
            <a:r>
              <a:rPr lang="en-US" altLang="zh-CN" sz="2400" dirty="0">
                <a:latin typeface="楷体" panose="02010609060101010101" pitchFamily="49" charset="-122"/>
                <a:ea typeface="楷体" panose="02010609060101010101" pitchFamily="49" charset="-122"/>
              </a:rPr>
              <a:t>.</a:t>
            </a:r>
          </a:p>
        </p:txBody>
      </p:sp>
      <p:sp>
        <p:nvSpPr>
          <p:cNvPr id="11" name="矩形 10">
            <a:extLst>
              <a:ext uri="{FF2B5EF4-FFF2-40B4-BE49-F238E27FC236}">
                <a16:creationId xmlns:a16="http://schemas.microsoft.com/office/drawing/2014/main" xmlns="" id="{7B34108A-1DEA-4F33-A756-764F8DB5CE45}"/>
              </a:ext>
            </a:extLst>
          </p:cNvPr>
          <p:cNvSpPr/>
          <p:nvPr/>
        </p:nvSpPr>
        <p:spPr>
          <a:xfrm>
            <a:off x="10304585" y="1880359"/>
            <a:ext cx="80502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0" name="ZKB-AH-33.jpg" descr="id:2147490689;FounderCES">
            <a:extLst>
              <a:ext uri="{FF2B5EF4-FFF2-40B4-BE49-F238E27FC236}">
                <a16:creationId xmlns:a16="http://schemas.microsoft.com/office/drawing/2014/main" xmlns="" id="{7F60C73A-ADE4-4E36-9147-BFBBBA0839EB}"/>
              </a:ext>
            </a:extLst>
          </p:cNvPr>
          <p:cNvPicPr>
            <a:picLocks noChangeAspect="1"/>
          </p:cNvPicPr>
          <p:nvPr/>
        </p:nvPicPr>
        <p:blipFill>
          <a:blip r:embed="rId2"/>
          <a:stretch>
            <a:fillRect/>
          </a:stretch>
        </p:blipFill>
        <p:spPr>
          <a:xfrm>
            <a:off x="3554705" y="3001607"/>
            <a:ext cx="1673788" cy="2102055"/>
          </a:xfrm>
          <a:prstGeom prst="rect">
            <a:avLst/>
          </a:prstGeom>
        </p:spPr>
      </p:pic>
      <p:sp>
        <p:nvSpPr>
          <p:cNvPr id="14" name="矩形 13">
            <a:extLst>
              <a:ext uri="{FF2B5EF4-FFF2-40B4-BE49-F238E27FC236}">
                <a16:creationId xmlns:a16="http://schemas.microsoft.com/office/drawing/2014/main" xmlns="" id="{074588A0-F054-4A8C-AE64-A87D948F573E}"/>
              </a:ext>
            </a:extLst>
          </p:cNvPr>
          <p:cNvSpPr/>
          <p:nvPr/>
        </p:nvSpPr>
        <p:spPr>
          <a:xfrm>
            <a:off x="3270739" y="2424085"/>
            <a:ext cx="80502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5" name="ZKB-AH-34.jpg" descr="id:2147489117;FounderCES">
            <a:extLst>
              <a:ext uri="{FF2B5EF4-FFF2-40B4-BE49-F238E27FC236}">
                <a16:creationId xmlns:a16="http://schemas.microsoft.com/office/drawing/2014/main" xmlns="" id="{049026E2-D0B1-4E8F-9FA1-219ABAB69BDA}"/>
              </a:ext>
            </a:extLst>
          </p:cNvPr>
          <p:cNvPicPr>
            <a:picLocks noChangeAspect="1"/>
          </p:cNvPicPr>
          <p:nvPr/>
        </p:nvPicPr>
        <p:blipFill>
          <a:blip r:embed="rId3"/>
          <a:stretch>
            <a:fillRect/>
          </a:stretch>
        </p:blipFill>
        <p:spPr>
          <a:xfrm>
            <a:off x="6688478" y="2952538"/>
            <a:ext cx="1938528" cy="2182368"/>
          </a:xfrm>
          <a:prstGeom prst="rect">
            <a:avLst/>
          </a:prstGeom>
        </p:spPr>
      </p:pic>
    </p:spTree>
    <p:extLst>
      <p:ext uri="{BB962C8B-B14F-4D97-AF65-F5344CB8AC3E}">
        <p14:creationId xmlns:p14="http://schemas.microsoft.com/office/powerpoint/2010/main" val="3299249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光路的分析和角度的计算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972463"/>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.[2021</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预测</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一束光射到平面镜上</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与平面镜的夹角是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30°,</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则反射角的大小是</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如果入射光线的方向不改变</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平面镜转过</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10°,</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则反射光线与入射光线的夹角改变</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4B4A6EAD-8262-4EF1-8648-D593019D17FB}"/>
              </a:ext>
            </a:extLst>
          </p:cNvPr>
          <p:cNvSpPr/>
          <p:nvPr/>
        </p:nvSpPr>
        <p:spPr>
          <a:xfrm>
            <a:off x="1689102" y="2355667"/>
            <a:ext cx="80502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矩形 14">
            <a:extLst>
              <a:ext uri="{FF2B5EF4-FFF2-40B4-BE49-F238E27FC236}">
                <a16:creationId xmlns:a16="http://schemas.microsoft.com/office/drawing/2014/main" xmlns="" id="{6BFEF01E-C912-4FBB-875A-4E8B9D4D8A7A}"/>
              </a:ext>
            </a:extLst>
          </p:cNvPr>
          <p:cNvSpPr/>
          <p:nvPr/>
        </p:nvSpPr>
        <p:spPr>
          <a:xfrm>
            <a:off x="3764087" y="2992615"/>
            <a:ext cx="80502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3773874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光路的分析和角度的计算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10696078" cy="1307666"/>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7</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.[2020</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江苏苏州期末</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如图是一束光由空气斜射入某种透明介质时在界面上发生反射和折射的光路</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则入射光线是</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入射角的大小为</a:t>
            </a:r>
            <a:r>
              <a:rPr lang="zh-CN" altLang="en-US" sz="2400" u="sng" dirty="0">
                <a:solidFill>
                  <a:schemeClr val="tx1">
                    <a:lumMod val="85000"/>
                    <a:lumOff val="15000"/>
                  </a:schemeClr>
                </a:solidFill>
                <a:latin typeface="宋体" panose="02010600030101010101" pitchFamily="2" charset="-122"/>
                <a:ea typeface="宋体" panose="02010600030101010101" pitchFamily="2"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xmlns="" id="{4B4A6EAD-8262-4EF1-8648-D593019D17FB}"/>
              </a:ext>
            </a:extLst>
          </p:cNvPr>
          <p:cNvSpPr/>
          <p:nvPr/>
        </p:nvSpPr>
        <p:spPr>
          <a:xfrm>
            <a:off x="5897687" y="2373598"/>
            <a:ext cx="612668" cy="461665"/>
          </a:xfrm>
          <a:prstGeom prst="rect">
            <a:avLst/>
          </a:prstGeom>
        </p:spPr>
        <p:txBody>
          <a:bodyPr wrap="non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BO</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a:extLst>
              <a:ext uri="{FF2B5EF4-FFF2-40B4-BE49-F238E27FC236}">
                <a16:creationId xmlns:a16="http://schemas.microsoft.com/office/drawing/2014/main" xmlns="" id="{D775090E-C000-452E-8042-F39AFD5A00E4}"/>
              </a:ext>
            </a:extLst>
          </p:cNvPr>
          <p:cNvSpPr/>
          <p:nvPr/>
        </p:nvSpPr>
        <p:spPr>
          <a:xfrm>
            <a:off x="9402887" y="2373597"/>
            <a:ext cx="805029"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75°</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6" name="ZKB-AH-35.jpg" descr="id:2147490703;FounderCES">
            <a:extLst>
              <a:ext uri="{FF2B5EF4-FFF2-40B4-BE49-F238E27FC236}">
                <a16:creationId xmlns:a16="http://schemas.microsoft.com/office/drawing/2014/main" xmlns="" id="{0F72B472-9D36-4D0D-ACBF-C4647034E343}"/>
              </a:ext>
            </a:extLst>
          </p:cNvPr>
          <p:cNvPicPr>
            <a:picLocks noChangeAspect="1"/>
          </p:cNvPicPr>
          <p:nvPr/>
        </p:nvPicPr>
        <p:blipFill>
          <a:blip r:embed="rId2"/>
          <a:stretch>
            <a:fillRect/>
          </a:stretch>
        </p:blipFill>
        <p:spPr>
          <a:xfrm>
            <a:off x="4996406" y="3390390"/>
            <a:ext cx="2215931" cy="1325368"/>
          </a:xfrm>
          <a:prstGeom prst="rect">
            <a:avLst/>
          </a:prstGeom>
        </p:spPr>
      </p:pic>
    </p:spTree>
    <p:extLst>
      <p:ext uri="{BB962C8B-B14F-4D97-AF65-F5344CB8AC3E}">
        <p14:creationId xmlns:p14="http://schemas.microsoft.com/office/powerpoint/2010/main" val="10441003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光路的分析和角度的计算</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D7A9B30E-6C2C-43F1-9E79-024CFD4C4947}"/>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CB817F73-DF67-4B49-B514-A86DF3364131}"/>
              </a:ext>
            </a:extLst>
          </p:cNvPr>
          <p:cNvSpPr/>
          <p:nvPr/>
        </p:nvSpPr>
        <p:spPr>
          <a:xfrm>
            <a:off x="757368" y="1551043"/>
            <a:ext cx="8281124" cy="3966855"/>
          </a:xfrm>
          <a:prstGeom prst="rect">
            <a:avLst/>
          </a:prstGeom>
        </p:spPr>
        <p:txBody>
          <a:bodyPr wrap="square">
            <a:spAutoFit/>
          </a:bodyPr>
          <a:lstStyle/>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8</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.[2019</a:t>
            </a:r>
            <a:r>
              <a:rPr lang="zh-CN" altLang="en-US"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江苏无锡</a:t>
            </a:r>
            <a:r>
              <a:rPr lang="en-US" altLang="zh-CN" sz="2400" dirty="0">
                <a:solidFill>
                  <a:schemeClr val="tx1">
                    <a:lumMod val="85000"/>
                    <a:lumOff val="15000"/>
                  </a:schemeClr>
                </a:solidFill>
                <a:latin typeface="仿宋" panose="02010609060101010101" pitchFamily="49" charset="-122"/>
                <a:ea typeface="仿宋" panose="02010609060101010101" pitchFamily="49"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若要使图中的反射光线射中墙壁上的目标</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在激光笔不动的情况下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可将平面镜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水平向左移动</a:t>
            </a: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水平向右移动</a:t>
            </a: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竖直向上移动</a:t>
            </a: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竖直向下移动</a:t>
            </a:r>
          </a:p>
        </p:txBody>
      </p:sp>
      <p:sp>
        <p:nvSpPr>
          <p:cNvPr id="11" name="文本框 10">
            <a:extLst>
              <a:ext uri="{FF2B5EF4-FFF2-40B4-BE49-F238E27FC236}">
                <a16:creationId xmlns:a16="http://schemas.microsoft.com/office/drawing/2014/main" xmlns="" id="{5FDDF866-75AF-4712-8B7B-60E0749C11FB}"/>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3" name="矩形 12">
            <a:extLst>
              <a:ext uri="{FF2B5EF4-FFF2-40B4-BE49-F238E27FC236}">
                <a16:creationId xmlns:a16="http://schemas.microsoft.com/office/drawing/2014/main" xmlns="" id="{D775090E-C000-452E-8042-F39AFD5A00E4}"/>
              </a:ext>
            </a:extLst>
          </p:cNvPr>
          <p:cNvSpPr/>
          <p:nvPr/>
        </p:nvSpPr>
        <p:spPr>
          <a:xfrm>
            <a:off x="8312643" y="2367409"/>
            <a:ext cx="340158"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2" name="2019WX-2.jpg" descr="id:2147503347;FounderCES">
            <a:extLst>
              <a:ext uri="{FF2B5EF4-FFF2-40B4-BE49-F238E27FC236}">
                <a16:creationId xmlns:a16="http://schemas.microsoft.com/office/drawing/2014/main" xmlns="" id="{1AEA7A85-723B-484D-825C-F48A6EC187DC}"/>
              </a:ext>
            </a:extLst>
          </p:cNvPr>
          <p:cNvPicPr>
            <a:picLocks noChangeAspect="1"/>
          </p:cNvPicPr>
          <p:nvPr/>
        </p:nvPicPr>
        <p:blipFill>
          <a:blip r:embed="rId2"/>
          <a:stretch>
            <a:fillRect/>
          </a:stretch>
        </p:blipFill>
        <p:spPr>
          <a:xfrm>
            <a:off x="9308958" y="1834009"/>
            <a:ext cx="1904110" cy="2433191"/>
          </a:xfrm>
          <a:prstGeom prst="rect">
            <a:avLst/>
          </a:prstGeom>
        </p:spPr>
      </p:pic>
    </p:spTree>
    <p:extLst>
      <p:ext uri="{BB962C8B-B14F-4D97-AF65-F5344CB8AC3E}">
        <p14:creationId xmlns:p14="http://schemas.microsoft.com/office/powerpoint/2010/main" val="117034699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extLst>
      <p:ext uri="{BB962C8B-B14F-4D97-AF65-F5344CB8AC3E}">
        <p14:creationId xmlns:p14="http://schemas.microsoft.com/office/powerpoint/2010/main" val="74754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3" y="1257200"/>
            <a:ext cx="8087812" cy="4991751"/>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4</a:t>
            </a:r>
            <a:r>
              <a:rPr lang="zh-CN" altLang="en-US" sz="2400" spc="-50" dirty="0">
                <a:latin typeface="黑体" panose="02010609060101010101" pitchFamily="49" charset="-122"/>
                <a:ea typeface="黑体" panose="02010609060101010101" pitchFamily="49" charset="-122"/>
              </a:rPr>
              <a:t>　</a:t>
            </a:r>
            <a:r>
              <a:rPr lang="en-US" altLang="zh-CN" sz="2400" spc="-50" dirty="0">
                <a:latin typeface="仿宋" panose="02010609060101010101" pitchFamily="49" charset="-122"/>
                <a:ea typeface="仿宋" panose="02010609060101010101" pitchFamily="49" charset="-122"/>
              </a:rPr>
              <a:t>[2009</a:t>
            </a:r>
            <a:r>
              <a:rPr lang="zh-CN" altLang="en-US" sz="2400" spc="-50" dirty="0">
                <a:latin typeface="仿宋" panose="02010609060101010101" pitchFamily="49" charset="-122"/>
                <a:ea typeface="仿宋" panose="02010609060101010101" pitchFamily="49" charset="-122"/>
              </a:rPr>
              <a:t>安徽</a:t>
            </a:r>
            <a:r>
              <a:rPr lang="en-US" altLang="zh-CN" sz="2400" spc="-50" dirty="0">
                <a:latin typeface="仿宋" panose="02010609060101010101" pitchFamily="49" charset="-122"/>
                <a:ea typeface="仿宋" panose="02010609060101010101" pitchFamily="49" charset="-122"/>
              </a:rPr>
              <a:t>,18]</a:t>
            </a:r>
            <a:r>
              <a:rPr lang="zh-CN" altLang="en-US" sz="2400" spc="-50" dirty="0">
                <a:latin typeface="宋体" panose="02010600030101010101" pitchFamily="2" charset="-122"/>
                <a:ea typeface="宋体" panose="02010600030101010101" pitchFamily="2" charset="-122"/>
              </a:rPr>
              <a:t>如图</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探究光的反射规律时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在平面镜的上方垂直放置一块光屏</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光屏由可以绕</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ON</a:t>
            </a:r>
            <a:r>
              <a:rPr lang="zh-CN" altLang="en-US" sz="2400" spc="-50" dirty="0">
                <a:latin typeface="宋体" panose="02010600030101010101" pitchFamily="2" charset="-122"/>
                <a:ea typeface="宋体" panose="02010600030101010101" pitchFamily="2" charset="-122"/>
              </a:rPr>
              <a:t>折转的</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spc="-50" dirty="0">
                <a:latin typeface="宋体" panose="02010600030101010101" pitchFamily="2" charset="-122"/>
                <a:ea typeface="宋体" panose="02010600030101010101" pitchFamily="2" charset="-122"/>
              </a:rPr>
              <a:t>、</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dirty="0">
                <a:latin typeface="宋体" panose="02010600030101010101" pitchFamily="2" charset="-122"/>
                <a:ea typeface="宋体" panose="02010600030101010101" pitchFamily="2" charset="-122"/>
              </a:rPr>
              <a:t>两块板组成</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让一束光贴着光屏左侧的</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spc="-50" dirty="0">
                <a:latin typeface="宋体" panose="02010600030101010101" pitchFamily="2" charset="-122"/>
                <a:ea typeface="宋体" panose="02010600030101010101" pitchFamily="2" charset="-122"/>
              </a:rPr>
              <a:t>板沿</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AO</a:t>
            </a:r>
            <a:r>
              <a:rPr lang="zh-CN" altLang="en-US" sz="2400" spc="-50" dirty="0">
                <a:latin typeface="宋体" panose="02010600030101010101" pitchFamily="2" charset="-122"/>
                <a:ea typeface="宋体" panose="02010600030101010101" pitchFamily="2" charset="-122"/>
              </a:rPr>
              <a:t>方向射到</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spc="-50" dirty="0">
                <a:latin typeface="宋体" panose="02010600030101010101" pitchFamily="2" charset="-122"/>
                <a:ea typeface="宋体" panose="02010600030101010101" pitchFamily="2" charset="-122"/>
              </a:rPr>
              <a:t>点</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在右侧</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dirty="0">
                <a:latin typeface="宋体" panose="02010600030101010101" pitchFamily="2" charset="-122"/>
                <a:ea typeface="宋体" panose="02010600030101010101" pitchFamily="2" charset="-122"/>
              </a:rPr>
              <a:t>板上能看到反射光</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OB</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实验时从光屏前不同的方向都能看到光的传播路径</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这是因为光在光屏上发生了</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选填“镜面”或“漫”</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反射</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若将</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dirty="0">
                <a:latin typeface="宋体" panose="02010600030101010101" pitchFamily="2" charset="-122"/>
                <a:ea typeface="宋体" panose="02010600030101010101" pitchFamily="2" charset="-122"/>
              </a:rPr>
              <a:t>板向后折转一定的角度</a:t>
            </a:r>
            <a:r>
              <a:rPr lang="en-US" altLang="zh-CN" sz="2400" spc="-50" dirty="0">
                <a:latin typeface="宋体" panose="02010600030101010101" pitchFamily="2" charset="-122"/>
                <a:ea typeface="宋体" panose="02010600030101010101" pitchFamily="2" charset="-122"/>
              </a:rPr>
              <a:t>, </a:t>
            </a:r>
            <a:r>
              <a:rPr lang="zh-CN" altLang="en-US" sz="2400" spc="-50" dirty="0">
                <a:latin typeface="宋体" panose="02010600030101010101" pitchFamily="2" charset="-122"/>
                <a:ea typeface="宋体" panose="02010600030101010101" pitchFamily="2" charset="-122"/>
              </a:rPr>
              <a:t>则在</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spc="-50" dirty="0">
                <a:latin typeface="宋体" panose="02010600030101010101" pitchFamily="2" charset="-122"/>
                <a:ea typeface="宋体" panose="02010600030101010101" pitchFamily="2" charset="-122"/>
              </a:rPr>
              <a:t>板上</a:t>
            </a:r>
            <a:r>
              <a:rPr lang="en-US" altLang="zh-CN" sz="2400" spc="-50" dirty="0">
                <a:latin typeface="宋体" panose="02010600030101010101" pitchFamily="2" charset="-122"/>
                <a:ea typeface="宋体" panose="02010600030101010101" pitchFamily="2" charset="-122"/>
              </a:rPr>
              <a:t>_________(</a:t>
            </a:r>
            <a:r>
              <a:rPr lang="zh-CN" altLang="en-US" sz="2400" spc="-50" dirty="0">
                <a:latin typeface="宋体" panose="02010600030101010101" pitchFamily="2" charset="-122"/>
                <a:ea typeface="宋体" panose="02010600030101010101" pitchFamily="2" charset="-122"/>
              </a:rPr>
              <a:t>选填“能”或“不能”</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看到反射光</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此时反射光线和入射光线、法线</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选填“在”或“不在”</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同一平面内</a:t>
            </a:r>
            <a:r>
              <a:rPr lang="en-US" altLang="zh-CN" sz="2400" spc="-5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p:txBody>
      </p:sp>
      <p:sp>
        <p:nvSpPr>
          <p:cNvPr id="8" name="矩形 7">
            <a:extLst>
              <a:ext uri="{FF2B5EF4-FFF2-40B4-BE49-F238E27FC236}">
                <a16:creationId xmlns:a16="http://schemas.microsoft.com/office/drawing/2014/main" xmlns="" id="{4FEC9BEB-268E-4933-9B13-299587B8867F}"/>
              </a:ext>
            </a:extLst>
          </p:cNvPr>
          <p:cNvSpPr/>
          <p:nvPr/>
        </p:nvSpPr>
        <p:spPr>
          <a:xfrm>
            <a:off x="7118836" y="3522242"/>
            <a:ext cx="539261"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漫</a:t>
            </a:r>
          </a:p>
        </p:txBody>
      </p:sp>
      <p:pic>
        <p:nvPicPr>
          <p:cNvPr id="10" name="WLSJ10.jpg" descr="id:2147490731;FounderCES">
            <a:extLst>
              <a:ext uri="{FF2B5EF4-FFF2-40B4-BE49-F238E27FC236}">
                <a16:creationId xmlns:a16="http://schemas.microsoft.com/office/drawing/2014/main" xmlns="" id="{CC0A1D41-4481-4664-8D99-43A54E75F98D}"/>
              </a:ext>
            </a:extLst>
          </p:cNvPr>
          <p:cNvPicPr>
            <a:picLocks noChangeAspect="1"/>
          </p:cNvPicPr>
          <p:nvPr/>
        </p:nvPicPr>
        <p:blipFill>
          <a:blip r:embed="rId2"/>
          <a:stretch>
            <a:fillRect/>
          </a:stretch>
        </p:blipFill>
        <p:spPr>
          <a:xfrm>
            <a:off x="8850925" y="2794710"/>
            <a:ext cx="2836983" cy="2365344"/>
          </a:xfrm>
          <a:prstGeom prst="rect">
            <a:avLst/>
          </a:prstGeom>
        </p:spPr>
      </p:pic>
      <p:sp>
        <p:nvSpPr>
          <p:cNvPr id="11" name="矩形 10">
            <a:extLst>
              <a:ext uri="{FF2B5EF4-FFF2-40B4-BE49-F238E27FC236}">
                <a16:creationId xmlns:a16="http://schemas.microsoft.com/office/drawing/2014/main" xmlns="" id="{8D022E5F-F1EA-49FF-A908-DA6FBFB0EB16}"/>
              </a:ext>
            </a:extLst>
          </p:cNvPr>
          <p:cNvSpPr/>
          <p:nvPr/>
        </p:nvSpPr>
        <p:spPr>
          <a:xfrm>
            <a:off x="2164861" y="4616328"/>
            <a:ext cx="900724"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不能</a:t>
            </a:r>
          </a:p>
        </p:txBody>
      </p:sp>
      <p:sp>
        <p:nvSpPr>
          <p:cNvPr id="12" name="矩形 11">
            <a:extLst>
              <a:ext uri="{FF2B5EF4-FFF2-40B4-BE49-F238E27FC236}">
                <a16:creationId xmlns:a16="http://schemas.microsoft.com/office/drawing/2014/main" xmlns="" id="{84AB938F-571A-43AD-984B-2BB70AFBD0D6}"/>
              </a:ext>
            </a:extLst>
          </p:cNvPr>
          <p:cNvSpPr/>
          <p:nvPr/>
        </p:nvSpPr>
        <p:spPr>
          <a:xfrm>
            <a:off x="5042874" y="5171739"/>
            <a:ext cx="539261"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在</a:t>
            </a:r>
          </a:p>
        </p:txBody>
      </p:sp>
    </p:spTree>
    <p:extLst>
      <p:ext uri="{BB962C8B-B14F-4D97-AF65-F5344CB8AC3E}">
        <p14:creationId xmlns:p14="http://schemas.microsoft.com/office/powerpoint/2010/main" val="170478380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8063215" cy="4631653"/>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图示情景中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实验小组用铅笔描出光线</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AO</a:t>
            </a:r>
            <a:r>
              <a:rPr lang="zh-CN" altLang="en-US" sz="2400" dirty="0">
                <a:latin typeface="宋体" panose="02010600030101010101" pitchFamily="2" charset="-122"/>
                <a:ea typeface="宋体" panose="02010600030101010101" pitchFamily="2" charset="-122"/>
                <a:cs typeface="楷体" panose="02010609060101010101" pitchFamily="49" charset="-122"/>
              </a:rPr>
              <a:t>和</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OB</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然后用</a:t>
            </a:r>
            <a:r>
              <a:rPr lang="en-US" altLang="zh-CN" sz="2400" dirty="0">
                <a:latin typeface="宋体" panose="02010600030101010101" pitchFamily="2" charset="-122"/>
                <a:ea typeface="宋体" panose="02010600030101010101" pitchFamily="2" charset="-122"/>
                <a:cs typeface="楷体" panose="02010609060101010101" pitchFamily="49" charset="-122"/>
              </a:rPr>
              <a:t>________</a:t>
            </a:r>
            <a:r>
              <a:rPr lang="zh-CN" altLang="en-US" sz="2400" dirty="0">
                <a:latin typeface="宋体" panose="02010600030101010101" pitchFamily="2" charset="-122"/>
                <a:ea typeface="宋体" panose="02010600030101010101" pitchFamily="2" charset="-122"/>
                <a:cs typeface="楷体" panose="02010609060101010101" pitchFamily="49" charset="-122"/>
              </a:rPr>
              <a:t>测出入射角∠</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zh-CN" altLang="en-US" sz="2400" dirty="0">
                <a:latin typeface="宋体" panose="02010600030101010101" pitchFamily="2" charset="-122"/>
                <a:ea typeface="宋体" panose="02010600030101010101" pitchFamily="2" charset="-122"/>
                <a:cs typeface="楷体" panose="02010609060101010101" pitchFamily="49" charset="-122"/>
              </a:rPr>
              <a:t>和反射角∠</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cs typeface="楷体" panose="02010609060101010101" pitchFamily="49" charset="-122"/>
              </a:rPr>
              <a:t>的大小</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发现两角大小相等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于是得出实验结论</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反射角等于入射角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这样得出结论不合理</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原因是</a:t>
            </a:r>
            <a:r>
              <a:rPr lang="en-US" altLang="zh-CN" sz="2400" dirty="0">
                <a:latin typeface="宋体" panose="02010600030101010101" pitchFamily="2" charset="-122"/>
                <a:ea typeface="宋体" panose="02010600030101010101" pitchFamily="2" charset="-122"/>
                <a:cs typeface="楷体" panose="02010609060101010101" pitchFamily="49" charset="-122"/>
              </a:rPr>
              <a:t>____________________________</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___________. </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若将一束光贴着</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dirty="0">
                <a:latin typeface="宋体" panose="02010600030101010101" pitchFamily="2" charset="-122"/>
                <a:ea typeface="宋体" panose="02010600030101010101" pitchFamily="2" charset="-122"/>
                <a:cs typeface="楷体" panose="02010609060101010101" pitchFamily="49" charset="-122"/>
              </a:rPr>
              <a:t>板沿</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BO</a:t>
            </a:r>
            <a:r>
              <a:rPr lang="zh-CN" altLang="en-US" sz="2400" dirty="0">
                <a:latin typeface="宋体" panose="02010600030101010101" pitchFamily="2" charset="-122"/>
                <a:ea typeface="宋体" panose="02010600030101010101" pitchFamily="2" charset="-122"/>
                <a:cs typeface="楷体" panose="02010609060101010101" pitchFamily="49" charset="-122"/>
              </a:rPr>
              <a:t>射到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latin typeface="宋体" panose="02010600030101010101" pitchFamily="2" charset="-122"/>
                <a:ea typeface="宋体" panose="02010600030101010101" pitchFamily="2" charset="-122"/>
                <a:cs typeface="楷体" panose="02010609060101010101" pitchFamily="49" charset="-122"/>
              </a:rPr>
              <a:t>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光将沿</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OA</a:t>
            </a:r>
            <a:r>
              <a:rPr lang="zh-CN" altLang="en-US" sz="2400" dirty="0">
                <a:latin typeface="宋体" panose="02010600030101010101" pitchFamily="2" charset="-122"/>
                <a:ea typeface="宋体" panose="02010600030101010101" pitchFamily="2" charset="-122"/>
                <a:cs typeface="楷体" panose="02010609060101010101" pitchFamily="49" charset="-122"/>
              </a:rPr>
              <a:t>方向射出</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这说明在光的反射现象中光路是</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cs typeface="楷体" panose="02010609060101010101" pitchFamily="49" charset="-122"/>
              </a:rPr>
              <a:t>的</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pic>
        <p:nvPicPr>
          <p:cNvPr id="16" name="WLSJ10.jpg" descr="id:2147490731;FounderCES">
            <a:extLst>
              <a:ext uri="{FF2B5EF4-FFF2-40B4-BE49-F238E27FC236}">
                <a16:creationId xmlns:a16="http://schemas.microsoft.com/office/drawing/2014/main" xmlns="" id="{E78BE510-13D1-4AFF-81F6-1D033A3055B0}"/>
              </a:ext>
            </a:extLst>
          </p:cNvPr>
          <p:cNvPicPr>
            <a:picLocks noChangeAspect="1"/>
          </p:cNvPicPr>
          <p:nvPr/>
        </p:nvPicPr>
        <p:blipFill>
          <a:blip r:embed="rId2"/>
          <a:stretch>
            <a:fillRect/>
          </a:stretch>
        </p:blipFill>
        <p:spPr>
          <a:xfrm>
            <a:off x="8850925" y="2794710"/>
            <a:ext cx="2836983" cy="2365344"/>
          </a:xfrm>
          <a:prstGeom prst="rect">
            <a:avLst/>
          </a:prstGeom>
        </p:spPr>
      </p:pic>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8" name="矩形 7">
            <a:extLst>
              <a:ext uri="{FF2B5EF4-FFF2-40B4-BE49-F238E27FC236}">
                <a16:creationId xmlns:a16="http://schemas.microsoft.com/office/drawing/2014/main" xmlns="" id="{4FEC9BEB-268E-4933-9B13-299587B8867F}"/>
              </a:ext>
            </a:extLst>
          </p:cNvPr>
          <p:cNvSpPr/>
          <p:nvPr/>
        </p:nvSpPr>
        <p:spPr>
          <a:xfrm>
            <a:off x="900772" y="2356491"/>
            <a:ext cx="120938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量角器</a:t>
            </a: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7" name="矩形 16">
            <a:extLst>
              <a:ext uri="{FF2B5EF4-FFF2-40B4-BE49-F238E27FC236}">
                <a16:creationId xmlns:a16="http://schemas.microsoft.com/office/drawing/2014/main" xmlns="" id="{E3745715-52FD-4F8E-B524-4D942D85F07E}"/>
              </a:ext>
            </a:extLst>
          </p:cNvPr>
          <p:cNvSpPr/>
          <p:nvPr/>
        </p:nvSpPr>
        <p:spPr>
          <a:xfrm>
            <a:off x="4007387" y="2356491"/>
            <a:ext cx="857690" cy="461665"/>
          </a:xfrm>
          <a:prstGeom prst="rect">
            <a:avLst/>
          </a:prstGeom>
        </p:spPr>
        <p:txBody>
          <a:bodyPr wrap="squar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AON</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矩形 17">
            <a:extLst>
              <a:ext uri="{FF2B5EF4-FFF2-40B4-BE49-F238E27FC236}">
                <a16:creationId xmlns:a16="http://schemas.microsoft.com/office/drawing/2014/main" xmlns="" id="{8A490D61-9197-44B8-AE49-25758ABF96D9}"/>
              </a:ext>
            </a:extLst>
          </p:cNvPr>
          <p:cNvSpPr/>
          <p:nvPr/>
        </p:nvSpPr>
        <p:spPr>
          <a:xfrm>
            <a:off x="6507769" y="2356491"/>
            <a:ext cx="819156" cy="461665"/>
          </a:xfrm>
          <a:prstGeom prst="rect">
            <a:avLst/>
          </a:prstGeom>
        </p:spPr>
        <p:txBody>
          <a:bodyPr wrap="square">
            <a:spAutoFit/>
          </a:bodyPr>
          <a:lstStyle/>
          <a:p>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NOB</a:t>
            </a:r>
            <a:endParaRPr lang="zh-CN" altLang="en-US"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矩形 18">
            <a:extLst>
              <a:ext uri="{FF2B5EF4-FFF2-40B4-BE49-F238E27FC236}">
                <a16:creationId xmlns:a16="http://schemas.microsoft.com/office/drawing/2014/main" xmlns="" id="{CCD9F89D-FC0B-428E-84E0-3B6E3DB5F68B}"/>
              </a:ext>
            </a:extLst>
          </p:cNvPr>
          <p:cNvSpPr/>
          <p:nvPr/>
        </p:nvSpPr>
        <p:spPr>
          <a:xfrm>
            <a:off x="757367" y="3518097"/>
            <a:ext cx="8063215" cy="1307666"/>
          </a:xfrm>
          <a:prstGeom prst="rect">
            <a:avLst/>
          </a:prstGeom>
        </p:spPr>
        <p:txBody>
          <a:bodyPr wrap="square">
            <a:spAutoFit/>
          </a:bodyPr>
          <a:lstStyle/>
          <a:p>
            <a:pPr>
              <a:lnSpc>
                <a:spcPct val="18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只由一组实验数据得出的结论不具有普遍性</a:t>
            </a:r>
          </a:p>
        </p:txBody>
      </p:sp>
      <p:sp>
        <p:nvSpPr>
          <p:cNvPr id="20" name="矩形 19">
            <a:extLst>
              <a:ext uri="{FF2B5EF4-FFF2-40B4-BE49-F238E27FC236}">
                <a16:creationId xmlns:a16="http://schemas.microsoft.com/office/drawing/2014/main" xmlns="" id="{2364CC0C-27EA-4CEE-9810-01570C28BE40}"/>
              </a:ext>
            </a:extLst>
          </p:cNvPr>
          <p:cNvSpPr/>
          <p:nvPr/>
        </p:nvSpPr>
        <p:spPr>
          <a:xfrm>
            <a:off x="5339860" y="5653980"/>
            <a:ext cx="957433"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可逆</a:t>
            </a:r>
          </a:p>
        </p:txBody>
      </p:sp>
    </p:spTree>
    <p:extLst>
      <p:ext uri="{BB962C8B-B14F-4D97-AF65-F5344CB8AC3E}">
        <p14:creationId xmlns:p14="http://schemas.microsoft.com/office/powerpoint/2010/main" val="39205076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3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8063215" cy="4631653"/>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在实验过程中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若将光屏倾斜</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如下图所示</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让光线仍贴着</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E</a:t>
            </a:r>
            <a:r>
              <a:rPr lang="zh-CN" altLang="en-US" sz="2400" dirty="0">
                <a:latin typeface="宋体" panose="02010600030101010101" pitchFamily="2" charset="-122"/>
                <a:ea typeface="宋体" panose="02010600030101010101" pitchFamily="2" charset="-122"/>
                <a:cs typeface="楷体" panose="02010609060101010101" pitchFamily="49" charset="-122"/>
              </a:rPr>
              <a:t>板射向</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a:t>
            </a:r>
            <a:r>
              <a:rPr lang="zh-CN" altLang="en-US" sz="2400" dirty="0">
                <a:latin typeface="宋体" panose="02010600030101010101" pitchFamily="2" charset="-122"/>
                <a:ea typeface="宋体" panose="02010600030101010101" pitchFamily="2" charset="-122"/>
                <a:cs typeface="楷体" panose="02010609060101010101" pitchFamily="49" charset="-122"/>
              </a:rPr>
              <a:t>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此时反射光线与入射光线、法线</a:t>
            </a:r>
            <a:r>
              <a:rPr lang="en-US" altLang="zh-CN" sz="2400" dirty="0">
                <a:latin typeface="宋体" panose="02010600030101010101" pitchFamily="2" charset="-122"/>
                <a:ea typeface="宋体" panose="02010600030101010101" pitchFamily="2" charset="-122"/>
                <a:cs typeface="楷体" panose="02010609060101010101" pitchFamily="49" charset="-122"/>
              </a:rPr>
              <a:t>_______(</a:t>
            </a:r>
            <a:r>
              <a:rPr lang="zh-CN" altLang="en-US" sz="2400" dirty="0">
                <a:latin typeface="宋体" panose="02010600030101010101" pitchFamily="2" charset="-122"/>
                <a:ea typeface="宋体" panose="02010600030101010101" pitchFamily="2" charset="-122"/>
                <a:cs typeface="楷体" panose="02010609060101010101" pitchFamily="49" charset="-122"/>
              </a:rPr>
              <a:t>选填“在”或“不在”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同一平面内</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反射光线与入射光线、</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ON</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选填“在”或“不在”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同一平面内</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在</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400" dirty="0">
                <a:latin typeface="宋体" panose="02010600030101010101" pitchFamily="2" charset="-122"/>
                <a:ea typeface="宋体" panose="02010600030101010101" pitchFamily="2" charset="-122"/>
                <a:cs typeface="楷体" panose="02010609060101010101" pitchFamily="49" charset="-122"/>
              </a:rPr>
              <a:t>板上 </a:t>
            </a:r>
            <a:r>
              <a:rPr lang="en-US" altLang="zh-CN" sz="2400" dirty="0">
                <a:latin typeface="宋体" panose="02010600030101010101" pitchFamily="2" charset="-122"/>
                <a:ea typeface="宋体" panose="02010600030101010101" pitchFamily="2" charset="-122"/>
                <a:cs typeface="楷体" panose="02010609060101010101" pitchFamily="49" charset="-122"/>
              </a:rPr>
              <a:t>_________(</a:t>
            </a:r>
            <a:r>
              <a:rPr lang="zh-CN" altLang="en-US" sz="2400" dirty="0">
                <a:latin typeface="宋体" panose="02010600030101010101" pitchFamily="2" charset="-122"/>
                <a:ea typeface="宋体" panose="02010600030101010101" pitchFamily="2" charset="-122"/>
                <a:cs typeface="楷体" panose="02010609060101010101" pitchFamily="49" charset="-122"/>
              </a:rPr>
              <a:t>选填“能”或“不能”</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看到反射光线</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实验中</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光在平面镜上发生的是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选填“镜面”或“漫”</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8" name="矩形 7">
            <a:extLst>
              <a:ext uri="{FF2B5EF4-FFF2-40B4-BE49-F238E27FC236}">
                <a16:creationId xmlns:a16="http://schemas.microsoft.com/office/drawing/2014/main" xmlns="" id="{4FEC9BEB-268E-4933-9B13-299587B8867F}"/>
              </a:ext>
            </a:extLst>
          </p:cNvPr>
          <p:cNvSpPr/>
          <p:nvPr/>
        </p:nvSpPr>
        <p:spPr>
          <a:xfrm>
            <a:off x="7465696" y="2358160"/>
            <a:ext cx="763905"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在</a:t>
            </a: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1" name="19WJJANZKBWLZYY4.EPS" descr="id:2147490801;FounderCES">
            <a:extLst>
              <a:ext uri="{FF2B5EF4-FFF2-40B4-BE49-F238E27FC236}">
                <a16:creationId xmlns:a16="http://schemas.microsoft.com/office/drawing/2014/main" xmlns="" id="{C1048ABC-87FD-4781-8892-B3DD86E9D494}"/>
              </a:ext>
            </a:extLst>
          </p:cNvPr>
          <p:cNvPicPr>
            <a:picLocks noChangeAspect="1"/>
          </p:cNvPicPr>
          <p:nvPr/>
        </p:nvPicPr>
        <p:blipFill>
          <a:blip r:embed="rId2"/>
          <a:stretch>
            <a:fillRect/>
          </a:stretch>
        </p:blipFill>
        <p:spPr>
          <a:xfrm>
            <a:off x="8853145" y="2916974"/>
            <a:ext cx="2608266" cy="1830872"/>
          </a:xfrm>
          <a:prstGeom prst="rect">
            <a:avLst/>
          </a:prstGeom>
        </p:spPr>
      </p:pic>
      <p:sp>
        <p:nvSpPr>
          <p:cNvPr id="22" name="矩形 21">
            <a:extLst>
              <a:ext uri="{FF2B5EF4-FFF2-40B4-BE49-F238E27FC236}">
                <a16:creationId xmlns:a16="http://schemas.microsoft.com/office/drawing/2014/main" xmlns="" id="{5320C45F-85BF-4635-83F6-1251DF97D608}"/>
              </a:ext>
            </a:extLst>
          </p:cNvPr>
          <p:cNvSpPr/>
          <p:nvPr/>
        </p:nvSpPr>
        <p:spPr>
          <a:xfrm>
            <a:off x="1489550" y="3682928"/>
            <a:ext cx="932138"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不在</a:t>
            </a:r>
          </a:p>
        </p:txBody>
      </p:sp>
      <p:sp>
        <p:nvSpPr>
          <p:cNvPr id="23" name="矩形 22">
            <a:extLst>
              <a:ext uri="{FF2B5EF4-FFF2-40B4-BE49-F238E27FC236}">
                <a16:creationId xmlns:a16="http://schemas.microsoft.com/office/drawing/2014/main" xmlns="" id="{1DBEBF33-EBE5-4A7A-877E-21E656C8F832}"/>
              </a:ext>
            </a:extLst>
          </p:cNvPr>
          <p:cNvSpPr/>
          <p:nvPr/>
        </p:nvSpPr>
        <p:spPr>
          <a:xfrm>
            <a:off x="1140793" y="4333073"/>
            <a:ext cx="932138"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不能</a:t>
            </a:r>
          </a:p>
        </p:txBody>
      </p:sp>
      <p:sp>
        <p:nvSpPr>
          <p:cNvPr id="24" name="矩形 23">
            <a:extLst>
              <a:ext uri="{FF2B5EF4-FFF2-40B4-BE49-F238E27FC236}">
                <a16:creationId xmlns:a16="http://schemas.microsoft.com/office/drawing/2014/main" xmlns="" id="{E8FCFEBA-9450-4C9B-A512-8C7258A1B6AB}"/>
              </a:ext>
            </a:extLst>
          </p:cNvPr>
          <p:cNvSpPr/>
          <p:nvPr/>
        </p:nvSpPr>
        <p:spPr>
          <a:xfrm>
            <a:off x="5673472" y="4989565"/>
            <a:ext cx="932138"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镜面</a:t>
            </a:r>
          </a:p>
        </p:txBody>
      </p:sp>
    </p:spTree>
    <p:extLst>
      <p:ext uri="{BB962C8B-B14F-4D97-AF65-F5344CB8AC3E}">
        <p14:creationId xmlns:p14="http://schemas.microsoft.com/office/powerpoint/2010/main" val="157067356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3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3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707802" cy="3966855"/>
          </a:xfrm>
          <a:prstGeom prst="rect">
            <a:avLst/>
          </a:prstGeom>
        </p:spPr>
        <p:txBody>
          <a:bodyPr wrap="square">
            <a:spAutoFit/>
          </a:bodyPr>
          <a:lstStyle/>
          <a:p>
            <a:pPr algn="just">
              <a:lnSpc>
                <a:spcPct val="18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实验器材与装置</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实验器材</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平面镜、连接的两块纸板、激光笔、量角器、笔等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纸板的作用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显示光路</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光在纸板上发生的是</a:t>
            </a:r>
            <a:r>
              <a:rPr lang="zh-CN" altLang="en-US" sz="2400" u="wavyHeavy" dirty="0">
                <a:uFill>
                  <a:solidFill>
                    <a:srgbClr val="FF0000"/>
                  </a:solidFill>
                </a:uFill>
                <a:latin typeface="宋体" panose="02010600030101010101" pitchFamily="2" charset="-122"/>
                <a:ea typeface="宋体" panose="02010600030101010101" pitchFamily="2" charset="-122"/>
              </a:rPr>
              <a:t>漫反射</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量角器的作用</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测量入射角和反射角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器材的组装要求</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纸板与平面镜</a:t>
            </a:r>
            <a:r>
              <a:rPr lang="zh-CN" altLang="en-US" sz="2400" u="wavyHeavy" dirty="0">
                <a:uFill>
                  <a:solidFill>
                    <a:srgbClr val="FF0000"/>
                  </a:solidFill>
                </a:uFill>
                <a:latin typeface="宋体" panose="02010600030101010101" pitchFamily="2" charset="-122"/>
                <a:ea typeface="宋体" panose="02010600030101010101" pitchFamily="2" charset="-122"/>
              </a:rPr>
              <a:t>垂直</a:t>
            </a:r>
            <a:r>
              <a:rPr lang="zh-CN" altLang="en-US" sz="2400" dirty="0">
                <a:latin typeface="宋体" panose="02010600030101010101" pitchFamily="2" charset="-122"/>
                <a:ea typeface="宋体" panose="02010600030101010101" pitchFamily="2" charset="-122"/>
                <a:cs typeface="楷体" panose="02010609060101010101" pitchFamily="49" charset="-122"/>
              </a:rPr>
              <a:t>放置</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实验环境</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在较暗环境下进行</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实验现象更明显</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692290145"/>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a:extLst>
              <a:ext uri="{FF2B5EF4-FFF2-40B4-BE49-F238E27FC236}">
                <a16:creationId xmlns:a16="http://schemas.microsoft.com/office/drawing/2014/main" xmlns="" id="{7434A67F-85DE-4511-894A-E8D983CC33BB}"/>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3DDD6FBB-75BA-473D-AFDE-609CB79C7567}"/>
              </a:ext>
            </a:extLst>
          </p:cNvPr>
          <p:cNvSpPr/>
          <p:nvPr/>
        </p:nvSpPr>
        <p:spPr>
          <a:xfrm>
            <a:off x="757367" y="1633104"/>
            <a:ext cx="10694013" cy="4437753"/>
          </a:xfrm>
          <a:prstGeom prst="rect">
            <a:avLst/>
          </a:prstGeom>
        </p:spPr>
        <p:txBody>
          <a:bodyPr wrap="square">
            <a:spAutoFit/>
          </a:bodyPr>
          <a:lstStyle/>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初中物理中</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光源常见的两种</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理想模型</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点光源和平行光源</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endPar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a:lnSpc>
                <a:spcPct val="150000"/>
              </a:lnSpc>
            </a:pP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光线的概念是人为引入的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是对一束极细的光的抽象</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光线是不存在的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而光是客观存在的</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是</a:t>
            </a:r>
            <a:r>
              <a:rPr lang="zh-CN" altLang="en-US" sz="2400" b="1"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电磁波</a:t>
            </a:r>
            <a:r>
              <a:rPr lang="en-US" altLang="zh-CN"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p:txBody>
      </p:sp>
      <p:sp>
        <p:nvSpPr>
          <p:cNvPr id="14" name="文本框 13">
            <a:extLst>
              <a:ext uri="{FF2B5EF4-FFF2-40B4-BE49-F238E27FC236}">
                <a16:creationId xmlns:a16="http://schemas.microsoft.com/office/drawing/2014/main" xmlns="" id="{FB3D401E-7A80-4E12-8124-357248B13A9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15" name="18考点帮S24.EPS" descr="id:2147490276;FounderCES">
            <a:extLst>
              <a:ext uri="{FF2B5EF4-FFF2-40B4-BE49-F238E27FC236}">
                <a16:creationId xmlns:a16="http://schemas.microsoft.com/office/drawing/2014/main" xmlns="" id="{4266A8D7-8B11-4971-83D8-A2A5BA145E5D}"/>
              </a:ext>
            </a:extLst>
          </p:cNvPr>
          <p:cNvPicPr>
            <a:picLocks noChangeAspect="1"/>
          </p:cNvPicPr>
          <p:nvPr/>
        </p:nvPicPr>
        <p:blipFill>
          <a:blip r:embed="rId2"/>
          <a:stretch>
            <a:fillRect/>
          </a:stretch>
        </p:blipFill>
        <p:spPr>
          <a:xfrm>
            <a:off x="2743068" y="2363676"/>
            <a:ext cx="6705864" cy="2529230"/>
          </a:xfrm>
          <a:prstGeom prst="rect">
            <a:avLst/>
          </a:prstGeom>
        </p:spPr>
      </p:pic>
    </p:spTree>
    <p:extLst>
      <p:ext uri="{BB962C8B-B14F-4D97-AF65-F5344CB8AC3E}">
        <p14:creationId xmlns:p14="http://schemas.microsoft.com/office/powerpoint/2010/main" val="667992753"/>
      </p:ext>
    </p:extLst>
  </p:cSld>
  <p:clrMapOvr>
    <a:masterClrMapping/>
  </p:clrMapOvr>
  <p:transition spd="med">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707802" cy="4548553"/>
          </a:xfrm>
          <a:prstGeom prst="rect">
            <a:avLst/>
          </a:prstGeom>
        </p:spPr>
        <p:txBody>
          <a:bodyPr wrap="square">
            <a:spAutoFit/>
          </a:bodyPr>
          <a:lstStyle/>
          <a:p>
            <a:pPr algn="just">
              <a:lnSpc>
                <a:spcPct val="18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实验操作</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6.</a:t>
            </a:r>
            <a:r>
              <a:rPr lang="zh-CN" altLang="en-US" sz="2400" dirty="0">
                <a:latin typeface="宋体" panose="02010600030101010101" pitchFamily="2" charset="-122"/>
                <a:ea typeface="宋体" panose="02010600030101010101" pitchFamily="2" charset="-122"/>
                <a:cs typeface="楷体" panose="02010609060101010101" pitchFamily="49" charset="-122"/>
              </a:rPr>
              <a:t>记录光路的方法</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光贴着纸板射向反射点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用笔在纸板上准确标记出入射光光路与反射光光路上的各至少一个点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然后用直线分别连接标记的点与反射点</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7.“</a:t>
            </a:r>
            <a:r>
              <a:rPr lang="zh-CN" altLang="en-US" sz="2400" dirty="0">
                <a:latin typeface="宋体" panose="02010600030101010101" pitchFamily="2" charset="-122"/>
                <a:ea typeface="宋体" panose="02010600030101010101" pitchFamily="2" charset="-122"/>
                <a:cs typeface="楷体" panose="02010609060101010101" pitchFamily="49" charset="-122"/>
              </a:rPr>
              <a:t>三线共面”的判定</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将用来显示反射光线的纸板</a:t>
            </a:r>
            <a:r>
              <a:rPr lang="zh-CN" altLang="en-US" sz="2400" u="wavyHeavy" dirty="0">
                <a:uFill>
                  <a:solidFill>
                    <a:srgbClr val="FF0000"/>
                  </a:solidFill>
                </a:uFill>
                <a:latin typeface="宋体" panose="02010600030101010101" pitchFamily="2" charset="-122"/>
                <a:ea typeface="宋体" panose="02010600030101010101" pitchFamily="2" charset="-122"/>
              </a:rPr>
              <a:t>向前或向后折</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观察到该纸板上不能显示反射光线</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8.“</a:t>
            </a:r>
            <a:r>
              <a:rPr lang="zh-CN" altLang="en-US" sz="2400" dirty="0">
                <a:latin typeface="宋体" panose="02010600030101010101" pitchFamily="2" charset="-122"/>
                <a:ea typeface="宋体" panose="02010600030101010101" pitchFamily="2" charset="-122"/>
                <a:cs typeface="楷体" panose="02010609060101010101" pitchFamily="49" charset="-122"/>
              </a:rPr>
              <a:t>光路可逆”的判定</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让光线逆着原来的反射光线的方向入射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观察到反射光线与原来的入射光线</a:t>
            </a:r>
            <a:r>
              <a:rPr lang="zh-CN" altLang="en-US" sz="2400" u="wavyHeavy" dirty="0">
                <a:uFill>
                  <a:solidFill>
                    <a:srgbClr val="FF0000"/>
                  </a:solidFill>
                </a:uFill>
                <a:latin typeface="宋体" panose="02010600030101010101" pitchFamily="2" charset="-122"/>
                <a:ea typeface="宋体" panose="02010600030101010101" pitchFamily="2" charset="-122"/>
              </a:rPr>
              <a:t>重合</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9.</a:t>
            </a:r>
            <a:r>
              <a:rPr lang="zh-CN" altLang="en-US" sz="2400" dirty="0">
                <a:latin typeface="宋体" panose="02010600030101010101" pitchFamily="2" charset="-122"/>
                <a:ea typeface="宋体" panose="02010600030101010101" pitchFamily="2" charset="-122"/>
                <a:cs typeface="楷体" panose="02010609060101010101" pitchFamily="49" charset="-122"/>
              </a:rPr>
              <a:t>多次测量的目的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保证实验结论的普遍性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91736306"/>
      </p:ext>
    </p:extLst>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627842C4-FD1E-437E-B95B-768813EE926F}"/>
              </a:ext>
            </a:extLst>
          </p:cNvPr>
          <p:cNvSpPr/>
          <p:nvPr/>
        </p:nvSpPr>
        <p:spPr>
          <a:xfrm>
            <a:off x="757367" y="1551043"/>
            <a:ext cx="10707802" cy="3966855"/>
          </a:xfrm>
          <a:prstGeom prst="rect">
            <a:avLst/>
          </a:prstGeom>
        </p:spPr>
        <p:txBody>
          <a:bodyPr wrap="square">
            <a:spAutoFit/>
          </a:bodyPr>
          <a:lstStyle/>
          <a:p>
            <a:pPr algn="just">
              <a:lnSpc>
                <a:spcPct val="18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实验数据处理</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10.</a:t>
            </a:r>
            <a:r>
              <a:rPr lang="zh-CN" altLang="en-US" sz="2400" dirty="0">
                <a:latin typeface="宋体" panose="02010600030101010101" pitchFamily="2" charset="-122"/>
                <a:ea typeface="宋体" panose="02010600030101010101" pitchFamily="2" charset="-122"/>
                <a:cs typeface="楷体" panose="02010609060101010101" pitchFamily="49" charset="-122"/>
              </a:rPr>
              <a:t>数据表的设计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记录入射角和反射角的数据</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需要</a:t>
            </a:r>
            <a:r>
              <a:rPr lang="zh-CN" altLang="en-US" sz="2400" u="wavyHeavy" dirty="0">
                <a:uFill>
                  <a:solidFill>
                    <a:srgbClr val="FF0000"/>
                  </a:solidFill>
                </a:uFill>
                <a:latin typeface="宋体" panose="02010600030101010101" pitchFamily="2" charset="-122"/>
                <a:ea typeface="宋体" panose="02010600030101010101" pitchFamily="2" charset="-122"/>
              </a:rPr>
              <a:t>多次实验</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11.</a:t>
            </a:r>
            <a:r>
              <a:rPr lang="zh-CN" altLang="en-US" sz="2400" dirty="0">
                <a:latin typeface="宋体" panose="02010600030101010101" pitchFamily="2" charset="-122"/>
                <a:ea typeface="宋体" panose="02010600030101010101" pitchFamily="2" charset="-122"/>
                <a:cs typeface="楷体" panose="02010609060101010101" pitchFamily="49" charset="-122"/>
              </a:rPr>
              <a:t>错误数据分析</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若反射角与入射角互余</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可能是将入射光线</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或反射光线</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与平面镜的夹角记录成了入射角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或反射角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8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实验结论</a:t>
            </a:r>
            <a:r>
              <a:rPr lang="en-US" altLang="zh-CN" sz="2400" dirty="0">
                <a:latin typeface="黑体" panose="02010609060101010101" pitchFamily="49" charset="-122"/>
                <a:ea typeface="黑体" panose="02010609060101010101" pitchFamily="49"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反射光线、入射光线和法线在同一平面内</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反射光线和入射光线分别位于法线两侧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反射角等于入射角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反射现象中光路是可逆的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a:extLst>
              <a:ext uri="{FF2B5EF4-FFF2-40B4-BE49-F238E27FC236}">
                <a16:creationId xmlns:a16="http://schemas.microsoft.com/office/drawing/2014/main" xmlns="" id="{5C1134D1-51FE-4651-8E4F-60A39B69B199}"/>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C408D945-F2C3-469B-B90B-A3D09B80C59F}"/>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1616514"/>
      </p:ext>
    </p:extLst>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2221762"/>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5</a:t>
            </a:r>
            <a:r>
              <a:rPr lang="zh-CN" altLang="en-US" sz="2400" spc="-50" dirty="0">
                <a:latin typeface="黑体" panose="02010609060101010101" pitchFamily="49" charset="-122"/>
                <a:ea typeface="黑体" panose="02010609060101010101" pitchFamily="49" charset="-122"/>
              </a:rPr>
              <a:t>　</a:t>
            </a:r>
            <a:r>
              <a:rPr lang="en-US" altLang="zh-CN" sz="2400" spc="-50" dirty="0">
                <a:latin typeface="仿宋" panose="02010609060101010101" pitchFamily="49" charset="-122"/>
                <a:ea typeface="仿宋" panose="02010609060101010101" pitchFamily="49" charset="-122"/>
              </a:rPr>
              <a:t>[2020</a:t>
            </a:r>
            <a:r>
              <a:rPr lang="zh-CN" altLang="en-US" sz="2400" spc="-50" dirty="0">
                <a:latin typeface="仿宋" panose="02010609060101010101" pitchFamily="49" charset="-122"/>
                <a:ea typeface="仿宋" panose="02010609060101010101" pitchFamily="49" charset="-122"/>
              </a:rPr>
              <a:t>安庆模拟</a:t>
            </a:r>
            <a:r>
              <a:rPr lang="en-US" altLang="zh-CN" sz="2400" spc="-50" dirty="0">
                <a:latin typeface="仿宋" panose="02010609060101010101" pitchFamily="49" charset="-122"/>
                <a:ea typeface="仿宋" panose="02010609060101010101" pitchFamily="49" charset="-122"/>
              </a:rPr>
              <a:t>]</a:t>
            </a:r>
            <a:r>
              <a:rPr lang="zh-CN" altLang="en-US" sz="2400" spc="-50" dirty="0">
                <a:latin typeface="宋体" panose="02010600030101010101" pitchFamily="2" charset="-122"/>
                <a:ea typeface="宋体" panose="02010600030101010101" pitchFamily="2" charset="-122"/>
              </a:rPr>
              <a:t>在“探究平面镜成像特点”实验中</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除图中的器材以外</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小明还选用了刻度尺和笔</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实验中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准确确定像的位置至关重要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下列一些做法中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与此目的无关的是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填序号</a:t>
            </a:r>
            <a:r>
              <a:rPr lang="en-US" altLang="zh-CN" sz="2400" dirty="0">
                <a:latin typeface="宋体" panose="02010600030101010101" pitchFamily="2" charset="-122"/>
                <a:ea typeface="宋体" panose="02010600030101010101" pitchFamily="2" charset="-122"/>
              </a:rPr>
              <a:t>) </a:t>
            </a:r>
          </a:p>
        </p:txBody>
      </p:sp>
      <p:sp>
        <p:nvSpPr>
          <p:cNvPr id="8" name="矩形 7">
            <a:extLst>
              <a:ext uri="{FF2B5EF4-FFF2-40B4-BE49-F238E27FC236}">
                <a16:creationId xmlns:a16="http://schemas.microsoft.com/office/drawing/2014/main" xmlns="" id="{4FEC9BEB-268E-4933-9B13-299587B8867F}"/>
              </a:ext>
            </a:extLst>
          </p:cNvPr>
          <p:cNvSpPr/>
          <p:nvPr/>
        </p:nvSpPr>
        <p:spPr>
          <a:xfrm>
            <a:off x="1594336" y="2967335"/>
            <a:ext cx="539261"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pic>
        <p:nvPicPr>
          <p:cNvPr id="13" name="2020aqwl-12.jpg" descr="id:2147490829;FounderCES">
            <a:extLst>
              <a:ext uri="{FF2B5EF4-FFF2-40B4-BE49-F238E27FC236}">
                <a16:creationId xmlns:a16="http://schemas.microsoft.com/office/drawing/2014/main" xmlns="" id="{668740B1-E7E4-48CD-89F7-307D2BC3F28A}"/>
              </a:ext>
            </a:extLst>
          </p:cNvPr>
          <p:cNvPicPr>
            <a:picLocks noChangeAspect="1"/>
          </p:cNvPicPr>
          <p:nvPr/>
        </p:nvPicPr>
        <p:blipFill>
          <a:blip r:embed="rId2"/>
          <a:stretch>
            <a:fillRect/>
          </a:stretch>
        </p:blipFill>
        <p:spPr>
          <a:xfrm>
            <a:off x="8242075" y="3646796"/>
            <a:ext cx="3187925" cy="2221762"/>
          </a:xfrm>
          <a:prstGeom prst="rect">
            <a:avLst/>
          </a:prstGeom>
        </p:spPr>
      </p:pic>
      <p:sp>
        <p:nvSpPr>
          <p:cNvPr id="2" name="矩形 1">
            <a:extLst>
              <a:ext uri="{FF2B5EF4-FFF2-40B4-BE49-F238E27FC236}">
                <a16:creationId xmlns:a16="http://schemas.microsoft.com/office/drawing/2014/main" xmlns="" id="{8AA3CC8F-50F9-4AC0-AFA4-0DF6F5378963}"/>
              </a:ext>
            </a:extLst>
          </p:cNvPr>
          <p:cNvSpPr/>
          <p:nvPr/>
        </p:nvSpPr>
        <p:spPr>
          <a:xfrm>
            <a:off x="762000" y="3429000"/>
            <a:ext cx="7407872" cy="2775760"/>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用薄玻璃板替代平面镜</a:t>
            </a:r>
          </a:p>
          <a:p>
            <a:pPr algn="just">
              <a:lnSpc>
                <a:spcPct val="15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选用两支完全相同的蜡烛</a:t>
            </a:r>
          </a:p>
          <a:p>
            <a:pPr algn="just">
              <a:lnSpc>
                <a:spcPct val="15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将薄玻璃板竖直放置在白纸上</a:t>
            </a:r>
          </a:p>
          <a:p>
            <a:pPr algn="just">
              <a:lnSpc>
                <a:spcPct val="150000"/>
              </a:lnSpc>
            </a:pPr>
            <a:r>
              <a:rPr lang="en-US" altLang="zh-CN" sz="2400" dirty="0">
                <a:latin typeface="宋体" panose="02010600030101010101" pitchFamily="2" charset="-122"/>
                <a:ea typeface="宋体" panose="02010600030101010101" pitchFamily="2" charset="-122"/>
              </a:rPr>
              <a:t>D.</a:t>
            </a:r>
            <a:r>
              <a:rPr lang="zh-CN" altLang="en-US" sz="2400" dirty="0">
                <a:latin typeface="宋体" panose="02010600030101010101" pitchFamily="2" charset="-122"/>
                <a:ea typeface="宋体" panose="02010600030101010101" pitchFamily="2" charset="-122"/>
              </a:rPr>
              <a:t>将没有点燃的蜡烛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rPr>
              <a:t>在玻璃板后面移动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直至与蜡烛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rPr>
              <a:t>的像完全重合</a:t>
            </a:r>
          </a:p>
        </p:txBody>
      </p:sp>
    </p:spTree>
    <p:extLst>
      <p:ext uri="{BB962C8B-B14F-4D97-AF65-F5344CB8AC3E}">
        <p14:creationId xmlns:p14="http://schemas.microsoft.com/office/powerpoint/2010/main" val="41618547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3" y="1257200"/>
            <a:ext cx="10666887" cy="2775760"/>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实验中</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小明将蜡烛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50" dirty="0">
                <a:latin typeface="宋体" panose="02010600030101010101" pitchFamily="2" charset="-122"/>
                <a:ea typeface="宋体" panose="02010600030101010101" pitchFamily="2" charset="-122"/>
              </a:rPr>
              <a:t>换成一张白纸放在蜡烛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50" dirty="0">
                <a:latin typeface="宋体" panose="02010600030101010101" pitchFamily="2" charset="-122"/>
                <a:ea typeface="宋体" panose="02010600030101010101" pitchFamily="2" charset="-122"/>
              </a:rPr>
              <a:t>的像的位置</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当他越过玻璃板直接观察白纸时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发现白纸上并没有像</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这说明平面镜成的是</a:t>
            </a:r>
            <a:r>
              <a:rPr lang="zh-CN" altLang="en-US" sz="2400" u="sng" spc="-50" dirty="0">
                <a:latin typeface="宋体" panose="02010600030101010101" pitchFamily="2" charset="-122"/>
                <a:ea typeface="宋体" panose="02010600030101010101" pitchFamily="2" charset="-122"/>
              </a:rPr>
              <a:t>　　　　</a:t>
            </a:r>
            <a:r>
              <a:rPr lang="zh-CN" altLang="en-US" sz="2400" spc="-50" dirty="0">
                <a:latin typeface="宋体" panose="02010600030101010101" pitchFamily="2" charset="-122"/>
                <a:ea typeface="宋体" panose="02010600030101010101" pitchFamily="2" charset="-122"/>
              </a:rPr>
              <a:t>像</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(3)</a:t>
            </a:r>
            <a:r>
              <a:rPr lang="zh-CN" altLang="en-US" sz="2400" spc="-50" dirty="0">
                <a:latin typeface="宋体" panose="02010600030101010101" pitchFamily="2" charset="-122"/>
                <a:ea typeface="宋体" panose="02010600030101010101" pitchFamily="2" charset="-122"/>
              </a:rPr>
              <a:t>小明做了三次实验</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每次都用笔在白纸上记下蜡烛和像对应点的位置</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用刻度尺测量出它们到镜面的距离</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并将数据记录在下表</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得出的实验结论是</a:t>
            </a:r>
            <a:r>
              <a:rPr lang="en-US" altLang="zh-CN" sz="2400" spc="-50" dirty="0">
                <a:latin typeface="宋体" panose="02010600030101010101" pitchFamily="2" charset="-122"/>
                <a:ea typeface="宋体" panose="02010600030101010101" pitchFamily="2" charset="-122"/>
              </a:rPr>
              <a:t>:_________</a:t>
            </a:r>
          </a:p>
          <a:p>
            <a:pPr algn="just">
              <a:lnSpc>
                <a:spcPct val="150000"/>
              </a:lnSpc>
            </a:pPr>
            <a:r>
              <a:rPr lang="en-US" altLang="zh-CN" sz="2400" spc="-50" dirty="0">
                <a:latin typeface="宋体" panose="02010600030101010101" pitchFamily="2" charset="-122"/>
                <a:ea typeface="宋体" panose="02010600030101010101" pitchFamily="2" charset="-122"/>
              </a:rPr>
              <a:t>______________________________. </a:t>
            </a:r>
          </a:p>
        </p:txBody>
      </p:sp>
      <p:sp>
        <p:nvSpPr>
          <p:cNvPr id="8" name="矩形 7">
            <a:extLst>
              <a:ext uri="{FF2B5EF4-FFF2-40B4-BE49-F238E27FC236}">
                <a16:creationId xmlns:a16="http://schemas.microsoft.com/office/drawing/2014/main" xmlns="" id="{4FEC9BEB-268E-4933-9B13-299587B8867F}"/>
              </a:ext>
            </a:extLst>
          </p:cNvPr>
          <p:cNvSpPr/>
          <p:nvPr/>
        </p:nvSpPr>
        <p:spPr>
          <a:xfrm>
            <a:off x="8687780" y="1880085"/>
            <a:ext cx="539261"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虚</a:t>
            </a:r>
          </a:p>
        </p:txBody>
      </p:sp>
      <p:pic>
        <p:nvPicPr>
          <p:cNvPr id="13" name="2020aqwl-12.jpg" descr="id:2147490829;FounderCES">
            <a:extLst>
              <a:ext uri="{FF2B5EF4-FFF2-40B4-BE49-F238E27FC236}">
                <a16:creationId xmlns:a16="http://schemas.microsoft.com/office/drawing/2014/main" xmlns="" id="{668740B1-E7E4-48CD-89F7-307D2BC3F28A}"/>
              </a:ext>
            </a:extLst>
          </p:cNvPr>
          <p:cNvPicPr>
            <a:picLocks noChangeAspect="1"/>
          </p:cNvPicPr>
          <p:nvPr/>
        </p:nvPicPr>
        <p:blipFill>
          <a:blip r:embed="rId2"/>
          <a:stretch>
            <a:fillRect/>
          </a:stretch>
        </p:blipFill>
        <p:spPr>
          <a:xfrm>
            <a:off x="8242075" y="3646796"/>
            <a:ext cx="3187925" cy="2221762"/>
          </a:xfrm>
          <a:prstGeom prst="rect">
            <a:avLst/>
          </a:prstGeom>
        </p:spPr>
      </p:pic>
      <p:graphicFrame>
        <p:nvGraphicFramePr>
          <p:cNvPr id="3" name="表格 2">
            <a:extLst>
              <a:ext uri="{FF2B5EF4-FFF2-40B4-BE49-F238E27FC236}">
                <a16:creationId xmlns:a16="http://schemas.microsoft.com/office/drawing/2014/main" xmlns="" id="{CED08F9A-6976-4C97-9C8F-05E9D7164D6F}"/>
              </a:ext>
            </a:extLst>
          </p:cNvPr>
          <p:cNvGraphicFramePr>
            <a:graphicFrameLocks noGrp="1"/>
          </p:cNvGraphicFramePr>
          <p:nvPr>
            <p:extLst>
              <p:ext uri="{D42A27DB-BD31-4B8C-83A1-F6EECF244321}">
                <p14:modId xmlns:p14="http://schemas.microsoft.com/office/powerpoint/2010/main" val="3098690064"/>
              </p:ext>
            </p:extLst>
          </p:nvPr>
        </p:nvGraphicFramePr>
        <p:xfrm>
          <a:off x="1221906" y="4058497"/>
          <a:ext cx="6081570" cy="1728000"/>
        </p:xfrm>
        <a:graphic>
          <a:graphicData uri="http://schemas.openxmlformats.org/drawingml/2006/table">
            <a:tbl>
              <a:tblPr firstRow="1" firstCol="1" bandRow="1">
                <a:tableStyleId>{5C22544A-7EE6-4342-B048-85BDC9FD1C3A}</a:tableStyleId>
              </a:tblPr>
              <a:tblGrid>
                <a:gridCol w="1322080">
                  <a:extLst>
                    <a:ext uri="{9D8B030D-6E8A-4147-A177-3AD203B41FA5}">
                      <a16:colId xmlns:a16="http://schemas.microsoft.com/office/drawing/2014/main" xmlns="" val="399968946"/>
                    </a:ext>
                  </a:extLst>
                </a:gridCol>
                <a:gridCol w="2379745">
                  <a:extLst>
                    <a:ext uri="{9D8B030D-6E8A-4147-A177-3AD203B41FA5}">
                      <a16:colId xmlns:a16="http://schemas.microsoft.com/office/drawing/2014/main" xmlns="" val="2655333331"/>
                    </a:ext>
                  </a:extLst>
                </a:gridCol>
                <a:gridCol w="2379745">
                  <a:extLst>
                    <a:ext uri="{9D8B030D-6E8A-4147-A177-3AD203B41FA5}">
                      <a16:colId xmlns:a16="http://schemas.microsoft.com/office/drawing/2014/main" xmlns="" val="2922400004"/>
                    </a:ext>
                  </a:extLst>
                </a:gridCol>
              </a:tblGrid>
              <a:tr h="432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实验次数</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物到镜面距离</a:t>
                      </a:r>
                      <a:r>
                        <a:rPr lang="en-US" sz="2000" dirty="0">
                          <a:effectLst/>
                          <a:latin typeface="宋体" panose="02010600030101010101" pitchFamily="2" charset="-122"/>
                          <a:ea typeface="宋体" panose="02010600030101010101" pitchFamily="2" charset="-122"/>
                        </a:rPr>
                        <a:t>/</a:t>
                      </a:r>
                      <a:r>
                        <a:rPr lang="en-US" sz="2000" b="0" dirty="0">
                          <a:effectLst/>
                          <a:latin typeface="Times New Roman" panose="02020603050405020304" pitchFamily="18" charset="0"/>
                          <a:ea typeface="宋体" panose="02010600030101010101" pitchFamily="2" charset="-122"/>
                          <a:cs typeface="Times New Roman" panose="02020603050405020304" pitchFamily="18" charset="0"/>
                        </a:rPr>
                        <a:t>cm</a:t>
                      </a:r>
                      <a:endParaRPr lang="zh-CN" sz="2000" b="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像到镜面距离</a:t>
                      </a:r>
                      <a:r>
                        <a:rPr lang="en-US" sz="2000" dirty="0">
                          <a:effectLst/>
                          <a:latin typeface="宋体" panose="02010600030101010101" pitchFamily="2" charset="-122"/>
                          <a:ea typeface="宋体" panose="02010600030101010101" pitchFamily="2" charset="-122"/>
                        </a:rPr>
                        <a:t>/</a:t>
                      </a:r>
                      <a:r>
                        <a:rPr 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rPr>
                        <a:t>cm</a:t>
                      </a:r>
                      <a:endParaRPr lang="zh-CN" altLang="en-US" sz="2000" b="0" kern="1200" dirty="0">
                        <a:solidFill>
                          <a:schemeClr val="lt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701363435"/>
                  </a:ext>
                </a:extLst>
              </a:tr>
              <a:tr h="432000">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4.65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4.65</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097075911"/>
                  </a:ext>
                </a:extLst>
              </a:tr>
              <a:tr h="432000">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2</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3.12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3.13</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1032422912"/>
                  </a:ext>
                </a:extLst>
              </a:tr>
              <a:tr h="432000">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3</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a:effectLst/>
                          <a:latin typeface="宋体" panose="02010600030101010101" pitchFamily="2" charset="-122"/>
                          <a:ea typeface="宋体" panose="02010600030101010101" pitchFamily="2" charset="-122"/>
                        </a:rPr>
                        <a:t>1.53</a:t>
                      </a:r>
                      <a:endParaRPr lang="zh-CN" sz="200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1.52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099027943"/>
                  </a:ext>
                </a:extLst>
              </a:tr>
            </a:tbl>
          </a:graphicData>
        </a:graphic>
      </p:graphicFrame>
      <p:sp>
        <p:nvSpPr>
          <p:cNvPr id="10" name="矩形 9">
            <a:extLst>
              <a:ext uri="{FF2B5EF4-FFF2-40B4-BE49-F238E27FC236}">
                <a16:creationId xmlns:a16="http://schemas.microsoft.com/office/drawing/2014/main" xmlns="" id="{3056977F-73E5-40CC-9965-B41E53DF39B5}"/>
              </a:ext>
            </a:extLst>
          </p:cNvPr>
          <p:cNvSpPr/>
          <p:nvPr/>
        </p:nvSpPr>
        <p:spPr>
          <a:xfrm>
            <a:off x="762000" y="2879386"/>
            <a:ext cx="10666887" cy="1113766"/>
          </a:xfrm>
          <a:prstGeom prst="rect">
            <a:avLst/>
          </a:prstGeom>
        </p:spPr>
        <p:txBody>
          <a:bodyPr wrap="square">
            <a:spAutoFit/>
          </a:bodyPr>
          <a:lstStyle/>
          <a:p>
            <a:pPr>
              <a:lnSpc>
                <a:spcPct val="15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平面镜成像时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像与物到镜面的距离相等</a:t>
            </a:r>
          </a:p>
        </p:txBody>
      </p:sp>
    </p:spTree>
    <p:extLst>
      <p:ext uri="{BB962C8B-B14F-4D97-AF65-F5344CB8AC3E}">
        <p14:creationId xmlns:p14="http://schemas.microsoft.com/office/powerpoint/2010/main" val="407510333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pic>
        <p:nvPicPr>
          <p:cNvPr id="13" name="2020aqwl-12.jpg" descr="id:2147490829;FounderCES">
            <a:extLst>
              <a:ext uri="{FF2B5EF4-FFF2-40B4-BE49-F238E27FC236}">
                <a16:creationId xmlns:a16="http://schemas.microsoft.com/office/drawing/2014/main" xmlns="" id="{668740B1-E7E4-48CD-89F7-307D2BC3F28A}"/>
              </a:ext>
            </a:extLst>
          </p:cNvPr>
          <p:cNvPicPr>
            <a:picLocks noChangeAspect="1"/>
          </p:cNvPicPr>
          <p:nvPr/>
        </p:nvPicPr>
        <p:blipFill>
          <a:blip r:embed="rId2"/>
          <a:stretch>
            <a:fillRect/>
          </a:stretch>
        </p:blipFill>
        <p:spPr>
          <a:xfrm>
            <a:off x="8242075" y="3646796"/>
            <a:ext cx="3187925" cy="2221762"/>
          </a:xfrm>
          <a:prstGeom prst="rect">
            <a:avLst/>
          </a:prstGeom>
        </p:spPr>
      </p:pic>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1307666"/>
          </a:xfrm>
          <a:prstGeom prst="rect">
            <a:avLst/>
          </a:prstGeom>
        </p:spPr>
        <p:txBody>
          <a:bodyPr wrap="square">
            <a:spAutoFit/>
          </a:bodyPr>
          <a:lstStyle/>
          <a:p>
            <a:pPr algn="just">
              <a:lnSpc>
                <a:spcPct val="18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若实验中有厚度相同的茶色玻璃板和无色玻璃板可供选择</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则应选用</a:t>
            </a:r>
            <a:r>
              <a:rPr lang="en-US" altLang="zh-CN" sz="2400" spc="-40" dirty="0">
                <a:latin typeface="宋体" panose="02010600030101010101" pitchFamily="2" charset="-122"/>
                <a:ea typeface="宋体" panose="02010600030101010101" pitchFamily="2" charset="-122"/>
                <a:cs typeface="楷体" panose="02010609060101010101" pitchFamily="49" charset="-122"/>
              </a:rPr>
              <a:t>_______</a:t>
            </a:r>
            <a:r>
              <a:rPr lang="zh-CN" altLang="en-US" sz="2400" spc="-40" dirty="0">
                <a:latin typeface="宋体" panose="02010600030101010101" pitchFamily="2" charset="-122"/>
                <a:ea typeface="宋体" panose="02010600030101010101" pitchFamily="2" charset="-122"/>
                <a:cs typeface="楷体" panose="02010609060101010101" pitchFamily="49" charset="-122"/>
              </a:rPr>
              <a:t>玻璃板</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2" name="矩形 11">
            <a:extLst>
              <a:ext uri="{FF2B5EF4-FFF2-40B4-BE49-F238E27FC236}">
                <a16:creationId xmlns:a16="http://schemas.microsoft.com/office/drawing/2014/main" xmlns="" id="{D9A45ABE-8DF5-4107-9A90-E431A8973055}"/>
              </a:ext>
            </a:extLst>
          </p:cNvPr>
          <p:cNvSpPr/>
          <p:nvPr/>
        </p:nvSpPr>
        <p:spPr>
          <a:xfrm>
            <a:off x="10415002" y="1716312"/>
            <a:ext cx="832257"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茶色</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0" name="矩形 19">
            <a:extLst>
              <a:ext uri="{FF2B5EF4-FFF2-40B4-BE49-F238E27FC236}">
                <a16:creationId xmlns:a16="http://schemas.microsoft.com/office/drawing/2014/main" xmlns="" id="{0AD8173F-99BB-484C-8A57-D0484CC5A8B3}"/>
              </a:ext>
            </a:extLst>
          </p:cNvPr>
          <p:cNvSpPr/>
          <p:nvPr/>
        </p:nvSpPr>
        <p:spPr>
          <a:xfrm>
            <a:off x="732850" y="2858709"/>
            <a:ext cx="7257142" cy="2637260"/>
          </a:xfrm>
          <a:prstGeom prst="rect">
            <a:avLst/>
          </a:prstGeom>
        </p:spPr>
        <p:txBody>
          <a:bodyPr wrap="square">
            <a:spAutoFit/>
          </a:bodyPr>
          <a:lstStyle/>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实验中将蜡烛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cs typeface="楷体" panose="02010609060101010101" pitchFamily="49" charset="-122"/>
              </a:rPr>
              <a:t>固定在不同位置</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通过移动蜡烛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b="1" dirty="0">
                <a:latin typeface="宋体" panose="02010600030101010101" pitchFamily="2" charset="-122"/>
                <a:ea typeface="宋体" panose="02010600030101010101" pitchFamily="2" charset="-122"/>
                <a:cs typeface="楷体" panose="02010609060101010101" pitchFamily="49" charset="-122"/>
              </a:rPr>
              <a:t>总能</a:t>
            </a:r>
            <a:r>
              <a:rPr lang="zh-CN" altLang="en-US" sz="2400" dirty="0">
                <a:latin typeface="宋体" panose="02010600030101010101" pitchFamily="2" charset="-122"/>
                <a:ea typeface="宋体" panose="02010600030101010101" pitchFamily="2" charset="-122"/>
                <a:cs typeface="楷体" panose="02010609060101010101" pitchFamily="49" charset="-122"/>
              </a:rPr>
              <a:t>使蜡烛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dirty="0">
                <a:latin typeface="宋体" panose="02010600030101010101" pitchFamily="2" charset="-122"/>
                <a:ea typeface="宋体" panose="02010600030101010101" pitchFamily="2" charset="-122"/>
                <a:cs typeface="楷体" panose="02010609060101010101" pitchFamily="49" charset="-122"/>
              </a:rPr>
              <a:t>与蜡烛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cs typeface="楷体" panose="02010609060101010101" pitchFamily="49" charset="-122"/>
              </a:rPr>
              <a:t>的像完全重合</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说明</a:t>
            </a:r>
            <a:r>
              <a:rPr lang="en-US" altLang="zh-CN" sz="2400" dirty="0">
                <a:latin typeface="宋体" panose="02010600030101010101" pitchFamily="2" charset="-122"/>
                <a:ea typeface="宋体" panose="02010600030101010101" pitchFamily="2" charset="-122"/>
                <a:cs typeface="楷体" panose="02010609060101010101" pitchFamily="49" charset="-122"/>
              </a:rPr>
              <a:t>__________</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________________;</a:t>
            </a:r>
            <a:r>
              <a:rPr lang="zh-CN" altLang="en-US" sz="2400" dirty="0">
                <a:latin typeface="宋体" panose="02010600030101010101" pitchFamily="2" charset="-122"/>
                <a:ea typeface="宋体" panose="02010600030101010101" pitchFamily="2" charset="-122"/>
                <a:cs typeface="楷体" panose="02010609060101010101" pitchFamily="49" charset="-122"/>
              </a:rPr>
              <a:t>当蜡烛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cs typeface="楷体" panose="02010609060101010101" pitchFamily="49" charset="-122"/>
              </a:rPr>
              <a:t>远离玻璃板时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蜡烛</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宋体" panose="02010600030101010101" pitchFamily="2" charset="-122"/>
                <a:ea typeface="宋体" panose="02010600030101010101" pitchFamily="2" charset="-122"/>
                <a:cs typeface="楷体" panose="02010609060101010101" pitchFamily="49" charset="-122"/>
              </a:rPr>
              <a:t>成的像的大小将</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21" name="矩形 20">
            <a:extLst>
              <a:ext uri="{FF2B5EF4-FFF2-40B4-BE49-F238E27FC236}">
                <a16:creationId xmlns:a16="http://schemas.microsoft.com/office/drawing/2014/main" xmlns="" id="{A15FDFB7-6471-4054-A09E-120DB60A8925}"/>
              </a:ext>
            </a:extLst>
          </p:cNvPr>
          <p:cNvSpPr/>
          <p:nvPr/>
        </p:nvSpPr>
        <p:spPr>
          <a:xfrm>
            <a:off x="738554" y="3497822"/>
            <a:ext cx="7275955" cy="1324145"/>
          </a:xfrm>
          <a:prstGeom prst="rect">
            <a:avLst/>
          </a:prstGeom>
        </p:spPr>
        <p:txBody>
          <a:bodyPr wrap="square">
            <a:spAutoFit/>
          </a:bodyPr>
          <a:lstStyle/>
          <a:p>
            <a:pPr>
              <a:lnSpc>
                <a:spcPct val="18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蜡烛</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的像与蜡烛</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大小相等</a:t>
            </a:r>
          </a:p>
        </p:txBody>
      </p:sp>
      <p:sp>
        <p:nvSpPr>
          <p:cNvPr id="22" name="矩形 21">
            <a:extLst>
              <a:ext uri="{FF2B5EF4-FFF2-40B4-BE49-F238E27FC236}">
                <a16:creationId xmlns:a16="http://schemas.microsoft.com/office/drawing/2014/main" xmlns="" id="{70D57350-F500-427F-9310-76164F83B2AF}"/>
              </a:ext>
            </a:extLst>
          </p:cNvPr>
          <p:cNvSpPr/>
          <p:nvPr/>
        </p:nvSpPr>
        <p:spPr>
          <a:xfrm>
            <a:off x="2828573" y="4999415"/>
            <a:ext cx="832257"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不变</a:t>
            </a:r>
          </a:p>
        </p:txBody>
      </p:sp>
    </p:spTree>
    <p:extLst>
      <p:ext uri="{BB962C8B-B14F-4D97-AF65-F5344CB8AC3E}">
        <p14:creationId xmlns:p14="http://schemas.microsoft.com/office/powerpoint/2010/main" val="311859327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4631653"/>
          </a:xfrm>
          <a:prstGeom prst="rect">
            <a:avLst/>
          </a:prstGeom>
        </p:spPr>
        <p:txBody>
          <a:bodyPr wrap="square">
            <a:spAutoFit/>
          </a:bodyPr>
          <a:lstStyle/>
          <a:p>
            <a:pPr algn="just">
              <a:lnSpc>
                <a:spcPct val="18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(6)</a:t>
            </a:r>
            <a:r>
              <a:rPr lang="zh-CN" altLang="en-US" sz="2400" spc="-40" dirty="0">
                <a:latin typeface="宋体" panose="02010600030101010101" pitchFamily="2" charset="-122"/>
                <a:ea typeface="宋体" panose="02010600030101010101" pitchFamily="2" charset="-122"/>
                <a:cs typeface="楷体" panose="02010609060101010101" pitchFamily="49" charset="-122"/>
              </a:rPr>
              <a:t>如下图所示是三次实验中小明在白纸上标记的蜡烛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和</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为了得到更多的实验结论</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他接下来将像和物位置的对应点相连接</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其目的是</a:t>
            </a:r>
            <a:r>
              <a:rPr lang="en-US" altLang="zh-CN" sz="2400" spc="-40" dirty="0">
                <a:latin typeface="宋体" panose="02010600030101010101" pitchFamily="2" charset="-122"/>
                <a:ea typeface="宋体" panose="02010600030101010101" pitchFamily="2" charset="-122"/>
                <a:cs typeface="楷体" panose="02010609060101010101" pitchFamily="49" charset="-122"/>
              </a:rPr>
              <a:t>______________</a:t>
            </a:r>
          </a:p>
          <a:p>
            <a:pPr algn="just">
              <a:lnSpc>
                <a:spcPct val="18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___________________. </a:t>
            </a:r>
          </a:p>
          <a:p>
            <a:pPr algn="just">
              <a:lnSpc>
                <a:spcPct val="180000"/>
              </a:lnSpc>
            </a:pPr>
            <a:endParaRPr lang="en-US" altLang="zh-CN" sz="2400" spc="-40" dirty="0">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endParaRPr lang="en-US" altLang="zh-CN" sz="2400" spc="-40" dirty="0">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endParaRPr lang="en-US" altLang="zh-CN" sz="2400" spc="-40" dirty="0">
              <a:latin typeface="宋体" panose="02010600030101010101" pitchFamily="2" charset="-122"/>
              <a:ea typeface="宋体" panose="02010600030101010101" pitchFamily="2" charset="-122"/>
              <a:cs typeface="楷体" panose="02010609060101010101" pitchFamily="49" charset="-122"/>
            </a:endParaRPr>
          </a:p>
          <a:p>
            <a:pPr algn="just">
              <a:lnSpc>
                <a:spcPct val="18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(7)</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实验中多次测量的目的是</a:t>
            </a:r>
            <a:r>
              <a:rPr lang="zh-CN" altLang="en-US" sz="2400" u="sng" spc="-40" dirty="0">
                <a:latin typeface="宋体" panose="02010600030101010101" pitchFamily="2" charset="-122"/>
                <a:ea typeface="宋体" panose="02010600030101010101" pitchFamily="2" charset="-122"/>
                <a:cs typeface="楷体" panose="02010609060101010101" pitchFamily="49" charset="-122"/>
              </a:rPr>
              <a:t>                       </a:t>
            </a:r>
            <a:r>
              <a:rPr lang="en-US" altLang="zh-CN" sz="2400" spc="-40" dirty="0">
                <a:latin typeface="宋体" panose="02010600030101010101" pitchFamily="2" charset="-122"/>
                <a:ea typeface="宋体" panose="02010600030101010101" pitchFamily="2" charset="-122"/>
                <a:cs typeface="楷体" panose="02010609060101010101" pitchFamily="49" charset="-122"/>
              </a:rPr>
              <a:t>. </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1" name="矩形 20">
            <a:extLst>
              <a:ext uri="{FF2B5EF4-FFF2-40B4-BE49-F238E27FC236}">
                <a16:creationId xmlns:a16="http://schemas.microsoft.com/office/drawing/2014/main" xmlns="" id="{A15FDFB7-6471-4054-A09E-120DB60A8925}"/>
              </a:ext>
            </a:extLst>
          </p:cNvPr>
          <p:cNvSpPr/>
          <p:nvPr/>
        </p:nvSpPr>
        <p:spPr>
          <a:xfrm>
            <a:off x="757368" y="2195103"/>
            <a:ext cx="10672632" cy="1307666"/>
          </a:xfrm>
          <a:prstGeom prst="rect">
            <a:avLst/>
          </a:prstGeom>
        </p:spPr>
        <p:txBody>
          <a:bodyPr wrap="square">
            <a:spAutoFit/>
          </a:bodyPr>
          <a:lstStyle/>
          <a:p>
            <a:pPr>
              <a:lnSpc>
                <a:spcPct val="18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判断物与像的连线是否和镜面垂直</a:t>
            </a:r>
          </a:p>
        </p:txBody>
      </p:sp>
      <p:pic>
        <p:nvPicPr>
          <p:cNvPr id="16" name="19WJJANZKBWLZYY5.EPS" descr="id:2147503544;FounderCES">
            <a:extLst>
              <a:ext uri="{FF2B5EF4-FFF2-40B4-BE49-F238E27FC236}">
                <a16:creationId xmlns:a16="http://schemas.microsoft.com/office/drawing/2014/main" xmlns="" id="{44223B2F-EC62-4016-86EA-07B8C9BECF7B}"/>
              </a:ext>
            </a:extLst>
          </p:cNvPr>
          <p:cNvPicPr>
            <a:picLocks noChangeAspect="1"/>
          </p:cNvPicPr>
          <p:nvPr/>
        </p:nvPicPr>
        <p:blipFill>
          <a:blip r:embed="rId2"/>
          <a:stretch>
            <a:fillRect/>
          </a:stretch>
        </p:blipFill>
        <p:spPr>
          <a:xfrm>
            <a:off x="4659189" y="3288157"/>
            <a:ext cx="2868990" cy="2124308"/>
          </a:xfrm>
          <a:prstGeom prst="rect">
            <a:avLst/>
          </a:prstGeom>
        </p:spPr>
      </p:pic>
      <p:sp>
        <p:nvSpPr>
          <p:cNvPr id="17" name="矩形 16">
            <a:extLst>
              <a:ext uri="{FF2B5EF4-FFF2-40B4-BE49-F238E27FC236}">
                <a16:creationId xmlns:a16="http://schemas.microsoft.com/office/drawing/2014/main" xmlns="" id="{73540482-AD24-4354-8BD7-7CA52BFFEEF0}"/>
              </a:ext>
            </a:extLst>
          </p:cNvPr>
          <p:cNvSpPr/>
          <p:nvPr/>
        </p:nvSpPr>
        <p:spPr>
          <a:xfrm>
            <a:off x="4659189" y="5476146"/>
            <a:ext cx="3678783" cy="642868"/>
          </a:xfrm>
          <a:prstGeom prst="rect">
            <a:avLst/>
          </a:prstGeom>
        </p:spPr>
        <p:txBody>
          <a:bodyPr wrap="square">
            <a:spAutoFit/>
          </a:bodyPr>
          <a:lstStyle/>
          <a:p>
            <a:pPr>
              <a:lnSpc>
                <a:spcPct val="18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避免实验结论的偶然性</a:t>
            </a:r>
          </a:p>
        </p:txBody>
      </p:sp>
    </p:spTree>
    <p:extLst>
      <p:ext uri="{BB962C8B-B14F-4D97-AF65-F5344CB8AC3E}">
        <p14:creationId xmlns:p14="http://schemas.microsoft.com/office/powerpoint/2010/main" val="313395599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4437753"/>
          </a:xfrm>
          <a:prstGeom prst="rect">
            <a:avLst/>
          </a:prstGeom>
        </p:spPr>
        <p:txBody>
          <a:bodyPr wrap="square">
            <a:spAutoFit/>
          </a:bodyPr>
          <a:lstStyle/>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实验原理</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1.</a:t>
            </a:r>
            <a:r>
              <a:rPr lang="zh-CN" altLang="en-US" sz="2400" spc="-40" dirty="0">
                <a:latin typeface="宋体" panose="02010600030101010101" pitchFamily="2" charset="-122"/>
                <a:ea typeface="宋体" panose="02010600030101010101" pitchFamily="2" charset="-122"/>
                <a:cs typeface="楷体" panose="02010609060101010101" pitchFamily="49" charset="-122"/>
              </a:rPr>
              <a:t>平面镜成像的原理</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spc="-40"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光的反射定律</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spc="-40" dirty="0">
                <a:latin typeface="黑体" panose="02010609060101010101" pitchFamily="49" charset="-122"/>
                <a:ea typeface="黑体" panose="02010609060101010101" pitchFamily="49" charset="-122"/>
              </a:rPr>
              <a:t>实验器材与装置</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实验环境与器材</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选择较暗的实验环境</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选用两支</a:t>
            </a:r>
            <a:r>
              <a:rPr lang="zh-CN" altLang="en-US" sz="2400" u="wavyHeavy" spc="-40" dirty="0">
                <a:uFill>
                  <a:solidFill>
                    <a:srgbClr val="FF0000"/>
                  </a:solidFill>
                </a:uFill>
                <a:latin typeface="宋体" panose="02010600030101010101" pitchFamily="2" charset="-122"/>
                <a:ea typeface="宋体" panose="02010600030101010101" pitchFamily="2" charset="-122"/>
              </a:rPr>
              <a:t>完全相同</a:t>
            </a:r>
            <a:r>
              <a:rPr lang="zh-CN" altLang="en-US" sz="2400" spc="-40" dirty="0">
                <a:latin typeface="宋体" panose="02010600030101010101" pitchFamily="2" charset="-122"/>
                <a:ea typeface="宋体" panose="02010600030101010101" pitchFamily="2" charset="-122"/>
                <a:cs typeface="楷体" panose="02010609060101010101" pitchFamily="49" charset="-122"/>
              </a:rPr>
              <a:t>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和</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u="wavyHeavy" spc="-40" dirty="0">
                <a:uFill>
                  <a:solidFill>
                    <a:srgbClr val="FF0000"/>
                  </a:solidFill>
                </a:uFill>
                <a:latin typeface="宋体" panose="02010600030101010101" pitchFamily="2" charset="-122"/>
                <a:ea typeface="宋体" panose="02010600030101010101" pitchFamily="2" charset="-122"/>
              </a:rPr>
              <a:t>玻璃板</a:t>
            </a:r>
            <a:r>
              <a:rPr lang="zh-CN" altLang="en-US" sz="2400" spc="-40" dirty="0">
                <a:latin typeface="宋体" panose="02010600030101010101" pitchFamily="2" charset="-122"/>
                <a:ea typeface="宋体" panose="02010600030101010101" pitchFamily="2" charset="-122"/>
                <a:cs typeface="楷体" panose="02010609060101010101" pitchFamily="49" charset="-122"/>
              </a:rPr>
              <a:t>、刻度尺、白纸等</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3.</a:t>
            </a:r>
            <a:r>
              <a:rPr lang="zh-CN" altLang="en-US" sz="2400" spc="-40" dirty="0">
                <a:latin typeface="宋体" panose="02010600030101010101" pitchFamily="2" charset="-122"/>
                <a:ea typeface="宋体" panose="02010600030101010101" pitchFamily="2" charset="-122"/>
                <a:cs typeface="楷体" panose="02010609060101010101" pitchFamily="49" charset="-122"/>
              </a:rPr>
              <a:t>关于蜡烛</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选用两支完全相同的蜡烛是为了</a:t>
            </a:r>
            <a:r>
              <a:rPr lang="zh-CN" altLang="en-US" sz="2400" u="wavyHeavy" spc="-40" dirty="0">
                <a:uFill>
                  <a:solidFill>
                    <a:srgbClr val="FF0000"/>
                  </a:solidFill>
                </a:uFill>
                <a:latin typeface="宋体" panose="02010600030101010101" pitchFamily="2" charset="-122"/>
                <a:ea typeface="宋体" panose="02010600030101010101" pitchFamily="2" charset="-122"/>
              </a:rPr>
              <a:t>便于比较像与物的大小关系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等效替代法</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用未点燃的蜡烛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代替完全相同的点燃的蜡烛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与蜡烛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的像比较</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关于玻璃板</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用玻璃板代替平面镜是为了</a:t>
            </a:r>
            <a:r>
              <a:rPr lang="zh-CN" altLang="en-US" sz="2400" u="wavyHeavy" spc="-40" dirty="0">
                <a:uFill>
                  <a:solidFill>
                    <a:srgbClr val="FF0000"/>
                  </a:solidFill>
                </a:uFill>
                <a:latin typeface="宋体" panose="02010600030101010101" pitchFamily="2" charset="-122"/>
                <a:ea typeface="宋体" panose="02010600030101010101" pitchFamily="2" charset="-122"/>
              </a:rPr>
              <a:t>便于确定像的位置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72595075"/>
      </p:ext>
    </p:extLst>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1130246"/>
          </a:xfrm>
          <a:prstGeom prst="rect">
            <a:avLst/>
          </a:prstGeom>
        </p:spPr>
        <p:txBody>
          <a:bodyPr wrap="square">
            <a:spAutoFit/>
          </a:bodyPr>
          <a:lstStyle/>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5.</a:t>
            </a:r>
            <a:r>
              <a:rPr lang="zh-CN" altLang="en-US" sz="2400" spc="-40" dirty="0">
                <a:latin typeface="宋体" panose="02010600030101010101" pitchFamily="2" charset="-122"/>
                <a:ea typeface="宋体" panose="02010600030101010101" pitchFamily="2" charset="-122"/>
                <a:cs typeface="楷体" panose="02010609060101010101" pitchFamily="49" charset="-122"/>
              </a:rPr>
              <a:t>器材的组装</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白纸铺在</a:t>
            </a:r>
            <a:r>
              <a:rPr lang="zh-CN" altLang="en-US" sz="2400" u="wavyHeavy" spc="-40" dirty="0">
                <a:uFill>
                  <a:solidFill>
                    <a:srgbClr val="FF0000"/>
                  </a:solidFill>
                </a:uFill>
                <a:latin typeface="宋体" panose="02010600030101010101" pitchFamily="2" charset="-122"/>
                <a:ea typeface="宋体" panose="02010600030101010101" pitchFamily="2" charset="-122"/>
              </a:rPr>
              <a:t>水平</a:t>
            </a:r>
            <a:r>
              <a:rPr lang="zh-CN" altLang="en-US" sz="2400" spc="-40" dirty="0">
                <a:latin typeface="宋体" panose="02010600030101010101" pitchFamily="2" charset="-122"/>
                <a:ea typeface="宋体" panose="02010600030101010101" pitchFamily="2" charset="-122"/>
                <a:cs typeface="楷体" panose="02010609060101010101" pitchFamily="49" charset="-122"/>
              </a:rPr>
              <a:t>桌面上</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玻璃板</a:t>
            </a:r>
            <a:r>
              <a:rPr lang="zh-CN" altLang="en-US" sz="2400" u="wavyHeavy" spc="-40" dirty="0">
                <a:uFill>
                  <a:solidFill>
                    <a:srgbClr val="FF0000"/>
                  </a:solidFill>
                </a:uFill>
                <a:latin typeface="宋体" panose="02010600030101010101" pitchFamily="2" charset="-122"/>
                <a:ea typeface="宋体" panose="02010600030101010101" pitchFamily="2" charset="-122"/>
              </a:rPr>
              <a:t>竖直</a:t>
            </a:r>
            <a:r>
              <a:rPr lang="zh-CN" altLang="en-US" sz="2400" spc="-40" dirty="0">
                <a:latin typeface="宋体" panose="02010600030101010101" pitchFamily="2" charset="-122"/>
                <a:ea typeface="宋体" panose="02010600030101010101" pitchFamily="2" charset="-122"/>
                <a:cs typeface="楷体" panose="02010609060101010101" pitchFamily="49" charset="-122"/>
              </a:rPr>
              <a:t>放置在白纸上</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目的是使像和物在同一水平面内</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玻璃板前的蜡烛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u="wavyHeavy" spc="-40" dirty="0">
                <a:uFill>
                  <a:solidFill>
                    <a:srgbClr val="FF0000"/>
                  </a:solidFill>
                </a:uFill>
                <a:latin typeface="宋体" panose="02010600030101010101" pitchFamily="2" charset="-122"/>
                <a:ea typeface="宋体" panose="02010600030101010101" pitchFamily="2" charset="-122"/>
              </a:rPr>
              <a:t>点燃</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玻璃板后的蜡烛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u="wavyHeavy" spc="-40" dirty="0">
                <a:uFill>
                  <a:solidFill>
                    <a:srgbClr val="FF0000"/>
                  </a:solidFill>
                </a:uFill>
                <a:latin typeface="宋体" panose="02010600030101010101" pitchFamily="2" charset="-122"/>
                <a:ea typeface="宋体" panose="02010600030101010101" pitchFamily="2" charset="-122"/>
              </a:rPr>
              <a:t>不点燃</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 name="图片 1">
            <a:extLst>
              <a:ext uri="{FF2B5EF4-FFF2-40B4-BE49-F238E27FC236}">
                <a16:creationId xmlns:a16="http://schemas.microsoft.com/office/drawing/2014/main" xmlns="" id="{21B0DF4A-3ACC-4CCD-9795-8CBF560F349C}"/>
              </a:ext>
            </a:extLst>
          </p:cNvPr>
          <p:cNvPicPr>
            <a:picLocks noChangeAspect="1"/>
          </p:cNvPicPr>
          <p:nvPr/>
        </p:nvPicPr>
        <p:blipFill>
          <a:blip r:embed="rId2"/>
          <a:stretch>
            <a:fillRect/>
          </a:stretch>
        </p:blipFill>
        <p:spPr>
          <a:xfrm>
            <a:off x="3881879" y="2779778"/>
            <a:ext cx="4423609" cy="3116633"/>
          </a:xfrm>
          <a:prstGeom prst="rect">
            <a:avLst/>
          </a:prstGeom>
        </p:spPr>
      </p:pic>
    </p:spTree>
    <p:extLst>
      <p:ext uri="{BB962C8B-B14F-4D97-AF65-F5344CB8AC3E}">
        <p14:creationId xmlns:p14="http://schemas.microsoft.com/office/powerpoint/2010/main" val="697664840"/>
      </p:ext>
    </p:extLst>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4437753"/>
          </a:xfrm>
          <a:prstGeom prst="rect">
            <a:avLst/>
          </a:prstGeom>
        </p:spPr>
        <p:txBody>
          <a:bodyPr wrap="square">
            <a:spAutoFit/>
          </a:bodyPr>
          <a:lstStyle/>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实验操作</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6.</a:t>
            </a:r>
            <a:r>
              <a:rPr lang="zh-CN" altLang="en-US" sz="2400" spc="-40" dirty="0">
                <a:latin typeface="宋体" panose="02010600030101010101" pitchFamily="2" charset="-122"/>
                <a:ea typeface="宋体" panose="02010600030101010101" pitchFamily="2" charset="-122"/>
                <a:cs typeface="楷体" panose="02010609060101010101" pitchFamily="49" charset="-122"/>
              </a:rPr>
              <a:t>观察蜡烛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的像的方法</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在蜡烛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一侧</a:t>
            </a:r>
            <a:r>
              <a:rPr lang="zh-CN" altLang="en-US" sz="2400" u="wavyHeavy" spc="-40" dirty="0">
                <a:uFill>
                  <a:solidFill>
                    <a:srgbClr val="FF0000"/>
                  </a:solidFill>
                </a:uFill>
                <a:latin typeface="宋体" panose="02010600030101010101" pitchFamily="2" charset="-122"/>
                <a:ea typeface="宋体" panose="02010600030101010101" pitchFamily="2" charset="-122"/>
              </a:rPr>
              <a:t>透过玻璃板</a:t>
            </a:r>
            <a:r>
              <a:rPr lang="zh-CN" altLang="en-US" sz="2400" spc="-40" dirty="0">
                <a:latin typeface="宋体" panose="02010600030101010101" pitchFamily="2" charset="-122"/>
                <a:ea typeface="宋体" panose="02010600030101010101" pitchFamily="2" charset="-122"/>
                <a:cs typeface="楷体" panose="02010609060101010101" pitchFamily="49" charset="-122"/>
              </a:rPr>
              <a:t>观察蜡烛</a:t>
            </a:r>
            <a:r>
              <a:rPr lang="en-US" altLang="zh-CN" sz="2400" i="1" spc="-40" dirty="0">
                <a:latin typeface="宋体" panose="02010600030101010101" pitchFamily="2" charset="-122"/>
                <a:ea typeface="宋体" panose="02010600030101010101" pitchFamily="2" charset="-122"/>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7.</a:t>
            </a:r>
            <a:r>
              <a:rPr lang="zh-CN" altLang="en-US" sz="2400" spc="-40" dirty="0">
                <a:latin typeface="宋体" panose="02010600030101010101" pitchFamily="2" charset="-122"/>
                <a:ea typeface="宋体" panose="02010600030101010101" pitchFamily="2" charset="-122"/>
                <a:cs typeface="楷体" panose="02010609060101010101" pitchFamily="49" charset="-122"/>
              </a:rPr>
              <a:t>判断像的大小和位置的方法</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移动玻璃板后的蜡烛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使其与蜡烛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a:t>
            </a:r>
            <a:r>
              <a:rPr lang="zh-CN" altLang="en-US" sz="2400" u="wavyHeavy" spc="-40" dirty="0">
                <a:uFill>
                  <a:solidFill>
                    <a:srgbClr val="FF0000"/>
                  </a:solidFill>
                </a:uFill>
                <a:latin typeface="宋体" panose="02010600030101010101" pitchFamily="2" charset="-122"/>
                <a:ea typeface="宋体" panose="02010600030101010101" pitchFamily="2" charset="-122"/>
              </a:rPr>
              <a:t>完全重合</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的位置和大小就是蜡烛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的像的位置和大小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8.</a:t>
            </a:r>
            <a:r>
              <a:rPr lang="zh-CN" altLang="en-US" sz="2400" spc="-40" dirty="0">
                <a:latin typeface="宋体" panose="02010600030101010101" pitchFamily="2" charset="-122"/>
                <a:ea typeface="宋体" panose="02010600030101010101" pitchFamily="2" charset="-122"/>
                <a:cs typeface="楷体" panose="02010609060101010101" pitchFamily="49" charset="-122"/>
              </a:rPr>
              <a:t>收集数据的方法</a:t>
            </a:r>
            <a:r>
              <a:rPr lang="en-US" altLang="zh-CN" sz="2400" spc="-40" dirty="0">
                <a:latin typeface="宋体" panose="02010600030101010101" pitchFamily="2" charset="-122"/>
                <a:ea typeface="宋体" panose="02010600030101010101" pitchFamily="2" charset="-122"/>
                <a:cs typeface="楷体" panose="02010609060101010101" pitchFamily="49" charset="-122"/>
              </a:rPr>
              <a:t>:(1)</a:t>
            </a:r>
            <a:r>
              <a:rPr lang="zh-CN" altLang="en-US" sz="2400" spc="-40" dirty="0">
                <a:latin typeface="宋体" panose="02010600030101010101" pitchFamily="2" charset="-122"/>
                <a:ea typeface="宋体" panose="02010600030101010101" pitchFamily="2" charset="-122"/>
                <a:cs typeface="楷体" panose="02010609060101010101" pitchFamily="49" charset="-122"/>
              </a:rPr>
              <a:t>在白纸上标记蜡烛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和蜡烛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用刻度尺测量两支蜡烛到玻璃板的距离并比较是否</a:t>
            </a:r>
            <a:r>
              <a:rPr lang="zh-CN" altLang="en-US" sz="2400" u="wavyHeavy" spc="-40" dirty="0">
                <a:uFill>
                  <a:solidFill>
                    <a:srgbClr val="FF0000"/>
                  </a:solidFill>
                </a:uFill>
                <a:latin typeface="宋体" panose="02010600030101010101" pitchFamily="2" charset="-122"/>
                <a:ea typeface="宋体" panose="02010600030101010101" pitchFamily="2" charset="-122"/>
              </a:rPr>
              <a:t>相等</a:t>
            </a: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连接两支蜡烛的位置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判断连线与玻璃板是否</a:t>
            </a:r>
            <a:r>
              <a:rPr lang="zh-CN" altLang="en-US" sz="2400" u="wavyHeavy" spc="-40" dirty="0">
                <a:uFill>
                  <a:solidFill>
                    <a:srgbClr val="FF0000"/>
                  </a:solidFill>
                </a:uFill>
                <a:latin typeface="宋体" panose="02010600030101010101" pitchFamily="2" charset="-122"/>
                <a:ea typeface="宋体" panose="02010600030101010101" pitchFamily="2" charset="-122"/>
              </a:rPr>
              <a:t>垂直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9.</a:t>
            </a:r>
            <a:r>
              <a:rPr lang="zh-CN" altLang="en-US" sz="2400" spc="-40" dirty="0">
                <a:latin typeface="宋体" panose="02010600030101010101" pitchFamily="2" charset="-122"/>
                <a:ea typeface="宋体" panose="02010600030101010101" pitchFamily="2" charset="-122"/>
                <a:cs typeface="楷体" panose="02010609060101010101" pitchFamily="49" charset="-122"/>
              </a:rPr>
              <a:t>改变蜡烛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多次实验的目的</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使实验结论具有普遍性</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3942373"/>
      </p:ext>
    </p:extLst>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3329758"/>
          </a:xfrm>
          <a:prstGeom prst="rect">
            <a:avLst/>
          </a:prstGeom>
        </p:spPr>
        <p:txBody>
          <a:bodyPr wrap="square">
            <a:spAutoFit/>
          </a:bodyPr>
          <a:lstStyle/>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实验数据处理</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10.</a:t>
            </a:r>
            <a:r>
              <a:rPr lang="zh-CN" altLang="en-US" sz="2400" spc="-40" dirty="0">
                <a:latin typeface="宋体" panose="02010600030101010101" pitchFamily="2" charset="-122"/>
                <a:ea typeface="宋体" panose="02010600030101010101" pitchFamily="2" charset="-122"/>
                <a:cs typeface="楷体" panose="02010609060101010101" pitchFamily="49" charset="-122"/>
              </a:rPr>
              <a:t>数据表的设计</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记录物距、像距、物像大小关系</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需要记录</a:t>
            </a:r>
            <a:r>
              <a:rPr lang="zh-CN" altLang="en-US" sz="2400" u="wavyHeavy" spc="-40" dirty="0">
                <a:uFill>
                  <a:solidFill>
                    <a:srgbClr val="FF0000"/>
                  </a:solidFill>
                </a:uFill>
                <a:latin typeface="宋体" panose="02010600030101010101" pitchFamily="2" charset="-122"/>
                <a:ea typeface="宋体" panose="02010600030101010101" pitchFamily="2" charset="-122"/>
              </a:rPr>
              <a:t>多次实验</a:t>
            </a:r>
            <a:r>
              <a:rPr lang="zh-CN" altLang="en-US" sz="2400" spc="-40" dirty="0">
                <a:latin typeface="宋体" panose="02010600030101010101" pitchFamily="2" charset="-122"/>
                <a:ea typeface="宋体" panose="02010600030101010101" pitchFamily="2" charset="-122"/>
                <a:cs typeface="楷体" panose="02010609060101010101" pitchFamily="49" charset="-122"/>
              </a:rPr>
              <a:t>的数据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spc="-40" dirty="0">
                <a:latin typeface="黑体" panose="02010609060101010101" pitchFamily="49" charset="-122"/>
                <a:ea typeface="黑体" panose="02010609060101010101" pitchFamily="49" charset="-122"/>
                <a:cs typeface="楷体" panose="02010609060101010101" pitchFamily="49" charset="-122"/>
              </a:rPr>
              <a:t>实验结论</a:t>
            </a:r>
            <a:r>
              <a:rPr lang="en-US" altLang="zh-CN" sz="2400" spc="-40" dirty="0">
                <a:latin typeface="黑体" panose="02010609060101010101" pitchFamily="49" charset="-122"/>
                <a:ea typeface="黑体" panose="02010609060101010101" pitchFamily="49" charset="-122"/>
                <a:cs typeface="楷体" panose="02010609060101010101" pitchFamily="49" charset="-122"/>
              </a:rPr>
              <a:t>:</a:t>
            </a:r>
          </a:p>
          <a:p>
            <a:pPr algn="just">
              <a:lnSpc>
                <a:spcPct val="150000"/>
              </a:lnSpc>
            </a:pPr>
            <a:r>
              <a:rPr lang="zh-CN" altLang="en-US" sz="2400" spc="-40" dirty="0">
                <a:latin typeface="宋体" panose="02010600030101010101" pitchFamily="2" charset="-122"/>
                <a:ea typeface="宋体" panose="02010600030101010101" pitchFamily="2" charset="-122"/>
              </a:rPr>
              <a:t>平面镜成的像与成像物体大小相等</a:t>
            </a:r>
            <a:r>
              <a:rPr lang="en-US" altLang="zh-CN" sz="2400" spc="-40" dirty="0">
                <a:latin typeface="宋体" panose="02010600030101010101" pitchFamily="2" charset="-122"/>
                <a:ea typeface="宋体" panose="02010600030101010101" pitchFamily="2" charset="-122"/>
              </a:rPr>
              <a:t>;</a:t>
            </a:r>
          </a:p>
          <a:p>
            <a:pPr algn="just">
              <a:lnSpc>
                <a:spcPct val="150000"/>
              </a:lnSpc>
            </a:pPr>
            <a:r>
              <a:rPr lang="zh-CN" altLang="en-US" sz="2400" spc="-40" dirty="0">
                <a:latin typeface="宋体" panose="02010600030101010101" pitchFamily="2" charset="-122"/>
                <a:ea typeface="宋体" panose="02010600030101010101" pitchFamily="2" charset="-122"/>
              </a:rPr>
              <a:t>像和物体到平面镜的距离相等</a:t>
            </a:r>
            <a:r>
              <a:rPr lang="en-US" altLang="zh-CN" sz="2400" spc="-40" dirty="0">
                <a:latin typeface="宋体" panose="02010600030101010101" pitchFamily="2" charset="-122"/>
                <a:ea typeface="宋体" panose="02010600030101010101" pitchFamily="2" charset="-122"/>
              </a:rPr>
              <a:t>;</a:t>
            </a:r>
          </a:p>
          <a:p>
            <a:pPr algn="just">
              <a:lnSpc>
                <a:spcPct val="150000"/>
              </a:lnSpc>
            </a:pPr>
            <a:r>
              <a:rPr lang="zh-CN" altLang="en-US" sz="2400" spc="-40" dirty="0">
                <a:latin typeface="宋体" panose="02010600030101010101" pitchFamily="2" charset="-122"/>
                <a:ea typeface="宋体" panose="02010600030101010101" pitchFamily="2" charset="-122"/>
              </a:rPr>
              <a:t>像和物体的连线与平面镜垂直</a:t>
            </a:r>
            <a:r>
              <a:rPr lang="en-US" altLang="zh-CN" sz="2400" spc="-40" dirty="0">
                <a:latin typeface="宋体" panose="02010600030101010101" pitchFamily="2" charset="-122"/>
                <a:ea typeface="宋体" panose="02010600030101010101" pitchFamily="2"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2051967"/>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3329758"/>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光的直线传播</a:t>
            </a:r>
          </a:p>
          <a:p>
            <a:pPr algn="just">
              <a:lnSpc>
                <a:spcPct val="15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条件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光在</a:t>
            </a:r>
            <a:r>
              <a:rPr lang="zh-CN" altLang="en-US" sz="2400" u="sng" dirty="0">
                <a:latin typeface="宋体" panose="02010600030101010101" pitchFamily="2" charset="-122"/>
                <a:ea typeface="宋体" panose="02010600030101010101" pitchFamily="2" charset="-122"/>
              </a:rPr>
              <a:t>④　　　　　　　</a:t>
            </a:r>
            <a:r>
              <a:rPr lang="zh-CN" altLang="en-US" sz="2400" dirty="0">
                <a:latin typeface="宋体" panose="02010600030101010101" pitchFamily="2" charset="-122"/>
                <a:ea typeface="宋体" panose="02010600030101010101" pitchFamily="2" charset="-122"/>
              </a:rPr>
              <a:t>中沿直线传播</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应用</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激光准直、站队看齐、射击瞄准、日晷等</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光沿直线传播的相关现象</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dirty="0">
                <a:latin typeface="宋体" panose="02010600030101010101" pitchFamily="2" charset="-122"/>
                <a:ea typeface="宋体" panose="02010600030101010101" pitchFamily="2" charset="-122"/>
              </a:rPr>
              <a:t>ⅰ.</a:t>
            </a:r>
            <a:r>
              <a:rPr lang="zh-CN" altLang="en-US" sz="2400" dirty="0">
                <a:latin typeface="宋体" panose="02010600030101010101" pitchFamily="2" charset="-122"/>
                <a:ea typeface="宋体" panose="02010600030101010101" pitchFamily="2" charset="-122"/>
              </a:rPr>
              <a:t>影子</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当光照射到不透明的物体上时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就会在不透明物体的另一侧形成一个光照射不到的黑暗区域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形成影子</a:t>
            </a:r>
            <a:r>
              <a:rPr lang="en-US" altLang="zh-CN" sz="2400" dirty="0">
                <a:latin typeface="宋体" panose="02010600030101010101" pitchFamily="2" charset="-122"/>
                <a:ea typeface="宋体" panose="02010600030101010101" pitchFamily="2" charset="-122"/>
              </a:rPr>
              <a:t>.</a:t>
            </a:r>
          </a:p>
        </p:txBody>
      </p:sp>
      <p:sp>
        <p:nvSpPr>
          <p:cNvPr id="11" name="矩形 10">
            <a:extLst>
              <a:ext uri="{FF2B5EF4-FFF2-40B4-BE49-F238E27FC236}">
                <a16:creationId xmlns:a16="http://schemas.microsoft.com/office/drawing/2014/main" xmlns="" id="{300B40D4-B3BA-4433-9D24-4CADFD354DE0}"/>
              </a:ext>
            </a:extLst>
          </p:cNvPr>
          <p:cNvSpPr/>
          <p:nvPr/>
        </p:nvSpPr>
        <p:spPr>
          <a:xfrm>
            <a:off x="2949369" y="1956797"/>
            <a:ext cx="2040943"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同种均匀介质</a:t>
            </a:r>
          </a:p>
        </p:txBody>
      </p:sp>
    </p:spTree>
    <p:extLst>
      <p:ext uri="{BB962C8B-B14F-4D97-AF65-F5344CB8AC3E}">
        <p14:creationId xmlns:p14="http://schemas.microsoft.com/office/powerpoint/2010/main" val="181259220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3883755"/>
          </a:xfrm>
          <a:prstGeom prst="rect">
            <a:avLst/>
          </a:prstGeom>
        </p:spPr>
        <p:txBody>
          <a:bodyPr wrap="square">
            <a:spAutoFit/>
          </a:bodyPr>
          <a:lstStyle/>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1.</a:t>
            </a:r>
            <a:r>
              <a:rPr lang="zh-CN" altLang="en-US" sz="2400" spc="-40" dirty="0">
                <a:latin typeface="宋体" panose="02010600030101010101" pitchFamily="2" charset="-122"/>
                <a:ea typeface="宋体" panose="02010600030101010101" pitchFamily="2" charset="-122"/>
                <a:cs typeface="楷体" panose="02010609060101010101" pitchFamily="49" charset="-122"/>
              </a:rPr>
              <a:t>用光屏代替蜡烛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视线越过玻璃板直接观察光屏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不能观察到蜡烛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说明平面镜成的像是</a:t>
            </a:r>
            <a:r>
              <a:rPr lang="zh-CN" altLang="en-US" sz="2400" u="wavyHeavy" spc="-40" dirty="0">
                <a:uFill>
                  <a:solidFill>
                    <a:srgbClr val="FF0000"/>
                  </a:solidFill>
                </a:uFill>
                <a:latin typeface="宋体" panose="02010600030101010101" pitchFamily="2" charset="-122"/>
                <a:ea typeface="宋体" panose="02010600030101010101" pitchFamily="2" charset="-122"/>
              </a:rPr>
              <a:t>虚像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2.</a:t>
            </a:r>
            <a:r>
              <a:rPr lang="zh-CN" altLang="en-US" sz="2400" spc="-40" dirty="0">
                <a:latin typeface="宋体" panose="02010600030101010101" pitchFamily="2" charset="-122"/>
                <a:ea typeface="宋体" panose="02010600030101010101" pitchFamily="2" charset="-122"/>
                <a:cs typeface="楷体" panose="02010609060101010101" pitchFamily="49" charset="-122"/>
              </a:rPr>
              <a:t>将白板放在玻璃板和蜡烛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之间</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透过玻璃板仍能看到蜡烛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说明像是由反射形成的</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不是由实际光线会聚而成的</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也能说明平面镜成的像是虚像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3.</a:t>
            </a:r>
            <a:r>
              <a:rPr lang="zh-CN" altLang="en-US" sz="2400" spc="-40" dirty="0">
                <a:latin typeface="宋体" panose="02010600030101010101" pitchFamily="2" charset="-122"/>
                <a:ea typeface="宋体" panose="02010600030101010101" pitchFamily="2" charset="-122"/>
                <a:cs typeface="楷体" panose="02010609060101010101" pitchFamily="49" charset="-122"/>
              </a:rPr>
              <a:t>玻璃板的选择</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选用薄玻璃板可以减小玻璃板前后两个面各自反射成像形成“重影”对实验的影响</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还可以减小折射对测量像距的影响</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茶色玻璃板可以减弱玻璃板后面的物体的透射光</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使成像更明显</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14753704"/>
      </p:ext>
    </p:extLst>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探究平面镜成像的特点</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AAED06B8-AD51-47A9-8027-0D123EAF444D}"/>
              </a:ext>
            </a:extLst>
          </p:cNvPr>
          <p:cNvSpPr/>
          <p:nvPr/>
        </p:nvSpPr>
        <p:spPr>
          <a:xfrm>
            <a:off x="757368" y="1551043"/>
            <a:ext cx="10672632" cy="3329758"/>
          </a:xfrm>
          <a:prstGeom prst="rect">
            <a:avLst/>
          </a:prstGeom>
        </p:spPr>
        <p:txBody>
          <a:bodyPr wrap="square">
            <a:spAutoFit/>
          </a:bodyPr>
          <a:lstStyle/>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4.</a:t>
            </a:r>
            <a:r>
              <a:rPr lang="zh-CN" altLang="en-US" sz="2400" spc="-40" dirty="0">
                <a:latin typeface="宋体" panose="02010600030101010101" pitchFamily="2" charset="-122"/>
                <a:ea typeface="宋体" panose="02010600030101010101" pitchFamily="2" charset="-122"/>
                <a:cs typeface="楷体" panose="02010609060101010101" pitchFamily="49" charset="-122"/>
              </a:rPr>
              <a:t>厚玻璃板会导致实验中观察到两个像</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一般应使蜡烛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与较明显的像重合</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同时将玻璃板靠近蜡烛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的面记录为玻璃板的位置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5.</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实验中可能出现的异常现象</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会燃烧变短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导致蜡烛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的像比蜡烛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短</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若玻璃板没有竖直放置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会导致蜡烛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spc="-40" dirty="0">
                <a:latin typeface="宋体" panose="02010600030101010101" pitchFamily="2" charset="-122"/>
                <a:ea typeface="宋体" panose="02010600030101010101" pitchFamily="2" charset="-122"/>
                <a:cs typeface="楷体" panose="02010609060101010101" pitchFamily="49" charset="-122"/>
              </a:rPr>
              <a:t>的像高于或低于蜡烛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实验环境较暗时可能看不清蜡烛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此时可适当给蜡烛</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400" spc="-40" dirty="0">
                <a:latin typeface="宋体" panose="02010600030101010101" pitchFamily="2" charset="-122"/>
                <a:ea typeface="宋体" panose="02010600030101010101" pitchFamily="2" charset="-122"/>
                <a:cs typeface="楷体" panose="02010609060101010101" pitchFamily="49" charset="-122"/>
              </a:rPr>
              <a:t>补光</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en-US" altLang="zh-CN" sz="2400" spc="-40" dirty="0">
                <a:latin typeface="宋体" panose="02010600030101010101" pitchFamily="2" charset="-122"/>
                <a:ea typeface="宋体" panose="02010600030101010101" pitchFamily="2" charset="-122"/>
                <a:cs typeface="楷体" panose="02010609060101010101" pitchFamily="49" charset="-122"/>
              </a:rPr>
              <a:t>6.</a:t>
            </a:r>
            <a:r>
              <a:rPr lang="zh-CN" altLang="en-US" sz="2400" spc="-40" dirty="0">
                <a:latin typeface="宋体" panose="02010600030101010101" pitchFamily="2" charset="-122"/>
                <a:ea typeface="宋体" panose="02010600030101010101" pitchFamily="2" charset="-122"/>
                <a:cs typeface="楷体" panose="02010609060101010101" pitchFamily="49" charset="-122"/>
              </a:rPr>
              <a:t>实验中可以用方格纸代替白纸</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r>
              <a:rPr lang="zh-CN" altLang="en-US" sz="2400" spc="-40" dirty="0">
                <a:latin typeface="宋体" panose="02010600030101010101" pitchFamily="2" charset="-122"/>
                <a:ea typeface="宋体" panose="02010600030101010101" pitchFamily="2" charset="-122"/>
                <a:cs typeface="楷体" panose="02010609060101010101" pitchFamily="49" charset="-122"/>
              </a:rPr>
              <a:t>好处是便于测量物和像的位置</a:t>
            </a:r>
            <a:r>
              <a:rPr lang="en-US" altLang="zh-CN" sz="2400" spc="-40" dirty="0">
                <a:latin typeface="宋体" panose="02010600030101010101" pitchFamily="2" charset="-122"/>
                <a:ea typeface="宋体" panose="02010600030101010101" pitchFamily="2" charset="-122"/>
                <a:cs typeface="楷体" panose="02010609060101010101" pitchFamily="49" charset="-122"/>
              </a:rPr>
              <a:t>.</a:t>
            </a:r>
          </a:p>
        </p:txBody>
      </p:sp>
      <p:sp>
        <p:nvSpPr>
          <p:cNvPr id="14" name="圆角矩形 36">
            <a:extLst>
              <a:ext uri="{FF2B5EF4-FFF2-40B4-BE49-F238E27FC236}">
                <a16:creationId xmlns:a16="http://schemas.microsoft.com/office/drawing/2014/main" xmlns="" id="{56D81CAA-3CA6-410B-A86E-54C484358F81}"/>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901DBFBE-F872-4564-94FC-E5EF798F1097}"/>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46392549"/>
      </p:ext>
    </p:extLst>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探究光的折射规律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3" y="1257200"/>
            <a:ext cx="10666887" cy="1684244"/>
          </a:xfrm>
          <a:prstGeom prst="rect">
            <a:avLst/>
          </a:prstGeom>
        </p:spPr>
        <p:txBody>
          <a:bodyPr wrap="square">
            <a:spAutoFit/>
          </a:bodyPr>
          <a:lstStyle/>
          <a:p>
            <a:pPr algn="just">
              <a:lnSpc>
                <a:spcPct val="15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6</a:t>
            </a:r>
            <a:r>
              <a:rPr lang="zh-CN" altLang="en-US" sz="2400" spc="-50" dirty="0">
                <a:latin typeface="黑体" panose="02010609060101010101" pitchFamily="49" charset="-122"/>
                <a:ea typeface="黑体" panose="02010609060101010101" pitchFamily="49" charset="-122"/>
              </a:rPr>
              <a:t>　</a:t>
            </a:r>
            <a:r>
              <a:rPr lang="en-US" altLang="zh-CN" sz="2400" spc="-50" dirty="0">
                <a:latin typeface="仿宋" panose="02010609060101010101" pitchFamily="49" charset="-122"/>
                <a:ea typeface="仿宋" panose="02010609060101010101" pitchFamily="49" charset="-122"/>
              </a:rPr>
              <a:t>[2020</a:t>
            </a:r>
            <a:r>
              <a:rPr lang="zh-CN" altLang="en-US" sz="2400" spc="-50" dirty="0">
                <a:latin typeface="仿宋" panose="02010609060101010101" pitchFamily="49" charset="-122"/>
                <a:ea typeface="仿宋" panose="02010609060101010101" pitchFamily="49" charset="-122"/>
              </a:rPr>
              <a:t>合肥庐阳区模拟</a:t>
            </a:r>
            <a:r>
              <a:rPr lang="en-US" altLang="zh-CN" sz="2400" spc="-50" dirty="0">
                <a:latin typeface="仿宋" panose="02010609060101010101" pitchFamily="49" charset="-122"/>
                <a:ea typeface="仿宋" panose="02010609060101010101" pitchFamily="49" charset="-122"/>
              </a:rPr>
              <a:t>]</a:t>
            </a:r>
            <a:r>
              <a:rPr lang="zh-CN" altLang="en-US" sz="2400" spc="-50" dirty="0">
                <a:latin typeface="宋体" panose="02010600030101010101" pitchFamily="2" charset="-122"/>
                <a:ea typeface="宋体" panose="02010600030101010101" pitchFamily="2" charset="-122"/>
              </a:rPr>
              <a:t>为了探究“光折射的特点”</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同学们做了如图所示的实验</a:t>
            </a:r>
            <a:r>
              <a:rPr lang="en-US" altLang="zh-CN" sz="2400" spc="-5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让光束沿</a:t>
            </a:r>
            <a:r>
              <a:rPr lang="en-US" altLang="zh-CN" sz="2400" i="1" spc="-40" dirty="0">
                <a:latin typeface="Times New Roman" panose="02020603050405020304" pitchFamily="18" charset="0"/>
                <a:ea typeface="宋体" panose="02010600030101010101" pitchFamily="2" charset="-122"/>
                <a:cs typeface="Times New Roman" panose="02020603050405020304" pitchFamily="18" charset="0"/>
              </a:rPr>
              <a:t>AO</a:t>
            </a:r>
            <a:r>
              <a:rPr lang="zh-CN" altLang="en-US" sz="2400" spc="-50" dirty="0">
                <a:latin typeface="宋体" panose="02010600030101010101" pitchFamily="2" charset="-122"/>
                <a:ea typeface="宋体" panose="02010600030101010101" pitchFamily="2" charset="-122"/>
              </a:rPr>
              <a:t>射入水中</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请画出光束进入水中后的折射光束的大致位置</a:t>
            </a:r>
            <a:r>
              <a:rPr lang="en-US" altLang="zh-CN" sz="2400" spc="-50" dirty="0">
                <a:latin typeface="宋体" panose="02010600030101010101" pitchFamily="2" charset="-122"/>
                <a:ea typeface="宋体" panose="02010600030101010101" pitchFamily="2" charset="-122"/>
              </a:rPr>
              <a:t>.</a:t>
            </a:r>
          </a:p>
        </p:txBody>
      </p:sp>
      <p:sp>
        <p:nvSpPr>
          <p:cNvPr id="8" name="矩形 7">
            <a:extLst>
              <a:ext uri="{FF2B5EF4-FFF2-40B4-BE49-F238E27FC236}">
                <a16:creationId xmlns:a16="http://schemas.microsoft.com/office/drawing/2014/main" xmlns="" id="{4FEC9BEB-268E-4933-9B13-299587B8867F}"/>
              </a:ext>
            </a:extLst>
          </p:cNvPr>
          <p:cNvSpPr/>
          <p:nvPr/>
        </p:nvSpPr>
        <p:spPr>
          <a:xfrm>
            <a:off x="7596551" y="3547967"/>
            <a:ext cx="539261"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左</a:t>
            </a:r>
          </a:p>
        </p:txBody>
      </p:sp>
      <p:pic>
        <p:nvPicPr>
          <p:cNvPr id="11" name="2020wlly-17.jpg" descr="id:2147490942;FounderCES">
            <a:extLst>
              <a:ext uri="{FF2B5EF4-FFF2-40B4-BE49-F238E27FC236}">
                <a16:creationId xmlns:a16="http://schemas.microsoft.com/office/drawing/2014/main" xmlns="" id="{D7BE3D73-72C2-4F89-9C62-87C81B34E1B9}"/>
              </a:ext>
            </a:extLst>
          </p:cNvPr>
          <p:cNvPicPr>
            <a:picLocks noChangeAspect="1"/>
          </p:cNvPicPr>
          <p:nvPr/>
        </p:nvPicPr>
        <p:blipFill>
          <a:blip r:embed="rId2"/>
          <a:stretch>
            <a:fillRect/>
          </a:stretch>
        </p:blipFill>
        <p:spPr>
          <a:xfrm>
            <a:off x="9218965" y="3547967"/>
            <a:ext cx="2209702" cy="2441923"/>
          </a:xfrm>
          <a:prstGeom prst="rect">
            <a:avLst/>
          </a:prstGeom>
        </p:spPr>
      </p:pic>
      <p:pic>
        <p:nvPicPr>
          <p:cNvPr id="12" name="2020wlly-22彩.jpg" descr="id:2147503586;FounderCES">
            <a:extLst>
              <a:ext uri="{FF2B5EF4-FFF2-40B4-BE49-F238E27FC236}">
                <a16:creationId xmlns:a16="http://schemas.microsoft.com/office/drawing/2014/main" xmlns="" id="{CC976386-EAA5-49EF-8CFF-0A40E52AF7ED}"/>
              </a:ext>
            </a:extLst>
          </p:cNvPr>
          <p:cNvPicPr>
            <a:picLocks noChangeAspect="1"/>
          </p:cNvPicPr>
          <p:nvPr/>
        </p:nvPicPr>
        <p:blipFill>
          <a:blip r:embed="rId3"/>
          <a:stretch>
            <a:fillRect/>
          </a:stretch>
        </p:blipFill>
        <p:spPr>
          <a:xfrm>
            <a:off x="9218965" y="3547967"/>
            <a:ext cx="2209922" cy="2446203"/>
          </a:xfrm>
          <a:prstGeom prst="rect">
            <a:avLst/>
          </a:prstGeom>
        </p:spPr>
      </p:pic>
      <p:sp>
        <p:nvSpPr>
          <p:cNvPr id="3" name="矩形 2">
            <a:extLst>
              <a:ext uri="{FF2B5EF4-FFF2-40B4-BE49-F238E27FC236}">
                <a16:creationId xmlns:a16="http://schemas.microsoft.com/office/drawing/2014/main" xmlns="" id="{B346DDF9-360A-4832-A962-CDAB1B419145}"/>
              </a:ext>
            </a:extLst>
          </p:cNvPr>
          <p:cNvSpPr/>
          <p:nvPr/>
        </p:nvSpPr>
        <p:spPr>
          <a:xfrm>
            <a:off x="762000" y="2924964"/>
            <a:ext cx="8229600" cy="1667764"/>
          </a:xfrm>
          <a:prstGeom prst="rect">
            <a:avLst/>
          </a:prstGeom>
        </p:spPr>
        <p:txBody>
          <a:bodyPr wrap="square">
            <a:spAutoFit/>
          </a:bodyPr>
          <a:lstStyle/>
          <a:p>
            <a:pPr algn="just">
              <a:lnSpc>
                <a:spcPct val="150000"/>
              </a:lnSpc>
            </a:pPr>
            <a:r>
              <a:rPr lang="en-US" altLang="zh-CN" sz="2400" spc="-50" dirty="0">
                <a:latin typeface="宋体" panose="02010600030101010101" pitchFamily="2" charset="-122"/>
                <a:ea typeface="宋体" panose="02010600030101010101" pitchFamily="2" charset="-122"/>
              </a:rPr>
              <a:t>(2)</a:t>
            </a:r>
            <a:r>
              <a:rPr lang="zh-CN" altLang="en-US" sz="2400" spc="-50" dirty="0">
                <a:latin typeface="宋体" panose="02010600030101010101" pitchFamily="2" charset="-122"/>
                <a:ea typeface="宋体" panose="02010600030101010101" pitchFamily="2" charset="-122"/>
              </a:rPr>
              <a:t>一束光射入杯中时</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会在杯底形成光斑</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保持入射光束的方向不变</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逐渐往杯中加水</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将观察到杯底的光斑向</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选填“左”或“右”</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移动</a:t>
            </a:r>
            <a:r>
              <a:rPr lang="en-US" altLang="zh-CN" sz="2400" spc="-5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86478169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05B54D6C-65BB-4AB2-BDB1-4A5333EFFC67}"/>
              </a:ext>
            </a:extLst>
          </p:cNvPr>
          <p:cNvSpPr/>
          <p:nvPr/>
        </p:nvSpPr>
        <p:spPr>
          <a:xfrm>
            <a:off x="854074" y="3098526"/>
            <a:ext cx="10575926" cy="3135858"/>
          </a:xfrm>
          <a:prstGeom prst="rect">
            <a:avLst/>
          </a:prstGeom>
        </p:spPr>
        <p:txBody>
          <a:bodyPr wrap="square">
            <a:spAutoFit/>
          </a:bodyPr>
          <a:lstStyle/>
          <a:p>
            <a:pPr algn="just">
              <a:lnSpc>
                <a:spcPct val="120000"/>
              </a:lnSpc>
            </a:pPr>
            <a:r>
              <a:rPr lang="zh-CN" altLang="en-US" sz="2400" dirty="0">
                <a:latin typeface="宋体" panose="02010600030101010101" pitchFamily="2" charset="-122"/>
                <a:ea typeface="宋体" panose="02010600030101010101" pitchFamily="2" charset="-122"/>
              </a:rPr>
              <a:t>①请你结合实验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以光从空气进入水中的情况为例</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分析实验数据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光从空气进入其他透明介质中也可得到具有相同规律的实验数据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对光从空气进入其他透明介质中的折射规律加以总结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补充完整</a:t>
            </a:r>
            <a:r>
              <a:rPr lang="en-US" altLang="zh-CN" sz="2400" dirty="0">
                <a:latin typeface="宋体" panose="02010600030101010101" pitchFamily="2" charset="-122"/>
                <a:ea typeface="宋体" panose="02010600030101010101" pitchFamily="2" charset="-122"/>
              </a:rPr>
              <a:t>).</a:t>
            </a:r>
          </a:p>
          <a:p>
            <a:pPr algn="just">
              <a:lnSpc>
                <a:spcPct val="12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折射光线跟入射光线和法线在同一平面内</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并且分别位于法线两侧</a:t>
            </a:r>
            <a:r>
              <a:rPr lang="en-US" altLang="zh-CN" sz="2400" dirty="0">
                <a:latin typeface="宋体" panose="02010600030101010101" pitchFamily="2" charset="-122"/>
                <a:ea typeface="宋体" panose="02010600030101010101" pitchFamily="2" charset="-122"/>
              </a:rPr>
              <a:t>;</a:t>
            </a:r>
          </a:p>
          <a:p>
            <a:pPr algn="just">
              <a:lnSpc>
                <a:spcPct val="120000"/>
              </a:lnSpc>
            </a:pPr>
            <a:r>
              <a:rPr lang="en-US" altLang="zh-CN" sz="2400" dirty="0">
                <a:latin typeface="宋体" panose="02010600030101010101" pitchFamily="2" charset="-122"/>
                <a:ea typeface="宋体" panose="02010600030101010101" pitchFamily="2" charset="-122"/>
              </a:rPr>
              <a:t>b._______________________________________________.</a:t>
            </a:r>
          </a:p>
          <a:p>
            <a:pPr algn="just">
              <a:lnSpc>
                <a:spcPct val="120000"/>
              </a:lnSpc>
            </a:pPr>
            <a:r>
              <a:rPr lang="zh-CN" altLang="en-US" sz="2400" dirty="0">
                <a:latin typeface="宋体" panose="02010600030101010101" pitchFamily="2" charset="-122"/>
                <a:ea typeface="宋体" panose="02010600030101010101" pitchFamily="2" charset="-122"/>
              </a:rPr>
              <a:t>②请定量比较实验数据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把你新的发现写在下面</a:t>
            </a:r>
            <a:r>
              <a:rPr lang="en-US" altLang="zh-CN" sz="2400" dirty="0">
                <a:latin typeface="宋体" panose="02010600030101010101" pitchFamily="2" charset="-122"/>
                <a:ea typeface="宋体" panose="02010600030101010101" pitchFamily="2" charset="-122"/>
              </a:rPr>
              <a:t>:__________________________</a:t>
            </a:r>
          </a:p>
          <a:p>
            <a:pPr algn="just">
              <a:lnSpc>
                <a:spcPct val="120000"/>
              </a:lnSpc>
            </a:pPr>
            <a:r>
              <a:rPr lang="en-US" altLang="zh-CN" sz="2400" dirty="0">
                <a:latin typeface="宋体" panose="02010600030101010101" pitchFamily="2" charset="-122"/>
                <a:ea typeface="宋体" panose="02010600030101010101" pitchFamily="2" charset="-122"/>
              </a:rPr>
              <a:t>____________________________________________________.</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探究光的折射规律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8" name="矩形 7">
            <a:extLst>
              <a:ext uri="{FF2B5EF4-FFF2-40B4-BE49-F238E27FC236}">
                <a16:creationId xmlns:a16="http://schemas.microsoft.com/office/drawing/2014/main" xmlns="" id="{4FEC9BEB-268E-4933-9B13-299587B8867F}"/>
              </a:ext>
            </a:extLst>
          </p:cNvPr>
          <p:cNvSpPr/>
          <p:nvPr/>
        </p:nvSpPr>
        <p:spPr>
          <a:xfrm>
            <a:off x="1160586" y="4845292"/>
            <a:ext cx="7387248"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入射角增大</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折射角也增大</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但折射角总是小于入射角</a:t>
            </a:r>
          </a:p>
        </p:txBody>
      </p:sp>
      <p:sp>
        <p:nvSpPr>
          <p:cNvPr id="10" name="矩形 9">
            <a:extLst>
              <a:ext uri="{FF2B5EF4-FFF2-40B4-BE49-F238E27FC236}">
                <a16:creationId xmlns:a16="http://schemas.microsoft.com/office/drawing/2014/main" xmlns="" id="{C06AB248-DA80-49F7-9340-9F8FAC7FDACF}"/>
              </a:ext>
            </a:extLst>
          </p:cNvPr>
          <p:cNvSpPr/>
          <p:nvPr/>
        </p:nvSpPr>
        <p:spPr>
          <a:xfrm>
            <a:off x="757368" y="1551043"/>
            <a:ext cx="10672632" cy="559769"/>
          </a:xfrm>
          <a:prstGeom prst="rect">
            <a:avLst/>
          </a:prstGeom>
        </p:spPr>
        <p:txBody>
          <a:bodyPr wrap="square">
            <a:spAutoFit/>
          </a:bodyPr>
          <a:lstStyle/>
          <a:p>
            <a:pPr algn="just">
              <a:lnSpc>
                <a:spcPct val="150000"/>
              </a:lnSpc>
            </a:pPr>
            <a:r>
              <a:rPr lang="en-US" altLang="zh-CN" sz="2400" spc="-100" dirty="0">
                <a:latin typeface="宋体" panose="02010600030101010101" pitchFamily="2" charset="-122"/>
                <a:ea typeface="宋体" panose="02010600030101010101" pitchFamily="2" charset="-122"/>
                <a:cs typeface="楷体" panose="02010609060101010101" pitchFamily="49" charset="-122"/>
              </a:rPr>
              <a:t>(3)</a:t>
            </a:r>
            <a:r>
              <a:rPr lang="en-US" altLang="zh-CN" sz="2400" spc="-100" dirty="0">
                <a:latin typeface="仿宋" panose="02010609060101010101" pitchFamily="49" charset="-122"/>
                <a:ea typeface="仿宋" panose="02010609060101010101" pitchFamily="49" charset="-122"/>
                <a:cs typeface="楷体" panose="02010609060101010101" pitchFamily="49" charset="-122"/>
              </a:rPr>
              <a:t>[2010</a:t>
            </a:r>
            <a:r>
              <a:rPr lang="zh-CN" altLang="en-US" sz="2400" spc="-100" dirty="0">
                <a:latin typeface="仿宋" panose="02010609060101010101" pitchFamily="49" charset="-122"/>
                <a:ea typeface="仿宋" panose="02010609060101010101" pitchFamily="49" charset="-122"/>
                <a:cs typeface="楷体" panose="02010609060101010101" pitchFamily="49" charset="-122"/>
              </a:rPr>
              <a:t>安徽</a:t>
            </a:r>
            <a:r>
              <a:rPr lang="en-US" altLang="zh-CN" sz="2400" spc="-100" dirty="0">
                <a:latin typeface="仿宋" panose="02010609060101010101" pitchFamily="49" charset="-122"/>
                <a:ea typeface="仿宋" panose="02010609060101010101" pitchFamily="49" charset="-122"/>
                <a:cs typeface="楷体" panose="02010609060101010101" pitchFamily="49" charset="-122"/>
              </a:rPr>
              <a:t>,19</a:t>
            </a:r>
            <a:r>
              <a:rPr lang="zh-CN" altLang="en-US" sz="2400" spc="-100" dirty="0">
                <a:latin typeface="仿宋" panose="02010609060101010101" pitchFamily="49" charset="-122"/>
                <a:ea typeface="仿宋" panose="02010609060101010101" pitchFamily="49" charset="-122"/>
                <a:cs typeface="楷体" panose="02010609060101010101" pitchFamily="49" charset="-122"/>
              </a:rPr>
              <a:t>改编</a:t>
            </a:r>
            <a:r>
              <a:rPr lang="en-US" altLang="zh-CN" sz="2400" spc="-100" dirty="0">
                <a:latin typeface="仿宋" panose="02010609060101010101" pitchFamily="49" charset="-122"/>
                <a:ea typeface="仿宋" panose="02010609060101010101" pitchFamily="49" charset="-122"/>
                <a:cs typeface="楷体" panose="02010609060101010101" pitchFamily="49" charset="-122"/>
              </a:rPr>
              <a:t>]</a:t>
            </a:r>
            <a:r>
              <a:rPr lang="zh-CN" altLang="en-US" sz="2400" spc="-100" dirty="0">
                <a:latin typeface="宋体" panose="02010600030101010101" pitchFamily="2" charset="-122"/>
                <a:ea typeface="宋体" panose="02010600030101010101" pitchFamily="2" charset="-122"/>
                <a:cs typeface="楷体" panose="02010609060101010101" pitchFamily="49" charset="-122"/>
              </a:rPr>
              <a:t>下表中记录了不同的入射角和对应的折射角的实验测量数据</a:t>
            </a:r>
            <a:r>
              <a:rPr lang="en-US" altLang="zh-CN" sz="2400" spc="-100" dirty="0">
                <a:latin typeface="宋体" panose="02010600030101010101" pitchFamily="2" charset="-122"/>
                <a:ea typeface="宋体" panose="02010600030101010101" pitchFamily="2" charset="-122"/>
                <a:cs typeface="楷体" panose="02010609060101010101" pitchFamily="49" charset="-122"/>
              </a:rPr>
              <a:t>.</a:t>
            </a:r>
          </a:p>
        </p:txBody>
      </p:sp>
      <p:sp>
        <p:nvSpPr>
          <p:cNvPr id="13" name="圆角矩形 36">
            <a:extLst>
              <a:ext uri="{FF2B5EF4-FFF2-40B4-BE49-F238E27FC236}">
                <a16:creationId xmlns:a16="http://schemas.microsoft.com/office/drawing/2014/main" xmlns="" id="{208A59F3-51C6-49DB-8CB2-C3933D5725B0}"/>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BC999F4A-4894-4BD1-9EDE-BF4E3480C4A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a:extLst>
              <a:ext uri="{FF2B5EF4-FFF2-40B4-BE49-F238E27FC236}">
                <a16:creationId xmlns:a16="http://schemas.microsoft.com/office/drawing/2014/main" xmlns="" id="{A4DD7B63-949E-4A8F-A2BA-98434C656CFF}"/>
              </a:ext>
            </a:extLst>
          </p:cNvPr>
          <p:cNvGraphicFramePr>
            <a:graphicFrameLocks noGrp="1"/>
          </p:cNvGraphicFramePr>
          <p:nvPr>
            <p:extLst>
              <p:ext uri="{D42A27DB-BD31-4B8C-83A1-F6EECF244321}">
                <p14:modId xmlns:p14="http://schemas.microsoft.com/office/powerpoint/2010/main" val="3768265619"/>
              </p:ext>
            </p:extLst>
          </p:nvPr>
        </p:nvGraphicFramePr>
        <p:xfrm>
          <a:off x="2461841" y="2154848"/>
          <a:ext cx="7303478" cy="936000"/>
        </p:xfrm>
        <a:graphic>
          <a:graphicData uri="http://schemas.openxmlformats.org/drawingml/2006/table">
            <a:tbl>
              <a:tblPr firstRow="1" firstCol="1" bandRow="1">
                <a:tableStyleId>{5C22544A-7EE6-4342-B048-85BDC9FD1C3A}</a:tableStyleId>
              </a:tblPr>
              <a:tblGrid>
                <a:gridCol w="1622996">
                  <a:extLst>
                    <a:ext uri="{9D8B030D-6E8A-4147-A177-3AD203B41FA5}">
                      <a16:colId xmlns:a16="http://schemas.microsoft.com/office/drawing/2014/main" xmlns="" val="1484494952"/>
                    </a:ext>
                  </a:extLst>
                </a:gridCol>
                <a:gridCol w="631695">
                  <a:extLst>
                    <a:ext uri="{9D8B030D-6E8A-4147-A177-3AD203B41FA5}">
                      <a16:colId xmlns:a16="http://schemas.microsoft.com/office/drawing/2014/main" xmlns="" val="2998572652"/>
                    </a:ext>
                  </a:extLst>
                </a:gridCol>
                <a:gridCol w="631695">
                  <a:extLst>
                    <a:ext uri="{9D8B030D-6E8A-4147-A177-3AD203B41FA5}">
                      <a16:colId xmlns:a16="http://schemas.microsoft.com/office/drawing/2014/main" xmlns="" val="3794327448"/>
                    </a:ext>
                  </a:extLst>
                </a:gridCol>
                <a:gridCol w="630104">
                  <a:extLst>
                    <a:ext uri="{9D8B030D-6E8A-4147-A177-3AD203B41FA5}">
                      <a16:colId xmlns:a16="http://schemas.microsoft.com/office/drawing/2014/main" xmlns="" val="3534676421"/>
                    </a:ext>
                  </a:extLst>
                </a:gridCol>
                <a:gridCol w="631695">
                  <a:extLst>
                    <a:ext uri="{9D8B030D-6E8A-4147-A177-3AD203B41FA5}">
                      <a16:colId xmlns:a16="http://schemas.microsoft.com/office/drawing/2014/main" xmlns="" val="4225114771"/>
                    </a:ext>
                  </a:extLst>
                </a:gridCol>
                <a:gridCol w="631695">
                  <a:extLst>
                    <a:ext uri="{9D8B030D-6E8A-4147-A177-3AD203B41FA5}">
                      <a16:colId xmlns:a16="http://schemas.microsoft.com/office/drawing/2014/main" xmlns="" val="2141427108"/>
                    </a:ext>
                  </a:extLst>
                </a:gridCol>
                <a:gridCol w="630104">
                  <a:extLst>
                    <a:ext uri="{9D8B030D-6E8A-4147-A177-3AD203B41FA5}">
                      <a16:colId xmlns:a16="http://schemas.microsoft.com/office/drawing/2014/main" xmlns="" val="1356177764"/>
                    </a:ext>
                  </a:extLst>
                </a:gridCol>
                <a:gridCol w="631695">
                  <a:extLst>
                    <a:ext uri="{9D8B030D-6E8A-4147-A177-3AD203B41FA5}">
                      <a16:colId xmlns:a16="http://schemas.microsoft.com/office/drawing/2014/main" xmlns="" val="2026191182"/>
                    </a:ext>
                  </a:extLst>
                </a:gridCol>
                <a:gridCol w="631695">
                  <a:extLst>
                    <a:ext uri="{9D8B030D-6E8A-4147-A177-3AD203B41FA5}">
                      <a16:colId xmlns:a16="http://schemas.microsoft.com/office/drawing/2014/main" xmlns="" val="786282163"/>
                    </a:ext>
                  </a:extLst>
                </a:gridCol>
                <a:gridCol w="630104">
                  <a:extLst>
                    <a:ext uri="{9D8B030D-6E8A-4147-A177-3AD203B41FA5}">
                      <a16:colId xmlns:a16="http://schemas.microsoft.com/office/drawing/2014/main" xmlns="" val="3125508160"/>
                    </a:ext>
                  </a:extLst>
                </a:gridCol>
              </a:tblGrid>
              <a:tr h="468000">
                <a:tc>
                  <a:txBody>
                    <a:bodyPr/>
                    <a:lstStyle/>
                    <a:p>
                      <a:pPr algn="ctr">
                        <a:lnSpc>
                          <a:spcPct val="100000"/>
                        </a:lnSpc>
                        <a:spcAft>
                          <a:spcPts val="0"/>
                        </a:spcAft>
                      </a:pPr>
                      <a:r>
                        <a:rPr lang="zh-CN" sz="2000" dirty="0">
                          <a:effectLst/>
                          <a:latin typeface="宋体" panose="02010600030101010101" pitchFamily="2" charset="-122"/>
                          <a:ea typeface="宋体" panose="02010600030101010101" pitchFamily="2" charset="-122"/>
                        </a:rPr>
                        <a:t>入射角</a:t>
                      </a:r>
                      <a:r>
                        <a:rPr lang="en-US" sz="2000" b="0" i="1" dirty="0" err="1">
                          <a:effectLst/>
                          <a:latin typeface="Times New Roman" panose="02020603050405020304" pitchFamily="18" charset="0"/>
                          <a:ea typeface="宋体" panose="02010600030101010101" pitchFamily="2" charset="-122"/>
                          <a:cs typeface="Times New Roman" panose="02020603050405020304" pitchFamily="18" charset="0"/>
                        </a:rPr>
                        <a:t>i</a:t>
                      </a:r>
                      <a:r>
                        <a:rPr lang="en-US" sz="2000" dirty="0">
                          <a:effectLst/>
                          <a:latin typeface="宋体" panose="02010600030101010101" pitchFamily="2" charset="-122"/>
                          <a:ea typeface="宋体" panose="02010600030101010101" pitchFamily="2" charset="-122"/>
                        </a:rPr>
                        <a:t>/(°)</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10</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20</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30</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a:effectLst/>
                          <a:latin typeface="宋体" panose="02010600030101010101" pitchFamily="2" charset="-122"/>
                          <a:ea typeface="宋体" panose="02010600030101010101" pitchFamily="2" charset="-122"/>
                        </a:rPr>
                        <a:t>40</a:t>
                      </a:r>
                      <a:endPar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a:effectLst/>
                          <a:latin typeface="宋体" panose="02010600030101010101" pitchFamily="2" charset="-122"/>
                          <a:ea typeface="宋体" panose="02010600030101010101" pitchFamily="2" charset="-122"/>
                        </a:rPr>
                        <a:t>50</a:t>
                      </a:r>
                      <a:endPar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a:effectLst/>
                          <a:latin typeface="宋体" panose="02010600030101010101" pitchFamily="2" charset="-122"/>
                          <a:ea typeface="宋体" panose="02010600030101010101" pitchFamily="2" charset="-122"/>
                        </a:rPr>
                        <a:t>60</a:t>
                      </a:r>
                      <a:endParaRPr lang="zh-CN" sz="2000" b="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70</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80</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b="0" dirty="0">
                          <a:effectLst/>
                          <a:latin typeface="宋体" panose="02010600030101010101" pitchFamily="2" charset="-122"/>
                          <a:ea typeface="宋体" panose="02010600030101010101" pitchFamily="2" charset="-122"/>
                        </a:rPr>
                        <a:t>90</a:t>
                      </a:r>
                      <a:endParaRPr lang="zh-CN" sz="2000" b="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79917623"/>
                  </a:ext>
                </a:extLst>
              </a:tr>
              <a:tr h="468000">
                <a:tc>
                  <a:txBody>
                    <a:bodyPr/>
                    <a:lstStyle/>
                    <a:p>
                      <a:pPr algn="ctr">
                        <a:lnSpc>
                          <a:spcPct val="100000"/>
                        </a:lnSpc>
                        <a:spcAft>
                          <a:spcPts val="0"/>
                        </a:spcAft>
                      </a:pPr>
                      <a:r>
                        <a:rPr lang="zh-CN" sz="2000" dirty="0">
                          <a:solidFill>
                            <a:schemeClr val="tx1"/>
                          </a:solidFill>
                          <a:effectLst/>
                          <a:latin typeface="宋体" panose="02010600030101010101" pitchFamily="2" charset="-122"/>
                          <a:ea typeface="宋体" panose="02010600030101010101" pitchFamily="2" charset="-122"/>
                        </a:rPr>
                        <a:t>折射角</a:t>
                      </a:r>
                      <a:r>
                        <a:rPr lang="en-US" sz="2000" b="0" i="1" kern="12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a:t>
                      </a:r>
                      <a:r>
                        <a:rPr lang="en-US" sz="2000" dirty="0">
                          <a:solidFill>
                            <a:schemeClr val="tx1"/>
                          </a:solidFill>
                          <a:effectLst/>
                          <a:latin typeface="宋体" panose="02010600030101010101" pitchFamily="2" charset="-122"/>
                          <a:ea typeface="宋体" panose="02010600030101010101" pitchFamily="2" charset="-122"/>
                        </a:rPr>
                        <a:t>/(°)</a:t>
                      </a:r>
                      <a:endParaRPr lang="zh-CN" sz="200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7.5</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solidFill>
                      <a:srgbClr val="F5CBCC"/>
                    </a:solidFill>
                  </a:tcP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14.9</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22.1</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28.9</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35.2</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40.6</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45.0</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47.7</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tc>
                  <a:txBody>
                    <a:bodyPr/>
                    <a:lstStyle/>
                    <a:p>
                      <a:pPr algn="ctr">
                        <a:lnSpc>
                          <a:spcPct val="100000"/>
                        </a:lnSpc>
                        <a:spcAft>
                          <a:spcPts val="0"/>
                        </a:spcAft>
                      </a:pPr>
                      <a:r>
                        <a:rPr lang="en-US" sz="2000" dirty="0">
                          <a:effectLst/>
                          <a:latin typeface="宋体" panose="02010600030101010101" pitchFamily="2" charset="-122"/>
                          <a:ea typeface="宋体" panose="02010600030101010101" pitchFamily="2" charset="-122"/>
                        </a:rPr>
                        <a:t>48.8</a:t>
                      </a:r>
                      <a:endParaRPr 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xmlns="" val="3324980190"/>
                  </a:ext>
                </a:extLst>
              </a:tr>
            </a:tbl>
          </a:graphicData>
        </a:graphic>
      </p:graphicFrame>
      <p:sp>
        <p:nvSpPr>
          <p:cNvPr id="15" name="矩形 14">
            <a:extLst>
              <a:ext uri="{FF2B5EF4-FFF2-40B4-BE49-F238E27FC236}">
                <a16:creationId xmlns:a16="http://schemas.microsoft.com/office/drawing/2014/main" xmlns="" id="{BCD71A73-2222-4529-8886-BA652523A1BC}"/>
              </a:ext>
            </a:extLst>
          </p:cNvPr>
          <p:cNvSpPr/>
          <p:nvPr/>
        </p:nvSpPr>
        <p:spPr>
          <a:xfrm>
            <a:off x="854074" y="5271788"/>
            <a:ext cx="10575926" cy="936347"/>
          </a:xfrm>
          <a:prstGeom prst="rect">
            <a:avLst/>
          </a:prstGeom>
        </p:spPr>
        <p:txBody>
          <a:bodyPr wrap="square">
            <a:spAutoFit/>
          </a:bodyPr>
          <a:lstStyle/>
          <a:p>
            <a:pPr algn="just">
              <a:lnSpc>
                <a:spcPct val="120000"/>
              </a:lnSpc>
            </a:pP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入射角较小时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入射角</a:t>
            </a:r>
            <a:r>
              <a:rPr lang="en-US" altLang="zh-CN" sz="2400" i="1" kern="100" dirty="0" err="1">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与折射角</a:t>
            </a:r>
            <a:r>
              <a:rPr lang="en-US" altLang="zh-CN" sz="2400" i="1" kern="100" dirty="0">
                <a:solidFill>
                  <a:srgbClr val="EE3028"/>
                </a:solidFill>
                <a:uFill>
                  <a:solidFill>
                    <a:srgbClr val="000000"/>
                  </a:solidFill>
                </a:uFill>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近似成正比关系</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当入射角较大时</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正比关系不再成立</a:t>
            </a:r>
          </a:p>
        </p:txBody>
      </p:sp>
    </p:spTree>
    <p:extLst>
      <p:ext uri="{BB962C8B-B14F-4D97-AF65-F5344CB8AC3E}">
        <p14:creationId xmlns:p14="http://schemas.microsoft.com/office/powerpoint/2010/main" val="26037955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探究光的折射规律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C06AB248-DA80-49F7-9340-9F8FAC7FDACF}"/>
              </a:ext>
            </a:extLst>
          </p:cNvPr>
          <p:cNvSpPr/>
          <p:nvPr/>
        </p:nvSpPr>
        <p:spPr>
          <a:xfrm>
            <a:off x="757368" y="1551043"/>
            <a:ext cx="10672632" cy="3302058"/>
          </a:xfrm>
          <a:prstGeom prst="rect">
            <a:avLst/>
          </a:prstGeom>
        </p:spPr>
        <p:txBody>
          <a:bodyPr wrap="square">
            <a:spAutoFit/>
          </a:bodyPr>
          <a:lstStyle/>
          <a:p>
            <a:pPr algn="just">
              <a:lnSpc>
                <a:spcPct val="180000"/>
              </a:lnSpc>
            </a:pPr>
            <a:r>
              <a:rPr lang="en-US" altLang="zh-CN" sz="2400" spc="-20" dirty="0">
                <a:latin typeface="宋体" panose="02010600030101010101" pitchFamily="2" charset="-122"/>
                <a:ea typeface="宋体" panose="02010600030101010101" pitchFamily="2" charset="-122"/>
                <a:cs typeface="楷体" panose="02010609060101010101" pitchFamily="49" charset="-122"/>
              </a:rPr>
              <a:t>(4)</a:t>
            </a:r>
            <a:r>
              <a:rPr lang="zh-CN" altLang="en-US" sz="2400" spc="-20" dirty="0">
                <a:latin typeface="宋体" panose="02010600030101010101" pitchFamily="2" charset="-122"/>
                <a:ea typeface="宋体" panose="02010600030101010101" pitchFamily="2" charset="-122"/>
                <a:cs typeface="楷体" panose="02010609060101010101" pitchFamily="49" charset="-122"/>
              </a:rPr>
              <a:t>某次实验中</a:t>
            </a:r>
            <a:r>
              <a:rPr lang="en-US" altLang="zh-CN" sz="2400" spc="-20" dirty="0">
                <a:latin typeface="宋体" panose="02010600030101010101" pitchFamily="2" charset="-122"/>
                <a:ea typeface="宋体" panose="02010600030101010101" pitchFamily="2" charset="-122"/>
                <a:cs typeface="楷体" panose="02010609060101010101" pitchFamily="49" charset="-122"/>
              </a:rPr>
              <a:t>,</a:t>
            </a:r>
            <a:r>
              <a:rPr lang="zh-CN" altLang="en-US" sz="2400" spc="-20" dirty="0">
                <a:latin typeface="宋体" panose="02010600030101010101" pitchFamily="2" charset="-122"/>
                <a:ea typeface="宋体" panose="02010600030101010101" pitchFamily="2" charset="-122"/>
                <a:cs typeface="楷体" panose="02010609060101010101" pitchFamily="49" charset="-122"/>
              </a:rPr>
              <a:t>实验小组的小安同学让一束光沿着折射光线的方向从水中射向空气</a:t>
            </a:r>
            <a:r>
              <a:rPr lang="en-US" altLang="zh-CN" sz="2400" spc="-20" dirty="0">
                <a:latin typeface="宋体" panose="02010600030101010101" pitchFamily="2" charset="-122"/>
                <a:ea typeface="宋体" panose="02010600030101010101" pitchFamily="2" charset="-122"/>
                <a:cs typeface="楷体" panose="02010609060101010101" pitchFamily="49" charset="-122"/>
              </a:rPr>
              <a:t>,</a:t>
            </a:r>
            <a:r>
              <a:rPr lang="zh-CN" altLang="en-US" sz="2400" spc="-20" dirty="0">
                <a:latin typeface="宋体" panose="02010600030101010101" pitchFamily="2" charset="-122"/>
                <a:ea typeface="宋体" panose="02010600030101010101" pitchFamily="2" charset="-122"/>
                <a:cs typeface="楷体" panose="02010609060101010101" pitchFamily="49" charset="-122"/>
              </a:rPr>
              <a:t>发现这束光折射后与原来的入射光线重合</a:t>
            </a:r>
            <a:r>
              <a:rPr lang="en-US" altLang="zh-CN" sz="2400" spc="-20" dirty="0">
                <a:latin typeface="宋体" panose="02010600030101010101" pitchFamily="2" charset="-122"/>
                <a:ea typeface="宋体" panose="02010600030101010101" pitchFamily="2" charset="-122"/>
                <a:cs typeface="楷体" panose="02010609060101010101" pitchFamily="49" charset="-122"/>
              </a:rPr>
              <a:t>,</a:t>
            </a:r>
            <a:r>
              <a:rPr lang="zh-CN" altLang="en-US" sz="2400" spc="-20" dirty="0">
                <a:latin typeface="宋体" panose="02010600030101010101" pitchFamily="2" charset="-122"/>
                <a:ea typeface="宋体" panose="02010600030101010101" pitchFamily="2" charset="-122"/>
                <a:cs typeface="楷体" panose="02010609060101010101" pitchFamily="49" charset="-122"/>
              </a:rPr>
              <a:t>说明折射现象中</a:t>
            </a:r>
            <a:r>
              <a:rPr lang="en-US" altLang="zh-CN" sz="2400" spc="-20" dirty="0">
                <a:latin typeface="宋体" panose="02010600030101010101" pitchFamily="2" charset="-122"/>
                <a:ea typeface="宋体" panose="02010600030101010101" pitchFamily="2" charset="-122"/>
                <a:cs typeface="楷体" panose="02010609060101010101" pitchFamily="49" charset="-122"/>
              </a:rPr>
              <a:t>_____________. </a:t>
            </a:r>
          </a:p>
          <a:p>
            <a:pPr algn="just">
              <a:lnSpc>
                <a:spcPct val="18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小安逐渐增大这束光的入射角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发现折射角逐渐</a:t>
            </a:r>
            <a:r>
              <a:rPr lang="zh-CN" altLang="en-US" sz="2400" u="sng" dirty="0">
                <a:latin typeface="宋体" panose="02010600030101010101" pitchFamily="2" charset="-122"/>
                <a:ea typeface="宋体" panose="02010600030101010101" pitchFamily="2" charset="-122"/>
                <a:cs typeface="楷体" panose="02010609060101010101" pitchFamily="49"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同时折射光不断减弱、反射光不断增强</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当入射角增大到</a:t>
            </a:r>
            <a:r>
              <a:rPr lang="en-US" altLang="zh-CN" sz="2400" dirty="0">
                <a:latin typeface="宋体" panose="02010600030101010101" pitchFamily="2" charset="-122"/>
                <a:ea typeface="宋体" panose="02010600030101010101" pitchFamily="2" charset="-122"/>
                <a:cs typeface="楷体" panose="02010609060101010101" pitchFamily="49" charset="-122"/>
              </a:rPr>
              <a:t>48.8°</a:t>
            </a:r>
            <a:r>
              <a:rPr lang="zh-CN" altLang="en-US" sz="2400" dirty="0">
                <a:latin typeface="宋体" panose="02010600030101010101" pitchFamily="2" charset="-122"/>
                <a:ea typeface="宋体" panose="02010600030101010101" pitchFamily="2" charset="-122"/>
                <a:cs typeface="楷体" panose="02010609060101010101" pitchFamily="49" charset="-122"/>
              </a:rPr>
              <a:t>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折射角增大到</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继续增大入射角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他将观察到</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cs typeface="楷体" panose="02010609060101010101" pitchFamily="49" charset="-122"/>
              </a:rPr>
              <a:t>. </a:t>
            </a:r>
          </a:p>
        </p:txBody>
      </p:sp>
      <p:sp>
        <p:nvSpPr>
          <p:cNvPr id="13" name="圆角矩形 36">
            <a:extLst>
              <a:ext uri="{FF2B5EF4-FFF2-40B4-BE49-F238E27FC236}">
                <a16:creationId xmlns:a16="http://schemas.microsoft.com/office/drawing/2014/main" xmlns="" id="{208A59F3-51C6-49DB-8CB2-C3933D5725B0}"/>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BC999F4A-4894-4BD1-9EDE-BF4E3480C4A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xmlns="" id="{4FEC9BEB-268E-4933-9B13-299587B8867F}"/>
              </a:ext>
            </a:extLst>
          </p:cNvPr>
          <p:cNvSpPr/>
          <p:nvPr/>
        </p:nvSpPr>
        <p:spPr>
          <a:xfrm>
            <a:off x="9344505" y="2362685"/>
            <a:ext cx="2085495"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光路是可逆的</a:t>
            </a:r>
          </a:p>
        </p:txBody>
      </p:sp>
      <p:sp>
        <p:nvSpPr>
          <p:cNvPr id="11" name="矩形 10">
            <a:extLst>
              <a:ext uri="{FF2B5EF4-FFF2-40B4-BE49-F238E27FC236}">
                <a16:creationId xmlns:a16="http://schemas.microsoft.com/office/drawing/2014/main" xmlns="" id="{686065EF-E2F2-4C20-A130-426ADA9C9E48}"/>
              </a:ext>
            </a:extLst>
          </p:cNvPr>
          <p:cNvSpPr/>
          <p:nvPr/>
        </p:nvSpPr>
        <p:spPr>
          <a:xfrm>
            <a:off x="7990792" y="3010752"/>
            <a:ext cx="831126"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p>
        </p:txBody>
      </p:sp>
      <p:sp>
        <p:nvSpPr>
          <p:cNvPr id="12" name="矩形 11">
            <a:extLst>
              <a:ext uri="{FF2B5EF4-FFF2-40B4-BE49-F238E27FC236}">
                <a16:creationId xmlns:a16="http://schemas.microsoft.com/office/drawing/2014/main" xmlns="" id="{273BE358-A830-4143-8666-24C8AE6FC583}"/>
              </a:ext>
            </a:extLst>
          </p:cNvPr>
          <p:cNvSpPr/>
          <p:nvPr/>
        </p:nvSpPr>
        <p:spPr>
          <a:xfrm>
            <a:off x="10023837" y="3682884"/>
            <a:ext cx="550379"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83965FEE-FE05-435F-B603-3B51D70D7649}"/>
              </a:ext>
            </a:extLst>
          </p:cNvPr>
          <p:cNvSpPr/>
          <p:nvPr/>
        </p:nvSpPr>
        <p:spPr>
          <a:xfrm>
            <a:off x="4784530" y="4324586"/>
            <a:ext cx="3645271"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没有折射光</a:t>
            </a:r>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只有反射光</a:t>
            </a:r>
          </a:p>
        </p:txBody>
      </p:sp>
    </p:spTree>
    <p:extLst>
      <p:ext uri="{BB962C8B-B14F-4D97-AF65-F5344CB8AC3E}">
        <p14:creationId xmlns:p14="http://schemas.microsoft.com/office/powerpoint/2010/main" val="101480460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探究光的折射规律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C06AB248-DA80-49F7-9340-9F8FAC7FDACF}"/>
              </a:ext>
            </a:extLst>
          </p:cNvPr>
          <p:cNvSpPr/>
          <p:nvPr/>
        </p:nvSpPr>
        <p:spPr>
          <a:xfrm>
            <a:off x="757368" y="1551043"/>
            <a:ext cx="10672632" cy="4668586"/>
          </a:xfrm>
          <a:prstGeom prst="rect">
            <a:avLst/>
          </a:prstGeom>
        </p:spPr>
        <p:txBody>
          <a:bodyPr wrap="square">
            <a:spAutoFit/>
          </a:bodyPr>
          <a:lstStyle/>
          <a:p>
            <a:pPr algn="just">
              <a:lnSpc>
                <a:spcPct val="14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实验器材与装置</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实验器材</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激光笔、玻璃砖</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或水槽和水</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、量角器等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zh-CN" altLang="en-US" sz="2400" dirty="0">
                <a:latin typeface="黑体" panose="02010609060101010101" pitchFamily="49" charset="-122"/>
                <a:ea typeface="黑体" panose="02010609060101010101" pitchFamily="49" charset="-122"/>
              </a:rPr>
              <a:t>实验操作</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观察实验现象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折射光线与入射光线、法线是否在同一平面内</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折射光线与入射光线在法线的同侧还是异侧</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折射光线的偏折方向等</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dirty="0">
                <a:latin typeface="宋体" panose="02010600030101010101" pitchFamily="2" charset="-122"/>
                <a:ea typeface="宋体" panose="02010600030101010101" pitchFamily="2" charset="-122"/>
                <a:cs typeface="楷体" panose="02010609060101010101" pitchFamily="49" charset="-122"/>
              </a:rPr>
              <a:t>测量数据</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折射角和入射角的大小</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验证光路可逆</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使激光逆着折射光线射入</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观察折射光线是否与原来的入射光线</a:t>
            </a:r>
            <a:r>
              <a:rPr lang="zh-CN" altLang="en-US" sz="2400" u="wavyHeavy" dirty="0">
                <a:uFill>
                  <a:solidFill>
                    <a:srgbClr val="FF0000"/>
                  </a:solidFill>
                </a:uFill>
                <a:latin typeface="宋体" panose="02010600030101010101" pitchFamily="2" charset="-122"/>
                <a:ea typeface="宋体" panose="02010600030101010101" pitchFamily="2" charset="-122"/>
                <a:cs typeface="楷体" panose="02010609060101010101" pitchFamily="49" charset="-122"/>
              </a:rPr>
              <a:t>重合</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4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多次改变入射角进行实验的目的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使实验结论具有普遍性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3" name="圆角矩形 36">
            <a:extLst>
              <a:ext uri="{FF2B5EF4-FFF2-40B4-BE49-F238E27FC236}">
                <a16:creationId xmlns:a16="http://schemas.microsoft.com/office/drawing/2014/main" xmlns="" id="{208A59F3-51C6-49DB-8CB2-C3933D5725B0}"/>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BC999F4A-4894-4BD1-9EDE-BF4E3480C4A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81499631"/>
      </p:ext>
    </p:extLst>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探究光的折射规律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p:sp>
        <p:nvSpPr>
          <p:cNvPr id="10" name="矩形 9">
            <a:extLst>
              <a:ext uri="{FF2B5EF4-FFF2-40B4-BE49-F238E27FC236}">
                <a16:creationId xmlns:a16="http://schemas.microsoft.com/office/drawing/2014/main" xmlns="" id="{C06AB248-DA80-49F7-9340-9F8FAC7FDACF}"/>
              </a:ext>
            </a:extLst>
          </p:cNvPr>
          <p:cNvSpPr/>
          <p:nvPr/>
        </p:nvSpPr>
        <p:spPr>
          <a:xfrm>
            <a:off x="757368" y="1551043"/>
            <a:ext cx="10672632" cy="4437753"/>
          </a:xfrm>
          <a:prstGeom prst="rect">
            <a:avLst/>
          </a:prstGeom>
        </p:spPr>
        <p:txBody>
          <a:bodyPr wrap="square">
            <a:spAutoFit/>
          </a:bodyPr>
          <a:lstStyle/>
          <a:p>
            <a:pPr algn="just">
              <a:lnSpc>
                <a:spcPct val="150000"/>
              </a:lnSpc>
            </a:pPr>
            <a:r>
              <a:rPr lang="zh-CN" altLang="en-US" sz="2400" dirty="0">
                <a:latin typeface="黑体" panose="02010609060101010101" pitchFamily="49" charset="-122"/>
                <a:ea typeface="黑体" panose="02010609060101010101" pitchFamily="49" charset="-122"/>
                <a:cs typeface="楷体" panose="02010609060101010101" pitchFamily="49" charset="-122"/>
              </a:rPr>
              <a:t>实验结论</a:t>
            </a:r>
            <a:r>
              <a:rPr lang="en-US" altLang="zh-CN" sz="2400" dirty="0">
                <a:latin typeface="黑体" panose="02010609060101010101" pitchFamily="49" charset="-122"/>
                <a:ea typeface="黑体" panose="02010609060101010101" pitchFamily="49"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折射光线、入射光线和法线在同一平面内</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折射光线和入射光线分别位于法线两侧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入射角增大时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折射角增大</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当光从空气斜射到水或其他介质中时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折射角小于入射角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当光从水或其他介质斜射到空气中时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折射角大于入射角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光从一种介质垂直射入另一种介质中时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传播方向不变</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50000"/>
              </a:lnSpc>
            </a:pPr>
            <a:r>
              <a:rPr lang="zh-CN" altLang="en-US" sz="2400" dirty="0">
                <a:latin typeface="宋体" panose="02010600030101010101" pitchFamily="2" charset="-122"/>
                <a:ea typeface="宋体" panose="02010600030101010101" pitchFamily="2" charset="-122"/>
                <a:cs typeface="楷体" panose="02010609060101010101" pitchFamily="49" charset="-122"/>
              </a:rPr>
              <a:t>在折射现象中光路是可逆的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p:sp>
        <p:nvSpPr>
          <p:cNvPr id="13" name="圆角矩形 36">
            <a:extLst>
              <a:ext uri="{FF2B5EF4-FFF2-40B4-BE49-F238E27FC236}">
                <a16:creationId xmlns:a16="http://schemas.microsoft.com/office/drawing/2014/main" xmlns="" id="{208A59F3-51C6-49DB-8CB2-C3933D5725B0}"/>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BC999F4A-4894-4BD1-9EDE-BF4E3480C4A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78933548"/>
      </p:ext>
    </p:extLst>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探究光的折射规律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3</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C06AB248-DA80-49F7-9340-9F8FAC7FDACF}"/>
                  </a:ext>
                </a:extLst>
              </p:cNvPr>
              <p:cNvSpPr/>
              <p:nvPr/>
            </p:nvSpPr>
            <p:spPr>
              <a:xfrm>
                <a:off x="757368" y="1551043"/>
                <a:ext cx="10672632" cy="4667047"/>
              </a:xfrm>
              <a:prstGeom prst="rect">
                <a:avLst/>
              </a:prstGeom>
            </p:spPr>
            <p:txBody>
              <a:bodyPr wrap="square">
                <a:spAutoFit/>
              </a:bodyPr>
              <a:lstStyle/>
              <a:p>
                <a:pPr algn="just">
                  <a:lnSpc>
                    <a:spcPct val="12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1.</a:t>
                </a:r>
                <a:r>
                  <a:rPr lang="zh-CN" altLang="en-US" sz="2400" dirty="0">
                    <a:latin typeface="宋体" panose="02010600030101010101" pitchFamily="2" charset="-122"/>
                    <a:ea typeface="宋体" panose="02010600030101010101" pitchFamily="2" charset="-122"/>
                    <a:cs typeface="楷体" panose="02010609060101010101" pitchFamily="49" charset="-122"/>
                  </a:rPr>
                  <a:t>要使水中的光路更清晰</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可以在水中添加适量牛奶</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2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2.</a:t>
                </a:r>
                <a:r>
                  <a:rPr lang="zh-CN" altLang="en-US" sz="2400" dirty="0">
                    <a:latin typeface="宋体" panose="02010600030101010101" pitchFamily="2" charset="-122"/>
                    <a:ea typeface="宋体" panose="02010600030101010101" pitchFamily="2" charset="-122"/>
                    <a:cs typeface="楷体" panose="02010609060101010101" pitchFamily="49" charset="-122"/>
                  </a:rPr>
                  <a:t>对比光从空气斜射入不同透明介质时的折射现象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可得出不同介质对光的折射能力是</a:t>
                </a:r>
                <a:r>
                  <a:rPr lang="zh-CN" altLang="en-US" sz="2400" u="wavyHeavy" dirty="0">
                    <a:uFill>
                      <a:solidFill>
                        <a:srgbClr val="FF0000"/>
                      </a:solidFill>
                    </a:uFill>
                    <a:latin typeface="宋体" panose="02010600030101010101" pitchFamily="2" charset="-122"/>
                    <a:ea typeface="宋体" panose="02010600030101010101" pitchFamily="2" charset="-122"/>
                  </a:rPr>
                  <a:t>不同</a:t>
                </a:r>
                <a:r>
                  <a:rPr lang="zh-CN" altLang="en-US" sz="2400" dirty="0">
                    <a:latin typeface="宋体" panose="02010600030101010101" pitchFamily="2" charset="-122"/>
                    <a:ea typeface="宋体" panose="02010600030101010101" pitchFamily="2" charset="-122"/>
                    <a:cs typeface="楷体" panose="02010609060101010101" pitchFamily="49" charset="-122"/>
                  </a:rPr>
                  <a:t>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2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3.</a:t>
                </a:r>
                <a:r>
                  <a:rPr lang="zh-CN" altLang="en-US" sz="2400" u="wavyHeavy" dirty="0">
                    <a:uFill>
                      <a:solidFill>
                        <a:srgbClr val="FF0000"/>
                      </a:solidFill>
                    </a:uFill>
                    <a:latin typeface="宋体" panose="02010600030101010101" pitchFamily="2" charset="-122"/>
                    <a:ea typeface="宋体" panose="02010600030101010101" pitchFamily="2" charset="-122"/>
                  </a:rPr>
                  <a:t>全反射</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当光从水或玻璃斜射入空气中时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存在一个“临界角”</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当入射角大于临界角时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将只有反射光线</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没有折射光线</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2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4.</a:t>
                </a:r>
                <a:r>
                  <a:rPr lang="zh-CN" altLang="en-US" sz="2400" dirty="0">
                    <a:latin typeface="宋体" panose="02010600030101010101" pitchFamily="2" charset="-122"/>
                    <a:ea typeface="宋体" panose="02010600030101010101" pitchFamily="2" charset="-122"/>
                    <a:cs typeface="楷体" panose="02010609060101010101" pitchFamily="49" charset="-122"/>
                  </a:rPr>
                  <a:t>定量规律</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光从一种介质斜射入另一种介质中时</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入射角的正弦与折射角的正弦的比值是一个定值</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即</a:t>
                </a:r>
                <a14:m>
                  <m:oMath xmlns:m="http://schemas.openxmlformats.org/officeDocument/2006/math">
                    <m:f>
                      <m:fPr>
                        <m:ctrlPr>
                          <a:rPr lang="en-US" altLang="zh-CN" sz="2400" i="1" dirty="0" smtClean="0">
                            <a:latin typeface="Cambria Math"/>
                            <a:ea typeface="宋体" panose="02010600030101010101" pitchFamily="2" charset="-122"/>
                            <a:cs typeface="楷体" panose="02010609060101010101" pitchFamily="49" charset="-122"/>
                          </a:rPr>
                        </m:ctrlPr>
                      </m:fPr>
                      <m:num>
                        <m:r>
                          <m:rPr>
                            <m:sty m:val="p"/>
                          </m:rPr>
                          <a:rPr lang="en-US" altLang="zh-CN" sz="2400" i="0" dirty="0" smtClean="0">
                            <a:latin typeface="Cambria Math" panose="02040503050406030204" pitchFamily="18" charset="0"/>
                            <a:ea typeface="宋体" panose="02010600030101010101" pitchFamily="2" charset="-122"/>
                            <a:cs typeface="楷体" panose="02010609060101010101" pitchFamily="49" charset="-122"/>
                          </a:rPr>
                          <m:t>sin</m:t>
                        </m:r>
                        <m:r>
                          <a:rPr lang="en-US" altLang="zh-CN" sz="2400" i="1" dirty="0" smtClean="0">
                            <a:latin typeface="Cambria Math" panose="02040503050406030204" pitchFamily="18" charset="0"/>
                            <a:ea typeface="宋体" panose="02010600030101010101" pitchFamily="2" charset="-122"/>
                            <a:cs typeface="楷体" panose="02010609060101010101" pitchFamily="49" charset="-122"/>
                          </a:rPr>
                          <m:t>𝑖</m:t>
                        </m:r>
                      </m:num>
                      <m:den>
                        <m:r>
                          <m:rPr>
                            <m:sty m:val="p"/>
                          </m:rPr>
                          <a:rPr lang="en-US" altLang="zh-CN" sz="2400" i="0" dirty="0" err="1">
                            <a:latin typeface="Cambria Math" panose="02040503050406030204" pitchFamily="18" charset="0"/>
                            <a:ea typeface="宋体" panose="02010600030101010101" pitchFamily="2" charset="-122"/>
                            <a:cs typeface="楷体" panose="02010609060101010101" pitchFamily="49" charset="-122"/>
                          </a:rPr>
                          <m:t>sin</m:t>
                        </m:r>
                        <m:r>
                          <a:rPr lang="en-US" altLang="zh-CN" sz="2400" i="1" dirty="0" err="1">
                            <a:latin typeface="Cambria Math" panose="02040503050406030204" pitchFamily="18" charset="0"/>
                            <a:ea typeface="宋体" panose="02010600030101010101" pitchFamily="2" charset="-122"/>
                            <a:cs typeface="楷体" panose="02010609060101010101" pitchFamily="49" charset="-122"/>
                          </a:rPr>
                          <m:t>𝑟</m:t>
                        </m:r>
                      </m:den>
                    </m:f>
                  </m:oMath>
                </a14:m>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定值</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2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5.</a:t>
                </a:r>
                <a:r>
                  <a:rPr lang="zh-CN" altLang="en-US" sz="2400" dirty="0">
                    <a:latin typeface="宋体" panose="02010600030101010101" pitchFamily="2" charset="-122"/>
                    <a:ea typeface="宋体" panose="02010600030101010101" pitchFamily="2" charset="-122"/>
                    <a:cs typeface="楷体" panose="02010609060101010101" pitchFamily="49" charset="-122"/>
                  </a:rPr>
                  <a:t>研究折射现象常用的实验方法还有“插针法”</a:t>
                </a:r>
                <a:r>
                  <a:rPr lang="en-US" altLang="zh-CN" sz="2400" dirty="0">
                    <a:latin typeface="宋体" panose="02010600030101010101" pitchFamily="2" charset="-122"/>
                    <a:ea typeface="宋体" panose="02010600030101010101" pitchFamily="2" charset="-122"/>
                    <a:cs typeface="楷体" panose="02010609060101010101" pitchFamily="49" charset="-122"/>
                  </a:rPr>
                  <a:t>.</a:t>
                </a:r>
              </a:p>
              <a:p>
                <a:pPr algn="just">
                  <a:lnSpc>
                    <a:spcPct val="120000"/>
                  </a:lnSpc>
                </a:pPr>
                <a:r>
                  <a:rPr lang="en-US" altLang="zh-CN" sz="2400" dirty="0">
                    <a:latin typeface="宋体" panose="02010600030101010101" pitchFamily="2" charset="-122"/>
                    <a:ea typeface="宋体" panose="02010600030101010101" pitchFamily="2" charset="-122"/>
                    <a:cs typeface="楷体" panose="02010609060101010101" pitchFamily="49" charset="-122"/>
                  </a:rPr>
                  <a:t>6.</a:t>
                </a:r>
                <a:r>
                  <a:rPr lang="zh-CN" altLang="en-US" sz="2400" dirty="0">
                    <a:latin typeface="宋体" panose="02010600030101010101" pitchFamily="2" charset="-122"/>
                    <a:ea typeface="宋体" panose="02010600030101010101" pitchFamily="2" charset="-122"/>
                    <a:cs typeface="楷体" panose="02010609060101010101" pitchFamily="49" charset="-122"/>
                  </a:rPr>
                  <a:t>对比同种介质对不同色光的折射现象</a:t>
                </a:r>
                <a:r>
                  <a:rPr lang="en-US" altLang="zh-CN" sz="2400" dirty="0">
                    <a:latin typeface="宋体" panose="02010600030101010101" pitchFamily="2" charset="-122"/>
                    <a:ea typeface="宋体" panose="02010600030101010101" pitchFamily="2" charset="-122"/>
                    <a:cs typeface="楷体" panose="02010609060101010101" pitchFamily="49" charset="-122"/>
                  </a:rPr>
                  <a:t>,</a:t>
                </a:r>
                <a:r>
                  <a:rPr lang="zh-CN" altLang="en-US" sz="2400" dirty="0">
                    <a:latin typeface="宋体" panose="02010600030101010101" pitchFamily="2" charset="-122"/>
                    <a:ea typeface="宋体" panose="02010600030101010101" pitchFamily="2" charset="-122"/>
                    <a:cs typeface="楷体" panose="02010609060101010101" pitchFamily="49" charset="-122"/>
                  </a:rPr>
                  <a:t>可得出介质对不同色光的折射能力是不同的</a:t>
                </a:r>
                <a:r>
                  <a:rPr lang="en-US" altLang="zh-CN" sz="2400" dirty="0">
                    <a:latin typeface="宋体" panose="02010600030101010101" pitchFamily="2" charset="-122"/>
                    <a:ea typeface="宋体" panose="02010600030101010101" pitchFamily="2" charset="-122"/>
                    <a:cs typeface="楷体" panose="02010609060101010101" pitchFamily="49" charset="-122"/>
                  </a:rPr>
                  <a:t>.</a:t>
                </a:r>
              </a:p>
            </p:txBody>
          </p:sp>
        </mc:Choice>
        <mc:Fallback xmlns="">
          <p:sp>
            <p:nvSpPr>
              <p:cNvPr id="10" name="矩形 9">
                <a:extLst>
                  <a:ext uri="{FF2B5EF4-FFF2-40B4-BE49-F238E27FC236}">
                    <a16:creationId xmlns:a16="http://schemas.microsoft.com/office/drawing/2014/main" id="{C06AB248-DA80-49F7-9340-9F8FAC7FDACF}"/>
                  </a:ext>
                </a:extLst>
              </p:cNvPr>
              <p:cNvSpPr>
                <a:spLocks noRot="1" noChangeAspect="1" noMove="1" noResize="1" noEditPoints="1" noAdjustHandles="1" noChangeArrowheads="1" noChangeShapeType="1" noTextEdit="1"/>
              </p:cNvSpPr>
              <p:nvPr/>
            </p:nvSpPr>
            <p:spPr>
              <a:xfrm>
                <a:off x="757368" y="1551043"/>
                <a:ext cx="10672632" cy="4667047"/>
              </a:xfrm>
              <a:prstGeom prst="rect">
                <a:avLst/>
              </a:prstGeom>
              <a:blipFill>
                <a:blip r:embed="rId2"/>
                <a:stretch>
                  <a:fillRect l="-857" t="-783" r="-914" b="-1958"/>
                </a:stretch>
              </a:blipFill>
            </p:spPr>
            <p:txBody>
              <a:bodyPr/>
              <a:lstStyle/>
              <a:p>
                <a:r>
                  <a:rPr lang="zh-CN" altLang="en-US">
                    <a:noFill/>
                  </a:rPr>
                  <a:t> </a:t>
                </a:r>
              </a:p>
            </p:txBody>
          </p:sp>
        </mc:Fallback>
      </mc:AlternateContent>
      <p:sp>
        <p:nvSpPr>
          <p:cNvPr id="13" name="圆角矩形 36">
            <a:extLst>
              <a:ext uri="{FF2B5EF4-FFF2-40B4-BE49-F238E27FC236}">
                <a16:creationId xmlns:a16="http://schemas.microsoft.com/office/drawing/2014/main" xmlns="" id="{208A59F3-51C6-49DB-8CB2-C3933D5725B0}"/>
              </a:ext>
            </a:extLst>
          </p:cNvPr>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BC999F4A-4894-4BD1-9EDE-BF4E3480C4A1}"/>
              </a:ext>
            </a:extLst>
          </p:cNvPr>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endParaRPr lang="en-US" altLang="zh-CN" sz="2800" b="1" dirty="0">
              <a:solidFill>
                <a:srgbClr val="EE3028"/>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08185321"/>
      </p:ext>
    </p:extLst>
  </p:cSld>
  <p:clrMapOvr>
    <a:masterClrMapping/>
  </p:clrMapOvr>
  <p:transition spd="med">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拓展帮</a:t>
            </a:r>
          </a:p>
        </p:txBody>
      </p:sp>
    </p:spTree>
    <p:extLst>
      <p:ext uri="{BB962C8B-B14F-4D97-AF65-F5344CB8AC3E}">
        <p14:creationId xmlns:p14="http://schemas.microsoft.com/office/powerpoint/2010/main" val="4079527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2" y="1257200"/>
            <a:ext cx="10760673" cy="1769331"/>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教材情景</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a:t>
            </a:r>
            <a:r>
              <a:rPr lang="en-US" altLang="zh-CN" sz="24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人教版八上</a:t>
            </a:r>
            <a:r>
              <a:rPr lang="en-US" altLang="zh-CN" sz="2400" dirty="0">
                <a:latin typeface="仿宋" panose="02010609060101010101" pitchFamily="49" charset="-122"/>
                <a:ea typeface="仿宋" panose="02010609060101010101" pitchFamily="49" charset="-122"/>
              </a:rPr>
              <a:t>P81]</a:t>
            </a:r>
            <a:endParaRPr lang="en-US" altLang="zh-CN" sz="2400" dirty="0">
              <a:latin typeface="宋体" panose="02010600030101010101" pitchFamily="2" charset="-122"/>
              <a:ea typeface="宋体" panose="02010600030101010101" pitchFamily="2" charset="-122"/>
            </a:endParaRPr>
          </a:p>
          <a:p>
            <a:pPr algn="just">
              <a:lnSpc>
                <a:spcPct val="160000"/>
              </a:lnSpc>
            </a:pPr>
            <a:r>
              <a:rPr lang="zh-CN" altLang="en-US" sz="2400" dirty="0">
                <a:latin typeface="宋体" panose="02010600030101010101" pitchFamily="2" charset="-122"/>
                <a:ea typeface="宋体" panose="02010600030101010101" pitchFamily="2" charset="-122"/>
              </a:rPr>
              <a:t>    让一束光从空气以不同的角度射入水中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图</a:t>
            </a:r>
            <a:r>
              <a:rPr lang="en-US" altLang="zh-CN" sz="2400" dirty="0">
                <a:latin typeface="宋体" panose="02010600030101010101" pitchFamily="2" charset="-122"/>
                <a:ea typeface="宋体" panose="02010600030101010101" pitchFamily="2" charset="-122"/>
              </a:rPr>
              <a:t>4.4-1),</a:t>
            </a:r>
            <a:r>
              <a:rPr lang="zh-CN" altLang="en-US" sz="2400" dirty="0">
                <a:latin typeface="宋体" panose="02010600030101010101" pitchFamily="2" charset="-122"/>
                <a:ea typeface="宋体" panose="02010600030101010101" pitchFamily="2" charset="-122"/>
              </a:rPr>
              <a:t>观察光束在空气中和水中的径迹</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04BAB586-74BD-4F28-814C-F05A0DFC2521}"/>
              </a:ext>
            </a:extLst>
          </p:cNvPr>
          <p:cNvSpPr/>
          <p:nvPr/>
        </p:nvSpPr>
        <p:spPr>
          <a:xfrm>
            <a:off x="4063391" y="5459360"/>
            <a:ext cx="4160113" cy="400110"/>
          </a:xfrm>
          <a:prstGeom prst="rect">
            <a:avLst/>
          </a:prstGeom>
        </p:spPr>
        <p:txBody>
          <a:bodyPr wrap="none">
            <a:spAutoFit/>
          </a:bodyPr>
          <a:lstStyle/>
          <a:p>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4.4-1</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光射入水中时的折射现象</a:t>
            </a:r>
            <a:endParaRPr lang="zh-CN" altLang="en-US" sz="2000" dirty="0">
              <a:latin typeface="宋体" panose="02010600030101010101" pitchFamily="2" charset="-122"/>
              <a:ea typeface="宋体" panose="02010600030101010101" pitchFamily="2" charset="-122"/>
            </a:endParaRPr>
          </a:p>
        </p:txBody>
      </p:sp>
      <p:pic>
        <p:nvPicPr>
          <p:cNvPr id="8" name="19WJJANZKBWLZYY6.jpg" descr="id:2147491041;FounderCES">
            <a:extLst>
              <a:ext uri="{FF2B5EF4-FFF2-40B4-BE49-F238E27FC236}">
                <a16:creationId xmlns:a16="http://schemas.microsoft.com/office/drawing/2014/main" xmlns="" id="{E47CF693-EC01-41F1-8949-2AF1AD63443B}"/>
              </a:ext>
            </a:extLst>
          </p:cNvPr>
          <p:cNvPicPr>
            <a:picLocks noChangeAspect="1"/>
          </p:cNvPicPr>
          <p:nvPr/>
        </p:nvPicPr>
        <p:blipFill>
          <a:blip r:embed="rId2"/>
          <a:stretch>
            <a:fillRect/>
          </a:stretch>
        </p:blipFill>
        <p:spPr>
          <a:xfrm>
            <a:off x="4306765" y="3004448"/>
            <a:ext cx="3578470" cy="2396297"/>
          </a:xfrm>
          <a:prstGeom prst="rect">
            <a:avLst/>
          </a:prstGeom>
        </p:spPr>
      </p:pic>
    </p:spTree>
    <p:extLst>
      <p:ext uri="{BB962C8B-B14F-4D97-AF65-F5344CB8AC3E}">
        <p14:creationId xmlns:p14="http://schemas.microsoft.com/office/powerpoint/2010/main" val="3743041706"/>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1113766"/>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ⅱ.</a:t>
            </a:r>
            <a:r>
              <a:rPr lang="zh-CN" altLang="en-US" sz="2400" dirty="0">
                <a:latin typeface="宋体" panose="02010600030101010101" pitchFamily="2" charset="-122"/>
                <a:ea typeface="宋体" panose="02010600030101010101" pitchFamily="2" charset="-122"/>
              </a:rPr>
              <a:t>日食和月食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发生日食时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地球上能看到日食的地区处于月球的影子中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发生月食时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月球处于地球的影子中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p>
        </p:txBody>
      </p:sp>
      <p:pic>
        <p:nvPicPr>
          <p:cNvPr id="8" name="18ZKYBWLKDBS15.jpg" descr="id:2147490283;FounderCES">
            <a:extLst>
              <a:ext uri="{FF2B5EF4-FFF2-40B4-BE49-F238E27FC236}">
                <a16:creationId xmlns:a16="http://schemas.microsoft.com/office/drawing/2014/main" xmlns="" id="{D483A570-58FD-4B16-8F1E-78C3659F0C1A}"/>
              </a:ext>
            </a:extLst>
          </p:cNvPr>
          <p:cNvPicPr>
            <a:picLocks noChangeAspect="1"/>
          </p:cNvPicPr>
          <p:nvPr/>
        </p:nvPicPr>
        <p:blipFill>
          <a:blip r:embed="rId2"/>
          <a:stretch>
            <a:fillRect/>
          </a:stretch>
        </p:blipFill>
        <p:spPr>
          <a:xfrm>
            <a:off x="3671579" y="2697030"/>
            <a:ext cx="4848840" cy="3048855"/>
          </a:xfrm>
          <a:prstGeom prst="rect">
            <a:avLst/>
          </a:prstGeom>
        </p:spPr>
      </p:pic>
    </p:spTree>
    <p:extLst>
      <p:ext uri="{BB962C8B-B14F-4D97-AF65-F5344CB8AC3E}">
        <p14:creationId xmlns:p14="http://schemas.microsoft.com/office/powerpoint/2010/main" val="3421702975"/>
      </p:ext>
    </p:extLst>
  </p:cSld>
  <p:clrMapOvr>
    <a:masterClrMapping/>
  </p:clrMapOvr>
  <p:transition spd="med">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6681042" cy="3542124"/>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教材提升</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　光路分析</a:t>
            </a:r>
          </a:p>
          <a:p>
            <a:pPr algn="just">
              <a:lnSpc>
                <a:spcPct val="16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在图</a:t>
            </a:r>
            <a:r>
              <a:rPr lang="en-US" altLang="zh-CN" sz="2400" dirty="0">
                <a:latin typeface="宋体" panose="02010600030101010101" pitchFamily="2" charset="-122"/>
                <a:ea typeface="宋体" panose="02010600030101010101" pitchFamily="2" charset="-122"/>
              </a:rPr>
              <a:t>4.4-1</a:t>
            </a:r>
            <a:r>
              <a:rPr lang="zh-CN" altLang="en-US" sz="2400" dirty="0">
                <a:latin typeface="宋体" panose="02010600030101010101" pitchFamily="2" charset="-122"/>
                <a:ea typeface="宋体" panose="02010600030101010101" pitchFamily="2" charset="-122"/>
              </a:rPr>
              <a:t>所示的情景中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光在水面同时发生反射和折射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反射角</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选填“大于”“小于”或“等于”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当入射角为</a:t>
            </a:r>
            <a:r>
              <a:rPr lang="en-US" altLang="zh-CN" sz="2400" dirty="0">
                <a:latin typeface="宋体" panose="02010600030101010101" pitchFamily="2" charset="-122"/>
                <a:ea typeface="宋体" panose="02010600030101010101" pitchFamily="2" charset="-122"/>
              </a:rPr>
              <a:t>53°</a:t>
            </a:r>
            <a:r>
              <a:rPr lang="zh-CN" altLang="en-US" sz="2400" dirty="0">
                <a:latin typeface="宋体" panose="02010600030101010101" pitchFamily="2" charset="-122"/>
                <a:ea typeface="宋体" panose="02010600030101010101" pitchFamily="2" charset="-122"/>
              </a:rPr>
              <a:t>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反射光线和折射光线恰好垂直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则折射角的大小是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04BAB586-74BD-4F28-814C-F05A0DFC2521}"/>
              </a:ext>
            </a:extLst>
          </p:cNvPr>
          <p:cNvSpPr/>
          <p:nvPr/>
        </p:nvSpPr>
        <p:spPr>
          <a:xfrm>
            <a:off x="7654493" y="4525524"/>
            <a:ext cx="4160113" cy="400110"/>
          </a:xfrm>
          <a:prstGeom prst="rect">
            <a:avLst/>
          </a:prstGeom>
        </p:spPr>
        <p:txBody>
          <a:bodyPr wrap="none">
            <a:spAutoFit/>
          </a:bodyPr>
          <a:lstStyle/>
          <a:p>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4.4-1</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光射入水中时的折射现象</a:t>
            </a:r>
            <a:endParaRPr lang="zh-CN" altLang="en-US" sz="2000" dirty="0">
              <a:latin typeface="宋体" panose="02010600030101010101" pitchFamily="2" charset="-122"/>
              <a:ea typeface="宋体" panose="02010600030101010101" pitchFamily="2" charset="-122"/>
            </a:endParaRPr>
          </a:p>
        </p:txBody>
      </p:sp>
      <p:pic>
        <p:nvPicPr>
          <p:cNvPr id="8" name="19WJJANZKBWLZYY6.jpg" descr="id:2147491041;FounderCES">
            <a:extLst>
              <a:ext uri="{FF2B5EF4-FFF2-40B4-BE49-F238E27FC236}">
                <a16:creationId xmlns:a16="http://schemas.microsoft.com/office/drawing/2014/main" xmlns="" id="{E47CF693-EC01-41F1-8949-2AF1AD63443B}"/>
              </a:ext>
            </a:extLst>
          </p:cNvPr>
          <p:cNvPicPr>
            <a:picLocks noChangeAspect="1"/>
          </p:cNvPicPr>
          <p:nvPr/>
        </p:nvPicPr>
        <p:blipFill>
          <a:blip r:embed="rId2"/>
          <a:stretch>
            <a:fillRect/>
          </a:stretch>
        </p:blipFill>
        <p:spPr>
          <a:xfrm>
            <a:off x="7945315" y="2105781"/>
            <a:ext cx="3578470" cy="2396297"/>
          </a:xfrm>
          <a:prstGeom prst="rect">
            <a:avLst/>
          </a:prstGeom>
        </p:spPr>
      </p:pic>
      <p:sp>
        <p:nvSpPr>
          <p:cNvPr id="11" name="矩形 10">
            <a:extLst>
              <a:ext uri="{FF2B5EF4-FFF2-40B4-BE49-F238E27FC236}">
                <a16:creationId xmlns:a16="http://schemas.microsoft.com/office/drawing/2014/main" xmlns="" id="{07333048-7848-4826-A0DC-A8B708928F3A}"/>
              </a:ext>
            </a:extLst>
          </p:cNvPr>
          <p:cNvSpPr/>
          <p:nvPr/>
        </p:nvSpPr>
        <p:spPr>
          <a:xfrm>
            <a:off x="3405552" y="2519705"/>
            <a:ext cx="80303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12" name="矩形 11">
            <a:extLst>
              <a:ext uri="{FF2B5EF4-FFF2-40B4-BE49-F238E27FC236}">
                <a16:creationId xmlns:a16="http://schemas.microsoft.com/office/drawing/2014/main" xmlns="" id="{75A264D8-6AC2-4CAD-BE19-38223E122CA7}"/>
              </a:ext>
            </a:extLst>
          </p:cNvPr>
          <p:cNvSpPr/>
          <p:nvPr/>
        </p:nvSpPr>
        <p:spPr>
          <a:xfrm>
            <a:off x="1295398" y="4263914"/>
            <a:ext cx="803032"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37°</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0134029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6891380" cy="4133055"/>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教材提升</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　实验分析</a:t>
            </a:r>
          </a:p>
          <a:p>
            <a:pPr algn="just">
              <a:lnSpc>
                <a:spcPct val="16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在图</a:t>
            </a:r>
            <a:r>
              <a:rPr lang="en-US" altLang="zh-CN" sz="2400" spc="-100" dirty="0">
                <a:latin typeface="宋体" panose="02010600030101010101" pitchFamily="2" charset="-122"/>
                <a:ea typeface="宋体" panose="02010600030101010101" pitchFamily="2" charset="-122"/>
              </a:rPr>
              <a:t>4.4-1</a:t>
            </a:r>
            <a:r>
              <a:rPr lang="zh-CN" altLang="en-US" sz="2400" spc="-100" dirty="0">
                <a:latin typeface="宋体" panose="02010600030101010101" pitchFamily="2" charset="-122"/>
                <a:ea typeface="宋体" panose="02010600030101010101" pitchFamily="2" charset="-122"/>
              </a:rPr>
              <a:t>所示的探究光的折射实验中</a:t>
            </a:r>
            <a:r>
              <a:rPr lang="en-US" altLang="zh-CN" sz="2400" spc="-100" dirty="0">
                <a:latin typeface="宋体" panose="02010600030101010101" pitchFamily="2" charset="-122"/>
                <a:ea typeface="宋体" panose="02010600030101010101" pitchFamily="2" charset="-122"/>
              </a:rPr>
              <a:t>:</a:t>
            </a:r>
          </a:p>
          <a:p>
            <a:pPr algn="just">
              <a:lnSpc>
                <a:spcPct val="16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保持光在水面上的入射点的位置不变</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要增大入射角</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则需使光从水槽左侧入射的位置</a:t>
            </a:r>
            <a:r>
              <a:rPr lang="en-US" altLang="zh-CN" sz="2400" spc="-100" dirty="0">
                <a:latin typeface="宋体" panose="02010600030101010101" pitchFamily="2" charset="-122"/>
                <a:ea typeface="宋体" panose="02010600030101010101" pitchFamily="2" charset="-122"/>
              </a:rPr>
              <a:t>________(</a:t>
            </a:r>
            <a:r>
              <a:rPr lang="zh-CN" altLang="en-US" sz="2400" spc="-100" dirty="0">
                <a:latin typeface="宋体" panose="02010600030101010101" pitchFamily="2" charset="-122"/>
                <a:ea typeface="宋体" panose="02010600030101010101" pitchFamily="2" charset="-122"/>
              </a:rPr>
              <a:t>选填“升高”或“降低”</a:t>
            </a:r>
            <a:r>
              <a:rPr lang="en-US" altLang="zh-CN" sz="2400" spc="-100" dirty="0">
                <a:latin typeface="宋体" panose="02010600030101010101" pitchFamily="2" charset="-122"/>
                <a:ea typeface="宋体" panose="02010600030101010101" pitchFamily="2" charset="-122"/>
              </a:rPr>
              <a:t>). </a:t>
            </a:r>
          </a:p>
          <a:p>
            <a:pPr algn="just">
              <a:lnSpc>
                <a:spcPct val="160000"/>
              </a:lnSpc>
            </a:pPr>
            <a:r>
              <a:rPr lang="en-US" altLang="zh-CN" sz="2400" spc="-100" dirty="0">
                <a:latin typeface="宋体" panose="02010600030101010101" pitchFamily="2" charset="-122"/>
                <a:ea typeface="宋体" panose="02010600030101010101" pitchFamily="2" charset="-122"/>
              </a:rPr>
              <a:t>(2)</a:t>
            </a:r>
            <a:r>
              <a:rPr lang="zh-CN" altLang="en-US" sz="2400" spc="-100" dirty="0">
                <a:latin typeface="宋体" panose="02010600030101010101" pitchFamily="2" charset="-122"/>
                <a:ea typeface="宋体" panose="02010600030101010101" pitchFamily="2" charset="-122"/>
              </a:rPr>
              <a:t>实验记录了光以</a:t>
            </a:r>
            <a:r>
              <a:rPr lang="en-US" altLang="zh-CN" sz="2400" spc="-100" dirty="0">
                <a:latin typeface="宋体" panose="02010600030101010101" pitchFamily="2" charset="-122"/>
                <a:ea typeface="宋体" panose="02010600030101010101" pitchFamily="2" charset="-122"/>
              </a:rPr>
              <a:t>15°</a:t>
            </a:r>
            <a:r>
              <a:rPr lang="zh-CN" altLang="en-US" sz="2400" spc="-100" dirty="0">
                <a:latin typeface="宋体" panose="02010600030101010101" pitchFamily="2" charset="-122"/>
                <a:ea typeface="宋体" panose="02010600030101010101" pitchFamily="2" charset="-122"/>
              </a:rPr>
              <a:t>、</a:t>
            </a:r>
            <a:r>
              <a:rPr lang="en-US" altLang="zh-CN" sz="2400" spc="-100" dirty="0">
                <a:latin typeface="宋体" panose="02010600030101010101" pitchFamily="2" charset="-122"/>
                <a:ea typeface="宋体" panose="02010600030101010101" pitchFamily="2" charset="-122"/>
              </a:rPr>
              <a:t>30°</a:t>
            </a:r>
            <a:r>
              <a:rPr lang="zh-CN" altLang="en-US" sz="2400" spc="-100" dirty="0">
                <a:latin typeface="宋体" panose="02010600030101010101" pitchFamily="2" charset="-122"/>
                <a:ea typeface="宋体" panose="02010600030101010101" pitchFamily="2" charset="-122"/>
              </a:rPr>
              <a:t>、</a:t>
            </a:r>
            <a:r>
              <a:rPr lang="en-US" altLang="zh-CN" sz="2400" spc="-100" dirty="0">
                <a:latin typeface="宋体" panose="02010600030101010101" pitchFamily="2" charset="-122"/>
                <a:ea typeface="宋体" panose="02010600030101010101" pitchFamily="2" charset="-122"/>
              </a:rPr>
              <a:t>45°</a:t>
            </a:r>
            <a:r>
              <a:rPr lang="zh-CN" altLang="en-US" sz="2400" spc="-100" dirty="0">
                <a:latin typeface="宋体" panose="02010600030101010101" pitchFamily="2" charset="-122"/>
                <a:ea typeface="宋体" panose="02010600030101010101" pitchFamily="2" charset="-122"/>
              </a:rPr>
              <a:t>、</a:t>
            </a:r>
            <a:r>
              <a:rPr lang="en-US" altLang="zh-CN" sz="2400" spc="-100" dirty="0">
                <a:latin typeface="宋体" panose="02010600030101010101" pitchFamily="2" charset="-122"/>
                <a:ea typeface="宋体" panose="02010600030101010101" pitchFamily="2" charset="-122"/>
              </a:rPr>
              <a:t>60°</a:t>
            </a:r>
            <a:r>
              <a:rPr lang="zh-CN" altLang="en-US" sz="2400" spc="-100" dirty="0">
                <a:latin typeface="宋体" panose="02010600030101010101" pitchFamily="2" charset="-122"/>
                <a:ea typeface="宋体" panose="02010600030101010101" pitchFamily="2" charset="-122"/>
              </a:rPr>
              <a:t>的</a:t>
            </a:r>
            <a:r>
              <a:rPr lang="zh-CN" altLang="en-US" sz="2400" spc="-60" dirty="0">
                <a:latin typeface="宋体" panose="02010600030101010101" pitchFamily="2" charset="-122"/>
                <a:ea typeface="宋体" panose="02010600030101010101" pitchFamily="2" charset="-122"/>
              </a:rPr>
              <a:t>入射角射入水中时折射角的大小</a:t>
            </a:r>
            <a:r>
              <a:rPr lang="en-US" altLang="zh-CN" sz="2400" spc="-60" dirty="0">
                <a:latin typeface="宋体" panose="02010600030101010101" pitchFamily="2" charset="-122"/>
                <a:ea typeface="宋体" panose="02010600030101010101" pitchFamily="2" charset="-122"/>
              </a:rPr>
              <a:t>,</a:t>
            </a:r>
            <a:r>
              <a:rPr lang="zh-CN" altLang="en-US" sz="2400" spc="-60" dirty="0">
                <a:latin typeface="宋体" panose="02010600030101010101" pitchFamily="2" charset="-122"/>
                <a:ea typeface="宋体" panose="02010600030101010101" pitchFamily="2" charset="-122"/>
              </a:rPr>
              <a:t>若还要探究不同液体对</a:t>
            </a:r>
            <a:endParaRPr lang="en-US" altLang="zh-CN" sz="2400" spc="-60" dirty="0">
              <a:latin typeface="宋体" panose="02010600030101010101" pitchFamily="2" charset="-122"/>
              <a:ea typeface="宋体" panose="02010600030101010101" pitchFamily="2" charset="-122"/>
            </a:endParaRPr>
          </a:p>
        </p:txBody>
      </p:sp>
      <p:sp>
        <p:nvSpPr>
          <p:cNvPr id="10" name="矩形 9">
            <a:extLst>
              <a:ext uri="{FF2B5EF4-FFF2-40B4-BE49-F238E27FC236}">
                <a16:creationId xmlns:a16="http://schemas.microsoft.com/office/drawing/2014/main" xmlns="" id="{04BAB586-74BD-4F28-814C-F05A0DFC2521}"/>
              </a:ext>
            </a:extLst>
          </p:cNvPr>
          <p:cNvSpPr/>
          <p:nvPr/>
        </p:nvSpPr>
        <p:spPr>
          <a:xfrm>
            <a:off x="7654493" y="4525524"/>
            <a:ext cx="4160113" cy="400110"/>
          </a:xfrm>
          <a:prstGeom prst="rect">
            <a:avLst/>
          </a:prstGeom>
        </p:spPr>
        <p:txBody>
          <a:bodyPr wrap="none">
            <a:spAutoFit/>
          </a:bodyPr>
          <a:lstStyle/>
          <a:p>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4.4-1</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光射入水中时的折射现象</a:t>
            </a:r>
            <a:endParaRPr lang="zh-CN" altLang="en-US" sz="2000" dirty="0">
              <a:latin typeface="宋体" panose="02010600030101010101" pitchFamily="2" charset="-122"/>
              <a:ea typeface="宋体" panose="02010600030101010101" pitchFamily="2" charset="-122"/>
            </a:endParaRPr>
          </a:p>
        </p:txBody>
      </p:sp>
      <p:pic>
        <p:nvPicPr>
          <p:cNvPr id="8" name="19WJJANZKBWLZYY6.jpg" descr="id:2147491041;FounderCES">
            <a:extLst>
              <a:ext uri="{FF2B5EF4-FFF2-40B4-BE49-F238E27FC236}">
                <a16:creationId xmlns:a16="http://schemas.microsoft.com/office/drawing/2014/main" xmlns="" id="{E47CF693-EC01-41F1-8949-2AF1AD63443B}"/>
              </a:ext>
            </a:extLst>
          </p:cNvPr>
          <p:cNvPicPr>
            <a:picLocks noChangeAspect="1"/>
          </p:cNvPicPr>
          <p:nvPr/>
        </p:nvPicPr>
        <p:blipFill>
          <a:blip r:embed="rId2"/>
          <a:stretch>
            <a:fillRect/>
          </a:stretch>
        </p:blipFill>
        <p:spPr>
          <a:xfrm>
            <a:off x="7945315" y="2105781"/>
            <a:ext cx="3578470" cy="2396297"/>
          </a:xfrm>
          <a:prstGeom prst="rect">
            <a:avLst/>
          </a:prstGeom>
        </p:spPr>
      </p:pic>
      <p:sp>
        <p:nvSpPr>
          <p:cNvPr id="11" name="矩形 10">
            <a:extLst>
              <a:ext uri="{FF2B5EF4-FFF2-40B4-BE49-F238E27FC236}">
                <a16:creationId xmlns:a16="http://schemas.microsoft.com/office/drawing/2014/main" xmlns="" id="{07333048-7848-4826-A0DC-A8B708928F3A}"/>
              </a:ext>
            </a:extLst>
          </p:cNvPr>
          <p:cNvSpPr/>
          <p:nvPr/>
        </p:nvSpPr>
        <p:spPr>
          <a:xfrm>
            <a:off x="5832229" y="3107449"/>
            <a:ext cx="803032"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降低</a:t>
            </a:r>
          </a:p>
        </p:txBody>
      </p:sp>
      <p:sp>
        <p:nvSpPr>
          <p:cNvPr id="2" name="矩形 1">
            <a:extLst>
              <a:ext uri="{FF2B5EF4-FFF2-40B4-BE49-F238E27FC236}">
                <a16:creationId xmlns:a16="http://schemas.microsoft.com/office/drawing/2014/main" xmlns="" id="{F7FC30E9-2934-42A1-B54D-A10D3E8BF254}"/>
              </a:ext>
            </a:extLst>
          </p:cNvPr>
          <p:cNvSpPr/>
          <p:nvPr/>
        </p:nvSpPr>
        <p:spPr>
          <a:xfrm>
            <a:off x="763113" y="5390255"/>
            <a:ext cx="10665774" cy="1193212"/>
          </a:xfrm>
          <a:prstGeom prst="rect">
            <a:avLst/>
          </a:prstGeom>
        </p:spPr>
        <p:txBody>
          <a:bodyPr wrap="square">
            <a:spAutoFit/>
          </a:bodyPr>
          <a:lstStyle/>
          <a:p>
            <a:pPr>
              <a:lnSpc>
                <a:spcPct val="160000"/>
              </a:lnSpc>
            </a:pPr>
            <a:r>
              <a:rPr lang="zh-CN" altLang="en-US" sz="2400" spc="-100" dirty="0">
                <a:latin typeface="宋体" panose="02010600030101010101" pitchFamily="2" charset="-122"/>
                <a:ea typeface="宋体" panose="02010600030101010101" pitchFamily="2" charset="-122"/>
              </a:rPr>
              <a:t>光的折射能力的规律</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应该</a:t>
            </a:r>
            <a:r>
              <a:rPr lang="en-US" altLang="zh-CN" sz="2400" spc="-100" dirty="0">
                <a:latin typeface="宋体" panose="02010600030101010101" pitchFamily="2" charset="-122"/>
                <a:ea typeface="宋体" panose="02010600030101010101" pitchFamily="2" charset="-122"/>
              </a:rPr>
              <a:t>___________________________________________________</a:t>
            </a:r>
          </a:p>
          <a:p>
            <a:pPr>
              <a:lnSpc>
                <a:spcPct val="160000"/>
              </a:lnSpc>
            </a:pPr>
            <a:r>
              <a:rPr lang="en-US" altLang="zh-CN" sz="2400" spc="-100" dirty="0">
                <a:latin typeface="宋体" panose="02010600030101010101" pitchFamily="2" charset="-122"/>
                <a:ea typeface="宋体" panose="02010600030101010101" pitchFamily="2" charset="-122"/>
              </a:rPr>
              <a:t>_________________________________________________________________________.</a:t>
            </a:r>
            <a:endParaRPr lang="zh-CN" altLang="en-US" sz="2400" spc="-100" dirty="0"/>
          </a:p>
        </p:txBody>
      </p:sp>
      <p:sp>
        <p:nvSpPr>
          <p:cNvPr id="13" name="矩形 12">
            <a:extLst>
              <a:ext uri="{FF2B5EF4-FFF2-40B4-BE49-F238E27FC236}">
                <a16:creationId xmlns:a16="http://schemas.microsoft.com/office/drawing/2014/main" xmlns="" id="{11230939-98E0-42BF-9631-D1A8E3F82F84}"/>
              </a:ext>
            </a:extLst>
          </p:cNvPr>
          <p:cNvSpPr/>
          <p:nvPr/>
        </p:nvSpPr>
        <p:spPr>
          <a:xfrm>
            <a:off x="763113" y="5378532"/>
            <a:ext cx="10665774" cy="1178400"/>
          </a:xfrm>
          <a:prstGeom prst="rect">
            <a:avLst/>
          </a:prstGeom>
        </p:spPr>
        <p:txBody>
          <a:bodyPr wrap="square">
            <a:spAutoFit/>
          </a:bodyPr>
          <a:lstStyle/>
          <a:p>
            <a:pPr>
              <a:lnSpc>
                <a:spcPct val="160000"/>
              </a:lnSpc>
            </a:pP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将水换成其他液体</a:t>
            </a:r>
            <a:r>
              <a:rPr lang="en-US" altLang="zh-CN"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测量并记录光以</a:t>
            </a:r>
            <a:r>
              <a:rPr lang="en-US" altLang="zh-CN"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15°</a:t>
            </a: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30°</a:t>
            </a: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45°</a:t>
            </a: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en-US" altLang="zh-CN"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60°</a:t>
            </a: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的入射角射入其他液体中时折射角的大小</a:t>
            </a:r>
            <a:r>
              <a:rPr lang="en-US" altLang="zh-CN"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spc="-12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比较入射角相等时折射角的大小</a:t>
            </a:r>
          </a:p>
        </p:txBody>
      </p:sp>
    </p:spTree>
    <p:extLst>
      <p:ext uri="{BB962C8B-B14F-4D97-AF65-F5344CB8AC3E}">
        <p14:creationId xmlns:p14="http://schemas.microsoft.com/office/powerpoint/2010/main" val="36862558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10702056" cy="2360262"/>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中考真题</a:t>
            </a:r>
            <a:r>
              <a:rPr lang="en-US" altLang="zh-CN" sz="2400" dirty="0">
                <a:latin typeface="黑体" panose="02010609060101010101" pitchFamily="49" charset="-122"/>
                <a:ea typeface="黑体" panose="02010609060101010101" pitchFamily="49" charset="-122"/>
              </a:rPr>
              <a:t>1】</a:t>
            </a:r>
            <a:endParaRPr lang="zh-CN" altLang="en-US" sz="2400" dirty="0">
              <a:latin typeface="黑体" panose="02010609060101010101" pitchFamily="49" charset="-122"/>
              <a:ea typeface="黑体" panose="02010609060101010101" pitchFamily="49" charset="-122"/>
            </a:endParaRPr>
          </a:p>
          <a:p>
            <a:pPr algn="just">
              <a:lnSpc>
                <a:spcPct val="160000"/>
              </a:lnSpc>
            </a:pPr>
            <a:r>
              <a:rPr lang="en-US" altLang="zh-CN" sz="2400" spc="-100" dirty="0">
                <a:latin typeface="仿宋" panose="02010609060101010101" pitchFamily="49" charset="-122"/>
                <a:ea typeface="仿宋" panose="02010609060101010101" pitchFamily="49" charset="-122"/>
              </a:rPr>
              <a:t>[2015</a:t>
            </a:r>
            <a:r>
              <a:rPr lang="zh-CN" altLang="en-US" sz="2400" spc="-100" dirty="0">
                <a:latin typeface="仿宋" panose="02010609060101010101" pitchFamily="49" charset="-122"/>
                <a:ea typeface="仿宋" panose="02010609060101010101" pitchFamily="49" charset="-122"/>
              </a:rPr>
              <a:t>安徽</a:t>
            </a:r>
            <a:r>
              <a:rPr lang="en-US" altLang="zh-CN" sz="2400" spc="-100" dirty="0">
                <a:latin typeface="仿宋" panose="02010609060101010101" pitchFamily="49" charset="-122"/>
                <a:ea typeface="仿宋" panose="02010609060101010101" pitchFamily="49" charset="-122"/>
              </a:rPr>
              <a:t>,18]</a:t>
            </a:r>
            <a:r>
              <a:rPr lang="zh-CN" altLang="en-US" sz="2400" spc="-100" dirty="0">
                <a:latin typeface="宋体" panose="02010600030101010101" pitchFamily="2" charset="-122"/>
                <a:ea typeface="宋体" panose="02010600030101010101" pitchFamily="2" charset="-122"/>
              </a:rPr>
              <a:t>某实验小组在探究光的折射规律时</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让一束光从空气斜射入玻璃水槽内的水中</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看到如图所示的现象</a:t>
            </a:r>
            <a:r>
              <a:rPr lang="en-US" altLang="zh-CN" sz="2400" spc="-100" dirty="0">
                <a:latin typeface="宋体" panose="02010600030101010101" pitchFamily="2" charset="-122"/>
                <a:ea typeface="宋体" panose="02010600030101010101" pitchFamily="2" charset="-122"/>
              </a:rPr>
              <a:t>:</a:t>
            </a:r>
          </a:p>
          <a:p>
            <a:pPr algn="just">
              <a:lnSpc>
                <a:spcPct val="160000"/>
              </a:lnSpc>
            </a:pPr>
            <a:r>
              <a:rPr lang="en-US" altLang="zh-CN" sz="2400" spc="-100" dirty="0">
                <a:latin typeface="宋体" panose="02010600030101010101" pitchFamily="2" charset="-122"/>
                <a:ea typeface="宋体" panose="02010600030101010101" pitchFamily="2" charset="-122"/>
              </a:rPr>
              <a:t>(1)</a:t>
            </a:r>
            <a:r>
              <a:rPr lang="zh-CN" altLang="en-US" sz="2400" spc="-100" dirty="0">
                <a:latin typeface="宋体" panose="02010600030101010101" pitchFamily="2" charset="-122"/>
                <a:ea typeface="宋体" panose="02010600030101010101" pitchFamily="2" charset="-122"/>
              </a:rPr>
              <a:t>请在图中分别作出入射角</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用字母</a:t>
            </a:r>
            <a:r>
              <a:rPr lang="en-US" altLang="zh-CN" sz="2400" i="1" spc="-100"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spc="-100" dirty="0">
                <a:latin typeface="宋体" panose="02010600030101010101" pitchFamily="2" charset="-122"/>
                <a:ea typeface="宋体" panose="02010600030101010101" pitchFamily="2" charset="-122"/>
              </a:rPr>
              <a:t>表示</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和折射角</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用字母</a:t>
            </a:r>
            <a:r>
              <a:rPr lang="en-US" altLang="zh-CN" sz="2400" i="1" spc="-100"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2400" spc="-100" dirty="0">
                <a:latin typeface="宋体" panose="02010600030101010101" pitchFamily="2" charset="-122"/>
                <a:ea typeface="宋体" panose="02010600030101010101" pitchFamily="2" charset="-122"/>
              </a:rPr>
              <a:t>表示</a:t>
            </a:r>
            <a:r>
              <a:rPr lang="en-US" altLang="zh-CN" sz="2400" spc="-100" dirty="0">
                <a:latin typeface="宋体" panose="02010600030101010101" pitchFamily="2" charset="-122"/>
                <a:ea typeface="宋体" panose="02010600030101010101" pitchFamily="2" charset="-122"/>
              </a:rPr>
              <a:t>).</a:t>
            </a:r>
          </a:p>
        </p:txBody>
      </p:sp>
      <p:pic>
        <p:nvPicPr>
          <p:cNvPr id="12" name="18ZKYBWLKDBS19.jpg" descr="id:2147488851;FounderCES">
            <a:extLst>
              <a:ext uri="{FF2B5EF4-FFF2-40B4-BE49-F238E27FC236}">
                <a16:creationId xmlns:a16="http://schemas.microsoft.com/office/drawing/2014/main" xmlns="" id="{6C16593D-2434-47AB-98DF-F51D12C112C9}"/>
              </a:ext>
            </a:extLst>
          </p:cNvPr>
          <p:cNvPicPr>
            <a:picLocks noChangeAspect="1"/>
          </p:cNvPicPr>
          <p:nvPr/>
        </p:nvPicPr>
        <p:blipFill>
          <a:blip r:embed="rId2"/>
          <a:stretch>
            <a:fillRect/>
          </a:stretch>
        </p:blipFill>
        <p:spPr>
          <a:xfrm>
            <a:off x="2360490" y="3861629"/>
            <a:ext cx="3227832" cy="2103120"/>
          </a:xfrm>
          <a:prstGeom prst="rect">
            <a:avLst/>
          </a:prstGeom>
        </p:spPr>
      </p:pic>
      <p:pic>
        <p:nvPicPr>
          <p:cNvPr id="14" name="18ZKYBWLKDBS20.jpg" descr="id:2147488858;FounderCES">
            <a:extLst>
              <a:ext uri="{FF2B5EF4-FFF2-40B4-BE49-F238E27FC236}">
                <a16:creationId xmlns:a16="http://schemas.microsoft.com/office/drawing/2014/main" xmlns="" id="{D70C183A-4A75-4B22-B419-CCAFA2FA78E7}"/>
              </a:ext>
            </a:extLst>
          </p:cNvPr>
          <p:cNvPicPr>
            <a:picLocks noChangeAspect="1"/>
          </p:cNvPicPr>
          <p:nvPr/>
        </p:nvPicPr>
        <p:blipFill>
          <a:blip r:embed="rId3"/>
          <a:stretch>
            <a:fillRect/>
          </a:stretch>
        </p:blipFill>
        <p:spPr>
          <a:xfrm>
            <a:off x="6603680" y="3911921"/>
            <a:ext cx="2999232" cy="2002536"/>
          </a:xfrm>
          <a:prstGeom prst="rect">
            <a:avLst/>
          </a:prstGeom>
        </p:spPr>
      </p:pic>
    </p:spTree>
    <p:extLst>
      <p:ext uri="{BB962C8B-B14F-4D97-AF65-F5344CB8AC3E}">
        <p14:creationId xmlns:p14="http://schemas.microsoft.com/office/powerpoint/2010/main" val="148678333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10702056" cy="3542124"/>
          </a:xfrm>
          <a:prstGeom prst="rect">
            <a:avLst/>
          </a:prstGeom>
        </p:spPr>
        <p:txBody>
          <a:bodyPr wrap="square">
            <a:spAutoFit/>
          </a:bodyPr>
          <a:lstStyle/>
          <a:p>
            <a:pPr algn="just">
              <a:lnSpc>
                <a:spcPct val="16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为了探究光从空气斜射入水中时折射角和入射角的关系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以下方案中正确的是</a:t>
            </a:r>
            <a:r>
              <a:rPr lang="en-US" altLang="zh-CN" sz="2400" dirty="0">
                <a:latin typeface="宋体" panose="02010600030101010101" pitchFamily="2" charset="-122"/>
                <a:ea typeface="宋体" panose="02010600030101010101" pitchFamily="2" charset="-122"/>
              </a:rPr>
              <a:t>:________ (</a:t>
            </a:r>
            <a:r>
              <a:rPr lang="zh-CN" altLang="en-US" sz="2400" dirty="0">
                <a:latin typeface="宋体" panose="02010600030101010101" pitchFamily="2" charset="-122"/>
                <a:ea typeface="宋体" panose="02010600030101010101" pitchFamily="2" charset="-122"/>
              </a:rPr>
              <a:t>选填“</a:t>
            </a:r>
            <a:r>
              <a:rPr lang="en-US" altLang="zh-CN" sz="2400" dirty="0">
                <a:latin typeface="宋体" panose="02010600030101010101" pitchFamily="2" charset="-122"/>
                <a:ea typeface="宋体" panose="02010600030101010101" pitchFamily="2" charset="-122"/>
              </a:rPr>
              <a:t>A”“B”</a:t>
            </a:r>
            <a:r>
              <a:rPr lang="zh-CN" altLang="en-US" sz="2400" dirty="0">
                <a:latin typeface="宋体" panose="02010600030101010101" pitchFamily="2" charset="-122"/>
                <a:ea typeface="宋体" panose="02010600030101010101" pitchFamily="2" charset="-122"/>
              </a:rPr>
              <a:t>或“</a:t>
            </a:r>
            <a:r>
              <a:rPr lang="en-US" altLang="zh-CN" sz="2400" dirty="0">
                <a:latin typeface="宋体" panose="02010600030101010101" pitchFamily="2" charset="-122"/>
                <a:ea typeface="宋体" panose="02010600030101010101" pitchFamily="2" charset="-122"/>
              </a:rPr>
              <a:t>C”). </a:t>
            </a:r>
          </a:p>
          <a:p>
            <a:pPr algn="just">
              <a:lnSpc>
                <a:spcPct val="160000"/>
              </a:lnSpc>
            </a:pP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只测量图中的入射角和折射角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分析并得出结论</a:t>
            </a:r>
          </a:p>
          <a:p>
            <a:pPr algn="just">
              <a:lnSpc>
                <a:spcPct val="160000"/>
              </a:lnSpc>
            </a:pP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保持入射角不变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进行多次实验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测量入射角和每次实验的折射角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分析并得出结论</a:t>
            </a:r>
          </a:p>
          <a:p>
            <a:pPr algn="just">
              <a:lnSpc>
                <a:spcPct val="160000"/>
              </a:lnSpc>
            </a:pPr>
            <a:r>
              <a:rPr lang="en-US" altLang="zh-CN" sz="2400" dirty="0">
                <a:latin typeface="宋体" panose="02010600030101010101" pitchFamily="2" charset="-122"/>
                <a:ea typeface="宋体" panose="02010600030101010101" pitchFamily="2" charset="-122"/>
              </a:rPr>
              <a:t>C.</a:t>
            </a:r>
            <a:r>
              <a:rPr lang="zh-CN" altLang="en-US" sz="2400" dirty="0">
                <a:latin typeface="宋体" panose="02010600030101010101" pitchFamily="2" charset="-122"/>
                <a:ea typeface="宋体" panose="02010600030101010101" pitchFamily="2" charset="-122"/>
              </a:rPr>
              <a:t>改变入射角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进行多次实验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测量每次实验的入射角和折射角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分析并得出结论</a:t>
            </a:r>
          </a:p>
        </p:txBody>
      </p:sp>
      <p:sp>
        <p:nvSpPr>
          <p:cNvPr id="11" name="矩形 10">
            <a:extLst>
              <a:ext uri="{FF2B5EF4-FFF2-40B4-BE49-F238E27FC236}">
                <a16:creationId xmlns:a16="http://schemas.microsoft.com/office/drawing/2014/main" xmlns="" id="{07333048-7848-4826-A0DC-A8B708928F3A}"/>
              </a:ext>
            </a:extLst>
          </p:cNvPr>
          <p:cNvSpPr/>
          <p:nvPr/>
        </p:nvSpPr>
        <p:spPr>
          <a:xfrm>
            <a:off x="1733550" y="1956120"/>
            <a:ext cx="401516"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02904414"/>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10702056" cy="2360262"/>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教材拓展</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逆光路分析</a:t>
            </a:r>
          </a:p>
          <a:p>
            <a:pPr algn="just">
              <a:lnSpc>
                <a:spcPct val="16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在图</a:t>
            </a:r>
            <a:r>
              <a:rPr lang="en-US" altLang="zh-CN" sz="2400" dirty="0">
                <a:latin typeface="宋体" panose="02010600030101010101" pitchFamily="2" charset="-122"/>
                <a:ea typeface="宋体" panose="02010600030101010101" pitchFamily="2" charset="-122"/>
              </a:rPr>
              <a:t>4.4-1</a:t>
            </a:r>
            <a:r>
              <a:rPr lang="zh-CN" altLang="en-US" sz="2400" dirty="0">
                <a:latin typeface="宋体" panose="02010600030101010101" pitchFamily="2" charset="-122"/>
                <a:ea typeface="宋体" panose="02010600030101010101" pitchFamily="2" charset="-122"/>
              </a:rPr>
              <a:t>所示的情景中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若让光逆着反射光线或折射光线入射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会看到怎样的情景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请在图甲和图乙中分别画出对应的光路图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需作出法线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图中虚线表示图</a:t>
            </a:r>
            <a:r>
              <a:rPr lang="en-US" altLang="zh-CN" sz="2400" dirty="0">
                <a:latin typeface="宋体" panose="02010600030101010101" pitchFamily="2" charset="-122"/>
                <a:ea typeface="宋体" panose="02010600030101010101" pitchFamily="2" charset="-122"/>
              </a:rPr>
              <a:t>4.4-1</a:t>
            </a:r>
            <a:r>
              <a:rPr lang="zh-CN" altLang="en-US" sz="2400" dirty="0">
                <a:latin typeface="宋体" panose="02010600030101010101" pitchFamily="2" charset="-122"/>
                <a:ea typeface="宋体" panose="02010600030101010101" pitchFamily="2" charset="-122"/>
              </a:rPr>
              <a:t>中的光路</a:t>
            </a:r>
            <a:r>
              <a:rPr lang="en-US" altLang="zh-CN" sz="2400" dirty="0">
                <a:latin typeface="宋体" panose="02010600030101010101" pitchFamily="2" charset="-122"/>
                <a:ea typeface="宋体" panose="02010600030101010101" pitchFamily="2" charset="-122"/>
              </a:rPr>
              <a:t>)</a:t>
            </a:r>
          </a:p>
        </p:txBody>
      </p:sp>
      <p:pic>
        <p:nvPicPr>
          <p:cNvPr id="8" name="19WJJANZKBWLZYY7.EPS" descr="id:2147503692;FounderCES">
            <a:extLst>
              <a:ext uri="{FF2B5EF4-FFF2-40B4-BE49-F238E27FC236}">
                <a16:creationId xmlns:a16="http://schemas.microsoft.com/office/drawing/2014/main" xmlns="" id="{41D00E02-692F-4E07-8BAB-0E63AF03C109}"/>
              </a:ext>
            </a:extLst>
          </p:cNvPr>
          <p:cNvPicPr>
            <a:picLocks noChangeAspect="1"/>
          </p:cNvPicPr>
          <p:nvPr/>
        </p:nvPicPr>
        <p:blipFill>
          <a:blip r:embed="rId2"/>
          <a:stretch>
            <a:fillRect/>
          </a:stretch>
        </p:blipFill>
        <p:spPr>
          <a:xfrm>
            <a:off x="5891090" y="3891767"/>
            <a:ext cx="4983480" cy="1950720"/>
          </a:xfrm>
          <a:prstGeom prst="rect">
            <a:avLst/>
          </a:prstGeom>
        </p:spPr>
      </p:pic>
      <p:pic>
        <p:nvPicPr>
          <p:cNvPr id="10" name="19WJJANZKBWLZYYDA7彩.EPS" descr="id:2147503699;FounderCES">
            <a:extLst>
              <a:ext uri="{FF2B5EF4-FFF2-40B4-BE49-F238E27FC236}">
                <a16:creationId xmlns:a16="http://schemas.microsoft.com/office/drawing/2014/main" xmlns="" id="{ECA5AE35-DF2F-4EC6-9410-798FE9EE38CD}"/>
              </a:ext>
            </a:extLst>
          </p:cNvPr>
          <p:cNvPicPr>
            <a:picLocks noChangeAspect="1"/>
          </p:cNvPicPr>
          <p:nvPr/>
        </p:nvPicPr>
        <p:blipFill rotWithShape="1">
          <a:blip r:embed="rId3"/>
          <a:srcRect r="55674"/>
          <a:stretch/>
        </p:blipFill>
        <p:spPr>
          <a:xfrm>
            <a:off x="5891090" y="3891767"/>
            <a:ext cx="2208971" cy="1950720"/>
          </a:xfrm>
          <a:prstGeom prst="rect">
            <a:avLst/>
          </a:prstGeom>
        </p:spPr>
      </p:pic>
      <p:pic>
        <p:nvPicPr>
          <p:cNvPr id="12" name="19WJJANZKBWLZYYDA7彩.EPS" descr="id:2147503699;FounderCES">
            <a:extLst>
              <a:ext uri="{FF2B5EF4-FFF2-40B4-BE49-F238E27FC236}">
                <a16:creationId xmlns:a16="http://schemas.microsoft.com/office/drawing/2014/main" xmlns="" id="{D52A7A79-7DA3-46B2-B042-F94D3FB4E40B}"/>
              </a:ext>
            </a:extLst>
          </p:cNvPr>
          <p:cNvPicPr>
            <a:picLocks noChangeAspect="1"/>
          </p:cNvPicPr>
          <p:nvPr/>
        </p:nvPicPr>
        <p:blipFill rotWithShape="1">
          <a:blip r:embed="rId3"/>
          <a:srcRect l="55674"/>
          <a:stretch/>
        </p:blipFill>
        <p:spPr>
          <a:xfrm>
            <a:off x="8665598" y="3891767"/>
            <a:ext cx="2208972" cy="1950720"/>
          </a:xfrm>
          <a:prstGeom prst="rect">
            <a:avLst/>
          </a:prstGeom>
        </p:spPr>
      </p:pic>
      <p:sp>
        <p:nvSpPr>
          <p:cNvPr id="13" name="矩形 12">
            <a:extLst>
              <a:ext uri="{FF2B5EF4-FFF2-40B4-BE49-F238E27FC236}">
                <a16:creationId xmlns:a16="http://schemas.microsoft.com/office/drawing/2014/main" xmlns="" id="{117E8B7E-D8D4-4B28-8807-55097228AB78}"/>
              </a:ext>
            </a:extLst>
          </p:cNvPr>
          <p:cNvSpPr/>
          <p:nvPr/>
        </p:nvSpPr>
        <p:spPr>
          <a:xfrm>
            <a:off x="929867" y="5624760"/>
            <a:ext cx="4160113" cy="400110"/>
          </a:xfrm>
          <a:prstGeom prst="rect">
            <a:avLst/>
          </a:prstGeom>
        </p:spPr>
        <p:txBody>
          <a:bodyPr wrap="none">
            <a:spAutoFit/>
          </a:bodyPr>
          <a:lstStyle/>
          <a:p>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4.4-1</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光射入水中时的折射现象</a:t>
            </a:r>
            <a:endParaRPr lang="zh-CN" altLang="en-US" sz="2000" dirty="0">
              <a:latin typeface="宋体" panose="02010600030101010101" pitchFamily="2" charset="-122"/>
              <a:ea typeface="宋体" panose="02010600030101010101" pitchFamily="2" charset="-122"/>
            </a:endParaRPr>
          </a:p>
        </p:txBody>
      </p:sp>
      <p:pic>
        <p:nvPicPr>
          <p:cNvPr id="14" name="19WJJANZKBWLZYY6.jpg" descr="id:2147491041;FounderCES">
            <a:extLst>
              <a:ext uri="{FF2B5EF4-FFF2-40B4-BE49-F238E27FC236}">
                <a16:creationId xmlns:a16="http://schemas.microsoft.com/office/drawing/2014/main" xmlns="" id="{596D8957-11A7-45F6-902C-41C3F43E3068}"/>
              </a:ext>
            </a:extLst>
          </p:cNvPr>
          <p:cNvPicPr>
            <a:picLocks noChangeAspect="1"/>
          </p:cNvPicPr>
          <p:nvPr/>
        </p:nvPicPr>
        <p:blipFill>
          <a:blip r:embed="rId4"/>
          <a:stretch>
            <a:fillRect/>
          </a:stretch>
        </p:blipFill>
        <p:spPr>
          <a:xfrm>
            <a:off x="1714500" y="3853667"/>
            <a:ext cx="2590849" cy="1734943"/>
          </a:xfrm>
          <a:prstGeom prst="rect">
            <a:avLst/>
          </a:prstGeom>
        </p:spPr>
      </p:pic>
    </p:spTree>
    <p:extLst>
      <p:ext uri="{BB962C8B-B14F-4D97-AF65-F5344CB8AC3E}">
        <p14:creationId xmlns:p14="http://schemas.microsoft.com/office/powerpoint/2010/main" val="116389525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10702056" cy="2360262"/>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中考真题</a:t>
            </a:r>
            <a:r>
              <a:rPr lang="en-US" altLang="zh-CN" sz="2400" dirty="0">
                <a:latin typeface="黑体" panose="02010609060101010101" pitchFamily="49" charset="-122"/>
                <a:ea typeface="黑体" panose="02010609060101010101" pitchFamily="49" charset="-122"/>
              </a:rPr>
              <a:t>2】</a:t>
            </a:r>
            <a:endParaRPr lang="zh-CN" altLang="en-US" sz="2400" dirty="0">
              <a:latin typeface="黑体" panose="02010609060101010101" pitchFamily="49" charset="-122"/>
              <a:ea typeface="黑体" panose="02010609060101010101" pitchFamily="49" charset="-122"/>
            </a:endParaRPr>
          </a:p>
          <a:p>
            <a:pPr algn="just">
              <a:lnSpc>
                <a:spcPct val="160000"/>
              </a:lnSpc>
            </a:pPr>
            <a:r>
              <a:rPr lang="en-US" altLang="zh-CN" sz="2400" spc="-100" dirty="0">
                <a:latin typeface="仿宋" panose="02010609060101010101" pitchFamily="49" charset="-122"/>
                <a:ea typeface="仿宋" panose="02010609060101010101" pitchFamily="49" charset="-122"/>
              </a:rPr>
              <a:t>[2019</a:t>
            </a:r>
            <a:r>
              <a:rPr lang="zh-CN" altLang="en-US" sz="2400" spc="-100" dirty="0">
                <a:latin typeface="仿宋" panose="02010609060101010101" pitchFamily="49" charset="-122"/>
                <a:ea typeface="仿宋" panose="02010609060101010101" pitchFamily="49" charset="-122"/>
              </a:rPr>
              <a:t>安徽</a:t>
            </a:r>
            <a:r>
              <a:rPr lang="en-US" altLang="zh-CN" sz="2400" spc="-100" dirty="0">
                <a:latin typeface="仿宋" panose="02010609060101010101" pitchFamily="49" charset="-122"/>
                <a:ea typeface="仿宋" panose="02010609060101010101" pitchFamily="49" charset="-122"/>
              </a:rPr>
              <a:t>,10]</a:t>
            </a:r>
            <a:r>
              <a:rPr lang="zh-CN" altLang="en-US" sz="2400" spc="-100" dirty="0">
                <a:latin typeface="宋体" panose="02010600030101010101" pitchFamily="2" charset="-122"/>
                <a:ea typeface="宋体" panose="02010600030101010101" pitchFamily="2" charset="-122"/>
              </a:rPr>
              <a:t>光从空气斜射到水面时</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一部分光射进水中</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另一部分光返回到空气中</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其光路如图甲所示</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现在让光逆着折射光线的方向从水中斜射到与空气的分界面</a:t>
            </a:r>
            <a:r>
              <a:rPr lang="en-US" altLang="zh-CN" sz="2400" spc="-100" dirty="0">
                <a:latin typeface="宋体" panose="02010600030101010101" pitchFamily="2" charset="-122"/>
                <a:ea typeface="宋体" panose="02010600030101010101" pitchFamily="2" charset="-122"/>
              </a:rPr>
              <a:t>,</a:t>
            </a:r>
            <a:r>
              <a:rPr lang="zh-CN" altLang="en-US" sz="2400" spc="-100" dirty="0">
                <a:latin typeface="宋体" panose="02010600030101010101" pitchFamily="2" charset="-122"/>
                <a:ea typeface="宋体" panose="02010600030101010101" pitchFamily="2" charset="-122"/>
              </a:rPr>
              <a:t>请在图乙中画出相应的折射光线和反射光线</a:t>
            </a:r>
            <a:r>
              <a:rPr lang="en-US" altLang="zh-CN" sz="2400" spc="-100" dirty="0">
                <a:latin typeface="宋体" panose="02010600030101010101" pitchFamily="2" charset="-122"/>
                <a:ea typeface="宋体" panose="02010600030101010101" pitchFamily="2" charset="-122"/>
              </a:rPr>
              <a:t>.</a:t>
            </a:r>
          </a:p>
        </p:txBody>
      </p:sp>
      <p:pic>
        <p:nvPicPr>
          <p:cNvPr id="8" name="20WJJCZQGWLKKK68.jpg" descr="id:2147488683;FounderCES">
            <a:extLst>
              <a:ext uri="{FF2B5EF4-FFF2-40B4-BE49-F238E27FC236}">
                <a16:creationId xmlns:a16="http://schemas.microsoft.com/office/drawing/2014/main" xmlns="" id="{28F77148-C3D2-4BF8-80D8-ECC7C173A61D}"/>
              </a:ext>
            </a:extLst>
          </p:cNvPr>
          <p:cNvPicPr>
            <a:picLocks noChangeAspect="1"/>
          </p:cNvPicPr>
          <p:nvPr/>
        </p:nvPicPr>
        <p:blipFill>
          <a:blip r:embed="rId2"/>
          <a:stretch>
            <a:fillRect/>
          </a:stretch>
        </p:blipFill>
        <p:spPr>
          <a:xfrm>
            <a:off x="2720022" y="3821429"/>
            <a:ext cx="1786128" cy="2060448"/>
          </a:xfrm>
          <a:prstGeom prst="rect">
            <a:avLst/>
          </a:prstGeom>
        </p:spPr>
      </p:pic>
      <p:pic>
        <p:nvPicPr>
          <p:cNvPr id="10" name="20WJJCZQGWLKKK68-1.jpg" descr="id:2147488690;FounderCES">
            <a:extLst>
              <a:ext uri="{FF2B5EF4-FFF2-40B4-BE49-F238E27FC236}">
                <a16:creationId xmlns:a16="http://schemas.microsoft.com/office/drawing/2014/main" xmlns="" id="{02EB8C78-142F-423A-A68D-C6FF650A917E}"/>
              </a:ext>
            </a:extLst>
          </p:cNvPr>
          <p:cNvPicPr>
            <a:picLocks noChangeAspect="1"/>
          </p:cNvPicPr>
          <p:nvPr/>
        </p:nvPicPr>
        <p:blipFill>
          <a:blip r:embed="rId3"/>
          <a:stretch>
            <a:fillRect/>
          </a:stretch>
        </p:blipFill>
        <p:spPr>
          <a:xfrm>
            <a:off x="5245461" y="3821429"/>
            <a:ext cx="1737360" cy="2060448"/>
          </a:xfrm>
          <a:prstGeom prst="rect">
            <a:avLst/>
          </a:prstGeom>
        </p:spPr>
      </p:pic>
      <p:pic>
        <p:nvPicPr>
          <p:cNvPr id="11" name="20WJJCZQGWLKKKDA68-1.jpg" descr="id:2147488697;FounderCES">
            <a:extLst>
              <a:ext uri="{FF2B5EF4-FFF2-40B4-BE49-F238E27FC236}">
                <a16:creationId xmlns:a16="http://schemas.microsoft.com/office/drawing/2014/main" xmlns="" id="{F2F25499-491E-43B5-A0B9-C01BEC7F9EFD}"/>
              </a:ext>
            </a:extLst>
          </p:cNvPr>
          <p:cNvPicPr>
            <a:picLocks noChangeAspect="1"/>
          </p:cNvPicPr>
          <p:nvPr/>
        </p:nvPicPr>
        <p:blipFill>
          <a:blip r:embed="rId4"/>
          <a:stretch>
            <a:fillRect/>
          </a:stretch>
        </p:blipFill>
        <p:spPr>
          <a:xfrm>
            <a:off x="7637082" y="3821429"/>
            <a:ext cx="1834896" cy="1822704"/>
          </a:xfrm>
          <a:prstGeom prst="rect">
            <a:avLst/>
          </a:prstGeom>
        </p:spPr>
      </p:pic>
    </p:spTree>
    <p:extLst>
      <p:ext uri="{BB962C8B-B14F-4D97-AF65-F5344CB8AC3E}">
        <p14:creationId xmlns:p14="http://schemas.microsoft.com/office/powerpoint/2010/main" val="260386297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3" y="1257200"/>
            <a:ext cx="10702056" cy="2951193"/>
          </a:xfrm>
          <a:prstGeom prst="rect">
            <a:avLst/>
          </a:prstGeom>
        </p:spPr>
        <p:txBody>
          <a:bodyPr wrap="square">
            <a:spAutoFit/>
          </a:bodyPr>
          <a:lstStyle/>
          <a:p>
            <a:pPr algn="just">
              <a:lnSpc>
                <a:spcPct val="16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拓展提升</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　全反射现象</a:t>
            </a:r>
          </a:p>
          <a:p>
            <a:pPr algn="just">
              <a:lnSpc>
                <a:spcPct val="16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实验小组的同学让一束光从水中斜射到与水面时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观察到折射角总是</a:t>
            </a:r>
            <a:r>
              <a:rPr lang="en-US" altLang="zh-CN" sz="2400" dirty="0">
                <a:latin typeface="宋体" panose="02010600030101010101" pitchFamily="2" charset="-122"/>
                <a:ea typeface="宋体" panose="02010600030101010101" pitchFamily="2" charset="-122"/>
              </a:rPr>
              <a:t>________</a:t>
            </a:r>
          </a:p>
          <a:p>
            <a:pPr algn="just">
              <a:lnSpc>
                <a:spcPct val="160000"/>
              </a:lnSpc>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选填“大于”“小于”或“等于”</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入射角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且随着入射角的增大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光线的偏折程度也逐渐增大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可以预料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若逐渐增大入射角</a:t>
            </a:r>
            <a:r>
              <a:rPr lang="en-US" altLang="zh-CN" sz="2400" dirty="0">
                <a:latin typeface="宋体" panose="02010600030101010101" pitchFamily="2" charset="-122"/>
                <a:ea typeface="宋体" panose="02010600030101010101" pitchFamily="2" charset="-122"/>
              </a:rPr>
              <a:t>,</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选填“入射角”或“折射角”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会先达到</a:t>
            </a:r>
            <a:r>
              <a:rPr lang="en-US" altLang="zh-CN" sz="2400" dirty="0">
                <a:latin typeface="宋体" panose="02010600030101010101" pitchFamily="2" charset="-122"/>
                <a:ea typeface="宋体" panose="02010600030101010101" pitchFamily="2" charset="-122"/>
              </a:rPr>
              <a:t>90°. </a:t>
            </a:r>
          </a:p>
        </p:txBody>
      </p:sp>
      <p:sp>
        <p:nvSpPr>
          <p:cNvPr id="13" name="矩形 12">
            <a:extLst>
              <a:ext uri="{FF2B5EF4-FFF2-40B4-BE49-F238E27FC236}">
                <a16:creationId xmlns:a16="http://schemas.microsoft.com/office/drawing/2014/main" xmlns="" id="{117E8B7E-D8D4-4B28-8807-55097228AB78}"/>
              </a:ext>
            </a:extLst>
          </p:cNvPr>
          <p:cNvSpPr/>
          <p:nvPr/>
        </p:nvSpPr>
        <p:spPr>
          <a:xfrm>
            <a:off x="7305056" y="5979486"/>
            <a:ext cx="4160113" cy="400110"/>
          </a:xfrm>
          <a:prstGeom prst="rect">
            <a:avLst/>
          </a:prstGeom>
        </p:spPr>
        <p:txBody>
          <a:bodyPr wrap="none">
            <a:spAutoFit/>
          </a:bodyPr>
          <a:lstStyle/>
          <a:p>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图</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4.4-1</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rPr>
              <a:t>　光射入水中时的折射现象</a:t>
            </a:r>
            <a:endParaRPr lang="zh-CN" altLang="en-US" sz="2000" dirty="0">
              <a:latin typeface="宋体" panose="02010600030101010101" pitchFamily="2" charset="-122"/>
              <a:ea typeface="宋体" panose="02010600030101010101" pitchFamily="2" charset="-122"/>
            </a:endParaRPr>
          </a:p>
        </p:txBody>
      </p:sp>
      <p:pic>
        <p:nvPicPr>
          <p:cNvPr id="14" name="19WJJANZKBWLZYY6.jpg" descr="id:2147491041;FounderCES">
            <a:extLst>
              <a:ext uri="{FF2B5EF4-FFF2-40B4-BE49-F238E27FC236}">
                <a16:creationId xmlns:a16="http://schemas.microsoft.com/office/drawing/2014/main" xmlns="" id="{596D8957-11A7-45F6-902C-41C3F43E3068}"/>
              </a:ext>
            </a:extLst>
          </p:cNvPr>
          <p:cNvPicPr>
            <a:picLocks noChangeAspect="1"/>
          </p:cNvPicPr>
          <p:nvPr/>
        </p:nvPicPr>
        <p:blipFill>
          <a:blip r:embed="rId2"/>
          <a:stretch>
            <a:fillRect/>
          </a:stretch>
        </p:blipFill>
        <p:spPr>
          <a:xfrm>
            <a:off x="8089689" y="4208393"/>
            <a:ext cx="2590849" cy="1734943"/>
          </a:xfrm>
          <a:prstGeom prst="rect">
            <a:avLst/>
          </a:prstGeom>
        </p:spPr>
      </p:pic>
      <p:sp>
        <p:nvSpPr>
          <p:cNvPr id="11" name="矩形 10">
            <a:extLst>
              <a:ext uri="{FF2B5EF4-FFF2-40B4-BE49-F238E27FC236}">
                <a16:creationId xmlns:a16="http://schemas.microsoft.com/office/drawing/2014/main" xmlns="" id="{F9FEEB60-90C5-4810-97CB-7410B1B660C9}"/>
              </a:ext>
            </a:extLst>
          </p:cNvPr>
          <p:cNvSpPr/>
          <p:nvPr/>
        </p:nvSpPr>
        <p:spPr>
          <a:xfrm>
            <a:off x="10382249" y="1954574"/>
            <a:ext cx="809625"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大于</a:t>
            </a:r>
          </a:p>
        </p:txBody>
      </p:sp>
      <p:sp>
        <p:nvSpPr>
          <p:cNvPr id="15" name="矩形 14">
            <a:extLst>
              <a:ext uri="{FF2B5EF4-FFF2-40B4-BE49-F238E27FC236}">
                <a16:creationId xmlns:a16="http://schemas.microsoft.com/office/drawing/2014/main" xmlns="" id="{9DB6E8AE-5370-424C-9711-ABFD0639E341}"/>
              </a:ext>
            </a:extLst>
          </p:cNvPr>
          <p:cNvSpPr/>
          <p:nvPr/>
        </p:nvSpPr>
        <p:spPr>
          <a:xfrm>
            <a:off x="7515224" y="3111064"/>
            <a:ext cx="1133476"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折射角</a:t>
            </a:r>
          </a:p>
        </p:txBody>
      </p:sp>
    </p:spTree>
    <p:extLst>
      <p:ext uri="{BB962C8B-B14F-4D97-AF65-F5344CB8AC3E}">
        <p14:creationId xmlns:p14="http://schemas.microsoft.com/office/powerpoint/2010/main" val="19210049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98430" y="-1"/>
            <a:ext cx="10093569"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光的反射和折射综合</a:t>
            </a:r>
          </a:p>
        </p:txBody>
      </p:sp>
      <p:sp>
        <p:nvSpPr>
          <p:cNvPr id="9" name="文本框 8"/>
          <p:cNvSpPr txBox="1"/>
          <p:nvPr/>
        </p:nvSpPr>
        <p:spPr>
          <a:xfrm>
            <a:off x="6349" y="-1"/>
            <a:ext cx="2092082"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从教材到中考</a:t>
            </a:r>
          </a:p>
        </p:txBody>
      </p:sp>
      <p:sp>
        <p:nvSpPr>
          <p:cNvPr id="6" name="矩形 5"/>
          <p:cNvSpPr/>
          <p:nvPr/>
        </p:nvSpPr>
        <p:spPr>
          <a:xfrm>
            <a:off x="763114" y="1257200"/>
            <a:ext cx="7829902" cy="4991751"/>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中考真题</a:t>
            </a:r>
            <a:r>
              <a:rPr lang="en-US" altLang="zh-CN" sz="2400" dirty="0">
                <a:latin typeface="黑体" panose="02010609060101010101" pitchFamily="49" charset="-122"/>
                <a:ea typeface="黑体" panose="02010609060101010101" pitchFamily="49" charset="-122"/>
              </a:rPr>
              <a:t>3】</a:t>
            </a:r>
            <a:endParaRPr lang="zh-CN" altLang="en-US" sz="2400" dirty="0">
              <a:latin typeface="黑体" panose="02010609060101010101" pitchFamily="49" charset="-122"/>
              <a:ea typeface="黑体" panose="02010609060101010101" pitchFamily="49" charset="-122"/>
            </a:endParaRPr>
          </a:p>
          <a:p>
            <a:pPr algn="just">
              <a:lnSpc>
                <a:spcPct val="150000"/>
              </a:lnSpc>
            </a:pPr>
            <a:r>
              <a:rPr lang="en-US" altLang="zh-CN" sz="2400" dirty="0">
                <a:latin typeface="仿宋" panose="02010609060101010101" pitchFamily="49" charset="-122"/>
                <a:ea typeface="仿宋" panose="02010609060101010101" pitchFamily="49" charset="-122"/>
              </a:rPr>
              <a:t>[2017</a:t>
            </a:r>
            <a:r>
              <a:rPr lang="zh-CN" altLang="en-US" sz="2400" dirty="0">
                <a:latin typeface="仿宋" panose="02010609060101010101" pitchFamily="49" charset="-122"/>
                <a:ea typeface="仿宋" panose="02010609060101010101" pitchFamily="49" charset="-122"/>
              </a:rPr>
              <a:t>安徽</a:t>
            </a:r>
            <a:r>
              <a:rPr lang="en-US" altLang="zh-CN" sz="2400" dirty="0">
                <a:latin typeface="仿宋" panose="02010609060101010101" pitchFamily="49" charset="-122"/>
                <a:ea typeface="仿宋" panose="02010609060101010101" pitchFamily="49" charset="-122"/>
              </a:rPr>
              <a:t>,19]</a:t>
            </a:r>
            <a:r>
              <a:rPr lang="zh-CN" altLang="en-US" sz="2400" dirty="0">
                <a:latin typeface="宋体" panose="02010600030101010101" pitchFamily="2" charset="-122"/>
                <a:ea typeface="宋体" panose="02010600030101010101" pitchFamily="2" charset="-122"/>
              </a:rPr>
              <a:t>如图所示的实验装置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可以用来研究光从水中斜射到与空气的分界面时所发生的光现象</a:t>
            </a:r>
            <a:r>
              <a:rPr lang="en-US" altLang="zh-CN" sz="2400" dirty="0">
                <a:latin typeface="宋体" panose="02010600030101010101" pitchFamily="2" charset="-122"/>
                <a:ea typeface="宋体" panose="02010600030101010101" pitchFamily="2" charset="-122"/>
              </a:rPr>
              <a:t>.</a:t>
            </a:r>
          </a:p>
          <a:p>
            <a:pPr algn="just">
              <a:lnSpc>
                <a:spcPct val="150000"/>
              </a:lnSpc>
            </a:pPr>
            <a:r>
              <a:rPr lang="en-US" altLang="zh-CN" sz="2400" spc="-50" dirty="0">
                <a:latin typeface="宋体" panose="02010600030101010101" pitchFamily="2" charset="-122"/>
                <a:ea typeface="宋体" panose="02010600030101010101" pitchFamily="2" charset="-122"/>
              </a:rPr>
              <a:t>(1)</a:t>
            </a:r>
            <a:r>
              <a:rPr lang="zh-CN" altLang="en-US" sz="2400" spc="-50" dirty="0">
                <a:latin typeface="宋体" panose="02010600030101010101" pitchFamily="2" charset="-122"/>
                <a:ea typeface="宋体" panose="02010600030101010101" pitchFamily="2" charset="-122"/>
              </a:rPr>
              <a:t>使入射角</a:t>
            </a:r>
            <a:r>
              <a:rPr lang="en-US" altLang="zh-CN" sz="2400" i="1" spc="-50"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spc="-50" dirty="0">
                <a:latin typeface="宋体" panose="02010600030101010101" pitchFamily="2" charset="-122"/>
                <a:ea typeface="宋体" panose="02010600030101010101" pitchFamily="2" charset="-122"/>
              </a:rPr>
              <a:t>在一定范围内由小变大</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会发现折射角</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γ</a:t>
            </a:r>
            <a:r>
              <a:rPr lang="zh-CN" altLang="en-US" sz="2400" u="sng" spc="-50" dirty="0">
                <a:latin typeface="宋体" panose="02010600030101010101" pitchFamily="2" charset="-122"/>
                <a:ea typeface="宋体" panose="02010600030101010101" pitchFamily="2" charset="-122"/>
              </a:rPr>
              <a:t> </a:t>
            </a:r>
            <a:r>
              <a:rPr lang="en-US" altLang="zh-CN" sz="2400" spc="-50" dirty="0">
                <a:latin typeface="宋体" panose="02010600030101010101" pitchFamily="2" charset="-122"/>
                <a:ea typeface="宋体" panose="02010600030101010101" pitchFamily="2" charset="-122"/>
              </a:rPr>
              <a:t>________(</a:t>
            </a:r>
            <a:r>
              <a:rPr lang="zh-CN" altLang="en-US" sz="2400" spc="-50" dirty="0">
                <a:latin typeface="宋体" panose="02010600030101010101" pitchFamily="2" charset="-122"/>
                <a:ea typeface="宋体" panose="02010600030101010101" pitchFamily="2" charset="-122"/>
              </a:rPr>
              <a:t>填写变化规律</a:t>
            </a:r>
            <a:r>
              <a:rPr lang="en-US" altLang="zh-CN" sz="2400" spc="-50" dirty="0">
                <a:latin typeface="宋体" panose="02010600030101010101" pitchFamily="2" charset="-122"/>
                <a:ea typeface="宋体" panose="02010600030101010101" pitchFamily="2" charset="-122"/>
              </a:rPr>
              <a:t>),</a:t>
            </a:r>
            <a:r>
              <a:rPr lang="zh-CN" altLang="en-US" sz="2400" spc="-50" dirty="0">
                <a:latin typeface="宋体" panose="02010600030101010101" pitchFamily="2" charset="-122"/>
                <a:ea typeface="宋体" panose="02010600030101010101" pitchFamily="2" charset="-122"/>
              </a:rPr>
              <a:t>且折射角总是大于相应的入射角</a:t>
            </a:r>
            <a:r>
              <a:rPr lang="en-US" altLang="zh-CN" sz="2400" spc="-5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当入射角</a:t>
            </a:r>
            <a:r>
              <a:rPr lang="en-US" altLang="zh-CN" sz="2400" i="1" spc="-50"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en-US" sz="2400" dirty="0">
                <a:latin typeface="宋体" panose="02010600030101010101" pitchFamily="2" charset="-122"/>
                <a:ea typeface="宋体" panose="02010600030101010101" pitchFamily="2" charset="-122"/>
              </a:rPr>
              <a:t>增大到某一值时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折射角</a:t>
            </a:r>
            <a:r>
              <a:rPr lang="en-US" altLang="zh-CN" sz="2400" i="1" spc="-50" dirty="0">
                <a:latin typeface="Times New Roman" panose="02020603050405020304" pitchFamily="18" charset="0"/>
                <a:ea typeface="宋体" panose="02010600030101010101" pitchFamily="2" charset="-122"/>
                <a:cs typeface="Times New Roman" panose="02020603050405020304" pitchFamily="18" charset="0"/>
              </a:rPr>
              <a:t>γ</a:t>
            </a:r>
            <a:r>
              <a:rPr lang="zh-CN" altLang="en-US" sz="2400" dirty="0">
                <a:latin typeface="宋体" panose="02010600030101010101" pitchFamily="2" charset="-122"/>
                <a:ea typeface="宋体" panose="02010600030101010101" pitchFamily="2" charset="-122"/>
              </a:rPr>
              <a:t>会达到最大值</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该最大值是</a:t>
            </a:r>
            <a:r>
              <a:rPr lang="zh-CN" altLang="en-US" sz="2400" u="sng"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p>
          <a:p>
            <a:pPr algn="just">
              <a:lnSpc>
                <a:spcPct val="15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若继续增大入射角</a:t>
            </a:r>
            <a:r>
              <a:rPr lang="en-US" altLang="zh-CN" sz="2400" i="1" spc="-50" dirty="0" err="1">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将会发现不再有</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光线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而只存在</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光线</a:t>
            </a:r>
            <a:r>
              <a:rPr lang="en-US" altLang="zh-CN" sz="2400" dirty="0">
                <a:latin typeface="宋体" panose="02010600030101010101" pitchFamily="2" charset="-122"/>
                <a:ea typeface="宋体" panose="02010600030101010101" pitchFamily="2" charset="-122"/>
              </a:rPr>
              <a:t>. </a:t>
            </a:r>
          </a:p>
        </p:txBody>
      </p:sp>
      <p:sp>
        <p:nvSpPr>
          <p:cNvPr id="11" name="矩形 10">
            <a:extLst>
              <a:ext uri="{FF2B5EF4-FFF2-40B4-BE49-F238E27FC236}">
                <a16:creationId xmlns:a16="http://schemas.microsoft.com/office/drawing/2014/main" xmlns="" id="{F9FEEB60-90C5-4810-97CB-7410B1B660C9}"/>
              </a:ext>
            </a:extLst>
          </p:cNvPr>
          <p:cNvSpPr/>
          <p:nvPr/>
        </p:nvSpPr>
        <p:spPr>
          <a:xfrm>
            <a:off x="1052390" y="3522242"/>
            <a:ext cx="809625"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变大</a:t>
            </a:r>
          </a:p>
        </p:txBody>
      </p:sp>
      <p:pic>
        <p:nvPicPr>
          <p:cNvPr id="10" name="zyychuzhong45wl30.jpg" descr="id:2147488865;FounderCES">
            <a:extLst>
              <a:ext uri="{FF2B5EF4-FFF2-40B4-BE49-F238E27FC236}">
                <a16:creationId xmlns:a16="http://schemas.microsoft.com/office/drawing/2014/main" xmlns="" id="{00335B78-E1B8-4B9D-B502-F2C52913746A}"/>
              </a:ext>
            </a:extLst>
          </p:cNvPr>
          <p:cNvPicPr>
            <a:picLocks noChangeAspect="1"/>
          </p:cNvPicPr>
          <p:nvPr/>
        </p:nvPicPr>
        <p:blipFill>
          <a:blip r:embed="rId2"/>
          <a:stretch>
            <a:fillRect/>
          </a:stretch>
        </p:blipFill>
        <p:spPr>
          <a:xfrm>
            <a:off x="8710246" y="3114526"/>
            <a:ext cx="3015590" cy="2286982"/>
          </a:xfrm>
          <a:prstGeom prst="rect">
            <a:avLst/>
          </a:prstGeom>
        </p:spPr>
      </p:pic>
      <p:sp>
        <p:nvSpPr>
          <p:cNvPr id="12" name="矩形 11">
            <a:extLst>
              <a:ext uri="{FF2B5EF4-FFF2-40B4-BE49-F238E27FC236}">
                <a16:creationId xmlns:a16="http://schemas.microsoft.com/office/drawing/2014/main" xmlns="" id="{5413986C-F569-4BCF-B311-2D570503F8F7}"/>
              </a:ext>
            </a:extLst>
          </p:cNvPr>
          <p:cNvSpPr/>
          <p:nvPr/>
        </p:nvSpPr>
        <p:spPr>
          <a:xfrm>
            <a:off x="2236421" y="4612488"/>
            <a:ext cx="809625" cy="461665"/>
          </a:xfrm>
          <a:prstGeom prst="rect">
            <a:avLst/>
          </a:prstGeom>
        </p:spPr>
        <p:txBody>
          <a:bodyPr wrap="squar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90°</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15">
            <a:extLst>
              <a:ext uri="{FF2B5EF4-FFF2-40B4-BE49-F238E27FC236}">
                <a16:creationId xmlns:a16="http://schemas.microsoft.com/office/drawing/2014/main" xmlns="" id="{D201DB4B-4583-42E3-B793-F73930101450}"/>
              </a:ext>
            </a:extLst>
          </p:cNvPr>
          <p:cNvSpPr/>
          <p:nvPr/>
        </p:nvSpPr>
        <p:spPr>
          <a:xfrm>
            <a:off x="6433283" y="5170675"/>
            <a:ext cx="809625"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折射</a:t>
            </a:r>
          </a:p>
        </p:txBody>
      </p:sp>
      <p:sp>
        <p:nvSpPr>
          <p:cNvPr id="17" name="矩形 16">
            <a:extLst>
              <a:ext uri="{FF2B5EF4-FFF2-40B4-BE49-F238E27FC236}">
                <a16:creationId xmlns:a16="http://schemas.microsoft.com/office/drawing/2014/main" xmlns="" id="{B439D46A-BE5C-4346-AC72-8C5B9C5A5046}"/>
              </a:ext>
            </a:extLst>
          </p:cNvPr>
          <p:cNvSpPr/>
          <p:nvPr/>
        </p:nvSpPr>
        <p:spPr>
          <a:xfrm>
            <a:off x="2001960" y="5714401"/>
            <a:ext cx="809625" cy="461665"/>
          </a:xfrm>
          <a:prstGeom prst="rect">
            <a:avLst/>
          </a:prstGeom>
        </p:spPr>
        <p:txBody>
          <a:bodyPr wrap="squar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反射</a:t>
            </a:r>
          </a:p>
        </p:txBody>
      </p:sp>
    </p:spTree>
    <p:extLst>
      <p:ext uri="{BB962C8B-B14F-4D97-AF65-F5344CB8AC3E}">
        <p14:creationId xmlns:p14="http://schemas.microsoft.com/office/powerpoint/2010/main" val="16475612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3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mc:AlternateContent xmlns:mc="http://schemas.openxmlformats.org/markup-compatibility/2006" xmlns:a14="http://schemas.microsoft.com/office/drawing/2010/main">
        <mc:Choice Requires="a14">
          <p:sp>
            <p:nvSpPr>
              <p:cNvPr id="6" name="矩形 5"/>
              <p:cNvSpPr/>
              <p:nvPr/>
            </p:nvSpPr>
            <p:spPr>
              <a:xfrm>
                <a:off x="763112" y="1337081"/>
                <a:ext cx="10665775" cy="2171364"/>
              </a:xfrm>
              <a:prstGeom prst="rect">
                <a:avLst/>
              </a:prstGeom>
            </p:spPr>
            <p:txBody>
              <a:bodyPr wrap="square">
                <a:spAutoFit/>
              </a:bodyPr>
              <a:lstStyle/>
              <a:p>
                <a:pPr algn="just">
                  <a:lnSpc>
                    <a:spcPct val="150000"/>
                  </a:lnSpc>
                </a:pPr>
                <a:r>
                  <a:rPr lang="en-US" altLang="zh-CN" sz="2400" dirty="0">
                    <a:latin typeface="宋体" panose="02010600030101010101" pitchFamily="2" charset="-122"/>
                    <a:ea typeface="宋体" panose="02010600030101010101" pitchFamily="2" charset="-122"/>
                  </a:rPr>
                  <a:t>ⅲ.</a:t>
                </a:r>
                <a:r>
                  <a:rPr lang="zh-CN" altLang="en-US" sz="2400" dirty="0">
                    <a:latin typeface="宋体" panose="02010600030101010101" pitchFamily="2" charset="-122"/>
                    <a:ea typeface="宋体" panose="02010600030101010101" pitchFamily="2" charset="-122"/>
                  </a:rPr>
                  <a:t>小孔成像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从物体</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面向小孔的一侧</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上每个点发出的光都会有一束穿过小孔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在光屏上形成一个光点</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所有光点组合成物体的像</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如图</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物体通过小孔成的像是</a:t>
                </a:r>
                <a:r>
                  <a:rPr lang="zh-CN" altLang="en-US" sz="2400" u="sng" dirty="0">
                    <a:latin typeface="宋体" panose="02010600030101010101" pitchFamily="2" charset="-122"/>
                    <a:ea typeface="宋体" panose="02010600030101010101" pitchFamily="2" charset="-122"/>
                  </a:rPr>
                  <a:t>⑤　　　　</a:t>
                </a:r>
                <a:r>
                  <a:rPr lang="zh-CN" altLang="en-US" sz="2400" dirty="0">
                    <a:latin typeface="宋体" panose="02010600030101010101" pitchFamily="2" charset="-122"/>
                    <a:ea typeface="宋体" panose="02010600030101010101" pitchFamily="2" charset="-122"/>
                  </a:rPr>
                  <a:t>的</a:t>
                </a:r>
                <a:r>
                  <a:rPr lang="zh-CN" altLang="en-US" sz="2400" u="sng" dirty="0">
                    <a:latin typeface="宋体" panose="02010600030101010101" pitchFamily="2" charset="-122"/>
                    <a:ea typeface="宋体" panose="02010600030101010101" pitchFamily="2" charset="-122"/>
                  </a:rPr>
                  <a:t>⑥　　　　</a:t>
                </a:r>
                <a:r>
                  <a:rPr lang="zh-CN" altLang="en-US" sz="2400" dirty="0">
                    <a:latin typeface="宋体" panose="02010600030101010101" pitchFamily="2" charset="-122"/>
                    <a:ea typeface="宋体" panose="02010600030101010101" pitchFamily="2" charset="-122"/>
                  </a:rPr>
                  <a:t>像</a:t>
                </a:r>
                <a:r>
                  <a:rPr lang="en-US" altLang="zh-CN" sz="2400" dirty="0">
                    <a:latin typeface="宋体" panose="02010600030101010101" pitchFamily="2" charset="-122"/>
                    <a:ea typeface="宋体" panose="02010600030101010101" pitchFamily="2" charset="-122"/>
                  </a:rPr>
                  <a:t>, </a:t>
                </a:r>
                <a14:m>
                  <m:oMath xmlns:m="http://schemas.openxmlformats.org/officeDocument/2006/math">
                    <m:f>
                      <m:fPr>
                        <m:ctrlPr>
                          <a:rPr lang="en-US" altLang="zh-CN" sz="2400" i="1" dirty="0">
                            <a:latin typeface="Cambria Math"/>
                            <a:ea typeface="宋体" panose="02010600030101010101" pitchFamily="2" charset="-122"/>
                          </a:rPr>
                        </m:ctrlPr>
                      </m:fPr>
                      <m:num>
                        <m:r>
                          <m:rPr>
                            <m:nor/>
                          </m:rPr>
                          <a:rPr lang="zh-CN" altLang="en-US" sz="2400" i="0" dirty="0">
                            <a:latin typeface="Cambria Math" panose="02040503050406030204" pitchFamily="18" charset="0"/>
                            <a:ea typeface="宋体" panose="02010600030101010101" pitchFamily="2" charset="-122"/>
                          </a:rPr>
                          <m:t>像高</m:t>
                        </m:r>
                      </m:num>
                      <m:den>
                        <m:r>
                          <m:rPr>
                            <m:nor/>
                          </m:rPr>
                          <a:rPr lang="zh-CN" altLang="en-US" sz="2400" i="0" dirty="0">
                            <a:latin typeface="Cambria Math" panose="02040503050406030204" pitchFamily="18" charset="0"/>
                            <a:ea typeface="宋体" panose="02010600030101010101" pitchFamily="2" charset="-122"/>
                          </a:rPr>
                          <m:t>物高</m:t>
                        </m:r>
                      </m:den>
                    </m:f>
                    <m:r>
                      <a:rPr lang="en-US" altLang="zh-CN" sz="2400" i="1" dirty="0">
                        <a:latin typeface="Cambria Math" panose="02040503050406030204" pitchFamily="18" charset="0"/>
                        <a:ea typeface="宋体" panose="02010600030101010101" pitchFamily="2" charset="-122"/>
                      </a:rPr>
                      <m:t>=</m:t>
                    </m:r>
                    <m:f>
                      <m:fPr>
                        <m:ctrlPr>
                          <a:rPr lang="en-US" altLang="zh-CN" sz="2400" i="1" dirty="0">
                            <a:latin typeface="Cambria Math"/>
                            <a:ea typeface="宋体" panose="02010600030101010101" pitchFamily="2" charset="-122"/>
                          </a:rPr>
                        </m:ctrlPr>
                      </m:fPr>
                      <m:num>
                        <m:r>
                          <m:rPr>
                            <m:nor/>
                          </m:rPr>
                          <a:rPr lang="zh-CN" altLang="en-US" sz="2400" i="0" dirty="0">
                            <a:latin typeface="Cambria Math" panose="02040503050406030204" pitchFamily="18" charset="0"/>
                            <a:ea typeface="宋体" panose="02010600030101010101" pitchFamily="2" charset="-122"/>
                          </a:rPr>
                          <m:t>像距</m:t>
                        </m:r>
                      </m:num>
                      <m:den>
                        <m:r>
                          <m:rPr>
                            <m:nor/>
                          </m:rPr>
                          <a:rPr lang="zh-CN" altLang="en-US" sz="2400" i="0" dirty="0">
                            <a:latin typeface="Cambria Math" panose="02040503050406030204" pitchFamily="18" charset="0"/>
                            <a:ea typeface="宋体" panose="02010600030101010101" pitchFamily="2" charset="-122"/>
                          </a:rPr>
                          <m:t>物距</m:t>
                        </m:r>
                      </m:den>
                    </m:f>
                    <m:r>
                      <a:rPr lang="en-US" altLang="zh-CN" sz="2400" i="1" dirty="0">
                        <a:latin typeface="Cambria Math" panose="02040503050406030204" pitchFamily="18" charset="0"/>
                        <a:ea typeface="宋体" panose="02010600030101010101" pitchFamily="2" charset="-122"/>
                      </a:rPr>
                      <m:t> </m:t>
                    </m:r>
                  </m:oMath>
                </a14:m>
                <a:r>
                  <a:rPr lang="en-US" altLang="zh-CN" sz="2400" dirty="0">
                    <a:latin typeface="宋体" panose="02010600030101010101" pitchFamily="2" charset="-122"/>
                    <a:ea typeface="宋体" panose="02010600030101010101" pitchFamily="2" charset="-122"/>
                  </a:rPr>
                  <a:t>. </a:t>
                </a:r>
              </a:p>
            </p:txBody>
          </p:sp>
        </mc:Choice>
        <mc:Fallback xmlns="">
          <p:sp>
            <p:nvSpPr>
              <p:cNvPr id="6" name="矩形 5"/>
              <p:cNvSpPr>
                <a:spLocks noRot="1" noChangeAspect="1" noMove="1" noResize="1" noEditPoints="1" noAdjustHandles="1" noChangeArrowheads="1" noChangeShapeType="1" noTextEdit="1"/>
              </p:cNvSpPr>
              <p:nvPr/>
            </p:nvSpPr>
            <p:spPr>
              <a:xfrm>
                <a:off x="763112" y="1337081"/>
                <a:ext cx="10665775" cy="2171364"/>
              </a:xfrm>
              <a:prstGeom prst="rect">
                <a:avLst/>
              </a:prstGeom>
              <a:blipFill>
                <a:blip r:embed="rId2"/>
                <a:stretch>
                  <a:fillRect l="-857" r="-2286"/>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xmlns="" id="{3B0DF46D-2A72-4DCA-9C4F-29D673595014}"/>
              </a:ext>
            </a:extLst>
          </p:cNvPr>
          <p:cNvSpPr/>
          <p:nvPr/>
        </p:nvSpPr>
        <p:spPr>
          <a:xfrm>
            <a:off x="1554323" y="2812581"/>
            <a:ext cx="803425"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倒立</a:t>
            </a:r>
          </a:p>
        </p:txBody>
      </p:sp>
      <p:sp>
        <p:nvSpPr>
          <p:cNvPr id="11" name="矩形 10">
            <a:extLst>
              <a:ext uri="{FF2B5EF4-FFF2-40B4-BE49-F238E27FC236}">
                <a16:creationId xmlns:a16="http://schemas.microsoft.com/office/drawing/2014/main" xmlns="" id="{7022371E-A3F0-4F62-A0CD-A75341D9DFCC}"/>
              </a:ext>
            </a:extLst>
          </p:cNvPr>
          <p:cNvSpPr/>
          <p:nvPr/>
        </p:nvSpPr>
        <p:spPr>
          <a:xfrm>
            <a:off x="3652753" y="2812581"/>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实</a:t>
            </a:r>
          </a:p>
        </p:txBody>
      </p:sp>
      <p:pic>
        <p:nvPicPr>
          <p:cNvPr id="12" name="18ZKYBWLKDBS16.jpg" descr="id:2147490290;FounderCES">
            <a:extLst>
              <a:ext uri="{FF2B5EF4-FFF2-40B4-BE49-F238E27FC236}">
                <a16:creationId xmlns:a16="http://schemas.microsoft.com/office/drawing/2014/main" xmlns="" id="{EE3228A2-63F5-4979-BAF6-434792A607E0}"/>
              </a:ext>
            </a:extLst>
          </p:cNvPr>
          <p:cNvPicPr>
            <a:picLocks noChangeAspect="1"/>
          </p:cNvPicPr>
          <p:nvPr/>
        </p:nvPicPr>
        <p:blipFill>
          <a:blip r:embed="rId3"/>
          <a:stretch>
            <a:fillRect/>
          </a:stretch>
        </p:blipFill>
        <p:spPr>
          <a:xfrm>
            <a:off x="3826543" y="3855851"/>
            <a:ext cx="4538911" cy="1665068"/>
          </a:xfrm>
          <a:prstGeom prst="rect">
            <a:avLst/>
          </a:prstGeom>
        </p:spPr>
      </p:pic>
    </p:spTree>
    <p:extLst>
      <p:ext uri="{BB962C8B-B14F-4D97-AF65-F5344CB8AC3E}">
        <p14:creationId xmlns:p14="http://schemas.microsoft.com/office/powerpoint/2010/main" val="28508896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光的直线传播</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3468257"/>
          </a:xfrm>
          <a:prstGeom prst="rect">
            <a:avLst/>
          </a:prstGeom>
        </p:spPr>
        <p:txBody>
          <a:bodyPr wrap="square">
            <a:spAutoFit/>
          </a:bodyPr>
          <a:lstStyle/>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光速</a:t>
            </a:r>
          </a:p>
          <a:p>
            <a:pPr algn="just">
              <a:lnSpc>
                <a:spcPct val="20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真空中的光速</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dirty="0">
                <a:latin typeface="宋体" panose="02010600030101010101" pitchFamily="2" charset="-122"/>
                <a:ea typeface="宋体" panose="02010600030101010101" pitchFamily="2" charset="-122"/>
              </a:rPr>
              <a:t>≈</a:t>
            </a:r>
            <a:r>
              <a:rPr lang="en-US" altLang="zh-CN" sz="2400" u="sng" dirty="0">
                <a:latin typeface="宋体" panose="02010600030101010101" pitchFamily="2" charset="-122"/>
                <a:ea typeface="宋体" panose="02010600030101010101" pitchFamily="2" charset="-122"/>
              </a:rPr>
              <a:t>⑦</a:t>
            </a:r>
            <a:r>
              <a:rPr lang="zh-CN" altLang="en-US" sz="2400" u="sng" dirty="0">
                <a:latin typeface="宋体" panose="02010600030101010101" pitchFamily="2" charset="-122"/>
                <a:ea typeface="宋体" panose="02010600030101010101" pitchFamily="2" charset="-122"/>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m/s</a:t>
            </a:r>
            <a:r>
              <a:rPr lang="en-US" altLang="zh-CN" sz="2400" dirty="0">
                <a:latin typeface="宋体" panose="02010600030101010101" pitchFamily="2" charset="-122"/>
                <a:ea typeface="宋体" panose="02010600030101010101" pitchFamily="2" charset="-122"/>
              </a:rPr>
              <a:t>. </a:t>
            </a:r>
          </a:p>
          <a:p>
            <a:pPr algn="just">
              <a:lnSpc>
                <a:spcPct val="20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光既可以在真空中传播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也可以在透明介质中传播</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光在介质中的传播速度比在真空中的传播速度</a:t>
            </a:r>
            <a:r>
              <a:rPr lang="zh-CN" altLang="en-US" sz="2400" u="sng" dirty="0">
                <a:latin typeface="宋体" panose="02010600030101010101" pitchFamily="2" charset="-122"/>
                <a:ea typeface="宋体" panose="02010600030101010101" pitchFamily="2" charset="-122"/>
              </a:rPr>
              <a:t>⑧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一般来说</a:t>
            </a:r>
            <a:r>
              <a:rPr lang="en-US" altLang="zh-CN"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latin typeface="宋体" panose="02010600030101010101" pitchFamily="2" charset="-122"/>
                <a:ea typeface="宋体" panose="02010600030101010101" pitchFamily="2" charset="-122"/>
              </a:rPr>
              <a:t>玻璃</a:t>
            </a:r>
            <a:r>
              <a:rPr lang="zh-CN" altLang="en-US"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latin typeface="宋体" panose="02010600030101010101" pitchFamily="2" charset="-122"/>
                <a:ea typeface="宋体" panose="02010600030101010101" pitchFamily="2" charset="-122"/>
              </a:rPr>
              <a:t>水</a:t>
            </a:r>
            <a:r>
              <a:rPr lang="zh-CN" altLang="en-US"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400" baseline="-25000" dirty="0">
                <a:latin typeface="宋体" panose="02010600030101010101" pitchFamily="2" charset="-122"/>
                <a:ea typeface="宋体" panose="02010600030101010101" pitchFamily="2" charset="-122"/>
              </a:rPr>
              <a:t>空气</a:t>
            </a:r>
            <a:r>
              <a:rPr lang="zh-CN" altLang="en-US" sz="2400" dirty="0">
                <a:latin typeface="宋体" panose="02010600030101010101" pitchFamily="2" charset="-122"/>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dirty="0">
                <a:latin typeface="宋体" panose="02010600030101010101" pitchFamily="2" charset="-122"/>
                <a:ea typeface="宋体" panose="02010600030101010101" pitchFamily="2" charset="-122"/>
              </a:rPr>
              <a:t>.</a:t>
            </a:r>
          </a:p>
          <a:p>
            <a:pPr algn="just">
              <a:lnSpc>
                <a:spcPct val="20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光年</a:t>
            </a:r>
            <a:r>
              <a:rPr lang="en-US" altLang="zh-CN" sz="2400" dirty="0">
                <a:latin typeface="宋体" panose="02010600030101010101" pitchFamily="2" charset="-122"/>
                <a:ea typeface="宋体" panose="02010600030101010101" pitchFamily="2" charset="-122"/>
              </a:rPr>
              <a:t>(</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l.y</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光在真空中传播一年的距离</a:t>
            </a:r>
            <a:r>
              <a:rPr lang="en-US" altLang="zh-CN" sz="2400" dirty="0">
                <a:latin typeface="宋体" panose="02010600030101010101" pitchFamily="2" charset="-122"/>
                <a:ea typeface="宋体" panose="02010600030101010101" pitchFamily="2" charset="-122"/>
              </a:rPr>
              <a:t>.</a:t>
            </a:r>
          </a:p>
        </p:txBody>
      </p:sp>
      <p:sp>
        <p:nvSpPr>
          <p:cNvPr id="10" name="矩形 9">
            <a:extLst>
              <a:ext uri="{FF2B5EF4-FFF2-40B4-BE49-F238E27FC236}">
                <a16:creationId xmlns:a16="http://schemas.microsoft.com/office/drawing/2014/main" xmlns="" id="{3B0DF46D-2A72-4DCA-9C4F-29D673595014}"/>
              </a:ext>
            </a:extLst>
          </p:cNvPr>
          <p:cNvSpPr/>
          <p:nvPr/>
        </p:nvSpPr>
        <p:spPr>
          <a:xfrm>
            <a:off x="4004446" y="2109196"/>
            <a:ext cx="1426994" cy="461665"/>
          </a:xfrm>
          <a:prstGeom prst="rect">
            <a:avLst/>
          </a:prstGeom>
        </p:spPr>
        <p:txBody>
          <a:bodyPr wrap="none">
            <a:spAutoFit/>
          </a:bodyPr>
          <a:lstStyle/>
          <a:p>
            <a:r>
              <a:rPr lang="en-US" altLang="zh-CN"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3.0×10</a:t>
            </a:r>
            <a:r>
              <a:rPr lang="en-US" altLang="zh-CN"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8</a:t>
            </a:r>
            <a:endPar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xmlns="" id="{6ECD7C64-941A-42E3-96A2-1AD6722D6568}"/>
              </a:ext>
            </a:extLst>
          </p:cNvPr>
          <p:cNvSpPr/>
          <p:nvPr/>
        </p:nvSpPr>
        <p:spPr>
          <a:xfrm>
            <a:off x="4520261" y="3542267"/>
            <a:ext cx="494046" cy="461665"/>
          </a:xfrm>
          <a:prstGeom prst="rect">
            <a:avLst/>
          </a:prstGeom>
        </p:spPr>
        <p:txBody>
          <a:bodyPr wrap="none">
            <a:spAutoFit/>
          </a:bodyPr>
          <a:lstStyle/>
          <a:p>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Tree>
    <p:extLst>
      <p:ext uri="{BB962C8B-B14F-4D97-AF65-F5344CB8AC3E}">
        <p14:creationId xmlns:p14="http://schemas.microsoft.com/office/powerpoint/2010/main" val="1770027515"/>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792</TotalTime>
  <Words>7000</Words>
  <Application>Microsoft Office PowerPoint</Application>
  <PresentationFormat>自定义</PresentationFormat>
  <Paragraphs>587</Paragraphs>
  <Slides>77</Slides>
  <Notes>0</Notes>
  <HiddenSlides>0</HiddenSlides>
  <MMClips>0</MMClips>
  <ScaleCrop>false</ScaleCrop>
  <HeadingPairs>
    <vt:vector size="4" baseType="variant">
      <vt:variant>
        <vt:lpstr>主题</vt:lpstr>
      </vt:variant>
      <vt:variant>
        <vt:i4>1</vt:i4>
      </vt:variant>
      <vt:variant>
        <vt:lpstr>幻灯片标题</vt:lpstr>
      </vt:variant>
      <vt:variant>
        <vt:i4>77</vt:i4>
      </vt:variant>
    </vt:vector>
  </HeadingPairs>
  <TitlesOfParts>
    <vt:vector size="7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2052-11.1.0.10000</vt:lpwstr>
  </property>
</Properties>
</file>