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51"/>
  </p:sldMasterIdLst>
  <p:notesMasterIdLst>
    <p:notesMasterId r:id="rId302"/>
  </p:notesMasterIdLst>
  <p:sldIdLst>
    <p:sldId id="553" r:id="rId152"/>
    <p:sldId id="260" r:id="rId153"/>
    <p:sldId id="263" r:id="rId154"/>
    <p:sldId id="269" r:id="rId155"/>
    <p:sldId id="272" r:id="rId156"/>
    <p:sldId id="275" r:id="rId157"/>
    <p:sldId id="278" r:id="rId158"/>
    <p:sldId id="279" r:id="rId159"/>
    <p:sldId id="280" r:id="rId160"/>
    <p:sldId id="283" r:id="rId161"/>
    <p:sldId id="287" r:id="rId162"/>
    <p:sldId id="289" r:id="rId163"/>
    <p:sldId id="290" r:id="rId164"/>
    <p:sldId id="292" r:id="rId165"/>
    <p:sldId id="295" r:id="rId166"/>
    <p:sldId id="296" r:id="rId167"/>
    <p:sldId id="297" r:id="rId168"/>
    <p:sldId id="298" r:id="rId169"/>
    <p:sldId id="299" r:id="rId170"/>
    <p:sldId id="300" r:id="rId171"/>
    <p:sldId id="301" r:id="rId172"/>
    <p:sldId id="303" r:id="rId173"/>
    <p:sldId id="304" r:id="rId174"/>
    <p:sldId id="306" r:id="rId175"/>
    <p:sldId id="309" r:id="rId176"/>
    <p:sldId id="312" r:id="rId177"/>
    <p:sldId id="317" r:id="rId178"/>
    <p:sldId id="318" r:id="rId179"/>
    <p:sldId id="320" r:id="rId180"/>
    <p:sldId id="322" r:id="rId181"/>
    <p:sldId id="554" r:id="rId182"/>
    <p:sldId id="327" r:id="rId183"/>
    <p:sldId id="331" r:id="rId184"/>
    <p:sldId id="336" r:id="rId185"/>
    <p:sldId id="338" r:id="rId186"/>
    <p:sldId id="340" r:id="rId187"/>
    <p:sldId id="341" r:id="rId188"/>
    <p:sldId id="344" r:id="rId189"/>
    <p:sldId id="345" r:id="rId190"/>
    <p:sldId id="347" r:id="rId191"/>
    <p:sldId id="348" r:id="rId192"/>
    <p:sldId id="349" r:id="rId193"/>
    <p:sldId id="350" r:id="rId194"/>
    <p:sldId id="352" r:id="rId195"/>
    <p:sldId id="353" r:id="rId196"/>
    <p:sldId id="555" r:id="rId197"/>
    <p:sldId id="359" r:id="rId198"/>
    <p:sldId id="556" r:id="rId199"/>
    <p:sldId id="361" r:id="rId200"/>
    <p:sldId id="364" r:id="rId201"/>
    <p:sldId id="367" r:id="rId202"/>
    <p:sldId id="370" r:id="rId203"/>
    <p:sldId id="557" r:id="rId204"/>
    <p:sldId id="376" r:id="rId205"/>
    <p:sldId id="379" r:id="rId206"/>
    <p:sldId id="382" r:id="rId207"/>
    <p:sldId id="384" r:id="rId208"/>
    <p:sldId id="387" r:id="rId209"/>
    <p:sldId id="389" r:id="rId210"/>
    <p:sldId id="392" r:id="rId211"/>
    <p:sldId id="395" r:id="rId212"/>
    <p:sldId id="397" r:id="rId213"/>
    <p:sldId id="398" r:id="rId214"/>
    <p:sldId id="400" r:id="rId215"/>
    <p:sldId id="401" r:id="rId216"/>
    <p:sldId id="402" r:id="rId217"/>
    <p:sldId id="404" r:id="rId218"/>
    <p:sldId id="406" r:id="rId219"/>
    <p:sldId id="407" r:id="rId220"/>
    <p:sldId id="409" r:id="rId221"/>
    <p:sldId id="411" r:id="rId222"/>
    <p:sldId id="412" r:id="rId223"/>
    <p:sldId id="413" r:id="rId224"/>
    <p:sldId id="414" r:id="rId225"/>
    <p:sldId id="416" r:id="rId226"/>
    <p:sldId id="419" r:id="rId227"/>
    <p:sldId id="420" r:id="rId228"/>
    <p:sldId id="422" r:id="rId229"/>
    <p:sldId id="424" r:id="rId230"/>
    <p:sldId id="558" r:id="rId231"/>
    <p:sldId id="429" r:id="rId232"/>
    <p:sldId id="431" r:id="rId233"/>
    <p:sldId id="434" r:id="rId234"/>
    <p:sldId id="435" r:id="rId235"/>
    <p:sldId id="438" r:id="rId236"/>
    <p:sldId id="439" r:id="rId237"/>
    <p:sldId id="441" r:id="rId238"/>
    <p:sldId id="559" r:id="rId239"/>
    <p:sldId id="443" r:id="rId240"/>
    <p:sldId id="445" r:id="rId241"/>
    <p:sldId id="446" r:id="rId242"/>
    <p:sldId id="449" r:id="rId243"/>
    <p:sldId id="451" r:id="rId244"/>
    <p:sldId id="454" r:id="rId245"/>
    <p:sldId id="455" r:id="rId246"/>
    <p:sldId id="456" r:id="rId247"/>
    <p:sldId id="458" r:id="rId248"/>
    <p:sldId id="460" r:id="rId249"/>
    <p:sldId id="461" r:id="rId250"/>
    <p:sldId id="462" r:id="rId251"/>
    <p:sldId id="463" r:id="rId252"/>
    <p:sldId id="466" r:id="rId253"/>
    <p:sldId id="469" r:id="rId254"/>
    <p:sldId id="472" r:id="rId255"/>
    <p:sldId id="560" r:id="rId256"/>
    <p:sldId id="474" r:id="rId257"/>
    <p:sldId id="475" r:id="rId258"/>
    <p:sldId id="477" r:id="rId259"/>
    <p:sldId id="478" r:id="rId260"/>
    <p:sldId id="482" r:id="rId261"/>
    <p:sldId id="485" r:id="rId262"/>
    <p:sldId id="487" r:id="rId263"/>
    <p:sldId id="488" r:id="rId264"/>
    <p:sldId id="489" r:id="rId265"/>
    <p:sldId id="491" r:id="rId266"/>
    <p:sldId id="492" r:id="rId267"/>
    <p:sldId id="493" r:id="rId268"/>
    <p:sldId id="494" r:id="rId269"/>
    <p:sldId id="496" r:id="rId270"/>
    <p:sldId id="498" r:id="rId271"/>
    <p:sldId id="499" r:id="rId272"/>
    <p:sldId id="502" r:id="rId273"/>
    <p:sldId id="504" r:id="rId274"/>
    <p:sldId id="506" r:id="rId275"/>
    <p:sldId id="507" r:id="rId276"/>
    <p:sldId id="508" r:id="rId277"/>
    <p:sldId id="510" r:id="rId278"/>
    <p:sldId id="511" r:id="rId279"/>
    <p:sldId id="512" r:id="rId280"/>
    <p:sldId id="515" r:id="rId281"/>
    <p:sldId id="517" r:id="rId282"/>
    <p:sldId id="518" r:id="rId283"/>
    <p:sldId id="521" r:id="rId284"/>
    <p:sldId id="525" r:id="rId285"/>
    <p:sldId id="527" r:id="rId286"/>
    <p:sldId id="529" r:id="rId287"/>
    <p:sldId id="530" r:id="rId288"/>
    <p:sldId id="531" r:id="rId289"/>
    <p:sldId id="533" r:id="rId290"/>
    <p:sldId id="534" r:id="rId291"/>
    <p:sldId id="535" r:id="rId292"/>
    <p:sldId id="536" r:id="rId293"/>
    <p:sldId id="538" r:id="rId294"/>
    <p:sldId id="541" r:id="rId295"/>
    <p:sldId id="542" r:id="rId296"/>
    <p:sldId id="544" r:id="rId297"/>
    <p:sldId id="547" r:id="rId298"/>
    <p:sldId id="548" r:id="rId299"/>
    <p:sldId id="550" r:id="rId300"/>
    <p:sldId id="551" r:id="rId301"/>
  </p:sldIdLst>
  <p:sldSz cx="9144000" cy="5111750"/>
  <p:notesSz cx="6858000" cy="9144000"/>
  <p:custDataLst>
    <p:tags r:id="rId30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8142" autoAdjust="0"/>
  </p:normalViewPr>
  <p:slideViewPr>
    <p:cSldViewPr>
      <p:cViewPr varScale="1">
        <p:scale>
          <a:sx n="154" d="100"/>
          <a:sy n="154" d="100"/>
        </p:scale>
        <p:origin x="-360" y="-84"/>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99" Type="http://schemas.openxmlformats.org/officeDocument/2006/relationships/slide" Target="slides/slide148.xml"/><Relationship Id="rId303" Type="http://schemas.openxmlformats.org/officeDocument/2006/relationships/tags" Target="tags/tag1.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slide" Target="slides/slide8.xml"/><Relationship Id="rId170" Type="http://schemas.openxmlformats.org/officeDocument/2006/relationships/slide" Target="slides/slide19.xml"/><Relationship Id="rId191" Type="http://schemas.openxmlformats.org/officeDocument/2006/relationships/slide" Target="slides/slide40.xml"/><Relationship Id="rId205" Type="http://schemas.openxmlformats.org/officeDocument/2006/relationships/slide" Target="slides/slide54.xml"/><Relationship Id="rId226" Type="http://schemas.openxmlformats.org/officeDocument/2006/relationships/slide" Target="slides/slide75.xml"/><Relationship Id="rId247" Type="http://schemas.openxmlformats.org/officeDocument/2006/relationships/slide" Target="slides/slide96.xml"/><Relationship Id="rId107" Type="http://schemas.openxmlformats.org/officeDocument/2006/relationships/customXml" Target="../customXml/item107.xml"/><Relationship Id="rId268" Type="http://schemas.openxmlformats.org/officeDocument/2006/relationships/slide" Target="slides/slide117.xml"/><Relationship Id="rId289" Type="http://schemas.openxmlformats.org/officeDocument/2006/relationships/slide" Target="slides/slide138.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slide" Target="slides/slide9.xml"/><Relationship Id="rId181" Type="http://schemas.openxmlformats.org/officeDocument/2006/relationships/slide" Target="slides/slide30.xml"/><Relationship Id="rId216" Type="http://schemas.openxmlformats.org/officeDocument/2006/relationships/slide" Target="slides/slide65.xml"/><Relationship Id="rId237" Type="http://schemas.openxmlformats.org/officeDocument/2006/relationships/slide" Target="slides/slide86.xml"/><Relationship Id="rId258" Type="http://schemas.openxmlformats.org/officeDocument/2006/relationships/slide" Target="slides/slide107.xml"/><Relationship Id="rId279" Type="http://schemas.openxmlformats.org/officeDocument/2006/relationships/slide" Target="slides/slide128.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290" Type="http://schemas.openxmlformats.org/officeDocument/2006/relationships/slide" Target="slides/slide139.xml"/><Relationship Id="rId304" Type="http://schemas.openxmlformats.org/officeDocument/2006/relationships/presProps" Target="presProps.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slide" Target="slides/slide20.xml"/><Relationship Id="rId192" Type="http://schemas.openxmlformats.org/officeDocument/2006/relationships/slide" Target="slides/slide41.xml"/><Relationship Id="rId206" Type="http://schemas.openxmlformats.org/officeDocument/2006/relationships/slide" Target="slides/slide55.xml"/><Relationship Id="rId227" Type="http://schemas.openxmlformats.org/officeDocument/2006/relationships/slide" Target="slides/slide76.xml"/><Relationship Id="rId248" Type="http://schemas.openxmlformats.org/officeDocument/2006/relationships/slide" Target="slides/slide97.xml"/><Relationship Id="rId269" Type="http://schemas.openxmlformats.org/officeDocument/2006/relationships/slide" Target="slides/slide118.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280" Type="http://schemas.openxmlformats.org/officeDocument/2006/relationships/slide" Target="slides/slide129.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slide" Target="slides/slide10.xml"/><Relationship Id="rId182" Type="http://schemas.openxmlformats.org/officeDocument/2006/relationships/slide" Target="slides/slide31.xml"/><Relationship Id="rId217" Type="http://schemas.openxmlformats.org/officeDocument/2006/relationships/slide" Target="slides/slide66.xml"/><Relationship Id="rId6" Type="http://schemas.openxmlformats.org/officeDocument/2006/relationships/customXml" Target="../customXml/item6.xml"/><Relationship Id="rId238" Type="http://schemas.openxmlformats.org/officeDocument/2006/relationships/slide" Target="slides/slide87.xml"/><Relationship Id="rId259" Type="http://schemas.openxmlformats.org/officeDocument/2006/relationships/slide" Target="slides/slide108.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slide" Target="slides/slide119.xml"/><Relationship Id="rId291" Type="http://schemas.openxmlformats.org/officeDocument/2006/relationships/slide" Target="slides/slide140.xml"/><Relationship Id="rId305" Type="http://schemas.openxmlformats.org/officeDocument/2006/relationships/viewProps" Target="viewProps.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slideMaster" Target="slideMasters/slideMaster1.xml"/><Relationship Id="rId172" Type="http://schemas.openxmlformats.org/officeDocument/2006/relationships/slide" Target="slides/slide21.xml"/><Relationship Id="rId193" Type="http://schemas.openxmlformats.org/officeDocument/2006/relationships/slide" Target="slides/slide42.xml"/><Relationship Id="rId207" Type="http://schemas.openxmlformats.org/officeDocument/2006/relationships/slide" Target="slides/slide56.xml"/><Relationship Id="rId228" Type="http://schemas.openxmlformats.org/officeDocument/2006/relationships/slide" Target="slides/slide77.xml"/><Relationship Id="rId249" Type="http://schemas.openxmlformats.org/officeDocument/2006/relationships/slide" Target="slides/slide98.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slide" Target="slides/slide109.xml"/><Relationship Id="rId281" Type="http://schemas.openxmlformats.org/officeDocument/2006/relationships/slide" Target="slides/slide130.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customXml" Target="../customXml/item141.xml"/><Relationship Id="rId7" Type="http://schemas.openxmlformats.org/officeDocument/2006/relationships/customXml" Target="../customXml/item7.xml"/><Relationship Id="rId162" Type="http://schemas.openxmlformats.org/officeDocument/2006/relationships/slide" Target="slides/slide11.xml"/><Relationship Id="rId183" Type="http://schemas.openxmlformats.org/officeDocument/2006/relationships/slide" Target="slides/slide32.xml"/><Relationship Id="rId218" Type="http://schemas.openxmlformats.org/officeDocument/2006/relationships/slide" Target="slides/slide67.xml"/><Relationship Id="rId239" Type="http://schemas.openxmlformats.org/officeDocument/2006/relationships/slide" Target="slides/slide88.xml"/><Relationship Id="rId250" Type="http://schemas.openxmlformats.org/officeDocument/2006/relationships/slide" Target="slides/slide99.xml"/><Relationship Id="rId271" Type="http://schemas.openxmlformats.org/officeDocument/2006/relationships/slide" Target="slides/slide120.xml"/><Relationship Id="rId292" Type="http://schemas.openxmlformats.org/officeDocument/2006/relationships/slide" Target="slides/slide141.xml"/><Relationship Id="rId306" Type="http://schemas.openxmlformats.org/officeDocument/2006/relationships/theme" Target="theme/theme1.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slide" Target="slides/slide6.xml"/><Relationship Id="rId178" Type="http://schemas.openxmlformats.org/officeDocument/2006/relationships/slide" Target="slides/slide27.xml"/><Relationship Id="rId301" Type="http://schemas.openxmlformats.org/officeDocument/2006/relationships/slide" Target="slides/slide150.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1.xml"/><Relationship Id="rId173" Type="http://schemas.openxmlformats.org/officeDocument/2006/relationships/slide" Target="slides/slide22.xml"/><Relationship Id="rId194" Type="http://schemas.openxmlformats.org/officeDocument/2006/relationships/slide" Target="slides/slide43.xml"/><Relationship Id="rId199" Type="http://schemas.openxmlformats.org/officeDocument/2006/relationships/slide" Target="slides/slide48.xml"/><Relationship Id="rId203" Type="http://schemas.openxmlformats.org/officeDocument/2006/relationships/slide" Target="slides/slide52.xml"/><Relationship Id="rId208" Type="http://schemas.openxmlformats.org/officeDocument/2006/relationships/slide" Target="slides/slide57.xml"/><Relationship Id="rId229" Type="http://schemas.openxmlformats.org/officeDocument/2006/relationships/slide" Target="slides/slide78.xml"/><Relationship Id="rId19" Type="http://schemas.openxmlformats.org/officeDocument/2006/relationships/customXml" Target="../customXml/item19.xml"/><Relationship Id="rId224" Type="http://schemas.openxmlformats.org/officeDocument/2006/relationships/slide" Target="slides/slide73.xml"/><Relationship Id="rId240" Type="http://schemas.openxmlformats.org/officeDocument/2006/relationships/slide" Target="slides/slide89.xml"/><Relationship Id="rId245" Type="http://schemas.openxmlformats.org/officeDocument/2006/relationships/slide" Target="slides/slide94.xml"/><Relationship Id="rId261" Type="http://schemas.openxmlformats.org/officeDocument/2006/relationships/slide" Target="slides/slide110.xml"/><Relationship Id="rId266" Type="http://schemas.openxmlformats.org/officeDocument/2006/relationships/slide" Target="slides/slide115.xml"/><Relationship Id="rId287" Type="http://schemas.openxmlformats.org/officeDocument/2006/relationships/slide" Target="slides/slide136.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slide" Target="slides/slide17.xml"/><Relationship Id="rId282" Type="http://schemas.openxmlformats.org/officeDocument/2006/relationships/slide" Target="slides/slide13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slide" Target="slides/slide12.xml"/><Relationship Id="rId184" Type="http://schemas.openxmlformats.org/officeDocument/2006/relationships/slide" Target="slides/slide33.xml"/><Relationship Id="rId189" Type="http://schemas.openxmlformats.org/officeDocument/2006/relationships/slide" Target="slides/slide38.xml"/><Relationship Id="rId219" Type="http://schemas.openxmlformats.org/officeDocument/2006/relationships/slide" Target="slides/slide68.xml"/><Relationship Id="rId3" Type="http://schemas.openxmlformats.org/officeDocument/2006/relationships/customXml" Target="../customXml/item3.xml"/><Relationship Id="rId214" Type="http://schemas.openxmlformats.org/officeDocument/2006/relationships/slide" Target="slides/slide63.xml"/><Relationship Id="rId230" Type="http://schemas.openxmlformats.org/officeDocument/2006/relationships/slide" Target="slides/slide79.xml"/><Relationship Id="rId235" Type="http://schemas.openxmlformats.org/officeDocument/2006/relationships/slide" Target="slides/slide84.xml"/><Relationship Id="rId251" Type="http://schemas.openxmlformats.org/officeDocument/2006/relationships/slide" Target="slides/slide100.xml"/><Relationship Id="rId256" Type="http://schemas.openxmlformats.org/officeDocument/2006/relationships/slide" Target="slides/slide105.xml"/><Relationship Id="rId277" Type="http://schemas.openxmlformats.org/officeDocument/2006/relationships/slide" Target="slides/slide126.xml"/><Relationship Id="rId298" Type="http://schemas.openxmlformats.org/officeDocument/2006/relationships/slide" Target="slides/slide147.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slide" Target="slides/slide7.xml"/><Relationship Id="rId272" Type="http://schemas.openxmlformats.org/officeDocument/2006/relationships/slide" Target="slides/slide121.xml"/><Relationship Id="rId293" Type="http://schemas.openxmlformats.org/officeDocument/2006/relationships/slide" Target="slides/slide142.xml"/><Relationship Id="rId302" Type="http://schemas.openxmlformats.org/officeDocument/2006/relationships/notesMaster" Target="notesMasters/notesMaster1.xml"/><Relationship Id="rId307"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slide" Target="slides/slide2.xml"/><Relationship Id="rId174" Type="http://schemas.openxmlformats.org/officeDocument/2006/relationships/slide" Target="slides/slide23.xml"/><Relationship Id="rId179" Type="http://schemas.openxmlformats.org/officeDocument/2006/relationships/slide" Target="slides/slide28.xml"/><Relationship Id="rId195" Type="http://schemas.openxmlformats.org/officeDocument/2006/relationships/slide" Target="slides/slide44.xml"/><Relationship Id="rId209" Type="http://schemas.openxmlformats.org/officeDocument/2006/relationships/slide" Target="slides/slide58.xml"/><Relationship Id="rId190" Type="http://schemas.openxmlformats.org/officeDocument/2006/relationships/slide" Target="slides/slide39.xml"/><Relationship Id="rId204" Type="http://schemas.openxmlformats.org/officeDocument/2006/relationships/slide" Target="slides/slide53.xml"/><Relationship Id="rId220" Type="http://schemas.openxmlformats.org/officeDocument/2006/relationships/slide" Target="slides/slide69.xml"/><Relationship Id="rId225" Type="http://schemas.openxmlformats.org/officeDocument/2006/relationships/slide" Target="slides/slide74.xml"/><Relationship Id="rId241" Type="http://schemas.openxmlformats.org/officeDocument/2006/relationships/slide" Target="slides/slide90.xml"/><Relationship Id="rId246" Type="http://schemas.openxmlformats.org/officeDocument/2006/relationships/slide" Target="slides/slide95.xml"/><Relationship Id="rId267" Type="http://schemas.openxmlformats.org/officeDocument/2006/relationships/slide" Target="slides/slide116.xml"/><Relationship Id="rId288" Type="http://schemas.openxmlformats.org/officeDocument/2006/relationships/slide" Target="slides/slide137.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262" Type="http://schemas.openxmlformats.org/officeDocument/2006/relationships/slide" Target="slides/slide111.xml"/><Relationship Id="rId283" Type="http://schemas.openxmlformats.org/officeDocument/2006/relationships/slide" Target="slides/slide132.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slide" Target="slides/slide13.xml"/><Relationship Id="rId169" Type="http://schemas.openxmlformats.org/officeDocument/2006/relationships/slide" Target="slides/slide18.xml"/><Relationship Id="rId185" Type="http://schemas.openxmlformats.org/officeDocument/2006/relationships/slide" Target="slides/slide34.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slide" Target="slides/slide29.xml"/><Relationship Id="rId210" Type="http://schemas.openxmlformats.org/officeDocument/2006/relationships/slide" Target="slides/slide59.xml"/><Relationship Id="rId215" Type="http://schemas.openxmlformats.org/officeDocument/2006/relationships/slide" Target="slides/slide64.xml"/><Relationship Id="rId236" Type="http://schemas.openxmlformats.org/officeDocument/2006/relationships/slide" Target="slides/slide85.xml"/><Relationship Id="rId257" Type="http://schemas.openxmlformats.org/officeDocument/2006/relationships/slide" Target="slides/slide106.xml"/><Relationship Id="rId278" Type="http://schemas.openxmlformats.org/officeDocument/2006/relationships/slide" Target="slides/slide127.xml"/><Relationship Id="rId26" Type="http://schemas.openxmlformats.org/officeDocument/2006/relationships/customXml" Target="../customXml/item26.xml"/><Relationship Id="rId231" Type="http://schemas.openxmlformats.org/officeDocument/2006/relationships/slide" Target="slides/slide80.xml"/><Relationship Id="rId252" Type="http://schemas.openxmlformats.org/officeDocument/2006/relationships/slide" Target="slides/slide101.xml"/><Relationship Id="rId273" Type="http://schemas.openxmlformats.org/officeDocument/2006/relationships/slide" Target="slides/slide122.xml"/><Relationship Id="rId294" Type="http://schemas.openxmlformats.org/officeDocument/2006/relationships/slide" Target="slides/slide143.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slide" Target="slides/slide3.xml"/><Relationship Id="rId175" Type="http://schemas.openxmlformats.org/officeDocument/2006/relationships/slide" Target="slides/slide24.xml"/><Relationship Id="rId196" Type="http://schemas.openxmlformats.org/officeDocument/2006/relationships/slide" Target="slides/slide45.xml"/><Relationship Id="rId200" Type="http://schemas.openxmlformats.org/officeDocument/2006/relationships/slide" Target="slides/slide49.xml"/><Relationship Id="rId16" Type="http://schemas.openxmlformats.org/officeDocument/2006/relationships/customXml" Target="../customXml/item16.xml"/><Relationship Id="rId221" Type="http://schemas.openxmlformats.org/officeDocument/2006/relationships/slide" Target="slides/slide70.xml"/><Relationship Id="rId242" Type="http://schemas.openxmlformats.org/officeDocument/2006/relationships/slide" Target="slides/slide91.xml"/><Relationship Id="rId263" Type="http://schemas.openxmlformats.org/officeDocument/2006/relationships/slide" Target="slides/slide112.xml"/><Relationship Id="rId284" Type="http://schemas.openxmlformats.org/officeDocument/2006/relationships/slide" Target="slides/slide133.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slide" Target="slides/slide14.xml"/><Relationship Id="rId186" Type="http://schemas.openxmlformats.org/officeDocument/2006/relationships/slide" Target="slides/slide35.xml"/><Relationship Id="rId211" Type="http://schemas.openxmlformats.org/officeDocument/2006/relationships/slide" Target="slides/slide60.xml"/><Relationship Id="rId232" Type="http://schemas.openxmlformats.org/officeDocument/2006/relationships/slide" Target="slides/slide81.xml"/><Relationship Id="rId253" Type="http://schemas.openxmlformats.org/officeDocument/2006/relationships/slide" Target="slides/slide102.xml"/><Relationship Id="rId274" Type="http://schemas.openxmlformats.org/officeDocument/2006/relationships/slide" Target="slides/slide123.xml"/><Relationship Id="rId295" Type="http://schemas.openxmlformats.org/officeDocument/2006/relationships/slide" Target="slides/slide144.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slide" Target="slides/slide4.xml"/><Relationship Id="rId176" Type="http://schemas.openxmlformats.org/officeDocument/2006/relationships/slide" Target="slides/slide25.xml"/><Relationship Id="rId197" Type="http://schemas.openxmlformats.org/officeDocument/2006/relationships/slide" Target="slides/slide46.xml"/><Relationship Id="rId201" Type="http://schemas.openxmlformats.org/officeDocument/2006/relationships/slide" Target="slides/slide50.xml"/><Relationship Id="rId222" Type="http://schemas.openxmlformats.org/officeDocument/2006/relationships/slide" Target="slides/slide71.xml"/><Relationship Id="rId243" Type="http://schemas.openxmlformats.org/officeDocument/2006/relationships/slide" Target="slides/slide92.xml"/><Relationship Id="rId264" Type="http://schemas.openxmlformats.org/officeDocument/2006/relationships/slide" Target="slides/slide113.xml"/><Relationship Id="rId285" Type="http://schemas.openxmlformats.org/officeDocument/2006/relationships/slide" Target="slides/slide134.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slide" Target="slides/slide15.xml"/><Relationship Id="rId187" Type="http://schemas.openxmlformats.org/officeDocument/2006/relationships/slide" Target="slides/slide36.xml"/><Relationship Id="rId1" Type="http://schemas.openxmlformats.org/officeDocument/2006/relationships/customXml" Target="../customXml/item1.xml"/><Relationship Id="rId212" Type="http://schemas.openxmlformats.org/officeDocument/2006/relationships/slide" Target="slides/slide61.xml"/><Relationship Id="rId233" Type="http://schemas.openxmlformats.org/officeDocument/2006/relationships/slide" Target="slides/slide82.xml"/><Relationship Id="rId254" Type="http://schemas.openxmlformats.org/officeDocument/2006/relationships/slide" Target="slides/slide10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275" Type="http://schemas.openxmlformats.org/officeDocument/2006/relationships/slide" Target="slides/slide124.xml"/><Relationship Id="rId296" Type="http://schemas.openxmlformats.org/officeDocument/2006/relationships/slide" Target="slides/slide145.xml"/><Relationship Id="rId300" Type="http://schemas.openxmlformats.org/officeDocument/2006/relationships/slide" Target="slides/slide149.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slide" Target="slides/slide5.xml"/><Relationship Id="rId177" Type="http://schemas.openxmlformats.org/officeDocument/2006/relationships/slide" Target="slides/slide26.xml"/><Relationship Id="rId198" Type="http://schemas.openxmlformats.org/officeDocument/2006/relationships/slide" Target="slides/slide47.xml"/><Relationship Id="rId202" Type="http://schemas.openxmlformats.org/officeDocument/2006/relationships/slide" Target="slides/slide51.xml"/><Relationship Id="rId223" Type="http://schemas.openxmlformats.org/officeDocument/2006/relationships/slide" Target="slides/slide72.xml"/><Relationship Id="rId244" Type="http://schemas.openxmlformats.org/officeDocument/2006/relationships/slide" Target="slides/slide93.xml"/><Relationship Id="rId18" Type="http://schemas.openxmlformats.org/officeDocument/2006/relationships/customXml" Target="../customXml/item18.xml"/><Relationship Id="rId39" Type="http://schemas.openxmlformats.org/officeDocument/2006/relationships/customXml" Target="../customXml/item39.xml"/><Relationship Id="rId265" Type="http://schemas.openxmlformats.org/officeDocument/2006/relationships/slide" Target="slides/slide114.xml"/><Relationship Id="rId286" Type="http://schemas.openxmlformats.org/officeDocument/2006/relationships/slide" Target="slides/slide135.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slide" Target="slides/slide16.xml"/><Relationship Id="rId188" Type="http://schemas.openxmlformats.org/officeDocument/2006/relationships/slide" Target="slides/slide37.xml"/><Relationship Id="rId71" Type="http://schemas.openxmlformats.org/officeDocument/2006/relationships/customXml" Target="../customXml/item71.xml"/><Relationship Id="rId92" Type="http://schemas.openxmlformats.org/officeDocument/2006/relationships/customXml" Target="../customXml/item92.xml"/><Relationship Id="rId213" Type="http://schemas.openxmlformats.org/officeDocument/2006/relationships/slide" Target="slides/slide62.xml"/><Relationship Id="rId234"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customXml" Target="../customXml/item29.xml"/><Relationship Id="rId255" Type="http://schemas.openxmlformats.org/officeDocument/2006/relationships/slide" Target="slides/slide104.xml"/><Relationship Id="rId276" Type="http://schemas.openxmlformats.org/officeDocument/2006/relationships/slide" Target="slides/slide125.xml"/><Relationship Id="rId297" Type="http://schemas.openxmlformats.org/officeDocument/2006/relationships/slide" Target="slides/slide14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6.wmf"/><Relationship Id="rId7" Type="http://schemas.openxmlformats.org/officeDocument/2006/relationships/image" Target="../media/image80.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5" Type="http://schemas.openxmlformats.org/officeDocument/2006/relationships/image" Target="../media/image86.wmf"/><Relationship Id="rId4" Type="http://schemas.openxmlformats.org/officeDocument/2006/relationships/image" Target="../media/image8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 Id="rId4" Type="http://schemas.openxmlformats.org/officeDocument/2006/relationships/image" Target="../media/image103.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image" Target="../media/image107.wmf"/><Relationship Id="rId7" Type="http://schemas.openxmlformats.org/officeDocument/2006/relationships/image" Target="../media/image111.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 Id="rId9" Type="http://schemas.openxmlformats.org/officeDocument/2006/relationships/image" Target="../media/image11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6.wmf"/><Relationship Id="rId7" Type="http://schemas.openxmlformats.org/officeDocument/2006/relationships/image" Target="../media/image120.wmf"/><Relationship Id="rId2" Type="http://schemas.openxmlformats.org/officeDocument/2006/relationships/image" Target="../media/image115.wmf"/><Relationship Id="rId1" Type="http://schemas.openxmlformats.org/officeDocument/2006/relationships/image" Target="../media/image114.wmf"/><Relationship Id="rId6" Type="http://schemas.openxmlformats.org/officeDocument/2006/relationships/image" Target="../media/image119.wmf"/><Relationship Id="rId5" Type="http://schemas.openxmlformats.org/officeDocument/2006/relationships/image" Target="../media/image118.wmf"/><Relationship Id="rId4" Type="http://schemas.openxmlformats.org/officeDocument/2006/relationships/image" Target="../media/image117.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image" Target="../media/image123.wmf"/><Relationship Id="rId7" Type="http://schemas.openxmlformats.org/officeDocument/2006/relationships/image" Target="../media/image127.wmf"/><Relationship Id="rId2" Type="http://schemas.openxmlformats.org/officeDocument/2006/relationships/image" Target="../media/image122.wmf"/><Relationship Id="rId1" Type="http://schemas.openxmlformats.org/officeDocument/2006/relationships/image" Target="../media/image121.wmf"/><Relationship Id="rId6" Type="http://schemas.openxmlformats.org/officeDocument/2006/relationships/image" Target="../media/image126.wmf"/><Relationship Id="rId5" Type="http://schemas.openxmlformats.org/officeDocument/2006/relationships/image" Target="../media/image125.wmf"/><Relationship Id="rId4" Type="http://schemas.openxmlformats.org/officeDocument/2006/relationships/image" Target="../media/image12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 Id="rId4" Type="http://schemas.openxmlformats.org/officeDocument/2006/relationships/image" Target="../media/image13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 Id="rId5" Type="http://schemas.openxmlformats.org/officeDocument/2006/relationships/image" Target="../media/image140.wmf"/><Relationship Id="rId4" Type="http://schemas.openxmlformats.org/officeDocument/2006/relationships/image" Target="../media/image13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44.wmf"/><Relationship Id="rId7" Type="http://schemas.openxmlformats.org/officeDocument/2006/relationships/image" Target="../media/image148.wmf"/><Relationship Id="rId2" Type="http://schemas.openxmlformats.org/officeDocument/2006/relationships/image" Target="../media/image143.wmf"/><Relationship Id="rId1" Type="http://schemas.openxmlformats.org/officeDocument/2006/relationships/image" Target="../media/image142.wmf"/><Relationship Id="rId6" Type="http://schemas.openxmlformats.org/officeDocument/2006/relationships/image" Target="../media/image147.wmf"/><Relationship Id="rId5" Type="http://schemas.openxmlformats.org/officeDocument/2006/relationships/image" Target="../media/image146.wmf"/><Relationship Id="rId4" Type="http://schemas.openxmlformats.org/officeDocument/2006/relationships/image" Target="../media/image14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12" Type="http://schemas.openxmlformats.org/officeDocument/2006/relationships/image" Target="../media/image25.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11" Type="http://schemas.openxmlformats.org/officeDocument/2006/relationships/image" Target="../media/image24.wmf"/><Relationship Id="rId5" Type="http://schemas.openxmlformats.org/officeDocument/2006/relationships/image" Target="../media/image18.wmf"/><Relationship Id="rId10" Type="http://schemas.openxmlformats.org/officeDocument/2006/relationships/image" Target="../media/image23.wmf"/><Relationship Id="rId4" Type="http://schemas.openxmlformats.org/officeDocument/2006/relationships/image" Target="../media/image17.wmf"/><Relationship Id="rId9" Type="http://schemas.openxmlformats.org/officeDocument/2006/relationships/image" Target="../media/image2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image" Target="../media/image152.wmf"/><Relationship Id="rId1" Type="http://schemas.openxmlformats.org/officeDocument/2006/relationships/image" Target="../media/image151.wmf"/><Relationship Id="rId6" Type="http://schemas.openxmlformats.org/officeDocument/2006/relationships/image" Target="../media/image156.wmf"/><Relationship Id="rId5" Type="http://schemas.openxmlformats.org/officeDocument/2006/relationships/image" Target="../media/image155.wmf"/><Relationship Id="rId4" Type="http://schemas.openxmlformats.org/officeDocument/2006/relationships/image" Target="../media/image154.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65.wmf"/><Relationship Id="rId3" Type="http://schemas.openxmlformats.org/officeDocument/2006/relationships/image" Target="../media/image160.wmf"/><Relationship Id="rId7" Type="http://schemas.openxmlformats.org/officeDocument/2006/relationships/image" Target="../media/image164.wmf"/><Relationship Id="rId2" Type="http://schemas.openxmlformats.org/officeDocument/2006/relationships/image" Target="../media/image159.wmf"/><Relationship Id="rId1" Type="http://schemas.openxmlformats.org/officeDocument/2006/relationships/image" Target="../media/image158.wmf"/><Relationship Id="rId6" Type="http://schemas.openxmlformats.org/officeDocument/2006/relationships/image" Target="../media/image163.wmf"/><Relationship Id="rId5" Type="http://schemas.openxmlformats.org/officeDocument/2006/relationships/image" Target="../media/image162.wmf"/><Relationship Id="rId4" Type="http://schemas.openxmlformats.org/officeDocument/2006/relationships/image" Target="../media/image161.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74.wmf"/><Relationship Id="rId3" Type="http://schemas.openxmlformats.org/officeDocument/2006/relationships/image" Target="../media/image169.wmf"/><Relationship Id="rId7" Type="http://schemas.openxmlformats.org/officeDocument/2006/relationships/image" Target="../media/image173.wmf"/><Relationship Id="rId12" Type="http://schemas.openxmlformats.org/officeDocument/2006/relationships/image" Target="../media/image178.wmf"/><Relationship Id="rId2" Type="http://schemas.openxmlformats.org/officeDocument/2006/relationships/image" Target="../media/image168.wmf"/><Relationship Id="rId1" Type="http://schemas.openxmlformats.org/officeDocument/2006/relationships/image" Target="../media/image167.wmf"/><Relationship Id="rId6" Type="http://schemas.openxmlformats.org/officeDocument/2006/relationships/image" Target="../media/image172.wmf"/><Relationship Id="rId11" Type="http://schemas.openxmlformats.org/officeDocument/2006/relationships/image" Target="../media/image177.wmf"/><Relationship Id="rId5" Type="http://schemas.openxmlformats.org/officeDocument/2006/relationships/image" Target="../media/image171.wmf"/><Relationship Id="rId10" Type="http://schemas.openxmlformats.org/officeDocument/2006/relationships/image" Target="../media/image176.wmf"/><Relationship Id="rId4" Type="http://schemas.openxmlformats.org/officeDocument/2006/relationships/image" Target="../media/image170.wmf"/><Relationship Id="rId9" Type="http://schemas.openxmlformats.org/officeDocument/2006/relationships/image" Target="../media/image17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82.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91.wmf"/><Relationship Id="rId13" Type="http://schemas.openxmlformats.org/officeDocument/2006/relationships/image" Target="../media/image196.wmf"/><Relationship Id="rId18" Type="http://schemas.openxmlformats.org/officeDocument/2006/relationships/image" Target="../media/image201.wmf"/><Relationship Id="rId3" Type="http://schemas.openxmlformats.org/officeDocument/2006/relationships/image" Target="../media/image186.wmf"/><Relationship Id="rId21" Type="http://schemas.openxmlformats.org/officeDocument/2006/relationships/image" Target="../media/image204.wmf"/><Relationship Id="rId7" Type="http://schemas.openxmlformats.org/officeDocument/2006/relationships/image" Target="../media/image190.wmf"/><Relationship Id="rId12" Type="http://schemas.openxmlformats.org/officeDocument/2006/relationships/image" Target="../media/image195.wmf"/><Relationship Id="rId17" Type="http://schemas.openxmlformats.org/officeDocument/2006/relationships/image" Target="../media/image200.wmf"/><Relationship Id="rId2" Type="http://schemas.openxmlformats.org/officeDocument/2006/relationships/image" Target="../media/image185.wmf"/><Relationship Id="rId16" Type="http://schemas.openxmlformats.org/officeDocument/2006/relationships/image" Target="../media/image199.wmf"/><Relationship Id="rId20" Type="http://schemas.openxmlformats.org/officeDocument/2006/relationships/image" Target="../media/image203.wmf"/><Relationship Id="rId1" Type="http://schemas.openxmlformats.org/officeDocument/2006/relationships/image" Target="../media/image184.wmf"/><Relationship Id="rId6" Type="http://schemas.openxmlformats.org/officeDocument/2006/relationships/image" Target="../media/image189.wmf"/><Relationship Id="rId11" Type="http://schemas.openxmlformats.org/officeDocument/2006/relationships/image" Target="../media/image194.wmf"/><Relationship Id="rId5" Type="http://schemas.openxmlformats.org/officeDocument/2006/relationships/image" Target="../media/image188.wmf"/><Relationship Id="rId15" Type="http://schemas.openxmlformats.org/officeDocument/2006/relationships/image" Target="../media/image198.wmf"/><Relationship Id="rId10" Type="http://schemas.openxmlformats.org/officeDocument/2006/relationships/image" Target="../media/image193.wmf"/><Relationship Id="rId19" Type="http://schemas.openxmlformats.org/officeDocument/2006/relationships/image" Target="../media/image202.wmf"/><Relationship Id="rId4" Type="http://schemas.openxmlformats.org/officeDocument/2006/relationships/image" Target="../media/image187.wmf"/><Relationship Id="rId9" Type="http://schemas.openxmlformats.org/officeDocument/2006/relationships/image" Target="../media/image192.wmf"/><Relationship Id="rId14" Type="http://schemas.openxmlformats.org/officeDocument/2006/relationships/image" Target="../media/image197.wmf"/><Relationship Id="rId22" Type="http://schemas.openxmlformats.org/officeDocument/2006/relationships/image" Target="../media/image205.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213.wmf"/><Relationship Id="rId3" Type="http://schemas.openxmlformats.org/officeDocument/2006/relationships/image" Target="../media/image208.wmf"/><Relationship Id="rId7" Type="http://schemas.openxmlformats.org/officeDocument/2006/relationships/image" Target="../media/image212.wmf"/><Relationship Id="rId2" Type="http://schemas.openxmlformats.org/officeDocument/2006/relationships/image" Target="../media/image207.wmf"/><Relationship Id="rId1" Type="http://schemas.openxmlformats.org/officeDocument/2006/relationships/image" Target="../media/image206.wmf"/><Relationship Id="rId6" Type="http://schemas.openxmlformats.org/officeDocument/2006/relationships/image" Target="../media/image211.wmf"/><Relationship Id="rId5" Type="http://schemas.openxmlformats.org/officeDocument/2006/relationships/image" Target="../media/image210.wmf"/><Relationship Id="rId4" Type="http://schemas.openxmlformats.org/officeDocument/2006/relationships/image" Target="../media/image209.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15.wmf"/><Relationship Id="rId1" Type="http://schemas.openxmlformats.org/officeDocument/2006/relationships/image" Target="../media/image21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220.wmf"/><Relationship Id="rId2" Type="http://schemas.openxmlformats.org/officeDocument/2006/relationships/image" Target="../media/image219.wmf"/><Relationship Id="rId1" Type="http://schemas.openxmlformats.org/officeDocument/2006/relationships/image" Target="../media/image218.wmf"/><Relationship Id="rId5" Type="http://schemas.openxmlformats.org/officeDocument/2006/relationships/image" Target="../media/image222.wmf"/><Relationship Id="rId4" Type="http://schemas.openxmlformats.org/officeDocument/2006/relationships/image" Target="../media/image22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226.wmf"/><Relationship Id="rId7" Type="http://schemas.openxmlformats.org/officeDocument/2006/relationships/image" Target="../media/image230.wmf"/><Relationship Id="rId2" Type="http://schemas.openxmlformats.org/officeDocument/2006/relationships/image" Target="../media/image225.wmf"/><Relationship Id="rId1" Type="http://schemas.openxmlformats.org/officeDocument/2006/relationships/image" Target="../media/image224.wmf"/><Relationship Id="rId6" Type="http://schemas.openxmlformats.org/officeDocument/2006/relationships/image" Target="../media/image229.wmf"/><Relationship Id="rId5" Type="http://schemas.openxmlformats.org/officeDocument/2006/relationships/image" Target="../media/image228.wmf"/><Relationship Id="rId4" Type="http://schemas.openxmlformats.org/officeDocument/2006/relationships/image" Target="../media/image2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235.wmf"/><Relationship Id="rId2" Type="http://schemas.openxmlformats.org/officeDocument/2006/relationships/image" Target="../media/image234.wmf"/><Relationship Id="rId1" Type="http://schemas.openxmlformats.org/officeDocument/2006/relationships/image" Target="../media/image233.wmf"/><Relationship Id="rId6" Type="http://schemas.openxmlformats.org/officeDocument/2006/relationships/image" Target="../media/image238.wmf"/><Relationship Id="rId5" Type="http://schemas.openxmlformats.org/officeDocument/2006/relationships/image" Target="../media/image237.wmf"/><Relationship Id="rId4" Type="http://schemas.openxmlformats.org/officeDocument/2006/relationships/image" Target="../media/image236.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250.wmf"/><Relationship Id="rId3" Type="http://schemas.openxmlformats.org/officeDocument/2006/relationships/image" Target="../media/image245.wmf"/><Relationship Id="rId7" Type="http://schemas.openxmlformats.org/officeDocument/2006/relationships/image" Target="../media/image249.wmf"/><Relationship Id="rId12" Type="http://schemas.openxmlformats.org/officeDocument/2006/relationships/image" Target="../media/image254.wmf"/><Relationship Id="rId2" Type="http://schemas.openxmlformats.org/officeDocument/2006/relationships/image" Target="../media/image244.wmf"/><Relationship Id="rId1" Type="http://schemas.openxmlformats.org/officeDocument/2006/relationships/image" Target="../media/image243.wmf"/><Relationship Id="rId6" Type="http://schemas.openxmlformats.org/officeDocument/2006/relationships/image" Target="../media/image248.wmf"/><Relationship Id="rId11" Type="http://schemas.openxmlformats.org/officeDocument/2006/relationships/image" Target="../media/image253.wmf"/><Relationship Id="rId5" Type="http://schemas.openxmlformats.org/officeDocument/2006/relationships/image" Target="../media/image247.wmf"/><Relationship Id="rId10" Type="http://schemas.openxmlformats.org/officeDocument/2006/relationships/image" Target="../media/image252.wmf"/><Relationship Id="rId4" Type="http://schemas.openxmlformats.org/officeDocument/2006/relationships/image" Target="../media/image246.wmf"/><Relationship Id="rId9" Type="http://schemas.openxmlformats.org/officeDocument/2006/relationships/image" Target="../media/image251.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260.wmf"/><Relationship Id="rId2" Type="http://schemas.openxmlformats.org/officeDocument/2006/relationships/image" Target="../media/image259.wmf"/><Relationship Id="rId1" Type="http://schemas.openxmlformats.org/officeDocument/2006/relationships/image" Target="../media/image258.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266.wmf"/><Relationship Id="rId2" Type="http://schemas.openxmlformats.org/officeDocument/2006/relationships/image" Target="../media/image265.wmf"/><Relationship Id="rId1" Type="http://schemas.openxmlformats.org/officeDocument/2006/relationships/image" Target="../media/image264.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272.wmf"/><Relationship Id="rId1" Type="http://schemas.openxmlformats.org/officeDocument/2006/relationships/image" Target="../media/image27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76.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278.wmf"/><Relationship Id="rId1" Type="http://schemas.openxmlformats.org/officeDocument/2006/relationships/image" Target="../media/image277.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281.wmf"/><Relationship Id="rId1" Type="http://schemas.openxmlformats.org/officeDocument/2006/relationships/image" Target="../media/image280.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284.wmf"/><Relationship Id="rId1" Type="http://schemas.openxmlformats.org/officeDocument/2006/relationships/image" Target="../media/image283.w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293.wmf"/><Relationship Id="rId3" Type="http://schemas.openxmlformats.org/officeDocument/2006/relationships/image" Target="../media/image288.wmf"/><Relationship Id="rId7" Type="http://schemas.openxmlformats.org/officeDocument/2006/relationships/image" Target="../media/image292.wmf"/><Relationship Id="rId2" Type="http://schemas.openxmlformats.org/officeDocument/2006/relationships/image" Target="../media/image287.wmf"/><Relationship Id="rId1" Type="http://schemas.openxmlformats.org/officeDocument/2006/relationships/image" Target="../media/image286.wmf"/><Relationship Id="rId6" Type="http://schemas.openxmlformats.org/officeDocument/2006/relationships/image" Target="../media/image291.wmf"/><Relationship Id="rId5" Type="http://schemas.openxmlformats.org/officeDocument/2006/relationships/image" Target="../media/image290.wmf"/><Relationship Id="rId4" Type="http://schemas.openxmlformats.org/officeDocument/2006/relationships/image" Target="../media/image28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97.wmf"/><Relationship Id="rId2" Type="http://schemas.openxmlformats.org/officeDocument/2006/relationships/image" Target="../media/image296.wmf"/><Relationship Id="rId1" Type="http://schemas.openxmlformats.org/officeDocument/2006/relationships/image" Target="../media/image295.wmf"/><Relationship Id="rId4" Type="http://schemas.openxmlformats.org/officeDocument/2006/relationships/image" Target="../media/image298.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301.wmf"/><Relationship Id="rId7" Type="http://schemas.openxmlformats.org/officeDocument/2006/relationships/image" Target="../media/image305.wmf"/><Relationship Id="rId2" Type="http://schemas.openxmlformats.org/officeDocument/2006/relationships/image" Target="../media/image300.wmf"/><Relationship Id="rId1" Type="http://schemas.openxmlformats.org/officeDocument/2006/relationships/image" Target="../media/image299.wmf"/><Relationship Id="rId6" Type="http://schemas.openxmlformats.org/officeDocument/2006/relationships/image" Target="../media/image304.wmf"/><Relationship Id="rId5" Type="http://schemas.openxmlformats.org/officeDocument/2006/relationships/image" Target="../media/image303.wmf"/><Relationship Id="rId4" Type="http://schemas.openxmlformats.org/officeDocument/2006/relationships/image" Target="../media/image302.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309.wmf"/><Relationship Id="rId2" Type="http://schemas.openxmlformats.org/officeDocument/2006/relationships/image" Target="../media/image308.wmf"/><Relationship Id="rId1" Type="http://schemas.openxmlformats.org/officeDocument/2006/relationships/image" Target="../media/image307.wmf"/><Relationship Id="rId4" Type="http://schemas.openxmlformats.org/officeDocument/2006/relationships/image" Target="../media/image310.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313.wmf"/><Relationship Id="rId2" Type="http://schemas.openxmlformats.org/officeDocument/2006/relationships/image" Target="../media/image312.wmf"/><Relationship Id="rId1" Type="http://schemas.openxmlformats.org/officeDocument/2006/relationships/image" Target="../media/image311.wmf"/><Relationship Id="rId4" Type="http://schemas.openxmlformats.org/officeDocument/2006/relationships/image" Target="../media/image314.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317.wmf"/><Relationship Id="rId1" Type="http://schemas.openxmlformats.org/officeDocument/2006/relationships/image" Target="../media/image316.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321.wmf"/><Relationship Id="rId2" Type="http://schemas.openxmlformats.org/officeDocument/2006/relationships/image" Target="../media/image320.wmf"/><Relationship Id="rId1" Type="http://schemas.openxmlformats.org/officeDocument/2006/relationships/image" Target="../media/image319.wmf"/><Relationship Id="rId4" Type="http://schemas.openxmlformats.org/officeDocument/2006/relationships/image" Target="../media/image322.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25.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328.wmf"/><Relationship Id="rId1" Type="http://schemas.openxmlformats.org/officeDocument/2006/relationships/image" Target="../media/image327.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33.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344.wmf"/><Relationship Id="rId2" Type="http://schemas.openxmlformats.org/officeDocument/2006/relationships/image" Target="../media/image343.wmf"/><Relationship Id="rId1" Type="http://schemas.openxmlformats.org/officeDocument/2006/relationships/image" Target="../media/image342.wmf"/><Relationship Id="rId6" Type="http://schemas.openxmlformats.org/officeDocument/2006/relationships/image" Target="../media/image347.wmf"/><Relationship Id="rId5" Type="http://schemas.openxmlformats.org/officeDocument/2006/relationships/image" Target="../media/image346.wmf"/><Relationship Id="rId4" Type="http://schemas.openxmlformats.org/officeDocument/2006/relationships/image" Target="../media/image34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350.wmf"/><Relationship Id="rId2" Type="http://schemas.openxmlformats.org/officeDocument/2006/relationships/image" Target="../media/image349.wmf"/><Relationship Id="rId1" Type="http://schemas.openxmlformats.org/officeDocument/2006/relationships/image" Target="../media/image348.wmf"/><Relationship Id="rId4" Type="http://schemas.openxmlformats.org/officeDocument/2006/relationships/image" Target="../media/image351.wmf"/></Relationships>
</file>

<file path=ppt/drawings/_rels/vmlDrawing51.vml.rels><?xml version="1.0" encoding="UTF-8" standalone="yes"?>
<Relationships xmlns="http://schemas.openxmlformats.org/package/2006/relationships"><Relationship Id="rId8" Type="http://schemas.openxmlformats.org/officeDocument/2006/relationships/image" Target="../media/image360.wmf"/><Relationship Id="rId3" Type="http://schemas.openxmlformats.org/officeDocument/2006/relationships/image" Target="../media/image355.wmf"/><Relationship Id="rId7" Type="http://schemas.openxmlformats.org/officeDocument/2006/relationships/image" Target="../media/image359.wmf"/><Relationship Id="rId12" Type="http://schemas.openxmlformats.org/officeDocument/2006/relationships/image" Target="../media/image364.wmf"/><Relationship Id="rId2" Type="http://schemas.openxmlformats.org/officeDocument/2006/relationships/image" Target="../media/image354.wmf"/><Relationship Id="rId1" Type="http://schemas.openxmlformats.org/officeDocument/2006/relationships/image" Target="../media/image353.wmf"/><Relationship Id="rId6" Type="http://schemas.openxmlformats.org/officeDocument/2006/relationships/image" Target="../media/image358.wmf"/><Relationship Id="rId11" Type="http://schemas.openxmlformats.org/officeDocument/2006/relationships/image" Target="../media/image363.wmf"/><Relationship Id="rId5" Type="http://schemas.openxmlformats.org/officeDocument/2006/relationships/image" Target="../media/image357.wmf"/><Relationship Id="rId10" Type="http://schemas.openxmlformats.org/officeDocument/2006/relationships/image" Target="../media/image362.wmf"/><Relationship Id="rId4" Type="http://schemas.openxmlformats.org/officeDocument/2006/relationships/image" Target="../media/image356.wmf"/><Relationship Id="rId9" Type="http://schemas.openxmlformats.org/officeDocument/2006/relationships/image" Target="../media/image361.wmf"/></Relationships>
</file>

<file path=ppt/drawings/_rels/vmlDrawing52.vml.rels><?xml version="1.0" encoding="UTF-8" standalone="yes"?>
<Relationships xmlns="http://schemas.openxmlformats.org/package/2006/relationships"><Relationship Id="rId8" Type="http://schemas.openxmlformats.org/officeDocument/2006/relationships/image" Target="../media/image372.wmf"/><Relationship Id="rId13" Type="http://schemas.openxmlformats.org/officeDocument/2006/relationships/image" Target="../media/image377.wmf"/><Relationship Id="rId3" Type="http://schemas.openxmlformats.org/officeDocument/2006/relationships/image" Target="../media/image367.wmf"/><Relationship Id="rId7" Type="http://schemas.openxmlformats.org/officeDocument/2006/relationships/image" Target="../media/image371.wmf"/><Relationship Id="rId12" Type="http://schemas.openxmlformats.org/officeDocument/2006/relationships/image" Target="../media/image376.wmf"/><Relationship Id="rId2" Type="http://schemas.openxmlformats.org/officeDocument/2006/relationships/image" Target="../media/image366.wmf"/><Relationship Id="rId1" Type="http://schemas.openxmlformats.org/officeDocument/2006/relationships/image" Target="../media/image365.wmf"/><Relationship Id="rId6" Type="http://schemas.openxmlformats.org/officeDocument/2006/relationships/image" Target="../media/image370.wmf"/><Relationship Id="rId11" Type="http://schemas.openxmlformats.org/officeDocument/2006/relationships/image" Target="../media/image375.wmf"/><Relationship Id="rId5" Type="http://schemas.openxmlformats.org/officeDocument/2006/relationships/image" Target="../media/image369.wmf"/><Relationship Id="rId15" Type="http://schemas.openxmlformats.org/officeDocument/2006/relationships/image" Target="../media/image379.wmf"/><Relationship Id="rId10" Type="http://schemas.openxmlformats.org/officeDocument/2006/relationships/image" Target="../media/image374.wmf"/><Relationship Id="rId4" Type="http://schemas.openxmlformats.org/officeDocument/2006/relationships/image" Target="../media/image368.wmf"/><Relationship Id="rId9" Type="http://schemas.openxmlformats.org/officeDocument/2006/relationships/image" Target="../media/image373.wmf"/><Relationship Id="rId14" Type="http://schemas.openxmlformats.org/officeDocument/2006/relationships/image" Target="../media/image378.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382.wmf"/><Relationship Id="rId1" Type="http://schemas.openxmlformats.org/officeDocument/2006/relationships/image" Target="../media/image381.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385.wmf"/><Relationship Id="rId2" Type="http://schemas.openxmlformats.org/officeDocument/2006/relationships/image" Target="../media/image384.wmf"/><Relationship Id="rId1" Type="http://schemas.openxmlformats.org/officeDocument/2006/relationships/image" Target="../media/image383.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389.wmf"/><Relationship Id="rId2" Type="http://schemas.openxmlformats.org/officeDocument/2006/relationships/image" Target="../media/image388.wmf"/><Relationship Id="rId1" Type="http://schemas.openxmlformats.org/officeDocument/2006/relationships/image" Target="../media/image387.wmf"/><Relationship Id="rId6" Type="http://schemas.openxmlformats.org/officeDocument/2006/relationships/image" Target="../media/image392.wmf"/><Relationship Id="rId5" Type="http://schemas.openxmlformats.org/officeDocument/2006/relationships/image" Target="../media/image391.wmf"/><Relationship Id="rId4" Type="http://schemas.openxmlformats.org/officeDocument/2006/relationships/image" Target="../media/image390.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397.wmf"/><Relationship Id="rId1" Type="http://schemas.openxmlformats.org/officeDocument/2006/relationships/image" Target="../media/image396.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401.wmf"/><Relationship Id="rId2" Type="http://schemas.openxmlformats.org/officeDocument/2006/relationships/image" Target="../media/image400.wmf"/><Relationship Id="rId1" Type="http://schemas.openxmlformats.org/officeDocument/2006/relationships/image" Target="../media/image399.wmf"/><Relationship Id="rId6" Type="http://schemas.openxmlformats.org/officeDocument/2006/relationships/image" Target="../media/image404.wmf"/><Relationship Id="rId5" Type="http://schemas.openxmlformats.org/officeDocument/2006/relationships/image" Target="../media/image403.wmf"/><Relationship Id="rId4" Type="http://schemas.openxmlformats.org/officeDocument/2006/relationships/image" Target="../media/image40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 Id="rId9"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t>2021/4/26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t>‹#›</a:t>
            </a:fld>
            <a:endParaRPr lang="zh-CN" altLang="en-US"/>
          </a:p>
        </p:txBody>
      </p:sp>
    </p:spTree>
    <p:extLst>
      <p:ext uri="{BB962C8B-B14F-4D97-AF65-F5344CB8AC3E}">
        <p14:creationId xmlns:p14="http://schemas.microsoft.com/office/powerpoint/2010/main" val="2638943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87957"/>
            <a:ext cx="7772400" cy="1095713"/>
          </a:xfrm>
          <a:prstGeom prst="rect">
            <a:avLst/>
          </a:prstGeo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2896658"/>
            <a:ext cx="6400800" cy="130633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a:xfrm>
            <a:off x="457200" y="4737835"/>
            <a:ext cx="2133600" cy="272154"/>
          </a:xfrm>
          <a:prstGeom prst="rect">
            <a:avLst/>
          </a:prstGeom>
        </p:spPr>
        <p:txBody>
          <a:bodyPr/>
          <a:lstStyle/>
          <a:p>
            <a:fld id="{D819A9AE-DFF2-479B-AF37-FAA367F55B3D}" type="datetimeFigureOut">
              <a:rPr lang="zh-CN" altLang="en-US" smtClean="0"/>
              <a:t>2021/4/26</a:t>
            </a:fld>
            <a:endParaRPr lang="zh-CN" altLang="en-US"/>
          </a:p>
        </p:txBody>
      </p:sp>
      <p:sp>
        <p:nvSpPr>
          <p:cNvPr id="5" name="页脚占位符 4"/>
          <p:cNvSpPr>
            <a:spLocks noGrp="1"/>
          </p:cNvSpPr>
          <p:nvPr>
            <p:ph type="ftr" sz="quarter" idx="11"/>
          </p:nvPr>
        </p:nvSpPr>
        <p:spPr>
          <a:xfrm>
            <a:off x="3124200" y="4737835"/>
            <a:ext cx="2895600" cy="272154"/>
          </a:xfrm>
          <a:prstGeom prst="rect">
            <a:avLst/>
          </a:prstGeom>
        </p:spPr>
        <p:txBody>
          <a:bodyPr/>
          <a:lstStyle/>
          <a:p>
            <a:endParaRPr lang="zh-CN" altLang="en-US"/>
          </a:p>
        </p:txBody>
      </p:sp>
      <p:sp>
        <p:nvSpPr>
          <p:cNvPr id="6" name="幻灯片编号占位符 5"/>
          <p:cNvSpPr>
            <a:spLocks noGrp="1"/>
          </p:cNvSpPr>
          <p:nvPr>
            <p:ph type="sldNum" sz="quarter" idx="12"/>
          </p:nvPr>
        </p:nvSpPr>
        <p:spPr>
          <a:xfrm>
            <a:off x="6553200" y="4737835"/>
            <a:ext cx="2133600" cy="272154"/>
          </a:xfrm>
          <a:prstGeom prst="rect">
            <a:avLst/>
          </a:prstGeom>
        </p:spPr>
        <p:txBody>
          <a:bodyPr/>
          <a:lstStyle/>
          <a:p>
            <a:fld id="{3F8935AA-09F9-4C1A-89F2-CB34E0111C49}" type="slidenum">
              <a:rPr lang="zh-CN" altLang="en-US" smtClean="0"/>
              <a:t>‹#›</a:t>
            </a:fld>
            <a:endParaRPr lang="zh-CN" altLang="en-US"/>
          </a:p>
        </p:txBody>
      </p:sp>
      <p:pic>
        <p:nvPicPr>
          <p:cNvPr id="8" name="图片 7"/>
          <p:cNvPicPr>
            <a:picLocks noChangeAspect="1"/>
          </p:cNvPicPr>
          <p:nvPr/>
        </p:nvPicPr>
        <p:blipFill>
          <a:blip r:embed="rId2"/>
          <a:stretch>
            <a:fillRect/>
          </a:stretch>
        </p:blipFill>
        <p:spPr>
          <a:xfrm>
            <a:off x="0" y="0"/>
            <a:ext cx="9144000" cy="5203458"/>
          </a:xfrm>
          <a:prstGeom prst="rect">
            <a:avLst/>
          </a:prstGeom>
        </p:spPr>
      </p:pic>
    </p:spTree>
    <p:extLst>
      <p:ext uri="{BB962C8B-B14F-4D97-AF65-F5344CB8AC3E}">
        <p14:creationId xmlns:p14="http://schemas.microsoft.com/office/powerpoint/2010/main" val="17132808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806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t>2021/4/26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3060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1655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项内容">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extLst>
      <p:ext uri="{BB962C8B-B14F-4D97-AF65-F5344CB8AC3E}">
        <p14:creationId xmlns:p14="http://schemas.microsoft.com/office/powerpoint/2010/main" val="23314011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extLst>
      <p:ext uri="{BB962C8B-B14F-4D97-AF65-F5344CB8AC3E}">
        <p14:creationId xmlns:p14="http://schemas.microsoft.com/office/powerpoint/2010/main" val="27105388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75313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9164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竖排标题和文本">
    <p:spTree>
      <p:nvGrpSpPr>
        <p:cNvPr id="1" name=""/>
        <p:cNvGrpSpPr/>
        <p:nvPr/>
      </p:nvGrpSpPr>
      <p:grpSpPr>
        <a:xfrm>
          <a:off x="0" y="0"/>
          <a:ext cx="0" cy="0"/>
          <a:chOff x="0" y="0"/>
          <a:chExt cx="0" cy="0"/>
        </a:xfrm>
      </p:grpSpPr>
      <p:sp>
        <p:nvSpPr>
          <p:cNvPr id="3" name="矩形 2"/>
          <p:cNvSpPr/>
          <p:nvPr/>
        </p:nvSpPr>
        <p:spPr>
          <a:xfrm>
            <a:off x="4878020" y="847836"/>
            <a:ext cx="104646" cy="2031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extLst>
      <p:ext uri="{BB962C8B-B14F-4D97-AF65-F5344CB8AC3E}">
        <p14:creationId xmlns:p14="http://schemas.microsoft.com/office/powerpoint/2010/main" val="17320461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8181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132.xml"/><Relationship Id="rId2" Type="http://schemas.openxmlformats.org/officeDocument/2006/relationships/slideLayout" Target="../slideLayouts/slideLayout2.xml"/><Relationship Id="rId16" Type="http://schemas.openxmlformats.org/officeDocument/2006/relationships/slide" Target="../slides/slide10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8" name="图片 7" descr="53中考ppt文件13.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0"/>
            <a:ext cx="9141291" cy="5111750"/>
          </a:xfrm>
          <a:prstGeom prst="rect">
            <a:avLst/>
          </a:prstGeom>
        </p:spPr>
      </p:pic>
      <p:grpSp>
        <p:nvGrpSpPr>
          <p:cNvPr id="2" name="组合 38"/>
          <p:cNvGrpSpPr/>
          <p:nvPr/>
        </p:nvGrpSpPr>
        <p:grpSpPr>
          <a:xfrm>
            <a:off x="7496052" y="-768655"/>
            <a:ext cx="1477010" cy="684722"/>
            <a:chOff x="7885535" y="892779"/>
            <a:chExt cx="928694" cy="761923"/>
          </a:xfrm>
        </p:grpSpPr>
        <p:sp>
          <p:nvSpPr>
            <p:cNvPr id="10" name="圆角矩形 9"/>
            <p:cNvSpPr/>
            <p:nvPr/>
          </p:nvSpPr>
          <p:spPr>
            <a:xfrm>
              <a:off x="8024796" y="892779"/>
              <a:ext cx="663103" cy="76192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solidFill>
                    <a:srgbClr val="00B0F0"/>
                  </a:solidFill>
                </a:ln>
                <a:solidFill>
                  <a:schemeClr val="lt1"/>
                </a:solidFill>
                <a:effectLst/>
                <a:uLnTx/>
                <a:uFillTx/>
                <a:latin typeface="+mn-lt"/>
                <a:ea typeface="+mn-ea"/>
                <a:cs typeface="+mn-cs"/>
              </a:endParaRPr>
            </a:p>
          </p:txBody>
        </p:sp>
        <p:sp>
          <p:nvSpPr>
            <p:cNvPr id="11" name="TextBox 15"/>
            <p:cNvSpPr txBox="1"/>
            <p:nvPr/>
          </p:nvSpPr>
          <p:spPr>
            <a:xfrm>
              <a:off x="7885535" y="899520"/>
              <a:ext cx="928694" cy="714764"/>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solidFill>
                    <a:srgbClr val="FF6600"/>
                  </a:solidFill>
                  <a:effectLst/>
                  <a:uLnTx/>
                  <a:uFillTx/>
                  <a:latin typeface="黑体" panose="02010609060101010101" pitchFamily="49" charset="-122"/>
                  <a:ea typeface="黑体" panose="02010609060101010101" pitchFamily="49" charset="-122"/>
                  <a:cs typeface="+mn-cs"/>
                  <a:hlinkClick r:id="rId15" action="ppaction://hlinksldjump"/>
                </a:rPr>
                <a:t>五年中考</a:t>
              </a:r>
              <a:endParaRPr kumimoji="0" lang="zh-CN" altLang="en-US" sz="1200" b="1" i="0" u="sng" strike="noStrike" kern="1200" cap="none" spc="0" normalizeH="0" baseline="0" noProof="0">
                <a:ln>
                  <a:noFill/>
                </a:ln>
                <a:solidFill>
                  <a:srgbClr val="FF6600"/>
                </a:solidFill>
                <a:effectLst/>
                <a:uLnTx/>
                <a:uFillTx/>
                <a:latin typeface="黑体" pitchFamily="49" charset="-122"/>
                <a:ea typeface="黑体"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6" action="ppaction://hlinksldjump"/>
                </a:rPr>
                <a:t>三年模拟</a:t>
              </a:r>
              <a:endParaRPr kumimoji="0" lang="en-US" altLang="zh-CN" sz="1200" b="1" i="0" u="sng" strike="noStrike" kern="1200" cap="none" spc="0" normalizeH="0" baseline="0" noProof="0">
                <a:ln>
                  <a:noFill/>
                </a:ln>
                <a:effectLst/>
                <a:uLnTx/>
                <a:uFillTx/>
                <a:latin typeface="黑体" pitchFamily="49" charset="-122"/>
                <a:ea typeface="黑体"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7" action="ppaction://hlinksldjump"/>
                </a:rPr>
                <a:t>专题检测</a:t>
              </a:r>
              <a:endParaRPr kumimoji="0" lang="zh-CN" altLang="en-US" sz="1200" b="1" i="0" u="sng" strike="noStrike" kern="1200" cap="none" spc="0" normalizeH="0" baseline="0" noProof="0">
                <a:ln>
                  <a:noFill/>
                </a:ln>
                <a:effectLst/>
                <a:uLnTx/>
                <a:uFillTx/>
                <a:latin typeface="黑体" pitchFamily="49" charset="-122"/>
                <a:ea typeface="黑体" pitchFamily="49" charset="-122"/>
                <a:cs typeface="+mn-cs"/>
                <a:hlinkClick r:id="" action="ppaction://noaction"/>
              </a:endParaRPr>
            </a:p>
          </p:txBody>
        </p:sp>
      </p:grpSp>
      <p:grpSp>
        <p:nvGrpSpPr>
          <p:cNvPr id="3" name="组合 8"/>
          <p:cNvGrpSpPr/>
          <p:nvPr/>
        </p:nvGrpSpPr>
        <p:grpSpPr>
          <a:xfrm>
            <a:off x="7788275" y="262877"/>
            <a:ext cx="915988" cy="306074"/>
            <a:chOff x="7788275" y="264509"/>
            <a:chExt cx="915988" cy="307975"/>
          </a:xfrm>
        </p:grpSpPr>
        <p:sp>
          <p:nvSpPr>
            <p:cNvPr id="13" name="流程图: 终止 11"/>
            <p:cNvSpPr/>
            <p:nvPr/>
          </p:nvSpPr>
          <p:spPr>
            <a:xfrm>
              <a:off x="7788275" y="295275"/>
              <a:ext cx="915988" cy="254000"/>
            </a:xfrm>
            <a:prstGeom prst="flowChartTerminator">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4" name="TextBox 12"/>
            <p:cNvSpPr txBox="1"/>
            <p:nvPr userDrawn="1"/>
          </p:nvSpPr>
          <p:spPr>
            <a:xfrm>
              <a:off x="7799794" y="264509"/>
              <a:ext cx="903288" cy="30797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栏目索引</a:t>
              </a:r>
            </a:p>
          </p:txBody>
        </p:sp>
      </p:grpSp>
    </p:spTree>
    <p:extLst>
      <p:ext uri="{BB962C8B-B14F-4D97-AF65-F5344CB8AC3E}">
        <p14:creationId xmlns:p14="http://schemas.microsoft.com/office/powerpoint/2010/main" val="2616166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cond evt="onBegin" delay="0">
                          <p:tn val="2"/>
                        </p:cond>
                      </p:stCondLst>
                      <p:childTnLst>
                        <p:par>
                          <p:cTn id="4" fill="hold" nodeType="afterGroup">
                            <p:stCondLst>
                              <p:cond delay="0"/>
                            </p:stCondLst>
                            <p:childTnLst>
                              <p:par>
                                <p:cTn id="5" presetID="42" presetClass="path" presetSubtype="0" accel="50000" decel="50000" fill="hold" nodeType="withEffect">
                                  <p:stCondLst>
                                    <p:cond delay="0"/>
                                  </p:stCondLst>
                                  <p:childTnLst>
                                    <p:animMotion origin="layout" path="M -0.00017 -0.09194 L -0.00052 0.24807" pathEditMode="relative" rAng="0" ptsTypes="AA">
                                      <p:cBhvr>
                                        <p:cTn id="6" dur="500" fill="hold"/>
                                        <p:tgtEl>
                                          <p:spTgt spid="2"/>
                                        </p:tgtEl>
                                        <p:attrNameLst>
                                          <p:attrName>ppt_x</p:attrName>
                                          <p:attrName>ppt_y</p:attrName>
                                        </p:attrNameLst>
                                      </p:cBhvr>
                                      <p:rCtr x="-17" y="17001"/>
                                    </p:animMotion>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64" presetClass="path" presetSubtype="0" accel="50000" decel="50000" fill="hold" nodeType="clickEffect">
                                  <p:stCondLst>
                                    <p:cond delay="0"/>
                                  </p:stCondLst>
                                  <p:childTnLst>
                                    <p:animMotion origin="layout" path="M 0 0 L 0 -0.33426 E" pathEditMode="relative" ptsTypes="">
                                      <p:cBhvr>
                                        <p:cTn id="10" dur="500" fill="hold"/>
                                        <p:tgtEl>
                                          <p:spTgt spid="2"/>
                                        </p:tgtEl>
                                        <p:attrNameLst>
                                          <p:attrName>ppt_x</p:attrName>
                                          <p:attrName>ppt_y</p:attrName>
                                        </p:attrNameLst>
                                      </p:cBhvr>
                                    </p:animMotion>
                                  </p:childTnLst>
                                </p:cTn>
                              </p:par>
                            </p:childTnLst>
                          </p:cTn>
                        </p:par>
                      </p:childTnLst>
                    </p:cTn>
                  </p:par>
                </p:childTnLst>
              </p:cTn>
              <p:nextCondLst>
                <p:cond evt="onClick" delay="0">
                  <p:tgtEl>
                    <p:spTgt spid="3"/>
                  </p:tgtEl>
                </p:cond>
              </p:nextCondLst>
            </p:seq>
          </p:childTnLst>
        </p:cTn>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slideLayout" Target="../slideLayouts/slideLayout11.xml"/><Relationship Id="rId7" Type="http://schemas.openxmlformats.org/officeDocument/2006/relationships/oleObject" Target="../embeddings/oleObject22.bin"/><Relationship Id="rId12" Type="http://schemas.openxmlformats.org/officeDocument/2006/relationships/image" Target="../media/image34.wmf"/><Relationship Id="rId2" Type="http://schemas.openxmlformats.org/officeDocument/2006/relationships/customXml" Target="../../customXml/item43.xml"/><Relationship Id="rId1" Type="http://schemas.openxmlformats.org/officeDocument/2006/relationships/vmlDrawing" Target="../drawings/vmlDrawing4.vml"/><Relationship Id="rId6" Type="http://schemas.openxmlformats.org/officeDocument/2006/relationships/image" Target="../media/image31.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33.wmf"/><Relationship Id="rId4" Type="http://schemas.openxmlformats.org/officeDocument/2006/relationships/notesSlide" Target="../notesSlides/notesSlide9.xml"/><Relationship Id="rId9" Type="http://schemas.openxmlformats.org/officeDocument/2006/relationships/oleObject" Target="../embeddings/oleObject23.bin"/></Relationships>
</file>

<file path=ppt/slides/_rels/slide100.xml.rels><?xml version="1.0" encoding="UTF-8" standalone="yes"?>
<Relationships xmlns="http://schemas.openxmlformats.org/package/2006/relationships"><Relationship Id="rId8" Type="http://schemas.openxmlformats.org/officeDocument/2006/relationships/image" Target="../media/image271.wmf"/><Relationship Id="rId3" Type="http://schemas.openxmlformats.org/officeDocument/2006/relationships/slideLayout" Target="../slideLayouts/slideLayout11.xml"/><Relationship Id="rId7" Type="http://schemas.openxmlformats.org/officeDocument/2006/relationships/oleObject" Target="../embeddings/oleObject200.bin"/><Relationship Id="rId2" Type="http://schemas.openxmlformats.org/officeDocument/2006/relationships/customXml" Target="../../customXml/item87.xml"/><Relationship Id="rId1" Type="http://schemas.openxmlformats.org/officeDocument/2006/relationships/vmlDrawing" Target="../drawings/vmlDrawing34.vml"/><Relationship Id="rId6" Type="http://schemas.openxmlformats.org/officeDocument/2006/relationships/image" Target="../media/image274.jpeg"/><Relationship Id="rId5" Type="http://schemas.openxmlformats.org/officeDocument/2006/relationships/image" Target="../media/image273.jpeg"/><Relationship Id="rId10" Type="http://schemas.openxmlformats.org/officeDocument/2006/relationships/image" Target="../media/image272.wmf"/><Relationship Id="rId4" Type="http://schemas.openxmlformats.org/officeDocument/2006/relationships/notesSlide" Target="../notesSlides/notesSlide99.xml"/><Relationship Id="rId9" Type="http://schemas.openxmlformats.org/officeDocument/2006/relationships/oleObject" Target="../embeddings/oleObject201.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1.xml"/><Relationship Id="rId1" Type="http://schemas.openxmlformats.org/officeDocument/2006/relationships/customXml" Target="../../customXml/item75.xml"/><Relationship Id="rId4" Type="http://schemas.openxmlformats.org/officeDocument/2006/relationships/image" Target="../media/image275.jpeg"/></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customXml/item89.xml"/><Relationship Id="rId1" Type="http://schemas.openxmlformats.org/officeDocument/2006/relationships/vmlDrawing" Target="../drawings/vmlDrawing35.vml"/><Relationship Id="rId6" Type="http://schemas.openxmlformats.org/officeDocument/2006/relationships/image" Target="../media/image276.wmf"/><Relationship Id="rId5" Type="http://schemas.openxmlformats.org/officeDocument/2006/relationships/oleObject" Target="../embeddings/oleObject202.bin"/><Relationship Id="rId4" Type="http://schemas.openxmlformats.org/officeDocument/2006/relationships/notesSlide" Target="../notesSlides/notesSlide101.xml"/></Relationships>
</file>

<file path=ppt/slides/_rels/slide103.xml.rels><?xml version="1.0" encoding="UTF-8" standalone="yes"?>
<Relationships xmlns="http://schemas.openxmlformats.org/package/2006/relationships"><Relationship Id="rId8" Type="http://schemas.openxmlformats.org/officeDocument/2006/relationships/image" Target="../media/image278.wmf"/><Relationship Id="rId3" Type="http://schemas.openxmlformats.org/officeDocument/2006/relationships/slideLayout" Target="../slideLayouts/slideLayout11.xml"/><Relationship Id="rId7" Type="http://schemas.openxmlformats.org/officeDocument/2006/relationships/oleObject" Target="../embeddings/oleObject204.bin"/><Relationship Id="rId2" Type="http://schemas.openxmlformats.org/officeDocument/2006/relationships/customXml" Target="../../customXml/item73.xml"/><Relationship Id="rId1" Type="http://schemas.openxmlformats.org/officeDocument/2006/relationships/vmlDrawing" Target="../drawings/vmlDrawing36.vml"/><Relationship Id="rId6" Type="http://schemas.openxmlformats.org/officeDocument/2006/relationships/image" Target="../media/image277.wmf"/><Relationship Id="rId5" Type="http://schemas.openxmlformats.org/officeDocument/2006/relationships/oleObject" Target="../embeddings/oleObject203.bin"/><Relationship Id="rId4" Type="http://schemas.openxmlformats.org/officeDocument/2006/relationships/notesSlide" Target="../notesSlides/notesSlide10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11.xml"/><Relationship Id="rId1" Type="http://schemas.openxmlformats.org/officeDocument/2006/relationships/customXml" Target="../../customXml/item99.xml"/><Relationship Id="rId4" Type="http://schemas.openxmlformats.org/officeDocument/2006/relationships/image" Target="../media/image279.jpe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11.xml"/><Relationship Id="rId1" Type="http://schemas.openxmlformats.org/officeDocument/2006/relationships/customXml" Target="../../customXml/item56.xml"/><Relationship Id="rId4" Type="http://schemas.openxmlformats.org/officeDocument/2006/relationships/image" Target="../media/image279.jpeg"/></Relationships>
</file>

<file path=ppt/slides/_rels/slide106.xml.rels><?xml version="1.0" encoding="UTF-8" standalone="yes"?>
<Relationships xmlns="http://schemas.openxmlformats.org/package/2006/relationships"><Relationship Id="rId8" Type="http://schemas.openxmlformats.org/officeDocument/2006/relationships/image" Target="../media/image281.wmf"/><Relationship Id="rId3" Type="http://schemas.openxmlformats.org/officeDocument/2006/relationships/slideLayout" Target="../slideLayouts/slideLayout11.xml"/><Relationship Id="rId7" Type="http://schemas.openxmlformats.org/officeDocument/2006/relationships/oleObject" Target="../embeddings/oleObject206.bin"/><Relationship Id="rId2" Type="http://schemas.openxmlformats.org/officeDocument/2006/relationships/customXml" Target="../../customXml/item95.xml"/><Relationship Id="rId1" Type="http://schemas.openxmlformats.org/officeDocument/2006/relationships/vmlDrawing" Target="../drawings/vmlDrawing37.vml"/><Relationship Id="rId6" Type="http://schemas.openxmlformats.org/officeDocument/2006/relationships/image" Target="../media/image280.wmf"/><Relationship Id="rId5" Type="http://schemas.openxmlformats.org/officeDocument/2006/relationships/oleObject" Target="../embeddings/oleObject205.bin"/><Relationship Id="rId4" Type="http://schemas.openxmlformats.org/officeDocument/2006/relationships/notesSlide" Target="../notesSlides/notesSlide105.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11.xml"/><Relationship Id="rId1" Type="http://schemas.openxmlformats.org/officeDocument/2006/relationships/customXml" Target="../../customXml/item22.xml"/><Relationship Id="rId4" Type="http://schemas.openxmlformats.org/officeDocument/2006/relationships/image" Target="../media/image282.jpeg"/></Relationships>
</file>

<file path=ppt/slides/_rels/slide108.xml.rels><?xml version="1.0" encoding="UTF-8" standalone="yes"?>
<Relationships xmlns="http://schemas.openxmlformats.org/package/2006/relationships"><Relationship Id="rId8" Type="http://schemas.openxmlformats.org/officeDocument/2006/relationships/image" Target="../media/image284.wmf"/><Relationship Id="rId3" Type="http://schemas.openxmlformats.org/officeDocument/2006/relationships/slideLayout" Target="../slideLayouts/slideLayout11.xml"/><Relationship Id="rId7" Type="http://schemas.openxmlformats.org/officeDocument/2006/relationships/oleObject" Target="../embeddings/oleObject208.bin"/><Relationship Id="rId2" Type="http://schemas.openxmlformats.org/officeDocument/2006/relationships/customXml" Target="../../customXml/item85.xml"/><Relationship Id="rId1" Type="http://schemas.openxmlformats.org/officeDocument/2006/relationships/vmlDrawing" Target="../drawings/vmlDrawing38.vml"/><Relationship Id="rId6" Type="http://schemas.openxmlformats.org/officeDocument/2006/relationships/image" Target="../media/image283.wmf"/><Relationship Id="rId5" Type="http://schemas.openxmlformats.org/officeDocument/2006/relationships/oleObject" Target="../embeddings/oleObject207.bin"/><Relationship Id="rId4" Type="http://schemas.openxmlformats.org/officeDocument/2006/relationships/notesSlide" Target="../notesSlides/notesSlide10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11.xml"/><Relationship Id="rId1" Type="http://schemas.openxmlformats.org/officeDocument/2006/relationships/customXml" Target="../../customXml/item19.xml"/><Relationship Id="rId4" Type="http://schemas.openxmlformats.org/officeDocument/2006/relationships/image" Target="../media/image28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customXml" Target="../../customXml/item81.xml"/><Relationship Id="rId5" Type="http://schemas.openxmlformats.org/officeDocument/2006/relationships/image" Target="../media/image36.jpeg"/><Relationship Id="rId4" Type="http://schemas.openxmlformats.org/officeDocument/2006/relationships/image" Target="../media/image35.jpeg"/></Relationships>
</file>

<file path=ppt/slides/_rels/slide110.xml.rels><?xml version="1.0" encoding="UTF-8" standalone="yes"?>
<Relationships xmlns="http://schemas.openxmlformats.org/package/2006/relationships"><Relationship Id="rId8" Type="http://schemas.openxmlformats.org/officeDocument/2006/relationships/image" Target="../media/image287.wmf"/><Relationship Id="rId13" Type="http://schemas.openxmlformats.org/officeDocument/2006/relationships/oleObject" Target="../embeddings/oleObject213.bin"/><Relationship Id="rId18" Type="http://schemas.openxmlformats.org/officeDocument/2006/relationships/image" Target="../media/image292.wmf"/><Relationship Id="rId3" Type="http://schemas.openxmlformats.org/officeDocument/2006/relationships/slideLayout" Target="../slideLayouts/slideLayout11.xml"/><Relationship Id="rId7" Type="http://schemas.openxmlformats.org/officeDocument/2006/relationships/oleObject" Target="../embeddings/oleObject210.bin"/><Relationship Id="rId12" Type="http://schemas.openxmlformats.org/officeDocument/2006/relationships/image" Target="../media/image289.wmf"/><Relationship Id="rId17" Type="http://schemas.openxmlformats.org/officeDocument/2006/relationships/oleObject" Target="../embeddings/oleObject215.bin"/><Relationship Id="rId2" Type="http://schemas.openxmlformats.org/officeDocument/2006/relationships/customXml" Target="../../customXml/item15.xml"/><Relationship Id="rId16" Type="http://schemas.openxmlformats.org/officeDocument/2006/relationships/image" Target="../media/image291.wmf"/><Relationship Id="rId20" Type="http://schemas.openxmlformats.org/officeDocument/2006/relationships/image" Target="../media/image293.wmf"/><Relationship Id="rId1" Type="http://schemas.openxmlformats.org/officeDocument/2006/relationships/vmlDrawing" Target="../drawings/vmlDrawing39.vml"/><Relationship Id="rId6" Type="http://schemas.openxmlformats.org/officeDocument/2006/relationships/image" Target="../media/image286.wmf"/><Relationship Id="rId11" Type="http://schemas.openxmlformats.org/officeDocument/2006/relationships/oleObject" Target="../embeddings/oleObject212.bin"/><Relationship Id="rId5" Type="http://schemas.openxmlformats.org/officeDocument/2006/relationships/oleObject" Target="../embeddings/oleObject209.bin"/><Relationship Id="rId15" Type="http://schemas.openxmlformats.org/officeDocument/2006/relationships/oleObject" Target="../embeddings/oleObject214.bin"/><Relationship Id="rId10" Type="http://schemas.openxmlformats.org/officeDocument/2006/relationships/image" Target="../media/image288.wmf"/><Relationship Id="rId19" Type="http://schemas.openxmlformats.org/officeDocument/2006/relationships/oleObject" Target="../embeddings/oleObject216.bin"/><Relationship Id="rId4" Type="http://schemas.openxmlformats.org/officeDocument/2006/relationships/notesSlide" Target="../notesSlides/notesSlide109.xml"/><Relationship Id="rId9" Type="http://schemas.openxmlformats.org/officeDocument/2006/relationships/oleObject" Target="../embeddings/oleObject211.bin"/><Relationship Id="rId14" Type="http://schemas.openxmlformats.org/officeDocument/2006/relationships/image" Target="../media/image290.wmf"/></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11.xml"/><Relationship Id="rId1" Type="http://schemas.openxmlformats.org/officeDocument/2006/relationships/customXml" Target="../../customXml/item48.xml"/><Relationship Id="rId4" Type="http://schemas.openxmlformats.org/officeDocument/2006/relationships/image" Target="../media/image294.jpeg"/></Relationships>
</file>

<file path=ppt/slides/_rels/slide112.xml.rels><?xml version="1.0" encoding="UTF-8" standalone="yes"?>
<Relationships xmlns="http://schemas.openxmlformats.org/package/2006/relationships"><Relationship Id="rId8" Type="http://schemas.openxmlformats.org/officeDocument/2006/relationships/image" Target="../media/image296.wmf"/><Relationship Id="rId3" Type="http://schemas.openxmlformats.org/officeDocument/2006/relationships/slideLayout" Target="../slideLayouts/slideLayout11.xml"/><Relationship Id="rId7" Type="http://schemas.openxmlformats.org/officeDocument/2006/relationships/oleObject" Target="../embeddings/oleObject218.bin"/><Relationship Id="rId12" Type="http://schemas.openxmlformats.org/officeDocument/2006/relationships/image" Target="../media/image298.wmf"/><Relationship Id="rId2" Type="http://schemas.openxmlformats.org/officeDocument/2006/relationships/customXml" Target="../../customXml/item148.xml"/><Relationship Id="rId1" Type="http://schemas.openxmlformats.org/officeDocument/2006/relationships/vmlDrawing" Target="../drawings/vmlDrawing40.vml"/><Relationship Id="rId6" Type="http://schemas.openxmlformats.org/officeDocument/2006/relationships/image" Target="../media/image295.wmf"/><Relationship Id="rId11" Type="http://schemas.openxmlformats.org/officeDocument/2006/relationships/oleObject" Target="../embeddings/oleObject220.bin"/><Relationship Id="rId5" Type="http://schemas.openxmlformats.org/officeDocument/2006/relationships/oleObject" Target="../embeddings/oleObject217.bin"/><Relationship Id="rId10" Type="http://schemas.openxmlformats.org/officeDocument/2006/relationships/image" Target="../media/image297.wmf"/><Relationship Id="rId4" Type="http://schemas.openxmlformats.org/officeDocument/2006/relationships/notesSlide" Target="../notesSlides/notesSlide111.xml"/><Relationship Id="rId9" Type="http://schemas.openxmlformats.org/officeDocument/2006/relationships/oleObject" Target="../embeddings/oleObject219.bin"/></Relationships>
</file>

<file path=ppt/slides/_rels/slide113.xml.rels><?xml version="1.0" encoding="UTF-8" standalone="yes"?>
<Relationships xmlns="http://schemas.openxmlformats.org/package/2006/relationships"><Relationship Id="rId8" Type="http://schemas.openxmlformats.org/officeDocument/2006/relationships/image" Target="../media/image300.wmf"/><Relationship Id="rId13" Type="http://schemas.openxmlformats.org/officeDocument/2006/relationships/oleObject" Target="../embeddings/oleObject225.bin"/><Relationship Id="rId18" Type="http://schemas.openxmlformats.org/officeDocument/2006/relationships/image" Target="../media/image305.wmf"/><Relationship Id="rId3" Type="http://schemas.openxmlformats.org/officeDocument/2006/relationships/slideLayout" Target="../slideLayouts/slideLayout11.xml"/><Relationship Id="rId7" Type="http://schemas.openxmlformats.org/officeDocument/2006/relationships/oleObject" Target="../embeddings/oleObject222.bin"/><Relationship Id="rId12" Type="http://schemas.openxmlformats.org/officeDocument/2006/relationships/image" Target="../media/image302.wmf"/><Relationship Id="rId17" Type="http://schemas.openxmlformats.org/officeDocument/2006/relationships/oleObject" Target="../embeddings/oleObject227.bin"/><Relationship Id="rId2" Type="http://schemas.openxmlformats.org/officeDocument/2006/relationships/customXml" Target="../../customXml/item129.xml"/><Relationship Id="rId16" Type="http://schemas.openxmlformats.org/officeDocument/2006/relationships/image" Target="../media/image304.wmf"/><Relationship Id="rId1" Type="http://schemas.openxmlformats.org/officeDocument/2006/relationships/vmlDrawing" Target="../drawings/vmlDrawing41.vml"/><Relationship Id="rId6" Type="http://schemas.openxmlformats.org/officeDocument/2006/relationships/image" Target="../media/image299.wmf"/><Relationship Id="rId11" Type="http://schemas.openxmlformats.org/officeDocument/2006/relationships/oleObject" Target="../embeddings/oleObject224.bin"/><Relationship Id="rId5" Type="http://schemas.openxmlformats.org/officeDocument/2006/relationships/oleObject" Target="../embeddings/oleObject221.bin"/><Relationship Id="rId15" Type="http://schemas.openxmlformats.org/officeDocument/2006/relationships/oleObject" Target="../embeddings/oleObject226.bin"/><Relationship Id="rId10" Type="http://schemas.openxmlformats.org/officeDocument/2006/relationships/image" Target="../media/image301.wmf"/><Relationship Id="rId4" Type="http://schemas.openxmlformats.org/officeDocument/2006/relationships/notesSlide" Target="../notesSlides/notesSlide112.xml"/><Relationship Id="rId9" Type="http://schemas.openxmlformats.org/officeDocument/2006/relationships/oleObject" Target="../embeddings/oleObject223.bin"/><Relationship Id="rId14" Type="http://schemas.openxmlformats.org/officeDocument/2006/relationships/image" Target="../media/image303.wmf"/></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11.xml"/><Relationship Id="rId1" Type="http://schemas.openxmlformats.org/officeDocument/2006/relationships/customXml" Target="../../customXml/item25.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11.xml"/><Relationship Id="rId1" Type="http://schemas.openxmlformats.org/officeDocument/2006/relationships/customXml" Target="../../customXml/item38.xml"/><Relationship Id="rId4" Type="http://schemas.openxmlformats.org/officeDocument/2006/relationships/image" Target="../media/image306.jpeg"/></Relationships>
</file>

<file path=ppt/slides/_rels/slide116.xml.rels><?xml version="1.0" encoding="UTF-8" standalone="yes"?>
<Relationships xmlns="http://schemas.openxmlformats.org/package/2006/relationships"><Relationship Id="rId8" Type="http://schemas.openxmlformats.org/officeDocument/2006/relationships/image" Target="../media/image308.wmf"/><Relationship Id="rId3" Type="http://schemas.openxmlformats.org/officeDocument/2006/relationships/slideLayout" Target="../slideLayouts/slideLayout11.xml"/><Relationship Id="rId7" Type="http://schemas.openxmlformats.org/officeDocument/2006/relationships/oleObject" Target="../embeddings/oleObject229.bin"/><Relationship Id="rId12" Type="http://schemas.openxmlformats.org/officeDocument/2006/relationships/image" Target="../media/image310.wmf"/><Relationship Id="rId2" Type="http://schemas.openxmlformats.org/officeDocument/2006/relationships/customXml" Target="../../customXml/item4.xml"/><Relationship Id="rId1" Type="http://schemas.openxmlformats.org/officeDocument/2006/relationships/vmlDrawing" Target="../drawings/vmlDrawing42.vml"/><Relationship Id="rId6" Type="http://schemas.openxmlformats.org/officeDocument/2006/relationships/image" Target="../media/image307.wmf"/><Relationship Id="rId11" Type="http://schemas.openxmlformats.org/officeDocument/2006/relationships/oleObject" Target="../embeddings/oleObject231.bin"/><Relationship Id="rId5" Type="http://schemas.openxmlformats.org/officeDocument/2006/relationships/oleObject" Target="../embeddings/oleObject228.bin"/><Relationship Id="rId10" Type="http://schemas.openxmlformats.org/officeDocument/2006/relationships/image" Target="../media/image309.wmf"/><Relationship Id="rId4" Type="http://schemas.openxmlformats.org/officeDocument/2006/relationships/notesSlide" Target="../notesSlides/notesSlide115.xml"/><Relationship Id="rId9" Type="http://schemas.openxmlformats.org/officeDocument/2006/relationships/oleObject" Target="../embeddings/oleObject230.bin"/></Relationships>
</file>

<file path=ppt/slides/_rels/slide117.xml.rels><?xml version="1.0" encoding="UTF-8" standalone="yes"?>
<Relationships xmlns="http://schemas.openxmlformats.org/package/2006/relationships"><Relationship Id="rId8" Type="http://schemas.openxmlformats.org/officeDocument/2006/relationships/image" Target="../media/image312.wmf"/><Relationship Id="rId3" Type="http://schemas.openxmlformats.org/officeDocument/2006/relationships/slideLayout" Target="../slideLayouts/slideLayout11.xml"/><Relationship Id="rId7" Type="http://schemas.openxmlformats.org/officeDocument/2006/relationships/oleObject" Target="../embeddings/oleObject233.bin"/><Relationship Id="rId12" Type="http://schemas.openxmlformats.org/officeDocument/2006/relationships/image" Target="../media/image314.wmf"/><Relationship Id="rId2" Type="http://schemas.openxmlformats.org/officeDocument/2006/relationships/customXml" Target="../../customXml/item108.xml"/><Relationship Id="rId1" Type="http://schemas.openxmlformats.org/officeDocument/2006/relationships/vmlDrawing" Target="../drawings/vmlDrawing43.vml"/><Relationship Id="rId6" Type="http://schemas.openxmlformats.org/officeDocument/2006/relationships/image" Target="../media/image311.wmf"/><Relationship Id="rId11" Type="http://schemas.openxmlformats.org/officeDocument/2006/relationships/oleObject" Target="../embeddings/oleObject235.bin"/><Relationship Id="rId5" Type="http://schemas.openxmlformats.org/officeDocument/2006/relationships/oleObject" Target="../embeddings/oleObject232.bin"/><Relationship Id="rId10" Type="http://schemas.openxmlformats.org/officeDocument/2006/relationships/image" Target="../media/image313.wmf"/><Relationship Id="rId4" Type="http://schemas.openxmlformats.org/officeDocument/2006/relationships/notesSlide" Target="../notesSlides/notesSlide116.xml"/><Relationship Id="rId9" Type="http://schemas.openxmlformats.org/officeDocument/2006/relationships/oleObject" Target="../embeddings/oleObject234.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11.xml"/><Relationship Id="rId1" Type="http://schemas.openxmlformats.org/officeDocument/2006/relationships/customXml" Target="../../customXml/item71.xml"/><Relationship Id="rId4" Type="http://schemas.openxmlformats.org/officeDocument/2006/relationships/image" Target="../media/image315.jpeg"/></Relationships>
</file>

<file path=ppt/slides/_rels/slide119.xml.rels><?xml version="1.0" encoding="UTF-8" standalone="yes"?>
<Relationships xmlns="http://schemas.openxmlformats.org/package/2006/relationships"><Relationship Id="rId8" Type="http://schemas.openxmlformats.org/officeDocument/2006/relationships/image" Target="../media/image317.wmf"/><Relationship Id="rId3" Type="http://schemas.openxmlformats.org/officeDocument/2006/relationships/slideLayout" Target="../slideLayouts/slideLayout11.xml"/><Relationship Id="rId7" Type="http://schemas.openxmlformats.org/officeDocument/2006/relationships/oleObject" Target="../embeddings/oleObject237.bin"/><Relationship Id="rId2" Type="http://schemas.openxmlformats.org/officeDocument/2006/relationships/customXml" Target="../../customXml/item57.xml"/><Relationship Id="rId1" Type="http://schemas.openxmlformats.org/officeDocument/2006/relationships/vmlDrawing" Target="../drawings/vmlDrawing44.vml"/><Relationship Id="rId6" Type="http://schemas.openxmlformats.org/officeDocument/2006/relationships/image" Target="../media/image316.wmf"/><Relationship Id="rId5" Type="http://schemas.openxmlformats.org/officeDocument/2006/relationships/oleObject" Target="../embeddings/oleObject236.bin"/><Relationship Id="rId4" Type="http://schemas.openxmlformats.org/officeDocument/2006/relationships/notesSlide" Target="../notesSlides/notesSlide1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customXml" Target="../../customXml/item34.xml"/><Relationship Id="rId4" Type="http://schemas.openxmlformats.org/officeDocument/2006/relationships/image" Target="../media/image37.jpe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11.xml"/><Relationship Id="rId1" Type="http://schemas.openxmlformats.org/officeDocument/2006/relationships/customXml" Target="../../customXml/item116.xml"/><Relationship Id="rId4" Type="http://schemas.openxmlformats.org/officeDocument/2006/relationships/image" Target="../media/image318.jpeg"/></Relationships>
</file>

<file path=ppt/slides/_rels/slide121.xml.rels><?xml version="1.0" encoding="UTF-8" standalone="yes"?>
<Relationships xmlns="http://schemas.openxmlformats.org/package/2006/relationships"><Relationship Id="rId8" Type="http://schemas.openxmlformats.org/officeDocument/2006/relationships/image" Target="../media/image320.wmf"/><Relationship Id="rId3" Type="http://schemas.openxmlformats.org/officeDocument/2006/relationships/slideLayout" Target="../slideLayouts/slideLayout11.xml"/><Relationship Id="rId7" Type="http://schemas.openxmlformats.org/officeDocument/2006/relationships/oleObject" Target="../embeddings/oleObject239.bin"/><Relationship Id="rId12" Type="http://schemas.openxmlformats.org/officeDocument/2006/relationships/image" Target="../media/image322.wmf"/><Relationship Id="rId2" Type="http://schemas.openxmlformats.org/officeDocument/2006/relationships/customXml" Target="../../customXml/item68.xml"/><Relationship Id="rId1" Type="http://schemas.openxmlformats.org/officeDocument/2006/relationships/vmlDrawing" Target="../drawings/vmlDrawing45.vml"/><Relationship Id="rId6" Type="http://schemas.openxmlformats.org/officeDocument/2006/relationships/image" Target="../media/image319.wmf"/><Relationship Id="rId11" Type="http://schemas.openxmlformats.org/officeDocument/2006/relationships/oleObject" Target="../embeddings/oleObject241.bin"/><Relationship Id="rId5" Type="http://schemas.openxmlformats.org/officeDocument/2006/relationships/oleObject" Target="../embeddings/oleObject238.bin"/><Relationship Id="rId10" Type="http://schemas.openxmlformats.org/officeDocument/2006/relationships/image" Target="../media/image321.wmf"/><Relationship Id="rId4" Type="http://schemas.openxmlformats.org/officeDocument/2006/relationships/notesSlide" Target="../notesSlides/notesSlide120.xml"/><Relationship Id="rId9" Type="http://schemas.openxmlformats.org/officeDocument/2006/relationships/oleObject" Target="../embeddings/oleObject240.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11.xml"/><Relationship Id="rId1" Type="http://schemas.openxmlformats.org/officeDocument/2006/relationships/customXml" Target="../../customXml/item122.xml"/><Relationship Id="rId5" Type="http://schemas.openxmlformats.org/officeDocument/2006/relationships/image" Target="../media/image324.jpeg"/><Relationship Id="rId4" Type="http://schemas.openxmlformats.org/officeDocument/2006/relationships/image" Target="../media/image323.jpe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11.xml"/><Relationship Id="rId1" Type="http://schemas.openxmlformats.org/officeDocument/2006/relationships/customXml" Target="../../customXml/item27.xml"/></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25.wmf"/><Relationship Id="rId2" Type="http://schemas.openxmlformats.org/officeDocument/2006/relationships/customXml" Target="../../customXml/item83.xml"/><Relationship Id="rId1" Type="http://schemas.openxmlformats.org/officeDocument/2006/relationships/vmlDrawing" Target="../drawings/vmlDrawing46.vml"/><Relationship Id="rId6" Type="http://schemas.openxmlformats.org/officeDocument/2006/relationships/oleObject" Target="../embeddings/oleObject242.bin"/><Relationship Id="rId5" Type="http://schemas.openxmlformats.org/officeDocument/2006/relationships/image" Target="../media/image326.jpeg"/><Relationship Id="rId4" Type="http://schemas.openxmlformats.org/officeDocument/2006/relationships/notesSlide" Target="../notesSlides/notesSlide123.xml"/></Relationships>
</file>

<file path=ppt/slides/_rels/slide125.xml.rels><?xml version="1.0" encoding="UTF-8" standalone="yes"?>
<Relationships xmlns="http://schemas.openxmlformats.org/package/2006/relationships"><Relationship Id="rId8" Type="http://schemas.openxmlformats.org/officeDocument/2006/relationships/image" Target="../media/image328.wmf"/><Relationship Id="rId3" Type="http://schemas.openxmlformats.org/officeDocument/2006/relationships/slideLayout" Target="../slideLayouts/slideLayout11.xml"/><Relationship Id="rId7" Type="http://schemas.openxmlformats.org/officeDocument/2006/relationships/oleObject" Target="../embeddings/oleObject244.bin"/><Relationship Id="rId2" Type="http://schemas.openxmlformats.org/officeDocument/2006/relationships/customXml" Target="../../customXml/item130.xml"/><Relationship Id="rId1" Type="http://schemas.openxmlformats.org/officeDocument/2006/relationships/vmlDrawing" Target="../drawings/vmlDrawing47.vml"/><Relationship Id="rId6" Type="http://schemas.openxmlformats.org/officeDocument/2006/relationships/image" Target="../media/image327.wmf"/><Relationship Id="rId5" Type="http://schemas.openxmlformats.org/officeDocument/2006/relationships/oleObject" Target="../embeddings/oleObject243.bin"/><Relationship Id="rId4" Type="http://schemas.openxmlformats.org/officeDocument/2006/relationships/notesSlide" Target="../notesSlides/notesSlide124.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11.xml"/><Relationship Id="rId1" Type="http://schemas.openxmlformats.org/officeDocument/2006/relationships/customXml" Target="../../customXml/item76.xml"/><Relationship Id="rId6" Type="http://schemas.openxmlformats.org/officeDocument/2006/relationships/image" Target="../media/image331.jpeg"/><Relationship Id="rId5" Type="http://schemas.openxmlformats.org/officeDocument/2006/relationships/image" Target="../media/image330.jpeg"/><Relationship Id="rId4" Type="http://schemas.openxmlformats.org/officeDocument/2006/relationships/image" Target="../media/image329.jpe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11.xml"/><Relationship Id="rId1" Type="http://schemas.openxmlformats.org/officeDocument/2006/relationships/customXml" Target="../../customXml/item125.xml"/><Relationship Id="rId4" Type="http://schemas.openxmlformats.org/officeDocument/2006/relationships/image" Target="../media/image332.jpeg"/></Relationships>
</file>

<file path=ppt/slides/_rels/slide12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customXml/item13.xml"/><Relationship Id="rId1" Type="http://schemas.openxmlformats.org/officeDocument/2006/relationships/vmlDrawing" Target="../drawings/vmlDrawing48.vml"/><Relationship Id="rId6" Type="http://schemas.openxmlformats.org/officeDocument/2006/relationships/image" Target="../media/image333.wmf"/><Relationship Id="rId5" Type="http://schemas.openxmlformats.org/officeDocument/2006/relationships/oleObject" Target="../embeddings/oleObject245.bin"/><Relationship Id="rId4" Type="http://schemas.openxmlformats.org/officeDocument/2006/relationships/notesSlide" Target="../notesSlides/notesSlide127.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11.xml"/><Relationship Id="rId1" Type="http://schemas.openxmlformats.org/officeDocument/2006/relationships/customXml" Target="../../customXml/item117.xml"/><Relationship Id="rId5" Type="http://schemas.openxmlformats.org/officeDocument/2006/relationships/image" Target="../media/image335.jpeg"/><Relationship Id="rId4" Type="http://schemas.openxmlformats.org/officeDocument/2006/relationships/image" Target="../media/image33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customXml" Target="../../customXml/item149.xml"/><Relationship Id="rId4" Type="http://schemas.openxmlformats.org/officeDocument/2006/relationships/image" Target="../media/image38.jpe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11.xml"/><Relationship Id="rId1" Type="http://schemas.openxmlformats.org/officeDocument/2006/relationships/customXml" Target="../../customXml/item128.xml"/><Relationship Id="rId5" Type="http://schemas.openxmlformats.org/officeDocument/2006/relationships/image" Target="../media/image337.jpeg"/><Relationship Id="rId4" Type="http://schemas.openxmlformats.org/officeDocument/2006/relationships/image" Target="../media/image336.jpe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11.xml"/><Relationship Id="rId1" Type="http://schemas.openxmlformats.org/officeDocument/2006/relationships/customXml" Target="../../customXml/item54.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11.xml"/><Relationship Id="rId1" Type="http://schemas.openxmlformats.org/officeDocument/2006/relationships/customXml" Target="../../customXml/item46.xml"/><Relationship Id="rId4" Type="http://schemas.openxmlformats.org/officeDocument/2006/relationships/image" Target="../media/image338.jpeg"/></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11.xml"/><Relationship Id="rId1" Type="http://schemas.openxmlformats.org/officeDocument/2006/relationships/customXml" Target="../../customXml/item106.xml"/><Relationship Id="rId4" Type="http://schemas.openxmlformats.org/officeDocument/2006/relationships/image" Target="../media/image339.jpeg"/></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11.xml"/><Relationship Id="rId1" Type="http://schemas.openxmlformats.org/officeDocument/2006/relationships/customXml" Target="../../customXml/item44.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11.xml"/><Relationship Id="rId1" Type="http://schemas.openxmlformats.org/officeDocument/2006/relationships/customXml" Target="../../customXml/item37.xml"/><Relationship Id="rId5" Type="http://schemas.openxmlformats.org/officeDocument/2006/relationships/image" Target="../media/image341.jpeg"/><Relationship Id="rId4" Type="http://schemas.openxmlformats.org/officeDocument/2006/relationships/image" Target="../media/image340.jpeg"/></Relationships>
</file>

<file path=ppt/slides/_rels/slide136.xml.rels><?xml version="1.0" encoding="UTF-8" standalone="yes"?>
<Relationships xmlns="http://schemas.openxmlformats.org/package/2006/relationships"><Relationship Id="rId8" Type="http://schemas.openxmlformats.org/officeDocument/2006/relationships/image" Target="../media/image343.wmf"/><Relationship Id="rId13" Type="http://schemas.openxmlformats.org/officeDocument/2006/relationships/oleObject" Target="../embeddings/oleObject250.bin"/><Relationship Id="rId3" Type="http://schemas.openxmlformats.org/officeDocument/2006/relationships/slideLayout" Target="../slideLayouts/slideLayout11.xml"/><Relationship Id="rId7" Type="http://schemas.openxmlformats.org/officeDocument/2006/relationships/oleObject" Target="../embeddings/oleObject247.bin"/><Relationship Id="rId12" Type="http://schemas.openxmlformats.org/officeDocument/2006/relationships/image" Target="../media/image345.wmf"/><Relationship Id="rId2" Type="http://schemas.openxmlformats.org/officeDocument/2006/relationships/customXml" Target="../../customXml/item100.xml"/><Relationship Id="rId16" Type="http://schemas.openxmlformats.org/officeDocument/2006/relationships/image" Target="../media/image347.wmf"/><Relationship Id="rId1" Type="http://schemas.openxmlformats.org/officeDocument/2006/relationships/vmlDrawing" Target="../drawings/vmlDrawing49.vml"/><Relationship Id="rId6" Type="http://schemas.openxmlformats.org/officeDocument/2006/relationships/image" Target="../media/image342.wmf"/><Relationship Id="rId11" Type="http://schemas.openxmlformats.org/officeDocument/2006/relationships/oleObject" Target="../embeddings/oleObject249.bin"/><Relationship Id="rId5" Type="http://schemas.openxmlformats.org/officeDocument/2006/relationships/oleObject" Target="../embeddings/oleObject246.bin"/><Relationship Id="rId15" Type="http://schemas.openxmlformats.org/officeDocument/2006/relationships/oleObject" Target="../embeddings/oleObject251.bin"/><Relationship Id="rId10" Type="http://schemas.openxmlformats.org/officeDocument/2006/relationships/image" Target="../media/image344.wmf"/><Relationship Id="rId4" Type="http://schemas.openxmlformats.org/officeDocument/2006/relationships/notesSlide" Target="../notesSlides/notesSlide135.xml"/><Relationship Id="rId9" Type="http://schemas.openxmlformats.org/officeDocument/2006/relationships/oleObject" Target="../embeddings/oleObject248.bin"/><Relationship Id="rId14" Type="http://schemas.openxmlformats.org/officeDocument/2006/relationships/image" Target="../media/image346.wmf"/></Relationships>
</file>

<file path=ppt/slides/_rels/slide137.xml.rels><?xml version="1.0" encoding="UTF-8" standalone="yes"?>
<Relationships xmlns="http://schemas.openxmlformats.org/package/2006/relationships"><Relationship Id="rId8" Type="http://schemas.openxmlformats.org/officeDocument/2006/relationships/image" Target="../media/image349.wmf"/><Relationship Id="rId3" Type="http://schemas.openxmlformats.org/officeDocument/2006/relationships/slideLayout" Target="../slideLayouts/slideLayout11.xml"/><Relationship Id="rId7" Type="http://schemas.openxmlformats.org/officeDocument/2006/relationships/oleObject" Target="../embeddings/oleObject253.bin"/><Relationship Id="rId12" Type="http://schemas.openxmlformats.org/officeDocument/2006/relationships/image" Target="../media/image351.wmf"/><Relationship Id="rId2" Type="http://schemas.openxmlformats.org/officeDocument/2006/relationships/customXml" Target="../../customXml/item79.xml"/><Relationship Id="rId1" Type="http://schemas.openxmlformats.org/officeDocument/2006/relationships/vmlDrawing" Target="../drawings/vmlDrawing50.vml"/><Relationship Id="rId6" Type="http://schemas.openxmlformats.org/officeDocument/2006/relationships/image" Target="../media/image348.wmf"/><Relationship Id="rId11" Type="http://schemas.openxmlformats.org/officeDocument/2006/relationships/oleObject" Target="../embeddings/oleObject255.bin"/><Relationship Id="rId5" Type="http://schemas.openxmlformats.org/officeDocument/2006/relationships/oleObject" Target="../embeddings/oleObject252.bin"/><Relationship Id="rId10" Type="http://schemas.openxmlformats.org/officeDocument/2006/relationships/image" Target="../media/image350.wmf"/><Relationship Id="rId4" Type="http://schemas.openxmlformats.org/officeDocument/2006/relationships/notesSlide" Target="../notesSlides/notesSlide136.xml"/><Relationship Id="rId9" Type="http://schemas.openxmlformats.org/officeDocument/2006/relationships/oleObject" Target="../embeddings/oleObject254.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11.xml"/><Relationship Id="rId1" Type="http://schemas.openxmlformats.org/officeDocument/2006/relationships/customXml" Target="../../customXml/item143.xml"/><Relationship Id="rId4" Type="http://schemas.openxmlformats.org/officeDocument/2006/relationships/image" Target="../media/image352.jpeg"/></Relationships>
</file>

<file path=ppt/slides/_rels/slide139.xml.rels><?xml version="1.0" encoding="UTF-8" standalone="yes"?>
<Relationships xmlns="http://schemas.openxmlformats.org/package/2006/relationships"><Relationship Id="rId8" Type="http://schemas.openxmlformats.org/officeDocument/2006/relationships/image" Target="../media/image354.wmf"/><Relationship Id="rId13" Type="http://schemas.openxmlformats.org/officeDocument/2006/relationships/oleObject" Target="../embeddings/oleObject260.bin"/><Relationship Id="rId18" Type="http://schemas.openxmlformats.org/officeDocument/2006/relationships/image" Target="../media/image359.wmf"/><Relationship Id="rId26" Type="http://schemas.openxmlformats.org/officeDocument/2006/relationships/image" Target="../media/image363.wmf"/><Relationship Id="rId3" Type="http://schemas.openxmlformats.org/officeDocument/2006/relationships/slideLayout" Target="../slideLayouts/slideLayout11.xml"/><Relationship Id="rId21" Type="http://schemas.openxmlformats.org/officeDocument/2006/relationships/oleObject" Target="../embeddings/oleObject264.bin"/><Relationship Id="rId7" Type="http://schemas.openxmlformats.org/officeDocument/2006/relationships/oleObject" Target="../embeddings/oleObject257.bin"/><Relationship Id="rId12" Type="http://schemas.openxmlformats.org/officeDocument/2006/relationships/image" Target="../media/image356.wmf"/><Relationship Id="rId17" Type="http://schemas.openxmlformats.org/officeDocument/2006/relationships/oleObject" Target="../embeddings/oleObject262.bin"/><Relationship Id="rId25" Type="http://schemas.openxmlformats.org/officeDocument/2006/relationships/oleObject" Target="../embeddings/oleObject266.bin"/><Relationship Id="rId2" Type="http://schemas.openxmlformats.org/officeDocument/2006/relationships/customXml" Target="../../customXml/item124.xml"/><Relationship Id="rId16" Type="http://schemas.openxmlformats.org/officeDocument/2006/relationships/image" Target="../media/image358.wmf"/><Relationship Id="rId20" Type="http://schemas.openxmlformats.org/officeDocument/2006/relationships/image" Target="../media/image360.wmf"/><Relationship Id="rId1" Type="http://schemas.openxmlformats.org/officeDocument/2006/relationships/vmlDrawing" Target="../drawings/vmlDrawing51.vml"/><Relationship Id="rId6" Type="http://schemas.openxmlformats.org/officeDocument/2006/relationships/image" Target="../media/image353.wmf"/><Relationship Id="rId11" Type="http://schemas.openxmlformats.org/officeDocument/2006/relationships/oleObject" Target="../embeddings/oleObject259.bin"/><Relationship Id="rId24" Type="http://schemas.openxmlformats.org/officeDocument/2006/relationships/image" Target="../media/image362.wmf"/><Relationship Id="rId5" Type="http://schemas.openxmlformats.org/officeDocument/2006/relationships/oleObject" Target="../embeddings/oleObject256.bin"/><Relationship Id="rId15" Type="http://schemas.openxmlformats.org/officeDocument/2006/relationships/oleObject" Target="../embeddings/oleObject261.bin"/><Relationship Id="rId23" Type="http://schemas.openxmlformats.org/officeDocument/2006/relationships/oleObject" Target="../embeddings/oleObject265.bin"/><Relationship Id="rId28" Type="http://schemas.openxmlformats.org/officeDocument/2006/relationships/image" Target="../media/image364.wmf"/><Relationship Id="rId10" Type="http://schemas.openxmlformats.org/officeDocument/2006/relationships/image" Target="../media/image355.wmf"/><Relationship Id="rId19" Type="http://schemas.openxmlformats.org/officeDocument/2006/relationships/oleObject" Target="../embeddings/oleObject263.bin"/><Relationship Id="rId4" Type="http://schemas.openxmlformats.org/officeDocument/2006/relationships/notesSlide" Target="../notesSlides/notesSlide138.xml"/><Relationship Id="rId9" Type="http://schemas.openxmlformats.org/officeDocument/2006/relationships/oleObject" Target="../embeddings/oleObject258.bin"/><Relationship Id="rId14" Type="http://schemas.openxmlformats.org/officeDocument/2006/relationships/image" Target="../media/image357.wmf"/><Relationship Id="rId22" Type="http://schemas.openxmlformats.org/officeDocument/2006/relationships/image" Target="../media/image361.wmf"/><Relationship Id="rId27" Type="http://schemas.openxmlformats.org/officeDocument/2006/relationships/oleObject" Target="../embeddings/oleObject26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customXml" Target="../../customXml/item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40.xml.rels><?xml version="1.0" encoding="UTF-8" standalone="yes"?>
<Relationships xmlns="http://schemas.openxmlformats.org/package/2006/relationships"><Relationship Id="rId8" Type="http://schemas.openxmlformats.org/officeDocument/2006/relationships/image" Target="../media/image366.wmf"/><Relationship Id="rId13" Type="http://schemas.openxmlformats.org/officeDocument/2006/relationships/oleObject" Target="../embeddings/oleObject272.bin"/><Relationship Id="rId18" Type="http://schemas.openxmlformats.org/officeDocument/2006/relationships/image" Target="../media/image371.wmf"/><Relationship Id="rId26" Type="http://schemas.openxmlformats.org/officeDocument/2006/relationships/image" Target="../media/image375.wmf"/><Relationship Id="rId3" Type="http://schemas.openxmlformats.org/officeDocument/2006/relationships/slideLayout" Target="../slideLayouts/slideLayout11.xml"/><Relationship Id="rId21" Type="http://schemas.openxmlformats.org/officeDocument/2006/relationships/oleObject" Target="../embeddings/oleObject276.bin"/><Relationship Id="rId34" Type="http://schemas.openxmlformats.org/officeDocument/2006/relationships/image" Target="../media/image379.wmf"/><Relationship Id="rId7" Type="http://schemas.openxmlformats.org/officeDocument/2006/relationships/oleObject" Target="../embeddings/oleObject269.bin"/><Relationship Id="rId12" Type="http://schemas.openxmlformats.org/officeDocument/2006/relationships/image" Target="../media/image368.wmf"/><Relationship Id="rId17" Type="http://schemas.openxmlformats.org/officeDocument/2006/relationships/oleObject" Target="../embeddings/oleObject274.bin"/><Relationship Id="rId25" Type="http://schemas.openxmlformats.org/officeDocument/2006/relationships/oleObject" Target="../embeddings/oleObject278.bin"/><Relationship Id="rId33" Type="http://schemas.openxmlformats.org/officeDocument/2006/relationships/oleObject" Target="../embeddings/oleObject282.bin"/><Relationship Id="rId2" Type="http://schemas.openxmlformats.org/officeDocument/2006/relationships/customXml" Target="../../customXml/item107.xml"/><Relationship Id="rId16" Type="http://schemas.openxmlformats.org/officeDocument/2006/relationships/image" Target="../media/image370.wmf"/><Relationship Id="rId20" Type="http://schemas.openxmlformats.org/officeDocument/2006/relationships/image" Target="../media/image372.wmf"/><Relationship Id="rId29" Type="http://schemas.openxmlformats.org/officeDocument/2006/relationships/oleObject" Target="../embeddings/oleObject280.bin"/><Relationship Id="rId1" Type="http://schemas.openxmlformats.org/officeDocument/2006/relationships/vmlDrawing" Target="../drawings/vmlDrawing52.vml"/><Relationship Id="rId6" Type="http://schemas.openxmlformats.org/officeDocument/2006/relationships/image" Target="../media/image365.wmf"/><Relationship Id="rId11" Type="http://schemas.openxmlformats.org/officeDocument/2006/relationships/oleObject" Target="../embeddings/oleObject271.bin"/><Relationship Id="rId24" Type="http://schemas.openxmlformats.org/officeDocument/2006/relationships/image" Target="../media/image374.wmf"/><Relationship Id="rId32" Type="http://schemas.openxmlformats.org/officeDocument/2006/relationships/image" Target="../media/image378.wmf"/><Relationship Id="rId5" Type="http://schemas.openxmlformats.org/officeDocument/2006/relationships/oleObject" Target="../embeddings/oleObject268.bin"/><Relationship Id="rId15" Type="http://schemas.openxmlformats.org/officeDocument/2006/relationships/oleObject" Target="../embeddings/oleObject273.bin"/><Relationship Id="rId23" Type="http://schemas.openxmlformats.org/officeDocument/2006/relationships/oleObject" Target="../embeddings/oleObject277.bin"/><Relationship Id="rId28" Type="http://schemas.openxmlformats.org/officeDocument/2006/relationships/image" Target="../media/image376.wmf"/><Relationship Id="rId10" Type="http://schemas.openxmlformats.org/officeDocument/2006/relationships/image" Target="../media/image367.wmf"/><Relationship Id="rId19" Type="http://schemas.openxmlformats.org/officeDocument/2006/relationships/oleObject" Target="../embeddings/oleObject275.bin"/><Relationship Id="rId31" Type="http://schemas.openxmlformats.org/officeDocument/2006/relationships/oleObject" Target="../embeddings/oleObject281.bin"/><Relationship Id="rId4" Type="http://schemas.openxmlformats.org/officeDocument/2006/relationships/notesSlide" Target="../notesSlides/notesSlide139.xml"/><Relationship Id="rId9" Type="http://schemas.openxmlformats.org/officeDocument/2006/relationships/oleObject" Target="../embeddings/oleObject270.bin"/><Relationship Id="rId14" Type="http://schemas.openxmlformats.org/officeDocument/2006/relationships/image" Target="../media/image369.wmf"/><Relationship Id="rId22" Type="http://schemas.openxmlformats.org/officeDocument/2006/relationships/image" Target="../media/image373.wmf"/><Relationship Id="rId27" Type="http://schemas.openxmlformats.org/officeDocument/2006/relationships/oleObject" Target="../embeddings/oleObject279.bin"/><Relationship Id="rId30" Type="http://schemas.openxmlformats.org/officeDocument/2006/relationships/image" Target="../media/image377.wmf"/></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11.xml"/><Relationship Id="rId1" Type="http://schemas.openxmlformats.org/officeDocument/2006/relationships/customXml" Target="../../customXml/item120.xml"/><Relationship Id="rId4" Type="http://schemas.openxmlformats.org/officeDocument/2006/relationships/image" Target="../media/image380.jpeg"/></Relationships>
</file>

<file path=ppt/slides/_rels/slide142.xml.rels><?xml version="1.0" encoding="UTF-8" standalone="yes"?>
<Relationships xmlns="http://schemas.openxmlformats.org/package/2006/relationships"><Relationship Id="rId8" Type="http://schemas.openxmlformats.org/officeDocument/2006/relationships/image" Target="../media/image382.wmf"/><Relationship Id="rId3" Type="http://schemas.openxmlformats.org/officeDocument/2006/relationships/slideLayout" Target="../slideLayouts/slideLayout11.xml"/><Relationship Id="rId7" Type="http://schemas.openxmlformats.org/officeDocument/2006/relationships/oleObject" Target="../embeddings/oleObject284.bin"/><Relationship Id="rId2" Type="http://schemas.openxmlformats.org/officeDocument/2006/relationships/customXml" Target="../../customXml/item97.xml"/><Relationship Id="rId1" Type="http://schemas.openxmlformats.org/officeDocument/2006/relationships/vmlDrawing" Target="../drawings/vmlDrawing53.vml"/><Relationship Id="rId6" Type="http://schemas.openxmlformats.org/officeDocument/2006/relationships/image" Target="../media/image381.wmf"/><Relationship Id="rId5" Type="http://schemas.openxmlformats.org/officeDocument/2006/relationships/oleObject" Target="../embeddings/oleObject283.bin"/><Relationship Id="rId4" Type="http://schemas.openxmlformats.org/officeDocument/2006/relationships/notesSlide" Target="../notesSlides/notesSlide141.xml"/></Relationships>
</file>

<file path=ppt/slides/_rels/slide143.xml.rels><?xml version="1.0" encoding="UTF-8" standalone="yes"?>
<Relationships xmlns="http://schemas.openxmlformats.org/package/2006/relationships"><Relationship Id="rId8" Type="http://schemas.openxmlformats.org/officeDocument/2006/relationships/image" Target="../media/image384.wmf"/><Relationship Id="rId3" Type="http://schemas.openxmlformats.org/officeDocument/2006/relationships/slideLayout" Target="../slideLayouts/slideLayout11.xml"/><Relationship Id="rId7" Type="http://schemas.openxmlformats.org/officeDocument/2006/relationships/oleObject" Target="../embeddings/oleObject286.bin"/><Relationship Id="rId2" Type="http://schemas.openxmlformats.org/officeDocument/2006/relationships/customXml" Target="../../customXml/item8.xml"/><Relationship Id="rId1" Type="http://schemas.openxmlformats.org/officeDocument/2006/relationships/vmlDrawing" Target="../drawings/vmlDrawing54.vml"/><Relationship Id="rId6" Type="http://schemas.openxmlformats.org/officeDocument/2006/relationships/image" Target="../media/image383.wmf"/><Relationship Id="rId5" Type="http://schemas.openxmlformats.org/officeDocument/2006/relationships/oleObject" Target="../embeddings/oleObject285.bin"/><Relationship Id="rId10" Type="http://schemas.openxmlformats.org/officeDocument/2006/relationships/image" Target="../media/image385.wmf"/><Relationship Id="rId4" Type="http://schemas.openxmlformats.org/officeDocument/2006/relationships/notesSlide" Target="../notesSlides/notesSlide142.xml"/><Relationship Id="rId9" Type="http://schemas.openxmlformats.org/officeDocument/2006/relationships/oleObject" Target="../embeddings/oleObject287.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11.xml"/><Relationship Id="rId1" Type="http://schemas.openxmlformats.org/officeDocument/2006/relationships/customXml" Target="../../customXml/item78.xml"/><Relationship Id="rId4" Type="http://schemas.openxmlformats.org/officeDocument/2006/relationships/image" Target="../media/image386.jpeg"/></Relationships>
</file>

<file path=ppt/slides/_rels/slide145.xml.rels><?xml version="1.0" encoding="UTF-8" standalone="yes"?>
<Relationships xmlns="http://schemas.openxmlformats.org/package/2006/relationships"><Relationship Id="rId8" Type="http://schemas.openxmlformats.org/officeDocument/2006/relationships/image" Target="../media/image388.wmf"/><Relationship Id="rId13" Type="http://schemas.openxmlformats.org/officeDocument/2006/relationships/oleObject" Target="../embeddings/oleObject292.bin"/><Relationship Id="rId3" Type="http://schemas.openxmlformats.org/officeDocument/2006/relationships/slideLayout" Target="../slideLayouts/slideLayout11.xml"/><Relationship Id="rId7" Type="http://schemas.openxmlformats.org/officeDocument/2006/relationships/oleObject" Target="../embeddings/oleObject289.bin"/><Relationship Id="rId12" Type="http://schemas.openxmlformats.org/officeDocument/2006/relationships/image" Target="../media/image390.wmf"/><Relationship Id="rId2" Type="http://schemas.openxmlformats.org/officeDocument/2006/relationships/customXml" Target="../../customXml/item138.xml"/><Relationship Id="rId16" Type="http://schemas.openxmlformats.org/officeDocument/2006/relationships/image" Target="../media/image392.wmf"/><Relationship Id="rId1" Type="http://schemas.openxmlformats.org/officeDocument/2006/relationships/vmlDrawing" Target="../drawings/vmlDrawing55.vml"/><Relationship Id="rId6" Type="http://schemas.openxmlformats.org/officeDocument/2006/relationships/image" Target="../media/image387.wmf"/><Relationship Id="rId11" Type="http://schemas.openxmlformats.org/officeDocument/2006/relationships/oleObject" Target="../embeddings/oleObject291.bin"/><Relationship Id="rId5" Type="http://schemas.openxmlformats.org/officeDocument/2006/relationships/oleObject" Target="../embeddings/oleObject288.bin"/><Relationship Id="rId15" Type="http://schemas.openxmlformats.org/officeDocument/2006/relationships/oleObject" Target="../embeddings/oleObject293.bin"/><Relationship Id="rId10" Type="http://schemas.openxmlformats.org/officeDocument/2006/relationships/image" Target="../media/image389.wmf"/><Relationship Id="rId4" Type="http://schemas.openxmlformats.org/officeDocument/2006/relationships/notesSlide" Target="../notesSlides/notesSlide144.xml"/><Relationship Id="rId9" Type="http://schemas.openxmlformats.org/officeDocument/2006/relationships/oleObject" Target="../embeddings/oleObject290.bin"/><Relationship Id="rId14" Type="http://schemas.openxmlformats.org/officeDocument/2006/relationships/image" Target="../media/image391.wmf"/></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11.xml"/><Relationship Id="rId1" Type="http://schemas.openxmlformats.org/officeDocument/2006/relationships/customXml" Target="../../customXml/item72.xml"/><Relationship Id="rId4" Type="http://schemas.openxmlformats.org/officeDocument/2006/relationships/image" Target="../media/image393.jpe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11.xml"/><Relationship Id="rId1" Type="http://schemas.openxmlformats.org/officeDocument/2006/relationships/customXml" Target="../../customXml/item135.xml"/><Relationship Id="rId4" Type="http://schemas.openxmlformats.org/officeDocument/2006/relationships/image" Target="../media/image394.jpeg"/></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11.xml"/><Relationship Id="rId1" Type="http://schemas.openxmlformats.org/officeDocument/2006/relationships/customXml" Target="../../customXml/item12.xml"/><Relationship Id="rId4" Type="http://schemas.openxmlformats.org/officeDocument/2006/relationships/image" Target="../media/image395.jpeg"/></Relationships>
</file>

<file path=ppt/slides/_rels/slide149.xml.rels><?xml version="1.0" encoding="UTF-8" standalone="yes"?>
<Relationships xmlns="http://schemas.openxmlformats.org/package/2006/relationships"><Relationship Id="rId8" Type="http://schemas.openxmlformats.org/officeDocument/2006/relationships/oleObject" Target="../embeddings/oleObject295.bin"/><Relationship Id="rId3" Type="http://schemas.openxmlformats.org/officeDocument/2006/relationships/slideLayout" Target="../slideLayouts/slideLayout11.xml"/><Relationship Id="rId7" Type="http://schemas.openxmlformats.org/officeDocument/2006/relationships/image" Target="../media/image396.wmf"/><Relationship Id="rId2" Type="http://schemas.openxmlformats.org/officeDocument/2006/relationships/customXml" Target="../../customXml/item104.xml"/><Relationship Id="rId1" Type="http://schemas.openxmlformats.org/officeDocument/2006/relationships/vmlDrawing" Target="../drawings/vmlDrawing56.vml"/><Relationship Id="rId6" Type="http://schemas.openxmlformats.org/officeDocument/2006/relationships/oleObject" Target="../embeddings/oleObject294.bin"/><Relationship Id="rId5" Type="http://schemas.openxmlformats.org/officeDocument/2006/relationships/image" Target="../media/image398.jpeg"/><Relationship Id="rId4" Type="http://schemas.openxmlformats.org/officeDocument/2006/relationships/notesSlide" Target="../notesSlides/notesSlide148.xml"/><Relationship Id="rId9" Type="http://schemas.openxmlformats.org/officeDocument/2006/relationships/image" Target="../media/image397.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customXml" Target="../../customXml/item92.xml"/><Relationship Id="rId4" Type="http://schemas.openxmlformats.org/officeDocument/2006/relationships/image" Target="../media/image42.jpeg"/></Relationships>
</file>

<file path=ppt/slides/_rels/slide150.xml.rels><?xml version="1.0" encoding="UTF-8" standalone="yes"?>
<Relationships xmlns="http://schemas.openxmlformats.org/package/2006/relationships"><Relationship Id="rId8" Type="http://schemas.openxmlformats.org/officeDocument/2006/relationships/image" Target="../media/image400.wmf"/><Relationship Id="rId13" Type="http://schemas.openxmlformats.org/officeDocument/2006/relationships/oleObject" Target="../embeddings/oleObject300.bin"/><Relationship Id="rId3" Type="http://schemas.openxmlformats.org/officeDocument/2006/relationships/slideLayout" Target="../slideLayouts/slideLayout11.xml"/><Relationship Id="rId7" Type="http://schemas.openxmlformats.org/officeDocument/2006/relationships/oleObject" Target="../embeddings/oleObject297.bin"/><Relationship Id="rId12" Type="http://schemas.openxmlformats.org/officeDocument/2006/relationships/image" Target="../media/image402.wmf"/><Relationship Id="rId17" Type="http://schemas.openxmlformats.org/officeDocument/2006/relationships/image" Target="../media/image405.png"/><Relationship Id="rId2" Type="http://schemas.openxmlformats.org/officeDocument/2006/relationships/customXml" Target="../../customXml/item140.xml"/><Relationship Id="rId16" Type="http://schemas.openxmlformats.org/officeDocument/2006/relationships/image" Target="../media/image404.wmf"/><Relationship Id="rId1" Type="http://schemas.openxmlformats.org/officeDocument/2006/relationships/vmlDrawing" Target="../drawings/vmlDrawing57.vml"/><Relationship Id="rId6" Type="http://schemas.openxmlformats.org/officeDocument/2006/relationships/image" Target="../media/image399.wmf"/><Relationship Id="rId11" Type="http://schemas.openxmlformats.org/officeDocument/2006/relationships/oleObject" Target="../embeddings/oleObject299.bin"/><Relationship Id="rId5" Type="http://schemas.openxmlformats.org/officeDocument/2006/relationships/oleObject" Target="../embeddings/oleObject296.bin"/><Relationship Id="rId15" Type="http://schemas.openxmlformats.org/officeDocument/2006/relationships/oleObject" Target="../embeddings/oleObject301.bin"/><Relationship Id="rId10" Type="http://schemas.openxmlformats.org/officeDocument/2006/relationships/image" Target="../media/image401.wmf"/><Relationship Id="rId4" Type="http://schemas.openxmlformats.org/officeDocument/2006/relationships/notesSlide" Target="../notesSlides/notesSlide149.xml"/><Relationship Id="rId9" Type="http://schemas.openxmlformats.org/officeDocument/2006/relationships/oleObject" Target="../embeddings/oleObject298.bin"/><Relationship Id="rId14" Type="http://schemas.openxmlformats.org/officeDocument/2006/relationships/image" Target="../media/image403.wmf"/></Relationships>
</file>

<file path=ppt/slides/_rels/slide16.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slideLayout" Target="../slideLayouts/slideLayout11.xml"/><Relationship Id="rId7" Type="http://schemas.openxmlformats.org/officeDocument/2006/relationships/oleObject" Target="../embeddings/oleObject26.bin"/><Relationship Id="rId2" Type="http://schemas.openxmlformats.org/officeDocument/2006/relationships/customXml" Target="../../customXml/item2.xml"/><Relationship Id="rId1" Type="http://schemas.openxmlformats.org/officeDocument/2006/relationships/vmlDrawing" Target="../drawings/vmlDrawing5.vml"/><Relationship Id="rId6" Type="http://schemas.openxmlformats.org/officeDocument/2006/relationships/image" Target="../media/image43.wmf"/><Relationship Id="rId5" Type="http://schemas.openxmlformats.org/officeDocument/2006/relationships/oleObject" Target="../embeddings/oleObject25.bin"/><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customXml" Target="../../customXml/item126.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customXml" Target="../../customXml/item30.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customXml" Target="../../customXml/item66.xml"/><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customXml" Target="../../customXml/item55.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customXml" Target="../../customXml/item15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customXml" Target="../../customXml/item131.xml"/><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slideLayout" Target="../slideLayouts/slideLayout11.xml"/><Relationship Id="rId7" Type="http://schemas.openxmlformats.org/officeDocument/2006/relationships/oleObject" Target="../embeddings/oleObject28.bin"/><Relationship Id="rId2" Type="http://schemas.openxmlformats.org/officeDocument/2006/relationships/customXml" Target="../../customXml/item110.xml"/><Relationship Id="rId1" Type="http://schemas.openxmlformats.org/officeDocument/2006/relationships/vmlDrawing" Target="../drawings/vmlDrawing6.vml"/><Relationship Id="rId6" Type="http://schemas.openxmlformats.org/officeDocument/2006/relationships/image" Target="../media/image50.wmf"/><Relationship Id="rId5" Type="http://schemas.openxmlformats.org/officeDocument/2006/relationships/oleObject" Target="../embeddings/oleObject27.bin"/><Relationship Id="rId10" Type="http://schemas.openxmlformats.org/officeDocument/2006/relationships/image" Target="../media/image52.wmf"/><Relationship Id="rId4" Type="http://schemas.openxmlformats.org/officeDocument/2006/relationships/notesSlide" Target="../notesSlides/notesSlide21.xml"/><Relationship Id="rId9" Type="http://schemas.openxmlformats.org/officeDocument/2006/relationships/oleObject" Target="../embeddings/oleObject2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customXml" Target="../../customXml/item98.xml"/><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customXml" Target="../../customXml/item3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57.wmf"/><Relationship Id="rId3" Type="http://schemas.openxmlformats.org/officeDocument/2006/relationships/slideLayout" Target="../slideLayouts/slideLayout11.xml"/><Relationship Id="rId7" Type="http://schemas.openxmlformats.org/officeDocument/2006/relationships/image" Target="../media/image54.wmf"/><Relationship Id="rId12" Type="http://schemas.openxmlformats.org/officeDocument/2006/relationships/oleObject" Target="../embeddings/oleObject33.bin"/><Relationship Id="rId2" Type="http://schemas.openxmlformats.org/officeDocument/2006/relationships/customXml" Target="../../customXml/item40.xml"/><Relationship Id="rId1" Type="http://schemas.openxmlformats.org/officeDocument/2006/relationships/vmlDrawing" Target="../drawings/vmlDrawing7.vml"/><Relationship Id="rId6" Type="http://schemas.openxmlformats.org/officeDocument/2006/relationships/oleObject" Target="../embeddings/oleObject30.bin"/><Relationship Id="rId11" Type="http://schemas.openxmlformats.org/officeDocument/2006/relationships/image" Target="../media/image56.wmf"/><Relationship Id="rId5" Type="http://schemas.openxmlformats.org/officeDocument/2006/relationships/image" Target="../media/image58.jpeg"/><Relationship Id="rId10" Type="http://schemas.openxmlformats.org/officeDocument/2006/relationships/oleObject" Target="../embeddings/oleObject32.bin"/><Relationship Id="rId4" Type="http://schemas.openxmlformats.org/officeDocument/2006/relationships/notesSlide" Target="../notesSlides/notesSlide24.xml"/><Relationship Id="rId9" Type="http://schemas.openxmlformats.org/officeDocument/2006/relationships/image" Target="../media/image55.wmf"/></Relationships>
</file>

<file path=ppt/slides/_rels/slide26.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slideLayout" Target="../slideLayouts/slideLayout11.xml"/><Relationship Id="rId7" Type="http://schemas.openxmlformats.org/officeDocument/2006/relationships/oleObject" Target="../embeddings/oleObject35.bin"/><Relationship Id="rId2" Type="http://schemas.openxmlformats.org/officeDocument/2006/relationships/customXml" Target="../../customXml/item61.xml"/><Relationship Id="rId1" Type="http://schemas.openxmlformats.org/officeDocument/2006/relationships/vmlDrawing" Target="../drawings/vmlDrawing8.vml"/><Relationship Id="rId6" Type="http://schemas.openxmlformats.org/officeDocument/2006/relationships/image" Target="../media/image59.wmf"/><Relationship Id="rId5" Type="http://schemas.openxmlformats.org/officeDocument/2006/relationships/oleObject" Target="../embeddings/oleObject34.bin"/><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customXml" Target="../../customXml/item127.xml"/><Relationship Id="rId4" Type="http://schemas.openxmlformats.org/officeDocument/2006/relationships/image" Target="../media/image61.jpeg"/></Relationships>
</file>

<file path=ppt/slides/_rels/slide28.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40.bin"/><Relationship Id="rId18" Type="http://schemas.openxmlformats.org/officeDocument/2006/relationships/image" Target="../media/image68.wmf"/><Relationship Id="rId3" Type="http://schemas.openxmlformats.org/officeDocument/2006/relationships/slideLayout" Target="../slideLayouts/slideLayout11.xml"/><Relationship Id="rId21" Type="http://schemas.openxmlformats.org/officeDocument/2006/relationships/oleObject" Target="../embeddings/oleObject44.bin"/><Relationship Id="rId7" Type="http://schemas.openxmlformats.org/officeDocument/2006/relationships/oleObject" Target="../embeddings/oleObject37.bin"/><Relationship Id="rId12" Type="http://schemas.openxmlformats.org/officeDocument/2006/relationships/image" Target="../media/image65.wmf"/><Relationship Id="rId17" Type="http://schemas.openxmlformats.org/officeDocument/2006/relationships/oleObject" Target="../embeddings/oleObject42.bin"/><Relationship Id="rId2" Type="http://schemas.openxmlformats.org/officeDocument/2006/relationships/customXml" Target="../../customXml/item103.xml"/><Relationship Id="rId16" Type="http://schemas.openxmlformats.org/officeDocument/2006/relationships/image" Target="../media/image67.wmf"/><Relationship Id="rId20" Type="http://schemas.openxmlformats.org/officeDocument/2006/relationships/image" Target="../media/image69.wmf"/><Relationship Id="rId1" Type="http://schemas.openxmlformats.org/officeDocument/2006/relationships/vmlDrawing" Target="../drawings/vmlDrawing9.vml"/><Relationship Id="rId6" Type="http://schemas.openxmlformats.org/officeDocument/2006/relationships/image" Target="../media/image62.wmf"/><Relationship Id="rId11" Type="http://schemas.openxmlformats.org/officeDocument/2006/relationships/oleObject" Target="../embeddings/oleObject39.bin"/><Relationship Id="rId5" Type="http://schemas.openxmlformats.org/officeDocument/2006/relationships/oleObject" Target="../embeddings/oleObject36.bin"/><Relationship Id="rId15" Type="http://schemas.openxmlformats.org/officeDocument/2006/relationships/oleObject" Target="../embeddings/oleObject41.bin"/><Relationship Id="rId10" Type="http://schemas.openxmlformats.org/officeDocument/2006/relationships/image" Target="../media/image64.wmf"/><Relationship Id="rId19" Type="http://schemas.openxmlformats.org/officeDocument/2006/relationships/oleObject" Target="../embeddings/oleObject43.bin"/><Relationship Id="rId4" Type="http://schemas.openxmlformats.org/officeDocument/2006/relationships/notesSlide" Target="../notesSlides/notesSlide27.xml"/><Relationship Id="rId9" Type="http://schemas.openxmlformats.org/officeDocument/2006/relationships/oleObject" Target="../embeddings/oleObject38.bin"/><Relationship Id="rId14" Type="http://schemas.openxmlformats.org/officeDocument/2006/relationships/image" Target="../media/image66.wmf"/><Relationship Id="rId22" Type="http://schemas.openxmlformats.org/officeDocument/2006/relationships/image" Target="../media/image70.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customXml" Target="../../customXml/item82.xml"/><Relationship Id="rId5" Type="http://schemas.openxmlformats.org/officeDocument/2006/relationships/image" Target="../media/image72.jpeg"/><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customXml" Target="../../customXml/item69.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customXml" Target="../../customXml/item111.xml"/><Relationship Id="rId4" Type="http://schemas.openxmlformats.org/officeDocument/2006/relationships/image" Target="../media/image73.jpeg"/></Relationships>
</file>

<file path=ppt/slides/_rels/slide31.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49.bin"/><Relationship Id="rId18" Type="http://schemas.openxmlformats.org/officeDocument/2006/relationships/image" Target="../media/image80.wmf"/><Relationship Id="rId3" Type="http://schemas.openxmlformats.org/officeDocument/2006/relationships/slideLayout" Target="../slideLayouts/slideLayout11.xml"/><Relationship Id="rId7" Type="http://schemas.openxmlformats.org/officeDocument/2006/relationships/oleObject" Target="../embeddings/oleObject46.bin"/><Relationship Id="rId12" Type="http://schemas.openxmlformats.org/officeDocument/2006/relationships/image" Target="../media/image77.wmf"/><Relationship Id="rId17" Type="http://schemas.openxmlformats.org/officeDocument/2006/relationships/oleObject" Target="../embeddings/oleObject51.bin"/><Relationship Id="rId2" Type="http://schemas.openxmlformats.org/officeDocument/2006/relationships/customXml" Target="../../customXml/item9.xml"/><Relationship Id="rId16" Type="http://schemas.openxmlformats.org/officeDocument/2006/relationships/image" Target="../media/image79.wmf"/><Relationship Id="rId1" Type="http://schemas.openxmlformats.org/officeDocument/2006/relationships/vmlDrawing" Target="../drawings/vmlDrawing10.vml"/><Relationship Id="rId6" Type="http://schemas.openxmlformats.org/officeDocument/2006/relationships/image" Target="../media/image74.wmf"/><Relationship Id="rId11" Type="http://schemas.openxmlformats.org/officeDocument/2006/relationships/oleObject" Target="../embeddings/oleObject48.bin"/><Relationship Id="rId5" Type="http://schemas.openxmlformats.org/officeDocument/2006/relationships/oleObject" Target="../embeddings/oleObject45.bin"/><Relationship Id="rId15" Type="http://schemas.openxmlformats.org/officeDocument/2006/relationships/oleObject" Target="../embeddings/oleObject50.bin"/><Relationship Id="rId10" Type="http://schemas.openxmlformats.org/officeDocument/2006/relationships/image" Target="../media/image76.wmf"/><Relationship Id="rId4" Type="http://schemas.openxmlformats.org/officeDocument/2006/relationships/notesSlide" Target="../notesSlides/notesSlide30.xml"/><Relationship Id="rId9" Type="http://schemas.openxmlformats.org/officeDocument/2006/relationships/oleObject" Target="../embeddings/oleObject47.bin"/><Relationship Id="rId14" Type="http://schemas.openxmlformats.org/officeDocument/2006/relationships/image" Target="../media/image78.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customXml" Target="../../customXml/item123.xml"/><Relationship Id="rId4" Type="http://schemas.openxmlformats.org/officeDocument/2006/relationships/image" Target="../media/image81.jpeg"/></Relationships>
</file>

<file path=ppt/slides/_rels/slide33.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55.bin"/><Relationship Id="rId3" Type="http://schemas.openxmlformats.org/officeDocument/2006/relationships/slideLayout" Target="../slideLayouts/slideLayout11.xml"/><Relationship Id="rId7" Type="http://schemas.openxmlformats.org/officeDocument/2006/relationships/oleObject" Target="../embeddings/oleObject52.bin"/><Relationship Id="rId12" Type="http://schemas.openxmlformats.org/officeDocument/2006/relationships/image" Target="../media/image84.wmf"/><Relationship Id="rId2" Type="http://schemas.openxmlformats.org/officeDocument/2006/relationships/customXml" Target="../../customXml/item101.xml"/><Relationship Id="rId16" Type="http://schemas.openxmlformats.org/officeDocument/2006/relationships/image" Target="../media/image86.wmf"/><Relationship Id="rId1" Type="http://schemas.openxmlformats.org/officeDocument/2006/relationships/vmlDrawing" Target="../drawings/vmlDrawing11.vml"/><Relationship Id="rId6" Type="http://schemas.openxmlformats.org/officeDocument/2006/relationships/image" Target="../media/image88.jpeg"/><Relationship Id="rId11" Type="http://schemas.openxmlformats.org/officeDocument/2006/relationships/oleObject" Target="../embeddings/oleObject54.bin"/><Relationship Id="rId5" Type="http://schemas.openxmlformats.org/officeDocument/2006/relationships/image" Target="../media/image87.jpeg"/><Relationship Id="rId15" Type="http://schemas.openxmlformats.org/officeDocument/2006/relationships/oleObject" Target="../embeddings/oleObject56.bin"/><Relationship Id="rId10" Type="http://schemas.openxmlformats.org/officeDocument/2006/relationships/image" Target="../media/image83.wmf"/><Relationship Id="rId4" Type="http://schemas.openxmlformats.org/officeDocument/2006/relationships/notesSlide" Target="../notesSlides/notesSlide32.xml"/><Relationship Id="rId9" Type="http://schemas.openxmlformats.org/officeDocument/2006/relationships/oleObject" Target="../embeddings/oleObject53.bin"/><Relationship Id="rId14" Type="http://schemas.openxmlformats.org/officeDocument/2006/relationships/image" Target="../media/image85.w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customXml" Target="../../customXml/item88.xml"/><Relationship Id="rId4" Type="http://schemas.openxmlformats.org/officeDocument/2006/relationships/image" Target="../media/image89.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customXml" Target="../../customXml/item4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customXml" Target="../../customXml/item63.xml"/><Relationship Id="rId4" Type="http://schemas.openxmlformats.org/officeDocument/2006/relationships/image" Target="../media/image90.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1.xml"/><Relationship Id="rId1" Type="http://schemas.openxmlformats.org/officeDocument/2006/relationships/customXml" Target="../../customXml/item1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customXml" Target="../../customXml/item35.xml"/><Relationship Id="rId4" Type="http://schemas.openxmlformats.org/officeDocument/2006/relationships/image" Target="../media/image9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1.xml"/><Relationship Id="rId1" Type="http://schemas.openxmlformats.org/officeDocument/2006/relationships/customXml" Target="../../customXml/item134.xml"/><Relationship Id="rId4" Type="http://schemas.openxmlformats.org/officeDocument/2006/relationships/image" Target="../media/image92.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9.wmf"/><Relationship Id="rId3" Type="http://schemas.openxmlformats.org/officeDocument/2006/relationships/slideLayout" Target="../slideLayouts/slideLayout11.xml"/><Relationship Id="rId7" Type="http://schemas.openxmlformats.org/officeDocument/2006/relationships/image" Target="../media/image6.wmf"/><Relationship Id="rId12" Type="http://schemas.openxmlformats.org/officeDocument/2006/relationships/oleObject" Target="../embeddings/oleObject4.bin"/><Relationship Id="rId2" Type="http://schemas.openxmlformats.org/officeDocument/2006/relationships/customXml" Target="../../customXml/item133.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8.wmf"/><Relationship Id="rId5" Type="http://schemas.openxmlformats.org/officeDocument/2006/relationships/image" Target="../media/image10.jpeg"/><Relationship Id="rId10" Type="http://schemas.openxmlformats.org/officeDocument/2006/relationships/oleObject" Target="../embeddings/oleObject3.bin"/><Relationship Id="rId4" Type="http://schemas.openxmlformats.org/officeDocument/2006/relationships/notesSlide" Target="../notesSlides/notesSlide3.xml"/><Relationship Id="rId9"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customXml" Target="../../customXml/item112.xml"/><Relationship Id="rId4" Type="http://schemas.openxmlformats.org/officeDocument/2006/relationships/image" Target="../media/image93.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1.xml"/><Relationship Id="rId1" Type="http://schemas.openxmlformats.org/officeDocument/2006/relationships/customXml" Target="../../customXml/item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1.xml"/><Relationship Id="rId1" Type="http://schemas.openxmlformats.org/officeDocument/2006/relationships/customXml" Target="../../customXml/item105.xml"/><Relationship Id="rId4" Type="http://schemas.openxmlformats.org/officeDocument/2006/relationships/image" Target="../media/image94.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1.xml"/><Relationship Id="rId1" Type="http://schemas.openxmlformats.org/officeDocument/2006/relationships/customXml" Target="../../customXml/item4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1.xml"/><Relationship Id="rId1" Type="http://schemas.openxmlformats.org/officeDocument/2006/relationships/customXml" Target="../../customXml/item114.xml"/><Relationship Id="rId4" Type="http://schemas.openxmlformats.org/officeDocument/2006/relationships/image" Target="../media/image95.jpeg"/></Relationships>
</file>

<file path=ppt/slides/_rels/slide45.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slideLayout" Target="../slideLayouts/slideLayout11.xml"/><Relationship Id="rId7" Type="http://schemas.openxmlformats.org/officeDocument/2006/relationships/oleObject" Target="../embeddings/oleObject58.bin"/><Relationship Id="rId2" Type="http://schemas.openxmlformats.org/officeDocument/2006/relationships/customXml" Target="../../customXml/item65.xml"/><Relationship Id="rId1" Type="http://schemas.openxmlformats.org/officeDocument/2006/relationships/vmlDrawing" Target="../drawings/vmlDrawing12.vml"/><Relationship Id="rId6" Type="http://schemas.openxmlformats.org/officeDocument/2006/relationships/image" Target="../media/image96.wmf"/><Relationship Id="rId5" Type="http://schemas.openxmlformats.org/officeDocument/2006/relationships/oleObject" Target="../embeddings/oleObject57.bin"/><Relationship Id="rId10" Type="http://schemas.openxmlformats.org/officeDocument/2006/relationships/image" Target="../media/image98.wmf"/><Relationship Id="rId4" Type="http://schemas.openxmlformats.org/officeDocument/2006/relationships/notesSlide" Target="../notesSlides/notesSlide44.xml"/><Relationship Id="rId9" Type="http://schemas.openxmlformats.org/officeDocument/2006/relationships/oleObject" Target="../embeddings/oleObject59.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1.xml"/><Relationship Id="rId1" Type="http://schemas.openxmlformats.org/officeDocument/2006/relationships/customXml" Target="../../customXml/item64.xml"/><Relationship Id="rId4" Type="http://schemas.openxmlformats.org/officeDocument/2006/relationships/image" Target="../media/image99.jpeg"/></Relationships>
</file>

<file path=ppt/slides/_rels/slide47.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slideLayout" Target="../slideLayouts/slideLayout11.xml"/><Relationship Id="rId7" Type="http://schemas.openxmlformats.org/officeDocument/2006/relationships/oleObject" Target="../embeddings/oleObject61.bin"/><Relationship Id="rId12" Type="http://schemas.openxmlformats.org/officeDocument/2006/relationships/image" Target="../media/image103.wmf"/><Relationship Id="rId2" Type="http://schemas.openxmlformats.org/officeDocument/2006/relationships/customXml" Target="../../customXml/item21.xml"/><Relationship Id="rId1" Type="http://schemas.openxmlformats.org/officeDocument/2006/relationships/vmlDrawing" Target="../drawings/vmlDrawing13.vml"/><Relationship Id="rId6" Type="http://schemas.openxmlformats.org/officeDocument/2006/relationships/image" Target="../media/image100.wmf"/><Relationship Id="rId11" Type="http://schemas.openxmlformats.org/officeDocument/2006/relationships/oleObject" Target="../embeddings/oleObject63.bin"/><Relationship Id="rId5" Type="http://schemas.openxmlformats.org/officeDocument/2006/relationships/oleObject" Target="../embeddings/oleObject60.bin"/><Relationship Id="rId10" Type="http://schemas.openxmlformats.org/officeDocument/2006/relationships/image" Target="../media/image102.wmf"/><Relationship Id="rId4" Type="http://schemas.openxmlformats.org/officeDocument/2006/relationships/notesSlide" Target="../notesSlides/notesSlide46.xml"/><Relationship Id="rId9" Type="http://schemas.openxmlformats.org/officeDocument/2006/relationships/oleObject" Target="../embeddings/oleObject62.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1.xml"/><Relationship Id="rId1" Type="http://schemas.openxmlformats.org/officeDocument/2006/relationships/customXml" Target="../../customXml/item58.xml"/><Relationship Id="rId4" Type="http://schemas.openxmlformats.org/officeDocument/2006/relationships/image" Target="../media/image104.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1.xml"/><Relationship Id="rId1" Type="http://schemas.openxmlformats.org/officeDocument/2006/relationships/customXml" Target="../../customXml/item14.xml"/><Relationship Id="rId4" Type="http://schemas.openxmlformats.org/officeDocument/2006/relationships/image" Target="../media/image10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customXml" Target="../../customXml/item10.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oleObject" Target="../embeddings/oleObject68.bin"/><Relationship Id="rId18" Type="http://schemas.openxmlformats.org/officeDocument/2006/relationships/image" Target="../media/image111.wmf"/><Relationship Id="rId3" Type="http://schemas.openxmlformats.org/officeDocument/2006/relationships/slideLayout" Target="../slideLayouts/slideLayout11.xml"/><Relationship Id="rId21" Type="http://schemas.openxmlformats.org/officeDocument/2006/relationships/oleObject" Target="../embeddings/oleObject72.bin"/><Relationship Id="rId7" Type="http://schemas.openxmlformats.org/officeDocument/2006/relationships/oleObject" Target="../embeddings/oleObject65.bin"/><Relationship Id="rId12" Type="http://schemas.openxmlformats.org/officeDocument/2006/relationships/image" Target="../media/image108.wmf"/><Relationship Id="rId17" Type="http://schemas.openxmlformats.org/officeDocument/2006/relationships/oleObject" Target="../embeddings/oleObject70.bin"/><Relationship Id="rId2" Type="http://schemas.openxmlformats.org/officeDocument/2006/relationships/customXml" Target="../../customXml/item5.xml"/><Relationship Id="rId16" Type="http://schemas.openxmlformats.org/officeDocument/2006/relationships/image" Target="../media/image110.wmf"/><Relationship Id="rId20" Type="http://schemas.openxmlformats.org/officeDocument/2006/relationships/image" Target="../media/image112.wmf"/><Relationship Id="rId1" Type="http://schemas.openxmlformats.org/officeDocument/2006/relationships/vmlDrawing" Target="../drawings/vmlDrawing14.vml"/><Relationship Id="rId6" Type="http://schemas.openxmlformats.org/officeDocument/2006/relationships/image" Target="../media/image105.wmf"/><Relationship Id="rId11" Type="http://schemas.openxmlformats.org/officeDocument/2006/relationships/oleObject" Target="../embeddings/oleObject67.bin"/><Relationship Id="rId5" Type="http://schemas.openxmlformats.org/officeDocument/2006/relationships/oleObject" Target="../embeddings/oleObject64.bin"/><Relationship Id="rId15" Type="http://schemas.openxmlformats.org/officeDocument/2006/relationships/oleObject" Target="../embeddings/oleObject69.bin"/><Relationship Id="rId10" Type="http://schemas.openxmlformats.org/officeDocument/2006/relationships/image" Target="../media/image107.wmf"/><Relationship Id="rId19" Type="http://schemas.openxmlformats.org/officeDocument/2006/relationships/oleObject" Target="../embeddings/oleObject71.bin"/><Relationship Id="rId4" Type="http://schemas.openxmlformats.org/officeDocument/2006/relationships/notesSlide" Target="../notesSlides/notesSlide49.xml"/><Relationship Id="rId9" Type="http://schemas.openxmlformats.org/officeDocument/2006/relationships/oleObject" Target="../embeddings/oleObject66.bin"/><Relationship Id="rId14" Type="http://schemas.openxmlformats.org/officeDocument/2006/relationships/image" Target="../media/image109.wmf"/><Relationship Id="rId22" Type="http://schemas.openxmlformats.org/officeDocument/2006/relationships/image" Target="../media/image113.wmf"/></Relationships>
</file>

<file path=ppt/slides/_rels/slide51.xml.rels><?xml version="1.0" encoding="UTF-8" standalone="yes"?>
<Relationships xmlns="http://schemas.openxmlformats.org/package/2006/relationships"><Relationship Id="rId8" Type="http://schemas.openxmlformats.org/officeDocument/2006/relationships/image" Target="../media/image115.wmf"/><Relationship Id="rId13" Type="http://schemas.openxmlformats.org/officeDocument/2006/relationships/oleObject" Target="../embeddings/oleObject77.bin"/><Relationship Id="rId18" Type="http://schemas.openxmlformats.org/officeDocument/2006/relationships/image" Target="../media/image120.wmf"/><Relationship Id="rId3" Type="http://schemas.openxmlformats.org/officeDocument/2006/relationships/slideLayout" Target="../slideLayouts/slideLayout11.xml"/><Relationship Id="rId7" Type="http://schemas.openxmlformats.org/officeDocument/2006/relationships/oleObject" Target="../embeddings/oleObject74.bin"/><Relationship Id="rId12" Type="http://schemas.openxmlformats.org/officeDocument/2006/relationships/image" Target="../media/image117.wmf"/><Relationship Id="rId17" Type="http://schemas.openxmlformats.org/officeDocument/2006/relationships/oleObject" Target="../embeddings/oleObject79.bin"/><Relationship Id="rId2" Type="http://schemas.openxmlformats.org/officeDocument/2006/relationships/customXml" Target="../../customXml/item18.xml"/><Relationship Id="rId16" Type="http://schemas.openxmlformats.org/officeDocument/2006/relationships/image" Target="../media/image119.wmf"/><Relationship Id="rId1" Type="http://schemas.openxmlformats.org/officeDocument/2006/relationships/vmlDrawing" Target="../drawings/vmlDrawing15.vml"/><Relationship Id="rId6" Type="http://schemas.openxmlformats.org/officeDocument/2006/relationships/image" Target="../media/image114.wmf"/><Relationship Id="rId11" Type="http://schemas.openxmlformats.org/officeDocument/2006/relationships/oleObject" Target="../embeddings/oleObject76.bin"/><Relationship Id="rId5" Type="http://schemas.openxmlformats.org/officeDocument/2006/relationships/oleObject" Target="../embeddings/oleObject73.bin"/><Relationship Id="rId15" Type="http://schemas.openxmlformats.org/officeDocument/2006/relationships/oleObject" Target="../embeddings/oleObject78.bin"/><Relationship Id="rId10" Type="http://schemas.openxmlformats.org/officeDocument/2006/relationships/image" Target="../media/image116.wmf"/><Relationship Id="rId4" Type="http://schemas.openxmlformats.org/officeDocument/2006/relationships/notesSlide" Target="../notesSlides/notesSlide50.xml"/><Relationship Id="rId9" Type="http://schemas.openxmlformats.org/officeDocument/2006/relationships/oleObject" Target="../embeddings/oleObject75.bin"/><Relationship Id="rId14" Type="http://schemas.openxmlformats.org/officeDocument/2006/relationships/image" Target="../media/image118.wmf"/></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1.xml"/><Relationship Id="rId1" Type="http://schemas.openxmlformats.org/officeDocument/2006/relationships/customXml" Target="../../customXml/item147.xml"/></Relationships>
</file>

<file path=ppt/slides/_rels/slide53.x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oleObject" Target="../embeddings/oleObject84.bin"/><Relationship Id="rId18" Type="http://schemas.openxmlformats.org/officeDocument/2006/relationships/image" Target="../media/image127.wmf"/><Relationship Id="rId3" Type="http://schemas.openxmlformats.org/officeDocument/2006/relationships/slideLayout" Target="../slideLayouts/slideLayout11.xml"/><Relationship Id="rId7" Type="http://schemas.openxmlformats.org/officeDocument/2006/relationships/oleObject" Target="../embeddings/oleObject81.bin"/><Relationship Id="rId12" Type="http://schemas.openxmlformats.org/officeDocument/2006/relationships/image" Target="../media/image124.wmf"/><Relationship Id="rId17" Type="http://schemas.openxmlformats.org/officeDocument/2006/relationships/oleObject" Target="../embeddings/oleObject86.bin"/><Relationship Id="rId2" Type="http://schemas.openxmlformats.org/officeDocument/2006/relationships/customXml" Target="../../customXml/item86.xml"/><Relationship Id="rId16" Type="http://schemas.openxmlformats.org/officeDocument/2006/relationships/image" Target="../media/image126.wmf"/><Relationship Id="rId20" Type="http://schemas.openxmlformats.org/officeDocument/2006/relationships/image" Target="../media/image128.wmf"/><Relationship Id="rId1" Type="http://schemas.openxmlformats.org/officeDocument/2006/relationships/vmlDrawing" Target="../drawings/vmlDrawing16.vml"/><Relationship Id="rId6" Type="http://schemas.openxmlformats.org/officeDocument/2006/relationships/image" Target="../media/image121.wmf"/><Relationship Id="rId11" Type="http://schemas.openxmlformats.org/officeDocument/2006/relationships/oleObject" Target="../embeddings/oleObject83.bin"/><Relationship Id="rId5" Type="http://schemas.openxmlformats.org/officeDocument/2006/relationships/oleObject" Target="../embeddings/oleObject80.bin"/><Relationship Id="rId15" Type="http://schemas.openxmlformats.org/officeDocument/2006/relationships/oleObject" Target="../embeddings/oleObject85.bin"/><Relationship Id="rId10" Type="http://schemas.openxmlformats.org/officeDocument/2006/relationships/image" Target="../media/image123.wmf"/><Relationship Id="rId19" Type="http://schemas.openxmlformats.org/officeDocument/2006/relationships/oleObject" Target="../embeddings/oleObject87.bin"/><Relationship Id="rId4" Type="http://schemas.openxmlformats.org/officeDocument/2006/relationships/notesSlide" Target="../notesSlides/notesSlide52.xml"/><Relationship Id="rId9" Type="http://schemas.openxmlformats.org/officeDocument/2006/relationships/oleObject" Target="../embeddings/oleObject82.bin"/><Relationship Id="rId14" Type="http://schemas.openxmlformats.org/officeDocument/2006/relationships/image" Target="../media/image125.w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1.xml"/><Relationship Id="rId1" Type="http://schemas.openxmlformats.org/officeDocument/2006/relationships/customXml" Target="../../customXml/item109.xml"/><Relationship Id="rId4" Type="http://schemas.openxmlformats.org/officeDocument/2006/relationships/image" Target="../media/image129.jpeg"/></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image" Target="../media/image133.wmf"/><Relationship Id="rId3" Type="http://schemas.openxmlformats.org/officeDocument/2006/relationships/slideLayout" Target="../slideLayouts/slideLayout11.xml"/><Relationship Id="rId7" Type="http://schemas.openxmlformats.org/officeDocument/2006/relationships/image" Target="../media/image130.wmf"/><Relationship Id="rId12" Type="http://schemas.openxmlformats.org/officeDocument/2006/relationships/oleObject" Target="../embeddings/oleObject91.bin"/><Relationship Id="rId2" Type="http://schemas.openxmlformats.org/officeDocument/2006/relationships/customXml" Target="../../customXml/item17.xml"/><Relationship Id="rId1" Type="http://schemas.openxmlformats.org/officeDocument/2006/relationships/vmlDrawing" Target="../drawings/vmlDrawing17.vml"/><Relationship Id="rId6" Type="http://schemas.openxmlformats.org/officeDocument/2006/relationships/oleObject" Target="../embeddings/oleObject88.bin"/><Relationship Id="rId11" Type="http://schemas.openxmlformats.org/officeDocument/2006/relationships/image" Target="../media/image132.wmf"/><Relationship Id="rId5" Type="http://schemas.openxmlformats.org/officeDocument/2006/relationships/image" Target="../media/image134.jpeg"/><Relationship Id="rId10" Type="http://schemas.openxmlformats.org/officeDocument/2006/relationships/oleObject" Target="../embeddings/oleObject90.bin"/><Relationship Id="rId4" Type="http://schemas.openxmlformats.org/officeDocument/2006/relationships/notesSlide" Target="../notesSlides/notesSlide54.xml"/><Relationship Id="rId9" Type="http://schemas.openxmlformats.org/officeDocument/2006/relationships/image" Target="../media/image131.w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1.xml"/><Relationship Id="rId1" Type="http://schemas.openxmlformats.org/officeDocument/2006/relationships/customXml" Target="../../customXml/item14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1.xml"/><Relationship Id="rId1" Type="http://schemas.openxmlformats.org/officeDocument/2006/relationships/customXml" Target="../../customXml/item10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1.xml"/><Relationship Id="rId1" Type="http://schemas.openxmlformats.org/officeDocument/2006/relationships/customXml" Target="../../customXml/item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1.xml"/><Relationship Id="rId1" Type="http://schemas.openxmlformats.org/officeDocument/2006/relationships/customXml" Target="../../customXml/item144.xml"/><Relationship Id="rId4" Type="http://schemas.openxmlformats.org/officeDocument/2006/relationships/image" Target="../media/image13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customXml" Target="../../customXml/item94.xml"/><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8" Type="http://schemas.openxmlformats.org/officeDocument/2006/relationships/image" Target="../media/image137.wmf"/><Relationship Id="rId13" Type="http://schemas.openxmlformats.org/officeDocument/2006/relationships/oleObject" Target="../embeddings/oleObject96.bin"/><Relationship Id="rId3" Type="http://schemas.openxmlformats.org/officeDocument/2006/relationships/slideLayout" Target="../slideLayouts/slideLayout11.xml"/><Relationship Id="rId7" Type="http://schemas.openxmlformats.org/officeDocument/2006/relationships/oleObject" Target="../embeddings/oleObject93.bin"/><Relationship Id="rId12" Type="http://schemas.openxmlformats.org/officeDocument/2006/relationships/image" Target="../media/image139.wmf"/><Relationship Id="rId2" Type="http://schemas.openxmlformats.org/officeDocument/2006/relationships/customXml" Target="../../customXml/item145.xml"/><Relationship Id="rId1" Type="http://schemas.openxmlformats.org/officeDocument/2006/relationships/vmlDrawing" Target="../drawings/vmlDrawing18.vml"/><Relationship Id="rId6" Type="http://schemas.openxmlformats.org/officeDocument/2006/relationships/image" Target="../media/image136.wmf"/><Relationship Id="rId11" Type="http://schemas.openxmlformats.org/officeDocument/2006/relationships/oleObject" Target="../embeddings/oleObject95.bin"/><Relationship Id="rId5" Type="http://schemas.openxmlformats.org/officeDocument/2006/relationships/oleObject" Target="../embeddings/oleObject92.bin"/><Relationship Id="rId10" Type="http://schemas.openxmlformats.org/officeDocument/2006/relationships/image" Target="../media/image138.wmf"/><Relationship Id="rId4" Type="http://schemas.openxmlformats.org/officeDocument/2006/relationships/notesSlide" Target="../notesSlides/notesSlide59.xml"/><Relationship Id="rId9" Type="http://schemas.openxmlformats.org/officeDocument/2006/relationships/oleObject" Target="../embeddings/oleObject94.bin"/><Relationship Id="rId14" Type="http://schemas.openxmlformats.org/officeDocument/2006/relationships/image" Target="../media/image140.wmf"/></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1.xml"/><Relationship Id="rId1" Type="http://schemas.openxmlformats.org/officeDocument/2006/relationships/customXml" Target="../../customXml/item33.xml"/><Relationship Id="rId4" Type="http://schemas.openxmlformats.org/officeDocument/2006/relationships/image" Target="../media/image141.jpeg"/></Relationships>
</file>

<file path=ppt/slides/_rels/slide62.xml.rels><?xml version="1.0" encoding="UTF-8" standalone="yes"?>
<Relationships xmlns="http://schemas.openxmlformats.org/package/2006/relationships"><Relationship Id="rId8" Type="http://schemas.openxmlformats.org/officeDocument/2006/relationships/image" Target="../media/image143.wmf"/><Relationship Id="rId13" Type="http://schemas.openxmlformats.org/officeDocument/2006/relationships/oleObject" Target="../embeddings/oleObject101.bin"/><Relationship Id="rId18" Type="http://schemas.openxmlformats.org/officeDocument/2006/relationships/image" Target="../media/image148.wmf"/><Relationship Id="rId3" Type="http://schemas.openxmlformats.org/officeDocument/2006/relationships/slideLayout" Target="../slideLayouts/slideLayout11.xml"/><Relationship Id="rId7" Type="http://schemas.openxmlformats.org/officeDocument/2006/relationships/oleObject" Target="../embeddings/oleObject98.bin"/><Relationship Id="rId12" Type="http://schemas.openxmlformats.org/officeDocument/2006/relationships/image" Target="../media/image145.wmf"/><Relationship Id="rId17" Type="http://schemas.openxmlformats.org/officeDocument/2006/relationships/oleObject" Target="../embeddings/oleObject103.bin"/><Relationship Id="rId2" Type="http://schemas.openxmlformats.org/officeDocument/2006/relationships/customXml" Target="../../customXml/item36.xml"/><Relationship Id="rId16" Type="http://schemas.openxmlformats.org/officeDocument/2006/relationships/image" Target="../media/image147.wmf"/><Relationship Id="rId1" Type="http://schemas.openxmlformats.org/officeDocument/2006/relationships/vmlDrawing" Target="../drawings/vmlDrawing19.vml"/><Relationship Id="rId6" Type="http://schemas.openxmlformats.org/officeDocument/2006/relationships/image" Target="../media/image142.wmf"/><Relationship Id="rId11" Type="http://schemas.openxmlformats.org/officeDocument/2006/relationships/oleObject" Target="../embeddings/oleObject100.bin"/><Relationship Id="rId5" Type="http://schemas.openxmlformats.org/officeDocument/2006/relationships/oleObject" Target="../embeddings/oleObject97.bin"/><Relationship Id="rId15" Type="http://schemas.openxmlformats.org/officeDocument/2006/relationships/oleObject" Target="../embeddings/oleObject102.bin"/><Relationship Id="rId10" Type="http://schemas.openxmlformats.org/officeDocument/2006/relationships/image" Target="../media/image144.wmf"/><Relationship Id="rId4" Type="http://schemas.openxmlformats.org/officeDocument/2006/relationships/notesSlide" Target="../notesSlides/notesSlide61.xml"/><Relationship Id="rId9" Type="http://schemas.openxmlformats.org/officeDocument/2006/relationships/oleObject" Target="../embeddings/oleObject99.bin"/><Relationship Id="rId14" Type="http://schemas.openxmlformats.org/officeDocument/2006/relationships/image" Target="../media/image146.wmf"/></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49.wmf"/><Relationship Id="rId2" Type="http://schemas.openxmlformats.org/officeDocument/2006/relationships/customXml" Target="../../customXml/item11.xml"/><Relationship Id="rId1" Type="http://schemas.openxmlformats.org/officeDocument/2006/relationships/vmlDrawing" Target="../drawings/vmlDrawing20.vml"/><Relationship Id="rId6" Type="http://schemas.openxmlformats.org/officeDocument/2006/relationships/oleObject" Target="../embeddings/oleObject104.bin"/><Relationship Id="rId5" Type="http://schemas.openxmlformats.org/officeDocument/2006/relationships/image" Target="../media/image150.jpeg"/><Relationship Id="rId4"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8" Type="http://schemas.openxmlformats.org/officeDocument/2006/relationships/image" Target="../media/image152.wmf"/><Relationship Id="rId13" Type="http://schemas.openxmlformats.org/officeDocument/2006/relationships/oleObject" Target="../embeddings/oleObject109.bin"/><Relationship Id="rId3" Type="http://schemas.openxmlformats.org/officeDocument/2006/relationships/slideLayout" Target="../slideLayouts/slideLayout11.xml"/><Relationship Id="rId7" Type="http://schemas.openxmlformats.org/officeDocument/2006/relationships/oleObject" Target="../embeddings/oleObject106.bin"/><Relationship Id="rId12" Type="http://schemas.openxmlformats.org/officeDocument/2006/relationships/image" Target="../media/image154.wmf"/><Relationship Id="rId2" Type="http://schemas.openxmlformats.org/officeDocument/2006/relationships/customXml" Target="../../customXml/item53.xml"/><Relationship Id="rId16" Type="http://schemas.openxmlformats.org/officeDocument/2006/relationships/image" Target="../media/image156.wmf"/><Relationship Id="rId1" Type="http://schemas.openxmlformats.org/officeDocument/2006/relationships/vmlDrawing" Target="../drawings/vmlDrawing21.vml"/><Relationship Id="rId6" Type="http://schemas.openxmlformats.org/officeDocument/2006/relationships/image" Target="../media/image151.wmf"/><Relationship Id="rId11" Type="http://schemas.openxmlformats.org/officeDocument/2006/relationships/oleObject" Target="../embeddings/oleObject108.bin"/><Relationship Id="rId5" Type="http://schemas.openxmlformats.org/officeDocument/2006/relationships/oleObject" Target="../embeddings/oleObject105.bin"/><Relationship Id="rId15" Type="http://schemas.openxmlformats.org/officeDocument/2006/relationships/oleObject" Target="../embeddings/oleObject110.bin"/><Relationship Id="rId10" Type="http://schemas.openxmlformats.org/officeDocument/2006/relationships/image" Target="../media/image153.wmf"/><Relationship Id="rId4" Type="http://schemas.openxmlformats.org/officeDocument/2006/relationships/notesSlide" Target="../notesSlides/notesSlide63.xml"/><Relationship Id="rId9" Type="http://schemas.openxmlformats.org/officeDocument/2006/relationships/oleObject" Target="../embeddings/oleObject107.bin"/><Relationship Id="rId14" Type="http://schemas.openxmlformats.org/officeDocument/2006/relationships/image" Target="../media/image155.wmf"/></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1.xml"/><Relationship Id="rId1" Type="http://schemas.openxmlformats.org/officeDocument/2006/relationships/customXml" Target="../../customXml/item132.xml"/><Relationship Id="rId4" Type="http://schemas.openxmlformats.org/officeDocument/2006/relationships/image" Target="../media/image157.jpeg"/></Relationships>
</file>

<file path=ppt/slides/_rels/slide66.xml.rels><?xml version="1.0" encoding="UTF-8" standalone="yes"?>
<Relationships xmlns="http://schemas.openxmlformats.org/package/2006/relationships"><Relationship Id="rId8" Type="http://schemas.openxmlformats.org/officeDocument/2006/relationships/image" Target="../media/image159.wmf"/><Relationship Id="rId13" Type="http://schemas.openxmlformats.org/officeDocument/2006/relationships/oleObject" Target="../embeddings/oleObject115.bin"/><Relationship Id="rId18" Type="http://schemas.openxmlformats.org/officeDocument/2006/relationships/image" Target="../media/image164.wmf"/><Relationship Id="rId3" Type="http://schemas.openxmlformats.org/officeDocument/2006/relationships/slideLayout" Target="../slideLayouts/slideLayout11.xml"/><Relationship Id="rId7" Type="http://schemas.openxmlformats.org/officeDocument/2006/relationships/oleObject" Target="../embeddings/oleObject112.bin"/><Relationship Id="rId12" Type="http://schemas.openxmlformats.org/officeDocument/2006/relationships/image" Target="../media/image161.wmf"/><Relationship Id="rId17" Type="http://schemas.openxmlformats.org/officeDocument/2006/relationships/oleObject" Target="../embeddings/oleObject117.bin"/><Relationship Id="rId2" Type="http://schemas.openxmlformats.org/officeDocument/2006/relationships/customXml" Target="../../customXml/item29.xml"/><Relationship Id="rId16" Type="http://schemas.openxmlformats.org/officeDocument/2006/relationships/image" Target="../media/image163.wmf"/><Relationship Id="rId20" Type="http://schemas.openxmlformats.org/officeDocument/2006/relationships/image" Target="../media/image165.wmf"/><Relationship Id="rId1" Type="http://schemas.openxmlformats.org/officeDocument/2006/relationships/vmlDrawing" Target="../drawings/vmlDrawing22.vml"/><Relationship Id="rId6" Type="http://schemas.openxmlformats.org/officeDocument/2006/relationships/image" Target="../media/image158.wmf"/><Relationship Id="rId11" Type="http://schemas.openxmlformats.org/officeDocument/2006/relationships/oleObject" Target="../embeddings/oleObject114.bin"/><Relationship Id="rId5" Type="http://schemas.openxmlformats.org/officeDocument/2006/relationships/oleObject" Target="../embeddings/oleObject111.bin"/><Relationship Id="rId15" Type="http://schemas.openxmlformats.org/officeDocument/2006/relationships/oleObject" Target="../embeddings/oleObject116.bin"/><Relationship Id="rId10" Type="http://schemas.openxmlformats.org/officeDocument/2006/relationships/image" Target="../media/image160.wmf"/><Relationship Id="rId19" Type="http://schemas.openxmlformats.org/officeDocument/2006/relationships/oleObject" Target="../embeddings/oleObject118.bin"/><Relationship Id="rId4" Type="http://schemas.openxmlformats.org/officeDocument/2006/relationships/notesSlide" Target="../notesSlides/notesSlide65.xml"/><Relationship Id="rId9" Type="http://schemas.openxmlformats.org/officeDocument/2006/relationships/oleObject" Target="../embeddings/oleObject113.bin"/><Relationship Id="rId14" Type="http://schemas.openxmlformats.org/officeDocument/2006/relationships/image" Target="../media/image162.wmf"/></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1.xml"/><Relationship Id="rId1" Type="http://schemas.openxmlformats.org/officeDocument/2006/relationships/customXml" Target="../../customXml/item139.xml"/><Relationship Id="rId4" Type="http://schemas.openxmlformats.org/officeDocument/2006/relationships/image" Target="../media/image166.jpeg"/></Relationships>
</file>

<file path=ppt/slides/_rels/slide68.xml.rels><?xml version="1.0" encoding="UTF-8" standalone="yes"?>
<Relationships xmlns="http://schemas.openxmlformats.org/package/2006/relationships"><Relationship Id="rId8" Type="http://schemas.openxmlformats.org/officeDocument/2006/relationships/image" Target="../media/image168.wmf"/><Relationship Id="rId13" Type="http://schemas.openxmlformats.org/officeDocument/2006/relationships/oleObject" Target="../embeddings/oleObject123.bin"/><Relationship Id="rId18" Type="http://schemas.openxmlformats.org/officeDocument/2006/relationships/image" Target="../media/image173.wmf"/><Relationship Id="rId26" Type="http://schemas.openxmlformats.org/officeDocument/2006/relationships/image" Target="../media/image177.wmf"/><Relationship Id="rId3" Type="http://schemas.openxmlformats.org/officeDocument/2006/relationships/slideLayout" Target="../slideLayouts/slideLayout11.xml"/><Relationship Id="rId21" Type="http://schemas.openxmlformats.org/officeDocument/2006/relationships/oleObject" Target="../embeddings/oleObject127.bin"/><Relationship Id="rId7" Type="http://schemas.openxmlformats.org/officeDocument/2006/relationships/oleObject" Target="../embeddings/oleObject120.bin"/><Relationship Id="rId12" Type="http://schemas.openxmlformats.org/officeDocument/2006/relationships/image" Target="../media/image170.wmf"/><Relationship Id="rId17" Type="http://schemas.openxmlformats.org/officeDocument/2006/relationships/oleObject" Target="../embeddings/oleObject125.bin"/><Relationship Id="rId25" Type="http://schemas.openxmlformats.org/officeDocument/2006/relationships/oleObject" Target="../embeddings/oleObject129.bin"/><Relationship Id="rId2" Type="http://schemas.openxmlformats.org/officeDocument/2006/relationships/customXml" Target="../../customXml/item39.xml"/><Relationship Id="rId16" Type="http://schemas.openxmlformats.org/officeDocument/2006/relationships/image" Target="../media/image172.wmf"/><Relationship Id="rId20" Type="http://schemas.openxmlformats.org/officeDocument/2006/relationships/image" Target="../media/image174.wmf"/><Relationship Id="rId1" Type="http://schemas.openxmlformats.org/officeDocument/2006/relationships/vmlDrawing" Target="../drawings/vmlDrawing23.vml"/><Relationship Id="rId6" Type="http://schemas.openxmlformats.org/officeDocument/2006/relationships/image" Target="../media/image167.wmf"/><Relationship Id="rId11" Type="http://schemas.openxmlformats.org/officeDocument/2006/relationships/oleObject" Target="../embeddings/oleObject122.bin"/><Relationship Id="rId24" Type="http://schemas.openxmlformats.org/officeDocument/2006/relationships/image" Target="../media/image176.wmf"/><Relationship Id="rId5" Type="http://schemas.openxmlformats.org/officeDocument/2006/relationships/oleObject" Target="../embeddings/oleObject119.bin"/><Relationship Id="rId15" Type="http://schemas.openxmlformats.org/officeDocument/2006/relationships/oleObject" Target="../embeddings/oleObject124.bin"/><Relationship Id="rId23" Type="http://schemas.openxmlformats.org/officeDocument/2006/relationships/oleObject" Target="../embeddings/oleObject128.bin"/><Relationship Id="rId28" Type="http://schemas.openxmlformats.org/officeDocument/2006/relationships/image" Target="../media/image178.wmf"/><Relationship Id="rId10" Type="http://schemas.openxmlformats.org/officeDocument/2006/relationships/image" Target="../media/image169.wmf"/><Relationship Id="rId19" Type="http://schemas.openxmlformats.org/officeDocument/2006/relationships/oleObject" Target="../embeddings/oleObject126.bin"/><Relationship Id="rId4" Type="http://schemas.openxmlformats.org/officeDocument/2006/relationships/notesSlide" Target="../notesSlides/notesSlide67.xml"/><Relationship Id="rId9" Type="http://schemas.openxmlformats.org/officeDocument/2006/relationships/oleObject" Target="../embeddings/oleObject121.bin"/><Relationship Id="rId14" Type="http://schemas.openxmlformats.org/officeDocument/2006/relationships/image" Target="../media/image171.wmf"/><Relationship Id="rId22" Type="http://schemas.openxmlformats.org/officeDocument/2006/relationships/image" Target="../media/image175.wmf"/><Relationship Id="rId27" Type="http://schemas.openxmlformats.org/officeDocument/2006/relationships/oleObject" Target="../embeddings/oleObject130.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1.xml"/><Relationship Id="rId1" Type="http://schemas.openxmlformats.org/officeDocument/2006/relationships/customXml" Target="../../customXml/item62.xml"/><Relationship Id="rId4" Type="http://schemas.openxmlformats.org/officeDocument/2006/relationships/image" Target="../media/image17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customXml" Target="../../customXml/item67.xml"/><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1.xml"/><Relationship Id="rId1" Type="http://schemas.openxmlformats.org/officeDocument/2006/relationships/customXml" Target="../../customXml/item142.xml"/><Relationship Id="rId5" Type="http://schemas.openxmlformats.org/officeDocument/2006/relationships/image" Target="../media/image181.jpeg"/><Relationship Id="rId4" Type="http://schemas.openxmlformats.org/officeDocument/2006/relationships/image" Target="../media/image180.jpe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customXml/item28.xml"/><Relationship Id="rId1" Type="http://schemas.openxmlformats.org/officeDocument/2006/relationships/vmlDrawing" Target="../drawings/vmlDrawing24.vml"/><Relationship Id="rId6" Type="http://schemas.openxmlformats.org/officeDocument/2006/relationships/image" Target="../media/image182.wmf"/><Relationship Id="rId5" Type="http://schemas.openxmlformats.org/officeDocument/2006/relationships/oleObject" Target="../embeddings/oleObject131.bin"/><Relationship Id="rId4"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1.xml"/><Relationship Id="rId1" Type="http://schemas.openxmlformats.org/officeDocument/2006/relationships/customXml" Target="../../customXml/item23.xml"/><Relationship Id="rId4" Type="http://schemas.openxmlformats.org/officeDocument/2006/relationships/image" Target="../media/image183.jpeg"/></Relationships>
</file>

<file path=ppt/slides/_rels/slide73.xml.rels><?xml version="1.0" encoding="UTF-8" standalone="yes"?>
<Relationships xmlns="http://schemas.openxmlformats.org/package/2006/relationships"><Relationship Id="rId8" Type="http://schemas.openxmlformats.org/officeDocument/2006/relationships/image" Target="../media/image185.wmf"/><Relationship Id="rId13" Type="http://schemas.openxmlformats.org/officeDocument/2006/relationships/oleObject" Target="../embeddings/oleObject136.bin"/><Relationship Id="rId18" Type="http://schemas.openxmlformats.org/officeDocument/2006/relationships/image" Target="../media/image190.wmf"/><Relationship Id="rId26" Type="http://schemas.openxmlformats.org/officeDocument/2006/relationships/image" Target="../media/image194.wmf"/><Relationship Id="rId39" Type="http://schemas.openxmlformats.org/officeDocument/2006/relationships/oleObject" Target="../embeddings/oleObject149.bin"/><Relationship Id="rId3" Type="http://schemas.openxmlformats.org/officeDocument/2006/relationships/slideLayout" Target="../slideLayouts/slideLayout11.xml"/><Relationship Id="rId21" Type="http://schemas.openxmlformats.org/officeDocument/2006/relationships/oleObject" Target="../embeddings/oleObject140.bin"/><Relationship Id="rId34" Type="http://schemas.openxmlformats.org/officeDocument/2006/relationships/image" Target="../media/image198.wmf"/><Relationship Id="rId42" Type="http://schemas.openxmlformats.org/officeDocument/2006/relationships/image" Target="../media/image202.wmf"/><Relationship Id="rId47" Type="http://schemas.openxmlformats.org/officeDocument/2006/relationships/oleObject" Target="../embeddings/oleObject153.bin"/><Relationship Id="rId7" Type="http://schemas.openxmlformats.org/officeDocument/2006/relationships/oleObject" Target="../embeddings/oleObject133.bin"/><Relationship Id="rId12" Type="http://schemas.openxmlformats.org/officeDocument/2006/relationships/image" Target="../media/image187.wmf"/><Relationship Id="rId17" Type="http://schemas.openxmlformats.org/officeDocument/2006/relationships/oleObject" Target="../embeddings/oleObject138.bin"/><Relationship Id="rId25" Type="http://schemas.openxmlformats.org/officeDocument/2006/relationships/oleObject" Target="../embeddings/oleObject142.bin"/><Relationship Id="rId33" Type="http://schemas.openxmlformats.org/officeDocument/2006/relationships/oleObject" Target="../embeddings/oleObject146.bin"/><Relationship Id="rId38" Type="http://schemas.openxmlformats.org/officeDocument/2006/relationships/image" Target="../media/image200.wmf"/><Relationship Id="rId46" Type="http://schemas.openxmlformats.org/officeDocument/2006/relationships/image" Target="../media/image204.wmf"/><Relationship Id="rId2" Type="http://schemas.openxmlformats.org/officeDocument/2006/relationships/customXml" Target="../../customXml/item24.xml"/><Relationship Id="rId16" Type="http://schemas.openxmlformats.org/officeDocument/2006/relationships/image" Target="../media/image189.wmf"/><Relationship Id="rId20" Type="http://schemas.openxmlformats.org/officeDocument/2006/relationships/image" Target="../media/image191.wmf"/><Relationship Id="rId29" Type="http://schemas.openxmlformats.org/officeDocument/2006/relationships/oleObject" Target="../embeddings/oleObject144.bin"/><Relationship Id="rId41" Type="http://schemas.openxmlformats.org/officeDocument/2006/relationships/oleObject" Target="../embeddings/oleObject150.bin"/><Relationship Id="rId1" Type="http://schemas.openxmlformats.org/officeDocument/2006/relationships/vmlDrawing" Target="../drawings/vmlDrawing25.vml"/><Relationship Id="rId6" Type="http://schemas.openxmlformats.org/officeDocument/2006/relationships/image" Target="../media/image184.wmf"/><Relationship Id="rId11" Type="http://schemas.openxmlformats.org/officeDocument/2006/relationships/oleObject" Target="../embeddings/oleObject135.bin"/><Relationship Id="rId24" Type="http://schemas.openxmlformats.org/officeDocument/2006/relationships/image" Target="../media/image193.wmf"/><Relationship Id="rId32" Type="http://schemas.openxmlformats.org/officeDocument/2006/relationships/image" Target="../media/image197.wmf"/><Relationship Id="rId37" Type="http://schemas.openxmlformats.org/officeDocument/2006/relationships/oleObject" Target="../embeddings/oleObject148.bin"/><Relationship Id="rId40" Type="http://schemas.openxmlformats.org/officeDocument/2006/relationships/image" Target="../media/image201.wmf"/><Relationship Id="rId45" Type="http://schemas.openxmlformats.org/officeDocument/2006/relationships/oleObject" Target="../embeddings/oleObject152.bin"/><Relationship Id="rId5" Type="http://schemas.openxmlformats.org/officeDocument/2006/relationships/oleObject" Target="../embeddings/oleObject132.bin"/><Relationship Id="rId15" Type="http://schemas.openxmlformats.org/officeDocument/2006/relationships/oleObject" Target="../embeddings/oleObject137.bin"/><Relationship Id="rId23" Type="http://schemas.openxmlformats.org/officeDocument/2006/relationships/oleObject" Target="../embeddings/oleObject141.bin"/><Relationship Id="rId28" Type="http://schemas.openxmlformats.org/officeDocument/2006/relationships/image" Target="../media/image195.wmf"/><Relationship Id="rId36" Type="http://schemas.openxmlformats.org/officeDocument/2006/relationships/image" Target="../media/image199.wmf"/><Relationship Id="rId10" Type="http://schemas.openxmlformats.org/officeDocument/2006/relationships/image" Target="../media/image186.wmf"/><Relationship Id="rId19" Type="http://schemas.openxmlformats.org/officeDocument/2006/relationships/oleObject" Target="../embeddings/oleObject139.bin"/><Relationship Id="rId31" Type="http://schemas.openxmlformats.org/officeDocument/2006/relationships/oleObject" Target="../embeddings/oleObject145.bin"/><Relationship Id="rId44" Type="http://schemas.openxmlformats.org/officeDocument/2006/relationships/image" Target="../media/image203.wmf"/><Relationship Id="rId4" Type="http://schemas.openxmlformats.org/officeDocument/2006/relationships/notesSlide" Target="../notesSlides/notesSlide72.xml"/><Relationship Id="rId9" Type="http://schemas.openxmlformats.org/officeDocument/2006/relationships/oleObject" Target="../embeddings/oleObject134.bin"/><Relationship Id="rId14" Type="http://schemas.openxmlformats.org/officeDocument/2006/relationships/image" Target="../media/image188.wmf"/><Relationship Id="rId22" Type="http://schemas.openxmlformats.org/officeDocument/2006/relationships/image" Target="../media/image192.wmf"/><Relationship Id="rId27" Type="http://schemas.openxmlformats.org/officeDocument/2006/relationships/oleObject" Target="../embeddings/oleObject143.bin"/><Relationship Id="rId30" Type="http://schemas.openxmlformats.org/officeDocument/2006/relationships/image" Target="../media/image196.wmf"/><Relationship Id="rId35" Type="http://schemas.openxmlformats.org/officeDocument/2006/relationships/oleObject" Target="../embeddings/oleObject147.bin"/><Relationship Id="rId43" Type="http://schemas.openxmlformats.org/officeDocument/2006/relationships/oleObject" Target="../embeddings/oleObject151.bin"/><Relationship Id="rId48" Type="http://schemas.openxmlformats.org/officeDocument/2006/relationships/image" Target="../media/image205.wmf"/></Relationships>
</file>

<file path=ppt/slides/_rels/slide74.xml.rels><?xml version="1.0" encoding="UTF-8" standalone="yes"?>
<Relationships xmlns="http://schemas.openxmlformats.org/package/2006/relationships"><Relationship Id="rId8" Type="http://schemas.openxmlformats.org/officeDocument/2006/relationships/image" Target="../media/image207.wmf"/><Relationship Id="rId13" Type="http://schemas.openxmlformats.org/officeDocument/2006/relationships/oleObject" Target="../embeddings/oleObject158.bin"/><Relationship Id="rId18" Type="http://schemas.openxmlformats.org/officeDocument/2006/relationships/image" Target="../media/image212.wmf"/><Relationship Id="rId3" Type="http://schemas.openxmlformats.org/officeDocument/2006/relationships/slideLayout" Target="../slideLayouts/slideLayout11.xml"/><Relationship Id="rId7" Type="http://schemas.openxmlformats.org/officeDocument/2006/relationships/oleObject" Target="../embeddings/oleObject155.bin"/><Relationship Id="rId12" Type="http://schemas.openxmlformats.org/officeDocument/2006/relationships/image" Target="../media/image209.wmf"/><Relationship Id="rId17" Type="http://schemas.openxmlformats.org/officeDocument/2006/relationships/oleObject" Target="../embeddings/oleObject160.bin"/><Relationship Id="rId2" Type="http://schemas.openxmlformats.org/officeDocument/2006/relationships/customXml" Target="../../customXml/item146.xml"/><Relationship Id="rId16" Type="http://schemas.openxmlformats.org/officeDocument/2006/relationships/image" Target="../media/image211.wmf"/><Relationship Id="rId20" Type="http://schemas.openxmlformats.org/officeDocument/2006/relationships/image" Target="../media/image213.wmf"/><Relationship Id="rId1" Type="http://schemas.openxmlformats.org/officeDocument/2006/relationships/vmlDrawing" Target="../drawings/vmlDrawing26.vml"/><Relationship Id="rId6" Type="http://schemas.openxmlformats.org/officeDocument/2006/relationships/image" Target="../media/image206.wmf"/><Relationship Id="rId11" Type="http://schemas.openxmlformats.org/officeDocument/2006/relationships/oleObject" Target="../embeddings/oleObject157.bin"/><Relationship Id="rId5" Type="http://schemas.openxmlformats.org/officeDocument/2006/relationships/oleObject" Target="../embeddings/oleObject154.bin"/><Relationship Id="rId15" Type="http://schemas.openxmlformats.org/officeDocument/2006/relationships/oleObject" Target="../embeddings/oleObject159.bin"/><Relationship Id="rId10" Type="http://schemas.openxmlformats.org/officeDocument/2006/relationships/image" Target="../media/image208.wmf"/><Relationship Id="rId19" Type="http://schemas.openxmlformats.org/officeDocument/2006/relationships/oleObject" Target="../embeddings/oleObject161.bin"/><Relationship Id="rId4" Type="http://schemas.openxmlformats.org/officeDocument/2006/relationships/notesSlide" Target="../notesSlides/notesSlide73.xml"/><Relationship Id="rId9" Type="http://schemas.openxmlformats.org/officeDocument/2006/relationships/oleObject" Target="../embeddings/oleObject156.bin"/><Relationship Id="rId14" Type="http://schemas.openxmlformats.org/officeDocument/2006/relationships/image" Target="../media/image210.wmf"/></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163.bin"/><Relationship Id="rId3" Type="http://schemas.openxmlformats.org/officeDocument/2006/relationships/slideLayout" Target="../slideLayouts/slideLayout11.xml"/><Relationship Id="rId7" Type="http://schemas.openxmlformats.org/officeDocument/2006/relationships/image" Target="../media/image214.wmf"/><Relationship Id="rId2" Type="http://schemas.openxmlformats.org/officeDocument/2006/relationships/customXml" Target="../../customXml/item119.xml"/><Relationship Id="rId1" Type="http://schemas.openxmlformats.org/officeDocument/2006/relationships/vmlDrawing" Target="../drawings/vmlDrawing27.vml"/><Relationship Id="rId6" Type="http://schemas.openxmlformats.org/officeDocument/2006/relationships/oleObject" Target="../embeddings/oleObject162.bin"/><Relationship Id="rId5" Type="http://schemas.openxmlformats.org/officeDocument/2006/relationships/image" Target="../media/image216.jpeg"/><Relationship Id="rId4" Type="http://schemas.openxmlformats.org/officeDocument/2006/relationships/notesSlide" Target="../notesSlides/notesSlide74.xml"/><Relationship Id="rId9" Type="http://schemas.openxmlformats.org/officeDocument/2006/relationships/image" Target="../media/image215.wmf"/></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1.xml"/><Relationship Id="rId1" Type="http://schemas.openxmlformats.org/officeDocument/2006/relationships/customXml" Target="../../customXml/item26.xml"/><Relationship Id="rId4" Type="http://schemas.openxmlformats.org/officeDocument/2006/relationships/image" Target="../media/image217.jpeg"/></Relationships>
</file>

<file path=ppt/slides/_rels/slide77.xml.rels><?xml version="1.0" encoding="UTF-8" standalone="yes"?>
<Relationships xmlns="http://schemas.openxmlformats.org/package/2006/relationships"><Relationship Id="rId8" Type="http://schemas.openxmlformats.org/officeDocument/2006/relationships/image" Target="../media/image219.wmf"/><Relationship Id="rId13" Type="http://schemas.openxmlformats.org/officeDocument/2006/relationships/oleObject" Target="../embeddings/oleObject168.bin"/><Relationship Id="rId3" Type="http://schemas.openxmlformats.org/officeDocument/2006/relationships/slideLayout" Target="../slideLayouts/slideLayout11.xml"/><Relationship Id="rId7" Type="http://schemas.openxmlformats.org/officeDocument/2006/relationships/oleObject" Target="../embeddings/oleObject165.bin"/><Relationship Id="rId12" Type="http://schemas.openxmlformats.org/officeDocument/2006/relationships/image" Target="../media/image221.wmf"/><Relationship Id="rId2" Type="http://schemas.openxmlformats.org/officeDocument/2006/relationships/customXml" Target="../../customXml/item50.xml"/><Relationship Id="rId1" Type="http://schemas.openxmlformats.org/officeDocument/2006/relationships/vmlDrawing" Target="../drawings/vmlDrawing28.vml"/><Relationship Id="rId6" Type="http://schemas.openxmlformats.org/officeDocument/2006/relationships/image" Target="../media/image218.wmf"/><Relationship Id="rId11" Type="http://schemas.openxmlformats.org/officeDocument/2006/relationships/oleObject" Target="../embeddings/oleObject167.bin"/><Relationship Id="rId5" Type="http://schemas.openxmlformats.org/officeDocument/2006/relationships/oleObject" Target="../embeddings/oleObject164.bin"/><Relationship Id="rId10" Type="http://schemas.openxmlformats.org/officeDocument/2006/relationships/image" Target="../media/image220.wmf"/><Relationship Id="rId4" Type="http://schemas.openxmlformats.org/officeDocument/2006/relationships/notesSlide" Target="../notesSlides/notesSlide76.xml"/><Relationship Id="rId9" Type="http://schemas.openxmlformats.org/officeDocument/2006/relationships/oleObject" Target="../embeddings/oleObject166.bin"/><Relationship Id="rId14" Type="http://schemas.openxmlformats.org/officeDocument/2006/relationships/image" Target="../media/image222.w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1.xml"/><Relationship Id="rId1" Type="http://schemas.openxmlformats.org/officeDocument/2006/relationships/customXml" Target="../../customXml/item84.xml"/><Relationship Id="rId4" Type="http://schemas.openxmlformats.org/officeDocument/2006/relationships/image" Target="../media/image223.jpeg"/></Relationships>
</file>

<file path=ppt/slides/_rels/slide79.xml.rels><?xml version="1.0" encoding="UTF-8" standalone="yes"?>
<Relationships xmlns="http://schemas.openxmlformats.org/package/2006/relationships"><Relationship Id="rId8" Type="http://schemas.openxmlformats.org/officeDocument/2006/relationships/image" Target="../media/image225.wmf"/><Relationship Id="rId13" Type="http://schemas.openxmlformats.org/officeDocument/2006/relationships/oleObject" Target="../embeddings/oleObject173.bin"/><Relationship Id="rId18" Type="http://schemas.openxmlformats.org/officeDocument/2006/relationships/image" Target="../media/image230.wmf"/><Relationship Id="rId3" Type="http://schemas.openxmlformats.org/officeDocument/2006/relationships/slideLayout" Target="../slideLayouts/slideLayout11.xml"/><Relationship Id="rId7" Type="http://schemas.openxmlformats.org/officeDocument/2006/relationships/oleObject" Target="../embeddings/oleObject170.bin"/><Relationship Id="rId12" Type="http://schemas.openxmlformats.org/officeDocument/2006/relationships/image" Target="../media/image227.wmf"/><Relationship Id="rId17" Type="http://schemas.openxmlformats.org/officeDocument/2006/relationships/oleObject" Target="../embeddings/oleObject175.bin"/><Relationship Id="rId2" Type="http://schemas.openxmlformats.org/officeDocument/2006/relationships/customXml" Target="../../customXml/item42.xml"/><Relationship Id="rId16" Type="http://schemas.openxmlformats.org/officeDocument/2006/relationships/image" Target="../media/image229.wmf"/><Relationship Id="rId1" Type="http://schemas.openxmlformats.org/officeDocument/2006/relationships/vmlDrawing" Target="../drawings/vmlDrawing29.vml"/><Relationship Id="rId6" Type="http://schemas.openxmlformats.org/officeDocument/2006/relationships/image" Target="../media/image224.wmf"/><Relationship Id="rId11" Type="http://schemas.openxmlformats.org/officeDocument/2006/relationships/oleObject" Target="../embeddings/oleObject172.bin"/><Relationship Id="rId5" Type="http://schemas.openxmlformats.org/officeDocument/2006/relationships/oleObject" Target="../embeddings/oleObject169.bin"/><Relationship Id="rId15" Type="http://schemas.openxmlformats.org/officeDocument/2006/relationships/oleObject" Target="../embeddings/oleObject174.bin"/><Relationship Id="rId10" Type="http://schemas.openxmlformats.org/officeDocument/2006/relationships/image" Target="../media/image226.wmf"/><Relationship Id="rId4" Type="http://schemas.openxmlformats.org/officeDocument/2006/relationships/notesSlide" Target="../notesSlides/notesSlide78.xml"/><Relationship Id="rId9" Type="http://schemas.openxmlformats.org/officeDocument/2006/relationships/oleObject" Target="../embeddings/oleObject171.bin"/><Relationship Id="rId14" Type="http://schemas.openxmlformats.org/officeDocument/2006/relationships/image" Target="../media/image228.wmf"/></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9.bin"/><Relationship Id="rId18" Type="http://schemas.openxmlformats.org/officeDocument/2006/relationships/image" Target="../media/image20.wmf"/><Relationship Id="rId26" Type="http://schemas.openxmlformats.org/officeDocument/2006/relationships/image" Target="../media/image24.wmf"/><Relationship Id="rId3" Type="http://schemas.openxmlformats.org/officeDocument/2006/relationships/slideLayout" Target="../slideLayouts/slideLayout11.xml"/><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17.wmf"/><Relationship Id="rId17" Type="http://schemas.openxmlformats.org/officeDocument/2006/relationships/oleObject" Target="../embeddings/oleObject11.bin"/><Relationship Id="rId25" Type="http://schemas.openxmlformats.org/officeDocument/2006/relationships/oleObject" Target="../embeddings/oleObject15.bin"/><Relationship Id="rId2" Type="http://schemas.openxmlformats.org/officeDocument/2006/relationships/customXml" Target="../../customXml/item20.xml"/><Relationship Id="rId16" Type="http://schemas.openxmlformats.org/officeDocument/2006/relationships/image" Target="../media/image19.wmf"/><Relationship Id="rId20" Type="http://schemas.openxmlformats.org/officeDocument/2006/relationships/image" Target="../media/image21.wmf"/><Relationship Id="rId1" Type="http://schemas.openxmlformats.org/officeDocument/2006/relationships/vmlDrawing" Target="../drawings/vmlDrawing2.vml"/><Relationship Id="rId6" Type="http://schemas.openxmlformats.org/officeDocument/2006/relationships/image" Target="../media/image14.wmf"/><Relationship Id="rId11" Type="http://schemas.openxmlformats.org/officeDocument/2006/relationships/oleObject" Target="../embeddings/oleObject8.bin"/><Relationship Id="rId24" Type="http://schemas.openxmlformats.org/officeDocument/2006/relationships/image" Target="../media/image23.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28" Type="http://schemas.openxmlformats.org/officeDocument/2006/relationships/image" Target="../media/image25.wmf"/><Relationship Id="rId10" Type="http://schemas.openxmlformats.org/officeDocument/2006/relationships/image" Target="../media/image16.wmf"/><Relationship Id="rId19" Type="http://schemas.openxmlformats.org/officeDocument/2006/relationships/oleObject" Target="../embeddings/oleObject12.bin"/><Relationship Id="rId4" Type="http://schemas.openxmlformats.org/officeDocument/2006/relationships/notesSlide" Target="../notesSlides/notesSlide7.xml"/><Relationship Id="rId9" Type="http://schemas.openxmlformats.org/officeDocument/2006/relationships/oleObject" Target="../embeddings/oleObject7.bin"/><Relationship Id="rId14" Type="http://schemas.openxmlformats.org/officeDocument/2006/relationships/image" Target="../media/image18.wmf"/><Relationship Id="rId22" Type="http://schemas.openxmlformats.org/officeDocument/2006/relationships/image" Target="../media/image22.wmf"/><Relationship Id="rId27" Type="http://schemas.openxmlformats.org/officeDocument/2006/relationships/oleObject" Target="../embeddings/oleObject16.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1.xml"/><Relationship Id="rId1" Type="http://schemas.openxmlformats.org/officeDocument/2006/relationships/customXml" Target="../../customXml/item91.xml"/><Relationship Id="rId4" Type="http://schemas.openxmlformats.org/officeDocument/2006/relationships/image" Target="../media/image231.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1.xml"/><Relationship Id="rId1" Type="http://schemas.openxmlformats.org/officeDocument/2006/relationships/customXml" Target="../../customXml/item136.xml"/><Relationship Id="rId4" Type="http://schemas.openxmlformats.org/officeDocument/2006/relationships/image" Target="../media/image232.jpeg"/></Relationships>
</file>

<file path=ppt/slides/_rels/slide82.xml.rels><?xml version="1.0" encoding="UTF-8" standalone="yes"?>
<Relationships xmlns="http://schemas.openxmlformats.org/package/2006/relationships"><Relationship Id="rId8" Type="http://schemas.openxmlformats.org/officeDocument/2006/relationships/image" Target="../media/image234.wmf"/><Relationship Id="rId13" Type="http://schemas.openxmlformats.org/officeDocument/2006/relationships/oleObject" Target="../embeddings/oleObject180.bin"/><Relationship Id="rId3" Type="http://schemas.openxmlformats.org/officeDocument/2006/relationships/slideLayout" Target="../slideLayouts/slideLayout11.xml"/><Relationship Id="rId7" Type="http://schemas.openxmlformats.org/officeDocument/2006/relationships/oleObject" Target="../embeddings/oleObject177.bin"/><Relationship Id="rId12" Type="http://schemas.openxmlformats.org/officeDocument/2006/relationships/image" Target="../media/image236.wmf"/><Relationship Id="rId2" Type="http://schemas.openxmlformats.org/officeDocument/2006/relationships/customXml" Target="../../customXml/item1.xml"/><Relationship Id="rId16" Type="http://schemas.openxmlformats.org/officeDocument/2006/relationships/image" Target="../media/image238.wmf"/><Relationship Id="rId1" Type="http://schemas.openxmlformats.org/officeDocument/2006/relationships/vmlDrawing" Target="../drawings/vmlDrawing30.vml"/><Relationship Id="rId6" Type="http://schemas.openxmlformats.org/officeDocument/2006/relationships/image" Target="../media/image233.wmf"/><Relationship Id="rId11" Type="http://schemas.openxmlformats.org/officeDocument/2006/relationships/oleObject" Target="../embeddings/oleObject179.bin"/><Relationship Id="rId5" Type="http://schemas.openxmlformats.org/officeDocument/2006/relationships/oleObject" Target="../embeddings/oleObject176.bin"/><Relationship Id="rId15" Type="http://schemas.openxmlformats.org/officeDocument/2006/relationships/oleObject" Target="../embeddings/oleObject181.bin"/><Relationship Id="rId10" Type="http://schemas.openxmlformats.org/officeDocument/2006/relationships/image" Target="../media/image235.wmf"/><Relationship Id="rId4" Type="http://schemas.openxmlformats.org/officeDocument/2006/relationships/notesSlide" Target="../notesSlides/notesSlide81.xml"/><Relationship Id="rId9" Type="http://schemas.openxmlformats.org/officeDocument/2006/relationships/oleObject" Target="../embeddings/oleObject178.bin"/><Relationship Id="rId14" Type="http://schemas.openxmlformats.org/officeDocument/2006/relationships/image" Target="../media/image237.wmf"/></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1.xml"/><Relationship Id="rId1" Type="http://schemas.openxmlformats.org/officeDocument/2006/relationships/customXml" Target="../../customXml/item115.xml"/><Relationship Id="rId4" Type="http://schemas.openxmlformats.org/officeDocument/2006/relationships/image" Target="../media/image239.jpe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1.xml"/><Relationship Id="rId1" Type="http://schemas.openxmlformats.org/officeDocument/2006/relationships/customXml" Target="../../customXml/item121.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1.xml"/><Relationship Id="rId1" Type="http://schemas.openxmlformats.org/officeDocument/2006/relationships/customXml" Target="../../customXml/item74.xml"/><Relationship Id="rId5" Type="http://schemas.openxmlformats.org/officeDocument/2006/relationships/image" Target="../media/image241.jpeg"/><Relationship Id="rId4" Type="http://schemas.openxmlformats.org/officeDocument/2006/relationships/image" Target="../media/image240.jpe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1.xml"/><Relationship Id="rId1" Type="http://schemas.openxmlformats.org/officeDocument/2006/relationships/customXml" Target="../../customXml/item90.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1.xml"/><Relationship Id="rId1" Type="http://schemas.openxmlformats.org/officeDocument/2006/relationships/customXml" Target="../../customXml/item31.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1.xml"/><Relationship Id="rId1" Type="http://schemas.openxmlformats.org/officeDocument/2006/relationships/customXml" Target="../../customXml/item118.xml"/><Relationship Id="rId4" Type="http://schemas.openxmlformats.org/officeDocument/2006/relationships/image" Target="../media/image242.jpeg"/></Relationships>
</file>

<file path=ppt/slides/_rels/slide89.xml.rels><?xml version="1.0" encoding="UTF-8" standalone="yes"?>
<Relationships xmlns="http://schemas.openxmlformats.org/package/2006/relationships"><Relationship Id="rId8" Type="http://schemas.openxmlformats.org/officeDocument/2006/relationships/image" Target="../media/image244.wmf"/><Relationship Id="rId13" Type="http://schemas.openxmlformats.org/officeDocument/2006/relationships/oleObject" Target="../embeddings/oleObject186.bin"/><Relationship Id="rId18" Type="http://schemas.openxmlformats.org/officeDocument/2006/relationships/image" Target="../media/image249.wmf"/><Relationship Id="rId26" Type="http://schemas.openxmlformats.org/officeDocument/2006/relationships/image" Target="../media/image253.wmf"/><Relationship Id="rId3" Type="http://schemas.openxmlformats.org/officeDocument/2006/relationships/slideLayout" Target="../slideLayouts/slideLayout11.xml"/><Relationship Id="rId21" Type="http://schemas.openxmlformats.org/officeDocument/2006/relationships/oleObject" Target="../embeddings/oleObject190.bin"/><Relationship Id="rId7" Type="http://schemas.openxmlformats.org/officeDocument/2006/relationships/oleObject" Target="../embeddings/oleObject183.bin"/><Relationship Id="rId12" Type="http://schemas.openxmlformats.org/officeDocument/2006/relationships/image" Target="../media/image246.wmf"/><Relationship Id="rId17" Type="http://schemas.openxmlformats.org/officeDocument/2006/relationships/oleObject" Target="../embeddings/oleObject188.bin"/><Relationship Id="rId25" Type="http://schemas.openxmlformats.org/officeDocument/2006/relationships/oleObject" Target="../embeddings/oleObject192.bin"/><Relationship Id="rId2" Type="http://schemas.openxmlformats.org/officeDocument/2006/relationships/customXml" Target="../../customXml/item113.xml"/><Relationship Id="rId16" Type="http://schemas.openxmlformats.org/officeDocument/2006/relationships/image" Target="../media/image248.wmf"/><Relationship Id="rId20" Type="http://schemas.openxmlformats.org/officeDocument/2006/relationships/image" Target="../media/image250.wmf"/><Relationship Id="rId1" Type="http://schemas.openxmlformats.org/officeDocument/2006/relationships/vmlDrawing" Target="../drawings/vmlDrawing31.vml"/><Relationship Id="rId6" Type="http://schemas.openxmlformats.org/officeDocument/2006/relationships/image" Target="../media/image243.wmf"/><Relationship Id="rId11" Type="http://schemas.openxmlformats.org/officeDocument/2006/relationships/oleObject" Target="../embeddings/oleObject185.bin"/><Relationship Id="rId24" Type="http://schemas.openxmlformats.org/officeDocument/2006/relationships/image" Target="../media/image252.wmf"/><Relationship Id="rId5" Type="http://schemas.openxmlformats.org/officeDocument/2006/relationships/oleObject" Target="../embeddings/oleObject182.bin"/><Relationship Id="rId15" Type="http://schemas.openxmlformats.org/officeDocument/2006/relationships/oleObject" Target="../embeddings/oleObject187.bin"/><Relationship Id="rId23" Type="http://schemas.openxmlformats.org/officeDocument/2006/relationships/oleObject" Target="../embeddings/oleObject191.bin"/><Relationship Id="rId28" Type="http://schemas.openxmlformats.org/officeDocument/2006/relationships/image" Target="../media/image254.wmf"/><Relationship Id="rId10" Type="http://schemas.openxmlformats.org/officeDocument/2006/relationships/image" Target="../media/image245.wmf"/><Relationship Id="rId19" Type="http://schemas.openxmlformats.org/officeDocument/2006/relationships/oleObject" Target="../embeddings/oleObject189.bin"/><Relationship Id="rId4" Type="http://schemas.openxmlformats.org/officeDocument/2006/relationships/notesSlide" Target="../notesSlides/notesSlide88.xml"/><Relationship Id="rId9" Type="http://schemas.openxmlformats.org/officeDocument/2006/relationships/oleObject" Target="../embeddings/oleObject184.bin"/><Relationship Id="rId14" Type="http://schemas.openxmlformats.org/officeDocument/2006/relationships/image" Target="../media/image247.wmf"/><Relationship Id="rId22" Type="http://schemas.openxmlformats.org/officeDocument/2006/relationships/image" Target="../media/image251.wmf"/><Relationship Id="rId27" Type="http://schemas.openxmlformats.org/officeDocument/2006/relationships/oleObject" Target="../embeddings/oleObject193.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9.wmf"/><Relationship Id="rId3" Type="http://schemas.openxmlformats.org/officeDocument/2006/relationships/slideLayout" Target="../slideLayouts/slideLayout11.xml"/><Relationship Id="rId7" Type="http://schemas.openxmlformats.org/officeDocument/2006/relationships/image" Target="../media/image26.wmf"/><Relationship Id="rId12" Type="http://schemas.openxmlformats.org/officeDocument/2006/relationships/oleObject" Target="../embeddings/oleObject20.bin"/><Relationship Id="rId2" Type="http://schemas.openxmlformats.org/officeDocument/2006/relationships/customXml" Target="../../customXml/item80.xml"/><Relationship Id="rId1" Type="http://schemas.openxmlformats.org/officeDocument/2006/relationships/vmlDrawing" Target="../drawings/vmlDrawing3.vml"/><Relationship Id="rId6" Type="http://schemas.openxmlformats.org/officeDocument/2006/relationships/oleObject" Target="../embeddings/oleObject17.bin"/><Relationship Id="rId11" Type="http://schemas.openxmlformats.org/officeDocument/2006/relationships/image" Target="../media/image28.wmf"/><Relationship Id="rId5" Type="http://schemas.openxmlformats.org/officeDocument/2006/relationships/image" Target="../media/image30.jpeg"/><Relationship Id="rId10" Type="http://schemas.openxmlformats.org/officeDocument/2006/relationships/oleObject" Target="../embeddings/oleObject19.bin"/><Relationship Id="rId4" Type="http://schemas.openxmlformats.org/officeDocument/2006/relationships/notesSlide" Target="../notesSlides/notesSlide8.xml"/><Relationship Id="rId9" Type="http://schemas.openxmlformats.org/officeDocument/2006/relationships/image" Target="../media/image27.wmf"/></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1.xml"/><Relationship Id="rId1" Type="http://schemas.openxmlformats.org/officeDocument/2006/relationships/customXml" Target="../../customXml/item47.xml"/><Relationship Id="rId4" Type="http://schemas.openxmlformats.org/officeDocument/2006/relationships/image" Target="../media/image255.jpe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1.xml"/><Relationship Id="rId1" Type="http://schemas.openxmlformats.org/officeDocument/2006/relationships/customXml" Target="../../customXml/item96.xml"/><Relationship Id="rId5" Type="http://schemas.openxmlformats.org/officeDocument/2006/relationships/image" Target="../media/image257.jpeg"/><Relationship Id="rId4" Type="http://schemas.openxmlformats.org/officeDocument/2006/relationships/image" Target="../media/image256.jpeg"/></Relationships>
</file>

<file path=ppt/slides/_rels/slide92.xml.rels><?xml version="1.0" encoding="UTF-8" standalone="yes"?>
<Relationships xmlns="http://schemas.openxmlformats.org/package/2006/relationships"><Relationship Id="rId8" Type="http://schemas.openxmlformats.org/officeDocument/2006/relationships/image" Target="../media/image259.wmf"/><Relationship Id="rId3" Type="http://schemas.openxmlformats.org/officeDocument/2006/relationships/slideLayout" Target="../slideLayouts/slideLayout11.xml"/><Relationship Id="rId7" Type="http://schemas.openxmlformats.org/officeDocument/2006/relationships/oleObject" Target="../embeddings/oleObject195.bin"/><Relationship Id="rId2" Type="http://schemas.openxmlformats.org/officeDocument/2006/relationships/customXml" Target="../../customXml/item70.xml"/><Relationship Id="rId1" Type="http://schemas.openxmlformats.org/officeDocument/2006/relationships/vmlDrawing" Target="../drawings/vmlDrawing32.vml"/><Relationship Id="rId6" Type="http://schemas.openxmlformats.org/officeDocument/2006/relationships/image" Target="../media/image258.wmf"/><Relationship Id="rId5" Type="http://schemas.openxmlformats.org/officeDocument/2006/relationships/oleObject" Target="../embeddings/oleObject194.bin"/><Relationship Id="rId10" Type="http://schemas.openxmlformats.org/officeDocument/2006/relationships/image" Target="../media/image260.wmf"/><Relationship Id="rId4" Type="http://schemas.openxmlformats.org/officeDocument/2006/relationships/notesSlide" Target="../notesSlides/notesSlide91.xml"/><Relationship Id="rId9" Type="http://schemas.openxmlformats.org/officeDocument/2006/relationships/oleObject" Target="../embeddings/oleObject196.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1.xml"/><Relationship Id="rId1" Type="http://schemas.openxmlformats.org/officeDocument/2006/relationships/customXml" Target="../../customXml/item52.xml"/><Relationship Id="rId5" Type="http://schemas.openxmlformats.org/officeDocument/2006/relationships/image" Target="../media/image262.jpeg"/><Relationship Id="rId4" Type="http://schemas.openxmlformats.org/officeDocument/2006/relationships/image" Target="../media/image261.jpe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1.xml"/><Relationship Id="rId1" Type="http://schemas.openxmlformats.org/officeDocument/2006/relationships/customXml" Target="../../customXml/item93.xml"/><Relationship Id="rId4" Type="http://schemas.openxmlformats.org/officeDocument/2006/relationships/image" Target="../media/image263.jpeg"/></Relationships>
</file>

<file path=ppt/slides/_rels/slide95.xml.rels><?xml version="1.0" encoding="UTF-8" standalone="yes"?>
<Relationships xmlns="http://schemas.openxmlformats.org/package/2006/relationships"><Relationship Id="rId8" Type="http://schemas.openxmlformats.org/officeDocument/2006/relationships/image" Target="../media/image265.wmf"/><Relationship Id="rId3" Type="http://schemas.openxmlformats.org/officeDocument/2006/relationships/slideLayout" Target="../slideLayouts/slideLayout11.xml"/><Relationship Id="rId7" Type="http://schemas.openxmlformats.org/officeDocument/2006/relationships/oleObject" Target="../embeddings/oleObject198.bin"/><Relationship Id="rId2" Type="http://schemas.openxmlformats.org/officeDocument/2006/relationships/customXml" Target="../../customXml/item77.xml"/><Relationship Id="rId1" Type="http://schemas.openxmlformats.org/officeDocument/2006/relationships/vmlDrawing" Target="../drawings/vmlDrawing33.vml"/><Relationship Id="rId6" Type="http://schemas.openxmlformats.org/officeDocument/2006/relationships/image" Target="../media/image264.wmf"/><Relationship Id="rId5" Type="http://schemas.openxmlformats.org/officeDocument/2006/relationships/oleObject" Target="../embeddings/oleObject197.bin"/><Relationship Id="rId10" Type="http://schemas.openxmlformats.org/officeDocument/2006/relationships/image" Target="../media/image266.wmf"/><Relationship Id="rId4" Type="http://schemas.openxmlformats.org/officeDocument/2006/relationships/notesSlide" Target="../notesSlides/notesSlide94.xml"/><Relationship Id="rId9" Type="http://schemas.openxmlformats.org/officeDocument/2006/relationships/oleObject" Target="../embeddings/oleObject199.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1.xml"/><Relationship Id="rId1" Type="http://schemas.openxmlformats.org/officeDocument/2006/relationships/customXml" Target="../../customXml/item16.xml"/><Relationship Id="rId5" Type="http://schemas.openxmlformats.org/officeDocument/2006/relationships/image" Target="../media/image268.jpeg"/><Relationship Id="rId4" Type="http://schemas.openxmlformats.org/officeDocument/2006/relationships/image" Target="../media/image267.jpe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1.xml"/><Relationship Id="rId1" Type="http://schemas.openxmlformats.org/officeDocument/2006/relationships/customXml" Target="../../customXml/item3.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1.xml"/><Relationship Id="rId1" Type="http://schemas.openxmlformats.org/officeDocument/2006/relationships/customXml" Target="../../customXml/item60.xml"/><Relationship Id="rId4" Type="http://schemas.openxmlformats.org/officeDocument/2006/relationships/image" Target="../media/image269.jpe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1.xml"/><Relationship Id="rId1" Type="http://schemas.openxmlformats.org/officeDocument/2006/relationships/customXml" Target="../../customXml/item45.xml"/><Relationship Id="rId4" Type="http://schemas.openxmlformats.org/officeDocument/2006/relationships/image" Target="../media/image27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5011362" y="1538533"/>
            <a:ext cx="2922059" cy="77622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40000"/>
              </a:lnSpc>
            </a:pPr>
            <a:r>
              <a:rPr kumimoji="1" lang="en-US" altLang="zh-CN" sz="2800">
                <a:solidFill>
                  <a:schemeClr val="bg1"/>
                </a:solidFill>
                <a:latin typeface="Microsoft YaHei"/>
                <a:ea typeface="Microsoft YaHei"/>
                <a:cs typeface="Microsoft YaHei"/>
              </a:rPr>
              <a:t>  </a:t>
            </a:r>
            <a:r>
              <a:rPr kumimoji="1" lang="zh-CN" altLang="en-US" sz="2800" smtClean="0">
                <a:solidFill>
                  <a:schemeClr val="bg1"/>
                </a:solidFill>
                <a:latin typeface="Microsoft YaHei"/>
                <a:ea typeface="Microsoft YaHei"/>
                <a:cs typeface="Microsoft YaHei"/>
              </a:rPr>
              <a:t>中考物理</a:t>
            </a:r>
            <a:endParaRPr kumimoji="1" lang="zh-CN" altLang="en-US" sz="1100">
              <a:solidFill>
                <a:schemeClr val="bg1"/>
              </a:solidFill>
              <a:latin typeface="Microsoft YaHei"/>
              <a:ea typeface="Microsoft YaHei"/>
              <a:cs typeface="Microsoft YaHei"/>
            </a:endParaRPr>
          </a:p>
        </p:txBody>
      </p:sp>
      <p:sp>
        <p:nvSpPr>
          <p:cNvPr id="6" name="标题 1"/>
          <p:cNvSpPr txBox="1"/>
          <p:nvPr/>
        </p:nvSpPr>
        <p:spPr>
          <a:xfrm>
            <a:off x="683568" y="3563987"/>
            <a:ext cx="7743202" cy="5997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4000" baseline="30000" dirty="0" smtClean="0">
                <a:solidFill>
                  <a:schemeClr val="bg1"/>
                </a:solidFill>
                <a:latin typeface="Microsoft YaHei"/>
                <a:ea typeface="Microsoft YaHei"/>
                <a:cs typeface="Microsoft YaHei"/>
              </a:rPr>
              <a:t>专题十三　电功和电功率</a:t>
            </a:r>
            <a:endParaRPr kumimoji="1" lang="zh-CN" altLang="en-US" sz="4000" dirty="0">
              <a:solidFill>
                <a:schemeClr val="bg1"/>
              </a:solidFill>
              <a:latin typeface="Microsoft YaHei"/>
              <a:ea typeface="Microsoft YaHei"/>
              <a:cs typeface="Microsoft YaHei"/>
            </a:endParaRPr>
          </a:p>
        </p:txBody>
      </p:sp>
      <p:sp>
        <p:nvSpPr>
          <p:cNvPr id="7" name="TextBox 6"/>
          <p:cNvSpPr txBox="1"/>
          <p:nvPr/>
        </p:nvSpPr>
        <p:spPr>
          <a:xfrm>
            <a:off x="1316568" y="107603"/>
            <a:ext cx="6624736" cy="769441"/>
          </a:xfrm>
          <a:prstGeom prst="rect">
            <a:avLst/>
          </a:prstGeom>
          <a:noFill/>
        </p:spPr>
        <p:txBody>
          <a:bodyPr wrap="square" rtlCol="0">
            <a:spAutoFit/>
          </a:bodyPr>
          <a:lstStyle/>
          <a:p>
            <a:r>
              <a:rPr lang="en-US" altLang="zh-CN" sz="4400" dirty="0" smtClean="0">
                <a:solidFill>
                  <a:schemeClr val="bg1"/>
                </a:solidFill>
              </a:rPr>
              <a:t>2021</a:t>
            </a:r>
            <a:r>
              <a:rPr lang="zh-CN" altLang="en-US" sz="4400" dirty="0" smtClean="0">
                <a:solidFill>
                  <a:schemeClr val="bg1"/>
                </a:solidFill>
              </a:rPr>
              <a:t>物理中考二轮总复习</a:t>
            </a:r>
            <a:endParaRPr lang="zh-CN" altLang="en-US" sz="4400" dirty="0">
              <a:solidFill>
                <a:schemeClr val="bg1"/>
              </a:solidFill>
            </a:endParaRPr>
          </a:p>
        </p:txBody>
      </p:sp>
    </p:spTree>
    <p:extLst>
      <p:ext uri="{BB962C8B-B14F-4D97-AF65-F5344CB8AC3E}">
        <p14:creationId xmlns:p14="http://schemas.microsoft.com/office/powerpoint/2010/main" val="201413798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(2020四川南充,18,2分)将一段电阻丝接入电路中,测得其两端电压为12 V,通过的电流为3 A,则该电阻</a:t>
            </a:r>
            <a:r>
              <a:rPr/>
              <a:t/>
            </a:r>
            <a:br>
              <a:rPr/>
            </a:br>
            <a:r>
              <a:rPr lang="zh-CN" altLang="en-US" sz="1417" kern="0" smtClean="0">
                <a:solidFill>
                  <a:srgbClr val="000000"/>
                </a:solidFill>
                <a:latin typeface="Times New Roman" pitchFamily="65" charset="-122"/>
                <a:ea typeface="宋体" pitchFamily="65" charset="-122"/>
              </a:rPr>
              <a:t>丝电阻为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Ω;若将该电阻丝两端电压由12 V降至6 V,则电功率变化了</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a:t>
            </a:r>
            <a:endParaRPr lang="zh-CN" altLang="en-US"/>
          </a:p>
        </p:txBody>
      </p:sp>
      <p:sp>
        <p:nvSpPr>
          <p:cNvPr id="3" name="TextBox 2"/>
          <p:cNvSpPr txBox="1"/>
          <p:nvPr/>
        </p:nvSpPr>
        <p:spPr>
          <a:xfrm>
            <a:off x="720000" y="190294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4　27</a:t>
            </a:r>
            <a:endParaRPr lang="zh-CN" altLang="en-US"/>
          </a:p>
        </p:txBody>
      </p:sp>
      <p:grpSp>
        <p:nvGrpSpPr>
          <p:cNvPr id="4" name="组合 3"/>
          <p:cNvGrpSpPr/>
          <p:nvPr/>
        </p:nvGrpSpPr>
        <p:grpSpPr>
          <a:xfrm>
            <a:off x="720000" y="2408692"/>
            <a:ext cx="8316000" cy="861563"/>
            <a:chOff x="720000" y="1260000"/>
            <a:chExt cx="8316000" cy="861563"/>
          </a:xfrm>
        </p:grpSpPr>
        <p:sp>
          <p:nvSpPr>
            <p:cNvPr id="5" name="TextBox 2"/>
            <p:cNvSpPr txBox="1"/>
            <p:nvPr/>
          </p:nvSpPr>
          <p:spPr>
            <a:xfrm>
              <a:off x="720000" y="1260000"/>
              <a:ext cx="8316000" cy="81624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该电阻丝电阻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2353" kern="0" spc="-77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15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=4 Ω,此时消耗的功率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=12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3 A=36 W;当该电阻丝两端电压降至</a:t>
              </a:r>
              <a:endParaRPr lang="zh-CN" altLang="en-US"/>
            </a:p>
            <a:p>
              <a:pPr marL="0" indent="0" eaLnBrk="0" latinLnBrk="1" hangingPunct="0">
                <a:lnSpc>
                  <a:spcPct val="100000"/>
                </a:lnSpc>
                <a:spcBef>
                  <a:spcPts val="367"/>
                </a:spcBef>
                <a:buNone/>
              </a:pPr>
              <a:r>
                <a:rPr lang="zh-CN" altLang="en-US" sz="1417" kern="0" smtClean="0">
                  <a:solidFill>
                    <a:srgbClr val="000000"/>
                  </a:solidFill>
                  <a:latin typeface="Times New Roman" pitchFamily="65" charset="-122"/>
                  <a:ea typeface="宋体" pitchFamily="65" charset="-122"/>
                </a:rPr>
                <a:t>6 V时,消耗的功率为</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2506" kern="0" spc="-18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06" kern="0" spc="101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=9 W,故功率变化了36 W-9 W=27 W。</a:t>
              </a:r>
              <a:endParaRPr lang="zh-CN" altLang="en-US"/>
            </a:p>
          </p:txBody>
        </p:sp>
        <p:graphicFrame>
          <p:nvGraphicFramePr>
            <p:cNvPr id="6" name="对象 5"/>
            <p:cNvGraphicFramePr>
              <a:graphicFrameLocks noChangeAspect="1"/>
            </p:cNvGraphicFramePr>
            <p:nvPr/>
          </p:nvGraphicFramePr>
          <p:xfrm>
            <a:off x="2505606" y="1281526"/>
            <a:ext cx="200025" cy="400050"/>
          </p:xfrm>
          <a:graphic>
            <a:graphicData uri="http://schemas.openxmlformats.org/presentationml/2006/ole">
              <mc:AlternateContent xmlns:mc="http://schemas.openxmlformats.org/markup-compatibility/2006">
                <mc:Choice xmlns:v="urn:schemas-microsoft-com:vml" Requires="v">
                  <p:oleObj spid="_x0000_s4101" name="Equation" r:id="rId5" imgW="201600" imgH="403200" progId="">
                    <p:embed/>
                  </p:oleObj>
                </mc:Choice>
                <mc:Fallback>
                  <p:oleObj name="Equation" r:id="rId5" imgW="201600" imgH="403200" progId="">
                    <p:embed/>
                    <p:pic>
                      <p:nvPicPr>
                        <p:cNvPr id="0" name="OLE substitute image"/>
                        <p:cNvPicPr/>
                        <p:nvPr/>
                      </p:nvPicPr>
                      <p:blipFill>
                        <a:blip r:embed="rId6"/>
                        <a:stretch>
                          <a:fillRect/>
                        </a:stretch>
                      </p:blipFill>
                      <p:spPr>
                        <a:xfrm>
                          <a:off x="2505606" y="1281526"/>
                          <a:ext cx="200025" cy="40005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2807145" y="1271406"/>
            <a:ext cx="333375" cy="419100"/>
          </p:xfrm>
          <a:graphic>
            <a:graphicData uri="http://schemas.openxmlformats.org/presentationml/2006/ole">
              <mc:AlternateContent xmlns:mc="http://schemas.openxmlformats.org/markup-compatibility/2006">
                <mc:Choice xmlns:v="urn:schemas-microsoft-com:vml" Requires="v">
                  <p:oleObj spid="_x0000_s4102" name="Equation" r:id="rId7" imgW="336000" imgH="422400" progId="">
                    <p:embed/>
                  </p:oleObj>
                </mc:Choice>
                <mc:Fallback>
                  <p:oleObj name="Equation" r:id="rId7" imgW="336000" imgH="422400" progId="">
                    <p:embed/>
                    <p:pic>
                      <p:nvPicPr>
                        <p:cNvPr id="0" name="OLE substitute image"/>
                        <p:cNvPicPr/>
                        <p:nvPr/>
                      </p:nvPicPr>
                      <p:blipFill>
                        <a:blip r:embed="rId8"/>
                        <a:stretch>
                          <a:fillRect/>
                        </a:stretch>
                      </p:blipFill>
                      <p:spPr>
                        <a:xfrm>
                          <a:off x="2807145" y="1271406"/>
                          <a:ext cx="333375" cy="41910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2490093" y="1692938"/>
            <a:ext cx="295275" cy="428625"/>
          </p:xfrm>
          <a:graphic>
            <a:graphicData uri="http://schemas.openxmlformats.org/presentationml/2006/ole">
              <mc:AlternateContent xmlns:mc="http://schemas.openxmlformats.org/markup-compatibility/2006">
                <mc:Choice xmlns:v="urn:schemas-microsoft-com:vml" Requires="v">
                  <p:oleObj spid="_x0000_s4103" name="Equation" r:id="rId9" imgW="297600" imgH="432000" progId="">
                    <p:embed/>
                  </p:oleObj>
                </mc:Choice>
                <mc:Fallback>
                  <p:oleObj name="Equation" r:id="rId9" imgW="297600" imgH="432000" progId="">
                    <p:embed/>
                    <p:pic>
                      <p:nvPicPr>
                        <p:cNvPr id="0" name="OLE substitute image"/>
                        <p:cNvPicPr/>
                        <p:nvPr/>
                      </p:nvPicPr>
                      <p:blipFill>
                        <a:blip r:embed="rId10"/>
                        <a:stretch>
                          <a:fillRect/>
                        </a:stretch>
                      </p:blipFill>
                      <p:spPr>
                        <a:xfrm>
                          <a:off x="2490093" y="1692938"/>
                          <a:ext cx="295275" cy="428625"/>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2886882" y="1692938"/>
            <a:ext cx="447675" cy="428625"/>
          </p:xfrm>
          <a:graphic>
            <a:graphicData uri="http://schemas.openxmlformats.org/presentationml/2006/ole">
              <mc:AlternateContent xmlns:mc="http://schemas.openxmlformats.org/markup-compatibility/2006">
                <mc:Choice xmlns:v="urn:schemas-microsoft-com:vml" Requires="v">
                  <p:oleObj spid="_x0000_s4104" name="Equation" r:id="rId11" imgW="451200" imgH="432000" progId="">
                    <p:embed/>
                  </p:oleObj>
                </mc:Choice>
                <mc:Fallback>
                  <p:oleObj name="Equation" r:id="rId11" imgW="451200" imgH="432000" progId="">
                    <p:embed/>
                    <p:pic>
                      <p:nvPicPr>
                        <p:cNvPr id="0" name="OLE substitute image"/>
                        <p:cNvPicPr/>
                        <p:nvPr/>
                      </p:nvPicPr>
                      <p:blipFill>
                        <a:blip r:embed="rId12"/>
                        <a:stretch>
                          <a:fillRect/>
                        </a:stretch>
                      </p:blipFill>
                      <p:spPr>
                        <a:xfrm>
                          <a:off x="2886882" y="1692938"/>
                          <a:ext cx="447675" cy="428625"/>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91470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(1)滑动变阻器要“一上一下”连接,并且需要与电路图保持一致。</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(2)闭合开关前,滑片应在使滑动变阻器接入电路的阻值为最大阻值处。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(3)电流表有示数,小灯泡不发光,电压表无示数,说明故障原因可能是小灯泡或电压表短路。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(4)电流表接0~0.6 A量程,故读数为0.2 A;小灯泡额定功率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=2.5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0.2 A=0.5 W;灯丝电阻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239"/>
              </a:spcBef>
              <a:buNone/>
            </a:pPr>
            <a:r>
              <a:rPr lang="zh-CN" altLang="en-US" sz="2465" kern="0" spc="6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=12.5 Ω。</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(5)要使灯泡两端电压增大,应移动滑片,使滑动变阻器接入电路中的阻值减小,故滑片要向</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端移动。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(6)影响电阻大小的因素有材料、长度、横截面积、温度,根据题意知是灯丝温度发生改变引起了电阻</a:t>
            </a:r>
            <a:r>
              <a:rPr/>
              <a:t/>
            </a:r>
            <a:br>
              <a:rPr/>
            </a:br>
            <a:r>
              <a:rPr lang="zh-CN" altLang="en-US" sz="1417" kern="0" smtClean="0">
                <a:solidFill>
                  <a:srgbClr val="000000"/>
                </a:solidFill>
                <a:latin typeface="Times New Roman" pitchFamily="65" charset="-122"/>
                <a:ea typeface="宋体" pitchFamily="65" charset="-122"/>
              </a:rPr>
              <a:t>变化。</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(7)</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示数为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时,灯泡正常发光,则</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88"/>
              </a:spcBef>
              <a:buNone/>
            </a:pPr>
            <a:r>
              <a:rPr lang="zh-CN" altLang="en-US" sz="1417" kern="0" smtClean="0">
                <a:solidFill>
                  <a:srgbClr val="000000"/>
                </a:solidFill>
                <a:latin typeface="Times New Roman" pitchFamily="65" charset="-122"/>
                <a:ea typeface="宋体" pitchFamily="65" charset="-122"/>
              </a:rPr>
              <a:t>此时</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示数为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,则灯泡额定电流</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88"/>
              </a:spcBef>
              <a:buNone/>
            </a:pPr>
            <a:r>
              <a:rPr lang="zh-CN" altLang="en-US" sz="1417" kern="0" smtClean="0">
                <a:solidFill>
                  <a:srgbClr val="000000"/>
                </a:solidFill>
                <a:latin typeface="Times New Roman" pitchFamily="65" charset="-122"/>
                <a:ea typeface="宋体" pitchFamily="65" charset="-122"/>
              </a:rPr>
              <a:t>故灯泡额定功率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endParaRPr lang="zh-CN" altLang="en-US"/>
          </a:p>
        </p:txBody>
      </p:sp>
      <p:pic>
        <p:nvPicPr>
          <p:cNvPr id="3" name="图片 3" descr="textimage70.jpeg"/>
          <p:cNvPicPr>
            <a:picLocks noChangeAspect="1"/>
          </p:cNvPicPr>
          <p:nvPr/>
        </p:nvPicPr>
        <p:blipFill>
          <a:blip r:embed="rId5"/>
          <a:stretch>
            <a:fillRect/>
          </a:stretch>
        </p:blipFill>
        <p:spPr>
          <a:xfrm>
            <a:off x="912298" y="3462958"/>
            <a:ext cx="200024" cy="209549"/>
          </a:xfrm>
          <a:prstGeom prst="rect">
            <a:avLst/>
          </a:prstGeom>
        </p:spPr>
      </p:pic>
      <p:pic>
        <p:nvPicPr>
          <p:cNvPr id="4" name="图片 4" descr="textimage71.jpeg"/>
          <p:cNvPicPr>
            <a:picLocks noChangeAspect="1"/>
          </p:cNvPicPr>
          <p:nvPr/>
        </p:nvPicPr>
        <p:blipFill>
          <a:blip r:embed="rId6"/>
          <a:stretch>
            <a:fillRect/>
          </a:stretch>
        </p:blipFill>
        <p:spPr>
          <a:xfrm>
            <a:off x="1062416" y="3683740"/>
            <a:ext cx="200024" cy="209549"/>
          </a:xfrm>
          <a:prstGeom prst="rect">
            <a:avLst/>
          </a:prstGeom>
        </p:spPr>
      </p:pic>
      <p:graphicFrame>
        <p:nvGraphicFramePr>
          <p:cNvPr id="6" name="对象 5"/>
          <p:cNvGraphicFramePr>
            <a:graphicFrameLocks noChangeAspect="1"/>
          </p:cNvGraphicFramePr>
          <p:nvPr/>
        </p:nvGraphicFramePr>
        <p:xfrm>
          <a:off x="7999760" y="2028313"/>
          <a:ext cx="200025" cy="400050"/>
        </p:xfrm>
        <a:graphic>
          <a:graphicData uri="http://schemas.openxmlformats.org/presentationml/2006/ole">
            <mc:AlternateContent xmlns:mc="http://schemas.openxmlformats.org/markup-compatibility/2006">
              <mc:Choice xmlns:v="urn:schemas-microsoft-com:vml" Requires="v">
                <p:oleObj spid="_x0000_s34819" name="Equation" r:id="rId7" imgW="201600" imgH="403200" progId="">
                  <p:embed/>
                </p:oleObj>
              </mc:Choice>
              <mc:Fallback>
                <p:oleObj name="Equation" r:id="rId7" imgW="201600" imgH="403200" progId="">
                  <p:embed/>
                  <p:pic>
                    <p:nvPicPr>
                      <p:cNvPr id="0" name="OLE substitute image"/>
                      <p:cNvPicPr/>
                      <p:nvPr/>
                    </p:nvPicPr>
                    <p:blipFill>
                      <a:blip r:embed="rId8"/>
                      <a:stretch>
                        <a:fillRect/>
                      </a:stretch>
                    </p:blipFill>
                    <p:spPr>
                      <a:xfrm>
                        <a:off x="7999760" y="2028313"/>
                        <a:ext cx="200025" cy="40005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720000" y="2332867"/>
          <a:ext cx="390525" cy="419099"/>
        </p:xfrm>
        <a:graphic>
          <a:graphicData uri="http://schemas.openxmlformats.org/presentationml/2006/ole">
            <mc:AlternateContent xmlns:mc="http://schemas.openxmlformats.org/markup-compatibility/2006">
              <mc:Choice xmlns:v="urn:schemas-microsoft-com:vml" Requires="v">
                <p:oleObj spid="_x0000_s34820" name="Equation" r:id="rId9" imgW="393600" imgH="422400" progId="">
                  <p:embed/>
                </p:oleObj>
              </mc:Choice>
              <mc:Fallback>
                <p:oleObj name="Equation" r:id="rId9" imgW="393600" imgH="422400" progId="">
                  <p:embed/>
                  <p:pic>
                    <p:nvPicPr>
                      <p:cNvPr id="0" name="OLE substitute image"/>
                      <p:cNvPicPr/>
                      <p:nvPr/>
                    </p:nvPicPr>
                    <p:blipFill>
                      <a:blip r:embed="rId10"/>
                      <a:stretch>
                        <a:fillRect/>
                      </a:stretch>
                    </p:blipFill>
                    <p:spPr>
                      <a:xfrm>
                        <a:off x="720000" y="2332867"/>
                        <a:ext cx="390525" cy="419099"/>
                      </a:xfrm>
                      <a:prstGeom prst="rect">
                        <a:avLst/>
                      </a:prstGeom>
                      <a:noFill/>
                    </p:spPr>
                  </p:pic>
                </p:oleObj>
              </mc:Fallback>
            </mc:AlternateContent>
          </a:graphicData>
        </a:graphic>
      </p:graphicFrame>
    </p:spTree>
    <p:custDataLst>
      <p:custData r:id="rId2"/>
    </p:custData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3134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6.</a:t>
            </a:r>
            <a:r>
              <a:rPr lang="zh-CN" altLang="en-US" sz="1417" kern="0" smtClean="0">
                <a:solidFill>
                  <a:srgbClr val="000000"/>
                </a:solidFill>
                <a:latin typeface="Times New Roman" pitchFamily="65" charset="-122"/>
                <a:ea typeface="宋体" pitchFamily="65" charset="-122"/>
              </a:rPr>
              <a:t>(2018北京,29,7分)小阳为测量额定电压为2.5 V的小灯泡在不同电压下的电功率及观察小灯泡的发光</a:t>
            </a:r>
            <a:r>
              <a:rPr/>
              <a:t/>
            </a:r>
            <a:br>
              <a:rPr/>
            </a:br>
            <a:r>
              <a:rPr lang="zh-CN" altLang="en-US" sz="1417" kern="0" smtClean="0">
                <a:solidFill>
                  <a:srgbClr val="000000"/>
                </a:solidFill>
                <a:latin typeface="Times New Roman" pitchFamily="65" charset="-122"/>
                <a:ea typeface="宋体" pitchFamily="65" charset="-122"/>
              </a:rPr>
              <a:t>情况,连接了如图所示的电路。</a:t>
            </a:r>
            <a:endParaRPr lang="zh-CN" altLang="en-US"/>
          </a:p>
          <a:p>
            <a:pPr marL="0" indent="0" eaLnBrk="0" latinLnBrk="1" hangingPunct="0">
              <a:lnSpc>
                <a:spcPct val="100000"/>
              </a:lnSpc>
              <a:spcBef>
                <a:spcPts val="141"/>
              </a:spcBef>
              <a:buNone/>
            </a:pPr>
            <a:r>
              <a:rPr lang="zh-CN" altLang="en-US" sz="12232" kern="0" spc="2271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72.jpeg"/>
          <p:cNvPicPr>
            <a:picLocks noChangeAspect="1"/>
          </p:cNvPicPr>
          <p:nvPr/>
        </p:nvPicPr>
        <p:blipFill>
          <a:blip r:embed="rId4"/>
          <a:stretch>
            <a:fillRect/>
          </a:stretch>
        </p:blipFill>
        <p:spPr>
          <a:xfrm>
            <a:off x="1000100" y="1698619"/>
            <a:ext cx="2994744" cy="1786564"/>
          </a:xfrm>
          <a:prstGeom prst="rect">
            <a:avLst/>
          </a:prstGeom>
        </p:spPr>
      </p:pic>
      <p:graphicFrame>
        <p:nvGraphicFramePr>
          <p:cNvPr id="4" name="表格 2"/>
          <p:cNvGraphicFramePr>
            <a:graphicFrameLocks noGrp="1"/>
          </p:cNvGraphicFramePr>
          <p:nvPr/>
        </p:nvGraphicFramePr>
        <p:xfrm>
          <a:off x="4143372" y="1770057"/>
          <a:ext cx="4137752" cy="1661465"/>
        </p:xfrm>
        <a:graphic>
          <a:graphicData uri="http://schemas.openxmlformats.org/drawingml/2006/table">
            <a:tbl>
              <a:tblPr/>
              <a:tblGrid>
                <a:gridCol w="1494546"/>
                <a:gridCol w="1357322"/>
                <a:gridCol w="1285884"/>
              </a:tblGrid>
              <a:tr h="224305">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/V</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2.5</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1.3</a:t>
                      </a:r>
                    </a:p>
                  </a:txBody>
                  <a:tcPr marL="45720" marR="45720"/>
                </a:tc>
              </a:tr>
              <a:tr h="133438">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0.28</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0.20</a:t>
                      </a:r>
                    </a:p>
                  </a:txBody>
                  <a:tcPr marL="45720" marR="45720"/>
                </a:tc>
              </a:tr>
              <a:tr h="0">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/W</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0.7</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 </a:t>
                      </a:r>
                    </a:p>
                  </a:txBody>
                  <a:tcPr marL="45720" marR="45720"/>
                </a:tc>
              </a:tr>
              <a:tr h="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发光情况</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明亮</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暗</a:t>
                      </a:r>
                    </a:p>
                  </a:txBody>
                  <a:tcPr marL="45720" marR="45720"/>
                </a:tc>
              </a:tr>
            </a:tbl>
          </a:graphicData>
        </a:graphic>
      </p:graphicFrame>
      <p:sp>
        <p:nvSpPr>
          <p:cNvPr id="5" name="TextBox 2"/>
          <p:cNvSpPr txBox="1"/>
          <p:nvPr/>
        </p:nvSpPr>
        <p:spPr>
          <a:xfrm>
            <a:off x="720000" y="3627445"/>
            <a:ext cx="8316000" cy="91076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(1)闭合开关前,滑动变阻器的滑片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应放置在</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端。(选填“左”或“右”)</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(2)小阳的实验记录如表所示,则小灯泡两端电压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=1.3 V时的电功率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(3)由上表的实验记录你还能得到的结论: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。(写出一条即可)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(4)利用图所示实验电路还可以进行的实验有:</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。(写出一个即可)</a:t>
            </a:r>
            <a:endParaRPr lang="zh-CN" altLang="en-US"/>
          </a:p>
        </p:txBody>
      </p:sp>
    </p:spTree>
    <p:custDataLst>
      <p:custData r:id="rId1"/>
    </p:custData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91076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示例:</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(1)右　(2)0.26</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(3)同一小灯泡的亮暗程度与其两端电压有关</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(4)探究小灯泡的电阻在不同电压下的变化规律</a:t>
            </a:r>
            <a:endParaRPr lang="zh-CN" altLang="en-US"/>
          </a:p>
        </p:txBody>
      </p:sp>
      <p:grpSp>
        <p:nvGrpSpPr>
          <p:cNvPr id="3" name="组合 2"/>
          <p:cNvGrpSpPr/>
          <p:nvPr/>
        </p:nvGrpSpPr>
        <p:grpSpPr>
          <a:xfrm>
            <a:off x="720000" y="2392331"/>
            <a:ext cx="8316000" cy="1520866"/>
            <a:chOff x="720000" y="1260000"/>
            <a:chExt cx="8316000" cy="1520866"/>
          </a:xfrm>
        </p:grpSpPr>
        <p:sp>
          <p:nvSpPr>
            <p:cNvPr id="4" name="TextBox 2"/>
            <p:cNvSpPr txBox="1"/>
            <p:nvPr/>
          </p:nvSpPr>
          <p:spPr>
            <a:xfrm>
              <a:off x="720000" y="1260000"/>
              <a:ext cx="8316000" cy="152086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(1)闭合开关前滑动变阻器滑片要置于阻值最大的一端,因此,应放置在右端。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=1.3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0.20 A=0.26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(3)从表中可看出,小灯泡两端电压不同,小灯泡的发光情况也不同,因此可得出结论:同一灯泡的亮暗程</a:t>
              </a:r>
              <a:r>
                <a:rPr/>
                <a:t/>
              </a:r>
              <a:br>
                <a:rPr/>
              </a:br>
              <a:r>
                <a:rPr lang="zh-CN" altLang="en-US" sz="1417" kern="0" smtClean="0">
                  <a:solidFill>
                    <a:srgbClr val="000000"/>
                  </a:solidFill>
                  <a:latin typeface="Times New Roman" pitchFamily="65" charset="-122"/>
                  <a:ea typeface="宋体" pitchFamily="65" charset="-122"/>
                </a:rPr>
                <a:t>度与其两端电压有关。</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(4)利用电压表测出灯泡两端电压,电流表测出通过灯泡的电流,由</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就可算出不同电压下的小灯泡的</a:t>
              </a:r>
              <a:endParaRPr lang="zh-CN" altLang="en-US"/>
            </a:p>
            <a:p>
              <a:pPr marL="0" indent="0" eaLnBrk="0" latinLnBrk="1" hangingPunct="0">
                <a:lnSpc>
                  <a:spcPct val="100000"/>
                </a:lnSpc>
                <a:spcBef>
                  <a:spcPts val="239"/>
                </a:spcBef>
                <a:buNone/>
              </a:pPr>
              <a:r>
                <a:rPr lang="zh-CN" altLang="en-US" sz="1417" kern="0" smtClean="0">
                  <a:solidFill>
                    <a:srgbClr val="000000"/>
                  </a:solidFill>
                  <a:latin typeface="Times New Roman" pitchFamily="65" charset="-122"/>
                  <a:ea typeface="宋体" pitchFamily="65" charset="-122"/>
                </a:rPr>
                <a:t>电阻值,因此,还可探究小灯泡的电阻在不同电压下的变化规律。</a:t>
              </a:r>
              <a:endParaRPr lang="zh-CN" altLang="en-US"/>
            </a:p>
          </p:txBody>
        </p:sp>
        <p:graphicFrame>
          <p:nvGraphicFramePr>
            <p:cNvPr id="5" name="对象 4"/>
            <p:cNvGraphicFramePr>
              <a:graphicFrameLocks noChangeAspect="1"/>
            </p:cNvGraphicFramePr>
            <p:nvPr/>
          </p:nvGraphicFramePr>
          <p:xfrm>
            <a:off x="5857884" y="2155825"/>
            <a:ext cx="200025" cy="400050"/>
          </p:xfrm>
          <a:graphic>
            <a:graphicData uri="http://schemas.openxmlformats.org/presentationml/2006/ole">
              <mc:AlternateContent xmlns:mc="http://schemas.openxmlformats.org/markup-compatibility/2006">
                <mc:Choice xmlns:v="urn:schemas-microsoft-com:vml" Requires="v">
                  <p:oleObj spid="_x0000_s35842" name="Equation" r:id="rId5" imgW="201600" imgH="403200" progId="">
                    <p:embed/>
                  </p:oleObj>
                </mc:Choice>
                <mc:Fallback>
                  <p:oleObj name="Equation" r:id="rId5" imgW="201600" imgH="403200" progId="">
                    <p:embed/>
                    <p:pic>
                      <p:nvPicPr>
                        <p:cNvPr id="0" name="OLE substitute image"/>
                        <p:cNvPicPr/>
                        <p:nvPr/>
                      </p:nvPicPr>
                      <p:blipFill>
                        <a:blip r:embed="rId6"/>
                        <a:stretch>
                          <a:fillRect/>
                        </a:stretch>
                      </p:blipFill>
                      <p:spPr>
                        <a:xfrm>
                          <a:off x="5857884" y="2155825"/>
                          <a:ext cx="200025" cy="40005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考点一　电功、电能和电热</a:t>
            </a:r>
            <a:endParaRPr lang="zh-CN" altLang="en-US" sz="1500">
              <a:solidFill>
                <a:schemeClr val="accent6">
                  <a:lumMod val="75000"/>
                </a:schemeClr>
              </a:solidFill>
              <a:latin typeface="Microsoft YaHei"/>
              <a:ea typeface="Microsoft YaHei"/>
              <a:cs typeface="Microsoft YaHei"/>
            </a:endParaRPr>
          </a:p>
        </p:txBody>
      </p:sp>
      <p:sp>
        <p:nvSpPr>
          <p:cNvPr id="4" name="TextBox 2"/>
          <p:cNvSpPr txBox="1"/>
          <p:nvPr/>
        </p:nvSpPr>
        <p:spPr>
          <a:xfrm>
            <a:off x="720000" y="1627181"/>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(2020四川成都成华二诊,8,2分)下列家用电器工作时的数据最符合实际的是 (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A.节能灯的正常工作电流约为0.05 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B.遥控器的干电池电压约为220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C.空调制冷功率约为100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D.电视机正常工作1 h耗电约为1 kW·h</a:t>
            </a:r>
            <a:endParaRPr lang="zh-CN" altLang="en-US"/>
          </a:p>
        </p:txBody>
      </p:sp>
      <p:grpSp>
        <p:nvGrpSpPr>
          <p:cNvPr id="5" name="组合 4"/>
          <p:cNvGrpSpPr/>
          <p:nvPr/>
        </p:nvGrpSpPr>
        <p:grpSpPr>
          <a:xfrm>
            <a:off x="720000" y="2867547"/>
            <a:ext cx="8316000" cy="1341393"/>
            <a:chOff x="720000" y="1260000"/>
            <a:chExt cx="8316000" cy="1341393"/>
          </a:xfrm>
        </p:grpSpPr>
        <p:sp>
          <p:nvSpPr>
            <p:cNvPr id="6" name="TextBox 2"/>
            <p:cNvSpPr txBox="1"/>
            <p:nvPr/>
          </p:nvSpPr>
          <p:spPr>
            <a:xfrm>
              <a:off x="720000" y="1260000"/>
              <a:ext cx="8316000" cy="134139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节能灯的电功率在10 W左右,其正常工作电流约为</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465" kern="0" spc="-8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1284" smtClean="0">
                  <a:solidFill>
                    <a:srgbClr val="000000"/>
                  </a:solidFill>
                  <a:latin typeface="Times New Roman" pitchFamily="65" charset="-122"/>
                  <a:ea typeface="宋体" pitchFamily="65" charset="-122"/>
                </a:rPr>
                <a:t> </a:t>
              </a:r>
              <a:r>
                <a:rPr lang="zh-CN" altLang="en-US" sz="1417" kern="0" smtClean="0">
                  <a:solidFill>
                    <a:srgbClr val="000000"/>
                  </a:solidFill>
                  <a:latin typeface="黑体"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0.05 A,故A符合题意;</a:t>
              </a:r>
              <a:endParaRPr lang="zh-CN" altLang="en-US"/>
            </a:p>
            <a:p>
              <a:pPr marL="0" indent="0" eaLnBrk="0" latinLnBrk="1" hangingPunct="0">
                <a:lnSpc>
                  <a:spcPct val="100000"/>
                </a:lnSpc>
                <a:spcBef>
                  <a:spcPts val="508"/>
                </a:spcBef>
                <a:buNone/>
              </a:pPr>
              <a:r>
                <a:rPr lang="zh-CN" altLang="en-US" sz="1417" kern="0" smtClean="0">
                  <a:solidFill>
                    <a:srgbClr val="000000"/>
                  </a:solidFill>
                  <a:latin typeface="Times New Roman" pitchFamily="65" charset="-122"/>
                  <a:ea typeface="宋体" pitchFamily="65" charset="-122"/>
                </a:rPr>
                <a:t>遥控器的干电池电压约为1.5 V,故B不符合题意;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空调制冷功率在1 000 W以上,故C不符合题意;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电视机正常工作的功率在100 W左右,正常工作1 h耗电约为</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Pt</a:t>
              </a:r>
              <a:r>
                <a:rPr lang="zh-CN" altLang="en-US" sz="1417" kern="0" smtClean="0">
                  <a:solidFill>
                    <a:srgbClr val="000000"/>
                  </a:solidFill>
                  <a:latin typeface="Times New Roman" pitchFamily="65" charset="-122"/>
                  <a:ea typeface="宋体" pitchFamily="65" charset="-122"/>
                </a:rPr>
                <a:t>=0.1 kW</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 h=0.1 kW·h,故D不符合题</a:t>
              </a:r>
              <a:r>
                <a:rPr/>
                <a:t/>
              </a:r>
              <a:br>
                <a:rPr/>
              </a:br>
              <a:r>
                <a:rPr lang="zh-CN" altLang="en-US" sz="1417" kern="0" smtClean="0">
                  <a:solidFill>
                    <a:srgbClr val="000000"/>
                  </a:solidFill>
                  <a:latin typeface="Times New Roman" pitchFamily="65" charset="-122"/>
                  <a:ea typeface="宋体" pitchFamily="65" charset="-122"/>
                </a:rPr>
                <a:t>意。故选A。</a:t>
              </a:r>
              <a:endParaRPr lang="zh-CN" altLang="en-US"/>
            </a:p>
          </p:txBody>
        </p:sp>
        <p:graphicFrame>
          <p:nvGraphicFramePr>
            <p:cNvPr id="7" name="对象 6"/>
            <p:cNvGraphicFramePr>
              <a:graphicFrameLocks noChangeAspect="1"/>
            </p:cNvGraphicFramePr>
            <p:nvPr/>
          </p:nvGraphicFramePr>
          <p:xfrm>
            <a:off x="5556169" y="1262614"/>
            <a:ext cx="200025" cy="419100"/>
          </p:xfrm>
          <a:graphic>
            <a:graphicData uri="http://schemas.openxmlformats.org/presentationml/2006/ole">
              <mc:AlternateContent xmlns:mc="http://schemas.openxmlformats.org/markup-compatibility/2006">
                <mc:Choice xmlns:v="urn:schemas-microsoft-com:vml" Requires="v">
                  <p:oleObj spid="_x0000_s36867" name="Equation" r:id="rId5" imgW="201600" imgH="422400" progId="">
                    <p:embed/>
                  </p:oleObj>
                </mc:Choice>
                <mc:Fallback>
                  <p:oleObj name="Equation" r:id="rId5" imgW="201600" imgH="422400" progId="">
                    <p:embed/>
                    <p:pic>
                      <p:nvPicPr>
                        <p:cNvPr id="0" name="OLE substitute image"/>
                        <p:cNvPicPr/>
                        <p:nvPr/>
                      </p:nvPicPr>
                      <p:blipFill>
                        <a:blip r:embed="rId6"/>
                        <a:stretch>
                          <a:fillRect/>
                        </a:stretch>
                      </p:blipFill>
                      <p:spPr>
                        <a:xfrm>
                          <a:off x="5556169" y="1262614"/>
                          <a:ext cx="200025" cy="41910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5857708" y="1262614"/>
            <a:ext cx="476249" cy="419099"/>
          </p:xfrm>
          <a:graphic>
            <a:graphicData uri="http://schemas.openxmlformats.org/presentationml/2006/ole">
              <mc:AlternateContent xmlns:mc="http://schemas.openxmlformats.org/markup-compatibility/2006">
                <mc:Choice xmlns:v="urn:schemas-microsoft-com:vml" Requires="v">
                  <p:oleObj spid="_x0000_s36868" name="Equation" r:id="rId7" imgW="480000" imgH="422400" progId="">
                    <p:embed/>
                  </p:oleObj>
                </mc:Choice>
                <mc:Fallback>
                  <p:oleObj name="Equation" r:id="rId7" imgW="480000" imgH="422400" progId="">
                    <p:embed/>
                    <p:pic>
                      <p:nvPicPr>
                        <p:cNvPr id="0" name="OLE substitute image"/>
                        <p:cNvPicPr/>
                        <p:nvPr/>
                      </p:nvPicPr>
                      <p:blipFill>
                        <a:blip r:embed="rId8"/>
                        <a:stretch>
                          <a:fillRect/>
                        </a:stretch>
                      </p:blipFill>
                      <p:spPr>
                        <a:xfrm>
                          <a:off x="5857708" y="1262614"/>
                          <a:ext cx="476249" cy="419099"/>
                        </a:xfrm>
                        <a:prstGeom prst="rect">
                          <a:avLst/>
                        </a:prstGeom>
                        <a:noFill/>
                      </p:spPr>
                    </p:pic>
                  </p:oleObj>
                </mc:Fallback>
              </mc:AlternateContent>
            </a:graphicData>
          </a:graphic>
        </p:graphicFrame>
      </p:grpSp>
      <p:sp>
        <p:nvSpPr>
          <p:cNvPr id="10" name="TextBox 9"/>
          <p:cNvSpPr txBox="1"/>
          <p:nvPr/>
        </p:nvSpPr>
        <p:spPr>
          <a:xfrm>
            <a:off x="2195736" y="539651"/>
            <a:ext cx="4032448" cy="461665"/>
          </a:xfrm>
          <a:prstGeom prst="rect">
            <a:avLst/>
          </a:prstGeom>
          <a:solidFill>
            <a:srgbClr val="FFFF00"/>
          </a:solidFill>
        </p:spPr>
        <p:txBody>
          <a:bodyPr wrap="square" rtlCol="0">
            <a:spAutoFit/>
          </a:bodyPr>
          <a:lstStyle/>
          <a:p>
            <a:r>
              <a:rPr lang="zh-CN" altLang="en-US" sz="2400" smtClean="0">
                <a:solidFill>
                  <a:srgbClr val="FF0000"/>
                </a:solidFill>
                <a:latin typeface="等线 Light" pitchFamily="2" charset="-122"/>
                <a:ea typeface="等线 Light" pitchFamily="2" charset="-122"/>
              </a:rPr>
              <a:t>最       新       模       拟</a:t>
            </a:r>
            <a:endParaRPr lang="zh-CN" altLang="en-US" sz="2400">
              <a:solidFill>
                <a:srgbClr val="FF0000"/>
              </a:solidFill>
              <a:latin typeface="等线 Light" pitchFamily="2" charset="-122"/>
              <a:ea typeface="等线 Light" pitchFamily="2" charset="-122"/>
            </a:endParaRPr>
          </a:p>
        </p:txBody>
      </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38284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(2020陕西师大附中二模,10,2分)甲图是小灯泡L和电阻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的</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图像。将小灯泡L和电阻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接入乙图所</a:t>
            </a:r>
            <a:r>
              <a:rPr/>
              <a:t/>
            </a:r>
            <a:br>
              <a:rPr/>
            </a:br>
            <a:r>
              <a:rPr lang="zh-CN" altLang="en-US" sz="1417" kern="0" smtClean="0">
                <a:solidFill>
                  <a:srgbClr val="000000"/>
                </a:solidFill>
                <a:latin typeface="Times New Roman" pitchFamily="65" charset="-122"/>
                <a:ea typeface="宋体" pitchFamily="65" charset="-122"/>
              </a:rPr>
              <a:t>示电路中,只闭合开关S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时,小灯泡L的实际功率为1 W。下列说法错误的是 (　　)</a:t>
            </a:r>
            <a:endParaRPr lang="zh-CN" altLang="en-US"/>
          </a:p>
          <a:p>
            <a:pPr marL="0" indent="0" eaLnBrk="0" latinLnBrk="1" hangingPunct="0">
              <a:lnSpc>
                <a:spcPct val="100000"/>
              </a:lnSpc>
              <a:spcBef>
                <a:spcPts val="141"/>
              </a:spcBef>
              <a:buNone/>
            </a:pPr>
            <a:r>
              <a:rPr lang="zh-CN" altLang="en-US" sz="11647" kern="0" spc="2982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627"/>
              </a:spcBef>
              <a:buNone/>
            </a:pPr>
            <a:r>
              <a:rPr lang="zh-CN" altLang="en-US" sz="1417" kern="0" smtClean="0">
                <a:solidFill>
                  <a:srgbClr val="000000"/>
                </a:solidFill>
                <a:latin typeface="Times New Roman" pitchFamily="65" charset="-122"/>
                <a:ea typeface="宋体" pitchFamily="65" charset="-122"/>
              </a:rPr>
              <a:t>A.只闭合开关S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时,小灯泡L的电阻为4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B.再闭合开关S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时,电流表示数增加0.2 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C.再闭合开关S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时,电路总功率为1.4 W</a:t>
            </a:r>
            <a:endParaRPr lang="zh-CN" altLang="en-US"/>
          </a:p>
        </p:txBody>
      </p:sp>
      <p:pic>
        <p:nvPicPr>
          <p:cNvPr id="3" name="图片 3" descr="textimage73.jpeg"/>
          <p:cNvPicPr>
            <a:picLocks noChangeAspect="1"/>
          </p:cNvPicPr>
          <p:nvPr/>
        </p:nvPicPr>
        <p:blipFill>
          <a:blip r:embed="rId4"/>
          <a:stretch>
            <a:fillRect/>
          </a:stretch>
        </p:blipFill>
        <p:spPr>
          <a:xfrm>
            <a:off x="1357290" y="1770057"/>
            <a:ext cx="3972083" cy="1896256"/>
          </a:xfrm>
          <a:prstGeom prst="rect">
            <a:avLst/>
          </a:prstGeom>
        </p:spPr>
      </p:pic>
    </p:spTree>
    <p:custDataLst>
      <p:custData r:id="rId1"/>
    </p:custData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38284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(2020陕西师大附中二模,10,2分)甲图是小灯泡L和电阻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的</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图像。将小灯泡L和电阻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接入乙图所</a:t>
            </a:r>
            <a:r>
              <a:rPr/>
              <a:t/>
            </a:r>
            <a:br>
              <a:rPr/>
            </a:br>
            <a:r>
              <a:rPr lang="zh-CN" altLang="en-US" sz="1417" kern="0" smtClean="0">
                <a:solidFill>
                  <a:srgbClr val="000000"/>
                </a:solidFill>
                <a:latin typeface="Times New Roman" pitchFamily="65" charset="-122"/>
                <a:ea typeface="宋体" pitchFamily="65" charset="-122"/>
              </a:rPr>
              <a:t>示电路中,只闭合开关S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时,小灯泡L的实际功率为1 W。下列说法错误的是 (　　)</a:t>
            </a:r>
            <a:endParaRPr lang="zh-CN" altLang="en-US"/>
          </a:p>
          <a:p>
            <a:pPr marL="0" indent="0" eaLnBrk="0" latinLnBrk="1" hangingPunct="0">
              <a:lnSpc>
                <a:spcPct val="100000"/>
              </a:lnSpc>
              <a:spcBef>
                <a:spcPts val="141"/>
              </a:spcBef>
              <a:buNone/>
            </a:pPr>
            <a:r>
              <a:rPr lang="zh-CN" altLang="en-US" sz="11647" kern="0" spc="2982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627"/>
              </a:spcBef>
              <a:buNone/>
            </a:pPr>
            <a:r>
              <a:rPr lang="zh-CN" altLang="en-US" sz="1417" kern="0" smtClean="0">
                <a:solidFill>
                  <a:srgbClr val="000000"/>
                </a:solidFill>
                <a:latin typeface="Times New Roman" pitchFamily="65" charset="-122"/>
                <a:ea typeface="宋体" pitchFamily="65" charset="-122"/>
              </a:rPr>
              <a:t>A.只闭合开关S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时,小灯泡L的电阻为4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B.再闭合开关S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时,电流表示数增加0.2 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C.再闭合开关S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时,电路总功率为1.4 W</a:t>
            </a:r>
            <a:endParaRPr lang="zh-CN" altLang="en-US"/>
          </a:p>
        </p:txBody>
      </p:sp>
      <p:pic>
        <p:nvPicPr>
          <p:cNvPr id="3" name="图片 3" descr="textimage73.jpeg"/>
          <p:cNvPicPr>
            <a:picLocks noChangeAspect="1"/>
          </p:cNvPicPr>
          <p:nvPr/>
        </p:nvPicPr>
        <p:blipFill>
          <a:blip r:embed="rId4"/>
          <a:stretch>
            <a:fillRect/>
          </a:stretch>
        </p:blipFill>
        <p:spPr>
          <a:xfrm>
            <a:off x="1357290" y="1770057"/>
            <a:ext cx="3972083" cy="1896256"/>
          </a:xfrm>
          <a:prstGeom prst="rect">
            <a:avLst/>
          </a:prstGeom>
        </p:spPr>
      </p:pic>
      <p:sp>
        <p:nvSpPr>
          <p:cNvPr id="4" name="TextBox 2"/>
          <p:cNvSpPr txBox="1"/>
          <p:nvPr/>
        </p:nvSpPr>
        <p:spPr>
          <a:xfrm>
            <a:off x="720000" y="462757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D.再闭合开关S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后,在1 min内电阻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产生的热量为240 J</a:t>
            </a:r>
            <a:endParaRPr lang="zh-CN" altLang="en-US"/>
          </a:p>
        </p:txBody>
      </p:sp>
    </p:spTree>
    <p:custDataLst>
      <p:custData r:id="rId1"/>
    </p:custData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3906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只闭合S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时,电路中只接入L,L的实际功率为1 W,在甲图中找出</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乘积为1 W的点,为</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=2</a:t>
            </a:r>
            <a:r>
              <a:rPr/>
              <a:t/>
            </a:r>
            <a:br>
              <a:rPr/>
            </a:br>
            <a:r>
              <a:rPr lang="zh-CN" altLang="en-US" sz="1417" kern="0" smtClean="0">
                <a:solidFill>
                  <a:srgbClr val="000000"/>
                </a:solidFill>
                <a:latin typeface="Times New Roman" pitchFamily="65" charset="-122"/>
                <a:ea typeface="宋体" pitchFamily="65" charset="-122"/>
              </a:rPr>
              <a:t> V,</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=0.5 A,则小灯泡L的电阻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2353" kern="0" spc="-77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9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=4 Ω,故A正确,不符合题意;由A选项分析得电源电压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=2 V,再</a:t>
            </a:r>
            <a:endParaRPr lang="zh-CN" altLang="en-US"/>
          </a:p>
          <a:p>
            <a:pPr marL="0" indent="0" eaLnBrk="0" latinLnBrk="1" hangingPunct="0">
              <a:lnSpc>
                <a:spcPct val="100000"/>
              </a:lnSpc>
              <a:spcBef>
                <a:spcPts val="367"/>
              </a:spcBef>
              <a:buNone/>
            </a:pPr>
            <a:r>
              <a:rPr lang="zh-CN" altLang="en-US" sz="1417" kern="0" smtClean="0">
                <a:solidFill>
                  <a:srgbClr val="000000"/>
                </a:solidFill>
                <a:latin typeface="Times New Roman" pitchFamily="65" charset="-122"/>
                <a:ea typeface="宋体" pitchFamily="65" charset="-122"/>
              </a:rPr>
              <a:t>闭合S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后,</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与L并联接入电路,电压为2 V,在甲图中找出</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此时的电流为0.2 A,由并联电路电流的特点可</a:t>
            </a:r>
            <a:r>
              <a:rPr/>
              <a:t/>
            </a:r>
            <a:br>
              <a:rPr/>
            </a:br>
            <a:r>
              <a:rPr lang="zh-CN" altLang="en-US" sz="1417" kern="0" smtClean="0">
                <a:solidFill>
                  <a:srgbClr val="000000"/>
                </a:solidFill>
                <a:latin typeface="Times New Roman" pitchFamily="65" charset="-122"/>
                <a:ea typeface="宋体" pitchFamily="65" charset="-122"/>
              </a:rPr>
              <a:t>知电流表示数增加0.2 A,故B正确,不符合题意;再闭合S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时,电源电压为2 V,</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中的电流为0.2 A,L中的电</a:t>
            </a:r>
            <a:r>
              <a:rPr/>
              <a:t/>
            </a:r>
            <a:br>
              <a:rPr/>
            </a:br>
            <a:r>
              <a:rPr lang="zh-CN" altLang="en-US" sz="1417" kern="0" smtClean="0">
                <a:solidFill>
                  <a:srgbClr val="000000"/>
                </a:solidFill>
                <a:latin typeface="Times New Roman" pitchFamily="65" charset="-122"/>
                <a:ea typeface="宋体" pitchFamily="65" charset="-122"/>
              </a:rPr>
              <a:t>流为0.5 A,电路中总电流为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=0.2 A+0.5 A=0.7 A,故总功率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=2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0.7 A=1.4 W,故C正确,不符合题</a:t>
            </a:r>
            <a:r>
              <a:rPr/>
              <a:t/>
            </a:r>
            <a:br>
              <a:rPr/>
            </a:br>
            <a:r>
              <a:rPr lang="zh-CN" altLang="en-US" sz="1417" kern="0" smtClean="0">
                <a:solidFill>
                  <a:srgbClr val="000000"/>
                </a:solidFill>
                <a:latin typeface="Times New Roman" pitchFamily="65" charset="-122"/>
                <a:ea typeface="宋体" pitchFamily="65" charset="-122"/>
              </a:rPr>
              <a:t>意;再闭合S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时,电阻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两端的电压为2 V,电流为0.2 A,通电1 min即60 s,产生热量</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067" i="1" kern="0" baseline="-15000" smtClean="0">
                <a:solidFill>
                  <a:srgbClr val="000000"/>
                </a:solidFill>
                <a:latin typeface="Times New Roman" pitchFamily="65" charset="-122"/>
                <a:ea typeface="宋体" pitchFamily="65" charset="-122"/>
              </a:rPr>
              <a:t>R</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=2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0.2 </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60</a:t>
            </a:r>
            <a:r>
              <a:rPr/>
              <a:t/>
            </a:r>
            <a:br>
              <a:rPr/>
            </a:br>
            <a:r>
              <a:rPr lang="zh-CN" altLang="en-US" sz="1417" kern="0" smtClean="0">
                <a:solidFill>
                  <a:srgbClr val="000000"/>
                </a:solidFill>
                <a:latin typeface="Times New Roman" pitchFamily="65" charset="-122"/>
                <a:ea typeface="宋体" pitchFamily="65" charset="-122"/>
              </a:rPr>
              <a:t> s=24 J,故D错误,符合题意。</a:t>
            </a:r>
            <a:endParaRPr lang="zh-CN" altLang="en-US"/>
          </a:p>
        </p:txBody>
      </p:sp>
      <p:graphicFrame>
        <p:nvGraphicFramePr>
          <p:cNvPr id="4" name="对象 3"/>
          <p:cNvGraphicFramePr>
            <a:graphicFrameLocks noChangeAspect="1"/>
          </p:cNvGraphicFramePr>
          <p:nvPr/>
        </p:nvGraphicFramePr>
        <p:xfrm>
          <a:off x="3090785" y="1501542"/>
          <a:ext cx="200025" cy="400050"/>
        </p:xfrm>
        <a:graphic>
          <a:graphicData uri="http://schemas.openxmlformats.org/presentationml/2006/ole">
            <mc:AlternateContent xmlns:mc="http://schemas.openxmlformats.org/markup-compatibility/2006">
              <mc:Choice xmlns:v="urn:schemas-microsoft-com:vml" Requires="v">
                <p:oleObj spid="_x0000_s37891" name="Equation" r:id="rId5" imgW="201600" imgH="403200" progId="">
                  <p:embed/>
                </p:oleObj>
              </mc:Choice>
              <mc:Fallback>
                <p:oleObj name="Equation" r:id="rId5" imgW="201600" imgH="403200" progId="">
                  <p:embed/>
                  <p:pic>
                    <p:nvPicPr>
                      <p:cNvPr id="0" name="OLE substitute image"/>
                      <p:cNvPicPr/>
                      <p:nvPr/>
                    </p:nvPicPr>
                    <p:blipFill>
                      <a:blip r:embed="rId6"/>
                      <a:stretch>
                        <a:fillRect/>
                      </a:stretch>
                    </p:blipFill>
                    <p:spPr>
                      <a:xfrm>
                        <a:off x="3090785" y="1501542"/>
                        <a:ext cx="200025" cy="400050"/>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3392323" y="1491422"/>
          <a:ext cx="428625" cy="419099"/>
        </p:xfrm>
        <a:graphic>
          <a:graphicData uri="http://schemas.openxmlformats.org/presentationml/2006/ole">
            <mc:AlternateContent xmlns:mc="http://schemas.openxmlformats.org/markup-compatibility/2006">
              <mc:Choice xmlns:v="urn:schemas-microsoft-com:vml" Requires="v">
                <p:oleObj spid="_x0000_s37892" name="Equation" r:id="rId7" imgW="432000" imgH="422400" progId="">
                  <p:embed/>
                </p:oleObj>
              </mc:Choice>
              <mc:Fallback>
                <p:oleObj name="Equation" r:id="rId7" imgW="432000" imgH="422400" progId="">
                  <p:embed/>
                  <p:pic>
                    <p:nvPicPr>
                      <p:cNvPr id="0" name="OLE substitute image"/>
                      <p:cNvPicPr/>
                      <p:nvPr/>
                    </p:nvPicPr>
                    <p:blipFill>
                      <a:blip r:embed="rId8"/>
                      <a:stretch>
                        <a:fillRect/>
                      </a:stretch>
                    </p:blipFill>
                    <p:spPr>
                      <a:xfrm>
                        <a:off x="3392323" y="1491422"/>
                        <a:ext cx="428625" cy="419099"/>
                      </a:xfrm>
                      <a:prstGeom prst="rect">
                        <a:avLst/>
                      </a:prstGeom>
                      <a:noFill/>
                    </p:spPr>
                  </p:pic>
                </p:oleObj>
              </mc:Fallback>
            </mc:AlternateContent>
          </a:graphicData>
        </a:graphic>
      </p:graphicFrame>
    </p:spTree>
    <p:custDataLst>
      <p:custData r:id="rId2"/>
    </p:custData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85538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(2020河北唐山丰南一模,10,2分)如图所示是小芳家的电能表,她家同时使用两个1 200 W的空调,这个</a:t>
            </a:r>
            <a:r>
              <a:rPr/>
              <a:t/>
            </a:r>
            <a:br>
              <a:rPr/>
            </a:br>
            <a:r>
              <a:rPr lang="zh-CN" altLang="en-US" sz="1417" kern="0" smtClean="0">
                <a:solidFill>
                  <a:srgbClr val="000000"/>
                </a:solidFill>
                <a:latin typeface="Times New Roman" pitchFamily="65" charset="-122"/>
                <a:ea typeface="宋体" pitchFamily="65" charset="-122"/>
              </a:rPr>
              <a:t>电能表</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(选填“会”或“不会”)烧坏;若关闭其中一个空调,另一个空调单独正常工作3 min,消</a:t>
            </a:r>
            <a:r>
              <a:rPr/>
              <a:t/>
            </a:r>
            <a:br>
              <a:rPr/>
            </a:br>
            <a:r>
              <a:rPr lang="zh-CN" altLang="en-US" sz="1417" kern="0" smtClean="0">
                <a:solidFill>
                  <a:srgbClr val="000000"/>
                </a:solidFill>
                <a:latin typeface="Times New Roman" pitchFamily="65" charset="-122"/>
                <a:ea typeface="宋体" pitchFamily="65" charset="-122"/>
              </a:rPr>
              <a:t>耗的电能为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kW·h,这段时间电能表转盘转了36转,则每消耗1 kW·h的电能,电能表转盘转</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转。</a:t>
            </a:r>
            <a:endParaRPr lang="zh-CN" altLang="en-US"/>
          </a:p>
          <a:p>
            <a:pPr marL="0" indent="0" eaLnBrk="0" latinLnBrk="1" hangingPunct="0">
              <a:lnSpc>
                <a:spcPct val="100000"/>
              </a:lnSpc>
              <a:spcBef>
                <a:spcPts val="141"/>
              </a:spcBef>
              <a:buNone/>
            </a:pPr>
            <a:r>
              <a:rPr lang="zh-CN" altLang="en-US" sz="6305" kern="0" spc="269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74.jpeg"/>
          <p:cNvPicPr>
            <a:picLocks noChangeAspect="1"/>
          </p:cNvPicPr>
          <p:nvPr/>
        </p:nvPicPr>
        <p:blipFill>
          <a:blip r:embed="rId4"/>
          <a:stretch>
            <a:fillRect/>
          </a:stretch>
        </p:blipFill>
        <p:spPr>
          <a:xfrm>
            <a:off x="3357554" y="2127247"/>
            <a:ext cx="1143000" cy="1295400"/>
          </a:xfrm>
          <a:prstGeom prst="rect">
            <a:avLst/>
          </a:prstGeom>
        </p:spPr>
      </p:pic>
      <p:sp>
        <p:nvSpPr>
          <p:cNvPr id="4" name="TextBox 2"/>
          <p:cNvSpPr txBox="1"/>
          <p:nvPr/>
        </p:nvSpPr>
        <p:spPr>
          <a:xfrm>
            <a:off x="720000" y="369888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不会　0.06　600</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49587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由图可知,电能表工作电压为220 V、最大电流为20 A,即电路中允许消耗的最大功率为</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=220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20 A=4 400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两个1 200 W的空调总功率为2 400 W,所以电能表不会损坏。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 min=0.05 h</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1 200 W=1.2 kW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则消耗的电能</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空</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=1.2 kW</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0.05 h=0.06 kW·h</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设每消耗1 kW·h的电能,电能表转盘转</a:t>
            </a:r>
            <a:r>
              <a:rPr lang="zh-CN" altLang="en-US" sz="1417" i="1" kern="0" smtClean="0">
                <a:solidFill>
                  <a:srgbClr val="000000"/>
                </a:solidFill>
                <a:latin typeface="Times New Roman" pitchFamily="65" charset="-122"/>
                <a:ea typeface="宋体" pitchFamily="65" charset="-122"/>
              </a:rPr>
              <a:t>n</a:t>
            </a:r>
            <a:r>
              <a:rPr lang="zh-CN" altLang="en-US" sz="1417" kern="0" smtClean="0">
                <a:solidFill>
                  <a:srgbClr val="000000"/>
                </a:solidFill>
                <a:latin typeface="Times New Roman" pitchFamily="65" charset="-122"/>
                <a:ea typeface="宋体" pitchFamily="65" charset="-122"/>
              </a:rPr>
              <a:t>转,则</a:t>
            </a:r>
            <a:endParaRPr lang="zh-CN" altLang="en-US"/>
          </a:p>
          <a:p>
            <a:pPr marL="0" indent="0" eaLnBrk="0" latinLnBrk="1" hangingPunct="0">
              <a:lnSpc>
                <a:spcPct val="100000"/>
              </a:lnSpc>
              <a:spcBef>
                <a:spcPts val="141"/>
              </a:spcBef>
              <a:buNone/>
            </a:pPr>
            <a:r>
              <a:rPr lang="zh-CN" altLang="en-US" sz="2465" kern="0" spc="17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3909"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解得</a:t>
            </a:r>
            <a:r>
              <a:rPr lang="zh-CN" altLang="en-US" sz="1417" i="1" kern="0" smtClean="0">
                <a:solidFill>
                  <a:srgbClr val="000000"/>
                </a:solidFill>
                <a:latin typeface="Times New Roman" pitchFamily="65" charset="-122"/>
                <a:ea typeface="宋体" pitchFamily="65" charset="-122"/>
              </a:rPr>
              <a:t>n</a:t>
            </a:r>
            <a:r>
              <a:rPr lang="zh-CN" altLang="en-US" sz="1417" kern="0" smtClean="0">
                <a:solidFill>
                  <a:srgbClr val="000000"/>
                </a:solidFill>
                <a:latin typeface="Times New Roman" pitchFamily="65" charset="-122"/>
                <a:ea typeface="宋体" pitchFamily="65" charset="-122"/>
              </a:rPr>
              <a:t>=600</a:t>
            </a:r>
            <a:endParaRPr lang="zh-CN" altLang="en-US"/>
          </a:p>
        </p:txBody>
      </p:sp>
      <p:graphicFrame>
        <p:nvGraphicFramePr>
          <p:cNvPr id="4" name="对象 3"/>
          <p:cNvGraphicFramePr>
            <a:graphicFrameLocks noChangeAspect="1"/>
          </p:cNvGraphicFramePr>
          <p:nvPr/>
        </p:nvGraphicFramePr>
        <p:xfrm>
          <a:off x="720000" y="3109795"/>
          <a:ext cx="533399" cy="419099"/>
        </p:xfrm>
        <a:graphic>
          <a:graphicData uri="http://schemas.openxmlformats.org/presentationml/2006/ole">
            <mc:AlternateContent xmlns:mc="http://schemas.openxmlformats.org/markup-compatibility/2006">
              <mc:Choice xmlns:v="urn:schemas-microsoft-com:vml" Requires="v">
                <p:oleObj spid="_x0000_s38915" name="Equation" r:id="rId5" imgW="537600" imgH="422400" progId="">
                  <p:embed/>
                </p:oleObj>
              </mc:Choice>
              <mc:Fallback>
                <p:oleObj name="Equation" r:id="rId5" imgW="537600" imgH="422400" progId="">
                  <p:embed/>
                  <p:pic>
                    <p:nvPicPr>
                      <p:cNvPr id="0" name="OLE substitute image"/>
                      <p:cNvPicPr/>
                      <p:nvPr/>
                    </p:nvPicPr>
                    <p:blipFill>
                      <a:blip r:embed="rId6"/>
                      <a:stretch>
                        <a:fillRect/>
                      </a:stretch>
                    </p:blipFill>
                    <p:spPr>
                      <a:xfrm>
                        <a:off x="720000" y="3109795"/>
                        <a:ext cx="533399" cy="419099"/>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354913" y="3109795"/>
          <a:ext cx="809625" cy="419099"/>
        </p:xfrm>
        <a:graphic>
          <a:graphicData uri="http://schemas.openxmlformats.org/presentationml/2006/ole">
            <mc:AlternateContent xmlns:mc="http://schemas.openxmlformats.org/markup-compatibility/2006">
              <mc:Choice xmlns:v="urn:schemas-microsoft-com:vml" Requires="v">
                <p:oleObj spid="_x0000_s38916" name="Equation" r:id="rId7" imgW="816000" imgH="422400" progId="">
                  <p:embed/>
                </p:oleObj>
              </mc:Choice>
              <mc:Fallback>
                <p:oleObj name="Equation" r:id="rId7" imgW="816000" imgH="422400" progId="">
                  <p:embed/>
                  <p:pic>
                    <p:nvPicPr>
                      <p:cNvPr id="0" name="OLE substitute image"/>
                      <p:cNvPicPr/>
                      <p:nvPr/>
                    </p:nvPicPr>
                    <p:blipFill>
                      <a:blip r:embed="rId8"/>
                      <a:stretch>
                        <a:fillRect/>
                      </a:stretch>
                    </p:blipFill>
                    <p:spPr>
                      <a:xfrm>
                        <a:off x="1354913" y="3109795"/>
                        <a:ext cx="809625" cy="419099"/>
                      </a:xfrm>
                      <a:prstGeom prst="rect">
                        <a:avLst/>
                      </a:prstGeom>
                      <a:noFill/>
                    </p:spPr>
                  </p:pic>
                </p:oleObj>
              </mc:Fallback>
            </mc:AlternateContent>
          </a:graphicData>
        </a:graphic>
      </p:graphicFrame>
    </p:spTree>
    <p:custDataLst>
      <p:custData r:id="rId2"/>
    </p:custData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256224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(2018广东汕头濠江模拟,20)如图甲是一台常用的电热饮水机,如表所示是它的铭牌数据,如图乙是它</a:t>
            </a:r>
            <a:r>
              <a:rPr/>
              <a:t/>
            </a:r>
            <a:br>
              <a:rPr/>
            </a:br>
            <a:r>
              <a:rPr lang="zh-CN" altLang="en-US" sz="1417" kern="0" smtClean="0">
                <a:solidFill>
                  <a:srgbClr val="000000"/>
                </a:solidFill>
                <a:latin typeface="Times New Roman" pitchFamily="65" charset="-122"/>
                <a:ea typeface="宋体" pitchFamily="65" charset="-122"/>
              </a:rPr>
              <a:t>的电路原理图。其中S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是温控开关,</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是定值电阻,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是加热电阻。当S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闭合时,饮水机处于加热状态;当</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断开时,饮水机处于保温状态。</a:t>
            </a:r>
            <a:endParaRPr lang="zh-CN" altLang="en-US"/>
          </a:p>
          <a:p>
            <a:pPr marL="0" indent="0" eaLnBrk="0" latinLnBrk="1" hangingPunct="0">
              <a:lnSpc>
                <a:spcPct val="100000"/>
              </a:lnSpc>
              <a:spcBef>
                <a:spcPts val="141"/>
              </a:spcBef>
              <a:buNone/>
            </a:pPr>
            <a:r>
              <a:rPr lang="zh-CN" altLang="en-US" sz="12232" kern="0" spc="2421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75.jpeg"/>
          <p:cNvPicPr>
            <a:picLocks noChangeAspect="1"/>
          </p:cNvPicPr>
          <p:nvPr/>
        </p:nvPicPr>
        <p:blipFill>
          <a:blip r:embed="rId4"/>
          <a:stretch>
            <a:fillRect/>
          </a:stretch>
        </p:blipFill>
        <p:spPr>
          <a:xfrm>
            <a:off x="1285852" y="1780048"/>
            <a:ext cx="3051103" cy="1745281"/>
          </a:xfrm>
          <a:prstGeom prst="rect">
            <a:avLst/>
          </a:prstGeom>
        </p:spPr>
      </p:pic>
      <p:graphicFrame>
        <p:nvGraphicFramePr>
          <p:cNvPr id="4" name="表格 2"/>
          <p:cNvGraphicFramePr>
            <a:graphicFrameLocks noGrp="1"/>
          </p:cNvGraphicFramePr>
          <p:nvPr/>
        </p:nvGraphicFramePr>
        <p:xfrm>
          <a:off x="5072066" y="1565734"/>
          <a:ext cx="2351802" cy="1828800"/>
        </p:xfrm>
        <a:graphic>
          <a:graphicData uri="http://schemas.openxmlformats.org/drawingml/2006/table">
            <a:tbl>
              <a:tblPr/>
              <a:tblGrid>
                <a:gridCol w="1208794"/>
                <a:gridCol w="1143008"/>
              </a:tblGrid>
              <a:tr h="152867">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水桶容量</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20 L</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热水箱容量</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1 L</a:t>
                      </a:r>
                    </a:p>
                  </a:txBody>
                  <a:tcPr marL="45720" marR="45720"/>
                </a:tc>
              </a:tr>
              <a:tr h="130075">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额定电压</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220 V</a:t>
                      </a:r>
                    </a:p>
                  </a:txBody>
                  <a:tcPr marL="45720" marR="45720"/>
                </a:tc>
              </a:tr>
              <a:tr h="154398">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加热功率</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440 W</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保温功率</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40 W</a:t>
                      </a:r>
                    </a:p>
                  </a:txBody>
                  <a:tcPr marL="45720" marR="45720"/>
                </a:tc>
              </a:tr>
            </a:tbl>
          </a:graphicData>
        </a:graphic>
      </p:graphicFrame>
      <p:sp>
        <p:nvSpPr>
          <p:cNvPr id="5" name="TextBox 2"/>
          <p:cNvSpPr txBox="1"/>
          <p:nvPr/>
        </p:nvSpPr>
        <p:spPr>
          <a:xfrm>
            <a:off x="720000" y="3637436"/>
            <a:ext cx="8316000" cy="89793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(1)在加热状态下,饮水机正常工作时电路中的电流是多大?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(2)饮水机正常工作时,将热水箱中的水从20 ℃加热到90 ℃,需用时14 min[水的比热容为4.2</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J/(kg·</a:t>
            </a:r>
            <a:r>
              <a:rPr/>
              <a:t/>
            </a:r>
            <a:br>
              <a:rPr/>
            </a:br>
            <a:r>
              <a:rPr lang="zh-CN" altLang="en-US" sz="1417" kern="0" smtClean="0">
                <a:solidFill>
                  <a:srgbClr val="000000"/>
                </a:solidFill>
                <a:latin typeface="Times New Roman" pitchFamily="65" charset="-122"/>
                <a:ea typeface="宋体" pitchFamily="65" charset="-122"/>
              </a:rPr>
              <a:t>℃),密度为1.0</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kg/m</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]。求此加热过程中饮水机的加热效率。</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(3)求电阻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的阻值。</a:t>
            </a:r>
            <a:endParaRPr lang="zh-CN" altLang="en-US"/>
          </a:p>
        </p:txBody>
      </p:sp>
    </p:spTree>
    <p:custDataLst>
      <p:custData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56459"/>
            <a:ext cx="8316000" cy="267105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(2020天津,21,7分)在测量小灯泡电功率的实验中:</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(1)请按照图甲所示的电路图,以笔画线代替导线,完成图乙的电路连接;</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zh-CN" altLang="en-US"/>
          </a:p>
          <a:p>
            <a:pPr marL="0" indent="0" eaLnBrk="0" latinLnBrk="1" hangingPunct="0">
              <a:lnSpc>
                <a:spcPct val="100000"/>
              </a:lnSpc>
              <a:spcBef>
                <a:spcPts val="141"/>
              </a:spcBef>
              <a:buNone/>
            </a:pPr>
            <a:r>
              <a:rPr lang="zh-CN" altLang="en-US" sz="6555" kern="0" spc="6569" smtClean="0">
                <a:solidFill>
                  <a:srgbClr val="000000"/>
                </a:solidFill>
                <a:latin typeface="Times New Roman" pitchFamily="65" charset="-122"/>
                <a:ea typeface="宋体" pitchFamily="65" charset="-122"/>
              </a:rPr>
              <a:t> </a:t>
            </a:r>
            <a:endParaRPr lang="zh-CN" altLang="en-US"/>
          </a:p>
          <a:p>
            <a:pPr eaLnBrk="0" latinLnBrk="1" hangingPunct="0">
              <a:spcBef>
                <a:spcPts val="1843"/>
              </a:spcBef>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endParaRPr lang="zh-CN" altLang="en-US"/>
          </a:p>
        </p:txBody>
      </p:sp>
      <p:pic>
        <p:nvPicPr>
          <p:cNvPr id="3" name="图片 3" descr="textimage7.jpeg"/>
          <p:cNvPicPr>
            <a:picLocks noChangeAspect="1"/>
          </p:cNvPicPr>
          <p:nvPr/>
        </p:nvPicPr>
        <p:blipFill>
          <a:blip r:embed="rId4"/>
          <a:stretch>
            <a:fillRect/>
          </a:stretch>
        </p:blipFill>
        <p:spPr>
          <a:xfrm>
            <a:off x="928662" y="2395144"/>
            <a:ext cx="1640209" cy="1330912"/>
          </a:xfrm>
          <a:prstGeom prst="rect">
            <a:avLst/>
          </a:prstGeom>
        </p:spPr>
      </p:pic>
      <p:pic>
        <p:nvPicPr>
          <p:cNvPr id="4" name="图片 3" descr="textimage8.jpeg"/>
          <p:cNvPicPr>
            <a:picLocks noChangeAspect="1"/>
          </p:cNvPicPr>
          <p:nvPr/>
        </p:nvPicPr>
        <p:blipFill>
          <a:blip r:embed="rId5"/>
          <a:stretch>
            <a:fillRect/>
          </a:stretch>
        </p:blipFill>
        <p:spPr>
          <a:xfrm>
            <a:off x="3214678" y="1966517"/>
            <a:ext cx="3000396" cy="1721105"/>
          </a:xfrm>
          <a:prstGeom prst="rect">
            <a:avLst/>
          </a:prstGeom>
        </p:spPr>
      </p:pic>
      <p:sp>
        <p:nvSpPr>
          <p:cNvPr id="5" name="TextBox 2"/>
          <p:cNvSpPr txBox="1"/>
          <p:nvPr/>
        </p:nvSpPr>
        <p:spPr>
          <a:xfrm>
            <a:off x="720000" y="1055677"/>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考点三　测量小灯泡的电功率</a:t>
            </a:r>
            <a:endParaRPr lang="zh-CN" altLang="en-US" sz="1500">
              <a:solidFill>
                <a:schemeClr val="accent6">
                  <a:lumMod val="75000"/>
                </a:schemeClr>
              </a:solidFill>
              <a:latin typeface="Microsoft YaHei"/>
              <a:ea typeface="Microsoft YaHei"/>
              <a:cs typeface="Microsoft YaHei"/>
            </a:endParaRPr>
          </a:p>
        </p:txBody>
      </p:sp>
    </p:spTree>
    <p:custDataLst>
      <p:custData r:id="rId1"/>
    </p:custData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667248" y="1337670"/>
            <a:ext cx="8368752" cy="3575659"/>
            <a:chOff x="667248" y="627049"/>
            <a:chExt cx="8368752" cy="3575659"/>
          </a:xfrm>
        </p:grpSpPr>
        <p:sp>
          <p:nvSpPr>
            <p:cNvPr id="2" name="TextBox 2"/>
            <p:cNvSpPr txBox="1"/>
            <p:nvPr/>
          </p:nvSpPr>
          <p:spPr>
            <a:xfrm>
              <a:off x="720000" y="627049"/>
              <a:ext cx="8316000" cy="322973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(1)在加热状态下,饮水机正常工作时电路中的电流是</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506" kern="0" spc="19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51" kern="0" spc="129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=2 A</a:t>
              </a:r>
              <a:endParaRPr lang="zh-CN" altLang="en-US"/>
            </a:p>
            <a:p>
              <a:pPr marL="0" indent="0" eaLnBrk="0" latinLnBrk="1" hangingPunct="0">
                <a:lnSpc>
                  <a:spcPct val="100000"/>
                </a:lnSpc>
                <a:spcBef>
                  <a:spcPts val="523"/>
                </a:spcBef>
                <a:buNone/>
              </a:pPr>
              <a:r>
                <a:rPr lang="zh-CN" altLang="en-US" sz="1417" kern="0" smtClean="0">
                  <a:solidFill>
                    <a:srgbClr val="000000"/>
                  </a:solidFill>
                  <a:latin typeface="Times New Roman" pitchFamily="65" charset="-122"/>
                  <a:ea typeface="宋体" pitchFamily="65" charset="-122"/>
                </a:rPr>
                <a:t>(2)热水箱中水的质量:</a:t>
              </a:r>
              <a:r>
                <a:rPr lang="zh-CN" altLang="en-US" sz="1417" i="1" kern="0" smtClean="0">
                  <a:solidFill>
                    <a:srgbClr val="000000"/>
                  </a:solidFill>
                  <a:latin typeface="Times New Roman" pitchFamily="65" charset="-122"/>
                  <a:ea typeface="宋体" pitchFamily="65" charset="-122"/>
                </a:rPr>
                <a:t>m</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ρ</a:t>
              </a:r>
              <a:r>
                <a:rPr lang="zh-CN" altLang="en-US" sz="1067" kern="0" baseline="-15000" smtClean="0">
                  <a:solidFill>
                    <a:srgbClr val="000000"/>
                  </a:solidFill>
                  <a:latin typeface="Times New Roman" pitchFamily="65" charset="-122"/>
                  <a:ea typeface="宋体" pitchFamily="65" charset="-122"/>
                </a:rPr>
                <a:t>水</a:t>
              </a:r>
              <a:r>
                <a:rPr lang="zh-CN" altLang="en-US" sz="1417" i="1" kern="0" smtClean="0">
                  <a:solidFill>
                    <a:srgbClr val="000000"/>
                  </a:solidFill>
                  <a:latin typeface="Times New Roman" pitchFamily="65" charset="-122"/>
                  <a:ea typeface="宋体" pitchFamily="65" charset="-122"/>
                </a:rPr>
                <a:t>V</a:t>
              </a:r>
              <a:r>
                <a:rPr lang="zh-CN" altLang="en-US" sz="1417" kern="0" smtClean="0">
                  <a:solidFill>
                    <a:srgbClr val="000000"/>
                  </a:solidFill>
                  <a:latin typeface="Times New Roman" pitchFamily="65" charset="-122"/>
                  <a:ea typeface="宋体" pitchFamily="65" charset="-122"/>
                </a:rPr>
                <a:t>=1.0</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kg/m</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m</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=1 kg</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水吸收的热量:</a:t>
              </a:r>
              <a:r>
                <a:rPr lang="zh-CN" altLang="en-US" sz="1417" i="1" kern="0" smtClean="0">
                  <a:solidFill>
                    <a:srgbClr val="000000"/>
                  </a:solidFill>
                  <a:latin typeface="Times New Roman" pitchFamily="65" charset="-122"/>
                  <a:ea typeface="宋体" pitchFamily="65" charset="-122"/>
                </a:rPr>
                <a:t>Q</a:t>
              </a:r>
              <a:r>
                <a:rPr lang="zh-CN" altLang="en-US" sz="1067" kern="0" baseline="-15000" smtClean="0">
                  <a:solidFill>
                    <a:srgbClr val="000000"/>
                  </a:solidFill>
                  <a:latin typeface="Times New Roman" pitchFamily="65" charset="-122"/>
                  <a:ea typeface="宋体" pitchFamily="65" charset="-122"/>
                </a:rPr>
                <a:t>吸</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cm</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t</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t</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)=4.2</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J/(kg·℃)</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 kg</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(90 ℃-20 ℃)=2.94</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 J</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电流做的功:</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加热</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=440 W</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14</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60 s=3.696</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 J</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因为该电路是纯电阻电路,所以</a:t>
              </a:r>
              <a:r>
                <a:rPr lang="zh-CN" altLang="en-US" sz="1417" i="1" kern="0" smtClean="0">
                  <a:solidFill>
                    <a:srgbClr val="000000"/>
                  </a:solidFill>
                  <a:latin typeface="Times New Roman" pitchFamily="65" charset="-122"/>
                  <a:ea typeface="宋体" pitchFamily="65" charset="-122"/>
                </a:rPr>
                <a:t>Q</a:t>
              </a:r>
              <a:r>
                <a:rPr lang="zh-CN" altLang="en-US" sz="1067" kern="0" baseline="-15000" smtClean="0">
                  <a:solidFill>
                    <a:srgbClr val="000000"/>
                  </a:solidFill>
                  <a:latin typeface="Times New Roman" pitchFamily="65" charset="-122"/>
                  <a:ea typeface="宋体" pitchFamily="65" charset="-122"/>
                </a:rPr>
                <a:t>放</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饮水机的加热效率:</a:t>
              </a:r>
              <a:r>
                <a:rPr lang="zh-CN" altLang="en-US" sz="1417" i="1" kern="0" smtClean="0">
                  <a:solidFill>
                    <a:srgbClr val="000000"/>
                  </a:solidFill>
                  <a:latin typeface="Times New Roman" pitchFamily="65" charset="-122"/>
                  <a:ea typeface="宋体" pitchFamily="65" charset="-122"/>
                </a:rPr>
                <a:t>η</a:t>
              </a:r>
              <a:r>
                <a:rPr lang="zh-CN" altLang="en-US" sz="1417" kern="0" smtClean="0">
                  <a:solidFill>
                    <a:srgbClr val="000000"/>
                  </a:solidFill>
                  <a:latin typeface="Times New Roman" pitchFamily="65" charset="-122"/>
                  <a:ea typeface="宋体" pitchFamily="65" charset="-122"/>
                </a:rPr>
                <a:t>=</a:t>
              </a:r>
              <a:r>
                <a:rPr lang="zh-CN" altLang="en-US" sz="2715" kern="0" spc="-540" smtClean="0">
                  <a:solidFill>
                    <a:srgbClr val="000000"/>
                  </a:solidFill>
                  <a:latin typeface="Times New Roman" pitchFamily="65" charset="-122"/>
                  <a:ea typeface="宋体" pitchFamily="65" charset="-122"/>
                </a:rPr>
                <a:t> </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100%=</a:t>
              </a:r>
              <a:r>
                <a:rPr lang="zh-CN" altLang="en-US" sz="2498" kern="0" spc="4026" smtClean="0">
                  <a:solidFill>
                    <a:srgbClr val="000000"/>
                  </a:solidFill>
                  <a:latin typeface="Times New Roman" pitchFamily="65" charset="-122"/>
                  <a:ea typeface="宋体" pitchFamily="65" charset="-122"/>
                </a:rPr>
                <a:t> </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100%</a:t>
              </a:r>
              <a:r>
                <a:rPr lang="zh-CN" altLang="en-US" sz="1417" kern="0" smtClean="0">
                  <a:solidFill>
                    <a:srgbClr val="000000"/>
                  </a:solidFill>
                  <a:latin typeface="黑体"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79.5%</a:t>
              </a:r>
              <a:endParaRPr lang="zh-CN" altLang="en-US"/>
            </a:p>
            <a:p>
              <a:pPr marL="0" indent="0" eaLnBrk="0" latinLnBrk="1" hangingPunct="0">
                <a:lnSpc>
                  <a:spcPct val="100000"/>
                </a:lnSpc>
                <a:spcBef>
                  <a:spcPts val="498"/>
                </a:spcBef>
                <a:buNone/>
              </a:pPr>
              <a:r>
                <a:rPr lang="zh-CN" altLang="en-US" sz="1417" kern="0" smtClean="0">
                  <a:solidFill>
                    <a:srgbClr val="000000"/>
                  </a:solidFill>
                  <a:latin typeface="Times New Roman" pitchFamily="65" charset="-122"/>
                  <a:ea typeface="宋体" pitchFamily="65" charset="-122"/>
                </a:rPr>
                <a:t>(3)当S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闭合时,饮水机处于加热状态</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2757" kern="0" spc="-5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86" kern="0" spc="231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=110 Ω</a:t>
              </a:r>
              <a:endParaRPr lang="zh-CN" altLang="en-US"/>
            </a:p>
            <a:p>
              <a:pPr marL="0" indent="0" eaLnBrk="0" latinLnBrk="1" hangingPunct="0">
                <a:lnSpc>
                  <a:spcPct val="100000"/>
                </a:lnSpc>
                <a:spcBef>
                  <a:spcPts val="513"/>
                </a:spcBef>
                <a:buNone/>
              </a:pPr>
              <a:r>
                <a:rPr lang="zh-CN" altLang="en-US" sz="1417" kern="0" smtClean="0">
                  <a:solidFill>
                    <a:srgbClr val="000000"/>
                  </a:solidFill>
                  <a:latin typeface="Times New Roman" pitchFamily="65" charset="-122"/>
                  <a:ea typeface="宋体" pitchFamily="65" charset="-122"/>
                </a:rPr>
                <a:t>当S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断开时,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串联,饮水机处于保温状态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电路中总电阻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2757" kern="0" spc="-5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86" kern="0" spc="231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=1 210 Ω</a:t>
              </a:r>
              <a:endParaRPr lang="zh-CN" altLang="en-US"/>
            </a:p>
          </p:txBody>
        </p:sp>
        <p:graphicFrame>
          <p:nvGraphicFramePr>
            <p:cNvPr id="4" name="对象 3"/>
            <p:cNvGraphicFramePr>
              <a:graphicFrameLocks noChangeAspect="1"/>
            </p:cNvGraphicFramePr>
            <p:nvPr/>
          </p:nvGraphicFramePr>
          <p:xfrm>
            <a:off x="5403585" y="627049"/>
            <a:ext cx="342900" cy="428625"/>
          </p:xfrm>
          <a:graphic>
            <a:graphicData uri="http://schemas.openxmlformats.org/presentationml/2006/ole">
              <mc:AlternateContent xmlns:mc="http://schemas.openxmlformats.org/markup-compatibility/2006">
                <mc:Choice xmlns:v="urn:schemas-microsoft-com:vml" Requires="v">
                  <p:oleObj spid="_x0000_s39945" name="Equation" r:id="rId5" imgW="345600" imgH="432000" progId="">
                    <p:embed/>
                  </p:oleObj>
                </mc:Choice>
                <mc:Fallback>
                  <p:oleObj name="Equation" r:id="rId5" imgW="345600" imgH="432000" progId="">
                    <p:embed/>
                    <p:pic>
                      <p:nvPicPr>
                        <p:cNvPr id="0" name="OLE substitute image"/>
                        <p:cNvPicPr/>
                        <p:nvPr/>
                      </p:nvPicPr>
                      <p:blipFill>
                        <a:blip r:embed="rId6"/>
                        <a:stretch>
                          <a:fillRect/>
                        </a:stretch>
                      </p:blipFill>
                      <p:spPr>
                        <a:xfrm>
                          <a:off x="5403585" y="627049"/>
                          <a:ext cx="342900" cy="428625"/>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5847999" y="644065"/>
            <a:ext cx="476249" cy="419099"/>
          </p:xfrm>
          <a:graphic>
            <a:graphicData uri="http://schemas.openxmlformats.org/presentationml/2006/ole">
              <mc:AlternateContent xmlns:mc="http://schemas.openxmlformats.org/markup-compatibility/2006">
                <mc:Choice xmlns:v="urn:schemas-microsoft-com:vml" Requires="v">
                  <p:oleObj spid="_x0000_s39946" name="Equation" r:id="rId7" imgW="480000" imgH="422400" progId="">
                    <p:embed/>
                  </p:oleObj>
                </mc:Choice>
                <mc:Fallback>
                  <p:oleObj name="Equation" r:id="rId7" imgW="480000" imgH="422400" progId="">
                    <p:embed/>
                    <p:pic>
                      <p:nvPicPr>
                        <p:cNvPr id="0" name="OLE substitute image"/>
                        <p:cNvPicPr/>
                        <p:nvPr/>
                      </p:nvPicPr>
                      <p:blipFill>
                        <a:blip r:embed="rId8"/>
                        <a:stretch>
                          <a:fillRect/>
                        </a:stretch>
                      </p:blipFill>
                      <p:spPr>
                        <a:xfrm>
                          <a:off x="5847999" y="644065"/>
                          <a:ext cx="476249"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2361694" y="2021374"/>
            <a:ext cx="276224" cy="476249"/>
          </p:xfrm>
          <a:graphic>
            <a:graphicData uri="http://schemas.openxmlformats.org/presentationml/2006/ole">
              <mc:AlternateContent xmlns:mc="http://schemas.openxmlformats.org/markup-compatibility/2006">
                <mc:Choice xmlns:v="urn:schemas-microsoft-com:vml" Requires="v">
                  <p:oleObj spid="_x0000_s39947" name="Equation" r:id="rId9" imgW="278400" imgH="480000" progId="">
                    <p:embed/>
                  </p:oleObj>
                </mc:Choice>
                <mc:Fallback>
                  <p:oleObj name="Equation" r:id="rId9" imgW="278400" imgH="480000" progId="">
                    <p:embed/>
                    <p:pic>
                      <p:nvPicPr>
                        <p:cNvPr id="0" name="OLE substitute image"/>
                        <p:cNvPicPr/>
                        <p:nvPr/>
                      </p:nvPicPr>
                      <p:blipFill>
                        <a:blip r:embed="rId10"/>
                        <a:stretch>
                          <a:fillRect/>
                        </a:stretch>
                      </p:blipFill>
                      <p:spPr>
                        <a:xfrm>
                          <a:off x="2361694" y="2021374"/>
                          <a:ext cx="276224" cy="47624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3262839" y="2011849"/>
            <a:ext cx="828674" cy="438150"/>
          </p:xfrm>
          <a:graphic>
            <a:graphicData uri="http://schemas.openxmlformats.org/presentationml/2006/ole">
              <mc:AlternateContent xmlns:mc="http://schemas.openxmlformats.org/markup-compatibility/2006">
                <mc:Choice xmlns:v="urn:schemas-microsoft-com:vml" Requires="v">
                  <p:oleObj spid="_x0000_s39948" name="Equation" r:id="rId11" imgW="835200" imgH="441600" progId="">
                    <p:embed/>
                  </p:oleObj>
                </mc:Choice>
                <mc:Fallback>
                  <p:oleObj name="Equation" r:id="rId11" imgW="835200" imgH="441600" progId="">
                    <p:embed/>
                    <p:pic>
                      <p:nvPicPr>
                        <p:cNvPr id="0" name="OLE substitute image"/>
                        <p:cNvPicPr/>
                        <p:nvPr/>
                      </p:nvPicPr>
                      <p:blipFill>
                        <a:blip r:embed="rId12"/>
                        <a:stretch>
                          <a:fillRect/>
                        </a:stretch>
                      </p:blipFill>
                      <p:spPr>
                        <a:xfrm>
                          <a:off x="3262839" y="2011849"/>
                          <a:ext cx="828674" cy="43815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974566" y="2716744"/>
            <a:ext cx="342899" cy="485775"/>
          </p:xfrm>
          <a:graphic>
            <a:graphicData uri="http://schemas.openxmlformats.org/presentationml/2006/ole">
              <mc:AlternateContent xmlns:mc="http://schemas.openxmlformats.org/markup-compatibility/2006">
                <mc:Choice xmlns:v="urn:schemas-microsoft-com:vml" Requires="v">
                  <p:oleObj spid="_x0000_s39949" name="Equation" r:id="rId13" imgW="345600" imgH="489600" progId="">
                    <p:embed/>
                  </p:oleObj>
                </mc:Choice>
                <mc:Fallback>
                  <p:oleObj name="Equation" r:id="rId13" imgW="345600" imgH="489600" progId="">
                    <p:embed/>
                    <p:pic>
                      <p:nvPicPr>
                        <p:cNvPr id="0" name="OLE substitute image"/>
                        <p:cNvPicPr/>
                        <p:nvPr/>
                      </p:nvPicPr>
                      <p:blipFill>
                        <a:blip r:embed="rId14"/>
                        <a:stretch>
                          <a:fillRect/>
                        </a:stretch>
                      </p:blipFill>
                      <p:spPr>
                        <a:xfrm>
                          <a:off x="974566" y="2716744"/>
                          <a:ext cx="342899" cy="485775"/>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1418980" y="2716335"/>
            <a:ext cx="609599" cy="438150"/>
          </p:xfrm>
          <a:graphic>
            <a:graphicData uri="http://schemas.openxmlformats.org/presentationml/2006/ole">
              <mc:AlternateContent xmlns:mc="http://schemas.openxmlformats.org/markup-compatibility/2006">
                <mc:Choice xmlns:v="urn:schemas-microsoft-com:vml" Requires="v">
                  <p:oleObj spid="_x0000_s39950" name="Equation" r:id="rId15" imgW="614400" imgH="441600" progId="">
                    <p:embed/>
                  </p:oleObj>
                </mc:Choice>
                <mc:Fallback>
                  <p:oleObj name="Equation" r:id="rId15" imgW="614400" imgH="441600" progId="">
                    <p:embed/>
                    <p:pic>
                      <p:nvPicPr>
                        <p:cNvPr id="0" name="OLE substitute image"/>
                        <p:cNvPicPr/>
                        <p:nvPr/>
                      </p:nvPicPr>
                      <p:blipFill>
                        <a:blip r:embed="rId16"/>
                        <a:stretch>
                          <a:fillRect/>
                        </a:stretch>
                      </p:blipFill>
                      <p:spPr>
                        <a:xfrm>
                          <a:off x="1418980" y="2716335"/>
                          <a:ext cx="609599" cy="438150"/>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2073190" y="3431124"/>
            <a:ext cx="342900" cy="485775"/>
          </p:xfrm>
          <a:graphic>
            <a:graphicData uri="http://schemas.openxmlformats.org/presentationml/2006/ole">
              <mc:AlternateContent xmlns:mc="http://schemas.openxmlformats.org/markup-compatibility/2006">
                <mc:Choice xmlns:v="urn:schemas-microsoft-com:vml" Requires="v">
                  <p:oleObj spid="_x0000_s39951" name="Equation" r:id="rId17" imgW="345600" imgH="489600" progId="">
                    <p:embed/>
                  </p:oleObj>
                </mc:Choice>
                <mc:Fallback>
                  <p:oleObj name="Equation" r:id="rId17" imgW="345600" imgH="489600" progId="">
                    <p:embed/>
                    <p:pic>
                      <p:nvPicPr>
                        <p:cNvPr id="0" name="OLE substitute image"/>
                        <p:cNvPicPr/>
                        <p:nvPr/>
                      </p:nvPicPr>
                      <p:blipFill>
                        <a:blip r:embed="rId18"/>
                        <a:stretch>
                          <a:fillRect/>
                        </a:stretch>
                      </p:blipFill>
                      <p:spPr>
                        <a:xfrm>
                          <a:off x="2073190" y="3431124"/>
                          <a:ext cx="342900" cy="485775"/>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2517604" y="3430715"/>
            <a:ext cx="609600" cy="438150"/>
          </p:xfrm>
          <a:graphic>
            <a:graphicData uri="http://schemas.openxmlformats.org/presentationml/2006/ole">
              <mc:AlternateContent xmlns:mc="http://schemas.openxmlformats.org/markup-compatibility/2006">
                <mc:Choice xmlns:v="urn:schemas-microsoft-com:vml" Requires="v">
                  <p:oleObj spid="_x0000_s39952" name="Equation" r:id="rId19" imgW="614400" imgH="441600" progId="">
                    <p:embed/>
                  </p:oleObj>
                </mc:Choice>
                <mc:Fallback>
                  <p:oleObj name="Equation" r:id="rId19" imgW="614400" imgH="441600" progId="">
                    <p:embed/>
                    <p:pic>
                      <p:nvPicPr>
                        <p:cNvPr id="0" name="OLE substitute image"/>
                        <p:cNvPicPr/>
                        <p:nvPr/>
                      </p:nvPicPr>
                      <p:blipFill>
                        <a:blip r:embed="rId20"/>
                        <a:stretch>
                          <a:fillRect/>
                        </a:stretch>
                      </p:blipFill>
                      <p:spPr>
                        <a:xfrm>
                          <a:off x="2517604" y="3430715"/>
                          <a:ext cx="609600" cy="438150"/>
                        </a:xfrm>
                        <a:prstGeom prst="rect">
                          <a:avLst/>
                        </a:prstGeom>
                        <a:noFill/>
                      </p:spPr>
                    </p:pic>
                  </p:oleObj>
                </mc:Fallback>
              </mc:AlternateContent>
            </a:graphicData>
          </a:graphic>
        </p:graphicFrame>
        <p:sp>
          <p:nvSpPr>
            <p:cNvPr id="12" name="TextBox 2"/>
            <p:cNvSpPr txBox="1"/>
            <p:nvPr/>
          </p:nvSpPr>
          <p:spPr>
            <a:xfrm>
              <a:off x="667248" y="3984635"/>
              <a:ext cx="8316000" cy="218073"/>
            </a:xfrm>
            <a:prstGeom prst="rect">
              <a:avLst/>
            </a:prstGeom>
            <a:noFill/>
          </p:spPr>
          <p:txBody>
            <a:bodyPr wrap="square" lIns="0" tIns="0" rIns="0" bIns="0" rtlCol="0">
              <a:spAutoFit/>
            </a:bodyPr>
            <a:lstStyle/>
            <a:p>
              <a:pPr marL="0" indent="0" eaLnBrk="0" latinLnBrk="1" hangingPunct="0">
                <a:lnSpc>
                  <a:spcPct val="100000"/>
                </a:lnSpc>
                <a:spcBef>
                  <a:spcPts val="513"/>
                </a:spcBef>
                <a:buNone/>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=1 210 Ω-110 Ω=1 100 Ω</a:t>
              </a:r>
              <a:endParaRPr lang="zh-CN" altLang="en-US"/>
            </a:p>
          </p:txBody>
        </p:sp>
      </p:grpSp>
      <p:sp>
        <p:nvSpPr>
          <p:cNvPr id="14" name="TextBox 2"/>
          <p:cNvSpPr txBox="1"/>
          <p:nvPr/>
        </p:nvSpPr>
        <p:spPr>
          <a:xfrm>
            <a:off x="720000" y="105567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(1)2 A　(2)79.5%　(3)1 100 Ω</a:t>
            </a:r>
            <a:endParaRPr lang="zh-CN" altLang="en-US"/>
          </a:p>
        </p:txBody>
      </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73228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(2020河南师大附中,14,2分)如图甲所示,电源电压保持不变,</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为定值电阻,滑动变阻器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的最大阻值为</a:t>
            </a:r>
            <a:r>
              <a:rPr/>
              <a:t/>
            </a:r>
            <a:br>
              <a:rPr/>
            </a:br>
            <a:r>
              <a:rPr lang="zh-CN" altLang="en-US" sz="1417" kern="0" smtClean="0">
                <a:solidFill>
                  <a:srgbClr val="000000"/>
                </a:solidFill>
                <a:latin typeface="Times New Roman" pitchFamily="65" charset="-122"/>
                <a:ea typeface="宋体" pitchFamily="65" charset="-122"/>
              </a:rPr>
              <a:t>30 Ω,电压表的量程为0~15 V。电压表的示数与滑动变阻器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的关系如图乙所示。则下列说法正确的</a:t>
            </a:r>
            <a:r>
              <a:rPr/>
              <a:t/>
            </a:r>
            <a:br>
              <a:rPr/>
            </a:br>
            <a:r>
              <a:rPr lang="zh-CN" altLang="en-US" sz="1417" kern="0" smtClean="0">
                <a:solidFill>
                  <a:srgbClr val="000000"/>
                </a:solidFill>
                <a:latin typeface="Times New Roman" pitchFamily="65" charset="-122"/>
                <a:ea typeface="宋体" pitchFamily="65" charset="-122"/>
              </a:rPr>
              <a:t>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A.电源电压为20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的阻值为5 Ω</a:t>
            </a:r>
            <a:endParaRPr lang="zh-CN" altLang="en-US"/>
          </a:p>
        </p:txBody>
      </p:sp>
      <p:pic>
        <p:nvPicPr>
          <p:cNvPr id="3" name="图片 3" descr="textimage76.jpeg"/>
          <p:cNvPicPr>
            <a:picLocks noChangeAspect="1"/>
          </p:cNvPicPr>
          <p:nvPr/>
        </p:nvPicPr>
        <p:blipFill>
          <a:blip r:embed="rId4"/>
          <a:stretch>
            <a:fillRect/>
          </a:stretch>
        </p:blipFill>
        <p:spPr>
          <a:xfrm>
            <a:off x="1857996" y="1912933"/>
            <a:ext cx="4285640" cy="1661657"/>
          </a:xfrm>
          <a:prstGeom prst="rect">
            <a:avLst/>
          </a:prstGeom>
        </p:spPr>
      </p:pic>
      <p:sp>
        <p:nvSpPr>
          <p:cNvPr id="4"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考点二　电功率</a:t>
            </a:r>
            <a:endParaRPr lang="zh-CN" altLang="en-US" sz="1500">
              <a:solidFill>
                <a:schemeClr val="accent6">
                  <a:lumMod val="75000"/>
                </a:schemeClr>
              </a:solidFill>
              <a:latin typeface="Microsoft YaHei"/>
              <a:ea typeface="Microsoft YaHei"/>
              <a:cs typeface="Microsoft YaHei"/>
            </a:endParaRPr>
          </a:p>
        </p:txBody>
      </p:sp>
      <p:sp>
        <p:nvSpPr>
          <p:cNvPr id="5" name="TextBox 2"/>
          <p:cNvSpPr txBox="1"/>
          <p:nvPr/>
        </p:nvSpPr>
        <p:spPr>
          <a:xfrm>
            <a:off x="720000" y="3984635"/>
            <a:ext cx="8316000" cy="4489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C.为了保证电压表不被烧坏,滑动变阻器的阻值变化范围为4~30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D.开关S闭合后,电路消耗的最小功率为14.4 W</a:t>
            </a:r>
            <a:endParaRPr lang="zh-CN" altLang="en-US"/>
          </a:p>
        </p:txBody>
      </p:sp>
    </p:spTree>
    <p:custDataLst>
      <p:custData r:id="rId1"/>
    </p:custData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19587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由电路图可知,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串联,电压表测</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两端的电压。</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由图乙可知,当</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=10 Ω时</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=12 V,当</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 Ω时</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'=8 V,由于串联电路中各处的电流相等,所以,电路中的</a:t>
            </a:r>
            <a:r>
              <a:rPr/>
              <a:t/>
            </a:r>
            <a:br>
              <a:rPr/>
            </a:br>
            <a:r>
              <a:rPr lang="zh-CN" altLang="en-US" sz="1417" kern="0" smtClean="0">
                <a:solidFill>
                  <a:srgbClr val="000000"/>
                </a:solidFill>
                <a:latin typeface="Times New Roman" pitchFamily="65" charset="-122"/>
                <a:ea typeface="宋体" pitchFamily="65" charset="-122"/>
              </a:rPr>
              <a:t>电流分别是:</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590" kern="0" spc="-7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90" kern="0" spc="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454"/>
              </a:spcBef>
              <a:buNone/>
            </a:pP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590" kern="0" spc="-4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90" kern="0" spc="-4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因串联电路中总电压等于各分电压之和,且电源电压保持不变,所以,电源的电压是:</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代入数据解得:</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=10 Ω,</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=24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故A、B错误;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当电压表的示数</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″=15 V时,电路中的电流最大,滑动变阻器接入电路中的电阻最小,此时电路中的电</a:t>
            </a:r>
            <a:r>
              <a:rPr/>
              <a:t/>
            </a:r>
            <a:br>
              <a:rPr/>
            </a:br>
            <a:r>
              <a:rPr lang="zh-CN" altLang="en-US" sz="1417" kern="0" smtClean="0">
                <a:solidFill>
                  <a:srgbClr val="000000"/>
                </a:solidFill>
                <a:latin typeface="Times New Roman" pitchFamily="65" charset="-122"/>
                <a:ea typeface="宋体" pitchFamily="65" charset="-122"/>
              </a:rPr>
              <a:t>流是:</a:t>
            </a:r>
            <a:endParaRPr lang="zh-CN" altLang="en-US"/>
          </a:p>
        </p:txBody>
      </p:sp>
      <p:graphicFrame>
        <p:nvGraphicFramePr>
          <p:cNvPr id="4" name="对象 3"/>
          <p:cNvGraphicFramePr>
            <a:graphicFrameLocks noChangeAspect="1"/>
          </p:cNvGraphicFramePr>
          <p:nvPr/>
        </p:nvGraphicFramePr>
        <p:xfrm>
          <a:off x="881455" y="1985949"/>
          <a:ext cx="228600" cy="447674"/>
        </p:xfrm>
        <a:graphic>
          <a:graphicData uri="http://schemas.openxmlformats.org/presentationml/2006/ole">
            <mc:AlternateContent xmlns:mc="http://schemas.openxmlformats.org/markup-compatibility/2006">
              <mc:Choice xmlns:v="urn:schemas-microsoft-com:vml" Requires="v">
                <p:oleObj spid="_x0000_s40965" name="Equation" r:id="rId5" imgW="230400" imgH="451200" progId="">
                  <p:embed/>
                </p:oleObj>
              </mc:Choice>
              <mc:Fallback>
                <p:oleObj name="Equation" r:id="rId5" imgW="230400" imgH="451200" progId="">
                  <p:embed/>
                  <p:pic>
                    <p:nvPicPr>
                      <p:cNvPr id="0" name="OLE substitute image"/>
                      <p:cNvPicPr/>
                      <p:nvPr/>
                    </p:nvPicPr>
                    <p:blipFill>
                      <a:blip r:embed="rId6"/>
                      <a:stretch>
                        <a:fillRect/>
                      </a:stretch>
                    </p:blipFill>
                    <p:spPr>
                      <a:xfrm>
                        <a:off x="881455" y="1985949"/>
                        <a:ext cx="228600" cy="447674"/>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211568" y="1985949"/>
          <a:ext cx="333374" cy="447674"/>
        </p:xfrm>
        <a:graphic>
          <a:graphicData uri="http://schemas.openxmlformats.org/presentationml/2006/ole">
            <mc:AlternateContent xmlns:mc="http://schemas.openxmlformats.org/markup-compatibility/2006">
              <mc:Choice xmlns:v="urn:schemas-microsoft-com:vml" Requires="v">
                <p:oleObj spid="_x0000_s40966" name="Equation" r:id="rId7" imgW="336000" imgH="451200" progId="">
                  <p:embed/>
                </p:oleObj>
              </mc:Choice>
              <mc:Fallback>
                <p:oleObj name="Equation" r:id="rId7" imgW="336000" imgH="451200" progId="">
                  <p:embed/>
                  <p:pic>
                    <p:nvPicPr>
                      <p:cNvPr id="0" name="OLE substitute image"/>
                      <p:cNvPicPr/>
                      <p:nvPr/>
                    </p:nvPicPr>
                    <p:blipFill>
                      <a:blip r:embed="rId8"/>
                      <a:stretch>
                        <a:fillRect/>
                      </a:stretch>
                    </p:blipFill>
                    <p:spPr>
                      <a:xfrm>
                        <a:off x="1211568" y="1985949"/>
                        <a:ext cx="333374" cy="447674"/>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913886" y="2433982"/>
          <a:ext cx="266699" cy="447675"/>
        </p:xfrm>
        <a:graphic>
          <a:graphicData uri="http://schemas.openxmlformats.org/presentationml/2006/ole">
            <mc:AlternateContent xmlns:mc="http://schemas.openxmlformats.org/markup-compatibility/2006">
              <mc:Choice xmlns:v="urn:schemas-microsoft-com:vml" Requires="v">
                <p:oleObj spid="_x0000_s40967" name="Equation" r:id="rId9" imgW="268800" imgH="451200" progId="">
                  <p:embed/>
                </p:oleObj>
              </mc:Choice>
              <mc:Fallback>
                <p:oleObj name="Equation" r:id="rId9" imgW="268800" imgH="451200" progId="">
                  <p:embed/>
                  <p:pic>
                    <p:nvPicPr>
                      <p:cNvPr id="0" name="OLE substitute image"/>
                      <p:cNvPicPr/>
                      <p:nvPr/>
                    </p:nvPicPr>
                    <p:blipFill>
                      <a:blip r:embed="rId10"/>
                      <a:stretch>
                        <a:fillRect/>
                      </a:stretch>
                    </p:blipFill>
                    <p:spPr>
                      <a:xfrm>
                        <a:off x="913886" y="2433982"/>
                        <a:ext cx="266699" cy="447675"/>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1282100" y="2433982"/>
          <a:ext cx="266699" cy="447675"/>
        </p:xfrm>
        <a:graphic>
          <a:graphicData uri="http://schemas.openxmlformats.org/presentationml/2006/ole">
            <mc:AlternateContent xmlns:mc="http://schemas.openxmlformats.org/markup-compatibility/2006">
              <mc:Choice xmlns:v="urn:schemas-microsoft-com:vml" Requires="v">
                <p:oleObj spid="_x0000_s40968" name="Equation" r:id="rId11" imgW="268800" imgH="451200" progId="">
                  <p:embed/>
                </p:oleObj>
              </mc:Choice>
              <mc:Fallback>
                <p:oleObj name="Equation" r:id="rId11" imgW="268800" imgH="451200" progId="">
                  <p:embed/>
                  <p:pic>
                    <p:nvPicPr>
                      <p:cNvPr id="0" name="OLE substitute image"/>
                      <p:cNvPicPr/>
                      <p:nvPr/>
                    </p:nvPicPr>
                    <p:blipFill>
                      <a:blip r:embed="rId12"/>
                      <a:stretch>
                        <a:fillRect/>
                      </a:stretch>
                    </p:blipFill>
                    <p:spPr>
                      <a:xfrm>
                        <a:off x="1282100" y="2433982"/>
                        <a:ext cx="266699" cy="447675"/>
                      </a:xfrm>
                      <a:prstGeom prst="rect">
                        <a:avLst/>
                      </a:prstGeom>
                      <a:noFill/>
                    </p:spPr>
                  </p:pic>
                </p:oleObj>
              </mc:Fallback>
            </mc:AlternateContent>
          </a:graphicData>
        </a:graphic>
      </p:graphicFrame>
    </p:spTree>
    <p:custDataLst>
      <p:custData r:id="rId2"/>
    </p:custData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大</a:t>
            </a:r>
            <a:r>
              <a:rPr lang="zh-CN" altLang="en-US" sz="1417" kern="0" smtClean="0">
                <a:solidFill>
                  <a:srgbClr val="000000"/>
                </a:solidFill>
                <a:latin typeface="Times New Roman" pitchFamily="65" charset="-122"/>
                <a:ea typeface="宋体" pitchFamily="65" charset="-122"/>
              </a:rPr>
              <a:t>=</a:t>
            </a:r>
            <a:r>
              <a:rPr lang="zh-CN" altLang="en-US" sz="2590" kern="0" spc="-34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20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=1.5 A,</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此时滑动变阻器两端的电压是:</a:t>
            </a:r>
            <a:endParaRPr lang="zh-CN" altLang="en-US"/>
          </a:p>
          <a:p>
            <a:pPr marL="0" indent="0" eaLnBrk="0" latinLnBrk="1" hangingPunct="0">
              <a:lnSpc>
                <a:spcPct val="100000"/>
              </a:lnSpc>
              <a:spcBef>
                <a:spcPts val="141"/>
              </a:spcBef>
              <a:buNone/>
            </a:pPr>
            <a:r>
              <a:rPr lang="zh-CN" altLang="en-US" sz="1630" kern="0" spc="69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″=24 V-15 V=9 V,</a:t>
            </a:r>
            <a:endParaRPr lang="zh-CN" altLang="en-US"/>
          </a:p>
          <a:p>
            <a:pPr marL="0" indent="0" eaLnBrk="0" latinLnBrk="1" hangingPunct="0">
              <a:lnSpc>
                <a:spcPct val="100000"/>
              </a:lnSpc>
              <a:spcBef>
                <a:spcPts val="118"/>
              </a:spcBef>
              <a:buNone/>
            </a:pPr>
            <a:r>
              <a:rPr lang="zh-CN" altLang="en-US" sz="1417" kern="0" smtClean="0">
                <a:solidFill>
                  <a:srgbClr val="000000"/>
                </a:solidFill>
                <a:latin typeface="Times New Roman" pitchFamily="65" charset="-122"/>
                <a:ea typeface="宋体" pitchFamily="65" charset="-122"/>
              </a:rPr>
              <a:t>则滑动变阻器接入电路中的最小阻值是:</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2小</a:t>
            </a:r>
            <a:r>
              <a:rPr lang="zh-CN" altLang="en-US" sz="1417" kern="0" smtClean="0">
                <a:solidFill>
                  <a:srgbClr val="000000"/>
                </a:solidFill>
                <a:latin typeface="Times New Roman" pitchFamily="65" charset="-122"/>
                <a:ea typeface="宋体" pitchFamily="65" charset="-122"/>
              </a:rPr>
              <a:t>=</a:t>
            </a:r>
            <a:r>
              <a:rPr lang="zh-CN" altLang="en-US" sz="2715" kern="0" spc="-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89" kern="0" spc="91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=6 Ω,</a:t>
            </a:r>
            <a:endParaRPr lang="zh-CN" altLang="en-US"/>
          </a:p>
          <a:p>
            <a:pPr marL="0" indent="0" eaLnBrk="0" latinLnBrk="1" hangingPunct="0">
              <a:lnSpc>
                <a:spcPct val="100000"/>
              </a:lnSpc>
              <a:spcBef>
                <a:spcPts val="498"/>
              </a:spcBef>
              <a:buNone/>
            </a:pPr>
            <a:r>
              <a:rPr lang="zh-CN" altLang="en-US" sz="1417" kern="0" smtClean="0">
                <a:solidFill>
                  <a:srgbClr val="000000"/>
                </a:solidFill>
                <a:latin typeface="Times New Roman" pitchFamily="65" charset="-122"/>
                <a:ea typeface="宋体" pitchFamily="65" charset="-122"/>
              </a:rPr>
              <a:t>当滑动变阻器接入电路中的电阻最大时,电路中的电流最小,电压表的示数最小,所以,滑动变阻器接入电</a:t>
            </a:r>
            <a:r>
              <a:t/>
            </a:r>
            <a:br/>
            <a:r>
              <a:rPr lang="zh-CN" altLang="en-US" sz="1417" kern="0" smtClean="0">
                <a:solidFill>
                  <a:srgbClr val="000000"/>
                </a:solidFill>
                <a:latin typeface="Times New Roman" pitchFamily="65" charset="-122"/>
                <a:ea typeface="宋体" pitchFamily="65" charset="-122"/>
              </a:rPr>
              <a:t>路中的阻值范围为6~30 Ω,故C错误;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当滑动变阻器接入电路中的电阻最大时,电路中的电流最小,电路消耗的功率最小,则</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小</a:t>
            </a:r>
            <a:r>
              <a:rPr lang="zh-CN" altLang="en-US" sz="1417" kern="0" smtClean="0">
                <a:solidFill>
                  <a:srgbClr val="000000"/>
                </a:solidFill>
                <a:latin typeface="Times New Roman" pitchFamily="65" charset="-122"/>
                <a:ea typeface="宋体" pitchFamily="65" charset="-122"/>
              </a:rPr>
              <a:t>=</a:t>
            </a:r>
            <a:r>
              <a:rPr lang="zh-CN" altLang="en-US" sz="2757" kern="0" spc="211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86" kern="0" spc="358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=14.4 W,</a:t>
            </a:r>
            <a:endParaRPr lang="zh-CN" altLang="en-US"/>
          </a:p>
          <a:p>
            <a:pPr marL="0" indent="0" eaLnBrk="0" latinLnBrk="1" hangingPunct="0">
              <a:lnSpc>
                <a:spcPct val="100000"/>
              </a:lnSpc>
              <a:spcBef>
                <a:spcPts val="513"/>
              </a:spcBef>
              <a:buNone/>
            </a:pPr>
            <a:r>
              <a:rPr lang="zh-CN" altLang="en-US" sz="1417" kern="0" smtClean="0">
                <a:solidFill>
                  <a:srgbClr val="000000"/>
                </a:solidFill>
                <a:latin typeface="Times New Roman" pitchFamily="65" charset="-122"/>
                <a:ea typeface="宋体" pitchFamily="65" charset="-122"/>
              </a:rPr>
              <a:t>故D正确。</a:t>
            </a:r>
            <a:endParaRPr lang="zh-CN" altLang="en-US"/>
          </a:p>
        </p:txBody>
      </p:sp>
      <p:graphicFrame>
        <p:nvGraphicFramePr>
          <p:cNvPr id="4" name="对象 3"/>
          <p:cNvGraphicFramePr>
            <a:graphicFrameLocks noChangeAspect="1"/>
          </p:cNvGraphicFramePr>
          <p:nvPr/>
        </p:nvGraphicFramePr>
        <p:xfrm>
          <a:off x="971455" y="1289901"/>
          <a:ext cx="285750" cy="447675"/>
        </p:xfrm>
        <a:graphic>
          <a:graphicData uri="http://schemas.openxmlformats.org/presentationml/2006/ole">
            <mc:AlternateContent xmlns:mc="http://schemas.openxmlformats.org/markup-compatibility/2006">
              <mc:Choice xmlns:v="urn:schemas-microsoft-com:vml" Requires="v">
                <p:oleObj spid="_x0000_s41992" name="Equation" r:id="rId5" imgW="288000" imgH="451200" progId="">
                  <p:embed/>
                </p:oleObj>
              </mc:Choice>
              <mc:Fallback>
                <p:oleObj name="Equation" r:id="rId5" imgW="288000" imgH="451200" progId="">
                  <p:embed/>
                  <p:pic>
                    <p:nvPicPr>
                      <p:cNvPr id="0" name="OLE substitute image"/>
                      <p:cNvPicPr/>
                      <p:nvPr/>
                    </p:nvPicPr>
                    <p:blipFill>
                      <a:blip r:embed="rId6"/>
                      <a:stretch>
                        <a:fillRect/>
                      </a:stretch>
                    </p:blipFill>
                    <p:spPr>
                      <a:xfrm>
                        <a:off x="971455" y="1289901"/>
                        <a:ext cx="285750" cy="447675"/>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358718" y="1279446"/>
          <a:ext cx="333374" cy="419099"/>
        </p:xfrm>
        <a:graphic>
          <a:graphicData uri="http://schemas.openxmlformats.org/presentationml/2006/ole">
            <mc:AlternateContent xmlns:mc="http://schemas.openxmlformats.org/markup-compatibility/2006">
              <mc:Choice xmlns:v="urn:schemas-microsoft-com:vml" Requires="v">
                <p:oleObj spid="_x0000_s41993" name="Equation" r:id="rId7" imgW="336000" imgH="422400" progId="">
                  <p:embed/>
                </p:oleObj>
              </mc:Choice>
              <mc:Fallback>
                <p:oleObj name="Equation" r:id="rId7" imgW="336000" imgH="422400" progId="">
                  <p:embed/>
                  <p:pic>
                    <p:nvPicPr>
                      <p:cNvPr id="0" name="OLE substitute image"/>
                      <p:cNvPicPr/>
                      <p:nvPr/>
                    </p:nvPicPr>
                    <p:blipFill>
                      <a:blip r:embed="rId8"/>
                      <a:stretch>
                        <a:fillRect/>
                      </a:stretch>
                    </p:blipFill>
                    <p:spPr>
                      <a:xfrm>
                        <a:off x="1358718" y="1279446"/>
                        <a:ext cx="333374"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720000" y="2003215"/>
          <a:ext cx="295275" cy="228600"/>
        </p:xfrm>
        <a:graphic>
          <a:graphicData uri="http://schemas.openxmlformats.org/presentationml/2006/ole">
            <mc:AlternateContent xmlns:mc="http://schemas.openxmlformats.org/markup-compatibility/2006">
              <mc:Choice xmlns:v="urn:schemas-microsoft-com:vml" Requires="v">
                <p:oleObj spid="_x0000_s41994" name="Equation" r:id="rId9" imgW="297600" imgH="230400" progId="">
                  <p:embed/>
                </p:oleObj>
              </mc:Choice>
              <mc:Fallback>
                <p:oleObj name="Equation" r:id="rId9" imgW="297600" imgH="230400" progId="">
                  <p:embed/>
                  <p:pic>
                    <p:nvPicPr>
                      <p:cNvPr id="0" name="OLE substitute image"/>
                      <p:cNvPicPr/>
                      <p:nvPr/>
                    </p:nvPicPr>
                    <p:blipFill>
                      <a:blip r:embed="rId10"/>
                      <a:stretch>
                        <a:fillRect/>
                      </a:stretch>
                    </p:blipFill>
                    <p:spPr>
                      <a:xfrm>
                        <a:off x="720000" y="2003215"/>
                        <a:ext cx="295275" cy="22860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1046982" y="2490670"/>
          <a:ext cx="333374" cy="476249"/>
        </p:xfrm>
        <a:graphic>
          <a:graphicData uri="http://schemas.openxmlformats.org/presentationml/2006/ole">
            <mc:AlternateContent xmlns:mc="http://schemas.openxmlformats.org/markup-compatibility/2006">
              <mc:Choice xmlns:v="urn:schemas-microsoft-com:vml" Requires="v">
                <p:oleObj spid="_x0000_s41995" name="Equation" r:id="rId11" imgW="336000" imgH="480000" progId="">
                  <p:embed/>
                </p:oleObj>
              </mc:Choice>
              <mc:Fallback>
                <p:oleObj name="Equation" r:id="rId11" imgW="336000" imgH="480000" progId="">
                  <p:embed/>
                  <p:pic>
                    <p:nvPicPr>
                      <p:cNvPr id="0" name="OLE substitute image"/>
                      <p:cNvPicPr/>
                      <p:nvPr/>
                    </p:nvPicPr>
                    <p:blipFill>
                      <a:blip r:embed="rId12"/>
                      <a:stretch>
                        <a:fillRect/>
                      </a:stretch>
                    </p:blipFill>
                    <p:spPr>
                      <a:xfrm>
                        <a:off x="1046982" y="2490670"/>
                        <a:ext cx="333374" cy="47624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1481871" y="2499674"/>
          <a:ext cx="419099" cy="419099"/>
        </p:xfrm>
        <a:graphic>
          <a:graphicData uri="http://schemas.openxmlformats.org/presentationml/2006/ole">
            <mc:AlternateContent xmlns:mc="http://schemas.openxmlformats.org/markup-compatibility/2006">
              <mc:Choice xmlns:v="urn:schemas-microsoft-com:vml" Requires="v">
                <p:oleObj spid="_x0000_s41996" name="Equation" r:id="rId13" imgW="422400" imgH="422400" progId="">
                  <p:embed/>
                </p:oleObj>
              </mc:Choice>
              <mc:Fallback>
                <p:oleObj name="Equation" r:id="rId13" imgW="422400" imgH="422400" progId="">
                  <p:embed/>
                  <p:pic>
                    <p:nvPicPr>
                      <p:cNvPr id="0" name="OLE substitute image"/>
                      <p:cNvPicPr/>
                      <p:nvPr/>
                    </p:nvPicPr>
                    <p:blipFill>
                      <a:blip r:embed="rId14"/>
                      <a:stretch>
                        <a:fillRect/>
                      </a:stretch>
                    </p:blipFill>
                    <p:spPr>
                      <a:xfrm>
                        <a:off x="1481871" y="2499674"/>
                        <a:ext cx="419099" cy="41909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1021631" y="3627855"/>
          <a:ext cx="619125" cy="485775"/>
        </p:xfrm>
        <a:graphic>
          <a:graphicData uri="http://schemas.openxmlformats.org/presentationml/2006/ole">
            <mc:AlternateContent xmlns:mc="http://schemas.openxmlformats.org/markup-compatibility/2006">
              <mc:Choice xmlns:v="urn:schemas-microsoft-com:vml" Requires="v">
                <p:oleObj spid="_x0000_s41997" name="Equation" r:id="rId15" imgW="624000" imgH="489600" progId="">
                  <p:embed/>
                </p:oleObj>
              </mc:Choice>
              <mc:Fallback>
                <p:oleObj name="Equation" r:id="rId15" imgW="624000" imgH="489600" progId="">
                  <p:embed/>
                  <p:pic>
                    <p:nvPicPr>
                      <p:cNvPr id="0" name="OLE substitute image"/>
                      <p:cNvPicPr/>
                      <p:nvPr/>
                    </p:nvPicPr>
                    <p:blipFill>
                      <a:blip r:embed="rId16"/>
                      <a:stretch>
                        <a:fillRect/>
                      </a:stretch>
                    </p:blipFill>
                    <p:spPr>
                      <a:xfrm>
                        <a:off x="1021631" y="3627855"/>
                        <a:ext cx="619125" cy="485775"/>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1742270" y="3627445"/>
          <a:ext cx="771524" cy="438149"/>
        </p:xfrm>
        <a:graphic>
          <a:graphicData uri="http://schemas.openxmlformats.org/presentationml/2006/ole">
            <mc:AlternateContent xmlns:mc="http://schemas.openxmlformats.org/markup-compatibility/2006">
              <mc:Choice xmlns:v="urn:schemas-microsoft-com:vml" Requires="v">
                <p:oleObj spid="_x0000_s41998" name="Equation" r:id="rId17" imgW="777600" imgH="441600" progId="">
                  <p:embed/>
                </p:oleObj>
              </mc:Choice>
              <mc:Fallback>
                <p:oleObj name="Equation" r:id="rId17" imgW="777600" imgH="441600" progId="">
                  <p:embed/>
                  <p:pic>
                    <p:nvPicPr>
                      <p:cNvPr id="0" name="OLE substitute image"/>
                      <p:cNvPicPr/>
                      <p:nvPr/>
                    </p:nvPicPr>
                    <p:blipFill>
                      <a:blip r:embed="rId18"/>
                      <a:stretch>
                        <a:fillRect/>
                      </a:stretch>
                    </p:blipFill>
                    <p:spPr>
                      <a:xfrm>
                        <a:off x="1742270" y="3627445"/>
                        <a:ext cx="771524" cy="438149"/>
                      </a:xfrm>
                      <a:prstGeom prst="rect">
                        <a:avLst/>
                      </a:prstGeom>
                      <a:noFill/>
                    </p:spPr>
                  </p:pic>
                </p:oleObj>
              </mc:Fallback>
            </mc:AlternateContent>
          </a:graphicData>
        </a:graphic>
      </p:graphicFrame>
    </p:spTree>
    <p:custDataLst>
      <p:custData r:id="rId2"/>
    </p:custData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9793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(2019吉林长春朝阳一模,9)节能扶梯在无人乘坐时,低速运行以达到节能的目的,该功能的实现是通过</a:t>
            </a:r>
            <a:r>
              <a:rPr/>
              <a:t/>
            </a:r>
            <a:br>
              <a:rPr/>
            </a:br>
            <a:r>
              <a:rPr lang="zh-CN" altLang="en-US" sz="1417" kern="0" smtClean="0">
                <a:solidFill>
                  <a:srgbClr val="000000"/>
                </a:solidFill>
                <a:latin typeface="Times New Roman" pitchFamily="65" charset="-122"/>
                <a:ea typeface="宋体" pitchFamily="65" charset="-122"/>
              </a:rPr>
              <a:t>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A.增大电流　    B.增大电源电压</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C.减小总功率　    D.增大总功率</a:t>
            </a:r>
            <a:endParaRPr lang="zh-CN" altLang="en-US"/>
          </a:p>
        </p:txBody>
      </p:sp>
      <p:sp>
        <p:nvSpPr>
          <p:cNvPr id="3" name="TextBox 2"/>
          <p:cNvSpPr txBox="1"/>
          <p:nvPr/>
        </p:nvSpPr>
        <p:spPr>
          <a:xfrm>
            <a:off x="720000" y="248443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节能扶梯在无人乘坐时,低速运行以达到节能的目的;由</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Pt</a:t>
            </a:r>
            <a:r>
              <a:rPr lang="zh-CN" altLang="en-US" sz="1417" kern="0" smtClean="0">
                <a:solidFill>
                  <a:srgbClr val="000000"/>
                </a:solidFill>
                <a:latin typeface="Times New Roman" pitchFamily="65" charset="-122"/>
                <a:ea typeface="宋体" pitchFamily="65" charset="-122"/>
              </a:rPr>
              <a:t>可知,在时间一定时,减小扶梯的</a:t>
            </a:r>
            <a:r>
              <a:rPr/>
              <a:t/>
            </a:r>
            <a:br>
              <a:rPr/>
            </a:br>
            <a:r>
              <a:rPr lang="zh-CN" altLang="en-US" sz="1417" kern="0" smtClean="0">
                <a:solidFill>
                  <a:srgbClr val="000000"/>
                </a:solidFill>
                <a:latin typeface="Times New Roman" pitchFamily="65" charset="-122"/>
                <a:ea typeface="宋体" pitchFamily="65" charset="-122"/>
              </a:rPr>
              <a:t>总功率可以减少消耗的电能;由</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可知,要减小扶梯的总功率,应减小电流或减小电源电压。故选C。</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20260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(2018重庆江津六校联考,8)某同学所做电学实验的电路如图所示,电源电压恒为4.5 V,定值电阻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标有</a:t>
            </a:r>
            <a:r>
              <a:rPr/>
              <a:t/>
            </a:r>
            <a:br>
              <a:rPr/>
            </a:br>
            <a:r>
              <a:rPr lang="zh-CN" altLang="en-US" sz="1417" kern="0" smtClean="0">
                <a:solidFill>
                  <a:srgbClr val="000000"/>
                </a:solidFill>
                <a:latin typeface="Times New Roman" pitchFamily="65" charset="-122"/>
                <a:ea typeface="宋体" pitchFamily="65" charset="-122"/>
              </a:rPr>
              <a:t>“5 Ω　0.5 A”,滑动变阻器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规格“20 Ω　1 A”,电压表量程“0~3 V”,在不损坏电路元件的情况下,</a:t>
            </a:r>
            <a:r>
              <a:rPr/>
              <a:t/>
            </a:r>
            <a:br>
              <a:rPr/>
            </a:br>
            <a:r>
              <a:rPr lang="zh-CN" altLang="en-US" sz="1417" kern="0" smtClean="0">
                <a:solidFill>
                  <a:srgbClr val="000000"/>
                </a:solidFill>
                <a:latin typeface="Times New Roman" pitchFamily="65" charset="-122"/>
                <a:ea typeface="宋体" pitchFamily="65" charset="-122"/>
              </a:rPr>
              <a:t>下列判断不正确的是 (　　)</a:t>
            </a:r>
            <a:endParaRPr lang="zh-CN" altLang="en-US"/>
          </a:p>
          <a:p>
            <a:pPr marL="0" indent="0" eaLnBrk="0" latinLnBrk="1" hangingPunct="0">
              <a:lnSpc>
                <a:spcPct val="100000"/>
              </a:lnSpc>
              <a:spcBef>
                <a:spcPts val="141"/>
              </a:spcBef>
              <a:buNone/>
            </a:pPr>
            <a:r>
              <a:rPr lang="zh-CN" altLang="en-US" sz="8475" kern="0" spc="15149"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516"/>
              </a:spcBef>
              <a:buNone/>
            </a:pPr>
            <a:r>
              <a:rPr lang="zh-CN" altLang="en-US" sz="1417" kern="0" smtClean="0">
                <a:solidFill>
                  <a:srgbClr val="000000"/>
                </a:solidFill>
                <a:latin typeface="Times New Roman" pitchFamily="65" charset="-122"/>
                <a:ea typeface="宋体" pitchFamily="65" charset="-122"/>
              </a:rPr>
              <a:t>A.</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的最小功率是0.45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B.该电路的最大功率是2.25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C.电路中电流变化的范围是0.18~0.5 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D.滑动变阻器阻值变化的范围是4~10 Ω</a:t>
            </a:r>
            <a:endParaRPr lang="zh-CN" altLang="en-US"/>
          </a:p>
        </p:txBody>
      </p:sp>
      <p:pic>
        <p:nvPicPr>
          <p:cNvPr id="3" name="图片 3" descr="textimage77.jpeg"/>
          <p:cNvPicPr>
            <a:picLocks noChangeAspect="1"/>
          </p:cNvPicPr>
          <p:nvPr/>
        </p:nvPicPr>
        <p:blipFill>
          <a:blip r:embed="rId4"/>
          <a:stretch>
            <a:fillRect/>
          </a:stretch>
        </p:blipFill>
        <p:spPr>
          <a:xfrm>
            <a:off x="1785918" y="2009885"/>
            <a:ext cx="2351183" cy="1403246"/>
          </a:xfrm>
          <a:prstGeom prst="rect">
            <a:avLst/>
          </a:prstGeom>
        </p:spPr>
      </p:pic>
    </p:spTree>
    <p:custDataLst>
      <p:custData r:id="rId1"/>
    </p:custData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43324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由电路图可知,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串联,电压表测</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两端的电压,电流表测电路中的电流。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(1)当滑动变阻器接入电路中的电阻为零时,电路中的电流: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590" kern="0" spc="-94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65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=0.9 A,</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因串联电路中各处的电流相等,且定值电阻允许通过的最大电流为0.5 A,滑动变阻器允许通过的最大电</a:t>
            </a:r>
            <a:r>
              <a:rPr/>
              <a:t/>
            </a:r>
            <a:br>
              <a:rPr/>
            </a:br>
            <a:r>
              <a:rPr lang="zh-CN" altLang="en-US" sz="1417" kern="0" smtClean="0">
                <a:solidFill>
                  <a:srgbClr val="000000"/>
                </a:solidFill>
                <a:latin typeface="Times New Roman" pitchFamily="65" charset="-122"/>
                <a:ea typeface="宋体" pitchFamily="65" charset="-122"/>
              </a:rPr>
              <a:t>流为1 A,所以,为了不损坏电路元件,电路中的最大电流为0.5 A,此时滑动变阻器接入电路中的电阻最小,</a:t>
            </a:r>
            <a:r>
              <a:rPr/>
              <a:t/>
            </a:r>
            <a:br>
              <a:rPr/>
            </a:br>
            <a:r>
              <a:rPr lang="zh-CN" altLang="en-US" sz="1417" kern="0" smtClean="0">
                <a:solidFill>
                  <a:srgbClr val="000000"/>
                </a:solidFill>
                <a:latin typeface="Times New Roman" pitchFamily="65" charset="-122"/>
                <a:ea typeface="宋体" pitchFamily="65" charset="-122"/>
              </a:rPr>
              <a:t>电路的电功率最大,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此时电路中的总电阻:</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2632" kern="0" spc="-75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12" kern="0" spc="66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=9 Ω,</a:t>
            </a:r>
            <a:endParaRPr lang="zh-CN" altLang="en-US"/>
          </a:p>
          <a:p>
            <a:pPr marL="0" indent="0" eaLnBrk="0" latinLnBrk="1" hangingPunct="0">
              <a:lnSpc>
                <a:spcPct val="100000"/>
              </a:lnSpc>
              <a:spcBef>
                <a:spcPts val="469"/>
              </a:spcBef>
              <a:buNone/>
            </a:pPr>
            <a:r>
              <a:rPr lang="zh-CN" altLang="en-US" sz="1417" kern="0" smtClean="0">
                <a:solidFill>
                  <a:srgbClr val="000000"/>
                </a:solidFill>
                <a:latin typeface="Times New Roman" pitchFamily="65" charset="-122"/>
                <a:ea typeface="宋体" pitchFamily="65" charset="-122"/>
              </a:rPr>
              <a:t>因串联电路中总电阻等于各分电阻之和,</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所以,滑动变阻器接入电路中的最小阻值:</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2小</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=9 Ω-5 Ω=4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该电路的最大功率:</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大</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067" kern="0" baseline="-15000" smtClean="0">
                <a:solidFill>
                  <a:srgbClr val="000000"/>
                </a:solidFill>
                <a:latin typeface="Times New Roman" pitchFamily="65" charset="-122"/>
                <a:ea typeface="宋体" pitchFamily="65" charset="-122"/>
              </a:rPr>
              <a:t>大</a:t>
            </a:r>
            <a:r>
              <a:rPr lang="zh-CN" altLang="en-US" sz="1417" kern="0" smtClean="0">
                <a:solidFill>
                  <a:srgbClr val="000000"/>
                </a:solidFill>
                <a:latin typeface="Times New Roman" pitchFamily="65" charset="-122"/>
                <a:ea typeface="宋体" pitchFamily="65" charset="-122"/>
              </a:rPr>
              <a:t>=4.5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0.5 A=2.25 W,故B正确;</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(2)当电压表的示数为3 V时,滑动变阻器接入电路中的电阻最大,电路中的电流最小,</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的功率最小,</a:t>
            </a:r>
            <a:endParaRPr lang="zh-CN" altLang="en-US"/>
          </a:p>
        </p:txBody>
      </p:sp>
      <p:graphicFrame>
        <p:nvGraphicFramePr>
          <p:cNvPr id="4" name="对象 3"/>
          <p:cNvGraphicFramePr>
            <a:graphicFrameLocks noChangeAspect="1"/>
          </p:cNvGraphicFramePr>
          <p:nvPr/>
        </p:nvGraphicFramePr>
        <p:xfrm>
          <a:off x="5291179" y="1527917"/>
          <a:ext cx="209549" cy="447674"/>
        </p:xfrm>
        <a:graphic>
          <a:graphicData uri="http://schemas.openxmlformats.org/presentationml/2006/ole">
            <mc:AlternateContent xmlns:mc="http://schemas.openxmlformats.org/markup-compatibility/2006">
              <mc:Choice xmlns:v="urn:schemas-microsoft-com:vml" Requires="v">
                <p:oleObj spid="_x0000_s43013" name="Equation" r:id="rId5" imgW="211200" imgH="451200" progId="">
                  <p:embed/>
                </p:oleObj>
              </mc:Choice>
              <mc:Fallback>
                <p:oleObj name="Equation" r:id="rId5" imgW="211200" imgH="451200" progId="">
                  <p:embed/>
                  <p:pic>
                    <p:nvPicPr>
                      <p:cNvPr id="0" name="OLE substitute image"/>
                      <p:cNvPicPr/>
                      <p:nvPr/>
                    </p:nvPicPr>
                    <p:blipFill>
                      <a:blip r:embed="rId6"/>
                      <a:stretch>
                        <a:fillRect/>
                      </a:stretch>
                    </p:blipFill>
                    <p:spPr>
                      <a:xfrm>
                        <a:off x="5291179" y="1527917"/>
                        <a:ext cx="209549" cy="447674"/>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5602243" y="1517462"/>
          <a:ext cx="390524" cy="419099"/>
        </p:xfrm>
        <a:graphic>
          <a:graphicData uri="http://schemas.openxmlformats.org/presentationml/2006/ole">
            <mc:AlternateContent xmlns:mc="http://schemas.openxmlformats.org/markup-compatibility/2006">
              <mc:Choice xmlns:v="urn:schemas-microsoft-com:vml" Requires="v">
                <p:oleObj spid="_x0000_s43014" name="Equation" r:id="rId7" imgW="393600" imgH="422400" progId="">
                  <p:embed/>
                </p:oleObj>
              </mc:Choice>
              <mc:Fallback>
                <p:oleObj name="Equation" r:id="rId7" imgW="393600" imgH="422400" progId="">
                  <p:embed/>
                  <p:pic>
                    <p:nvPicPr>
                      <p:cNvPr id="0" name="OLE substitute image"/>
                      <p:cNvPicPr/>
                      <p:nvPr/>
                    </p:nvPicPr>
                    <p:blipFill>
                      <a:blip r:embed="rId8"/>
                      <a:stretch>
                        <a:fillRect/>
                      </a:stretch>
                    </p:blipFill>
                    <p:spPr>
                      <a:xfrm>
                        <a:off x="5602243" y="1517462"/>
                        <a:ext cx="390524"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929566" y="2878570"/>
          <a:ext cx="238124" cy="457199"/>
        </p:xfrm>
        <a:graphic>
          <a:graphicData uri="http://schemas.openxmlformats.org/presentationml/2006/ole">
            <mc:AlternateContent xmlns:mc="http://schemas.openxmlformats.org/markup-compatibility/2006">
              <mc:Choice xmlns:v="urn:schemas-microsoft-com:vml" Requires="v">
                <p:oleObj spid="_x0000_s43015" name="Equation" r:id="rId9" imgW="240000" imgH="460800" progId="">
                  <p:embed/>
                </p:oleObj>
              </mc:Choice>
              <mc:Fallback>
                <p:oleObj name="Equation" r:id="rId9" imgW="240000" imgH="460800" progId="">
                  <p:embed/>
                  <p:pic>
                    <p:nvPicPr>
                      <p:cNvPr id="0" name="OLE substitute image"/>
                      <p:cNvPicPr/>
                      <p:nvPr/>
                    </p:nvPicPr>
                    <p:blipFill>
                      <a:blip r:embed="rId10"/>
                      <a:stretch>
                        <a:fillRect/>
                      </a:stretch>
                    </p:blipFill>
                    <p:spPr>
                      <a:xfrm>
                        <a:off x="929566" y="2878570"/>
                        <a:ext cx="238124" cy="45719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1269205" y="2868003"/>
          <a:ext cx="390524" cy="419099"/>
        </p:xfrm>
        <a:graphic>
          <a:graphicData uri="http://schemas.openxmlformats.org/presentationml/2006/ole">
            <mc:AlternateContent xmlns:mc="http://schemas.openxmlformats.org/markup-compatibility/2006">
              <mc:Choice xmlns:v="urn:schemas-microsoft-com:vml" Requires="v">
                <p:oleObj spid="_x0000_s43016" name="Equation" r:id="rId11" imgW="393600" imgH="422400" progId="">
                  <p:embed/>
                </p:oleObj>
              </mc:Choice>
              <mc:Fallback>
                <p:oleObj name="Equation" r:id="rId11" imgW="393600" imgH="422400" progId="">
                  <p:embed/>
                  <p:pic>
                    <p:nvPicPr>
                      <p:cNvPr id="0" name="OLE substitute image"/>
                      <p:cNvPicPr/>
                      <p:nvPr/>
                    </p:nvPicPr>
                    <p:blipFill>
                      <a:blip r:embed="rId12"/>
                      <a:stretch>
                        <a:fillRect/>
                      </a:stretch>
                    </p:blipFill>
                    <p:spPr>
                      <a:xfrm>
                        <a:off x="1269205" y="2868003"/>
                        <a:ext cx="390524" cy="419099"/>
                      </a:xfrm>
                      <a:prstGeom prst="rect">
                        <a:avLst/>
                      </a:prstGeom>
                      <a:noFill/>
                    </p:spPr>
                  </p:pic>
                </p:oleObj>
              </mc:Fallback>
            </mc:AlternateContent>
          </a:graphicData>
        </a:graphic>
      </p:graphicFrame>
    </p:spTree>
    <p:custDataLst>
      <p:custData r:id="rId2"/>
    </p:custData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因串联电路中总电压等于各分电压之和,</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所以,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两端的电压:</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=4.5 V-3 V=1.5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电路中的最小电流:</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小</a:t>
            </a:r>
            <a:r>
              <a:rPr lang="zh-CN" altLang="en-US" sz="1417" kern="0" smtClean="0">
                <a:solidFill>
                  <a:srgbClr val="000000"/>
                </a:solidFill>
                <a:latin typeface="Times New Roman" pitchFamily="65" charset="-122"/>
                <a:ea typeface="宋体" pitchFamily="65" charset="-122"/>
              </a:rPr>
              <a:t>=</a:t>
            </a:r>
            <a:r>
              <a:rPr lang="zh-CN" altLang="en-US" sz="2590" kern="0" spc="-7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50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=0.3 A,</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则电路中电流变化的范围是0.3~0.5 A,故C错误;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滑动变阻器接入电路中的最大阻值:</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2大</a:t>
            </a:r>
            <a:r>
              <a:rPr lang="zh-CN" altLang="en-US" sz="1417" kern="0" smtClean="0">
                <a:solidFill>
                  <a:srgbClr val="000000"/>
                </a:solidFill>
                <a:latin typeface="Times New Roman" pitchFamily="65" charset="-122"/>
                <a:ea typeface="宋体" pitchFamily="65" charset="-122"/>
              </a:rPr>
              <a:t>=</a:t>
            </a:r>
            <a:r>
              <a:rPr lang="zh-CN" altLang="en-US" sz="2632" kern="0" spc="-75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12" kern="0" spc="58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=10 Ω,</a:t>
            </a:r>
            <a:endParaRPr lang="zh-CN" altLang="en-US"/>
          </a:p>
          <a:p>
            <a:pPr marL="0" indent="0" eaLnBrk="0" latinLnBrk="1" hangingPunct="0">
              <a:lnSpc>
                <a:spcPct val="100000"/>
              </a:lnSpc>
              <a:spcBef>
                <a:spcPts val="469"/>
              </a:spcBef>
              <a:buNone/>
            </a:pPr>
            <a:r>
              <a:rPr lang="zh-CN" altLang="en-US" sz="1417" kern="0" smtClean="0">
                <a:solidFill>
                  <a:srgbClr val="000000"/>
                </a:solidFill>
                <a:latin typeface="Times New Roman" pitchFamily="65" charset="-122"/>
                <a:ea typeface="宋体" pitchFamily="65" charset="-122"/>
              </a:rPr>
              <a:t>则滑动变阻器阻值变化的范围是4~10 Ω,故D正确;</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的最小功率:</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1小</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小</a:t>
            </a:r>
            <a:r>
              <a:rPr lang="zh-CN" altLang="en-US" sz="1417" kern="0" smtClean="0">
                <a:solidFill>
                  <a:srgbClr val="000000"/>
                </a:solidFill>
                <a:latin typeface="Times New Roman" pitchFamily="65" charset="-122"/>
                <a:ea typeface="宋体" pitchFamily="65" charset="-122"/>
              </a:rPr>
              <a:t>=1.5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0.3 A=0.45 W,故A正确。</a:t>
            </a:r>
            <a:endParaRPr lang="zh-CN" altLang="en-US"/>
          </a:p>
        </p:txBody>
      </p:sp>
      <p:graphicFrame>
        <p:nvGraphicFramePr>
          <p:cNvPr id="4" name="对象 3"/>
          <p:cNvGraphicFramePr>
            <a:graphicFrameLocks noChangeAspect="1"/>
          </p:cNvGraphicFramePr>
          <p:nvPr/>
        </p:nvGraphicFramePr>
        <p:xfrm>
          <a:off x="971455" y="2226724"/>
          <a:ext cx="228600" cy="447675"/>
        </p:xfrm>
        <a:graphic>
          <a:graphicData uri="http://schemas.openxmlformats.org/presentationml/2006/ole">
            <mc:AlternateContent xmlns:mc="http://schemas.openxmlformats.org/markup-compatibility/2006">
              <mc:Choice xmlns:v="urn:schemas-microsoft-com:vml" Requires="v">
                <p:oleObj spid="_x0000_s44037" name="Equation" r:id="rId5" imgW="230400" imgH="451200" progId="">
                  <p:embed/>
                </p:oleObj>
              </mc:Choice>
              <mc:Fallback>
                <p:oleObj name="Equation" r:id="rId5" imgW="230400" imgH="451200" progId="">
                  <p:embed/>
                  <p:pic>
                    <p:nvPicPr>
                      <p:cNvPr id="0" name="OLE substitute image"/>
                      <p:cNvPicPr/>
                      <p:nvPr/>
                    </p:nvPicPr>
                    <p:blipFill>
                      <a:blip r:embed="rId6"/>
                      <a:stretch>
                        <a:fillRect/>
                      </a:stretch>
                    </p:blipFill>
                    <p:spPr>
                      <a:xfrm>
                        <a:off x="971455" y="2226724"/>
                        <a:ext cx="228600" cy="447675"/>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301568" y="2216269"/>
          <a:ext cx="371475" cy="419099"/>
        </p:xfrm>
        <a:graphic>
          <a:graphicData uri="http://schemas.openxmlformats.org/presentationml/2006/ole">
            <mc:AlternateContent xmlns:mc="http://schemas.openxmlformats.org/markup-compatibility/2006">
              <mc:Choice xmlns:v="urn:schemas-microsoft-com:vml" Requires="v">
                <p:oleObj spid="_x0000_s44038" name="Equation" r:id="rId7" imgW="374400" imgH="422400" progId="">
                  <p:embed/>
                </p:oleObj>
              </mc:Choice>
              <mc:Fallback>
                <p:oleObj name="Equation" r:id="rId7" imgW="374400" imgH="422400" progId="">
                  <p:embed/>
                  <p:pic>
                    <p:nvPicPr>
                      <p:cNvPr id="0" name="OLE substitute image"/>
                      <p:cNvPicPr/>
                      <p:nvPr/>
                    </p:nvPicPr>
                    <p:blipFill>
                      <a:blip r:embed="rId8"/>
                      <a:stretch>
                        <a:fillRect/>
                      </a:stretch>
                    </p:blipFill>
                    <p:spPr>
                      <a:xfrm>
                        <a:off x="1301568" y="2216269"/>
                        <a:ext cx="371475"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064566" y="3146738"/>
          <a:ext cx="238124" cy="457199"/>
        </p:xfrm>
        <a:graphic>
          <a:graphicData uri="http://schemas.openxmlformats.org/presentationml/2006/ole">
            <mc:AlternateContent xmlns:mc="http://schemas.openxmlformats.org/markup-compatibility/2006">
              <mc:Choice xmlns:v="urn:schemas-microsoft-com:vml" Requires="v">
                <p:oleObj spid="_x0000_s44039" name="Equation" r:id="rId9" imgW="240000" imgH="460800" progId="">
                  <p:embed/>
                </p:oleObj>
              </mc:Choice>
              <mc:Fallback>
                <p:oleObj name="Equation" r:id="rId9" imgW="240000" imgH="460800" progId="">
                  <p:embed/>
                  <p:pic>
                    <p:nvPicPr>
                      <p:cNvPr id="0" name="OLE substitute image"/>
                      <p:cNvPicPr/>
                      <p:nvPr/>
                    </p:nvPicPr>
                    <p:blipFill>
                      <a:blip r:embed="rId10"/>
                      <a:stretch>
                        <a:fillRect/>
                      </a:stretch>
                    </p:blipFill>
                    <p:spPr>
                      <a:xfrm>
                        <a:off x="1064566" y="3146738"/>
                        <a:ext cx="238124" cy="45719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1404205" y="3136171"/>
          <a:ext cx="381000" cy="419099"/>
        </p:xfrm>
        <a:graphic>
          <a:graphicData uri="http://schemas.openxmlformats.org/presentationml/2006/ole">
            <mc:AlternateContent xmlns:mc="http://schemas.openxmlformats.org/markup-compatibility/2006">
              <mc:Choice xmlns:v="urn:schemas-microsoft-com:vml" Requires="v">
                <p:oleObj spid="_x0000_s44040" name="Equation" r:id="rId11" imgW="384000" imgH="422400" progId="">
                  <p:embed/>
                </p:oleObj>
              </mc:Choice>
              <mc:Fallback>
                <p:oleObj name="Equation" r:id="rId11" imgW="384000" imgH="422400" progId="">
                  <p:embed/>
                  <p:pic>
                    <p:nvPicPr>
                      <p:cNvPr id="0" name="OLE substitute image"/>
                      <p:cNvPicPr/>
                      <p:nvPr/>
                    </p:nvPicPr>
                    <p:blipFill>
                      <a:blip r:embed="rId12"/>
                      <a:stretch>
                        <a:fillRect/>
                      </a:stretch>
                    </p:blipFill>
                    <p:spPr>
                      <a:xfrm>
                        <a:off x="1404205" y="3136171"/>
                        <a:ext cx="381000" cy="419099"/>
                      </a:xfrm>
                      <a:prstGeom prst="rect">
                        <a:avLst/>
                      </a:prstGeom>
                      <a:noFill/>
                    </p:spPr>
                  </p:pic>
                </p:oleObj>
              </mc:Fallback>
            </mc:AlternateContent>
          </a:graphicData>
        </a:graphic>
      </p:graphicFrame>
    </p:spTree>
    <p:custDataLst>
      <p:custData r:id="rId2"/>
    </p:custData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1865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(2020广东揭阳榕城一模,14,3分)如图所示是某家用电器的内部电路图,其中</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为加热电阻,1、2、</a:t>
            </a:r>
            <a:r>
              <a:rPr/>
              <a:t/>
            </a:r>
            <a:br>
              <a:rPr/>
            </a:br>
            <a:r>
              <a:rPr lang="zh-CN" altLang="en-US" sz="1417" kern="0" smtClean="0">
                <a:solidFill>
                  <a:srgbClr val="000000"/>
                </a:solidFill>
                <a:latin typeface="Times New Roman" pitchFamily="65" charset="-122"/>
                <a:ea typeface="宋体" pitchFamily="65" charset="-122"/>
              </a:rPr>
              <a:t>3、4分别为四个接线柱。若要让两电阻串联接入电路,则将接线柱</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与接线柱3连接;此电路中,</a:t>
            </a:r>
            <a:r>
              <a:rPr/>
              <a:t/>
            </a:r>
            <a:br>
              <a:rPr/>
            </a:br>
            <a:r>
              <a:rPr lang="zh-CN" altLang="en-US" sz="1417" kern="0" smtClean="0">
                <a:solidFill>
                  <a:srgbClr val="000000"/>
                </a:solidFill>
                <a:latin typeface="Times New Roman" pitchFamily="65" charset="-122"/>
                <a:ea typeface="宋体" pitchFamily="65" charset="-122"/>
              </a:rPr>
              <a:t>不能将接线柱</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与接线柱3相连,否则造成短路。电功率最大的连接方法是将接线柱1和3连接,同</a:t>
            </a:r>
            <a:r>
              <a:rPr/>
              <a:t/>
            </a:r>
            <a:br>
              <a:rPr/>
            </a:br>
            <a:r>
              <a:rPr lang="zh-CN" altLang="en-US" sz="1417" kern="0" smtClean="0">
                <a:solidFill>
                  <a:srgbClr val="000000"/>
                </a:solidFill>
                <a:latin typeface="Times New Roman" pitchFamily="65" charset="-122"/>
                <a:ea typeface="宋体" pitchFamily="65" charset="-122"/>
              </a:rPr>
              <a:t>时将接线柱</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连接起来。</a:t>
            </a:r>
            <a:endParaRPr lang="zh-CN" altLang="en-US"/>
          </a:p>
          <a:p>
            <a:pPr marL="0" indent="0" eaLnBrk="0" latinLnBrk="1" hangingPunct="0">
              <a:lnSpc>
                <a:spcPct val="100000"/>
              </a:lnSpc>
              <a:spcBef>
                <a:spcPts val="141"/>
              </a:spcBef>
              <a:buNone/>
            </a:pPr>
            <a:r>
              <a:rPr lang="zh-CN" altLang="en-US" sz="8016" kern="0" spc="1313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78.jpeg"/>
          <p:cNvPicPr>
            <a:picLocks noChangeAspect="1"/>
          </p:cNvPicPr>
          <p:nvPr/>
        </p:nvPicPr>
        <p:blipFill>
          <a:blip r:embed="rId4"/>
          <a:stretch>
            <a:fillRect/>
          </a:stretch>
        </p:blipFill>
        <p:spPr>
          <a:xfrm>
            <a:off x="2571736" y="2270123"/>
            <a:ext cx="2686050" cy="1685925"/>
          </a:xfrm>
          <a:prstGeom prst="rect">
            <a:avLst/>
          </a:prstGeom>
        </p:spPr>
      </p:pic>
      <p:sp>
        <p:nvSpPr>
          <p:cNvPr id="4" name="TextBox 2"/>
          <p:cNvSpPr txBox="1"/>
          <p:nvPr/>
        </p:nvSpPr>
        <p:spPr>
          <a:xfrm>
            <a:off x="720000" y="412751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2　4　2和4</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09113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由图知,若将接线柱2与接线柱3连接,则两电阻顺次连接在一起,电流只有一条路径,</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是串联</a:t>
            </a:r>
            <a:r>
              <a:rPr/>
              <a:t/>
            </a:r>
            <a:br>
              <a:rPr/>
            </a:br>
            <a:r>
              <a:rPr lang="zh-CN" altLang="en-US" sz="1417" kern="0" smtClean="0">
                <a:solidFill>
                  <a:srgbClr val="000000"/>
                </a:solidFill>
                <a:latin typeface="Times New Roman" pitchFamily="65" charset="-122"/>
                <a:ea typeface="宋体" pitchFamily="65" charset="-122"/>
              </a:rPr>
              <a:t>的;若用导线将接线柱4与接线柱3相连,由图知此时电源两极会直接接通,电路处于短路状态,会烧坏电</a:t>
            </a:r>
            <a:r>
              <a:rPr/>
              <a:t/>
            </a:r>
            <a:br>
              <a:rPr/>
            </a:br>
            <a:r>
              <a:rPr lang="zh-CN" altLang="en-US" sz="1417" kern="0" smtClean="0">
                <a:solidFill>
                  <a:srgbClr val="000000"/>
                </a:solidFill>
                <a:latin typeface="Times New Roman" pitchFamily="65" charset="-122"/>
                <a:ea typeface="宋体" pitchFamily="65" charset="-122"/>
              </a:rPr>
              <a:t>源,这是不允许的。当接线柱2和4连接,且接线柱1和3连接时,两电阻并联,总电阻最小,由</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2506" kern="0" spc="-48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可知,此</a:t>
            </a:r>
            <a:endParaRPr lang="zh-CN" altLang="en-US"/>
          </a:p>
          <a:p>
            <a:pPr marL="0" indent="0" eaLnBrk="0" latinLnBrk="1" hangingPunct="0">
              <a:lnSpc>
                <a:spcPct val="100000"/>
              </a:lnSpc>
              <a:spcBef>
                <a:spcPts val="381"/>
              </a:spcBef>
              <a:buNone/>
            </a:pPr>
            <a:r>
              <a:rPr lang="zh-CN" altLang="en-US" sz="1417" kern="0" smtClean="0">
                <a:solidFill>
                  <a:srgbClr val="000000"/>
                </a:solidFill>
                <a:latin typeface="Times New Roman" pitchFamily="65" charset="-122"/>
                <a:ea typeface="宋体" pitchFamily="65" charset="-122"/>
              </a:rPr>
              <a:t>时电功率最大。</a:t>
            </a:r>
            <a:endParaRPr lang="zh-CN" altLang="en-US"/>
          </a:p>
        </p:txBody>
      </p:sp>
      <p:graphicFrame>
        <p:nvGraphicFramePr>
          <p:cNvPr id="4" name="对象 3"/>
          <p:cNvGraphicFramePr>
            <a:graphicFrameLocks noChangeAspect="1"/>
          </p:cNvGraphicFramePr>
          <p:nvPr/>
        </p:nvGraphicFramePr>
        <p:xfrm>
          <a:off x="7572396" y="1725863"/>
          <a:ext cx="257175" cy="428625"/>
        </p:xfrm>
        <a:graphic>
          <a:graphicData uri="http://schemas.openxmlformats.org/presentationml/2006/ole">
            <mc:AlternateContent xmlns:mc="http://schemas.openxmlformats.org/markup-compatibility/2006">
              <mc:Choice xmlns:v="urn:schemas-microsoft-com:vml" Requires="v">
                <p:oleObj spid="_x0000_s45059" name="Equation" r:id="rId5" imgW="259200" imgH="432000" progId="">
                  <p:embed/>
                </p:oleObj>
              </mc:Choice>
              <mc:Fallback>
                <p:oleObj name="Equation" r:id="rId5" imgW="259200" imgH="432000" progId="">
                  <p:embed/>
                  <p:pic>
                    <p:nvPicPr>
                      <p:cNvPr id="0" name="OLE substitute image"/>
                      <p:cNvPicPr/>
                      <p:nvPr/>
                    </p:nvPicPr>
                    <p:blipFill>
                      <a:blip r:embed="rId6"/>
                      <a:stretch>
                        <a:fillRect/>
                      </a:stretch>
                    </p:blipFill>
                    <p:spPr>
                      <a:xfrm>
                        <a:off x="7572396" y="1725863"/>
                        <a:ext cx="257175" cy="428625"/>
                      </a:xfrm>
                      <a:prstGeom prst="rect">
                        <a:avLst/>
                      </a:prstGeom>
                      <a:noFill/>
                    </p:spPr>
                  </p:pic>
                </p:oleObj>
              </mc:Fallback>
            </mc:AlternateContent>
          </a:graphicData>
        </a:graphic>
      </p:graphicFrame>
      <p:grpSp>
        <p:nvGrpSpPr>
          <p:cNvPr id="5" name="组合 4"/>
          <p:cNvGrpSpPr/>
          <p:nvPr/>
        </p:nvGrpSpPr>
        <p:grpSpPr>
          <a:xfrm>
            <a:off x="720000" y="2523488"/>
            <a:ext cx="8316000" cy="1103957"/>
            <a:chOff x="720000" y="1260000"/>
            <a:chExt cx="8316000" cy="1103957"/>
          </a:xfrm>
        </p:grpSpPr>
        <p:sp>
          <p:nvSpPr>
            <p:cNvPr id="6" name="TextBox 2"/>
            <p:cNvSpPr txBox="1"/>
            <p:nvPr/>
          </p:nvSpPr>
          <p:spPr>
            <a:xfrm>
              <a:off x="720000" y="1260000"/>
              <a:ext cx="8316000" cy="110395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方法归纳</a:t>
              </a:r>
              <a:r>
                <a:rPr lang="zh-CN" altLang="en-US" sz="1417" kern="0" smtClean="0">
                  <a:solidFill>
                    <a:srgbClr val="000000"/>
                  </a:solidFill>
                  <a:latin typeface="Times New Roman" pitchFamily="65" charset="-122"/>
                  <a:ea typeface="宋体" pitchFamily="65" charset="-122"/>
                </a:rPr>
                <a:t>　用电器高、低温挡位的判断</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(1)家用电器工作时电压为220 V,在改变挡位时电压不变,故根据</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2506" kern="0" spc="-48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可知,</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越大,功率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越小,为低温挡;</a:t>
              </a:r>
              <a:endParaRPr lang="zh-CN" altLang="en-US"/>
            </a:p>
            <a:p>
              <a:pPr marL="0" indent="0" eaLnBrk="0" latinLnBrk="1" hangingPunct="0">
                <a:lnSpc>
                  <a:spcPct val="100000"/>
                </a:lnSpc>
                <a:spcBef>
                  <a:spcPts val="283"/>
                </a:spcBef>
                <a:buNone/>
              </a:pP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越小,功率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越大,为高温挡。</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(2)两个电阻串联时电阻最大,并联时电阻最小,所以串联时为低温挡,并联时为高温挡。</a:t>
              </a:r>
              <a:endParaRPr lang="zh-CN" altLang="en-US"/>
            </a:p>
          </p:txBody>
        </p:sp>
        <p:graphicFrame>
          <p:nvGraphicFramePr>
            <p:cNvPr id="7" name="对象 6"/>
            <p:cNvGraphicFramePr>
              <a:graphicFrameLocks noChangeAspect="1"/>
            </p:cNvGraphicFramePr>
            <p:nvPr/>
          </p:nvGraphicFramePr>
          <p:xfrm>
            <a:off x="5786446" y="1506263"/>
            <a:ext cx="257175" cy="428625"/>
          </p:xfrm>
          <a:graphic>
            <a:graphicData uri="http://schemas.openxmlformats.org/presentationml/2006/ole">
              <mc:AlternateContent xmlns:mc="http://schemas.openxmlformats.org/markup-compatibility/2006">
                <mc:Choice xmlns:v="urn:schemas-microsoft-com:vml" Requires="v">
                  <p:oleObj spid="_x0000_s45060" name="Equation" r:id="rId7" imgW="259200" imgH="432000" progId="">
                    <p:embed/>
                  </p:oleObj>
                </mc:Choice>
                <mc:Fallback>
                  <p:oleObj name="Equation" r:id="rId7" imgW="259200" imgH="432000" progId="">
                    <p:embed/>
                    <p:pic>
                      <p:nvPicPr>
                        <p:cNvPr id="0" name="OLE substitute image"/>
                        <p:cNvPicPr/>
                        <p:nvPr/>
                      </p:nvPicPr>
                      <p:blipFill>
                        <a:blip r:embed="rId8"/>
                        <a:stretch>
                          <a:fillRect/>
                        </a:stretch>
                      </p:blipFill>
                      <p:spPr>
                        <a:xfrm>
                          <a:off x="5786446" y="1506263"/>
                          <a:ext cx="257175" cy="428625"/>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14744" y="3627445"/>
            <a:ext cx="422976" cy="218073"/>
          </a:xfrm>
          <a:prstGeom prst="rect">
            <a:avLst/>
          </a:prstGeom>
          <a:noFill/>
        </p:spPr>
        <p:txBody>
          <a:bodyPr wrap="square" lIns="0" tIns="0" rIns="0" bIns="0" rtlCol="0">
            <a:spAutoFit/>
          </a:bodyPr>
          <a:lstStyle/>
          <a:p>
            <a:pPr marL="0" indent="0" eaLnBrk="0" latinLnBrk="1" hangingPunct="0">
              <a:lnSpc>
                <a:spcPct val="100000"/>
              </a:lnSpc>
              <a:spcBef>
                <a:spcPts val="2954"/>
              </a:spcBef>
              <a:buNone/>
            </a:pPr>
            <a:r>
              <a:rPr lang="zh-CN" altLang="en-US" sz="1417" kern="0" smtClean="0">
                <a:solidFill>
                  <a:srgbClr val="000000"/>
                </a:solidFill>
                <a:latin typeface="Times New Roman" pitchFamily="65" charset="-122"/>
                <a:ea typeface="宋体" pitchFamily="65" charset="-122"/>
              </a:rPr>
              <a:t>丙</a:t>
            </a:r>
            <a:endParaRPr lang="zh-CN" altLang="en-US"/>
          </a:p>
        </p:txBody>
      </p:sp>
      <p:pic>
        <p:nvPicPr>
          <p:cNvPr id="3" name="图片 3" descr="textimage9.jpeg"/>
          <p:cNvPicPr>
            <a:picLocks noChangeAspect="1"/>
          </p:cNvPicPr>
          <p:nvPr/>
        </p:nvPicPr>
        <p:blipFill>
          <a:blip r:embed="rId4"/>
          <a:stretch>
            <a:fillRect/>
          </a:stretch>
        </p:blipFill>
        <p:spPr>
          <a:xfrm>
            <a:off x="1499362" y="1696963"/>
            <a:ext cx="5204024" cy="1597855"/>
          </a:xfrm>
          <a:prstGeom prst="rect">
            <a:avLst/>
          </a:prstGeom>
        </p:spPr>
      </p:pic>
      <p:sp>
        <p:nvSpPr>
          <p:cNvPr id="4" name="TextBox 2"/>
          <p:cNvSpPr txBox="1"/>
          <p:nvPr/>
        </p:nvSpPr>
        <p:spPr>
          <a:xfrm>
            <a:off x="720000" y="112711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(2)图丙所示是某次实验中电表的示数,电流表的示数为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A,电压表的示数为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V,此时小</a:t>
            </a:r>
            <a:r>
              <a:rPr/>
              <a:t/>
            </a:r>
            <a:br>
              <a:rPr/>
            </a:br>
            <a:r>
              <a:rPr lang="zh-CN" altLang="en-US" sz="1417" kern="0" smtClean="0">
                <a:solidFill>
                  <a:srgbClr val="000000"/>
                </a:solidFill>
                <a:latin typeface="Times New Roman" pitchFamily="65" charset="-122"/>
                <a:ea typeface="宋体" pitchFamily="65" charset="-122"/>
              </a:rPr>
              <a:t>灯泡的电功率为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a:t>
            </a:r>
            <a:endParaRPr lang="zh-CN" altLang="en-US"/>
          </a:p>
        </p:txBody>
      </p:sp>
    </p:spTree>
    <p:custDataLst>
      <p:custData r:id="rId1"/>
    </p:custData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20252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(2020黑龙江哈尔滨南岗三模,21,2分)小雪家有额定电压相同的电烤箱、电饭锅和电视机各一个,按照</a:t>
            </a:r>
            <a:r>
              <a:rPr/>
              <a:t/>
            </a:r>
            <a:br>
              <a:rPr/>
            </a:br>
            <a:r>
              <a:rPr lang="zh-CN" altLang="en-US" sz="1417" kern="0" smtClean="0">
                <a:solidFill>
                  <a:srgbClr val="000000"/>
                </a:solidFill>
                <a:latin typeface="Times New Roman" pitchFamily="65" charset="-122"/>
                <a:ea typeface="宋体" pitchFamily="65" charset="-122"/>
              </a:rPr>
              <a:t>0.50元/(kW·h)的计费标准,将这三个用电器正常工作1小时的用电费用绘制成了如图所示的柱状图,电饭</a:t>
            </a:r>
            <a:r>
              <a:rPr/>
              <a:t/>
            </a:r>
            <a:br>
              <a:rPr/>
            </a:br>
            <a:r>
              <a:rPr lang="zh-CN" altLang="en-US" sz="1417" kern="0" smtClean="0">
                <a:solidFill>
                  <a:srgbClr val="000000"/>
                </a:solidFill>
                <a:latin typeface="Times New Roman" pitchFamily="65" charset="-122"/>
                <a:ea typeface="宋体" pitchFamily="65" charset="-122"/>
              </a:rPr>
              <a:t>锅的额定功率为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W,电视机正常工作时的电流为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A(保留一位小数)。</a:t>
            </a:r>
            <a:endParaRPr lang="zh-CN" altLang="en-US"/>
          </a:p>
          <a:p>
            <a:pPr marL="0" indent="0" eaLnBrk="0" latinLnBrk="1" hangingPunct="0">
              <a:lnSpc>
                <a:spcPct val="100000"/>
              </a:lnSpc>
              <a:spcBef>
                <a:spcPts val="141"/>
              </a:spcBef>
              <a:buNone/>
            </a:pPr>
            <a:r>
              <a:rPr lang="zh-CN" altLang="en-US" sz="9978" kern="0" spc="959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79.jpeg"/>
          <p:cNvPicPr>
            <a:picLocks noChangeAspect="1"/>
          </p:cNvPicPr>
          <p:nvPr/>
        </p:nvPicPr>
        <p:blipFill>
          <a:blip r:embed="rId4"/>
          <a:stretch>
            <a:fillRect/>
          </a:stretch>
        </p:blipFill>
        <p:spPr>
          <a:xfrm>
            <a:off x="2571736" y="1993911"/>
            <a:ext cx="2486025" cy="2133600"/>
          </a:xfrm>
          <a:prstGeom prst="rect">
            <a:avLst/>
          </a:prstGeom>
        </p:spPr>
      </p:pic>
    </p:spTree>
    <p:custDataLst>
      <p:custData r:id="rId1"/>
    </p:custData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800　0.9</a:t>
            </a:r>
            <a:endParaRPr lang="zh-CN" altLang="en-US"/>
          </a:p>
        </p:txBody>
      </p:sp>
      <p:grpSp>
        <p:nvGrpSpPr>
          <p:cNvPr id="3" name="组合 2"/>
          <p:cNvGrpSpPr/>
          <p:nvPr/>
        </p:nvGrpSpPr>
        <p:grpSpPr>
          <a:xfrm>
            <a:off x="720000" y="1688631"/>
            <a:ext cx="8316000" cy="2224566"/>
            <a:chOff x="720000" y="1260000"/>
            <a:chExt cx="8316000" cy="2224566"/>
          </a:xfrm>
        </p:grpSpPr>
        <p:sp>
          <p:nvSpPr>
            <p:cNvPr id="4" name="TextBox 2"/>
            <p:cNvSpPr txBox="1"/>
            <p:nvPr/>
          </p:nvSpPr>
          <p:spPr>
            <a:xfrm>
              <a:off x="720000" y="1260000"/>
              <a:ext cx="8316000" cy="218951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　</a:t>
              </a:r>
              <a:r>
                <a:rPr lang="zh-CN" altLang="en-US" sz="1417" kern="0" smtClean="0">
                  <a:solidFill>
                    <a:srgbClr val="000000"/>
                  </a:solidFill>
                  <a:latin typeface="Times New Roman" pitchFamily="65" charset="-122"/>
                  <a:ea typeface="宋体" pitchFamily="65" charset="-122"/>
                </a:rPr>
                <a:t>由图可知,电饭锅为0.4元/小时,正常工作1小时为0.4元,按照0.50元/(kW·h)计算,消耗电能为</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W</a:t>
              </a:r>
              <a:r>
                <a:rPr lang="zh-CN" altLang="en-US" sz="1067" kern="0" baseline="-15000" smtClean="0">
                  <a:solidFill>
                    <a:srgbClr val="000000"/>
                  </a:solidFill>
                  <a:latin typeface="Times New Roman" pitchFamily="65" charset="-122"/>
                  <a:ea typeface="宋体" pitchFamily="65" charset="-122"/>
                </a:rPr>
                <a:t>电饭锅</a:t>
              </a:r>
              <a:r>
                <a:rPr lang="zh-CN" altLang="en-US" sz="1417" kern="0" smtClean="0">
                  <a:solidFill>
                    <a:srgbClr val="000000"/>
                  </a:solidFill>
                  <a:latin typeface="Times New Roman" pitchFamily="65" charset="-122"/>
                  <a:ea typeface="宋体" pitchFamily="65" charset="-122"/>
                </a:rPr>
                <a:t>=</a:t>
              </a:r>
              <a:r>
                <a:rPr lang="zh-CN" altLang="en-US" sz="2548" kern="0" spc="645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=0.8 </a:t>
              </a:r>
              <a:r>
                <a:rPr lang="zh-CN" altLang="en-US" sz="1417" i="1" kern="0" smtClean="0">
                  <a:solidFill>
                    <a:srgbClr val="000000"/>
                  </a:solidFill>
                  <a:latin typeface="Times New Roman" pitchFamily="65" charset="-122"/>
                  <a:ea typeface="宋体" pitchFamily="65" charset="-122"/>
                </a:rPr>
                <a:t>kW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h</a:t>
              </a:r>
              <a:endParaRPr lang="zh-CN" altLang="en-US"/>
            </a:p>
            <a:p>
              <a:pPr marL="0" indent="0" eaLnBrk="0" latinLnBrk="1" hangingPunct="0">
                <a:lnSpc>
                  <a:spcPct val="100000"/>
                </a:lnSpc>
                <a:spcBef>
                  <a:spcPts val="439"/>
                </a:spcBef>
                <a:buNone/>
              </a:pP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电饭锅</a:t>
              </a:r>
              <a:r>
                <a:rPr lang="zh-CN" altLang="en-US" sz="1417" kern="0" smtClean="0">
                  <a:solidFill>
                    <a:srgbClr val="000000"/>
                  </a:solidFill>
                  <a:latin typeface="Times New Roman" pitchFamily="65" charset="-122"/>
                  <a:ea typeface="宋体" pitchFamily="65" charset="-122"/>
                </a:rPr>
                <a:t>=</a:t>
              </a:r>
              <a:r>
                <a:rPr lang="zh-CN" altLang="en-US" sz="2506" kern="0" spc="109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39" kern="0" spc="298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=0.8 </a:t>
              </a:r>
              <a:r>
                <a:rPr lang="zh-CN" altLang="en-US" sz="1417" i="1" kern="0" smtClean="0">
                  <a:solidFill>
                    <a:srgbClr val="000000"/>
                  </a:solidFill>
                  <a:latin typeface="Times New Roman" pitchFamily="65" charset="-122"/>
                  <a:ea typeface="宋体" pitchFamily="65" charset="-122"/>
                </a:rPr>
                <a:t>kW</a:t>
              </a:r>
              <a:r>
                <a:rPr lang="zh-CN" altLang="en-US" sz="1417" kern="0" smtClean="0">
                  <a:solidFill>
                    <a:srgbClr val="000000"/>
                  </a:solidFill>
                  <a:latin typeface="Times New Roman" pitchFamily="65" charset="-122"/>
                  <a:ea typeface="宋体" pitchFamily="65" charset="-122"/>
                </a:rPr>
                <a:t>=800 </a:t>
              </a:r>
              <a:r>
                <a:rPr lang="zh-CN" altLang="en-US" sz="1417" i="1" kern="0" smtClean="0">
                  <a:solidFill>
                    <a:srgbClr val="000000"/>
                  </a:solidFill>
                  <a:latin typeface="Times New Roman" pitchFamily="65" charset="-122"/>
                  <a:ea typeface="宋体" pitchFamily="65" charset="-122"/>
                </a:rPr>
                <a:t>W</a:t>
              </a:r>
              <a:endParaRPr lang="zh-CN" altLang="en-US"/>
            </a:p>
            <a:p>
              <a:pPr marL="0" indent="0" eaLnBrk="0" latinLnBrk="1" hangingPunct="0">
                <a:lnSpc>
                  <a:spcPct val="100000"/>
                </a:lnSpc>
                <a:spcBef>
                  <a:spcPts val="425"/>
                </a:spcBef>
                <a:buNone/>
              </a:pPr>
              <a:r>
                <a:rPr lang="zh-CN" altLang="en-US" sz="1417" kern="0" smtClean="0">
                  <a:solidFill>
                    <a:srgbClr val="000000"/>
                  </a:solidFill>
                  <a:latin typeface="Times New Roman" pitchFamily="65" charset="-122"/>
                  <a:ea typeface="宋体" pitchFamily="65" charset="-122"/>
                </a:rPr>
                <a:t>同理求得电视机的电功率</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电视机</a:t>
              </a:r>
              <a:r>
                <a:rPr lang="zh-CN" altLang="en-US" sz="1417" kern="0" smtClean="0">
                  <a:solidFill>
                    <a:srgbClr val="000000"/>
                  </a:solidFill>
                  <a:latin typeface="Times New Roman" pitchFamily="65" charset="-122"/>
                  <a:ea typeface="宋体" pitchFamily="65" charset="-122"/>
                </a:rPr>
                <a:t>=200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电视机正常工作时的电流</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506" kern="0" spc="868" smtClean="0">
                  <a:solidFill>
                    <a:srgbClr val="000000"/>
                  </a:solidFill>
                  <a:latin typeface="Times New Roman" pitchFamily="65" charset="-122"/>
                  <a:ea typeface="宋体" pitchFamily="65" charset="-122"/>
                </a:rPr>
                <a:t> </a:t>
              </a:r>
              <a:r>
                <a:rPr lang="zh-CN" altLang="en-US" sz="1417" kern="0" smtClean="0">
                  <a:solidFill>
                    <a:srgbClr val="000000"/>
                  </a:solidFill>
                  <a:latin typeface="黑体"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0.9 A</a:t>
              </a:r>
              <a:endParaRPr lang="zh-CN" altLang="en-US"/>
            </a:p>
          </p:txBody>
        </p:sp>
        <p:graphicFrame>
          <p:nvGraphicFramePr>
            <p:cNvPr id="5" name="对象 4"/>
            <p:cNvGraphicFramePr>
              <a:graphicFrameLocks noChangeAspect="1"/>
            </p:cNvGraphicFramePr>
            <p:nvPr/>
          </p:nvGraphicFramePr>
          <p:xfrm>
            <a:off x="1241019" y="1529733"/>
            <a:ext cx="1143000" cy="438150"/>
          </p:xfrm>
          <a:graphic>
            <a:graphicData uri="http://schemas.openxmlformats.org/presentationml/2006/ole">
              <mc:AlternateContent xmlns:mc="http://schemas.openxmlformats.org/markup-compatibility/2006">
                <mc:Choice xmlns:v="urn:schemas-microsoft-com:vml" Requires="v">
                  <p:oleObj spid="_x0000_s46085" name="Equation" r:id="rId5" imgW="1152000" imgH="441600" progId="">
                    <p:embed/>
                  </p:oleObj>
                </mc:Choice>
                <mc:Fallback>
                  <p:oleObj name="Equation" r:id="rId5" imgW="1152000" imgH="441600" progId="">
                    <p:embed/>
                    <p:pic>
                      <p:nvPicPr>
                        <p:cNvPr id="0" name="OLE substitute image"/>
                        <p:cNvPicPr/>
                        <p:nvPr/>
                      </p:nvPicPr>
                      <p:blipFill>
                        <a:blip r:embed="rId6"/>
                        <a:stretch>
                          <a:fillRect/>
                        </a:stretch>
                      </p:blipFill>
                      <p:spPr>
                        <a:xfrm>
                          <a:off x="1241019" y="1529733"/>
                          <a:ext cx="1143000" cy="43815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201631" y="1997744"/>
            <a:ext cx="457200" cy="428625"/>
          </p:xfrm>
          <a:graphic>
            <a:graphicData uri="http://schemas.openxmlformats.org/presentationml/2006/ole">
              <mc:AlternateContent xmlns:mc="http://schemas.openxmlformats.org/markup-compatibility/2006">
                <mc:Choice xmlns:v="urn:schemas-microsoft-com:vml" Requires="v">
                  <p:oleObj spid="_x0000_s46086" name="Equation" r:id="rId7" imgW="460800" imgH="432000" progId="">
                    <p:embed/>
                  </p:oleObj>
                </mc:Choice>
                <mc:Fallback>
                  <p:oleObj name="Equation" r:id="rId7" imgW="460800" imgH="432000" progId="">
                    <p:embed/>
                    <p:pic>
                      <p:nvPicPr>
                        <p:cNvPr id="0" name="OLE substitute image"/>
                        <p:cNvPicPr/>
                        <p:nvPr/>
                      </p:nvPicPr>
                      <p:blipFill>
                        <a:blip r:embed="rId8"/>
                        <a:stretch>
                          <a:fillRect/>
                        </a:stretch>
                      </p:blipFill>
                      <p:spPr>
                        <a:xfrm>
                          <a:off x="1201631" y="1997744"/>
                          <a:ext cx="457200" cy="428625"/>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1760345" y="2017028"/>
            <a:ext cx="676274" cy="400049"/>
          </p:xfrm>
          <a:graphic>
            <a:graphicData uri="http://schemas.openxmlformats.org/presentationml/2006/ole">
              <mc:AlternateContent xmlns:mc="http://schemas.openxmlformats.org/markup-compatibility/2006">
                <mc:Choice xmlns:v="urn:schemas-microsoft-com:vml" Requires="v">
                  <p:oleObj spid="_x0000_s46087" name="Equation" r:id="rId9" imgW="681600" imgH="403200" progId="">
                    <p:embed/>
                  </p:oleObj>
                </mc:Choice>
                <mc:Fallback>
                  <p:oleObj name="Equation" r:id="rId9" imgW="681600" imgH="403200" progId="">
                    <p:embed/>
                    <p:pic>
                      <p:nvPicPr>
                        <p:cNvPr id="0" name="OLE substitute image"/>
                        <p:cNvPicPr/>
                        <p:nvPr/>
                      </p:nvPicPr>
                      <p:blipFill>
                        <a:blip r:embed="rId10"/>
                        <a:stretch>
                          <a:fillRect/>
                        </a:stretch>
                      </p:blipFill>
                      <p:spPr>
                        <a:xfrm>
                          <a:off x="1760345" y="2017028"/>
                          <a:ext cx="676274" cy="40004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881455" y="3055941"/>
            <a:ext cx="428625" cy="428625"/>
          </p:xfrm>
          <a:graphic>
            <a:graphicData uri="http://schemas.openxmlformats.org/presentationml/2006/ole">
              <mc:AlternateContent xmlns:mc="http://schemas.openxmlformats.org/markup-compatibility/2006">
                <mc:Choice xmlns:v="urn:schemas-microsoft-com:vml" Requires="v">
                  <p:oleObj spid="_x0000_s46088" name="Equation" r:id="rId11" imgW="432000" imgH="432000" progId="">
                    <p:embed/>
                  </p:oleObj>
                </mc:Choice>
                <mc:Fallback>
                  <p:oleObj name="Equation" r:id="rId11" imgW="432000" imgH="432000" progId="">
                    <p:embed/>
                    <p:pic>
                      <p:nvPicPr>
                        <p:cNvPr id="0" name="OLE substitute image"/>
                        <p:cNvPicPr/>
                        <p:nvPr/>
                      </p:nvPicPr>
                      <p:blipFill>
                        <a:blip r:embed="rId12"/>
                        <a:stretch>
                          <a:fillRect/>
                        </a:stretch>
                      </p:blipFill>
                      <p:spPr>
                        <a:xfrm>
                          <a:off x="881455" y="3055941"/>
                          <a:ext cx="428625" cy="428625"/>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28331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(2020湖北武汉模拟,18,5分)某同学利用图甲所示的器材测量小灯泡的电功率。已知待测小灯泡的额</a:t>
            </a:r>
            <a:r>
              <a:rPr/>
              <a:t/>
            </a:r>
            <a:br>
              <a:rPr/>
            </a:br>
            <a:r>
              <a:rPr lang="zh-CN" altLang="en-US" sz="1417" kern="0" smtClean="0">
                <a:solidFill>
                  <a:srgbClr val="000000"/>
                </a:solidFill>
                <a:latin typeface="Times New Roman" pitchFamily="65" charset="-122"/>
                <a:ea typeface="宋体" pitchFamily="65" charset="-122"/>
              </a:rPr>
              <a:t>定电压为3.8 V,小灯泡的额定功率在1.2 W左右。</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eaLnBrk="0" latinLnBrk="1" hangingPunct="0">
              <a:spcBef>
                <a:spcPts val="141"/>
              </a:spcBef>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endParaRPr lang="zh-CN" altLang="en-US"/>
          </a:p>
        </p:txBody>
      </p:sp>
      <p:pic>
        <p:nvPicPr>
          <p:cNvPr id="3" name="图片 3" descr="textimage80.jpeg"/>
          <p:cNvPicPr>
            <a:picLocks noChangeAspect="1"/>
          </p:cNvPicPr>
          <p:nvPr/>
        </p:nvPicPr>
        <p:blipFill>
          <a:blip r:embed="rId4"/>
          <a:stretch>
            <a:fillRect/>
          </a:stretch>
        </p:blipFill>
        <p:spPr>
          <a:xfrm>
            <a:off x="1500166" y="1841495"/>
            <a:ext cx="2450992" cy="1357322"/>
          </a:xfrm>
          <a:prstGeom prst="rect">
            <a:avLst/>
          </a:prstGeom>
        </p:spPr>
      </p:pic>
      <p:sp>
        <p:nvSpPr>
          <p:cNvPr id="4" name="TextBox 2"/>
          <p:cNvSpPr txBox="1"/>
          <p:nvPr/>
        </p:nvSpPr>
        <p:spPr>
          <a:xfrm>
            <a:off x="720000" y="967721"/>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考点三　测量小灯泡的电功率</a:t>
            </a:r>
            <a:endParaRPr lang="zh-CN" altLang="en-US" sz="1500">
              <a:solidFill>
                <a:schemeClr val="accent6">
                  <a:lumMod val="75000"/>
                </a:schemeClr>
              </a:solidFill>
              <a:latin typeface="Microsoft YaHei"/>
              <a:ea typeface="Microsoft YaHei"/>
              <a:cs typeface="Microsoft YaHei"/>
            </a:endParaRPr>
          </a:p>
        </p:txBody>
      </p:sp>
      <p:pic>
        <p:nvPicPr>
          <p:cNvPr id="5" name="图片 3" descr="textimage81.jpeg"/>
          <p:cNvPicPr>
            <a:picLocks noChangeAspect="1"/>
          </p:cNvPicPr>
          <p:nvPr/>
        </p:nvPicPr>
        <p:blipFill>
          <a:blip r:embed="rId5"/>
          <a:stretch>
            <a:fillRect/>
          </a:stretch>
        </p:blipFill>
        <p:spPr>
          <a:xfrm>
            <a:off x="4500562" y="2055809"/>
            <a:ext cx="1675895" cy="1176201"/>
          </a:xfrm>
          <a:prstGeom prst="rect">
            <a:avLst/>
          </a:prstGeom>
        </p:spPr>
      </p:pic>
      <p:sp>
        <p:nvSpPr>
          <p:cNvPr id="6" name="TextBox 2"/>
          <p:cNvSpPr txBox="1"/>
          <p:nvPr/>
        </p:nvSpPr>
        <p:spPr>
          <a:xfrm>
            <a:off x="720000" y="3556007"/>
            <a:ext cx="8316000" cy="133408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(1)电路中还有几根导线没有连接,请你在图甲中用笔画线代替导线完成电路的连接;(要求:导线不允许</a:t>
            </a:r>
            <a:r>
              <a:rPr/>
              <a:t/>
            </a:r>
            <a:br>
              <a:rPr/>
            </a:br>
            <a:r>
              <a:rPr lang="zh-CN" altLang="en-US" sz="1417" kern="0" smtClean="0">
                <a:solidFill>
                  <a:srgbClr val="000000"/>
                </a:solidFill>
                <a:latin typeface="Times New Roman" pitchFamily="65" charset="-122"/>
                <a:ea typeface="宋体" pitchFamily="65" charset="-122"/>
              </a:rPr>
              <a:t>交叉)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(2)该同学连接好电路后,按正确的步骤进行实验。小灯泡正常发光时,电流表的示数如图乙所示,则小灯</a:t>
            </a:r>
            <a:r>
              <a:rPr/>
              <a:t/>
            </a:r>
            <a:br>
              <a:rPr/>
            </a:br>
            <a:r>
              <a:rPr lang="zh-CN" altLang="en-US" sz="1417" kern="0" smtClean="0">
                <a:solidFill>
                  <a:srgbClr val="000000"/>
                </a:solidFill>
                <a:latin typeface="Times New Roman" pitchFamily="65" charset="-122"/>
                <a:ea typeface="宋体" pitchFamily="65" charset="-122"/>
              </a:rPr>
              <a:t>泡的额定电流是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A,额定功率是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W,小灯泡正常发光时的电阻是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(3)该同学继续进行实验,记录的部分数据如表所示,其中有一组数据明显存在错误,这组数据是第</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组(填数据序号)。</a:t>
            </a:r>
            <a:endParaRPr lang="zh-CN" altLang="en-US"/>
          </a:p>
        </p:txBody>
      </p:sp>
    </p:spTree>
    <p:custDataLst>
      <p:custData r:id="rId1"/>
    </p:custData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720000" y="1260000"/>
          <a:ext cx="7740000" cy="1414800"/>
        </p:xfrm>
        <a:graphic>
          <a:graphicData uri="http://schemas.openxmlformats.org/drawingml/2006/table">
            <a:tbl>
              <a:tblPr/>
              <a:tblGrid>
                <a:gridCol w="1548000"/>
                <a:gridCol w="1548000"/>
                <a:gridCol w="1548000"/>
                <a:gridCol w="1548000"/>
                <a:gridCol w="1548000"/>
              </a:tblGrid>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数据序号</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3</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4</a:t>
                      </a:r>
                    </a:p>
                  </a:txBody>
                  <a:tcPr marL="45720" marR="45720"/>
                </a:tc>
              </a:tr>
              <a:tr h="471600">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/V</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3.0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0.5</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4.2</a:t>
                      </a:r>
                    </a:p>
                  </a:txBody>
                  <a:tcPr marL="45720" marR="45720"/>
                </a:tc>
              </a:tr>
              <a:tr h="471600">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0.28</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0.24</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0.14</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0.36</a:t>
                      </a:r>
                    </a:p>
                  </a:txBody>
                  <a:tcPr marL="45720" marR="45720"/>
                </a:tc>
              </a:tr>
            </a:tbl>
          </a:graphicData>
        </a:graphic>
      </p:graphicFrame>
      <p:sp>
        <p:nvSpPr>
          <p:cNvPr id="3" name="TextBox 2"/>
          <p:cNvSpPr txBox="1"/>
          <p:nvPr/>
        </p:nvSpPr>
        <p:spPr>
          <a:xfrm>
            <a:off x="720000" y="312737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(1)见解析图　(2)0.32　1.216　11.875　(3)4</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4673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(1)小灯泡的额定电压是3.8 V,故电压表选择0~15 V量程,并联在小灯泡两端;小灯泡的额定功率</a:t>
            </a:r>
            <a:r>
              <a:rPr/>
              <a:t/>
            </a:r>
            <a:br>
              <a:rPr/>
            </a:br>
            <a:r>
              <a:rPr lang="zh-CN" altLang="en-US" sz="1417" kern="0" smtClean="0">
                <a:solidFill>
                  <a:srgbClr val="000000"/>
                </a:solidFill>
                <a:latin typeface="Times New Roman" pitchFamily="65" charset="-122"/>
                <a:ea typeface="宋体" pitchFamily="65" charset="-122"/>
              </a:rPr>
              <a:t>在1.2 W左右,则电路中的电流为</a:t>
            </a:r>
            <a:r>
              <a:rPr lang="zh-CN" altLang="en-US" sz="2465" kern="0" spc="834" smtClean="0">
                <a:solidFill>
                  <a:srgbClr val="000000"/>
                </a:solidFill>
                <a:latin typeface="Times New Roman" pitchFamily="65" charset="-122"/>
                <a:ea typeface="宋体" pitchFamily="65" charset="-122"/>
              </a:rPr>
              <a:t> </a:t>
            </a:r>
            <a:r>
              <a:rPr lang="zh-CN" altLang="en-US" sz="1417" kern="0" smtClean="0">
                <a:solidFill>
                  <a:srgbClr val="000000"/>
                </a:solidFill>
                <a:latin typeface="黑体"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0.32 A,故电流表选择0~0.6 A量程串联在电路中;最后将滑动变</a:t>
            </a:r>
            <a:endParaRPr lang="zh-CN" altLang="en-US"/>
          </a:p>
          <a:p>
            <a:pPr marL="0" indent="0" eaLnBrk="0" latinLnBrk="1" hangingPunct="0">
              <a:lnSpc>
                <a:spcPct val="100000"/>
              </a:lnSpc>
              <a:spcBef>
                <a:spcPts val="367"/>
              </a:spcBef>
              <a:buNone/>
            </a:pPr>
            <a:r>
              <a:rPr lang="zh-CN" altLang="en-US" sz="1417" kern="0" smtClean="0">
                <a:solidFill>
                  <a:srgbClr val="000000"/>
                </a:solidFill>
                <a:latin typeface="Times New Roman" pitchFamily="65" charset="-122"/>
                <a:ea typeface="宋体" pitchFamily="65" charset="-122"/>
              </a:rPr>
              <a:t>阻器“一上一下”连入电路中。</a:t>
            </a:r>
            <a:endParaRPr lang="zh-CN" altLang="en-US"/>
          </a:p>
          <a:p>
            <a:pPr marL="0" indent="0" eaLnBrk="0" latinLnBrk="1" hangingPunct="0">
              <a:lnSpc>
                <a:spcPct val="100000"/>
              </a:lnSpc>
              <a:spcBef>
                <a:spcPts val="141"/>
              </a:spcBef>
              <a:buNone/>
            </a:pPr>
            <a:r>
              <a:rPr lang="zh-CN" altLang="en-US" sz="12232" kern="0" spc="2541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832"/>
              </a:spcBef>
              <a:buNone/>
            </a:pPr>
            <a:r>
              <a:rPr lang="zh-CN" altLang="en-US" sz="1417" kern="0" smtClean="0">
                <a:solidFill>
                  <a:srgbClr val="000000"/>
                </a:solidFill>
                <a:latin typeface="Times New Roman" pitchFamily="65" charset="-122"/>
                <a:ea typeface="宋体" pitchFamily="65" charset="-122"/>
              </a:rPr>
              <a:t>(2)因为小灯泡正常发光,所以电流表示数即小灯泡的额定电流大小,由图乙知为0.32 A。</a:t>
            </a:r>
            <a:endParaRPr lang="zh-CN" altLang="en-US"/>
          </a:p>
        </p:txBody>
      </p:sp>
      <p:pic>
        <p:nvPicPr>
          <p:cNvPr id="3" name="图片 3" descr="textimage82.jpeg"/>
          <p:cNvPicPr>
            <a:picLocks noChangeAspect="1"/>
          </p:cNvPicPr>
          <p:nvPr/>
        </p:nvPicPr>
        <p:blipFill>
          <a:blip r:embed="rId5"/>
          <a:stretch>
            <a:fillRect/>
          </a:stretch>
        </p:blipFill>
        <p:spPr>
          <a:xfrm>
            <a:off x="1500166" y="2144184"/>
            <a:ext cx="3839402" cy="2126203"/>
          </a:xfrm>
          <a:prstGeom prst="rect">
            <a:avLst/>
          </a:prstGeom>
        </p:spPr>
      </p:pic>
      <p:graphicFrame>
        <p:nvGraphicFramePr>
          <p:cNvPr id="5" name="对象 4"/>
          <p:cNvGraphicFramePr>
            <a:graphicFrameLocks noChangeAspect="1"/>
          </p:cNvGraphicFramePr>
          <p:nvPr/>
        </p:nvGraphicFramePr>
        <p:xfrm>
          <a:off x="3184892" y="1500214"/>
          <a:ext cx="419099" cy="419099"/>
        </p:xfrm>
        <a:graphic>
          <a:graphicData uri="http://schemas.openxmlformats.org/presentationml/2006/ole">
            <mc:AlternateContent xmlns:mc="http://schemas.openxmlformats.org/markup-compatibility/2006">
              <mc:Choice xmlns:v="urn:schemas-microsoft-com:vml" Requires="v">
                <p:oleObj spid="_x0000_s47106" name="Equation" r:id="rId6" imgW="422400" imgH="422400" progId="">
                  <p:embed/>
                </p:oleObj>
              </mc:Choice>
              <mc:Fallback>
                <p:oleObj name="Equation" r:id="rId6" imgW="422400" imgH="422400" progId="">
                  <p:embed/>
                  <p:pic>
                    <p:nvPicPr>
                      <p:cNvPr id="0" name="OLE substitute image"/>
                      <p:cNvPicPr/>
                      <p:nvPr/>
                    </p:nvPicPr>
                    <p:blipFill>
                      <a:blip r:embed="rId7"/>
                      <a:stretch>
                        <a:fillRect/>
                      </a:stretch>
                    </p:blipFill>
                    <p:spPr>
                      <a:xfrm>
                        <a:off x="3184892" y="1500214"/>
                        <a:ext cx="419099" cy="419099"/>
                      </a:xfrm>
                      <a:prstGeom prst="rect">
                        <a:avLst/>
                      </a:prstGeom>
                      <a:noFill/>
                    </p:spPr>
                  </p:pic>
                </p:oleObj>
              </mc:Fallback>
            </mc:AlternateContent>
          </a:graphicData>
        </a:graphic>
      </p:graphicFrame>
    </p:spTree>
    <p:custDataLst>
      <p:custData r:id="rId2"/>
    </p:custData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额定功率为</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=3.8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0.32 A=1.216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正常发光时的电阻为</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2715" kern="0" spc="-46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89" kern="0" spc="166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=11.875 Ω</a:t>
            </a:r>
            <a:endParaRPr lang="zh-CN" altLang="en-US"/>
          </a:p>
          <a:p>
            <a:pPr marL="0" indent="0" eaLnBrk="0" latinLnBrk="1" hangingPunct="0">
              <a:lnSpc>
                <a:spcPct val="100000"/>
              </a:lnSpc>
              <a:spcBef>
                <a:spcPts val="498"/>
              </a:spcBef>
              <a:buNone/>
            </a:pPr>
            <a:r>
              <a:rPr lang="zh-CN" altLang="en-US" sz="1417" kern="0" smtClean="0">
                <a:solidFill>
                  <a:srgbClr val="000000"/>
                </a:solidFill>
                <a:latin typeface="Times New Roman" pitchFamily="65" charset="-122"/>
                <a:ea typeface="宋体" pitchFamily="65" charset="-122"/>
              </a:rPr>
              <a:t>(3)因为电压表连接的是大量程,分度值为0.5 V,故无法读出4.2 V这样的电压值。</a:t>
            </a:r>
            <a:endParaRPr lang="zh-CN" altLang="en-US"/>
          </a:p>
        </p:txBody>
      </p:sp>
      <p:graphicFrame>
        <p:nvGraphicFramePr>
          <p:cNvPr id="4" name="对象 3"/>
          <p:cNvGraphicFramePr>
            <a:graphicFrameLocks noChangeAspect="1"/>
          </p:cNvGraphicFramePr>
          <p:nvPr/>
        </p:nvGraphicFramePr>
        <p:xfrm>
          <a:off x="929566" y="2008187"/>
          <a:ext cx="285750" cy="476250"/>
        </p:xfrm>
        <a:graphic>
          <a:graphicData uri="http://schemas.openxmlformats.org/presentationml/2006/ole">
            <mc:AlternateContent xmlns:mc="http://schemas.openxmlformats.org/markup-compatibility/2006">
              <mc:Choice xmlns:v="urn:schemas-microsoft-com:vml" Requires="v">
                <p:oleObj spid="_x0000_s48131" name="Equation" r:id="rId5" imgW="288000" imgH="480000" progId="">
                  <p:embed/>
                </p:oleObj>
              </mc:Choice>
              <mc:Fallback>
                <p:oleObj name="Equation" r:id="rId5" imgW="288000" imgH="480000" progId="">
                  <p:embed/>
                  <p:pic>
                    <p:nvPicPr>
                      <p:cNvPr id="0" name="OLE substitute image"/>
                      <p:cNvPicPr/>
                      <p:nvPr/>
                    </p:nvPicPr>
                    <p:blipFill>
                      <a:blip r:embed="rId6"/>
                      <a:stretch>
                        <a:fillRect/>
                      </a:stretch>
                    </p:blipFill>
                    <p:spPr>
                      <a:xfrm>
                        <a:off x="929566" y="2008187"/>
                        <a:ext cx="285750" cy="476250"/>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316830" y="2017191"/>
          <a:ext cx="514350" cy="419100"/>
        </p:xfrm>
        <a:graphic>
          <a:graphicData uri="http://schemas.openxmlformats.org/presentationml/2006/ole">
            <mc:AlternateContent xmlns:mc="http://schemas.openxmlformats.org/markup-compatibility/2006">
              <mc:Choice xmlns:v="urn:schemas-microsoft-com:vml" Requires="v">
                <p:oleObj spid="_x0000_s48132" name="Equation" r:id="rId7" imgW="518400" imgH="422400" progId="">
                  <p:embed/>
                </p:oleObj>
              </mc:Choice>
              <mc:Fallback>
                <p:oleObj name="Equation" r:id="rId7" imgW="518400" imgH="422400" progId="">
                  <p:embed/>
                  <p:pic>
                    <p:nvPicPr>
                      <p:cNvPr id="0" name="OLE substitute image"/>
                      <p:cNvPicPr/>
                      <p:nvPr/>
                    </p:nvPicPr>
                    <p:blipFill>
                      <a:blip r:embed="rId8"/>
                      <a:stretch>
                        <a:fillRect/>
                      </a:stretch>
                    </p:blipFill>
                    <p:spPr>
                      <a:xfrm>
                        <a:off x="1316830" y="2017191"/>
                        <a:ext cx="514350" cy="419100"/>
                      </a:xfrm>
                      <a:prstGeom prst="rect">
                        <a:avLst/>
                      </a:prstGeom>
                      <a:noFill/>
                    </p:spPr>
                  </p:pic>
                </p:oleObj>
              </mc:Fallback>
            </mc:AlternateContent>
          </a:graphicData>
        </a:graphic>
      </p:graphicFrame>
    </p:spTree>
    <p:custDataLst>
      <p:custData r:id="rId2"/>
    </p:custData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273228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(2019重庆綦江模拟,18)在“测量小灯泡电功率”的实验中,电源电压是4.5 V,小灯泡的额定电压是2.5 </a:t>
            </a:r>
            <a:r>
              <a:rPr/>
              <a:t/>
            </a:r>
            <a:br>
              <a:rPr/>
            </a:br>
            <a:r>
              <a:rPr lang="zh-CN" altLang="en-US" sz="1417" kern="0" smtClean="0">
                <a:solidFill>
                  <a:srgbClr val="000000"/>
                </a:solidFill>
                <a:latin typeface="Times New Roman" pitchFamily="65" charset="-122"/>
                <a:ea typeface="宋体" pitchFamily="65" charset="-122"/>
              </a:rPr>
              <a:t>V,电阻约为10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(1)请你用笔画线代替导线,将如图甲中的电路元件连接成实验电路(要求滑片向右移动时灯泡变暗,连线</a:t>
            </a:r>
            <a:r>
              <a:rPr/>
              <a:t/>
            </a:r>
            <a:br>
              <a:rPr/>
            </a:br>
            <a:r>
              <a:rPr lang="zh-CN" altLang="en-US" sz="1417" kern="0" smtClean="0">
                <a:solidFill>
                  <a:srgbClr val="000000"/>
                </a:solidFill>
                <a:latin typeface="Times New Roman" pitchFamily="65" charset="-122"/>
                <a:ea typeface="宋体" pitchFamily="65" charset="-122"/>
              </a:rPr>
              <a:t>不得交叉)。</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eaLnBrk="0" latinLnBrk="1" hangingPunct="0">
              <a:spcBef>
                <a:spcPts val="141"/>
              </a:spcBef>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丙</a:t>
            </a:r>
            <a:endParaRPr lang="zh-CN" altLang="en-US" smtClean="0"/>
          </a:p>
        </p:txBody>
      </p:sp>
      <p:pic>
        <p:nvPicPr>
          <p:cNvPr id="3" name="图片 3" descr="textimage83.jpeg"/>
          <p:cNvPicPr>
            <a:picLocks noChangeAspect="1"/>
          </p:cNvPicPr>
          <p:nvPr/>
        </p:nvPicPr>
        <p:blipFill>
          <a:blip r:embed="rId4"/>
          <a:stretch>
            <a:fillRect/>
          </a:stretch>
        </p:blipFill>
        <p:spPr>
          <a:xfrm>
            <a:off x="971535" y="1851486"/>
            <a:ext cx="1600201" cy="1435373"/>
          </a:xfrm>
          <a:prstGeom prst="rect">
            <a:avLst/>
          </a:prstGeom>
        </p:spPr>
      </p:pic>
      <p:pic>
        <p:nvPicPr>
          <p:cNvPr id="4" name="图片 3" descr="textimage84.jpeg"/>
          <p:cNvPicPr>
            <a:picLocks noChangeAspect="1"/>
          </p:cNvPicPr>
          <p:nvPr/>
        </p:nvPicPr>
        <p:blipFill>
          <a:blip r:embed="rId5"/>
          <a:stretch>
            <a:fillRect/>
          </a:stretch>
        </p:blipFill>
        <p:spPr>
          <a:xfrm>
            <a:off x="3209592" y="2013146"/>
            <a:ext cx="1862474" cy="1195662"/>
          </a:xfrm>
          <a:prstGeom prst="rect">
            <a:avLst/>
          </a:prstGeom>
        </p:spPr>
      </p:pic>
      <p:pic>
        <p:nvPicPr>
          <p:cNvPr id="5" name="图片 4" descr="textimage85.jpeg"/>
          <p:cNvPicPr>
            <a:picLocks noChangeAspect="1"/>
          </p:cNvPicPr>
          <p:nvPr/>
        </p:nvPicPr>
        <p:blipFill>
          <a:blip r:embed="rId6"/>
          <a:stretch>
            <a:fillRect/>
          </a:stretch>
        </p:blipFill>
        <p:spPr>
          <a:xfrm>
            <a:off x="5643570" y="1994362"/>
            <a:ext cx="1797453" cy="1195662"/>
          </a:xfrm>
          <a:prstGeom prst="rect">
            <a:avLst/>
          </a:prstGeom>
        </p:spPr>
      </p:pic>
      <p:sp>
        <p:nvSpPr>
          <p:cNvPr id="6" name="TextBox 2"/>
          <p:cNvSpPr txBox="1"/>
          <p:nvPr/>
        </p:nvSpPr>
        <p:spPr>
          <a:xfrm>
            <a:off x="720000" y="3627445"/>
            <a:ext cx="8316000" cy="13212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(2)实验过程中,移动滑动变阻器的滑片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到某点,电压表的示数如图乙所示,为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V。若要测量小</a:t>
            </a:r>
            <a:r>
              <a:rPr/>
              <a:t/>
            </a:r>
            <a:br>
              <a:rPr/>
            </a:br>
            <a:r>
              <a:rPr lang="zh-CN" altLang="en-US" sz="1417" kern="0" smtClean="0">
                <a:solidFill>
                  <a:srgbClr val="000000"/>
                </a:solidFill>
                <a:latin typeface="Times New Roman" pitchFamily="65" charset="-122"/>
                <a:ea typeface="宋体" pitchFamily="65" charset="-122"/>
              </a:rPr>
              <a:t>灯泡的额定功率,应将图中的滑片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向</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”或“</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”)端移动,使电压表的示数为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V</a:t>
            </a:r>
            <a:r>
              <a:rPr/>
              <a:t/>
            </a:r>
            <a:br>
              <a:rPr/>
            </a:br>
            <a:r>
              <a:rPr lang="zh-CN" altLang="en-US" sz="1417" kern="0" smtClean="0">
                <a:solidFill>
                  <a:srgbClr val="000000"/>
                </a:solidFill>
                <a:latin typeface="Times New Roman" pitchFamily="65" charset="-122"/>
                <a:ea typeface="宋体" pitchFamily="65" charset="-122"/>
              </a:rPr>
              <a:t>为止,这时电流表的示数如图丙所示,计算出此小灯泡的额定功率是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(3)另一实验小组在实验中,电路连接正确,操作规范。闭合开关,移动滑动变阻器的滑片,发现灯不亮,电</a:t>
            </a:r>
            <a:r>
              <a:rPr/>
              <a:t/>
            </a:r>
            <a:br>
              <a:rPr/>
            </a:br>
            <a:r>
              <a:rPr lang="zh-CN" altLang="en-US" sz="1417" kern="0" smtClean="0">
                <a:solidFill>
                  <a:srgbClr val="000000"/>
                </a:solidFill>
                <a:latin typeface="Times New Roman" pitchFamily="65" charset="-122"/>
                <a:ea typeface="宋体" pitchFamily="65" charset="-122"/>
              </a:rPr>
              <a:t>压表</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示数(选填“有”或“无”),电流表</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示数(选填“有”或“无”),出现这一故障</a:t>
            </a:r>
            <a:r>
              <a:rPr/>
              <a:t/>
            </a:r>
            <a:br>
              <a:rPr/>
            </a:br>
            <a:r>
              <a:rPr lang="zh-CN" altLang="en-US" sz="1417" kern="0" smtClean="0">
                <a:solidFill>
                  <a:srgbClr val="000000"/>
                </a:solidFill>
                <a:latin typeface="Times New Roman" pitchFamily="65" charset="-122"/>
                <a:ea typeface="宋体" pitchFamily="65" charset="-122"/>
              </a:rPr>
              <a:t>的原因是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spTree>
    <p:custDataLst>
      <p:custData r:id="rId1"/>
    </p:custData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6195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(1)如图所示</a:t>
            </a:r>
            <a:endParaRPr lang="zh-CN" altLang="en-US"/>
          </a:p>
          <a:p>
            <a:pPr marL="0" indent="0" eaLnBrk="0" latinLnBrk="1" hangingPunct="0">
              <a:lnSpc>
                <a:spcPct val="100000"/>
              </a:lnSpc>
              <a:spcBef>
                <a:spcPts val="141"/>
              </a:spcBef>
              <a:buNone/>
            </a:pPr>
            <a:r>
              <a:rPr lang="zh-CN" altLang="en-US" sz="11188" kern="0" spc="15736"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466"/>
              </a:spcBef>
              <a:buNone/>
            </a:pPr>
            <a:r>
              <a:rPr lang="zh-CN" altLang="en-US" sz="1417" kern="0" smtClean="0">
                <a:solidFill>
                  <a:srgbClr val="000000"/>
                </a:solidFill>
                <a:latin typeface="Times New Roman" pitchFamily="65" charset="-122"/>
                <a:ea typeface="宋体" pitchFamily="65" charset="-122"/>
              </a:rPr>
              <a:t>(2)1.7    </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　2.5　0.9　(3)无(有)　有(无)　灯泡被短路(灯泡断路)</a:t>
            </a:r>
            <a:endParaRPr lang="zh-CN" altLang="en-US"/>
          </a:p>
        </p:txBody>
      </p:sp>
      <p:pic>
        <p:nvPicPr>
          <p:cNvPr id="3" name="图片 3" descr="textimage86.jpeg"/>
          <p:cNvPicPr>
            <a:picLocks noChangeAspect="1"/>
          </p:cNvPicPr>
          <p:nvPr/>
        </p:nvPicPr>
        <p:blipFill>
          <a:blip r:embed="rId4"/>
          <a:stretch>
            <a:fillRect/>
          </a:stretch>
        </p:blipFill>
        <p:spPr>
          <a:xfrm>
            <a:off x="1500166" y="1627181"/>
            <a:ext cx="2589482" cy="1824899"/>
          </a:xfrm>
          <a:prstGeom prst="rect">
            <a:avLst/>
          </a:prstGeom>
        </p:spPr>
      </p:pic>
    </p:spTree>
    <p:custDataLst>
      <p:custData r:id="rId1"/>
    </p:custData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41893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(1)小灯泡的额定电压是2.5 V,电阻约为10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灯泡正常工作时的电流约为</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465" kern="0" spc="6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=0.25 A,电流表选用小量程与灯泡串联;要求滑片向右移时灯泡变</a:t>
            </a:r>
            <a:endParaRPr lang="zh-CN" altLang="en-US"/>
          </a:p>
          <a:p>
            <a:pPr marL="0" indent="0" eaLnBrk="0" latinLnBrk="1" hangingPunct="0">
              <a:lnSpc>
                <a:spcPct val="100000"/>
              </a:lnSpc>
              <a:spcBef>
                <a:spcPts val="268"/>
              </a:spcBef>
              <a:buNone/>
            </a:pPr>
            <a:r>
              <a:rPr lang="zh-CN" altLang="en-US" sz="1417" kern="0" smtClean="0">
                <a:solidFill>
                  <a:srgbClr val="000000"/>
                </a:solidFill>
                <a:latin typeface="Times New Roman" pitchFamily="65" charset="-122"/>
                <a:ea typeface="宋体" pitchFamily="65" charset="-122"/>
              </a:rPr>
              <a:t>暗,即电流变小,连入电路中电阻变大,应将左下接线柱连入电路中。</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(2)实验过程中,移动滑动变阻器的滑片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到某点,电压表的示数如图乙所示,因电压表选用小量程,分度值</a:t>
            </a:r>
            <a:r>
              <a:rPr/>
              <a:t/>
            </a:r>
            <a:br>
              <a:rPr/>
            </a:br>
            <a:r>
              <a:rPr lang="zh-CN" altLang="en-US" sz="1417" kern="0" smtClean="0">
                <a:solidFill>
                  <a:srgbClr val="000000"/>
                </a:solidFill>
                <a:latin typeface="Times New Roman" pitchFamily="65" charset="-122"/>
                <a:ea typeface="宋体" pitchFamily="65" charset="-122"/>
              </a:rPr>
              <a:t>为0.1 V,示数为1.7 V,因灯在额定电压下才能正常发光,要想测小灯泡的额定功率,应增大灯泡两端的电</a:t>
            </a:r>
            <a:r>
              <a:rPr/>
              <a:t/>
            </a:r>
            <a:br>
              <a:rPr/>
            </a:br>
            <a:r>
              <a:rPr lang="zh-CN" altLang="en-US" sz="1417" kern="0" smtClean="0">
                <a:solidFill>
                  <a:srgbClr val="000000"/>
                </a:solidFill>
                <a:latin typeface="Times New Roman" pitchFamily="65" charset="-122"/>
                <a:ea typeface="宋体" pitchFamily="65" charset="-122"/>
              </a:rPr>
              <a:t>压,由串联电路电压的规律知,要减小变阻器分得的电压,根据串联分压原理,应减小变阻器连入电路中的</a:t>
            </a:r>
            <a:r>
              <a:rPr/>
              <a:t/>
            </a:r>
            <a:br>
              <a:rPr/>
            </a:br>
            <a:r>
              <a:rPr lang="zh-CN" altLang="en-US" sz="1417" kern="0" smtClean="0">
                <a:solidFill>
                  <a:srgbClr val="000000"/>
                </a:solidFill>
                <a:latin typeface="Times New Roman" pitchFamily="65" charset="-122"/>
                <a:ea typeface="宋体" pitchFamily="65" charset="-122"/>
              </a:rPr>
              <a:t>电阻,即滑片向</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端移动,直到电压表示数为2.5 V。电流表选用小量程,分度值为0.02 A,图丙中,电流表示</a:t>
            </a:r>
            <a:r>
              <a:rPr/>
              <a:t/>
            </a:r>
            <a:br>
              <a:rPr/>
            </a:br>
            <a:r>
              <a:rPr lang="zh-CN" altLang="en-US" sz="1417" kern="0" smtClean="0">
                <a:solidFill>
                  <a:srgbClr val="000000"/>
                </a:solidFill>
                <a:latin typeface="Times New Roman" pitchFamily="65" charset="-122"/>
                <a:ea typeface="宋体" pitchFamily="65" charset="-122"/>
              </a:rPr>
              <a:t>数为0.36 A,小灯泡的额定功率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=2.5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0.36 A=0.9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(3)闭合开关,移动滑动变阻器的滑片,发现灯不亮,电压表无示数,电流表有示数,说明电路是通的,故可能</a:t>
            </a:r>
            <a:r>
              <a:rPr/>
              <a:t/>
            </a:r>
            <a:br>
              <a:rPr/>
            </a:br>
            <a:r>
              <a:rPr lang="zh-CN" altLang="en-US" sz="1417" kern="0" smtClean="0">
                <a:solidFill>
                  <a:srgbClr val="000000"/>
                </a:solidFill>
                <a:latin typeface="Times New Roman" pitchFamily="65" charset="-122"/>
                <a:ea typeface="宋体" pitchFamily="65" charset="-122"/>
              </a:rPr>
              <a:t>是灯泡短路;或电流表无示数,电压表有示数,说明电路不通,电压表串联在电路中,可能是灯泡断路。</a:t>
            </a:r>
            <a:endParaRPr lang="zh-CN" altLang="en-US"/>
          </a:p>
        </p:txBody>
      </p:sp>
      <p:graphicFrame>
        <p:nvGraphicFramePr>
          <p:cNvPr id="4" name="对象 3"/>
          <p:cNvGraphicFramePr>
            <a:graphicFrameLocks noChangeAspect="1"/>
          </p:cNvGraphicFramePr>
          <p:nvPr/>
        </p:nvGraphicFramePr>
        <p:xfrm>
          <a:off x="3000364" y="1518214"/>
          <a:ext cx="390524" cy="419099"/>
        </p:xfrm>
        <a:graphic>
          <a:graphicData uri="http://schemas.openxmlformats.org/presentationml/2006/ole">
            <mc:AlternateContent xmlns:mc="http://schemas.openxmlformats.org/markup-compatibility/2006">
              <mc:Choice xmlns:v="urn:schemas-microsoft-com:vml" Requires="v">
                <p:oleObj spid="_x0000_s49154" name="Equation" r:id="rId5" imgW="393600" imgH="422400" progId="">
                  <p:embed/>
                </p:oleObj>
              </mc:Choice>
              <mc:Fallback>
                <p:oleObj name="Equation" r:id="rId5" imgW="393600" imgH="422400" progId="">
                  <p:embed/>
                  <p:pic>
                    <p:nvPicPr>
                      <p:cNvPr id="0" name="OLE substitute image"/>
                      <p:cNvPicPr/>
                      <p:nvPr/>
                    </p:nvPicPr>
                    <p:blipFill>
                      <a:blip r:embed="rId6"/>
                      <a:stretch>
                        <a:fillRect/>
                      </a:stretch>
                    </p:blipFill>
                    <p:spPr>
                      <a:xfrm>
                        <a:off x="3000364" y="1518214"/>
                        <a:ext cx="390524" cy="419099"/>
                      </a:xfrm>
                      <a:prstGeom prst="rect">
                        <a:avLst/>
                      </a:prstGeom>
                      <a:noFill/>
                    </p:spPr>
                  </p:pic>
                </p:oleObj>
              </mc:Fallback>
            </mc:AlternateContent>
          </a:graphicData>
        </a:graphic>
      </p:graphicFrame>
    </p:spTree>
    <p:custDataLst>
      <p:custData r:id="rId2"/>
    </p:custData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228331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(2019福建厦门质检,28)两只铭牌模糊的小灯泡L</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,仅能看清分别标有“0.3 A”和“0.5 A”字</a:t>
            </a:r>
            <a:r>
              <a:rPr/>
              <a:t/>
            </a:r>
            <a:br>
              <a:rPr/>
            </a:br>
            <a:r>
              <a:rPr lang="zh-CN" altLang="en-US" sz="1417" kern="0" smtClean="0">
                <a:solidFill>
                  <a:srgbClr val="000000"/>
                </a:solidFill>
                <a:latin typeface="Times New Roman" pitchFamily="65" charset="-122"/>
                <a:ea typeface="宋体" pitchFamily="65" charset="-122"/>
              </a:rPr>
              <a:t>样。</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eaLnBrk="0" latinLnBrk="1" hangingPunct="0">
              <a:spcBef>
                <a:spcPts val="141"/>
              </a:spcBef>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丙</a:t>
            </a:r>
            <a:endParaRPr lang="zh-CN" altLang="en-US"/>
          </a:p>
        </p:txBody>
      </p:sp>
      <p:pic>
        <p:nvPicPr>
          <p:cNvPr id="3" name="图片 3" descr="textimage87.jpeg"/>
          <p:cNvPicPr>
            <a:picLocks noChangeAspect="1"/>
          </p:cNvPicPr>
          <p:nvPr/>
        </p:nvPicPr>
        <p:blipFill>
          <a:blip r:embed="rId4"/>
          <a:stretch>
            <a:fillRect/>
          </a:stretch>
        </p:blipFill>
        <p:spPr>
          <a:xfrm>
            <a:off x="928662" y="1397068"/>
            <a:ext cx="2568930" cy="1525988"/>
          </a:xfrm>
          <a:prstGeom prst="rect">
            <a:avLst/>
          </a:prstGeom>
        </p:spPr>
      </p:pic>
      <p:pic>
        <p:nvPicPr>
          <p:cNvPr id="4" name="图片 3" descr="textimage88.jpeg"/>
          <p:cNvPicPr>
            <a:picLocks noChangeAspect="1"/>
          </p:cNvPicPr>
          <p:nvPr/>
        </p:nvPicPr>
        <p:blipFill>
          <a:blip r:embed="rId5"/>
          <a:stretch>
            <a:fillRect/>
          </a:stretch>
        </p:blipFill>
        <p:spPr>
          <a:xfrm>
            <a:off x="3786182" y="1494296"/>
            <a:ext cx="4143404" cy="1401445"/>
          </a:xfrm>
          <a:prstGeom prst="rect">
            <a:avLst/>
          </a:prstGeom>
        </p:spPr>
      </p:pic>
      <p:sp>
        <p:nvSpPr>
          <p:cNvPr id="5" name="TextBox 2"/>
          <p:cNvSpPr txBox="1"/>
          <p:nvPr/>
        </p:nvSpPr>
        <p:spPr>
          <a:xfrm>
            <a:off x="720000" y="3198817"/>
            <a:ext cx="8316000" cy="1590628"/>
          </a:xfrm>
          <a:prstGeom prst="rect">
            <a:avLst/>
          </a:prstGeom>
          <a:noFill/>
        </p:spPr>
        <p:txBody>
          <a:bodyPr wrap="square" lIns="0" tIns="0" rIns="0" bIns="0" rtlCol="0">
            <a:spAutoFit/>
          </a:bodyPr>
          <a:lstStyle/>
          <a:p>
            <a:pPr eaLnBrk="0" latinLnBrk="1" hangingPunct="0">
              <a:spcBef>
                <a:spcPts val="141"/>
              </a:spcBef>
            </a:pPr>
            <a:r>
              <a:rPr lang="zh-CN" altLang="en-US" sz="1417" kern="0" smtClean="0">
                <a:solidFill>
                  <a:srgbClr val="000000"/>
                </a:solidFill>
                <a:latin typeface="Times New Roman" pitchFamily="65" charset="-122"/>
                <a:ea typeface="宋体" pitchFamily="65" charset="-122"/>
              </a:rPr>
              <a:t>(1)如图甲是小明测量小灯泡L</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额定功率时连接的实物图。</a:t>
            </a:r>
            <a:endParaRPr lang="zh-CN" altLang="en-US" sz="1600" smtClean="0"/>
          </a:p>
          <a:p>
            <a:pPr eaLnBrk="0" latinLnBrk="1" hangingPunct="0">
              <a:spcBef>
                <a:spcPts val="141"/>
              </a:spcBef>
            </a:pPr>
            <a:r>
              <a:rPr lang="zh-CN" altLang="en-US" sz="1417" kern="0" smtClean="0">
                <a:solidFill>
                  <a:srgbClr val="000000"/>
                </a:solidFill>
                <a:latin typeface="Times New Roman" pitchFamily="65" charset="-122"/>
                <a:ea typeface="宋体" pitchFamily="65" charset="-122"/>
              </a:rPr>
              <a:t>①图中有一根线连接错误,请在这根线上打“</a:t>
            </a:r>
            <a:r>
              <a:rPr lang="zh-CN" altLang="en-US" sz="1417" kern="0" smtClean="0">
                <a:solidFill>
                  <a:srgbClr val="000000"/>
                </a:solidFill>
                <a:latin typeface="NEU-BZ" pitchFamily="65" charset="-122"/>
                <a:ea typeface="NEU-BZ" pitchFamily="65" charset="-122"/>
              </a:rPr>
              <a:t>✕</a:t>
            </a:r>
            <a:r>
              <a:rPr lang="zh-CN" altLang="en-US" sz="1417" kern="0" smtClean="0">
                <a:solidFill>
                  <a:srgbClr val="000000"/>
                </a:solidFill>
                <a:latin typeface="Times New Roman" pitchFamily="65" charset="-122"/>
                <a:ea typeface="宋体" pitchFamily="65" charset="-122"/>
              </a:rPr>
              <a:t>”,并在图中改正;</a:t>
            </a:r>
            <a:endParaRPr lang="zh-CN" altLang="en-US" sz="1600" smtClean="0"/>
          </a:p>
          <a:p>
            <a:pPr eaLnBrk="0" latinLnBrk="1" hangingPunct="0">
              <a:spcBef>
                <a:spcPts val="141"/>
              </a:spcBef>
            </a:pPr>
            <a:r>
              <a:rPr lang="zh-CN" altLang="en-US" sz="1417" kern="0" smtClean="0">
                <a:solidFill>
                  <a:srgbClr val="000000"/>
                </a:solidFill>
                <a:latin typeface="Times New Roman" pitchFamily="65" charset="-122"/>
                <a:ea typeface="宋体" pitchFamily="65" charset="-122"/>
              </a:rPr>
              <a:t>②闭合开关前,滑动变阻器的滑片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应位于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”或“</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a:t>
            </a:r>
            <a:endParaRPr lang="zh-CN" altLang="en-US" sz="1600" smtClean="0"/>
          </a:p>
          <a:p>
            <a:pPr eaLnBrk="0" latinLnBrk="1" hangingPunct="0">
              <a:spcBef>
                <a:spcPts val="141"/>
              </a:spcBef>
            </a:pPr>
            <a:r>
              <a:rPr lang="zh-CN" altLang="en-US" sz="1417" kern="0" smtClean="0">
                <a:solidFill>
                  <a:srgbClr val="000000"/>
                </a:solidFill>
                <a:latin typeface="Times New Roman" pitchFamily="65" charset="-122"/>
                <a:ea typeface="宋体" pitchFamily="65" charset="-122"/>
              </a:rPr>
              <a:t>③闭合开关,移动滑片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,通过观察</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表的示数来判断小灯泡是否正常发光。小灯泡正常发光时,电</a:t>
            </a:r>
            <a:endParaRPr lang="zh-CN" altLang="en-US" sz="1600" smtClean="0"/>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压表的示数如图乙所示,则小灯泡L</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的额定功率为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(2)小亮利用如图丙所示的电路测出了小灯泡L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的额定功率,请在虚线框内补上小灯泡、电压表和定值</a:t>
            </a:r>
            <a:r>
              <a:rPr/>
              <a:t/>
            </a:r>
            <a:br>
              <a:rPr/>
            </a:br>
            <a:r>
              <a:rPr lang="zh-CN" altLang="en-US" sz="1417" kern="0" smtClean="0">
                <a:solidFill>
                  <a:srgbClr val="000000"/>
                </a:solidFill>
                <a:latin typeface="Times New Roman" pitchFamily="65" charset="-122"/>
                <a:ea typeface="宋体" pitchFamily="65" charset="-122"/>
              </a:rPr>
              <a:t>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(阻值已知)这三个元件的符号,使电路完整,实验操作方便。</a:t>
            </a:r>
            <a:endParaRPr lang="zh-CN" altLang="en-US"/>
          </a:p>
        </p:txBody>
      </p:sp>
    </p:spTree>
    <p:custDataLst>
      <p:custData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20652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(1)如图所示</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(2)0.3　2.5　0.75</a:t>
            </a:r>
            <a:endParaRPr lang="zh-CN" altLang="en-US"/>
          </a:p>
        </p:txBody>
      </p:sp>
      <p:pic>
        <p:nvPicPr>
          <p:cNvPr id="3" name="图片 3" descr="textimage10.jpeg"/>
          <p:cNvPicPr>
            <a:picLocks noChangeAspect="1"/>
          </p:cNvPicPr>
          <p:nvPr/>
        </p:nvPicPr>
        <p:blipFill>
          <a:blip r:embed="rId4"/>
          <a:stretch>
            <a:fillRect/>
          </a:stretch>
        </p:blipFill>
        <p:spPr>
          <a:xfrm>
            <a:off x="1571604" y="1350726"/>
            <a:ext cx="2477261" cy="1358016"/>
          </a:xfrm>
          <a:prstGeom prst="rect">
            <a:avLst/>
          </a:prstGeom>
        </p:spPr>
      </p:pic>
      <p:sp>
        <p:nvSpPr>
          <p:cNvPr id="4" name="TextBox 2"/>
          <p:cNvSpPr txBox="1"/>
          <p:nvPr/>
        </p:nvSpPr>
        <p:spPr>
          <a:xfrm>
            <a:off x="720000" y="3208808"/>
            <a:ext cx="8316000" cy="110318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(1)根据电路图可知,小灯泡、滑动变阻器与电流表串联在电路中,电压表并联在小灯泡的两端;根</a:t>
            </a:r>
            <a:r>
              <a:rPr/>
              <a:t/>
            </a:r>
            <a:br>
              <a:rPr/>
            </a:br>
            <a:r>
              <a:rPr lang="zh-CN" altLang="en-US" sz="1417" kern="0" smtClean="0">
                <a:solidFill>
                  <a:srgbClr val="000000"/>
                </a:solidFill>
                <a:latin typeface="Times New Roman" pitchFamily="65" charset="-122"/>
                <a:ea typeface="宋体" pitchFamily="65" charset="-122"/>
              </a:rPr>
              <a:t>据题图可知,电流表和电压表均选择小量程;滑动变阻器的滑片向左移动时,接入电路的阻值变小,根据</a:t>
            </a:r>
            <a:r>
              <a:rPr/>
              <a:t/>
            </a:r>
            <a:br>
              <a:rPr/>
            </a:br>
            <a:r>
              <a:rPr lang="zh-CN" altLang="en-US" sz="1417" kern="0" smtClean="0">
                <a:solidFill>
                  <a:srgbClr val="000000"/>
                </a:solidFill>
                <a:latin typeface="Times New Roman" pitchFamily="65" charset="-122"/>
                <a:ea typeface="宋体" pitchFamily="65" charset="-122"/>
              </a:rPr>
              <a:t>滑动变阻器“一上一下、下端有效”的规律,滑动变阻器应该接左下方的接线柱。</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(2)电流表的量程为0~0.6 A,分度值为0.02 A,故读数为0.3 A;电压表的量程是0~3 V,分度值为0.1 V,故读</a:t>
            </a:r>
            <a:r>
              <a:rPr/>
              <a:t/>
            </a:r>
            <a:br>
              <a:rPr/>
            </a:br>
            <a:r>
              <a:rPr lang="zh-CN" altLang="en-US" sz="1417" kern="0" smtClean="0">
                <a:solidFill>
                  <a:srgbClr val="000000"/>
                </a:solidFill>
                <a:latin typeface="Times New Roman" pitchFamily="65" charset="-122"/>
                <a:ea typeface="宋体" pitchFamily="65" charset="-122"/>
              </a:rPr>
              <a:t>数为2.5 V,此时小灯泡的功率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=2.5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0.3 A=0.75 W。</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52703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(1)①如图所示</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　③电流　0.75</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(2)如图所示</a:t>
            </a:r>
            <a:endParaRPr lang="zh-CN" altLang="en-US"/>
          </a:p>
        </p:txBody>
      </p:sp>
      <p:pic>
        <p:nvPicPr>
          <p:cNvPr id="3" name="图片 3" descr="textimage89.jpeg"/>
          <p:cNvPicPr>
            <a:picLocks noChangeAspect="1"/>
          </p:cNvPicPr>
          <p:nvPr/>
        </p:nvPicPr>
        <p:blipFill>
          <a:blip r:embed="rId4"/>
          <a:stretch>
            <a:fillRect/>
          </a:stretch>
        </p:blipFill>
        <p:spPr>
          <a:xfrm>
            <a:off x="1142976" y="1054443"/>
            <a:ext cx="2857520" cy="1715746"/>
          </a:xfrm>
          <a:prstGeom prst="rect">
            <a:avLst/>
          </a:prstGeom>
        </p:spPr>
      </p:pic>
      <p:pic>
        <p:nvPicPr>
          <p:cNvPr id="4" name="图片 3" descr="textimage90.jpeg"/>
          <p:cNvPicPr>
            <a:picLocks noChangeAspect="1"/>
          </p:cNvPicPr>
          <p:nvPr/>
        </p:nvPicPr>
        <p:blipFill>
          <a:blip r:embed="rId5"/>
          <a:stretch>
            <a:fillRect/>
          </a:stretch>
        </p:blipFill>
        <p:spPr>
          <a:xfrm>
            <a:off x="2143108" y="3413131"/>
            <a:ext cx="2152650" cy="1571625"/>
          </a:xfrm>
          <a:prstGeom prst="rect">
            <a:avLst/>
          </a:prstGeom>
        </p:spPr>
      </p:pic>
    </p:spTree>
    <p:custDataLst>
      <p:custData r:id="rId1"/>
    </p:custData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8305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(1)①电压表测电源电压是错误的,应测灯L</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两端的电压。</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②闭合开关前,滑动变阻器的滑片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应位于阻值最大处即</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③灯泡在额定电流下正常发光,闭合开关,滑动滑片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,通过观察电流表的示数来判断小灯泡是否正常发</a:t>
            </a:r>
            <a:r>
              <a:rPr/>
              <a:t/>
            </a:r>
            <a:br>
              <a:rPr/>
            </a:br>
            <a:r>
              <a:rPr lang="zh-CN" altLang="en-US" sz="1417" kern="0" smtClean="0">
                <a:solidFill>
                  <a:srgbClr val="000000"/>
                </a:solidFill>
                <a:latin typeface="Times New Roman" pitchFamily="65" charset="-122"/>
                <a:ea typeface="宋体" pitchFamily="65" charset="-122"/>
              </a:rPr>
              <a:t>光,小灯泡正常发光时,电压表的示数如图乙所示,电压表选用小量程,分度值为0.1 V,示数为2.5 V,则小灯</a:t>
            </a:r>
            <a:r>
              <a:rPr/>
              <a:t/>
            </a:r>
            <a:br>
              <a:rPr/>
            </a:br>
            <a:r>
              <a:rPr lang="zh-CN" altLang="en-US" sz="1417" kern="0" smtClean="0">
                <a:solidFill>
                  <a:srgbClr val="000000"/>
                </a:solidFill>
                <a:latin typeface="Times New Roman" pitchFamily="65" charset="-122"/>
                <a:ea typeface="宋体" pitchFamily="65" charset="-122"/>
              </a:rPr>
              <a:t>泡的额定功率为</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=2.5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0.3 A=0.75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(2)电路图如答图所示,断开S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,电压表测定值电阻两端的电压,调节滑动变阻器,使电压表的示数</a:t>
            </a:r>
            <a:r>
              <a:rPr/>
              <a:t/>
            </a:r>
            <a:br>
              <a:rPr/>
            </a:br>
            <a:r>
              <a:rPr lang="zh-CN" altLang="en-US" sz="1417" kern="0" smtClean="0">
                <a:solidFill>
                  <a:srgbClr val="000000"/>
                </a:solidFill>
                <a:latin typeface="Times New Roman" pitchFamily="65" charset="-122"/>
                <a:ea typeface="宋体" pitchFamily="65" charset="-122"/>
              </a:rPr>
              <a:t>为</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'=0.5 A</a:t>
            </a:r>
            <a:r>
              <a:rPr lang="zh-CN" altLang="en-US" sz="1417" kern="0" smtClean="0">
                <a:solidFill>
                  <a:srgbClr val="000000"/>
                </a:solidFill>
                <a:latin typeface="Arial Narrow" pitchFamily="65" charset="-122"/>
                <a:ea typeface="Arial Unicode MS"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,此时通过L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的电流为0.5 A,L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正常发光,断开开关S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,闭合开关S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,电压表测电阻与灯泡两端</a:t>
            </a:r>
            <a:r>
              <a:rPr/>
              <a:t/>
            </a:r>
            <a:br>
              <a:rPr/>
            </a:br>
            <a:r>
              <a:rPr lang="zh-CN" altLang="en-US" sz="1417" kern="0" smtClean="0">
                <a:solidFill>
                  <a:srgbClr val="000000"/>
                </a:solidFill>
                <a:latin typeface="Times New Roman" pitchFamily="65" charset="-122"/>
                <a:ea typeface="宋体" pitchFamily="65" charset="-122"/>
              </a:rPr>
              <a:t>的总电压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,则灯泡两端的额定电压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',再由额定电流和额定电压可求得额定功率。</a:t>
            </a:r>
            <a:endParaRPr lang="zh-CN" altLang="en-US"/>
          </a:p>
        </p:txBody>
      </p:sp>
    </p:spTree>
    <p:custDataLst>
      <p:custData r:id="rId1"/>
    </p:custData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34142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00" smtClean="0">
                <a:latin typeface="Microsoft YaHei"/>
                <a:ea typeface="Microsoft YaHei"/>
                <a:cs typeface="Microsoft YaHei"/>
              </a:rPr>
              <a:t>一、选择题</a:t>
            </a:r>
            <a:r>
              <a:rPr lang="zh-CN" altLang="en-US" sz="1417" kern="0" smtClean="0">
                <a:solidFill>
                  <a:srgbClr val="000000"/>
                </a:solidFill>
                <a:latin typeface="Times New Roman" pitchFamily="65" charset="-122"/>
                <a:ea typeface="宋体" pitchFamily="65" charset="-122"/>
              </a:rPr>
              <a:t>(每小题3分,共15分)</a:t>
            </a:r>
            <a:endParaRPr lang="zh-CN" altLang="en-US"/>
          </a:p>
        </p:txBody>
      </p:sp>
      <p:sp>
        <p:nvSpPr>
          <p:cNvPr id="4" name="TextBox 2"/>
          <p:cNvSpPr txBox="1"/>
          <p:nvPr/>
        </p:nvSpPr>
        <p:spPr>
          <a:xfrm>
            <a:off x="720000" y="1630940"/>
            <a:ext cx="8316000" cy="227799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(2020江苏苏州吴中一模,10)如图所示是探究“电流通过导体产生的热量与电流关系”的实验装置图,</a:t>
            </a:r>
            <a:r>
              <a:rPr/>
              <a:t/>
            </a:r>
            <a:br>
              <a:rPr/>
            </a:br>
            <a:r>
              <a:rPr lang="zh-CN" altLang="en-US" sz="1417" kern="0" smtClean="0">
                <a:solidFill>
                  <a:srgbClr val="000000"/>
                </a:solidFill>
                <a:latin typeface="Times New Roman" pitchFamily="65" charset="-122"/>
                <a:ea typeface="宋体" pitchFamily="65" charset="-122"/>
              </a:rPr>
              <a:t>电阻丝</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浸没在煤油中,</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并联,关于此实验以下说法正确的是 (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zh-CN" altLang="en-US"/>
          </a:p>
          <a:p>
            <a:pPr marL="0" indent="0" eaLnBrk="0" latinLnBrk="1" hangingPunct="0">
              <a:lnSpc>
                <a:spcPct val="100000"/>
              </a:lnSpc>
              <a:spcBef>
                <a:spcPts val="3203"/>
              </a:spcBef>
              <a:buNone/>
            </a:pPr>
            <a:r>
              <a:rPr lang="zh-CN" altLang="en-US" sz="1417" kern="0" smtClean="0">
                <a:solidFill>
                  <a:srgbClr val="000000"/>
                </a:solidFill>
                <a:latin typeface="Times New Roman" pitchFamily="65" charset="-122"/>
                <a:ea typeface="宋体" pitchFamily="65" charset="-122"/>
              </a:rPr>
              <a:t>A.此实验中通过电阻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的电流相同</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B.此实验中</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的阻值可以不同</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C.此实验中放有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的烧瓶中煤油升温比较快</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D.此实验中两个烧瓶内的煤油质量可以不同</a:t>
            </a:r>
            <a:endParaRPr lang="zh-CN" altLang="en-US"/>
          </a:p>
        </p:txBody>
      </p:sp>
      <p:pic>
        <p:nvPicPr>
          <p:cNvPr id="5" name="图片 3" descr="textimage91.jpeg"/>
          <p:cNvPicPr>
            <a:picLocks noChangeAspect="1"/>
          </p:cNvPicPr>
          <p:nvPr/>
        </p:nvPicPr>
        <p:blipFill>
          <a:blip r:embed="rId4"/>
          <a:stretch>
            <a:fillRect/>
          </a:stretch>
        </p:blipFill>
        <p:spPr>
          <a:xfrm>
            <a:off x="4214810" y="2127247"/>
            <a:ext cx="1555492" cy="1708134"/>
          </a:xfrm>
          <a:prstGeom prst="rect">
            <a:avLst/>
          </a:prstGeom>
        </p:spPr>
      </p:pic>
      <p:sp>
        <p:nvSpPr>
          <p:cNvPr id="6" name="TextBox 2"/>
          <p:cNvSpPr txBox="1"/>
          <p:nvPr/>
        </p:nvSpPr>
        <p:spPr>
          <a:xfrm>
            <a:off x="720000" y="3984635"/>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探究“电流通过导体产生的热量与电流关系”时采用控制变量法,要控制两个烧瓶中的煤油</a:t>
            </a:r>
            <a:r>
              <a:rPr/>
              <a:t/>
            </a:r>
            <a:br>
              <a:rPr/>
            </a:br>
            <a:r>
              <a:rPr lang="zh-CN" altLang="en-US" sz="1417" kern="0" smtClean="0">
                <a:solidFill>
                  <a:srgbClr val="000000"/>
                </a:solidFill>
                <a:latin typeface="Times New Roman" pitchFamily="65" charset="-122"/>
                <a:ea typeface="宋体" pitchFamily="65" charset="-122"/>
              </a:rPr>
              <a:t>质量相同,电阻的大小相同,通电时间相同,通过电阻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的电流不相同,故A、B、D错误;由焦耳定律</a:t>
            </a:r>
            <a:r>
              <a:rPr/>
              <a:t/>
            </a:r>
            <a:br>
              <a:rPr/>
            </a:br>
            <a:r>
              <a:rPr lang="zh-CN" altLang="en-US" sz="1417" kern="0" smtClean="0">
                <a:solidFill>
                  <a:srgbClr val="000000"/>
                </a:solidFill>
                <a:latin typeface="Times New Roman" pitchFamily="65" charset="-122"/>
                <a:ea typeface="宋体" pitchFamily="65" charset="-122"/>
              </a:rPr>
              <a:t>可知,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在电阻大小相同、通电时间相同的情况下,电流大的产生热量多,即升温快,</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在干路上,</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在</a:t>
            </a:r>
            <a:r>
              <a:rPr/>
              <a:t/>
            </a:r>
            <a:br>
              <a:rPr/>
            </a:br>
            <a:r>
              <a:rPr lang="zh-CN" altLang="en-US" sz="1417" kern="0" smtClean="0">
                <a:solidFill>
                  <a:srgbClr val="000000"/>
                </a:solidFill>
                <a:latin typeface="Times New Roman" pitchFamily="65" charset="-122"/>
                <a:ea typeface="宋体" pitchFamily="65" charset="-122"/>
              </a:rPr>
              <a:t>支路上,所以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中的电流大,此烧瓶中煤油升温快,故C正确。</a:t>
            </a:r>
            <a:endParaRPr lang="zh-CN" altLang="en-US"/>
          </a:p>
        </p:txBody>
      </p:sp>
      <p:sp>
        <p:nvSpPr>
          <p:cNvPr id="7" name="TextBox 6"/>
          <p:cNvSpPr txBox="1"/>
          <p:nvPr/>
        </p:nvSpPr>
        <p:spPr>
          <a:xfrm>
            <a:off x="1979712" y="611659"/>
            <a:ext cx="4104456" cy="523220"/>
          </a:xfrm>
          <a:prstGeom prst="rect">
            <a:avLst/>
          </a:prstGeom>
          <a:solidFill>
            <a:srgbClr val="FFFF00"/>
          </a:solidFill>
        </p:spPr>
        <p:txBody>
          <a:bodyPr wrap="square" rtlCol="0">
            <a:spAutoFit/>
          </a:bodyPr>
          <a:lstStyle/>
          <a:p>
            <a:r>
              <a:rPr lang="zh-CN" altLang="en-US" sz="2800" smtClean="0">
                <a:solidFill>
                  <a:srgbClr val="FF0000"/>
                </a:solidFill>
                <a:latin typeface="等线 Light" pitchFamily="2" charset="-122"/>
                <a:ea typeface="等线 Light" pitchFamily="2" charset="-122"/>
              </a:rPr>
              <a:t>      检         测          卷</a:t>
            </a:r>
            <a:endParaRPr lang="zh-CN" altLang="en-US" sz="2800">
              <a:solidFill>
                <a:srgbClr val="FF0000"/>
              </a:solidFill>
              <a:latin typeface="等线 Light" pitchFamily="2" charset="-122"/>
              <a:ea typeface="等线 Light" pitchFamily="2" charset="-122"/>
            </a:endParaRPr>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4063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(2019广东广州,3)如图所示的摆设,正常运行时,小轮在支架上来回滚动,每次到达的最大高度相同。小</a:t>
            </a:r>
            <a:r>
              <a:rPr/>
              <a:t/>
            </a:r>
            <a:br>
              <a:rPr/>
            </a:br>
            <a:r>
              <a:rPr lang="zh-CN" altLang="en-US" sz="1417" kern="0" smtClean="0">
                <a:solidFill>
                  <a:srgbClr val="000000"/>
                </a:solidFill>
                <a:latin typeface="Times New Roman" pitchFamily="65" charset="-122"/>
                <a:ea typeface="宋体" pitchFamily="65" charset="-122"/>
              </a:rPr>
              <a:t>明发现摆设上有一电源,关掉电源后,小轮逐渐停下来 (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zh-CN" altLang="en-US"/>
          </a:p>
          <a:p>
            <a:pPr marL="0" indent="0" eaLnBrk="0" latinLnBrk="1" hangingPunct="0">
              <a:lnSpc>
                <a:spcPct val="100000"/>
              </a:lnSpc>
              <a:spcBef>
                <a:spcPts val="2428"/>
              </a:spcBef>
              <a:buNone/>
            </a:pPr>
            <a:r>
              <a:rPr lang="zh-CN" altLang="en-US" sz="1417" kern="0" smtClean="0">
                <a:solidFill>
                  <a:srgbClr val="000000"/>
                </a:solidFill>
                <a:latin typeface="Times New Roman" pitchFamily="65" charset="-122"/>
                <a:ea typeface="宋体" pitchFamily="65" charset="-122"/>
              </a:rPr>
              <a:t>A.小轮滚动过程中没有力对其做功</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B.正常运行时,小轮的速度一直不变</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C.断电后小轮会停下,说明能量守恒定律不一定成立</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D.正常运行时,小轮往返一次,摆设一定需要消耗电能</a:t>
            </a:r>
            <a:endParaRPr lang="zh-CN" altLang="en-US"/>
          </a:p>
        </p:txBody>
      </p:sp>
      <p:pic>
        <p:nvPicPr>
          <p:cNvPr id="3" name="图片 3" descr="textimage92.jpeg"/>
          <p:cNvPicPr>
            <a:picLocks noChangeAspect="1"/>
          </p:cNvPicPr>
          <p:nvPr/>
        </p:nvPicPr>
        <p:blipFill>
          <a:blip r:embed="rId4"/>
          <a:stretch>
            <a:fillRect/>
          </a:stretch>
        </p:blipFill>
        <p:spPr>
          <a:xfrm>
            <a:off x="3571868" y="1208544"/>
            <a:ext cx="2643206" cy="1286266"/>
          </a:xfrm>
          <a:prstGeom prst="rect">
            <a:avLst/>
          </a:prstGeom>
        </p:spPr>
      </p:pic>
      <p:sp>
        <p:nvSpPr>
          <p:cNvPr id="4" name="TextBox 2"/>
          <p:cNvSpPr txBox="1"/>
          <p:nvPr/>
        </p:nvSpPr>
        <p:spPr>
          <a:xfrm>
            <a:off x="720000" y="3117388"/>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该摆设需要连接电源,小轮每次才能回到原来高度,如果关掉电源,小轮逐渐停下来,说明此摆</a:t>
            </a:r>
            <a:r>
              <a:rPr/>
              <a:t/>
            </a:r>
            <a:br>
              <a:rPr/>
            </a:br>
            <a:r>
              <a:rPr lang="zh-CN" altLang="en-US" sz="1417" kern="0" smtClean="0">
                <a:solidFill>
                  <a:srgbClr val="000000"/>
                </a:solidFill>
                <a:latin typeface="Times New Roman" pitchFamily="65" charset="-122"/>
                <a:ea typeface="宋体" pitchFamily="65" charset="-122"/>
              </a:rPr>
              <a:t>设有摩擦,小轮克服阻力做功的过程,需要消耗电能,D正确;整个过程,小轮所受的重力也有做功,所以A错</a:t>
            </a:r>
            <a:r>
              <a:rPr/>
              <a:t/>
            </a:r>
            <a:br>
              <a:rPr/>
            </a:br>
            <a:r>
              <a:rPr lang="zh-CN" altLang="en-US" sz="1417" kern="0" smtClean="0">
                <a:solidFill>
                  <a:srgbClr val="000000"/>
                </a:solidFill>
                <a:latin typeface="Times New Roman" pitchFamily="65" charset="-122"/>
                <a:ea typeface="宋体" pitchFamily="65" charset="-122"/>
              </a:rPr>
              <a:t>误;来回滚动过程中,两端最高点速度一定为0,意味着整个过程小轮的速度在不断变大、变小,B错误;断</a:t>
            </a:r>
            <a:r>
              <a:rPr/>
              <a:t/>
            </a:r>
            <a:br>
              <a:rPr/>
            </a:br>
            <a:r>
              <a:rPr lang="zh-CN" altLang="en-US" sz="1417" kern="0" smtClean="0">
                <a:solidFill>
                  <a:srgbClr val="000000"/>
                </a:solidFill>
                <a:latin typeface="Times New Roman" pitchFamily="65" charset="-122"/>
                <a:ea typeface="宋体" pitchFamily="65" charset="-122"/>
              </a:rPr>
              <a:t>电后,小轮的运动涉及内能、机械能的相互转化,但总的能量守恒,C错误。</a:t>
            </a:r>
            <a:endParaRPr lang="zh-CN" altLang="en-US"/>
          </a:p>
        </p:txBody>
      </p:sp>
      <p:sp>
        <p:nvSpPr>
          <p:cNvPr id="5" name="TextBox 4"/>
          <p:cNvSpPr txBox="1"/>
          <p:nvPr/>
        </p:nvSpPr>
        <p:spPr>
          <a:xfrm>
            <a:off x="720000" y="405607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易错警示</a:t>
            </a:r>
            <a:r>
              <a:rPr lang="zh-CN" altLang="en-US" sz="1417" kern="0" smtClean="0">
                <a:solidFill>
                  <a:srgbClr val="000000"/>
                </a:solidFill>
                <a:latin typeface="Times New Roman" pitchFamily="65" charset="-122"/>
                <a:ea typeface="宋体" pitchFamily="65" charset="-122"/>
              </a:rPr>
              <a:t>　不能看到每次到达的最大高度相同,就认为此过程机械能守恒,不能忽略了此过程中需要消</a:t>
            </a:r>
            <a:r>
              <a:rPr/>
              <a:t/>
            </a:r>
            <a:br>
              <a:rPr/>
            </a:br>
            <a:r>
              <a:rPr lang="zh-CN" altLang="en-US" sz="1417" kern="0" smtClean="0">
                <a:solidFill>
                  <a:srgbClr val="000000"/>
                </a:solidFill>
                <a:latin typeface="Times New Roman" pitchFamily="65" charset="-122"/>
                <a:ea typeface="宋体" pitchFamily="65" charset="-122"/>
              </a:rPr>
              <a:t>耗电能。</a:t>
            </a:r>
            <a:endParaRPr lang="zh-CN" altLang="en-US"/>
          </a:p>
        </p:txBody>
      </p:sp>
      <p:sp>
        <p:nvSpPr>
          <p:cNvPr id="6" name="TextBox 5"/>
          <p:cNvSpPr txBox="1"/>
          <p:nvPr/>
        </p:nvSpPr>
        <p:spPr>
          <a:xfrm>
            <a:off x="714348" y="455861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知识拓展</a:t>
            </a:r>
            <a:r>
              <a:rPr lang="zh-CN" altLang="en-US" sz="1417" kern="0" smtClean="0">
                <a:solidFill>
                  <a:srgbClr val="000000"/>
                </a:solidFill>
                <a:latin typeface="Times New Roman" pitchFamily="65" charset="-122"/>
                <a:ea typeface="宋体" pitchFamily="65" charset="-122"/>
              </a:rPr>
              <a:t>　机械能守恒指的是整个过程只有动能和势能相互转化,没有出现其他形式的能参与转化,整</a:t>
            </a:r>
            <a:r>
              <a:rPr/>
              <a:t/>
            </a:r>
            <a:br>
              <a:rPr/>
            </a:br>
            <a:r>
              <a:rPr lang="zh-CN" altLang="en-US" sz="1417" kern="0" smtClean="0">
                <a:solidFill>
                  <a:srgbClr val="000000"/>
                </a:solidFill>
                <a:latin typeface="Times New Roman" pitchFamily="65" charset="-122"/>
                <a:ea typeface="宋体" pitchFamily="65" charset="-122"/>
              </a:rPr>
              <a:t>个过程中机械能总和保持不变。一般只有重力或系统内弹力(弹簧或弹性绳)做功时机械能守恒。</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7986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(2020广东广州海珠一模,2)下列各家用电器正常工作时,电功率最接近40 W的是 (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A.家用空调　    B.微波炉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C.电饭煲　    D.普通照明灯泡</a:t>
            </a:r>
            <a:endParaRPr lang="zh-CN" altLang="en-US"/>
          </a:p>
        </p:txBody>
      </p:sp>
      <p:sp>
        <p:nvSpPr>
          <p:cNvPr id="3" name="TextBox 2"/>
          <p:cNvSpPr txBox="1"/>
          <p:nvPr/>
        </p:nvSpPr>
        <p:spPr>
          <a:xfrm>
            <a:off x="720000" y="219868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家用空调属于大功率用电器,功率在1 kW以上,微波炉功率在500~1 000 W之间,电饭煲功率</a:t>
            </a:r>
            <a:r>
              <a:rPr/>
              <a:t/>
            </a:r>
            <a:br>
              <a:rPr/>
            </a:br>
            <a:r>
              <a:rPr lang="zh-CN" altLang="en-US" sz="1417" kern="0" smtClean="0">
                <a:solidFill>
                  <a:srgbClr val="000000"/>
                </a:solidFill>
                <a:latin typeface="Times New Roman" pitchFamily="65" charset="-122"/>
                <a:ea typeface="宋体" pitchFamily="65" charset="-122"/>
              </a:rPr>
              <a:t>在500~1 000 W之间,只有普通照明灯泡功率较小,一般在40 W左右。故选D。</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5065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(2019江苏太仓一模,12)如图甲所示,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为定值电阻,滑动变阻器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的滑片从</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端滑到</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端的过程中,</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消耗</a:t>
            </a:r>
            <a:r>
              <a:rPr/>
              <a:t/>
            </a:r>
            <a:br>
              <a:rPr/>
            </a:br>
            <a:r>
              <a:rPr lang="zh-CN" altLang="en-US" sz="1417" kern="0" smtClean="0">
                <a:solidFill>
                  <a:srgbClr val="000000"/>
                </a:solidFill>
                <a:latin typeface="Times New Roman" pitchFamily="65" charset="-122"/>
                <a:ea typeface="宋体" pitchFamily="65" charset="-122"/>
              </a:rPr>
              <a:t>的电功率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与其两端电压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的关系图像如图乙所示,下列说法正确的是 (　　)</a:t>
            </a:r>
            <a:endParaRPr lang="zh-CN" altLang="en-US"/>
          </a:p>
          <a:p>
            <a:pPr marL="0" indent="0" eaLnBrk="0" latinLnBrk="1" hangingPunct="0">
              <a:lnSpc>
                <a:spcPct val="100000"/>
              </a:lnSpc>
              <a:spcBef>
                <a:spcPts val="141"/>
              </a:spcBef>
              <a:buNone/>
            </a:pPr>
            <a:r>
              <a:rPr lang="zh-CN" altLang="en-US" sz="7724" kern="0" spc="9000" smtClean="0">
                <a:solidFill>
                  <a:srgbClr val="000000"/>
                </a:solidFill>
                <a:latin typeface="Times New Roman" pitchFamily="65" charset="-122"/>
                <a:ea typeface="宋体" pitchFamily="65" charset="-122"/>
              </a:rPr>
              <a:t> </a:t>
            </a:r>
            <a:endParaRPr lang="zh-CN" altLang="en-US"/>
          </a:p>
          <a:p>
            <a:pPr eaLnBrk="0" latinLnBrk="1" hangingPunct="0">
              <a:spcBef>
                <a:spcPts val="2253"/>
              </a:spcBef>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r>
              <a:rPr lang="en-US" altLang="zh-CN" sz="1417" kern="0" smtClean="0">
                <a:solidFill>
                  <a:srgbClr val="000000"/>
                </a:solidFill>
                <a:latin typeface="Times New Roman" pitchFamily="65" charset="-122"/>
                <a:ea typeface="宋体" pitchFamily="65" charset="-122"/>
              </a:rPr>
              <a:t>	</a:t>
            </a:r>
            <a:endParaRPr lang="zh-CN" altLang="en-US"/>
          </a:p>
        </p:txBody>
      </p:sp>
      <p:pic>
        <p:nvPicPr>
          <p:cNvPr id="3" name="图片 3" descr="textimage93.jpeg"/>
          <p:cNvPicPr>
            <a:picLocks noChangeAspect="1"/>
          </p:cNvPicPr>
          <p:nvPr/>
        </p:nvPicPr>
        <p:blipFill>
          <a:blip r:embed="rId4"/>
          <a:stretch>
            <a:fillRect/>
          </a:stretch>
        </p:blipFill>
        <p:spPr>
          <a:xfrm>
            <a:off x="1812871" y="1841495"/>
            <a:ext cx="1687559" cy="1286480"/>
          </a:xfrm>
          <a:prstGeom prst="rect">
            <a:avLst/>
          </a:prstGeom>
        </p:spPr>
      </p:pic>
      <p:pic>
        <p:nvPicPr>
          <p:cNvPr id="4" name="图片 4" descr="textimage94.jpeg"/>
          <p:cNvPicPr>
            <a:picLocks noChangeAspect="1"/>
          </p:cNvPicPr>
          <p:nvPr/>
        </p:nvPicPr>
        <p:blipFill>
          <a:blip r:embed="rId5"/>
          <a:stretch>
            <a:fillRect/>
          </a:stretch>
        </p:blipFill>
        <p:spPr>
          <a:xfrm>
            <a:off x="4509366" y="1752483"/>
            <a:ext cx="1714500" cy="1428750"/>
          </a:xfrm>
          <a:prstGeom prst="rect">
            <a:avLst/>
          </a:prstGeom>
        </p:spPr>
      </p:pic>
      <p:sp>
        <p:nvSpPr>
          <p:cNvPr id="5" name="TextBox 2"/>
          <p:cNvSpPr txBox="1"/>
          <p:nvPr/>
        </p:nvSpPr>
        <p:spPr>
          <a:xfrm>
            <a:off x="720000" y="3484569"/>
            <a:ext cx="8316000" cy="91076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的阻值为20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的最大阻值为50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C.电源电压为8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D.该电路消耗的最大电功率为0.9 W</a:t>
            </a:r>
            <a:endParaRPr lang="zh-CN" altLang="en-US"/>
          </a:p>
        </p:txBody>
      </p:sp>
    </p:spTree>
    <p:custDataLst>
      <p:custData r:id="rId1"/>
    </p:custData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32020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由图甲可知,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串联,电压表测滑动变阻器两端的电压,电流表测电路中的电流。由图乙</a:t>
            </a:r>
            <a:r>
              <a:rPr/>
              <a:t/>
            </a:r>
            <a:br>
              <a:rPr/>
            </a:br>
            <a:r>
              <a:rPr lang="zh-CN" altLang="en-US" sz="1417" kern="0" smtClean="0">
                <a:solidFill>
                  <a:srgbClr val="000000"/>
                </a:solidFill>
                <a:latin typeface="Times New Roman" pitchFamily="65" charset="-122"/>
                <a:ea typeface="宋体" pitchFamily="65" charset="-122"/>
              </a:rPr>
              <a:t>可知,当滑动变阻器两端电压为2 V时,其消耗的功率为0.8 W,由</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可得,此时电路中的电流为</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590" kern="0" spc="-7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410"/>
              </a:spcBef>
              <a:buNone/>
            </a:pPr>
            <a:r>
              <a:rPr lang="zh-CN" altLang="en-US" sz="2465" kern="0" spc="9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=0.4 A,</a:t>
            </a:r>
            <a:endParaRPr lang="zh-CN" altLang="en-US"/>
          </a:p>
          <a:p>
            <a:pPr marL="0" indent="0" eaLnBrk="0" latinLnBrk="1" hangingPunct="0">
              <a:lnSpc>
                <a:spcPct val="100000"/>
              </a:lnSpc>
              <a:spcBef>
                <a:spcPts val="508"/>
              </a:spcBef>
              <a:buNone/>
            </a:pPr>
            <a:r>
              <a:rPr lang="zh-CN" altLang="en-US" sz="1417" kern="0" smtClean="0">
                <a:solidFill>
                  <a:srgbClr val="000000"/>
                </a:solidFill>
                <a:latin typeface="Times New Roman" pitchFamily="65" charset="-122"/>
                <a:ea typeface="宋体" pitchFamily="65" charset="-122"/>
              </a:rPr>
              <a:t>由</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及串联电路的电压规律可得,电源的电压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=0.4 A</a:t>
            </a:r>
            <a:r>
              <a:rPr lang="zh-CN" altLang="en-US" sz="1417" kern="0" smtClean="0">
                <a:solidFill>
                  <a:srgbClr val="000000"/>
                </a:solidFill>
                <a:latin typeface="Arial Narrow" pitchFamily="65" charset="-122"/>
                <a:ea typeface="Arial Unicode MS"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 V,</a:t>
            </a:r>
            <a:endParaRPr lang="zh-CN" altLang="en-US"/>
          </a:p>
          <a:p>
            <a:pPr marL="0" indent="0" eaLnBrk="0" latinLnBrk="1" hangingPunct="0">
              <a:lnSpc>
                <a:spcPct val="100000"/>
              </a:lnSpc>
              <a:spcBef>
                <a:spcPts val="381"/>
              </a:spcBef>
              <a:buNone/>
            </a:pPr>
            <a:r>
              <a:rPr lang="zh-CN" altLang="en-US" sz="1417" kern="0" smtClean="0">
                <a:solidFill>
                  <a:srgbClr val="000000"/>
                </a:solidFill>
                <a:latin typeface="Times New Roman" pitchFamily="65" charset="-122"/>
                <a:ea typeface="宋体" pitchFamily="65" charset="-122"/>
              </a:rPr>
              <a:t>由图乙可知,当滑动变阻器两端电压为5 V时,其消耗的功率为0.5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由</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可得,此时电路中的电流为</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590" kern="0" spc="-4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95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=0.1 A,</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由</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及串联电路的电压规律可得,电源的电压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'=0.1 A</a:t>
            </a:r>
            <a:r>
              <a:rPr lang="zh-CN" altLang="en-US" sz="1417" kern="0" smtClean="0">
                <a:solidFill>
                  <a:srgbClr val="000000"/>
                </a:solidFill>
                <a:latin typeface="Arial Narrow" pitchFamily="65" charset="-122"/>
                <a:ea typeface="Arial Unicode MS"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+5 V,</a:t>
            </a:r>
            <a:endParaRPr lang="zh-CN" altLang="en-US"/>
          </a:p>
          <a:p>
            <a:pPr marL="0" indent="0" eaLnBrk="0" latinLnBrk="1" hangingPunct="0">
              <a:lnSpc>
                <a:spcPct val="100000"/>
              </a:lnSpc>
              <a:spcBef>
                <a:spcPts val="381"/>
              </a:spcBef>
              <a:buNone/>
            </a:pPr>
            <a:r>
              <a:rPr lang="zh-CN" altLang="en-US" sz="1417" kern="0" smtClean="0">
                <a:solidFill>
                  <a:srgbClr val="000000"/>
                </a:solidFill>
                <a:latin typeface="Times New Roman" pitchFamily="65" charset="-122"/>
                <a:ea typeface="宋体" pitchFamily="65" charset="-122"/>
              </a:rPr>
              <a:t>电源电压不变,则0.4 A</a:t>
            </a:r>
            <a:r>
              <a:rPr lang="zh-CN" altLang="en-US" sz="1417" kern="0" smtClean="0">
                <a:solidFill>
                  <a:srgbClr val="000000"/>
                </a:solidFill>
                <a:latin typeface="Arial Narrow" pitchFamily="65" charset="-122"/>
                <a:ea typeface="Arial Unicode MS"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 V=0.1 A</a:t>
            </a:r>
            <a:r>
              <a:rPr lang="zh-CN" altLang="en-US" sz="1417" kern="0" smtClean="0">
                <a:solidFill>
                  <a:srgbClr val="000000"/>
                </a:solidFill>
                <a:latin typeface="Arial Narrow" pitchFamily="65" charset="-122"/>
                <a:ea typeface="Arial Unicode MS"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+5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解得</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=10 Ω,故A错误;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电源电压为</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=0.4 A</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 Ω+2 V=6 V,故C错误;</a:t>
            </a:r>
            <a:endParaRPr lang="zh-CN" altLang="en-US"/>
          </a:p>
        </p:txBody>
      </p:sp>
      <p:graphicFrame>
        <p:nvGraphicFramePr>
          <p:cNvPr id="4" name="对象 3"/>
          <p:cNvGraphicFramePr>
            <a:graphicFrameLocks noChangeAspect="1"/>
          </p:cNvGraphicFramePr>
          <p:nvPr/>
        </p:nvGraphicFramePr>
        <p:xfrm>
          <a:off x="8046086" y="1509917"/>
          <a:ext cx="238125" cy="447675"/>
        </p:xfrm>
        <a:graphic>
          <a:graphicData uri="http://schemas.openxmlformats.org/presentationml/2006/ole">
            <mc:AlternateContent xmlns:mc="http://schemas.openxmlformats.org/markup-compatibility/2006">
              <mc:Choice xmlns:v="urn:schemas-microsoft-com:vml" Requires="v">
                <p:oleObj spid="_x0000_s50183" name="Equation" r:id="rId5" imgW="240000" imgH="451200" progId="">
                  <p:embed/>
                </p:oleObj>
              </mc:Choice>
              <mc:Fallback>
                <p:oleObj name="Equation" r:id="rId5" imgW="240000" imgH="451200" progId="">
                  <p:embed/>
                  <p:pic>
                    <p:nvPicPr>
                      <p:cNvPr id="0" name="OLE substitute image"/>
                      <p:cNvPicPr/>
                      <p:nvPr/>
                    </p:nvPicPr>
                    <p:blipFill>
                      <a:blip r:embed="rId6"/>
                      <a:stretch>
                        <a:fillRect/>
                      </a:stretch>
                    </p:blipFill>
                    <p:spPr>
                      <a:xfrm>
                        <a:off x="8046086" y="1509917"/>
                        <a:ext cx="238125" cy="447675"/>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720000" y="1969052"/>
          <a:ext cx="428625" cy="419099"/>
        </p:xfrm>
        <a:graphic>
          <a:graphicData uri="http://schemas.openxmlformats.org/presentationml/2006/ole">
            <mc:AlternateContent xmlns:mc="http://schemas.openxmlformats.org/markup-compatibility/2006">
              <mc:Choice xmlns:v="urn:schemas-microsoft-com:vml" Requires="v">
                <p:oleObj spid="_x0000_s50184" name="Equation" r:id="rId7" imgW="432000" imgH="422400" progId="">
                  <p:embed/>
                </p:oleObj>
              </mc:Choice>
              <mc:Fallback>
                <p:oleObj name="Equation" r:id="rId7" imgW="432000" imgH="422400" progId="">
                  <p:embed/>
                  <p:pic>
                    <p:nvPicPr>
                      <p:cNvPr id="0" name="OLE substitute image"/>
                      <p:cNvPicPr/>
                      <p:nvPr/>
                    </p:nvPicPr>
                    <p:blipFill>
                      <a:blip r:embed="rId8"/>
                      <a:stretch>
                        <a:fillRect/>
                      </a:stretch>
                    </p:blipFill>
                    <p:spPr>
                      <a:xfrm>
                        <a:off x="720000" y="1969052"/>
                        <a:ext cx="428625"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061455" y="2370140"/>
          <a:ext cx="200024" cy="400049"/>
        </p:xfrm>
        <a:graphic>
          <a:graphicData uri="http://schemas.openxmlformats.org/presentationml/2006/ole">
            <mc:AlternateContent xmlns:mc="http://schemas.openxmlformats.org/markup-compatibility/2006">
              <mc:Choice xmlns:v="urn:schemas-microsoft-com:vml" Requires="v">
                <p:oleObj spid="_x0000_s50185" name="Equation" r:id="rId9" imgW="201600" imgH="403200" progId="">
                  <p:embed/>
                </p:oleObj>
              </mc:Choice>
              <mc:Fallback>
                <p:oleObj name="Equation" r:id="rId9" imgW="201600" imgH="403200" progId="">
                  <p:embed/>
                  <p:pic>
                    <p:nvPicPr>
                      <p:cNvPr id="0" name="OLE substitute image"/>
                      <p:cNvPicPr/>
                      <p:nvPr/>
                    </p:nvPicPr>
                    <p:blipFill>
                      <a:blip r:embed="rId10"/>
                      <a:stretch>
                        <a:fillRect/>
                      </a:stretch>
                    </p:blipFill>
                    <p:spPr>
                      <a:xfrm>
                        <a:off x="1061455" y="2370140"/>
                        <a:ext cx="200024" cy="40004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3494074" y="3038919"/>
          <a:ext cx="276224" cy="447675"/>
        </p:xfrm>
        <a:graphic>
          <a:graphicData uri="http://schemas.openxmlformats.org/presentationml/2006/ole">
            <mc:AlternateContent xmlns:mc="http://schemas.openxmlformats.org/markup-compatibility/2006">
              <mc:Choice xmlns:v="urn:schemas-microsoft-com:vml" Requires="v">
                <p:oleObj spid="_x0000_s50186" name="Equation" r:id="rId11" imgW="278400" imgH="451200" progId="">
                  <p:embed/>
                </p:oleObj>
              </mc:Choice>
              <mc:Fallback>
                <p:oleObj name="Equation" r:id="rId11" imgW="278400" imgH="451200" progId="">
                  <p:embed/>
                  <p:pic>
                    <p:nvPicPr>
                      <p:cNvPr id="0" name="OLE substitute image"/>
                      <p:cNvPicPr/>
                      <p:nvPr/>
                    </p:nvPicPr>
                    <p:blipFill>
                      <a:blip r:embed="rId12"/>
                      <a:stretch>
                        <a:fillRect/>
                      </a:stretch>
                    </p:blipFill>
                    <p:spPr>
                      <a:xfrm>
                        <a:off x="3494074" y="3038919"/>
                        <a:ext cx="276224" cy="447675"/>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3871812" y="3028463"/>
          <a:ext cx="428625" cy="419099"/>
        </p:xfrm>
        <a:graphic>
          <a:graphicData uri="http://schemas.openxmlformats.org/presentationml/2006/ole">
            <mc:AlternateContent xmlns:mc="http://schemas.openxmlformats.org/markup-compatibility/2006">
              <mc:Choice xmlns:v="urn:schemas-microsoft-com:vml" Requires="v">
                <p:oleObj spid="_x0000_s50187" name="Equation" r:id="rId13" imgW="432000" imgH="422400" progId="">
                  <p:embed/>
                </p:oleObj>
              </mc:Choice>
              <mc:Fallback>
                <p:oleObj name="Equation" r:id="rId13" imgW="432000" imgH="422400" progId="">
                  <p:embed/>
                  <p:pic>
                    <p:nvPicPr>
                      <p:cNvPr id="0" name="OLE substitute image"/>
                      <p:cNvPicPr/>
                      <p:nvPr/>
                    </p:nvPicPr>
                    <p:blipFill>
                      <a:blip r:embed="rId14"/>
                      <a:stretch>
                        <a:fillRect/>
                      </a:stretch>
                    </p:blipFill>
                    <p:spPr>
                      <a:xfrm>
                        <a:off x="3871812" y="3028463"/>
                        <a:ext cx="428625" cy="41909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1061455" y="3658709"/>
          <a:ext cx="200024" cy="400049"/>
        </p:xfrm>
        <a:graphic>
          <a:graphicData uri="http://schemas.openxmlformats.org/presentationml/2006/ole">
            <mc:AlternateContent xmlns:mc="http://schemas.openxmlformats.org/markup-compatibility/2006">
              <mc:Choice xmlns:v="urn:schemas-microsoft-com:vml" Requires="v">
                <p:oleObj spid="_x0000_s50188" name="Equation" r:id="rId15" imgW="201600" imgH="403200" progId="">
                  <p:embed/>
                </p:oleObj>
              </mc:Choice>
              <mc:Fallback>
                <p:oleObj name="Equation" r:id="rId15" imgW="201600" imgH="403200" progId="">
                  <p:embed/>
                  <p:pic>
                    <p:nvPicPr>
                      <p:cNvPr id="0" name="OLE substitute image"/>
                      <p:cNvPicPr/>
                      <p:nvPr/>
                    </p:nvPicPr>
                    <p:blipFill>
                      <a:blip r:embed="rId16"/>
                      <a:stretch>
                        <a:fillRect/>
                      </a:stretch>
                    </p:blipFill>
                    <p:spPr>
                      <a:xfrm>
                        <a:off x="1061455" y="3658709"/>
                        <a:ext cx="200024" cy="400049"/>
                      </a:xfrm>
                      <a:prstGeom prst="rect">
                        <a:avLst/>
                      </a:prstGeom>
                      <a:noFill/>
                    </p:spPr>
                  </p:pic>
                </p:oleObj>
              </mc:Fallback>
            </mc:AlternateContent>
          </a:graphicData>
        </a:graphic>
      </p:graphicFrame>
    </p:spTree>
    <p:custDataLst>
      <p:custData r:id="rId2"/>
    </p:custData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由图乙可知,当变阻器两端电压最大,为5 V时,滑动变阻器的阻值全部接入电路中,电路电阻最大,此时电</a:t>
            </a:r>
            <a:r>
              <a:t/>
            </a:r>
            <a:br/>
            <a:r>
              <a:rPr lang="zh-CN" altLang="en-US" sz="1417" kern="0" smtClean="0">
                <a:solidFill>
                  <a:srgbClr val="000000"/>
                </a:solidFill>
                <a:latin typeface="Times New Roman" pitchFamily="65" charset="-122"/>
                <a:ea typeface="宋体" pitchFamily="65" charset="-122"/>
              </a:rPr>
              <a:t>流最小,为</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'=0.1 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则滑动变阻器的最大阻值为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2大</a:t>
            </a:r>
            <a:r>
              <a:rPr lang="zh-CN" altLang="en-US" sz="1417" kern="0" smtClean="0">
                <a:solidFill>
                  <a:srgbClr val="000000"/>
                </a:solidFill>
                <a:latin typeface="Times New Roman" pitchFamily="65" charset="-122"/>
                <a:ea typeface="宋体" pitchFamily="65" charset="-122"/>
              </a:rPr>
              <a:t>=</a:t>
            </a:r>
            <a:r>
              <a:rPr lang="zh-CN" altLang="en-US" sz="2353" kern="0" spc="-17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5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=50 Ω,故B正确;</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当滑动变阻器接入电路的电阻为0时(电路为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的简单电路),电路中的电阻最小,电流最大,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则电路中的最大电流为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大</a:t>
            </a:r>
            <a:r>
              <a:rPr lang="zh-CN" altLang="en-US" sz="1417" kern="0" smtClean="0">
                <a:solidFill>
                  <a:srgbClr val="000000"/>
                </a:solidFill>
                <a:latin typeface="Times New Roman" pitchFamily="65" charset="-122"/>
                <a:ea typeface="宋体" pitchFamily="65" charset="-122"/>
              </a:rPr>
              <a:t>=</a:t>
            </a:r>
            <a:r>
              <a:rPr lang="zh-CN" altLang="en-US" sz="2590" kern="0" spc="-94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20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=0.6 A;</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该电路消耗的最大电功率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大</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067" kern="0" baseline="-15000" smtClean="0">
                <a:solidFill>
                  <a:srgbClr val="000000"/>
                </a:solidFill>
                <a:latin typeface="Times New Roman" pitchFamily="65" charset="-122"/>
                <a:ea typeface="宋体" pitchFamily="65" charset="-122"/>
              </a:rPr>
              <a:t>大</a:t>
            </a:r>
            <a:r>
              <a:rPr lang="zh-CN" altLang="en-US" sz="1417" kern="0" smtClean="0">
                <a:solidFill>
                  <a:srgbClr val="000000"/>
                </a:solidFill>
                <a:latin typeface="Times New Roman" pitchFamily="65" charset="-122"/>
                <a:ea typeface="宋体" pitchFamily="65" charset="-122"/>
              </a:rPr>
              <a:t>=6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0.6 A=3.6 W,故D错误。故选B。</a:t>
            </a:r>
            <a:endParaRPr lang="zh-CN" altLang="en-US"/>
          </a:p>
        </p:txBody>
      </p:sp>
      <p:graphicFrame>
        <p:nvGraphicFramePr>
          <p:cNvPr id="4" name="对象 3"/>
          <p:cNvGraphicFramePr>
            <a:graphicFrameLocks noChangeAspect="1"/>
          </p:cNvGraphicFramePr>
          <p:nvPr/>
        </p:nvGraphicFramePr>
        <p:xfrm>
          <a:off x="3206982" y="1739558"/>
          <a:ext cx="276224" cy="400049"/>
        </p:xfrm>
        <a:graphic>
          <a:graphicData uri="http://schemas.openxmlformats.org/presentationml/2006/ole">
            <mc:AlternateContent xmlns:mc="http://schemas.openxmlformats.org/markup-compatibility/2006">
              <mc:Choice xmlns:v="urn:schemas-microsoft-com:vml" Requires="v">
                <p:oleObj spid="_x0000_s51205" name="Equation" r:id="rId5" imgW="278400" imgH="403200" progId="">
                  <p:embed/>
                </p:oleObj>
              </mc:Choice>
              <mc:Fallback>
                <p:oleObj name="Equation" r:id="rId5" imgW="278400" imgH="403200" progId="">
                  <p:embed/>
                  <p:pic>
                    <p:nvPicPr>
                      <p:cNvPr id="0" name="OLE substitute image"/>
                      <p:cNvPicPr/>
                      <p:nvPr/>
                    </p:nvPicPr>
                    <p:blipFill>
                      <a:blip r:embed="rId6"/>
                      <a:stretch>
                        <a:fillRect/>
                      </a:stretch>
                    </p:blipFill>
                    <p:spPr>
                      <a:xfrm>
                        <a:off x="3206982" y="1739558"/>
                        <a:ext cx="276224" cy="400049"/>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3584721" y="1729438"/>
          <a:ext cx="380999" cy="419099"/>
        </p:xfrm>
        <a:graphic>
          <a:graphicData uri="http://schemas.openxmlformats.org/presentationml/2006/ole">
            <mc:AlternateContent xmlns:mc="http://schemas.openxmlformats.org/markup-compatibility/2006">
              <mc:Choice xmlns:v="urn:schemas-microsoft-com:vml" Requires="v">
                <p:oleObj spid="_x0000_s51206" name="Equation" r:id="rId7" imgW="384000" imgH="422400" progId="">
                  <p:embed/>
                </p:oleObj>
              </mc:Choice>
              <mc:Fallback>
                <p:oleObj name="Equation" r:id="rId7" imgW="384000" imgH="422400" progId="">
                  <p:embed/>
                  <p:pic>
                    <p:nvPicPr>
                      <p:cNvPr id="0" name="OLE substitute image"/>
                      <p:cNvPicPr/>
                      <p:nvPr/>
                    </p:nvPicPr>
                    <p:blipFill>
                      <a:blip r:embed="rId8"/>
                      <a:stretch>
                        <a:fillRect/>
                      </a:stretch>
                    </p:blipFill>
                    <p:spPr>
                      <a:xfrm>
                        <a:off x="3584721" y="1729438"/>
                        <a:ext cx="380999"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2745079" y="2395976"/>
          <a:ext cx="209550" cy="447675"/>
        </p:xfrm>
        <a:graphic>
          <a:graphicData uri="http://schemas.openxmlformats.org/presentationml/2006/ole">
            <mc:AlternateContent xmlns:mc="http://schemas.openxmlformats.org/markup-compatibility/2006">
              <mc:Choice xmlns:v="urn:schemas-microsoft-com:vml" Requires="v">
                <p:oleObj spid="_x0000_s51207" name="Equation" r:id="rId9" imgW="211200" imgH="451200" progId="">
                  <p:embed/>
                </p:oleObj>
              </mc:Choice>
              <mc:Fallback>
                <p:oleObj name="Equation" r:id="rId9" imgW="211200" imgH="451200" progId="">
                  <p:embed/>
                  <p:pic>
                    <p:nvPicPr>
                      <p:cNvPr id="0" name="OLE substitute image"/>
                      <p:cNvPicPr/>
                      <p:nvPr/>
                    </p:nvPicPr>
                    <p:blipFill>
                      <a:blip r:embed="rId10"/>
                      <a:stretch>
                        <a:fillRect/>
                      </a:stretch>
                    </p:blipFill>
                    <p:spPr>
                      <a:xfrm>
                        <a:off x="2745079" y="2395976"/>
                        <a:ext cx="209550" cy="447675"/>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3056142" y="2385521"/>
          <a:ext cx="333375" cy="419099"/>
        </p:xfrm>
        <a:graphic>
          <a:graphicData uri="http://schemas.openxmlformats.org/presentationml/2006/ole">
            <mc:AlternateContent xmlns:mc="http://schemas.openxmlformats.org/markup-compatibility/2006">
              <mc:Choice xmlns:v="urn:schemas-microsoft-com:vml" Requires="v">
                <p:oleObj spid="_x0000_s51208" name="Equation" r:id="rId11" imgW="336000" imgH="422400" progId="">
                  <p:embed/>
                </p:oleObj>
              </mc:Choice>
              <mc:Fallback>
                <p:oleObj name="Equation" r:id="rId11" imgW="336000" imgH="422400" progId="">
                  <p:embed/>
                  <p:pic>
                    <p:nvPicPr>
                      <p:cNvPr id="0" name="OLE substitute image"/>
                      <p:cNvPicPr/>
                      <p:nvPr/>
                    </p:nvPicPr>
                    <p:blipFill>
                      <a:blip r:embed="rId12"/>
                      <a:stretch>
                        <a:fillRect/>
                      </a:stretch>
                    </p:blipFill>
                    <p:spPr>
                      <a:xfrm>
                        <a:off x="3056142" y="2385521"/>
                        <a:ext cx="333375" cy="419099"/>
                      </a:xfrm>
                      <a:prstGeom prst="rect">
                        <a:avLst/>
                      </a:prstGeom>
                      <a:noFill/>
                    </p:spPr>
                  </p:pic>
                </p:oleObj>
              </mc:Fallback>
            </mc:AlternateContent>
          </a:graphicData>
        </a:graphic>
      </p:graphicFrame>
    </p:spTree>
    <p:custDataLst>
      <p:custData r:id="rId2"/>
    </p:custData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76556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(2019湖北武汉,20)如图所示,电源电压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保持不变,滑动变阻器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的最大电阻是50 Ω。当开关S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闭合、</a:t>
            </a:r>
            <a:r>
              <a:rPr/>
              <a:t/>
            </a:r>
            <a:br>
              <a:rPr/>
            </a:b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和S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断开,滑动变阻器的滑片在最右端时,电压表示数是</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的功率是</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;当开关S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和S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断开,滑</a:t>
            </a:r>
            <a:r>
              <a:rPr/>
              <a:t/>
            </a:r>
            <a:br>
              <a:rPr/>
            </a:br>
            <a:r>
              <a:rPr lang="zh-CN" altLang="en-US" sz="1417" kern="0" smtClean="0">
                <a:solidFill>
                  <a:srgbClr val="000000"/>
                </a:solidFill>
                <a:latin typeface="Times New Roman" pitchFamily="65" charset="-122"/>
                <a:ea typeface="宋体" pitchFamily="65" charset="-122"/>
              </a:rPr>
              <a:t>动变阻器的滑片在最左端时,电压表示数是</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 和</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的功率之和是3.2 W;当开关S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和S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都闭合,滑动</a:t>
            </a:r>
            <a:r>
              <a:rPr/>
              <a:t/>
            </a:r>
            <a:br>
              <a:rPr/>
            </a:br>
            <a:r>
              <a:rPr lang="zh-CN" altLang="en-US" sz="1417" kern="0" smtClean="0">
                <a:solidFill>
                  <a:srgbClr val="000000"/>
                </a:solidFill>
                <a:latin typeface="Times New Roman" pitchFamily="65" charset="-122"/>
                <a:ea typeface="宋体" pitchFamily="65" charset="-122"/>
              </a:rPr>
              <a:t>变阻器的滑片在最左端时,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的功率是</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'。已知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=3∶1,</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'=3∶2,</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'=1∶36。下列结论正</a:t>
            </a:r>
            <a:r>
              <a:rPr/>
              <a:t/>
            </a:r>
            <a:br>
              <a:rPr/>
            </a:br>
            <a:r>
              <a:rPr lang="zh-CN" altLang="en-US" sz="1417" kern="0" smtClean="0">
                <a:solidFill>
                  <a:srgbClr val="000000"/>
                </a:solidFill>
                <a:latin typeface="Times New Roman" pitchFamily="65" charset="-122"/>
                <a:ea typeface="宋体" pitchFamily="65" charset="-122"/>
              </a:rPr>
              <a:t>确的是 (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mtClean="0"/>
              <a:t> </a:t>
            </a:r>
            <a:r>
              <a:rPr lang="zh-CN" altLang="en-US" sz="1417" kern="0" smtClean="0">
                <a:solidFill>
                  <a:srgbClr val="000000"/>
                </a:solidFill>
                <a:latin typeface="Times New Roman" pitchFamily="65" charset="-122"/>
                <a:ea typeface="宋体" pitchFamily="65" charset="-122"/>
              </a:rPr>
              <a:t>A.电源电压是12 V</a:t>
            </a:r>
            <a:endParaRPr lang="zh-CN" altLang="en-US"/>
          </a:p>
        </p:txBody>
      </p:sp>
      <p:pic>
        <p:nvPicPr>
          <p:cNvPr id="3" name="图片 3" descr="textimage95.jpeg"/>
          <p:cNvPicPr>
            <a:picLocks noChangeAspect="1"/>
          </p:cNvPicPr>
          <p:nvPr/>
        </p:nvPicPr>
        <p:blipFill>
          <a:blip r:embed="rId4"/>
          <a:stretch>
            <a:fillRect/>
          </a:stretch>
        </p:blipFill>
        <p:spPr>
          <a:xfrm>
            <a:off x="2928926" y="2198685"/>
            <a:ext cx="1728370" cy="1721108"/>
          </a:xfrm>
          <a:prstGeom prst="rect">
            <a:avLst/>
          </a:prstGeom>
        </p:spPr>
      </p:pic>
      <p:sp>
        <p:nvSpPr>
          <p:cNvPr id="5" name="TextBox 2"/>
          <p:cNvSpPr txBox="1"/>
          <p:nvPr/>
        </p:nvSpPr>
        <p:spPr>
          <a:xfrm>
            <a:off x="720000" y="4019149"/>
            <a:ext cx="8316000" cy="67986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的阻值是30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C.电流表的最大示数是2.1 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D.该电路的最大功率是64 W</a:t>
            </a:r>
            <a:endParaRPr lang="zh-CN" altLang="en-US"/>
          </a:p>
        </p:txBody>
      </p:sp>
    </p:spTree>
    <p:custDataLst>
      <p:custData r:id="rId1"/>
    </p:custData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13457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当开关S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闭合,S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断开,滑动变阻器的滑片滑到最右端时,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串联,且</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=50 Ω,电压表测</a:t>
            </a:r>
            <a:r>
              <a:rPr/>
              <a:t/>
            </a:r>
            <a:br>
              <a:rPr/>
            </a:br>
            <a:r>
              <a:rPr lang="zh-CN" altLang="en-US" sz="1417" kern="0" smtClean="0">
                <a:solidFill>
                  <a:srgbClr val="000000"/>
                </a:solidFill>
                <a:latin typeface="Times New Roman" pitchFamily="65" charset="-122"/>
                <a:ea typeface="宋体" pitchFamily="65" charset="-122"/>
              </a:rPr>
              <a:t>量</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两端的电压,即</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两端的电压为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的功率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672" kern="0" spc="-322"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;当开关S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断开,滑动变阻器的滑片滑</a:t>
            </a:r>
            <a:endParaRPr lang="zh-CN" altLang="en-US"/>
          </a:p>
          <a:p>
            <a:pPr marL="0" indent="0" eaLnBrk="0" latinLnBrk="1" hangingPunct="0">
              <a:lnSpc>
                <a:spcPct val="100000"/>
              </a:lnSpc>
              <a:spcBef>
                <a:spcPts val="88"/>
              </a:spcBef>
              <a:buNone/>
            </a:pPr>
            <a:r>
              <a:rPr lang="zh-CN" altLang="en-US" sz="1417" kern="0" smtClean="0">
                <a:solidFill>
                  <a:srgbClr val="000000"/>
                </a:solidFill>
                <a:latin typeface="Times New Roman" pitchFamily="65" charset="-122"/>
                <a:ea typeface="宋体" pitchFamily="65" charset="-122"/>
              </a:rPr>
              <a:t>到最左端时,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串联,电压表测量</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两端的电压,即</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两端的电压为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',且</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=3.2 W;当开关S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a:t/>
            </a:r>
            <a:br>
              <a:rPr/>
            </a:b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都闭合时,滑动变阻器的滑片滑到最左端,</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并联,此时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的功率为</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067" kern="0" baseline="59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2552" kern="0" spc="-75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715" kern="0" spc="8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454"/>
              </a:spcBef>
              <a:buNone/>
            </a:pPr>
            <a:r>
              <a:rPr lang="zh-CN" altLang="en-US" sz="2715" kern="0" spc="-46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89" kern="0" spc="-66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,即</a:t>
            </a:r>
            <a:r>
              <a:rPr lang="zh-CN" altLang="en-US" sz="2552" kern="0" spc="-82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89" kern="0" spc="-1189"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596"/>
              </a:spcBef>
              <a:buNone/>
            </a:pPr>
            <a:r>
              <a:rPr lang="zh-CN" altLang="en-US" sz="1417" kern="0" smtClean="0">
                <a:solidFill>
                  <a:srgbClr val="000000"/>
                </a:solidFill>
                <a:latin typeface="Times New Roman" pitchFamily="65" charset="-122"/>
                <a:ea typeface="宋体" pitchFamily="65" charset="-122"/>
              </a:rPr>
              <a:t>设电源电压为</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,则</a:t>
            </a:r>
            <a:r>
              <a:rPr lang="zh-CN" altLang="en-US" sz="4426" kern="0" spc="82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140" kern="0" spc="-94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,解得:</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=10 Ω</a:t>
            </a:r>
            <a:endParaRPr lang="zh-CN" altLang="en-US"/>
          </a:p>
          <a:p>
            <a:pPr marL="0" indent="0" eaLnBrk="0" latinLnBrk="1" hangingPunct="0">
              <a:lnSpc>
                <a:spcPct val="100000"/>
              </a:lnSpc>
              <a:spcBef>
                <a:spcPts val="1097"/>
              </a:spcBef>
              <a:buNone/>
            </a:pPr>
            <a:r>
              <a:rPr lang="zh-CN" altLang="en-US" sz="1417" kern="0" smtClean="0">
                <a:solidFill>
                  <a:srgbClr val="000000"/>
                </a:solidFill>
                <a:latin typeface="Times New Roman" pitchFamily="65" charset="-122"/>
                <a:ea typeface="宋体" pitchFamily="65" charset="-122"/>
              </a:rPr>
              <a:t>当开关S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闭合,S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断开,</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串联,根据分压原理可知,</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2590" kern="0" spc="1459"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2424" kern="0" spc="3650"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2424" kern="0" spc="-1224"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U</a:t>
            </a:r>
            <a:endParaRPr lang="zh-CN" altLang="en-US"/>
          </a:p>
        </p:txBody>
      </p:sp>
      <p:graphicFrame>
        <p:nvGraphicFramePr>
          <p:cNvPr id="4" name="对象 3"/>
          <p:cNvGraphicFramePr>
            <a:graphicFrameLocks noChangeAspect="1"/>
          </p:cNvGraphicFramePr>
          <p:nvPr/>
        </p:nvGraphicFramePr>
        <p:xfrm>
          <a:off x="4580780" y="1479485"/>
          <a:ext cx="171449" cy="238124"/>
        </p:xfrm>
        <a:graphic>
          <a:graphicData uri="http://schemas.openxmlformats.org/presentationml/2006/ole">
            <mc:AlternateContent xmlns:mc="http://schemas.openxmlformats.org/markup-compatibility/2006">
              <mc:Choice xmlns:v="urn:schemas-microsoft-com:vml" Requires="v">
                <p:oleObj spid="_x0000_s52237" name="Equation" r:id="rId5" imgW="172800" imgH="240000" progId="">
                  <p:embed/>
                </p:oleObj>
              </mc:Choice>
              <mc:Fallback>
                <p:oleObj name="Equation" r:id="rId5" imgW="172800" imgH="240000" progId="">
                  <p:embed/>
                  <p:pic>
                    <p:nvPicPr>
                      <p:cNvPr id="0" name="OLE substitute image"/>
                      <p:cNvPicPr/>
                      <p:nvPr/>
                    </p:nvPicPr>
                    <p:blipFill>
                      <a:blip r:embed="rId6"/>
                      <a:stretch>
                        <a:fillRect/>
                      </a:stretch>
                    </p:blipFill>
                    <p:spPr>
                      <a:xfrm>
                        <a:off x="4580780" y="1479485"/>
                        <a:ext cx="171449" cy="238124"/>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7646712" y="2013132"/>
          <a:ext cx="228599" cy="447674"/>
        </p:xfrm>
        <a:graphic>
          <a:graphicData uri="http://schemas.openxmlformats.org/presentationml/2006/ole">
            <mc:AlternateContent xmlns:mc="http://schemas.openxmlformats.org/markup-compatibility/2006">
              <mc:Choice xmlns:v="urn:schemas-microsoft-com:vml" Requires="v">
                <p:oleObj spid="_x0000_s52238" name="Equation" r:id="rId7" imgW="230400" imgH="451200" progId="">
                  <p:embed/>
                </p:oleObj>
              </mc:Choice>
              <mc:Fallback>
                <p:oleObj name="Equation" r:id="rId7" imgW="230400" imgH="451200" progId="">
                  <p:embed/>
                  <p:pic>
                    <p:nvPicPr>
                      <p:cNvPr id="0" name="OLE substitute image"/>
                      <p:cNvPicPr/>
                      <p:nvPr/>
                    </p:nvPicPr>
                    <p:blipFill>
                      <a:blip r:embed="rId8"/>
                      <a:stretch>
                        <a:fillRect/>
                      </a:stretch>
                    </p:blipFill>
                    <p:spPr>
                      <a:xfrm>
                        <a:off x="7646712" y="2013132"/>
                        <a:ext cx="228599" cy="447674"/>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7976826" y="1984371"/>
          <a:ext cx="447675" cy="476249"/>
        </p:xfrm>
        <a:graphic>
          <a:graphicData uri="http://schemas.openxmlformats.org/presentationml/2006/ole">
            <mc:AlternateContent xmlns:mc="http://schemas.openxmlformats.org/markup-compatibility/2006">
              <mc:Choice xmlns:v="urn:schemas-microsoft-com:vml" Requires="v">
                <p:oleObj spid="_x0000_s52239" name="Equation" r:id="rId9" imgW="451200" imgH="480000" progId="">
                  <p:embed/>
                </p:oleObj>
              </mc:Choice>
              <mc:Fallback>
                <p:oleObj name="Equation" r:id="rId9" imgW="451200" imgH="480000" progId="">
                  <p:embed/>
                  <p:pic>
                    <p:nvPicPr>
                      <p:cNvPr id="0" name="OLE substitute image"/>
                      <p:cNvPicPr/>
                      <p:nvPr/>
                    </p:nvPicPr>
                    <p:blipFill>
                      <a:blip r:embed="rId10"/>
                      <a:stretch>
                        <a:fillRect/>
                      </a:stretch>
                    </p:blipFill>
                    <p:spPr>
                      <a:xfrm>
                        <a:off x="7976826" y="1984371"/>
                        <a:ext cx="447675" cy="47624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702416" y="2470979"/>
          <a:ext cx="285750" cy="476250"/>
        </p:xfrm>
        <a:graphic>
          <a:graphicData uri="http://schemas.openxmlformats.org/presentationml/2006/ole">
            <mc:AlternateContent xmlns:mc="http://schemas.openxmlformats.org/markup-compatibility/2006">
              <mc:Choice xmlns:v="urn:schemas-microsoft-com:vml" Requires="v">
                <p:oleObj spid="_x0000_s52240" name="Equation" r:id="rId11" imgW="288000" imgH="480000" progId="">
                  <p:embed/>
                </p:oleObj>
              </mc:Choice>
              <mc:Fallback>
                <p:oleObj name="Equation" r:id="rId11" imgW="288000" imgH="480000" progId="">
                  <p:embed/>
                  <p:pic>
                    <p:nvPicPr>
                      <p:cNvPr id="0" name="OLE substitute image"/>
                      <p:cNvPicPr/>
                      <p:nvPr/>
                    </p:nvPicPr>
                    <p:blipFill>
                      <a:blip r:embed="rId12"/>
                      <a:stretch>
                        <a:fillRect/>
                      </a:stretch>
                    </p:blipFill>
                    <p:spPr>
                      <a:xfrm>
                        <a:off x="702416" y="2470979"/>
                        <a:ext cx="285750" cy="47625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1089679" y="2489285"/>
          <a:ext cx="219075" cy="419099"/>
        </p:xfrm>
        <a:graphic>
          <a:graphicData uri="http://schemas.openxmlformats.org/presentationml/2006/ole">
            <mc:AlternateContent xmlns:mc="http://schemas.openxmlformats.org/markup-compatibility/2006">
              <mc:Choice xmlns:v="urn:schemas-microsoft-com:vml" Requires="v">
                <p:oleObj spid="_x0000_s52241" name="Equation" r:id="rId13" imgW="220800" imgH="422400" progId="">
                  <p:embed/>
                </p:oleObj>
              </mc:Choice>
              <mc:Fallback>
                <p:oleObj name="Equation" r:id="rId13" imgW="220800" imgH="422400" progId="">
                  <p:embed/>
                  <p:pic>
                    <p:nvPicPr>
                      <p:cNvPr id="0" name="OLE substitute image"/>
                      <p:cNvPicPr/>
                      <p:nvPr/>
                    </p:nvPicPr>
                    <p:blipFill>
                      <a:blip r:embed="rId14"/>
                      <a:stretch>
                        <a:fillRect/>
                      </a:stretch>
                    </p:blipFill>
                    <p:spPr>
                      <a:xfrm>
                        <a:off x="1089679" y="2489285"/>
                        <a:ext cx="219075" cy="41909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1533754" y="2499740"/>
          <a:ext cx="219075" cy="447675"/>
        </p:xfrm>
        <a:graphic>
          <a:graphicData uri="http://schemas.openxmlformats.org/presentationml/2006/ole">
            <mc:AlternateContent xmlns:mc="http://schemas.openxmlformats.org/markup-compatibility/2006">
              <mc:Choice xmlns:v="urn:schemas-microsoft-com:vml" Requires="v">
                <p:oleObj spid="_x0000_s52242" name="Equation" r:id="rId15" imgW="220800" imgH="451200" progId="">
                  <p:embed/>
                </p:oleObj>
              </mc:Choice>
              <mc:Fallback>
                <p:oleObj name="Equation" r:id="rId15" imgW="220800" imgH="451200" progId="">
                  <p:embed/>
                  <p:pic>
                    <p:nvPicPr>
                      <p:cNvPr id="0" name="OLE substitute image"/>
                      <p:cNvPicPr/>
                      <p:nvPr/>
                    </p:nvPicPr>
                    <p:blipFill>
                      <a:blip r:embed="rId16"/>
                      <a:stretch>
                        <a:fillRect/>
                      </a:stretch>
                    </p:blipFill>
                    <p:spPr>
                      <a:xfrm>
                        <a:off x="1533754" y="2499740"/>
                        <a:ext cx="219075" cy="447675"/>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1854343" y="2489285"/>
          <a:ext cx="152400" cy="419099"/>
        </p:xfrm>
        <a:graphic>
          <a:graphicData uri="http://schemas.openxmlformats.org/presentationml/2006/ole">
            <mc:AlternateContent xmlns:mc="http://schemas.openxmlformats.org/markup-compatibility/2006">
              <mc:Choice xmlns:v="urn:schemas-microsoft-com:vml" Requires="v">
                <p:oleObj spid="_x0000_s52243" name="Equation" r:id="rId17" imgW="153600" imgH="422400" progId="">
                  <p:embed/>
                </p:oleObj>
              </mc:Choice>
              <mc:Fallback>
                <p:oleObj name="Equation" r:id="rId17" imgW="153600" imgH="422400" progId="">
                  <p:embed/>
                  <p:pic>
                    <p:nvPicPr>
                      <p:cNvPr id="0" name="OLE substitute image"/>
                      <p:cNvPicPr/>
                      <p:nvPr/>
                    </p:nvPicPr>
                    <p:blipFill>
                      <a:blip r:embed="rId18"/>
                      <a:stretch>
                        <a:fillRect/>
                      </a:stretch>
                    </p:blipFill>
                    <p:spPr>
                      <a:xfrm>
                        <a:off x="1854343" y="2489285"/>
                        <a:ext cx="152400" cy="419099"/>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2137406" y="2909300"/>
          <a:ext cx="662324" cy="861021"/>
        </p:xfrm>
        <a:graphic>
          <a:graphicData uri="http://schemas.openxmlformats.org/presentationml/2006/ole">
            <mc:AlternateContent xmlns:mc="http://schemas.openxmlformats.org/markup-compatibility/2006">
              <mc:Choice xmlns:v="urn:schemas-microsoft-com:vml" Requires="v">
                <p:oleObj spid="_x0000_s52244" name="Equation" r:id="rId19" imgW="672000" imgH="873600" progId="">
                  <p:embed/>
                </p:oleObj>
              </mc:Choice>
              <mc:Fallback>
                <p:oleObj name="Equation" r:id="rId19" imgW="672000" imgH="873600" progId="">
                  <p:embed/>
                  <p:pic>
                    <p:nvPicPr>
                      <p:cNvPr id="0" name="OLE substitute image"/>
                      <p:cNvPicPr/>
                      <p:nvPr/>
                    </p:nvPicPr>
                    <p:blipFill>
                      <a:blip r:embed="rId20"/>
                      <a:stretch>
                        <a:fillRect/>
                      </a:stretch>
                    </p:blipFill>
                    <p:spPr>
                      <a:xfrm>
                        <a:off x="2137406" y="2909300"/>
                        <a:ext cx="662324" cy="861021"/>
                      </a:xfrm>
                      <a:prstGeom prst="rect">
                        <a:avLst/>
                      </a:prstGeom>
                      <a:noFill/>
                    </p:spPr>
                  </p:pic>
                </p:oleObj>
              </mc:Fallback>
            </mc:AlternateContent>
          </a:graphicData>
        </a:graphic>
      </p:graphicFrame>
      <p:graphicFrame>
        <p:nvGraphicFramePr>
          <p:cNvPr id="12" name="对象 11"/>
          <p:cNvGraphicFramePr>
            <a:graphicFrameLocks noChangeAspect="1"/>
          </p:cNvGraphicFramePr>
          <p:nvPr/>
        </p:nvGraphicFramePr>
        <p:xfrm>
          <a:off x="2888085" y="3181970"/>
          <a:ext cx="152400" cy="419099"/>
        </p:xfrm>
        <a:graphic>
          <a:graphicData uri="http://schemas.openxmlformats.org/presentationml/2006/ole">
            <mc:AlternateContent xmlns:mc="http://schemas.openxmlformats.org/markup-compatibility/2006">
              <mc:Choice xmlns:v="urn:schemas-microsoft-com:vml" Requires="v">
                <p:oleObj spid="_x0000_s52245" name="Equation" r:id="rId21" imgW="153600" imgH="422400" progId="">
                  <p:embed/>
                </p:oleObj>
              </mc:Choice>
              <mc:Fallback>
                <p:oleObj name="Equation" r:id="rId21" imgW="153600" imgH="422400" progId="">
                  <p:embed/>
                  <p:pic>
                    <p:nvPicPr>
                      <p:cNvPr id="0" name="OLE substitute image"/>
                      <p:cNvPicPr/>
                      <p:nvPr/>
                    </p:nvPicPr>
                    <p:blipFill>
                      <a:blip r:embed="rId22"/>
                      <a:stretch>
                        <a:fillRect/>
                      </a:stretch>
                    </p:blipFill>
                    <p:spPr>
                      <a:xfrm>
                        <a:off x="2888085" y="3181970"/>
                        <a:ext cx="152400" cy="419099"/>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987711" y="4012674"/>
          <a:ext cx="514350" cy="447675"/>
        </p:xfrm>
        <a:graphic>
          <a:graphicData uri="http://schemas.openxmlformats.org/presentationml/2006/ole">
            <mc:AlternateContent xmlns:mc="http://schemas.openxmlformats.org/markup-compatibility/2006">
              <mc:Choice xmlns:v="urn:schemas-microsoft-com:vml" Requires="v">
                <p:oleObj spid="_x0000_s52246" name="Equation" r:id="rId23" imgW="518400" imgH="451200" progId="">
                  <p:embed/>
                </p:oleObj>
              </mc:Choice>
              <mc:Fallback>
                <p:oleObj name="Equation" r:id="rId23" imgW="518400" imgH="451200" progId="">
                  <p:embed/>
                  <p:pic>
                    <p:nvPicPr>
                      <p:cNvPr id="0" name="OLE substitute image"/>
                      <p:cNvPicPr/>
                      <p:nvPr/>
                    </p:nvPicPr>
                    <p:blipFill>
                      <a:blip r:embed="rId24"/>
                      <a:stretch>
                        <a:fillRect/>
                      </a:stretch>
                    </p:blipFill>
                    <p:spPr>
                      <a:xfrm>
                        <a:off x="987711" y="4012674"/>
                        <a:ext cx="514350" cy="447675"/>
                      </a:xfrm>
                      <a:prstGeom prst="rect">
                        <a:avLst/>
                      </a:prstGeom>
                      <a:noFill/>
                    </p:spPr>
                  </p:pic>
                </p:oleObj>
              </mc:Fallback>
            </mc:AlternateContent>
          </a:graphicData>
        </a:graphic>
      </p:graphicFrame>
      <p:graphicFrame>
        <p:nvGraphicFramePr>
          <p:cNvPr id="14" name="对象 13"/>
          <p:cNvGraphicFramePr>
            <a:graphicFrameLocks noChangeAspect="1"/>
          </p:cNvGraphicFramePr>
          <p:nvPr/>
        </p:nvGraphicFramePr>
        <p:xfrm>
          <a:off x="1733565" y="4002219"/>
          <a:ext cx="771525" cy="419099"/>
        </p:xfrm>
        <a:graphic>
          <a:graphicData uri="http://schemas.openxmlformats.org/presentationml/2006/ole">
            <mc:AlternateContent xmlns:mc="http://schemas.openxmlformats.org/markup-compatibility/2006">
              <mc:Choice xmlns:v="urn:schemas-microsoft-com:vml" Requires="v">
                <p:oleObj spid="_x0000_s52247" name="Equation" r:id="rId25" imgW="777600" imgH="422400" progId="">
                  <p:embed/>
                </p:oleObj>
              </mc:Choice>
              <mc:Fallback>
                <p:oleObj name="Equation" r:id="rId25" imgW="777600" imgH="422400" progId="">
                  <p:embed/>
                  <p:pic>
                    <p:nvPicPr>
                      <p:cNvPr id="0" name="OLE substitute image"/>
                      <p:cNvPicPr/>
                      <p:nvPr/>
                    </p:nvPicPr>
                    <p:blipFill>
                      <a:blip r:embed="rId26"/>
                      <a:stretch>
                        <a:fillRect/>
                      </a:stretch>
                    </p:blipFill>
                    <p:spPr>
                      <a:xfrm>
                        <a:off x="1733565" y="4002219"/>
                        <a:ext cx="771525" cy="419099"/>
                      </a:xfrm>
                      <a:prstGeom prst="rect">
                        <a:avLst/>
                      </a:prstGeom>
                      <a:noFill/>
                    </p:spPr>
                  </p:pic>
                </p:oleObj>
              </mc:Fallback>
            </mc:AlternateContent>
          </a:graphicData>
        </a:graphic>
      </p:graphicFrame>
      <p:graphicFrame>
        <p:nvGraphicFramePr>
          <p:cNvPr id="15" name="对象 14"/>
          <p:cNvGraphicFramePr>
            <a:graphicFrameLocks noChangeAspect="1"/>
          </p:cNvGraphicFramePr>
          <p:nvPr/>
        </p:nvGraphicFramePr>
        <p:xfrm>
          <a:off x="2736594" y="4002219"/>
          <a:ext cx="152400" cy="419099"/>
        </p:xfrm>
        <a:graphic>
          <a:graphicData uri="http://schemas.openxmlformats.org/presentationml/2006/ole">
            <mc:AlternateContent xmlns:mc="http://schemas.openxmlformats.org/markup-compatibility/2006">
              <mc:Choice xmlns:v="urn:schemas-microsoft-com:vml" Requires="v">
                <p:oleObj spid="_x0000_s52248" name="Equation" r:id="rId27" imgW="153600" imgH="422400" progId="">
                  <p:embed/>
                </p:oleObj>
              </mc:Choice>
              <mc:Fallback>
                <p:oleObj name="Equation" r:id="rId27" imgW="153600" imgH="422400" progId="">
                  <p:embed/>
                  <p:pic>
                    <p:nvPicPr>
                      <p:cNvPr id="0" name="OLE substitute image"/>
                      <p:cNvPicPr/>
                      <p:nvPr/>
                    </p:nvPicPr>
                    <p:blipFill>
                      <a:blip r:embed="rId28"/>
                      <a:stretch>
                        <a:fillRect/>
                      </a:stretch>
                    </p:blipFill>
                    <p:spPr>
                      <a:xfrm>
                        <a:off x="2736594" y="4002219"/>
                        <a:ext cx="152400" cy="419099"/>
                      </a:xfrm>
                      <a:prstGeom prst="rect">
                        <a:avLst/>
                      </a:prstGeom>
                      <a:noFill/>
                    </p:spPr>
                  </p:pic>
                </p:oleObj>
              </mc:Fallback>
            </mc:AlternateContent>
          </a:graphicData>
        </a:graphic>
      </p:graphicFrame>
    </p:spTree>
    <p:custDataLst>
      <p:custData r:id="rId2"/>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51421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(2020福建,30,8分)“测量小灯泡的额定功率”实验中,器材有电源、滑动变阻器、两个电流表、小灯</a:t>
            </a:r>
            <a:r>
              <a:rPr/>
              <a:t/>
            </a:r>
            <a:br>
              <a:rPr/>
            </a:br>
            <a:r>
              <a:rPr lang="zh-CN" altLang="en-US" sz="1417" kern="0" smtClean="0">
                <a:solidFill>
                  <a:srgbClr val="000000"/>
                </a:solidFill>
                <a:latin typeface="Times New Roman" pitchFamily="65" charset="-122"/>
                <a:ea typeface="宋体" pitchFamily="65" charset="-122"/>
              </a:rPr>
              <a:t>泡(</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为3.8 V)、定值电阻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(阻值为10 Ω)、开关及若干导线。</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eaLnBrk="0" latinLnBrk="1" hangingPunct="0">
              <a:spcBef>
                <a:spcPts val="141"/>
              </a:spcBef>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丙</a:t>
            </a:r>
            <a:endParaRPr lang="zh-CN" altLang="en-US"/>
          </a:p>
        </p:txBody>
      </p:sp>
      <p:pic>
        <p:nvPicPr>
          <p:cNvPr id="3" name="图片 3" descr="textimage11.jpeg"/>
          <p:cNvPicPr>
            <a:picLocks noChangeAspect="1"/>
          </p:cNvPicPr>
          <p:nvPr/>
        </p:nvPicPr>
        <p:blipFill>
          <a:blip r:embed="rId4"/>
          <a:stretch>
            <a:fillRect/>
          </a:stretch>
        </p:blipFill>
        <p:spPr>
          <a:xfrm>
            <a:off x="871528" y="1793828"/>
            <a:ext cx="1494578" cy="1195662"/>
          </a:xfrm>
          <a:prstGeom prst="rect">
            <a:avLst/>
          </a:prstGeom>
        </p:spPr>
      </p:pic>
      <p:pic>
        <p:nvPicPr>
          <p:cNvPr id="4" name="图片 3" descr="textimage12.jpeg"/>
          <p:cNvPicPr>
            <a:picLocks noChangeAspect="1"/>
          </p:cNvPicPr>
          <p:nvPr/>
        </p:nvPicPr>
        <p:blipFill>
          <a:blip r:embed="rId5"/>
          <a:stretch>
            <a:fillRect/>
          </a:stretch>
        </p:blipFill>
        <p:spPr>
          <a:xfrm>
            <a:off x="2728916" y="1365200"/>
            <a:ext cx="2500330" cy="1700732"/>
          </a:xfrm>
          <a:prstGeom prst="rect">
            <a:avLst/>
          </a:prstGeom>
        </p:spPr>
      </p:pic>
      <p:pic>
        <p:nvPicPr>
          <p:cNvPr id="5" name="图片 4" descr="textimage13.jpeg"/>
          <p:cNvPicPr>
            <a:picLocks noChangeAspect="1"/>
          </p:cNvPicPr>
          <p:nvPr/>
        </p:nvPicPr>
        <p:blipFill>
          <a:blip r:embed="rId6"/>
          <a:stretch>
            <a:fillRect/>
          </a:stretch>
        </p:blipFill>
        <p:spPr>
          <a:xfrm>
            <a:off x="5372122" y="1579514"/>
            <a:ext cx="2200274" cy="1428750"/>
          </a:xfrm>
          <a:prstGeom prst="rect">
            <a:avLst/>
          </a:prstGeom>
        </p:spPr>
      </p:pic>
      <p:sp>
        <p:nvSpPr>
          <p:cNvPr id="6" name="TextBox 2"/>
          <p:cNvSpPr txBox="1"/>
          <p:nvPr/>
        </p:nvSpPr>
        <p:spPr>
          <a:xfrm>
            <a:off x="720000" y="3413131"/>
            <a:ext cx="8316000" cy="112883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(1)根据图甲,用笔画线代替导线,将图乙中未画出的两条导线补充完整。</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(2)闭合开关前,滑动变阻器滑片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应置于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”或“</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(3)正确连接电路后,闭合开关,发现灯不亮,两电流表有示数且相同,故障可能是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或</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(4)排除故障后,为了测量小灯泡的额定功率,移动滑动变阻器的滑片,直到电流表A</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示数为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A时</a:t>
            </a:r>
            <a:r>
              <a:rPr/>
              <a:t/>
            </a:r>
            <a:br>
              <a:rPr/>
            </a:br>
            <a:r>
              <a:rPr lang="zh-CN" altLang="en-US" sz="1417" kern="0" smtClean="0">
                <a:solidFill>
                  <a:srgbClr val="000000"/>
                </a:solidFill>
                <a:latin typeface="Times New Roman" pitchFamily="65" charset="-122"/>
                <a:ea typeface="宋体" pitchFamily="65" charset="-122"/>
              </a:rPr>
              <a:t>小灯泡正常发光,电流表A</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的示数如图丙,该示数为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A,则小灯泡的额定功率为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a:t>
            </a:r>
            <a:endParaRPr lang="zh-CN" altLang="en-US"/>
          </a:p>
        </p:txBody>
      </p:sp>
    </p:spTree>
    <p:custDataLst>
      <p:custData r:id="rId1"/>
    </p:custData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536272"/>
          </a:xfrm>
          <a:prstGeom prst="rect">
            <a:avLst/>
          </a:prstGeom>
          <a:noFill/>
        </p:spPr>
        <p:txBody>
          <a:bodyPr wrap="square" lIns="0" tIns="0" rIns="0" bIns="0" rtlCol="0">
            <a:spAutoFit/>
          </a:bodyPr>
          <a:lstStyle/>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根据</a:t>
            </a:r>
            <a:r>
              <a:rPr lang="zh-CN" altLang="en-US" sz="2013" kern="0" spc="8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775" kern="0" spc="-57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,即</a:t>
            </a:r>
            <a:r>
              <a:rPr lang="zh-CN" altLang="en-US" sz="2966" kern="0" spc="-49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775" kern="0" spc="-57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870" kern="0" spc="-745"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U</a:t>
            </a:r>
            <a:endParaRPr lang="zh-CN" altLang="en-US"/>
          </a:p>
          <a:p>
            <a:pPr marL="0" indent="0" eaLnBrk="0" latinLnBrk="1" hangingPunct="0">
              <a:lnSpc>
                <a:spcPct val="100000"/>
              </a:lnSpc>
              <a:spcBef>
                <a:spcPts val="586"/>
              </a:spcBef>
              <a:buNone/>
            </a:pPr>
            <a:r>
              <a:rPr lang="zh-CN" altLang="en-US" sz="1417" kern="0" smtClean="0">
                <a:solidFill>
                  <a:srgbClr val="000000"/>
                </a:solidFill>
                <a:latin typeface="Times New Roman" pitchFamily="65" charset="-122"/>
                <a:ea typeface="宋体" pitchFamily="65" charset="-122"/>
              </a:rPr>
              <a:t>当开关S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断开,滑动变阻器的滑片滑到最左端时,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串联,根据分压原理可知:</a:t>
            </a:r>
            <a:r>
              <a:rPr/>
              <a:t/>
            </a:r>
            <a:br>
              <a:rPr/>
            </a:br>
            <a:r>
              <a:rPr lang="zh-CN" altLang="en-US" sz="2590" kern="0" spc="39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129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,即</a:t>
            </a:r>
            <a:r>
              <a:rPr lang="zh-CN" altLang="en-US" sz="2590" kern="0" spc="49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129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①</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由于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=3∶1②,联立①②可得</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=60 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 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消耗的总功率为3.2 W,即</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067" kern="0" baseline="59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)=3.2 W,</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067" kern="0" baseline="59000" smtClean="0">
                <a:solidFill>
                  <a:srgbClr val="000000"/>
                </a:solidFill>
                <a:latin typeface="Times New Roman" pitchFamily="65" charset="-122"/>
                <a:ea typeface="宋体" pitchFamily="65" charset="-122"/>
              </a:rPr>
              <a:t>2</a:t>
            </a:r>
            <a:r>
              <a:rPr/>
              <a:t/>
            </a:r>
            <a:br>
              <a:rPr/>
            </a:b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80 Ω=3.2 W,</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'=0.2 A,电源电压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)=0.2 A</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 Ω+60 Ω+20 Ω)=18 V,故A、B错误;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当开关S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都闭合,滑动变阻器的滑片滑到最左端时,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并联,此时电流表测量通过</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a:t/>
            </a:r>
            <a:br>
              <a:rPr/>
            </a:br>
            <a:r>
              <a:rPr lang="zh-CN" altLang="en-US" sz="1417" kern="0" smtClean="0">
                <a:solidFill>
                  <a:srgbClr val="000000"/>
                </a:solidFill>
                <a:latin typeface="Times New Roman" pitchFamily="65" charset="-122"/>
                <a:ea typeface="宋体" pitchFamily="65" charset="-122"/>
              </a:rPr>
              <a:t>的电流,电流表A的示数最大,</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2590" kern="0" spc="-94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90" kern="0" spc="-7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20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35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=2.1 A,此时干路中的电流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2590" kern="0" spc="-86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=2.1 A+</a:t>
            </a:r>
            <a:r>
              <a:rPr lang="zh-CN" altLang="en-US" sz="2424" kern="0" spc="35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=3 A,</a:t>
            </a:r>
            <a:endParaRPr lang="zh-CN" altLang="en-US"/>
          </a:p>
          <a:p>
            <a:pPr marL="0" indent="0" eaLnBrk="0" latinLnBrk="1" hangingPunct="0">
              <a:lnSpc>
                <a:spcPct val="100000"/>
              </a:lnSpc>
              <a:spcBef>
                <a:spcPts val="312"/>
              </a:spcBef>
              <a:buNone/>
            </a:pPr>
            <a:r>
              <a:rPr lang="zh-CN" altLang="en-US" sz="1417" kern="0" smtClean="0">
                <a:solidFill>
                  <a:srgbClr val="000000"/>
                </a:solidFill>
                <a:latin typeface="Times New Roman" pitchFamily="65" charset="-122"/>
                <a:ea typeface="宋体" pitchFamily="65" charset="-122"/>
              </a:rPr>
              <a:t>电路消耗的功率最大,为</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'=18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3 A=54 W,故C正确,D错误。</a:t>
            </a:r>
            <a:endParaRPr lang="zh-CN" altLang="en-US"/>
          </a:p>
        </p:txBody>
      </p:sp>
      <p:graphicFrame>
        <p:nvGraphicFramePr>
          <p:cNvPr id="4" name="对象 3"/>
          <p:cNvGraphicFramePr>
            <a:graphicFrameLocks noChangeAspect="1"/>
          </p:cNvGraphicFramePr>
          <p:nvPr/>
        </p:nvGraphicFramePr>
        <p:xfrm>
          <a:off x="1080000" y="1337299"/>
          <a:ext cx="266699" cy="447674"/>
        </p:xfrm>
        <a:graphic>
          <a:graphicData uri="http://schemas.openxmlformats.org/presentationml/2006/ole">
            <mc:AlternateContent xmlns:mc="http://schemas.openxmlformats.org/markup-compatibility/2006">
              <mc:Choice xmlns:v="urn:schemas-microsoft-com:vml" Requires="v">
                <p:oleObj spid="_x0000_s53264" name="Equation" r:id="rId5" imgW="268800" imgH="451200" progId="">
                  <p:embed/>
                </p:oleObj>
              </mc:Choice>
              <mc:Fallback>
                <p:oleObj name="Equation" r:id="rId5" imgW="268800" imgH="451200" progId="">
                  <p:embed/>
                  <p:pic>
                    <p:nvPicPr>
                      <p:cNvPr id="0" name="OLE substitute image"/>
                      <p:cNvPicPr/>
                      <p:nvPr/>
                    </p:nvPicPr>
                    <p:blipFill>
                      <a:blip r:embed="rId6"/>
                      <a:stretch>
                        <a:fillRect/>
                      </a:stretch>
                    </p:blipFill>
                    <p:spPr>
                      <a:xfrm>
                        <a:off x="1080000" y="1337299"/>
                        <a:ext cx="266699" cy="447674"/>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448213" y="1339697"/>
          <a:ext cx="152400" cy="400050"/>
        </p:xfrm>
        <a:graphic>
          <a:graphicData uri="http://schemas.openxmlformats.org/presentationml/2006/ole">
            <mc:AlternateContent xmlns:mc="http://schemas.openxmlformats.org/markup-compatibility/2006">
              <mc:Choice xmlns:v="urn:schemas-microsoft-com:vml" Requires="v">
                <p:oleObj spid="_x0000_s53265" name="Equation" r:id="rId7" imgW="153600" imgH="403200" progId="">
                  <p:embed/>
                </p:oleObj>
              </mc:Choice>
              <mc:Fallback>
                <p:oleObj name="Equation" r:id="rId7" imgW="153600" imgH="403200" progId="">
                  <p:embed/>
                  <p:pic>
                    <p:nvPicPr>
                      <p:cNvPr id="0" name="OLE substitute image"/>
                      <p:cNvPicPr/>
                      <p:nvPr/>
                    </p:nvPicPr>
                    <p:blipFill>
                      <a:blip r:embed="rId8"/>
                      <a:stretch>
                        <a:fillRect/>
                      </a:stretch>
                    </p:blipFill>
                    <p:spPr>
                      <a:xfrm>
                        <a:off x="1448213" y="1339697"/>
                        <a:ext cx="152400" cy="40005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825613" y="1127115"/>
          <a:ext cx="314325" cy="638175"/>
        </p:xfrm>
        <a:graphic>
          <a:graphicData uri="http://schemas.openxmlformats.org/presentationml/2006/ole">
            <mc:AlternateContent xmlns:mc="http://schemas.openxmlformats.org/markup-compatibility/2006">
              <mc:Choice xmlns:v="urn:schemas-microsoft-com:vml" Requires="v">
                <p:oleObj spid="_x0000_s53266" name="Equation" r:id="rId9" imgW="316800" imgH="643200" progId="">
                  <p:embed/>
                </p:oleObj>
              </mc:Choice>
              <mc:Fallback>
                <p:oleObj name="Equation" r:id="rId9" imgW="316800" imgH="643200" progId="">
                  <p:embed/>
                  <p:pic>
                    <p:nvPicPr>
                      <p:cNvPr id="0" name="OLE substitute image"/>
                      <p:cNvPicPr/>
                      <p:nvPr/>
                    </p:nvPicPr>
                    <p:blipFill>
                      <a:blip r:embed="rId10"/>
                      <a:stretch>
                        <a:fillRect/>
                      </a:stretch>
                    </p:blipFill>
                    <p:spPr>
                      <a:xfrm>
                        <a:off x="1825613" y="1127115"/>
                        <a:ext cx="314325" cy="638175"/>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2241452" y="1339697"/>
          <a:ext cx="152400" cy="400050"/>
        </p:xfrm>
        <a:graphic>
          <a:graphicData uri="http://schemas.openxmlformats.org/presentationml/2006/ole">
            <mc:AlternateContent xmlns:mc="http://schemas.openxmlformats.org/markup-compatibility/2006">
              <mc:Choice xmlns:v="urn:schemas-microsoft-com:vml" Requires="v">
                <p:oleObj spid="_x0000_s53267" name="Equation" r:id="rId11" imgW="153600" imgH="403200" progId="">
                  <p:embed/>
                </p:oleObj>
              </mc:Choice>
              <mc:Fallback>
                <p:oleObj name="Equation" r:id="rId11" imgW="153600" imgH="403200" progId="">
                  <p:embed/>
                  <p:pic>
                    <p:nvPicPr>
                      <p:cNvPr id="0" name="OLE substitute image"/>
                      <p:cNvPicPr/>
                      <p:nvPr/>
                    </p:nvPicPr>
                    <p:blipFill>
                      <a:blip r:embed="rId12"/>
                      <a:stretch>
                        <a:fillRect/>
                      </a:stretch>
                    </p:blipFill>
                    <p:spPr>
                      <a:xfrm>
                        <a:off x="2241452" y="1339697"/>
                        <a:ext cx="152400" cy="40005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2747787" y="1330432"/>
          <a:ext cx="142875" cy="419099"/>
        </p:xfrm>
        <a:graphic>
          <a:graphicData uri="http://schemas.openxmlformats.org/presentationml/2006/ole">
            <mc:AlternateContent xmlns:mc="http://schemas.openxmlformats.org/markup-compatibility/2006">
              <mc:Choice xmlns:v="urn:schemas-microsoft-com:vml" Requires="v">
                <p:oleObj spid="_x0000_s53268" name="Equation" r:id="rId13" imgW="144000" imgH="422400" progId="">
                  <p:embed/>
                </p:oleObj>
              </mc:Choice>
              <mc:Fallback>
                <p:oleObj name="Equation" r:id="rId13" imgW="144000" imgH="422400" progId="">
                  <p:embed/>
                  <p:pic>
                    <p:nvPicPr>
                      <p:cNvPr id="0" name="OLE substitute image"/>
                      <p:cNvPicPr/>
                      <p:nvPr/>
                    </p:nvPicPr>
                    <p:blipFill>
                      <a:blip r:embed="rId14"/>
                      <a:stretch>
                        <a:fillRect/>
                      </a:stretch>
                    </p:blipFill>
                    <p:spPr>
                      <a:xfrm>
                        <a:off x="2747787" y="1330432"/>
                        <a:ext cx="142875" cy="41909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720000" y="2036762"/>
          <a:ext cx="828674" cy="447675"/>
        </p:xfrm>
        <a:graphic>
          <a:graphicData uri="http://schemas.openxmlformats.org/presentationml/2006/ole">
            <mc:AlternateContent xmlns:mc="http://schemas.openxmlformats.org/markup-compatibility/2006">
              <mc:Choice xmlns:v="urn:schemas-microsoft-com:vml" Requires="v">
                <p:oleObj spid="_x0000_s53269" name="Equation" r:id="rId15" imgW="835200" imgH="451200" progId="">
                  <p:embed/>
                </p:oleObj>
              </mc:Choice>
              <mc:Fallback>
                <p:oleObj name="Equation" r:id="rId15" imgW="835200" imgH="451200" progId="">
                  <p:embed/>
                  <p:pic>
                    <p:nvPicPr>
                      <p:cNvPr id="0" name="OLE substitute image"/>
                      <p:cNvPicPr/>
                      <p:nvPr/>
                    </p:nvPicPr>
                    <p:blipFill>
                      <a:blip r:embed="rId16"/>
                      <a:stretch>
                        <a:fillRect/>
                      </a:stretch>
                    </p:blipFill>
                    <p:spPr>
                      <a:xfrm>
                        <a:off x="720000" y="2036762"/>
                        <a:ext cx="828674" cy="447675"/>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1650188" y="2026307"/>
          <a:ext cx="142875" cy="419099"/>
        </p:xfrm>
        <a:graphic>
          <a:graphicData uri="http://schemas.openxmlformats.org/presentationml/2006/ole">
            <mc:AlternateContent xmlns:mc="http://schemas.openxmlformats.org/markup-compatibility/2006">
              <mc:Choice xmlns:v="urn:schemas-microsoft-com:vml" Requires="v">
                <p:oleObj spid="_x0000_s53270" name="Equation" r:id="rId17" imgW="144000" imgH="422400" progId="">
                  <p:embed/>
                </p:oleObj>
              </mc:Choice>
              <mc:Fallback>
                <p:oleObj name="Equation" r:id="rId17" imgW="144000" imgH="422400" progId="">
                  <p:embed/>
                  <p:pic>
                    <p:nvPicPr>
                      <p:cNvPr id="0" name="OLE substitute image"/>
                      <p:cNvPicPr/>
                      <p:nvPr/>
                    </p:nvPicPr>
                    <p:blipFill>
                      <a:blip r:embed="rId18"/>
                      <a:stretch>
                        <a:fillRect/>
                      </a:stretch>
                    </p:blipFill>
                    <p:spPr>
                      <a:xfrm>
                        <a:off x="1650188" y="2026307"/>
                        <a:ext cx="142875" cy="419099"/>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2018063" y="2036762"/>
          <a:ext cx="952499" cy="447675"/>
        </p:xfrm>
        <a:graphic>
          <a:graphicData uri="http://schemas.openxmlformats.org/presentationml/2006/ole">
            <mc:AlternateContent xmlns:mc="http://schemas.openxmlformats.org/markup-compatibility/2006">
              <mc:Choice xmlns:v="urn:schemas-microsoft-com:vml" Requires="v">
                <p:oleObj spid="_x0000_s53271" name="Equation" r:id="rId19" imgW="960000" imgH="451200" progId="">
                  <p:embed/>
                </p:oleObj>
              </mc:Choice>
              <mc:Fallback>
                <p:oleObj name="Equation" r:id="rId19" imgW="960000" imgH="451200" progId="">
                  <p:embed/>
                  <p:pic>
                    <p:nvPicPr>
                      <p:cNvPr id="0" name="OLE substitute image"/>
                      <p:cNvPicPr/>
                      <p:nvPr/>
                    </p:nvPicPr>
                    <p:blipFill>
                      <a:blip r:embed="rId20"/>
                      <a:stretch>
                        <a:fillRect/>
                      </a:stretch>
                    </p:blipFill>
                    <p:spPr>
                      <a:xfrm>
                        <a:off x="2018063" y="2036762"/>
                        <a:ext cx="952499" cy="447675"/>
                      </a:xfrm>
                      <a:prstGeom prst="rect">
                        <a:avLst/>
                      </a:prstGeom>
                      <a:noFill/>
                    </p:spPr>
                  </p:pic>
                </p:oleObj>
              </mc:Fallback>
            </mc:AlternateContent>
          </a:graphicData>
        </a:graphic>
      </p:graphicFrame>
      <p:graphicFrame>
        <p:nvGraphicFramePr>
          <p:cNvPr id="12" name="对象 11"/>
          <p:cNvGraphicFramePr>
            <a:graphicFrameLocks noChangeAspect="1"/>
          </p:cNvGraphicFramePr>
          <p:nvPr/>
        </p:nvGraphicFramePr>
        <p:xfrm>
          <a:off x="3072077" y="2026307"/>
          <a:ext cx="142875" cy="419099"/>
        </p:xfrm>
        <a:graphic>
          <a:graphicData uri="http://schemas.openxmlformats.org/presentationml/2006/ole">
            <mc:AlternateContent xmlns:mc="http://schemas.openxmlformats.org/markup-compatibility/2006">
              <mc:Choice xmlns:v="urn:schemas-microsoft-com:vml" Requires="v">
                <p:oleObj spid="_x0000_s53272" name="Equation" r:id="rId21" imgW="144000" imgH="422400" progId="">
                  <p:embed/>
                </p:oleObj>
              </mc:Choice>
              <mc:Fallback>
                <p:oleObj name="Equation" r:id="rId21" imgW="144000" imgH="422400" progId="">
                  <p:embed/>
                  <p:pic>
                    <p:nvPicPr>
                      <p:cNvPr id="0" name="OLE substitute image"/>
                      <p:cNvPicPr/>
                      <p:nvPr/>
                    </p:nvPicPr>
                    <p:blipFill>
                      <a:blip r:embed="rId22"/>
                      <a:stretch>
                        <a:fillRect/>
                      </a:stretch>
                    </p:blipFill>
                    <p:spPr>
                      <a:xfrm>
                        <a:off x="3072077" y="2026307"/>
                        <a:ext cx="142875" cy="419099"/>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3111272" y="3164210"/>
          <a:ext cx="209550" cy="447675"/>
        </p:xfrm>
        <a:graphic>
          <a:graphicData uri="http://schemas.openxmlformats.org/presentationml/2006/ole">
            <mc:AlternateContent xmlns:mc="http://schemas.openxmlformats.org/markup-compatibility/2006">
              <mc:Choice xmlns:v="urn:schemas-microsoft-com:vml" Requires="v">
                <p:oleObj spid="_x0000_s53273" name="Equation" r:id="rId23" imgW="211200" imgH="451200" progId="">
                  <p:embed/>
                </p:oleObj>
              </mc:Choice>
              <mc:Fallback>
                <p:oleObj name="Equation" r:id="rId23" imgW="211200" imgH="451200" progId="">
                  <p:embed/>
                  <p:pic>
                    <p:nvPicPr>
                      <p:cNvPr id="0" name="OLE substitute image"/>
                      <p:cNvPicPr/>
                      <p:nvPr/>
                    </p:nvPicPr>
                    <p:blipFill>
                      <a:blip r:embed="rId24"/>
                      <a:stretch>
                        <a:fillRect/>
                      </a:stretch>
                    </p:blipFill>
                    <p:spPr>
                      <a:xfrm>
                        <a:off x="3111272" y="3164210"/>
                        <a:ext cx="209550" cy="447675"/>
                      </a:xfrm>
                      <a:prstGeom prst="rect">
                        <a:avLst/>
                      </a:prstGeom>
                      <a:noFill/>
                    </p:spPr>
                  </p:pic>
                </p:oleObj>
              </mc:Fallback>
            </mc:AlternateContent>
          </a:graphicData>
        </a:graphic>
      </p:graphicFrame>
      <p:graphicFrame>
        <p:nvGraphicFramePr>
          <p:cNvPr id="14" name="对象 13"/>
          <p:cNvGraphicFramePr>
            <a:graphicFrameLocks noChangeAspect="1"/>
          </p:cNvGraphicFramePr>
          <p:nvPr/>
        </p:nvGraphicFramePr>
        <p:xfrm>
          <a:off x="3422336" y="3164210"/>
          <a:ext cx="228599" cy="447674"/>
        </p:xfrm>
        <a:graphic>
          <a:graphicData uri="http://schemas.openxmlformats.org/presentationml/2006/ole">
            <mc:AlternateContent xmlns:mc="http://schemas.openxmlformats.org/markup-compatibility/2006">
              <mc:Choice xmlns:v="urn:schemas-microsoft-com:vml" Requires="v">
                <p:oleObj spid="_x0000_s53274" name="Equation" r:id="rId25" imgW="230400" imgH="451200" progId="">
                  <p:embed/>
                </p:oleObj>
              </mc:Choice>
              <mc:Fallback>
                <p:oleObj name="Equation" r:id="rId25" imgW="230400" imgH="451200" progId="">
                  <p:embed/>
                  <p:pic>
                    <p:nvPicPr>
                      <p:cNvPr id="0" name="OLE substitute image"/>
                      <p:cNvPicPr/>
                      <p:nvPr/>
                    </p:nvPicPr>
                    <p:blipFill>
                      <a:blip r:embed="rId26"/>
                      <a:stretch>
                        <a:fillRect/>
                      </a:stretch>
                    </p:blipFill>
                    <p:spPr>
                      <a:xfrm>
                        <a:off x="3422336" y="3164210"/>
                        <a:ext cx="228599" cy="447674"/>
                      </a:xfrm>
                      <a:prstGeom prst="rect">
                        <a:avLst/>
                      </a:prstGeom>
                      <a:noFill/>
                    </p:spPr>
                  </p:pic>
                </p:oleObj>
              </mc:Fallback>
            </mc:AlternateContent>
          </a:graphicData>
        </a:graphic>
      </p:graphicFrame>
      <p:graphicFrame>
        <p:nvGraphicFramePr>
          <p:cNvPr id="15" name="对象 14"/>
          <p:cNvGraphicFramePr>
            <a:graphicFrameLocks noChangeAspect="1"/>
          </p:cNvGraphicFramePr>
          <p:nvPr/>
        </p:nvGraphicFramePr>
        <p:xfrm>
          <a:off x="3752449" y="3153755"/>
          <a:ext cx="333375" cy="419099"/>
        </p:xfrm>
        <a:graphic>
          <a:graphicData uri="http://schemas.openxmlformats.org/presentationml/2006/ole">
            <mc:AlternateContent xmlns:mc="http://schemas.openxmlformats.org/markup-compatibility/2006">
              <mc:Choice xmlns:v="urn:schemas-microsoft-com:vml" Requires="v">
                <p:oleObj spid="_x0000_s53275" name="Equation" r:id="rId27" imgW="336000" imgH="422400" progId="">
                  <p:embed/>
                </p:oleObj>
              </mc:Choice>
              <mc:Fallback>
                <p:oleObj name="Equation" r:id="rId27" imgW="336000" imgH="422400" progId="">
                  <p:embed/>
                  <p:pic>
                    <p:nvPicPr>
                      <p:cNvPr id="0" name="OLE substitute image"/>
                      <p:cNvPicPr/>
                      <p:nvPr/>
                    </p:nvPicPr>
                    <p:blipFill>
                      <a:blip r:embed="rId28"/>
                      <a:stretch>
                        <a:fillRect/>
                      </a:stretch>
                    </p:blipFill>
                    <p:spPr>
                      <a:xfrm>
                        <a:off x="3752449" y="3153755"/>
                        <a:ext cx="333375" cy="419099"/>
                      </a:xfrm>
                      <a:prstGeom prst="rect">
                        <a:avLst/>
                      </a:prstGeom>
                      <a:noFill/>
                    </p:spPr>
                  </p:pic>
                </p:oleObj>
              </mc:Fallback>
            </mc:AlternateContent>
          </a:graphicData>
        </a:graphic>
      </p:graphicFrame>
      <p:graphicFrame>
        <p:nvGraphicFramePr>
          <p:cNvPr id="16" name="对象 15"/>
          <p:cNvGraphicFramePr>
            <a:graphicFrameLocks noChangeAspect="1"/>
          </p:cNvGraphicFramePr>
          <p:nvPr/>
        </p:nvGraphicFramePr>
        <p:xfrm>
          <a:off x="4187338" y="3153755"/>
          <a:ext cx="352424" cy="419099"/>
        </p:xfrm>
        <a:graphic>
          <a:graphicData uri="http://schemas.openxmlformats.org/presentationml/2006/ole">
            <mc:AlternateContent xmlns:mc="http://schemas.openxmlformats.org/markup-compatibility/2006">
              <mc:Choice xmlns:v="urn:schemas-microsoft-com:vml" Requires="v">
                <p:oleObj spid="_x0000_s53276" name="Equation" r:id="rId29" imgW="355200" imgH="422400" progId="">
                  <p:embed/>
                </p:oleObj>
              </mc:Choice>
              <mc:Fallback>
                <p:oleObj name="Equation" r:id="rId29" imgW="355200" imgH="422400" progId="">
                  <p:embed/>
                  <p:pic>
                    <p:nvPicPr>
                      <p:cNvPr id="0" name="OLE substitute image"/>
                      <p:cNvPicPr/>
                      <p:nvPr/>
                    </p:nvPicPr>
                    <p:blipFill>
                      <a:blip r:embed="rId30"/>
                      <a:stretch>
                        <a:fillRect/>
                      </a:stretch>
                    </p:blipFill>
                    <p:spPr>
                      <a:xfrm>
                        <a:off x="4187338" y="3153755"/>
                        <a:ext cx="352424" cy="419099"/>
                      </a:xfrm>
                      <a:prstGeom prst="rect">
                        <a:avLst/>
                      </a:prstGeom>
                      <a:noFill/>
                    </p:spPr>
                  </p:pic>
                </p:oleObj>
              </mc:Fallback>
            </mc:AlternateContent>
          </a:graphicData>
        </a:graphic>
      </p:graphicFrame>
      <p:graphicFrame>
        <p:nvGraphicFramePr>
          <p:cNvPr id="17" name="对象 16"/>
          <p:cNvGraphicFramePr>
            <a:graphicFrameLocks noChangeAspect="1"/>
          </p:cNvGraphicFramePr>
          <p:nvPr/>
        </p:nvGraphicFramePr>
        <p:xfrm>
          <a:off x="6946604" y="3164210"/>
          <a:ext cx="219075" cy="447675"/>
        </p:xfrm>
        <a:graphic>
          <a:graphicData uri="http://schemas.openxmlformats.org/presentationml/2006/ole">
            <mc:AlternateContent xmlns:mc="http://schemas.openxmlformats.org/markup-compatibility/2006">
              <mc:Choice xmlns:v="urn:schemas-microsoft-com:vml" Requires="v">
                <p:oleObj spid="_x0000_s53277" name="Equation" r:id="rId31" imgW="220800" imgH="451200" progId="">
                  <p:embed/>
                </p:oleObj>
              </mc:Choice>
              <mc:Fallback>
                <p:oleObj name="Equation" r:id="rId31" imgW="220800" imgH="451200" progId="">
                  <p:embed/>
                  <p:pic>
                    <p:nvPicPr>
                      <p:cNvPr id="0" name="OLE substitute image"/>
                      <p:cNvPicPr/>
                      <p:nvPr/>
                    </p:nvPicPr>
                    <p:blipFill>
                      <a:blip r:embed="rId32"/>
                      <a:stretch>
                        <a:fillRect/>
                      </a:stretch>
                    </p:blipFill>
                    <p:spPr>
                      <a:xfrm>
                        <a:off x="6946604" y="3164210"/>
                        <a:ext cx="219075" cy="447675"/>
                      </a:xfrm>
                      <a:prstGeom prst="rect">
                        <a:avLst/>
                      </a:prstGeom>
                      <a:noFill/>
                    </p:spPr>
                  </p:pic>
                </p:oleObj>
              </mc:Fallback>
            </mc:AlternateContent>
          </a:graphicData>
        </a:graphic>
      </p:graphicFrame>
      <p:graphicFrame>
        <p:nvGraphicFramePr>
          <p:cNvPr id="18" name="对象 17"/>
          <p:cNvGraphicFramePr>
            <a:graphicFrameLocks noChangeAspect="1"/>
          </p:cNvGraphicFramePr>
          <p:nvPr/>
        </p:nvGraphicFramePr>
        <p:xfrm>
          <a:off x="7768696" y="3153755"/>
          <a:ext cx="352424" cy="419099"/>
        </p:xfrm>
        <a:graphic>
          <a:graphicData uri="http://schemas.openxmlformats.org/presentationml/2006/ole">
            <mc:AlternateContent xmlns:mc="http://schemas.openxmlformats.org/markup-compatibility/2006">
              <mc:Choice xmlns:v="urn:schemas-microsoft-com:vml" Requires="v">
                <p:oleObj spid="_x0000_s53278" name="Equation" r:id="rId33" imgW="355200" imgH="422400" progId="">
                  <p:embed/>
                </p:oleObj>
              </mc:Choice>
              <mc:Fallback>
                <p:oleObj name="Equation" r:id="rId33" imgW="355200" imgH="422400" progId="">
                  <p:embed/>
                  <p:pic>
                    <p:nvPicPr>
                      <p:cNvPr id="0" name="OLE substitute image"/>
                      <p:cNvPicPr/>
                      <p:nvPr/>
                    </p:nvPicPr>
                    <p:blipFill>
                      <a:blip r:embed="rId34"/>
                      <a:stretch>
                        <a:fillRect/>
                      </a:stretch>
                    </p:blipFill>
                    <p:spPr>
                      <a:xfrm>
                        <a:off x="7768696" y="3153755"/>
                        <a:ext cx="352424" cy="419099"/>
                      </a:xfrm>
                      <a:prstGeom prst="rect">
                        <a:avLst/>
                      </a:prstGeom>
                      <a:noFill/>
                    </p:spPr>
                  </p:pic>
                </p:oleObj>
              </mc:Fallback>
            </mc:AlternateContent>
          </a:graphicData>
        </a:graphic>
      </p:graphicFrame>
    </p:spTree>
    <p:custDataLst>
      <p:custData r:id="rId2"/>
    </p:custData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72002"/>
            <a:ext cx="8316000" cy="299838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6.(2020四川成都成华二模,22)如图甲是某款电热水龙头,即开即热、冷热兼用,如图乙是它的电路图。</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为电热丝,通过旋转手柄带动开关S接通对应的电路,从而实现在冷水、温水、热水之间切换。已</a:t>
            </a:r>
            <a:r>
              <a:rPr/>
              <a:t/>
            </a:r>
            <a:br>
              <a:rPr/>
            </a:br>
            <a:r>
              <a:rPr lang="zh-CN" altLang="en-US" sz="1417" kern="0" smtClean="0">
                <a:solidFill>
                  <a:srgbClr val="000000"/>
                </a:solidFill>
                <a:latin typeface="Times New Roman" pitchFamily="65" charset="-122"/>
                <a:ea typeface="宋体" pitchFamily="65" charset="-122"/>
              </a:rPr>
              <a:t>知电热水龙头的额定电压是220 V,温水时额定功率是2 000 W,</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的阻值为48.4 Ω。不考虑温度对电阻</a:t>
            </a:r>
            <a:r>
              <a:rPr/>
              <a:t/>
            </a:r>
            <a:br>
              <a:rPr/>
            </a:br>
            <a:r>
              <a:rPr lang="zh-CN" altLang="en-US" sz="1417" kern="0" smtClean="0">
                <a:solidFill>
                  <a:srgbClr val="000000"/>
                </a:solidFill>
                <a:latin typeface="Times New Roman" pitchFamily="65" charset="-122"/>
                <a:ea typeface="宋体" pitchFamily="65" charset="-122"/>
              </a:rPr>
              <a:t>丝的影响。当开关与1、2接触时,水龙头处于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挡工作(选填“冷水”“温水”或“热水”);电</a:t>
            </a:r>
            <a:r>
              <a:rPr/>
              <a:t/>
            </a:r>
            <a:br>
              <a:rPr/>
            </a:br>
            <a:r>
              <a:rPr lang="zh-CN" altLang="en-US" sz="1417" kern="0" smtClean="0">
                <a:solidFill>
                  <a:srgbClr val="000000"/>
                </a:solidFill>
                <a:latin typeface="Times New Roman" pitchFamily="65" charset="-122"/>
                <a:ea typeface="宋体" pitchFamily="65" charset="-122"/>
              </a:rPr>
              <a:t>热水龙头热水挡工作时,水龙头30 s内产生的电热为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J。</a:t>
            </a:r>
            <a:endParaRPr lang="zh-CN" altLang="en-US"/>
          </a:p>
          <a:p>
            <a:pPr marL="0" indent="0" eaLnBrk="0" latinLnBrk="1" hangingPunct="0">
              <a:lnSpc>
                <a:spcPct val="100000"/>
              </a:lnSpc>
              <a:spcBef>
                <a:spcPts val="141"/>
              </a:spcBef>
              <a:buNone/>
            </a:pPr>
            <a:r>
              <a:rPr lang="zh-CN" altLang="en-US" sz="12232" kern="0" spc="3396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96.jpeg"/>
          <p:cNvPicPr>
            <a:picLocks noChangeAspect="1"/>
          </p:cNvPicPr>
          <p:nvPr/>
        </p:nvPicPr>
        <p:blipFill>
          <a:blip r:embed="rId4"/>
          <a:stretch>
            <a:fillRect/>
          </a:stretch>
        </p:blipFill>
        <p:spPr>
          <a:xfrm>
            <a:off x="2000232" y="2425001"/>
            <a:ext cx="4066314" cy="1835122"/>
          </a:xfrm>
          <a:prstGeom prst="rect">
            <a:avLst/>
          </a:prstGeom>
        </p:spPr>
      </p:pic>
      <p:sp>
        <p:nvSpPr>
          <p:cNvPr id="4" name="TextBox 2"/>
          <p:cNvSpPr txBox="1"/>
          <p:nvPr/>
        </p:nvSpPr>
        <p:spPr>
          <a:xfrm>
            <a:off x="720000" y="90904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00" smtClean="0">
                <a:latin typeface="Microsoft YaHei"/>
                <a:ea typeface="Microsoft YaHei"/>
                <a:cs typeface="Microsoft YaHei"/>
              </a:rPr>
              <a:t>二、填空题</a:t>
            </a:r>
            <a:r>
              <a:rPr lang="zh-CN" altLang="en-US" sz="1417" kern="0" smtClean="0">
                <a:solidFill>
                  <a:srgbClr val="000000"/>
                </a:solidFill>
                <a:latin typeface="Times New Roman" pitchFamily="65" charset="-122"/>
                <a:ea typeface="宋体" pitchFamily="65" charset="-122"/>
              </a:rPr>
              <a:t>(每空1分,共7分)</a:t>
            </a:r>
            <a:endParaRPr lang="zh-CN" altLang="en-US"/>
          </a:p>
        </p:txBody>
      </p:sp>
    </p:spTree>
    <p:custDataLst>
      <p:custData r:id="rId1"/>
    </p:custData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温水　9</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 </a:t>
            </a:r>
            <a:endParaRPr lang="zh-CN" altLang="en-US"/>
          </a:p>
        </p:txBody>
      </p:sp>
      <p:grpSp>
        <p:nvGrpSpPr>
          <p:cNvPr id="6" name="组合 5"/>
          <p:cNvGrpSpPr/>
          <p:nvPr/>
        </p:nvGrpSpPr>
        <p:grpSpPr>
          <a:xfrm>
            <a:off x="720000" y="1618811"/>
            <a:ext cx="8316000" cy="2508700"/>
            <a:chOff x="720000" y="1618811"/>
            <a:chExt cx="8316000" cy="2508700"/>
          </a:xfrm>
        </p:grpSpPr>
        <p:sp>
          <p:nvSpPr>
            <p:cNvPr id="3" name="TextBox 2"/>
            <p:cNvSpPr txBox="1"/>
            <p:nvPr/>
          </p:nvSpPr>
          <p:spPr>
            <a:xfrm>
              <a:off x="720000" y="1618811"/>
              <a:ext cx="8316000" cy="25087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由电路图可知,当开关与1接触时,电路处于断路,水龙头流出的是冷水,当开关与1、2接触时,电路</a:t>
              </a:r>
              <a:r>
                <a:rPr/>
                <a:t/>
              </a:r>
              <a:br>
                <a:rPr/>
              </a:br>
              <a:r>
                <a:rPr lang="zh-CN" altLang="en-US" sz="1417" kern="0" smtClean="0">
                  <a:solidFill>
                    <a:srgbClr val="000000"/>
                  </a:solidFill>
                  <a:latin typeface="Times New Roman" pitchFamily="65" charset="-122"/>
                  <a:ea typeface="宋体" pitchFamily="65" charset="-122"/>
                </a:rPr>
                <a:t>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的简单电路,当开关与2、3接触时,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并联,电热水龙头流出的是热水,故当开关与1、2接触时,电</a:t>
              </a:r>
              <a:r>
                <a:rPr/>
                <a:t/>
              </a:r>
              <a:br>
                <a:rPr/>
              </a:br>
              <a:r>
                <a:rPr lang="zh-CN" altLang="en-US" sz="1417" kern="0" smtClean="0">
                  <a:solidFill>
                    <a:srgbClr val="000000"/>
                  </a:solidFill>
                  <a:latin typeface="Times New Roman" pitchFamily="65" charset="-122"/>
                  <a:ea typeface="宋体" pitchFamily="65" charset="-122"/>
                </a:rPr>
                <a:t>热水龙头流出的是温水。</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因并联电路中各支路独立工作、互不影响,所以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的功率不变,即</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温</a:t>
              </a:r>
              <a:r>
                <a:rPr lang="zh-CN" altLang="en-US" sz="1417" kern="0" smtClean="0">
                  <a:solidFill>
                    <a:srgbClr val="000000"/>
                  </a:solidFill>
                  <a:latin typeface="Times New Roman" pitchFamily="65" charset="-122"/>
                  <a:ea typeface="宋体" pitchFamily="65" charset="-122"/>
                </a:rPr>
                <a:t>=2 000 W,因并联电路中各支路</a:t>
              </a:r>
              <a:r>
                <a:rPr/>
                <a:t/>
              </a:r>
              <a:br>
                <a:rPr/>
              </a:br>
              <a:r>
                <a:rPr lang="zh-CN" altLang="en-US" sz="1417" kern="0" smtClean="0">
                  <a:solidFill>
                    <a:srgbClr val="000000"/>
                  </a:solidFill>
                  <a:latin typeface="Times New Roman" pitchFamily="65" charset="-122"/>
                  <a:ea typeface="宋体" pitchFamily="65" charset="-122"/>
                </a:rPr>
                <a:t>两端的电压相等,所以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的功率</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2715" kern="0" spc="-6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98" kern="0" spc="230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=1 000 W</a:t>
              </a:r>
              <a:endParaRPr lang="zh-CN" altLang="en-US"/>
            </a:p>
            <a:p>
              <a:pPr marL="0" indent="0" eaLnBrk="0" latinLnBrk="1" hangingPunct="0">
                <a:lnSpc>
                  <a:spcPct val="100000"/>
                </a:lnSpc>
                <a:spcBef>
                  <a:spcPts val="498"/>
                </a:spcBef>
                <a:buNone/>
              </a:pPr>
              <a:r>
                <a:rPr lang="zh-CN" altLang="en-US" sz="1417" kern="0" smtClean="0">
                  <a:solidFill>
                    <a:srgbClr val="000000"/>
                  </a:solidFill>
                  <a:latin typeface="Times New Roman" pitchFamily="65" charset="-122"/>
                  <a:ea typeface="宋体" pitchFamily="65" charset="-122"/>
                </a:rPr>
                <a:t>因电路中总功率等于各用电器功率之和,所以,在热水挡工作时电热水龙头的功率</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热</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=2 000 W+1 000 W=3 000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水龙头30 s内产生的电热</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热</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=3 000 W</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30 s=9</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 J</a:t>
              </a:r>
              <a:endParaRPr lang="zh-CN" altLang="en-US"/>
            </a:p>
          </p:txBody>
        </p:sp>
        <p:graphicFrame>
          <p:nvGraphicFramePr>
            <p:cNvPr id="4" name="对象 3"/>
            <p:cNvGraphicFramePr>
              <a:graphicFrameLocks noChangeAspect="1"/>
            </p:cNvGraphicFramePr>
            <p:nvPr/>
          </p:nvGraphicFramePr>
          <p:xfrm>
            <a:off x="976631" y="2772034"/>
            <a:ext cx="257174" cy="476249"/>
          </p:xfrm>
          <a:graphic>
            <a:graphicData uri="http://schemas.openxmlformats.org/presentationml/2006/ole">
              <mc:AlternateContent xmlns:mc="http://schemas.openxmlformats.org/markup-compatibility/2006">
                <mc:Choice xmlns:v="urn:schemas-microsoft-com:vml" Requires="v">
                  <p:oleObj spid="_x0000_s54275" name="Equation" r:id="rId5" imgW="259200" imgH="480000" progId="">
                    <p:embed/>
                  </p:oleObj>
                </mc:Choice>
                <mc:Fallback>
                  <p:oleObj name="Equation" r:id="rId5" imgW="259200" imgH="480000" progId="">
                    <p:embed/>
                    <p:pic>
                      <p:nvPicPr>
                        <p:cNvPr id="0" name="OLE substitute image"/>
                        <p:cNvPicPr/>
                        <p:nvPr/>
                      </p:nvPicPr>
                      <p:blipFill>
                        <a:blip r:embed="rId6"/>
                        <a:stretch>
                          <a:fillRect/>
                        </a:stretch>
                      </p:blipFill>
                      <p:spPr>
                        <a:xfrm>
                          <a:off x="976631" y="2772034"/>
                          <a:ext cx="257174" cy="476249"/>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335320" y="2771810"/>
            <a:ext cx="609600" cy="438150"/>
          </p:xfrm>
          <a:graphic>
            <a:graphicData uri="http://schemas.openxmlformats.org/presentationml/2006/ole">
              <mc:AlternateContent xmlns:mc="http://schemas.openxmlformats.org/markup-compatibility/2006">
                <mc:Choice xmlns:v="urn:schemas-microsoft-com:vml" Requires="v">
                  <p:oleObj spid="_x0000_s54276" name="Equation" r:id="rId7" imgW="614400" imgH="441600" progId="">
                    <p:embed/>
                  </p:oleObj>
                </mc:Choice>
                <mc:Fallback>
                  <p:oleObj name="Equation" r:id="rId7" imgW="614400" imgH="441600" progId="">
                    <p:embed/>
                    <p:pic>
                      <p:nvPicPr>
                        <p:cNvPr id="0" name="OLE substitute image"/>
                        <p:cNvPicPr/>
                        <p:nvPr/>
                      </p:nvPicPr>
                      <p:blipFill>
                        <a:blip r:embed="rId8"/>
                        <a:stretch>
                          <a:fillRect/>
                        </a:stretch>
                      </p:blipFill>
                      <p:spPr>
                        <a:xfrm>
                          <a:off x="1335320" y="2771810"/>
                          <a:ext cx="609600" cy="43815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7.</a:t>
            </a:r>
            <a:r>
              <a:rPr lang="zh-CN" altLang="en-US" sz="1417" kern="0" smtClean="0">
                <a:solidFill>
                  <a:srgbClr val="000000"/>
                </a:solidFill>
                <a:latin typeface="Times New Roman" pitchFamily="65" charset="-122"/>
                <a:ea typeface="宋体" pitchFamily="65" charset="-122"/>
              </a:rPr>
              <a:t>(2020安徽芜湖模拟,7)小明想测量空调在一般情况下的实际功率,他只让空调工作,在6 min内观察到他</a:t>
            </a:r>
            <a:r>
              <a:rPr/>
              <a:t/>
            </a:r>
            <a:br>
              <a:rPr/>
            </a:br>
            <a:r>
              <a:rPr lang="zh-CN" altLang="en-US" sz="1417" kern="0" smtClean="0">
                <a:solidFill>
                  <a:srgbClr val="000000"/>
                </a:solidFill>
                <a:latin typeface="Times New Roman" pitchFamily="65" charset="-122"/>
                <a:ea typeface="宋体" pitchFamily="65" charset="-122"/>
              </a:rPr>
              <a:t>家电能表的转盘转过60转,电能表标有600 r/(kW·h)的字样。则此时空调的实际功率为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a:t>
            </a:r>
            <a:endParaRPr lang="zh-CN" altLang="en-US"/>
          </a:p>
        </p:txBody>
      </p:sp>
      <p:sp>
        <p:nvSpPr>
          <p:cNvPr id="3" name="TextBox 2"/>
          <p:cNvSpPr txBox="1"/>
          <p:nvPr/>
        </p:nvSpPr>
        <p:spPr>
          <a:xfrm>
            <a:off x="720000" y="183150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1 000</a:t>
            </a:r>
            <a:endParaRPr lang="zh-CN" altLang="en-US"/>
          </a:p>
        </p:txBody>
      </p:sp>
      <p:grpSp>
        <p:nvGrpSpPr>
          <p:cNvPr id="4" name="组合 3"/>
          <p:cNvGrpSpPr/>
          <p:nvPr/>
        </p:nvGrpSpPr>
        <p:grpSpPr>
          <a:xfrm>
            <a:off x="720000" y="2150598"/>
            <a:ext cx="8316000" cy="1619723"/>
            <a:chOff x="720000" y="1260000"/>
            <a:chExt cx="8316000" cy="1619723"/>
          </a:xfrm>
        </p:grpSpPr>
        <p:sp>
          <p:nvSpPr>
            <p:cNvPr id="5" name="TextBox 2"/>
            <p:cNvSpPr txBox="1"/>
            <p:nvPr/>
          </p:nvSpPr>
          <p:spPr>
            <a:xfrm>
              <a:off x="720000" y="1260000"/>
              <a:ext cx="8316000" cy="140012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空调在6 min内消耗的电能</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2465" kern="0" spc="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kW·h=0.1 kW·h</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空调的实际功率</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2268" kern="0" spc="-61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3299" kern="0" spc="195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 </a:t>
              </a:r>
              <a:r>
                <a:rPr lang="zh-CN" altLang="en-US" sz="1417" i="1" kern="0" smtClean="0">
                  <a:solidFill>
                    <a:srgbClr val="000000"/>
                  </a:solidFill>
                  <a:latin typeface="Times New Roman" pitchFamily="65" charset="-122"/>
                  <a:ea typeface="宋体" pitchFamily="65" charset="-122"/>
                </a:rPr>
                <a:t>kW</a:t>
              </a:r>
              <a:r>
                <a:rPr lang="zh-CN" altLang="en-US" sz="1417" kern="0" smtClean="0">
                  <a:solidFill>
                    <a:srgbClr val="000000"/>
                  </a:solidFill>
                  <a:latin typeface="Times New Roman" pitchFamily="65" charset="-122"/>
                  <a:ea typeface="宋体" pitchFamily="65" charset="-122"/>
                </a:rPr>
                <a:t>=1 000 </a:t>
              </a:r>
              <a:r>
                <a:rPr lang="zh-CN" altLang="en-US" sz="1417" i="1" kern="0" smtClean="0">
                  <a:solidFill>
                    <a:srgbClr val="000000"/>
                  </a:solidFill>
                  <a:latin typeface="Times New Roman" pitchFamily="65" charset="-122"/>
                  <a:ea typeface="宋体" pitchFamily="65" charset="-122"/>
                </a:rPr>
                <a:t>W</a:t>
              </a:r>
              <a:endParaRPr lang="zh-CN" altLang="en-US"/>
            </a:p>
          </p:txBody>
        </p:sp>
        <p:graphicFrame>
          <p:nvGraphicFramePr>
            <p:cNvPr id="6" name="对象 5"/>
            <p:cNvGraphicFramePr>
              <a:graphicFrameLocks noChangeAspect="1"/>
            </p:cNvGraphicFramePr>
            <p:nvPr/>
          </p:nvGraphicFramePr>
          <p:xfrm>
            <a:off x="971019" y="1518214"/>
            <a:ext cx="314324" cy="419099"/>
          </p:xfrm>
          <a:graphic>
            <a:graphicData uri="http://schemas.openxmlformats.org/presentationml/2006/ole">
              <mc:AlternateContent xmlns:mc="http://schemas.openxmlformats.org/markup-compatibility/2006">
                <mc:Choice xmlns:v="urn:schemas-microsoft-com:vml" Requires="v">
                  <p:oleObj spid="_x0000_s55300" name="Equation" r:id="rId5" imgW="316800" imgH="422400" progId="">
                    <p:embed/>
                  </p:oleObj>
                </mc:Choice>
                <mc:Fallback>
                  <p:oleObj name="Equation" r:id="rId5" imgW="316800" imgH="422400" progId="">
                    <p:embed/>
                    <p:pic>
                      <p:nvPicPr>
                        <p:cNvPr id="0" name="OLE substitute image"/>
                        <p:cNvPicPr/>
                        <p:nvPr/>
                      </p:nvPicPr>
                      <p:blipFill>
                        <a:blip r:embed="rId6"/>
                        <a:stretch>
                          <a:fillRect/>
                        </a:stretch>
                      </p:blipFill>
                      <p:spPr>
                        <a:xfrm>
                          <a:off x="971019" y="1518214"/>
                          <a:ext cx="314324" cy="41909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931631" y="2270272"/>
            <a:ext cx="209549" cy="419099"/>
          </p:xfrm>
          <a:graphic>
            <a:graphicData uri="http://schemas.openxmlformats.org/presentationml/2006/ole">
              <mc:AlternateContent xmlns:mc="http://schemas.openxmlformats.org/markup-compatibility/2006">
                <mc:Choice xmlns:v="urn:schemas-microsoft-com:vml" Requires="v">
                  <p:oleObj spid="_x0000_s55301" name="Equation" r:id="rId7" imgW="211200" imgH="422400" progId="">
                    <p:embed/>
                  </p:oleObj>
                </mc:Choice>
                <mc:Fallback>
                  <p:oleObj name="Equation" r:id="rId7" imgW="211200" imgH="422400" progId="">
                    <p:embed/>
                    <p:pic>
                      <p:nvPicPr>
                        <p:cNvPr id="0" name="OLE substitute image"/>
                        <p:cNvPicPr/>
                        <p:nvPr/>
                      </p:nvPicPr>
                      <p:blipFill>
                        <a:blip r:embed="rId8"/>
                        <a:stretch>
                          <a:fillRect/>
                        </a:stretch>
                      </p:blipFill>
                      <p:spPr>
                        <a:xfrm>
                          <a:off x="931631" y="2270272"/>
                          <a:ext cx="209549" cy="4190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1242695" y="2270123"/>
            <a:ext cx="666750" cy="609600"/>
          </p:xfrm>
          <a:graphic>
            <a:graphicData uri="http://schemas.openxmlformats.org/presentationml/2006/ole">
              <mc:AlternateContent xmlns:mc="http://schemas.openxmlformats.org/markup-compatibility/2006">
                <mc:Choice xmlns:v="urn:schemas-microsoft-com:vml" Requires="v">
                  <p:oleObj spid="_x0000_s55302" name="Equation" r:id="rId9" imgW="672000" imgH="614400" progId="">
                    <p:embed/>
                  </p:oleObj>
                </mc:Choice>
                <mc:Fallback>
                  <p:oleObj name="Equation" r:id="rId9" imgW="672000" imgH="614400" progId="">
                    <p:embed/>
                    <p:pic>
                      <p:nvPicPr>
                        <p:cNvPr id="0" name="OLE substitute image"/>
                        <p:cNvPicPr/>
                        <p:nvPr/>
                      </p:nvPicPr>
                      <p:blipFill>
                        <a:blip r:embed="rId10"/>
                        <a:stretch>
                          <a:fillRect/>
                        </a:stretch>
                      </p:blipFill>
                      <p:spPr>
                        <a:xfrm>
                          <a:off x="1242695" y="2270123"/>
                          <a:ext cx="666750" cy="60960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98556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(2018四川成都外国语学校一模,22)空气污染指数(API-Air Pollution Index的英文缩写)是一种反映和</a:t>
            </a:r>
            <a:r>
              <a:rPr/>
              <a:t/>
            </a:r>
            <a:br>
              <a:rPr/>
            </a:br>
            <a:r>
              <a:rPr lang="zh-CN" altLang="en-US" sz="1417" kern="0" smtClean="0">
                <a:solidFill>
                  <a:srgbClr val="000000"/>
                </a:solidFill>
                <a:latin typeface="Times New Roman" pitchFamily="65" charset="-122"/>
                <a:ea typeface="宋体" pitchFamily="65" charset="-122"/>
              </a:rPr>
              <a:t>评价空气质量的方法,便于直观表征空气质量状况和空气污染的程度。我市某兴趣小组为了检测空气</a:t>
            </a:r>
            <a:r>
              <a:rPr/>
              <a:t/>
            </a:r>
            <a:br>
              <a:rPr/>
            </a:br>
            <a:r>
              <a:rPr lang="zh-CN" altLang="en-US" sz="1417" kern="0" smtClean="0">
                <a:solidFill>
                  <a:srgbClr val="000000"/>
                </a:solidFill>
                <a:latin typeface="Times New Roman" pitchFamily="65" charset="-122"/>
                <a:ea typeface="宋体" pitchFamily="65" charset="-122"/>
              </a:rPr>
              <a:t>质量指数,设计了如图甲所示的检测电路,</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为气敏电阻,其电阻的倒数与空气质量指数的关系如图乙所</a:t>
            </a:r>
            <a:r>
              <a:rPr/>
              <a:t/>
            </a:r>
            <a:br>
              <a:rPr/>
            </a:br>
            <a:r>
              <a:rPr lang="zh-CN" altLang="en-US" sz="1417" kern="0" smtClean="0">
                <a:solidFill>
                  <a:srgbClr val="000000"/>
                </a:solidFill>
                <a:latin typeface="Times New Roman" pitchFamily="65" charset="-122"/>
                <a:ea typeface="宋体" pitchFamily="65" charset="-122"/>
              </a:rPr>
              <a:t>示,已知电源电压12 V保持不变。</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=5 Ω,当电压表示数为4 V时,那么,2 min内</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消耗的电能是</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J;此时空气质量指数是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2232" kern="0" spc="3231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97.jpeg"/>
          <p:cNvPicPr>
            <a:picLocks noChangeAspect="1"/>
          </p:cNvPicPr>
          <p:nvPr/>
        </p:nvPicPr>
        <p:blipFill>
          <a:blip r:embed="rId4"/>
          <a:stretch>
            <a:fillRect/>
          </a:stretch>
        </p:blipFill>
        <p:spPr>
          <a:xfrm>
            <a:off x="1928793" y="2412999"/>
            <a:ext cx="3968663" cy="1857388"/>
          </a:xfrm>
          <a:prstGeom prst="rect">
            <a:avLst/>
          </a:prstGeom>
        </p:spPr>
      </p:pic>
    </p:spTree>
    <p:custDataLst>
      <p:custData r:id="rId1"/>
    </p:custData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384　25</a:t>
            </a:r>
            <a:endParaRPr lang="zh-CN" altLang="en-US"/>
          </a:p>
        </p:txBody>
      </p:sp>
      <p:grpSp>
        <p:nvGrpSpPr>
          <p:cNvPr id="3" name="组合 2"/>
          <p:cNvGrpSpPr/>
          <p:nvPr/>
        </p:nvGrpSpPr>
        <p:grpSpPr>
          <a:xfrm>
            <a:off x="720000" y="1645788"/>
            <a:ext cx="8316000" cy="1553029"/>
            <a:chOff x="720000" y="1260000"/>
            <a:chExt cx="8316000" cy="1553029"/>
          </a:xfrm>
        </p:grpSpPr>
        <p:sp>
          <p:nvSpPr>
            <p:cNvPr id="4" name="TextBox 2"/>
            <p:cNvSpPr txBox="1"/>
            <p:nvPr/>
          </p:nvSpPr>
          <p:spPr>
            <a:xfrm>
              <a:off x="720000" y="1260000"/>
              <a:ext cx="8316000" cy="149714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由电路图可知,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串联,电压表测</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两端的电压。当电压表示数为4 V时,通过电阻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的电流:</a:t>
              </a:r>
              <a:r>
                <a:rPr lang="zh-CN" altLang="en-US" sz="1417" i="1" kern="0" smtClean="0">
                  <a:solidFill>
                    <a:srgbClr val="000000"/>
                  </a:solidFill>
                  <a:latin typeface="Times New Roman" pitchFamily="65" charset="-122"/>
                  <a:ea typeface="宋体" pitchFamily="65" charset="-122"/>
                </a:rPr>
                <a:t>I</a:t>
              </a:r>
              <a:r>
                <a:rPr lang="zh-CN" altLang="en-US" sz="1067" i="1" kern="0" baseline="-1500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a:t/>
              </a:r>
              <a:br>
                <a:rPr/>
              </a:br>
              <a:r>
                <a:rPr lang="zh-CN" altLang="en-US" sz="1417" kern="0" smtClean="0">
                  <a:solidFill>
                    <a:srgbClr val="000000"/>
                  </a:solidFill>
                  <a:latin typeface="Times New Roman" pitchFamily="65" charset="-122"/>
                  <a:ea typeface="宋体" pitchFamily="65" charset="-122"/>
                </a:rPr>
                <a:t>=</a:t>
              </a:r>
              <a:r>
                <a:rPr lang="zh-CN" altLang="en-US" sz="2590" kern="0" spc="-1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24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=0.8 A,2 min内</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消耗的电能:</a:t>
              </a:r>
              <a:r>
                <a:rPr lang="zh-CN" altLang="en-US" sz="1417" i="1" kern="0" smtClean="0">
                  <a:solidFill>
                    <a:srgbClr val="000000"/>
                  </a:solidFill>
                  <a:latin typeface="Times New Roman" pitchFamily="65" charset="-122"/>
                  <a:ea typeface="宋体" pitchFamily="65" charset="-122"/>
                </a:rPr>
                <a:t>W</a:t>
              </a:r>
              <a:r>
                <a:rPr lang="zh-CN" altLang="en-US" sz="1067" i="1" kern="0" baseline="-1500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i="1" kern="0" baseline="-1500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i="1" kern="0" smtClean="0">
                  <a:solidFill>
                    <a:srgbClr val="000000"/>
                  </a:solidFill>
                  <a:latin typeface="Times New Roman" pitchFamily="65" charset="-122"/>
                  <a:ea typeface="宋体" pitchFamily="65" charset="-122"/>
                </a:rPr>
                <a:t>I</a:t>
              </a:r>
              <a:r>
                <a:rPr lang="zh-CN" altLang="en-US" sz="1067" i="1" kern="0" baseline="-1500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=4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0.8 A</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120 s=384 J;因串联电路中总电压等于各</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分电压之和,所以,</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两端的电压:</a:t>
              </a:r>
              <a:r>
                <a:rPr lang="zh-CN" altLang="en-US" sz="1417" i="1" kern="0" smtClean="0">
                  <a:solidFill>
                    <a:srgbClr val="000000"/>
                  </a:solidFill>
                  <a:latin typeface="Times New Roman" pitchFamily="65" charset="-122"/>
                  <a:ea typeface="宋体" pitchFamily="65" charset="-122"/>
                </a:rPr>
                <a:t>U</a:t>
              </a:r>
              <a:r>
                <a:rPr lang="zh-CN" altLang="en-US" sz="1067" i="1" kern="0" baseline="-1500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i="1" kern="0" baseline="-1500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=12 V-4 V=8 V,串联电路中各处的电流相等,则</a:t>
              </a:r>
              <a:r>
                <a:rPr lang="zh-CN" altLang="en-US" sz="1417" i="1" kern="0" smtClean="0">
                  <a:solidFill>
                    <a:srgbClr val="000000"/>
                  </a:solidFill>
                  <a:latin typeface="Times New Roman" pitchFamily="65" charset="-122"/>
                  <a:ea typeface="宋体" pitchFamily="65" charset="-122"/>
                </a:rPr>
                <a:t>I</a:t>
              </a:r>
              <a:r>
                <a:rPr lang="zh-CN" altLang="en-US" sz="1067" i="1" kern="0" baseline="-1500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i="1" kern="0" baseline="-1500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2590" kern="0" spc="-56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410"/>
                </a:spcBef>
                <a:buNone/>
              </a:pPr>
              <a:r>
                <a:rPr lang="zh-CN" altLang="en-US" sz="2465" kern="0" spc="6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=10 Ω,则</a:t>
              </a:r>
              <a:r>
                <a:rPr lang="zh-CN" altLang="en-US" sz="2353" kern="0" spc="-100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15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=0.1 Ω</a:t>
              </a:r>
              <a:r>
                <a:rPr lang="zh-CN" altLang="en-US" sz="1067" kern="0" baseline="59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,由图乙可知,空气质量指数为25。</a:t>
              </a:r>
              <a:endParaRPr lang="zh-CN" altLang="en-US"/>
            </a:p>
          </p:txBody>
        </p:sp>
        <p:graphicFrame>
          <p:nvGraphicFramePr>
            <p:cNvPr id="5" name="对象 4"/>
            <p:cNvGraphicFramePr>
              <a:graphicFrameLocks noChangeAspect="1"/>
            </p:cNvGraphicFramePr>
            <p:nvPr/>
          </p:nvGraphicFramePr>
          <p:xfrm>
            <a:off x="821513" y="1527501"/>
            <a:ext cx="314325" cy="447675"/>
          </p:xfrm>
          <a:graphic>
            <a:graphicData uri="http://schemas.openxmlformats.org/presentationml/2006/ole">
              <mc:AlternateContent xmlns:mc="http://schemas.openxmlformats.org/markup-compatibility/2006">
                <mc:Choice xmlns:v="urn:schemas-microsoft-com:vml" Requires="v">
                  <p:oleObj spid="_x0000_s56327" name="Equation" r:id="rId5" imgW="316800" imgH="451200" progId="">
                    <p:embed/>
                  </p:oleObj>
                </mc:Choice>
                <mc:Fallback>
                  <p:oleObj name="Equation" r:id="rId5" imgW="316800" imgH="451200" progId="">
                    <p:embed/>
                    <p:pic>
                      <p:nvPicPr>
                        <p:cNvPr id="0" name="OLE substitute image"/>
                        <p:cNvPicPr/>
                        <p:nvPr/>
                      </p:nvPicPr>
                      <p:blipFill>
                        <a:blip r:embed="rId6"/>
                        <a:stretch>
                          <a:fillRect/>
                        </a:stretch>
                      </p:blipFill>
                      <p:spPr>
                        <a:xfrm>
                          <a:off x="821513" y="1527501"/>
                          <a:ext cx="314325" cy="447675"/>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237352" y="1517046"/>
            <a:ext cx="276224" cy="419099"/>
          </p:xfrm>
          <a:graphic>
            <a:graphicData uri="http://schemas.openxmlformats.org/presentationml/2006/ole">
              <mc:AlternateContent xmlns:mc="http://schemas.openxmlformats.org/markup-compatibility/2006">
                <mc:Choice xmlns:v="urn:schemas-microsoft-com:vml" Requires="v">
                  <p:oleObj spid="_x0000_s56328" name="Equation" r:id="rId7" imgW="278400" imgH="422400" progId="">
                    <p:embed/>
                  </p:oleObj>
                </mc:Choice>
                <mc:Fallback>
                  <p:oleObj name="Equation" r:id="rId7" imgW="278400" imgH="422400" progId="">
                    <p:embed/>
                    <p:pic>
                      <p:nvPicPr>
                        <p:cNvPr id="0" name="OLE substitute image"/>
                        <p:cNvPicPr/>
                        <p:nvPr/>
                      </p:nvPicPr>
                      <p:blipFill>
                        <a:blip r:embed="rId8"/>
                        <a:stretch>
                          <a:fillRect/>
                        </a:stretch>
                      </p:blipFill>
                      <p:spPr>
                        <a:xfrm>
                          <a:off x="1237352" y="1517046"/>
                          <a:ext cx="276224" cy="41909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8004328" y="1952379"/>
            <a:ext cx="257175" cy="447675"/>
          </p:xfrm>
          <a:graphic>
            <a:graphicData uri="http://schemas.openxmlformats.org/presentationml/2006/ole">
              <mc:AlternateContent xmlns:mc="http://schemas.openxmlformats.org/markup-compatibility/2006">
                <mc:Choice xmlns:v="urn:schemas-microsoft-com:vml" Requires="v">
                  <p:oleObj spid="_x0000_s56329" name="Equation" r:id="rId9" imgW="259200" imgH="451200" progId="">
                    <p:embed/>
                  </p:oleObj>
                </mc:Choice>
                <mc:Fallback>
                  <p:oleObj name="Equation" r:id="rId9" imgW="259200" imgH="451200" progId="">
                    <p:embed/>
                    <p:pic>
                      <p:nvPicPr>
                        <p:cNvPr id="0" name="OLE substitute image"/>
                        <p:cNvPicPr/>
                        <p:nvPr/>
                      </p:nvPicPr>
                      <p:blipFill>
                        <a:blip r:embed="rId10"/>
                        <a:stretch>
                          <a:fillRect/>
                        </a:stretch>
                      </p:blipFill>
                      <p:spPr>
                        <a:xfrm>
                          <a:off x="8004328" y="1952379"/>
                          <a:ext cx="257175" cy="447675"/>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720000" y="2393930"/>
            <a:ext cx="390525" cy="419099"/>
          </p:xfrm>
          <a:graphic>
            <a:graphicData uri="http://schemas.openxmlformats.org/presentationml/2006/ole">
              <mc:AlternateContent xmlns:mc="http://schemas.openxmlformats.org/markup-compatibility/2006">
                <mc:Choice xmlns:v="urn:schemas-microsoft-com:vml" Requires="v">
                  <p:oleObj spid="_x0000_s56330" name="Equation" r:id="rId11" imgW="393600" imgH="422400" progId="">
                    <p:embed/>
                  </p:oleObj>
                </mc:Choice>
                <mc:Fallback>
                  <p:oleObj name="Equation" r:id="rId11" imgW="393600" imgH="422400" progId="">
                    <p:embed/>
                    <p:pic>
                      <p:nvPicPr>
                        <p:cNvPr id="0" name="OLE substitute image"/>
                        <p:cNvPicPr/>
                        <p:nvPr/>
                      </p:nvPicPr>
                      <p:blipFill>
                        <a:blip r:embed="rId12"/>
                        <a:stretch>
                          <a:fillRect/>
                        </a:stretch>
                      </p:blipFill>
                      <p:spPr>
                        <a:xfrm>
                          <a:off x="720000" y="2393930"/>
                          <a:ext cx="390525" cy="41909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1795808" y="2404050"/>
            <a:ext cx="171450" cy="400050"/>
          </p:xfrm>
          <a:graphic>
            <a:graphicData uri="http://schemas.openxmlformats.org/presentationml/2006/ole">
              <mc:AlternateContent xmlns:mc="http://schemas.openxmlformats.org/markup-compatibility/2006">
                <mc:Choice xmlns:v="urn:schemas-microsoft-com:vml" Requires="v">
                  <p:oleObj spid="_x0000_s56331" name="Equation" r:id="rId13" imgW="172800" imgH="403200" progId="">
                    <p:embed/>
                  </p:oleObj>
                </mc:Choice>
                <mc:Fallback>
                  <p:oleObj name="Equation" r:id="rId13" imgW="172800" imgH="403200" progId="">
                    <p:embed/>
                    <p:pic>
                      <p:nvPicPr>
                        <p:cNvPr id="0" name="OLE substitute image"/>
                        <p:cNvPicPr/>
                        <p:nvPr/>
                      </p:nvPicPr>
                      <p:blipFill>
                        <a:blip r:embed="rId14"/>
                        <a:stretch>
                          <a:fillRect/>
                        </a:stretch>
                      </p:blipFill>
                      <p:spPr>
                        <a:xfrm>
                          <a:off x="1795808" y="2404050"/>
                          <a:ext cx="171450" cy="400050"/>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2068771" y="2393930"/>
            <a:ext cx="333375" cy="419099"/>
          </p:xfrm>
          <a:graphic>
            <a:graphicData uri="http://schemas.openxmlformats.org/presentationml/2006/ole">
              <mc:AlternateContent xmlns:mc="http://schemas.openxmlformats.org/markup-compatibility/2006">
                <mc:Choice xmlns:v="urn:schemas-microsoft-com:vml" Requires="v">
                  <p:oleObj spid="_x0000_s56332" name="Equation" r:id="rId15" imgW="336000" imgH="422400" progId="">
                    <p:embed/>
                  </p:oleObj>
                </mc:Choice>
                <mc:Fallback>
                  <p:oleObj name="Equation" r:id="rId15" imgW="336000" imgH="422400" progId="">
                    <p:embed/>
                    <p:pic>
                      <p:nvPicPr>
                        <p:cNvPr id="0" name="OLE substitute image"/>
                        <p:cNvPicPr/>
                        <p:nvPr/>
                      </p:nvPicPr>
                      <p:blipFill>
                        <a:blip r:embed="rId16"/>
                        <a:stretch>
                          <a:fillRect/>
                        </a:stretch>
                      </p:blipFill>
                      <p:spPr>
                        <a:xfrm>
                          <a:off x="2068771" y="2393930"/>
                          <a:ext cx="333375" cy="419099"/>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5317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9.</a:t>
            </a:r>
            <a:r>
              <a:rPr lang="zh-CN" altLang="en-US" sz="1417" kern="0" smtClean="0">
                <a:solidFill>
                  <a:srgbClr val="000000"/>
                </a:solidFill>
                <a:latin typeface="Times New Roman" pitchFamily="65" charset="-122"/>
                <a:ea typeface="宋体" pitchFamily="65" charset="-122"/>
              </a:rPr>
              <a:t>(2019福建,20)如图电路,闭合开关S,将滑动变阻器的滑片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从</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端向</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端移动过程中,示数减小的电表是</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(选填“A”“V</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”或“V</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”),电路的总功率</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(选填“增大”“减小”或“不变”)。</a:t>
            </a:r>
            <a:endParaRPr lang="zh-CN" altLang="en-US"/>
          </a:p>
          <a:p>
            <a:pPr marL="0" indent="0" eaLnBrk="0" latinLnBrk="1" hangingPunct="0">
              <a:lnSpc>
                <a:spcPct val="100000"/>
              </a:lnSpc>
              <a:spcBef>
                <a:spcPts val="141"/>
              </a:spcBef>
              <a:buNone/>
            </a:pPr>
            <a:r>
              <a:rPr lang="zh-CN" altLang="en-US" sz="8475" kern="0" spc="1244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98.jpeg"/>
          <p:cNvPicPr>
            <a:picLocks noChangeAspect="1"/>
          </p:cNvPicPr>
          <p:nvPr/>
        </p:nvPicPr>
        <p:blipFill>
          <a:blip r:embed="rId4"/>
          <a:stretch>
            <a:fillRect/>
          </a:stretch>
        </p:blipFill>
        <p:spPr>
          <a:xfrm>
            <a:off x="3000364" y="1841495"/>
            <a:ext cx="2657475" cy="1790700"/>
          </a:xfrm>
          <a:prstGeom prst="rect">
            <a:avLst/>
          </a:prstGeom>
        </p:spPr>
      </p:pic>
      <p:sp>
        <p:nvSpPr>
          <p:cNvPr id="4" name="TextBox 2"/>
          <p:cNvSpPr txBox="1"/>
          <p:nvPr/>
        </p:nvSpPr>
        <p:spPr>
          <a:xfrm>
            <a:off x="720000" y="371675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V</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　增大</a:t>
            </a:r>
            <a:endParaRPr lang="zh-CN" altLang="en-US"/>
          </a:p>
        </p:txBody>
      </p:sp>
      <p:sp>
        <p:nvSpPr>
          <p:cNvPr id="5" name="TextBox 4"/>
          <p:cNvSpPr txBox="1"/>
          <p:nvPr/>
        </p:nvSpPr>
        <p:spPr>
          <a:xfrm>
            <a:off x="720000" y="405607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从</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端向</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端移动时,滑动变阻器连入电路的电阻变小,在电源电压不变时,可</a:t>
            </a:r>
            <a:r>
              <a:rPr/>
              <a:t/>
            </a:r>
            <a:br>
              <a:rPr/>
            </a:br>
            <a:r>
              <a:rPr lang="zh-CN" altLang="en-US" sz="1417" kern="0" smtClean="0">
                <a:solidFill>
                  <a:srgbClr val="000000"/>
                </a:solidFill>
                <a:latin typeface="Times New Roman" pitchFamily="65" charset="-122"/>
                <a:ea typeface="宋体" pitchFamily="65" charset="-122"/>
              </a:rPr>
              <a:t>知电路中的电流变大,电阻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两端电压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变大,可得滑动变阻器两端电压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变小,所以示数减小的电表是</a:t>
            </a:r>
            <a:r>
              <a:rPr/>
              <a:t/>
            </a:r>
            <a:br>
              <a:rPr/>
            </a:br>
            <a:r>
              <a:rPr lang="zh-CN" altLang="en-US" sz="1417" kern="0" smtClean="0">
                <a:solidFill>
                  <a:srgbClr val="000000"/>
                </a:solidFill>
                <a:latin typeface="Times New Roman" pitchFamily="65" charset="-122"/>
                <a:ea typeface="宋体" pitchFamily="65" charset="-122"/>
              </a:rPr>
              <a:t>V</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。电路的总功率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,电源电压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不变,电路中电流变大,电路的总功率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增大。</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49852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10.</a:t>
            </a:r>
            <a:r>
              <a:rPr lang="zh-CN" altLang="en-US" sz="1417" kern="0" smtClean="0">
                <a:solidFill>
                  <a:srgbClr val="000000"/>
                </a:solidFill>
                <a:latin typeface="Times New Roman" pitchFamily="65" charset="-122"/>
                <a:ea typeface="宋体" pitchFamily="65" charset="-122"/>
              </a:rPr>
              <a:t>(2018内蒙古包头,11)小聪利用如图甲所示的电路测量额定电压为2.5 V小灯泡的额定功率。</a:t>
            </a:r>
            <a:endParaRPr lang="zh-CN" altLang="en-US"/>
          </a:p>
          <a:p>
            <a:pPr marL="0" indent="0" eaLnBrk="0" latinLnBrk="1" hangingPunct="0">
              <a:lnSpc>
                <a:spcPct val="100000"/>
              </a:lnSpc>
              <a:spcBef>
                <a:spcPts val="141"/>
              </a:spcBef>
              <a:buNone/>
            </a:pPr>
            <a:r>
              <a:rPr lang="zh-CN" altLang="en-US" sz="12232" kern="0" spc="3486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832"/>
              </a:spcBef>
              <a:buNone/>
            </a:pPr>
            <a:r>
              <a:rPr lang="zh-CN" altLang="en-US" sz="1417" kern="0" smtClean="0">
                <a:solidFill>
                  <a:srgbClr val="000000"/>
                </a:solidFill>
                <a:latin typeface="Times New Roman" pitchFamily="65" charset="-122"/>
                <a:ea typeface="宋体" pitchFamily="65" charset="-122"/>
              </a:rPr>
              <a:t>(1)请用笔画线代替导线,将图甲的实物图连接完整,要求滑动变阻器滑片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向右移动时小灯泡变亮。</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(2)连接电路后,闭合开关,发现小灯泡不发光,电流表示数不为零,电压表示数为零,则故障可能是由于小</a:t>
            </a:r>
            <a:r>
              <a:rPr/>
              <a:t/>
            </a:r>
            <a:br>
              <a:rPr/>
            </a:br>
            <a:r>
              <a:rPr lang="zh-CN" altLang="en-US" sz="1417" kern="0" smtClean="0">
                <a:solidFill>
                  <a:srgbClr val="000000"/>
                </a:solidFill>
                <a:latin typeface="Times New Roman" pitchFamily="65" charset="-122"/>
                <a:ea typeface="宋体" pitchFamily="65" charset="-122"/>
              </a:rPr>
              <a:t>灯泡</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(3)当小灯泡正常发光时,电流表示数如图乙所示,则小灯泡的额定功率是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W。在实际测量中,电</a:t>
            </a:r>
            <a:endParaRPr lang="zh-CN" altLang="en-US"/>
          </a:p>
        </p:txBody>
      </p:sp>
      <p:pic>
        <p:nvPicPr>
          <p:cNvPr id="3" name="图片 3" descr="textimage99.jpeg"/>
          <p:cNvPicPr>
            <a:picLocks noChangeAspect="1"/>
          </p:cNvPicPr>
          <p:nvPr/>
        </p:nvPicPr>
        <p:blipFill>
          <a:blip r:embed="rId4"/>
          <a:stretch>
            <a:fillRect/>
          </a:stretch>
        </p:blipFill>
        <p:spPr>
          <a:xfrm>
            <a:off x="1785918" y="1627181"/>
            <a:ext cx="4488786" cy="1987074"/>
          </a:xfrm>
          <a:prstGeom prst="rect">
            <a:avLst/>
          </a:prstGeom>
        </p:spPr>
      </p:pic>
      <p:sp>
        <p:nvSpPr>
          <p:cNvPr id="4" name="TextBox 2"/>
          <p:cNvSpPr txBox="1"/>
          <p:nvPr/>
        </p:nvSpPr>
        <p:spPr>
          <a:xfrm>
            <a:off x="720000" y="98048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00" smtClean="0">
                <a:latin typeface="Microsoft YaHei"/>
                <a:ea typeface="Microsoft YaHei"/>
                <a:cs typeface="Microsoft YaHei"/>
              </a:rPr>
              <a:t>三、实验探究题</a:t>
            </a:r>
            <a:r>
              <a:rPr lang="zh-CN" altLang="en-US" sz="1417" kern="0" smtClean="0">
                <a:solidFill>
                  <a:srgbClr val="000000"/>
                </a:solidFill>
                <a:latin typeface="Times New Roman" pitchFamily="65" charset="-122"/>
                <a:ea typeface="宋体" pitchFamily="65" charset="-122"/>
              </a:rPr>
              <a:t>(共8分)</a:t>
            </a:r>
            <a:endParaRPr lang="zh-CN" altLang="en-US"/>
          </a:p>
        </p:txBody>
      </p:sp>
    </p:spTree>
    <p:custDataLst>
      <p:custData r:id="rId1"/>
    </p:custData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343350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压表有示数时内部有微弱的电流通过,如果考虑这个微弱电流的影响,则所测小灯泡的额定功率偏</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(4)利用如图丙所示的电路也可以完成该实验,请完成下列填空(电源电压不变,</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为滑动变阻器,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a:t>
            </a:r>
            <a:r>
              <a:rPr/>
              <a:t/>
            </a:r>
            <a:br>
              <a:rPr/>
            </a:br>
            <a:r>
              <a:rPr lang="zh-CN" altLang="en-US" sz="1417" kern="0" smtClean="0">
                <a:solidFill>
                  <a:srgbClr val="000000"/>
                </a:solidFill>
                <a:latin typeface="Times New Roman" pitchFamily="65" charset="-122"/>
                <a:ea typeface="宋体" pitchFamily="65" charset="-122"/>
              </a:rPr>
              <a:t>最大阻值为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8475" kern="0" spc="11174"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516"/>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丙</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①只闭合开关S和S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,调节</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,使电压表的示数为2.5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②只闭合开关</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,调节</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,使电压表的示数仍为2.5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③接着将</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调至最左端,记下电压表的示数为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;再将</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调至最右端,记下电压表的示数</a:t>
            </a:r>
            <a:endParaRPr lang="zh-CN" altLang="en-US"/>
          </a:p>
        </p:txBody>
      </p:sp>
      <p:pic>
        <p:nvPicPr>
          <p:cNvPr id="3" name="图片 3" descr="textimage100.jpeg"/>
          <p:cNvPicPr>
            <a:picLocks noChangeAspect="1"/>
          </p:cNvPicPr>
          <p:nvPr/>
        </p:nvPicPr>
        <p:blipFill>
          <a:blip r:embed="rId4"/>
          <a:stretch>
            <a:fillRect/>
          </a:stretch>
        </p:blipFill>
        <p:spPr>
          <a:xfrm>
            <a:off x="2571736" y="1922924"/>
            <a:ext cx="1955587" cy="1403246"/>
          </a:xfrm>
          <a:prstGeom prst="rect">
            <a:avLst/>
          </a:prstGeom>
        </p:spPr>
      </p:pic>
      <p:sp>
        <p:nvSpPr>
          <p:cNvPr id="4" name="TextBox 2"/>
          <p:cNvSpPr txBox="1"/>
          <p:nvPr/>
        </p:nvSpPr>
        <p:spPr>
          <a:xfrm>
            <a:off x="720000" y="434182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。则小灯泡额定功率的表达式</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(用</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表示)。</a:t>
            </a:r>
            <a:endParaRPr lang="zh-CN" altLang="en-US"/>
          </a:p>
        </p:txBody>
      </p:sp>
    </p:spTree>
    <p:custDataLst>
      <p:custData r:id="rId1"/>
    </p:custData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35175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(1)如图所示</a:t>
            </a:r>
            <a:endParaRPr lang="zh-CN" altLang="en-US"/>
          </a:p>
          <a:p>
            <a:pPr marL="0" indent="0" eaLnBrk="0" latinLnBrk="1" hangingPunct="0">
              <a:lnSpc>
                <a:spcPct val="100000"/>
              </a:lnSpc>
              <a:spcBef>
                <a:spcPts val="141"/>
              </a:spcBef>
              <a:buNone/>
            </a:pPr>
            <a:r>
              <a:rPr lang="zh-CN" altLang="en-US" sz="11689" kern="0" spc="16360"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642"/>
              </a:spcBef>
              <a:buNone/>
            </a:pPr>
            <a:r>
              <a:rPr lang="zh-CN" altLang="en-US" sz="1417" kern="0" smtClean="0">
                <a:solidFill>
                  <a:srgbClr val="000000"/>
                </a:solidFill>
                <a:latin typeface="Times New Roman" pitchFamily="65" charset="-122"/>
                <a:ea typeface="宋体" pitchFamily="65" charset="-122"/>
              </a:rPr>
              <a:t>(2)短路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(3)0.6　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(4)①</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　②S和S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　③</a:t>
            </a:r>
            <a:r>
              <a:rPr lang="zh-CN" altLang="en-US" sz="1488" kern="0" spc="53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90" kern="0" spc="258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101.jpeg"/>
          <p:cNvPicPr>
            <a:picLocks noChangeAspect="1"/>
          </p:cNvPicPr>
          <p:nvPr/>
        </p:nvPicPr>
        <p:blipFill>
          <a:blip r:embed="rId5"/>
          <a:stretch>
            <a:fillRect/>
          </a:stretch>
        </p:blipFill>
        <p:spPr>
          <a:xfrm>
            <a:off x="1500166" y="1581826"/>
            <a:ext cx="2685381" cy="1902743"/>
          </a:xfrm>
          <a:prstGeom prst="rect">
            <a:avLst/>
          </a:prstGeom>
        </p:spPr>
      </p:pic>
      <p:graphicFrame>
        <p:nvGraphicFramePr>
          <p:cNvPr id="5" name="对象 4"/>
          <p:cNvGraphicFramePr>
            <a:graphicFrameLocks noChangeAspect="1"/>
          </p:cNvGraphicFramePr>
          <p:nvPr/>
        </p:nvGraphicFramePr>
        <p:xfrm>
          <a:off x="2408150" y="4317085"/>
          <a:ext cx="257174" cy="257175"/>
        </p:xfrm>
        <a:graphic>
          <a:graphicData uri="http://schemas.openxmlformats.org/presentationml/2006/ole">
            <mc:AlternateContent xmlns:mc="http://schemas.openxmlformats.org/markup-compatibility/2006">
              <mc:Choice xmlns:v="urn:schemas-microsoft-com:vml" Requires="v">
                <p:oleObj spid="_x0000_s57347" name="Equation" r:id="rId6" imgW="259200" imgH="259200" progId="">
                  <p:embed/>
                </p:oleObj>
              </mc:Choice>
              <mc:Fallback>
                <p:oleObj name="Equation" r:id="rId6" imgW="259200" imgH="259200" progId="">
                  <p:embed/>
                  <p:pic>
                    <p:nvPicPr>
                      <p:cNvPr id="0" name="OLE substitute image"/>
                      <p:cNvPicPr/>
                      <p:nvPr/>
                    </p:nvPicPr>
                    <p:blipFill>
                      <a:blip r:embed="rId7"/>
                      <a:stretch>
                        <a:fillRect/>
                      </a:stretch>
                    </p:blipFill>
                    <p:spPr>
                      <a:xfrm>
                        <a:off x="2408150" y="4317085"/>
                        <a:ext cx="257174" cy="257175"/>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2725266" y="4251340"/>
          <a:ext cx="657225" cy="447675"/>
        </p:xfrm>
        <a:graphic>
          <a:graphicData uri="http://schemas.openxmlformats.org/presentationml/2006/ole">
            <mc:AlternateContent xmlns:mc="http://schemas.openxmlformats.org/markup-compatibility/2006">
              <mc:Choice xmlns:v="urn:schemas-microsoft-com:vml" Requires="v">
                <p:oleObj spid="_x0000_s57348" name="Equation" r:id="rId8" imgW="662400" imgH="451200" progId="">
                  <p:embed/>
                </p:oleObj>
              </mc:Choice>
              <mc:Fallback>
                <p:oleObj name="Equation" r:id="rId8" imgW="662400" imgH="451200" progId="">
                  <p:embed/>
                  <p:pic>
                    <p:nvPicPr>
                      <p:cNvPr id="0" name="OLE substitute image"/>
                      <p:cNvPicPr/>
                      <p:nvPr/>
                    </p:nvPicPr>
                    <p:blipFill>
                      <a:blip r:embed="rId9"/>
                      <a:stretch>
                        <a:fillRect/>
                      </a:stretch>
                    </p:blipFill>
                    <p:spPr>
                      <a:xfrm>
                        <a:off x="2725266" y="4251340"/>
                        <a:ext cx="657225" cy="447675"/>
                      </a:xfrm>
                      <a:prstGeom prst="rect">
                        <a:avLst/>
                      </a:prstGeom>
                      <a:noFill/>
                    </p:spPr>
                  </p:pic>
                </p:oleObj>
              </mc:Fallback>
            </mc:AlternateContent>
          </a:graphicData>
        </a:graphic>
      </p:graphicFrame>
    </p:spTree>
    <p:custDataLst>
      <p:custData r:id="rId2"/>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20331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(1)如图(每条导线1分)</a:t>
            </a:r>
            <a:endParaRPr lang="zh-CN" altLang="en-US"/>
          </a:p>
          <a:p>
            <a:pPr marL="0" indent="0" eaLnBrk="0" latinLnBrk="1" hangingPunct="0">
              <a:lnSpc>
                <a:spcPct val="100000"/>
              </a:lnSpc>
              <a:spcBef>
                <a:spcPts val="141"/>
              </a:spcBef>
              <a:buNone/>
            </a:pPr>
            <a:r>
              <a:rPr lang="zh-CN" altLang="en-US" sz="11814" kern="0" spc="17735"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685"/>
              </a:spcBef>
              <a:buNone/>
            </a:pPr>
            <a:r>
              <a:rPr lang="zh-CN" altLang="en-US" sz="1417" kern="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　(3)小灯泡处断路    </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处短路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(4)0.38　0.70(或0.7)　1.216</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(8分)(每空1分)</a:t>
            </a:r>
            <a:endParaRPr lang="zh-CN" altLang="en-US"/>
          </a:p>
        </p:txBody>
      </p:sp>
      <p:pic>
        <p:nvPicPr>
          <p:cNvPr id="3" name="图片 3" descr="textimage14.jpeg"/>
          <p:cNvPicPr>
            <a:picLocks noChangeAspect="1"/>
          </p:cNvPicPr>
          <p:nvPr/>
        </p:nvPicPr>
        <p:blipFill>
          <a:blip r:embed="rId4"/>
          <a:stretch>
            <a:fillRect/>
          </a:stretch>
        </p:blipFill>
        <p:spPr>
          <a:xfrm>
            <a:off x="1357290" y="1633803"/>
            <a:ext cx="2825927" cy="1922204"/>
          </a:xfrm>
          <a:prstGeom prst="rect">
            <a:avLst/>
          </a:prstGeom>
        </p:spPr>
      </p:pic>
    </p:spTree>
    <p:custDataLst>
      <p:custData r:id="rId1"/>
    </p:custDataLst>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330956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(1)由图甲可知,滑动变阻器与灯泡尚未连接,由于滑动变阻器的连接要采用“一上一下”的原则,</a:t>
            </a:r>
            <a:r>
              <a:rPr/>
              <a:t/>
            </a:r>
            <a:br>
              <a:rPr/>
            </a:br>
            <a:r>
              <a:rPr lang="zh-CN" altLang="en-US" sz="1417" kern="0" smtClean="0">
                <a:solidFill>
                  <a:srgbClr val="000000"/>
                </a:solidFill>
                <a:latin typeface="Times New Roman" pitchFamily="65" charset="-122"/>
                <a:ea typeface="宋体" pitchFamily="65" charset="-122"/>
              </a:rPr>
              <a:t>且要求滑片向右移动时灯泡变亮,则知滑动变阻器连入电路的电阻变小,滑动变阻器应接下方右边的接</a:t>
            </a:r>
            <a:r>
              <a:rPr/>
              <a:t/>
            </a:r>
            <a:br>
              <a:rPr/>
            </a:br>
            <a:r>
              <a:rPr lang="zh-CN" altLang="en-US" sz="1417" kern="0" smtClean="0">
                <a:solidFill>
                  <a:srgbClr val="000000"/>
                </a:solidFill>
                <a:latin typeface="Times New Roman" pitchFamily="65" charset="-122"/>
                <a:ea typeface="宋体" pitchFamily="65" charset="-122"/>
              </a:rPr>
              <a:t>线柱,连线如答图所示。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(2)由于电流表的示数不为零,故障不可能是断路,又电压表示数为零,则电路故障可能是小灯泡短路引起</a:t>
            </a:r>
            <a:r>
              <a:rPr/>
              <a:t/>
            </a:r>
            <a:br>
              <a:rPr/>
            </a:br>
            <a:r>
              <a:rPr lang="zh-CN" altLang="en-US" sz="1417" kern="0" smtClean="0">
                <a:solidFill>
                  <a:srgbClr val="000000"/>
                </a:solidFill>
                <a:latin typeface="Times New Roman" pitchFamily="65" charset="-122"/>
                <a:ea typeface="宋体" pitchFamily="65" charset="-122"/>
              </a:rPr>
              <a:t>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(3)由图乙可知,小灯泡正常发光时的电流</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=0.24 A,因此,其额定功率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=2.5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0.24 A=0.6 W;若</a:t>
            </a:r>
            <a:r>
              <a:rPr/>
              <a:t/>
            </a:r>
            <a:br>
              <a:rPr/>
            </a:br>
            <a:r>
              <a:rPr lang="zh-CN" altLang="en-US" sz="1417" kern="0" smtClean="0">
                <a:solidFill>
                  <a:srgbClr val="000000"/>
                </a:solidFill>
                <a:latin typeface="Times New Roman" pitchFamily="65" charset="-122"/>
                <a:ea typeface="宋体" pitchFamily="65" charset="-122"/>
              </a:rPr>
              <a:t>考虑电压表有微弱的电流通过,则电流表的示数应为通过小灯泡的电流与通过电压表的电流之和,大于</a:t>
            </a:r>
            <a:r>
              <a:rPr/>
              <a:t/>
            </a:r>
            <a:br>
              <a:rPr/>
            </a:br>
            <a:r>
              <a:rPr lang="zh-CN" altLang="en-US" sz="1417" kern="0" smtClean="0">
                <a:solidFill>
                  <a:srgbClr val="000000"/>
                </a:solidFill>
                <a:latin typeface="Times New Roman" pitchFamily="65" charset="-122"/>
                <a:ea typeface="宋体" pitchFamily="65" charset="-122"/>
              </a:rPr>
              <a:t>通过小灯泡的电流,故所测得的小灯泡的额定功率偏大。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(4)①用图丙所示的电路,闭合S和S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未连入电路,要测小灯泡的额定功率,必须使小灯泡两端的电压</a:t>
            </a:r>
            <a:r>
              <a:rPr/>
              <a:t/>
            </a:r>
            <a:br>
              <a:rPr/>
            </a:br>
            <a:r>
              <a:rPr lang="zh-CN" altLang="en-US" sz="1417" kern="0" smtClean="0">
                <a:solidFill>
                  <a:srgbClr val="000000"/>
                </a:solidFill>
                <a:latin typeface="Times New Roman" pitchFamily="65" charset="-122"/>
                <a:ea typeface="宋体" pitchFamily="65" charset="-122"/>
              </a:rPr>
              <a:t>为额定电压,故应调节滑动变阻器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,使小灯泡两端电压为额定电压。②要测小灯泡的额定功率,还应测</a:t>
            </a:r>
            <a:r>
              <a:rPr/>
              <a:t/>
            </a:r>
            <a:br>
              <a:rPr/>
            </a:br>
            <a:r>
              <a:rPr lang="zh-CN" altLang="en-US" sz="1417" kern="0" smtClean="0">
                <a:solidFill>
                  <a:srgbClr val="000000"/>
                </a:solidFill>
                <a:latin typeface="Times New Roman" pitchFamily="65" charset="-122"/>
                <a:ea typeface="宋体" pitchFamily="65" charset="-122"/>
              </a:rPr>
              <a:t>得通过小灯泡的电流,因未使用电流表,故只能设法让通过</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的电流与通过小灯泡的电流相等,所以此时</a:t>
            </a:r>
            <a:r>
              <a:rPr/>
              <a:t/>
            </a:r>
            <a:br>
              <a:rPr/>
            </a:br>
            <a:r>
              <a:rPr lang="zh-CN" altLang="en-US" sz="1417" kern="0" smtClean="0">
                <a:solidFill>
                  <a:srgbClr val="000000"/>
                </a:solidFill>
                <a:latin typeface="Times New Roman" pitchFamily="65" charset="-122"/>
                <a:ea typeface="宋体" pitchFamily="65" charset="-122"/>
              </a:rPr>
              <a:t>应闭合S和S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,断开S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,保持滑动变阻器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的滑片不动,并调节</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,使其两端的电压与小灯泡的额定电压相</a:t>
            </a:r>
            <a:r>
              <a:rPr/>
              <a:t/>
            </a:r>
            <a:br>
              <a:rPr/>
            </a:br>
            <a:r>
              <a:rPr lang="zh-CN" altLang="en-US" sz="1417" kern="0" smtClean="0">
                <a:solidFill>
                  <a:srgbClr val="000000"/>
                </a:solidFill>
                <a:latin typeface="Times New Roman" pitchFamily="65" charset="-122"/>
                <a:ea typeface="宋体" pitchFamily="65" charset="-122"/>
              </a:rPr>
              <a:t>等。③因未使用电流表,虽然可使滑动变阻器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中的电流与小灯泡的额定电流相等,但仍未能得出电流</a:t>
            </a:r>
            <a:r>
              <a:rPr/>
              <a:t/>
            </a:r>
            <a:br>
              <a:rPr/>
            </a:br>
            <a:r>
              <a:rPr lang="zh-CN" altLang="en-US" sz="1417" kern="0" smtClean="0">
                <a:solidFill>
                  <a:srgbClr val="000000"/>
                </a:solidFill>
                <a:latin typeface="Times New Roman" pitchFamily="65" charset="-122"/>
                <a:ea typeface="宋体" pitchFamily="65" charset="-122"/>
              </a:rPr>
              <a:t>的大小,所以应设法求出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连入电路的阻值;当</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的滑片移至最左端时,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连入电路的电阻为0,此时电压</a:t>
            </a:r>
            <a:r>
              <a:rPr/>
              <a:t/>
            </a:r>
            <a:br>
              <a:rPr/>
            </a:br>
            <a:r>
              <a:rPr lang="zh-CN" altLang="en-US" sz="1417" kern="0" smtClean="0">
                <a:solidFill>
                  <a:srgbClr val="000000"/>
                </a:solidFill>
                <a:latin typeface="Times New Roman" pitchFamily="65" charset="-122"/>
                <a:ea typeface="宋体" pitchFamily="65" charset="-122"/>
              </a:rPr>
              <a:t>表所测得的电压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即电源电压;当</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的滑片移至最右端时,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连入电路的电阻为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,此时电流设为</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,则</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endParaRPr lang="zh-CN" altLang="en-US"/>
          </a:p>
        </p:txBody>
      </p:sp>
      <p:grpSp>
        <p:nvGrpSpPr>
          <p:cNvPr id="3" name="组合 2"/>
          <p:cNvGrpSpPr/>
          <p:nvPr/>
        </p:nvGrpSpPr>
        <p:grpSpPr>
          <a:xfrm>
            <a:off x="720000" y="4198961"/>
            <a:ext cx="8316000" cy="500054"/>
            <a:chOff x="720000" y="1260000"/>
            <a:chExt cx="8316000" cy="500054"/>
          </a:xfrm>
        </p:grpSpPr>
        <p:sp>
          <p:nvSpPr>
            <p:cNvPr id="4" name="TextBox 2"/>
            <p:cNvSpPr txBox="1"/>
            <p:nvPr/>
          </p:nvSpPr>
          <p:spPr>
            <a:xfrm>
              <a:off x="720000" y="1260000"/>
              <a:ext cx="8316000" cy="42428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2270" kern="0" spc="-39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540" kern="0" spc="15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,可得:</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2540" kern="0" spc="18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;所以</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2595" kern="0" spc="-34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95" kern="0" spc="437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2757" kern="0" spc="421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graphicFrame>
          <p:nvGraphicFramePr>
            <p:cNvPr id="5" name="对象 4"/>
            <p:cNvGraphicFramePr>
              <a:graphicFrameLocks noChangeAspect="1"/>
            </p:cNvGraphicFramePr>
            <p:nvPr/>
          </p:nvGraphicFramePr>
          <p:xfrm>
            <a:off x="720000" y="1312008"/>
            <a:ext cx="238124" cy="400049"/>
          </p:xfrm>
          <a:graphic>
            <a:graphicData uri="http://schemas.openxmlformats.org/presentationml/2006/ole">
              <mc:AlternateContent xmlns:mc="http://schemas.openxmlformats.org/markup-compatibility/2006">
                <mc:Choice xmlns:v="urn:schemas-microsoft-com:vml" Requires="v">
                  <p:oleObj spid="_x0000_s58375" name="Equation" r:id="rId5" imgW="240000" imgH="403200" progId="">
                    <p:embed/>
                  </p:oleObj>
                </mc:Choice>
                <mc:Fallback>
                  <p:oleObj name="Equation" r:id="rId5" imgW="240000" imgH="403200" progId="">
                    <p:embed/>
                    <p:pic>
                      <p:nvPicPr>
                        <p:cNvPr id="0" name="OLE substitute image"/>
                        <p:cNvPicPr/>
                        <p:nvPr/>
                      </p:nvPicPr>
                      <p:blipFill>
                        <a:blip r:embed="rId6"/>
                        <a:stretch>
                          <a:fillRect/>
                        </a:stretch>
                      </p:blipFill>
                      <p:spPr>
                        <a:xfrm>
                          <a:off x="720000" y="1312008"/>
                          <a:ext cx="238124" cy="40004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164580" y="1312343"/>
            <a:ext cx="514350" cy="447675"/>
          </p:xfrm>
          <a:graphic>
            <a:graphicData uri="http://schemas.openxmlformats.org/presentationml/2006/ole">
              <mc:AlternateContent xmlns:mc="http://schemas.openxmlformats.org/markup-compatibility/2006">
                <mc:Choice xmlns:v="urn:schemas-microsoft-com:vml" Requires="v">
                  <p:oleObj spid="_x0000_s58376" name="Equation" r:id="rId7" imgW="518400" imgH="451200" progId="">
                    <p:embed/>
                  </p:oleObj>
                </mc:Choice>
                <mc:Fallback>
                  <p:oleObj name="Equation" r:id="rId7" imgW="518400" imgH="451200" progId="">
                    <p:embed/>
                    <p:pic>
                      <p:nvPicPr>
                        <p:cNvPr id="0" name="OLE substitute image"/>
                        <p:cNvPicPr/>
                        <p:nvPr/>
                      </p:nvPicPr>
                      <p:blipFill>
                        <a:blip r:embed="rId8"/>
                        <a:stretch>
                          <a:fillRect/>
                        </a:stretch>
                      </p:blipFill>
                      <p:spPr>
                        <a:xfrm>
                          <a:off x="1164580" y="1312343"/>
                          <a:ext cx="514350" cy="447675"/>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2388506" y="1312343"/>
            <a:ext cx="552449" cy="447674"/>
          </p:xfrm>
          <a:graphic>
            <a:graphicData uri="http://schemas.openxmlformats.org/presentationml/2006/ole">
              <mc:AlternateContent xmlns:mc="http://schemas.openxmlformats.org/markup-compatibility/2006">
                <mc:Choice xmlns:v="urn:schemas-microsoft-com:vml" Requires="v">
                  <p:oleObj spid="_x0000_s58377" name="Equation" r:id="rId9" imgW="556800" imgH="451200" progId="">
                    <p:embed/>
                  </p:oleObj>
                </mc:Choice>
                <mc:Fallback>
                  <p:oleObj name="Equation" r:id="rId9" imgW="556800" imgH="451200" progId="">
                    <p:embed/>
                    <p:pic>
                      <p:nvPicPr>
                        <p:cNvPr id="0" name="OLE substitute image"/>
                        <p:cNvPicPr/>
                        <p:nvPr/>
                      </p:nvPicPr>
                      <p:blipFill>
                        <a:blip r:embed="rId10"/>
                        <a:stretch>
                          <a:fillRect/>
                        </a:stretch>
                      </p:blipFill>
                      <p:spPr>
                        <a:xfrm>
                          <a:off x="2388506" y="1312343"/>
                          <a:ext cx="552449" cy="447674"/>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3602421" y="1301739"/>
            <a:ext cx="285750" cy="457200"/>
          </p:xfrm>
          <a:graphic>
            <a:graphicData uri="http://schemas.openxmlformats.org/presentationml/2006/ole">
              <mc:AlternateContent xmlns:mc="http://schemas.openxmlformats.org/markup-compatibility/2006">
                <mc:Choice xmlns:v="urn:schemas-microsoft-com:vml" Requires="v">
                  <p:oleObj spid="_x0000_s58378" name="Equation" r:id="rId11" imgW="288000" imgH="460800" progId="">
                    <p:embed/>
                  </p:oleObj>
                </mc:Choice>
                <mc:Fallback>
                  <p:oleObj name="Equation" r:id="rId11" imgW="288000" imgH="460800" progId="">
                    <p:embed/>
                    <p:pic>
                      <p:nvPicPr>
                        <p:cNvPr id="0" name="OLE substitute image"/>
                        <p:cNvPicPr/>
                        <p:nvPr/>
                      </p:nvPicPr>
                      <p:blipFill>
                        <a:blip r:embed="rId12"/>
                        <a:stretch>
                          <a:fillRect/>
                        </a:stretch>
                      </p:blipFill>
                      <p:spPr>
                        <a:xfrm>
                          <a:off x="3602421" y="1301739"/>
                          <a:ext cx="285750" cy="457200"/>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3989684" y="1301739"/>
            <a:ext cx="885824" cy="457199"/>
          </p:xfrm>
          <a:graphic>
            <a:graphicData uri="http://schemas.openxmlformats.org/presentationml/2006/ole">
              <mc:AlternateContent xmlns:mc="http://schemas.openxmlformats.org/markup-compatibility/2006">
                <mc:Choice xmlns:v="urn:schemas-microsoft-com:vml" Requires="v">
                  <p:oleObj spid="_x0000_s58379" name="Equation" r:id="rId13" imgW="892800" imgH="460800" progId="">
                    <p:embed/>
                  </p:oleObj>
                </mc:Choice>
                <mc:Fallback>
                  <p:oleObj name="Equation" r:id="rId13" imgW="892800" imgH="460800" progId="">
                    <p:embed/>
                    <p:pic>
                      <p:nvPicPr>
                        <p:cNvPr id="0" name="OLE substitute image"/>
                        <p:cNvPicPr/>
                        <p:nvPr/>
                      </p:nvPicPr>
                      <p:blipFill>
                        <a:blip r:embed="rId14"/>
                        <a:stretch>
                          <a:fillRect/>
                        </a:stretch>
                      </p:blipFill>
                      <p:spPr>
                        <a:xfrm>
                          <a:off x="3989684" y="1301739"/>
                          <a:ext cx="885824" cy="457199"/>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5698596" y="1274280"/>
            <a:ext cx="885824" cy="485774"/>
          </p:xfrm>
          <a:graphic>
            <a:graphicData uri="http://schemas.openxmlformats.org/presentationml/2006/ole">
              <mc:AlternateContent xmlns:mc="http://schemas.openxmlformats.org/markup-compatibility/2006">
                <mc:Choice xmlns:v="urn:schemas-microsoft-com:vml" Requires="v">
                  <p:oleObj spid="_x0000_s58380" name="Equation" r:id="rId15" imgW="892800" imgH="489600" progId="">
                    <p:embed/>
                  </p:oleObj>
                </mc:Choice>
                <mc:Fallback>
                  <p:oleObj name="Equation" r:id="rId15" imgW="892800" imgH="489600" progId="">
                    <p:embed/>
                    <p:pic>
                      <p:nvPicPr>
                        <p:cNvPr id="0" name="OLE substitute image"/>
                        <p:cNvPicPr/>
                        <p:nvPr/>
                      </p:nvPicPr>
                      <p:blipFill>
                        <a:blip r:embed="rId16"/>
                        <a:stretch>
                          <a:fillRect/>
                        </a:stretch>
                      </p:blipFill>
                      <p:spPr>
                        <a:xfrm>
                          <a:off x="5698596" y="1274280"/>
                          <a:ext cx="885824" cy="485774"/>
                        </a:xfrm>
                        <a:prstGeom prst="rect">
                          <a:avLst/>
                        </a:prstGeom>
                        <a:noFill/>
                      </p:spPr>
                    </p:pic>
                  </p:oleObj>
                </mc:Fallback>
              </mc:AlternateContent>
            </a:graphicData>
          </a:graphic>
        </p:graphicFrame>
      </p:grpSp>
      <p:pic>
        <p:nvPicPr>
          <p:cNvPr id="12" name="New picture" hidden="1"/>
          <p:cNvPicPr/>
          <p:nvPr/>
        </p:nvPicPr>
        <p:blipFill>
          <a:blip r:embed="rId17"/>
          <a:stretch>
            <a:fillRect/>
          </a:stretch>
        </p:blipFill>
        <p:spPr>
          <a:xfrm>
            <a:off x="10769600" y="12268200"/>
            <a:ext cx="355600" cy="482600"/>
          </a:xfrm>
          <a:prstGeom prst="cube">
            <a:avLst/>
          </a:prstGeom>
        </p:spPr>
      </p:pic>
    </p:spTree>
    <p:custDataLst>
      <p:custData r:id="rId2"/>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20000" y="1260000"/>
            <a:ext cx="8316000" cy="1322157"/>
            <a:chOff x="720000" y="1260000"/>
            <a:chExt cx="8316000" cy="1322157"/>
          </a:xfrm>
        </p:grpSpPr>
        <p:sp>
          <p:nvSpPr>
            <p:cNvPr id="2" name="TextBox 2"/>
            <p:cNvSpPr txBox="1"/>
            <p:nvPr/>
          </p:nvSpPr>
          <p:spPr>
            <a:xfrm>
              <a:off x="720000" y="1260000"/>
              <a:ext cx="8316000" cy="132215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(1)根据电路图连接实物图,电流表A</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串联,电流表A</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接在干路上。(2)闭合开关前滑动变阻器</a:t>
              </a:r>
              <a:r>
                <a:rPr/>
                <a:t/>
              </a:r>
              <a:br>
                <a:rPr/>
              </a:br>
              <a:r>
                <a:rPr lang="zh-CN" altLang="en-US" sz="1417" kern="0" smtClean="0">
                  <a:solidFill>
                    <a:srgbClr val="000000"/>
                  </a:solidFill>
                  <a:latin typeface="Times New Roman" pitchFamily="65" charset="-122"/>
                  <a:ea typeface="宋体" pitchFamily="65" charset="-122"/>
                </a:rPr>
                <a:t>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应置于连入电路阻值最大处,所以滑片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应置于</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端。(3)灯不亮,可能灯被短路或者灯泡断路,两</a:t>
              </a:r>
              <a:r>
                <a:rPr/>
                <a:t/>
              </a:r>
              <a:br>
                <a:rPr/>
              </a:br>
              <a:r>
                <a:rPr lang="zh-CN" altLang="en-US" sz="1417" kern="0" smtClean="0">
                  <a:solidFill>
                    <a:srgbClr val="000000"/>
                  </a:solidFill>
                  <a:latin typeface="Times New Roman" pitchFamily="65" charset="-122"/>
                  <a:ea typeface="宋体" pitchFamily="65" charset="-122"/>
                </a:rPr>
                <a:t>个电流表有示数且示数相同,故为灯泡处断路或</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处短路。(4)测量小灯泡的额定功率,要使灯泡两端电</a:t>
              </a:r>
              <a:r>
                <a:rPr/>
                <a:t/>
              </a:r>
              <a:br>
                <a:rPr/>
              </a:br>
              <a:r>
                <a:rPr lang="zh-CN" altLang="en-US" sz="1417" kern="0" smtClean="0">
                  <a:solidFill>
                    <a:srgbClr val="000000"/>
                  </a:solidFill>
                  <a:latin typeface="Times New Roman" pitchFamily="65" charset="-122"/>
                  <a:ea typeface="宋体" pitchFamily="65" charset="-122"/>
                </a:rPr>
                <a:t>压为额定电压3.8 V,</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两端电压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=3.8 V,通过</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的电流</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2590" kern="0" spc="-7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57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=0.38 A,由图可知干路电流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=0.7</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 A,通过小灯泡的电流</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=0.7 A-0.38 A=0.32 A,则小灯泡的额定功率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=3.8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0.32 A=1.216 W。</a:t>
              </a:r>
              <a:endParaRPr lang="zh-CN" altLang="en-US"/>
            </a:p>
          </p:txBody>
        </p:sp>
        <p:graphicFrame>
          <p:nvGraphicFramePr>
            <p:cNvPr id="4" name="对象 3"/>
            <p:cNvGraphicFramePr>
              <a:graphicFrameLocks noChangeAspect="1"/>
            </p:cNvGraphicFramePr>
            <p:nvPr/>
          </p:nvGraphicFramePr>
          <p:xfrm>
            <a:off x="5376588" y="1958741"/>
            <a:ext cx="238125" cy="447675"/>
          </p:xfrm>
          <a:graphic>
            <a:graphicData uri="http://schemas.openxmlformats.org/presentationml/2006/ole">
              <mc:AlternateContent xmlns:mc="http://schemas.openxmlformats.org/markup-compatibility/2006">
                <mc:Choice xmlns:v="urn:schemas-microsoft-com:vml" Requires="v">
                  <p:oleObj spid="_x0000_s5123" name="Equation" r:id="rId5" imgW="240000" imgH="451200" progId="">
                    <p:embed/>
                  </p:oleObj>
                </mc:Choice>
                <mc:Fallback>
                  <p:oleObj name="Equation" r:id="rId5" imgW="240000" imgH="451200" progId="">
                    <p:embed/>
                    <p:pic>
                      <p:nvPicPr>
                        <p:cNvPr id="0" name="OLE substitute image"/>
                        <p:cNvPicPr/>
                        <p:nvPr/>
                      </p:nvPicPr>
                      <p:blipFill>
                        <a:blip r:embed="rId6"/>
                        <a:stretch>
                          <a:fillRect/>
                        </a:stretch>
                      </p:blipFill>
                      <p:spPr>
                        <a:xfrm>
                          <a:off x="5376588" y="1958741"/>
                          <a:ext cx="238125" cy="447675"/>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5716227" y="1948286"/>
            <a:ext cx="381000" cy="419100"/>
          </p:xfrm>
          <a:graphic>
            <a:graphicData uri="http://schemas.openxmlformats.org/presentationml/2006/ole">
              <mc:AlternateContent xmlns:mc="http://schemas.openxmlformats.org/markup-compatibility/2006">
                <mc:Choice xmlns:v="urn:schemas-microsoft-com:vml" Requires="v">
                  <p:oleObj spid="_x0000_s5124" name="Equation" r:id="rId7" imgW="384000" imgH="422400" progId="">
                    <p:embed/>
                  </p:oleObj>
                </mc:Choice>
                <mc:Fallback>
                  <p:oleObj name="Equation" r:id="rId7" imgW="384000" imgH="422400" progId="">
                    <p:embed/>
                    <p:pic>
                      <p:nvPicPr>
                        <p:cNvPr id="0" name="OLE substitute image"/>
                        <p:cNvPicPr/>
                        <p:nvPr/>
                      </p:nvPicPr>
                      <p:blipFill>
                        <a:blip r:embed="rId8"/>
                        <a:stretch>
                          <a:fillRect/>
                        </a:stretch>
                      </p:blipFill>
                      <p:spPr>
                        <a:xfrm>
                          <a:off x="5716227" y="1948286"/>
                          <a:ext cx="381000" cy="419100"/>
                        </a:xfrm>
                        <a:prstGeom prst="rect">
                          <a:avLst/>
                        </a:prstGeom>
                        <a:noFill/>
                      </p:spPr>
                    </p:pic>
                  </p:oleObj>
                </mc:Fallback>
              </mc:AlternateContent>
            </a:graphicData>
          </a:graphic>
        </p:graphicFrame>
      </p:grpSp>
    </p:spTree>
    <p:custDataLst>
      <p:custData r:id="rId2"/>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348569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(2020山东潍坊,22,8分)某实验小组用如图甲所示的器材,测量标有“3.8 V”字样小灯泡的额定功率,</a:t>
            </a:r>
            <a:r>
              <a:rPr/>
              <a:t/>
            </a:r>
            <a:br>
              <a:rPr/>
            </a:br>
            <a:r>
              <a:rPr lang="zh-CN" altLang="en-US" sz="1417" kern="0" smtClean="0">
                <a:solidFill>
                  <a:srgbClr val="000000"/>
                </a:solidFill>
                <a:latin typeface="Times New Roman" pitchFamily="65" charset="-122"/>
                <a:ea typeface="宋体" pitchFamily="65" charset="-122"/>
              </a:rPr>
              <a:t>电源电压不变。</a:t>
            </a:r>
            <a:endParaRPr lang="zh-CN" altLang="en-US"/>
          </a:p>
          <a:p>
            <a:pPr marL="0" indent="0" eaLnBrk="0" latinLnBrk="1" hangingPunct="0">
              <a:lnSpc>
                <a:spcPct val="100000"/>
              </a:lnSpc>
              <a:spcBef>
                <a:spcPts val="141"/>
              </a:spcBef>
              <a:buNone/>
            </a:pPr>
            <a:r>
              <a:rPr lang="zh-CN" altLang="en-US" sz="12232" kern="0" spc="2106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832"/>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(1)请用笔画线代替导线,将图甲中的实物图连接完整(要求滑动变阻器滑片向</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端滑动时接入电路的阻</a:t>
            </a:r>
            <a:r>
              <a:rPr/>
              <a:t/>
            </a:r>
            <a:br>
              <a:rPr/>
            </a:br>
            <a:r>
              <a:rPr lang="zh-CN" altLang="en-US" sz="1417" kern="0" smtClean="0">
                <a:solidFill>
                  <a:srgbClr val="000000"/>
                </a:solidFill>
                <a:latin typeface="Times New Roman" pitchFamily="65" charset="-122"/>
                <a:ea typeface="宋体" pitchFamily="65" charset="-122"/>
              </a:rPr>
              <a:t>值变大);</a:t>
            </a:r>
            <a:endParaRPr lang="zh-CN" altLang="en-US"/>
          </a:p>
        </p:txBody>
      </p:sp>
      <p:pic>
        <p:nvPicPr>
          <p:cNvPr id="3" name="图片 3" descr="textimage15.jpeg"/>
          <p:cNvPicPr>
            <a:picLocks noChangeAspect="1"/>
          </p:cNvPicPr>
          <p:nvPr/>
        </p:nvPicPr>
        <p:blipFill>
          <a:blip r:embed="rId4"/>
          <a:stretch>
            <a:fillRect/>
          </a:stretch>
        </p:blipFill>
        <p:spPr>
          <a:xfrm>
            <a:off x="2000232" y="1708610"/>
            <a:ext cx="3173600" cy="1987074"/>
          </a:xfrm>
          <a:prstGeom prst="rect">
            <a:avLst/>
          </a:prstGeom>
        </p:spPr>
      </p:pic>
    </p:spTree>
    <p:custDataLst>
      <p:custData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85578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(2)图甲电路连接完成后,经检查无误,闭合开关,发现电流表有示数,但小灯泡不亮。为完成实验,必要的</a:t>
            </a:r>
            <a:r>
              <a:rPr/>
              <a:t/>
            </a:r>
            <a:br>
              <a:rPr/>
            </a:br>
            <a:r>
              <a:rPr lang="zh-CN" altLang="en-US" sz="1417" kern="0" smtClean="0">
                <a:solidFill>
                  <a:srgbClr val="000000"/>
                </a:solidFill>
                <a:latin typeface="Times New Roman" pitchFamily="65" charset="-122"/>
                <a:ea typeface="宋体" pitchFamily="65" charset="-122"/>
              </a:rPr>
              <a:t>操作是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A.更换小灯泡</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B.移动滑动变阻器滑片,减小滑动变阻器连入的阻值</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(3)调节滑动变阻器过程中,观察</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表的示数,确定小灯泡是否达到了额定功率;</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(4)实验过程中,某时刻电流表和电压表示数分别如图乙所示,此时小灯泡的实际功率为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a:t>
            </a:r>
            <a:endParaRPr lang="zh-CN" altLang="en-US"/>
          </a:p>
          <a:p>
            <a:pPr marL="0" indent="0" eaLnBrk="0" latinLnBrk="1" hangingPunct="0">
              <a:lnSpc>
                <a:spcPct val="100000"/>
              </a:lnSpc>
              <a:spcBef>
                <a:spcPts val="141"/>
              </a:spcBef>
              <a:buNone/>
            </a:pPr>
            <a:r>
              <a:rPr lang="zh-CN" altLang="en-US" sz="6638" kern="0" spc="47061"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872"/>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endParaRPr lang="zh-CN" altLang="en-US"/>
          </a:p>
        </p:txBody>
      </p:sp>
      <p:pic>
        <p:nvPicPr>
          <p:cNvPr id="3" name="图片 3" descr="textimage16.jpeg"/>
          <p:cNvPicPr>
            <a:picLocks noChangeAspect="1"/>
          </p:cNvPicPr>
          <p:nvPr/>
        </p:nvPicPr>
        <p:blipFill>
          <a:blip r:embed="rId4"/>
          <a:stretch>
            <a:fillRect/>
          </a:stretch>
        </p:blipFill>
        <p:spPr>
          <a:xfrm>
            <a:off x="1285852" y="2652503"/>
            <a:ext cx="5558043" cy="1117818"/>
          </a:xfrm>
          <a:prstGeom prst="rect">
            <a:avLst/>
          </a:prstGeom>
        </p:spPr>
      </p:pic>
    </p:spTree>
    <p:custDataLst>
      <p:custData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81865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(1)如图所示　(2)B　(3)电压　(4)1.26</a:t>
            </a:r>
            <a:endParaRPr lang="zh-CN" altLang="en-US"/>
          </a:p>
          <a:p>
            <a:pPr marL="0" indent="0" eaLnBrk="0" latinLnBrk="1" hangingPunct="0">
              <a:lnSpc>
                <a:spcPct val="100000"/>
              </a:lnSpc>
              <a:spcBef>
                <a:spcPts val="141"/>
              </a:spcBef>
              <a:buNone/>
            </a:pPr>
            <a:r>
              <a:rPr lang="zh-CN" altLang="en-US" sz="12232" kern="0" spc="2106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832"/>
              </a:spcBef>
              <a:buNone/>
            </a:pPr>
            <a:r>
              <a:rPr lang="zh-CN" altLang="en-US" sz="1417" kern="0" smtClean="0">
                <a:solidFill>
                  <a:srgbClr val="000000"/>
                </a:solidFill>
                <a:latin typeface="Times New Roman" pitchFamily="65" charset="-122"/>
                <a:ea typeface="宋体" pitchFamily="65" charset="-122"/>
              </a:rPr>
              <a:t>[说明:(1)小题2分,每画对一条得1分;其余每空2分,本题共计8分。]</a:t>
            </a:r>
            <a:endParaRPr lang="zh-CN" altLang="en-US"/>
          </a:p>
        </p:txBody>
      </p:sp>
      <p:pic>
        <p:nvPicPr>
          <p:cNvPr id="3" name="图片 3" descr="textimage17.jpeg"/>
          <p:cNvPicPr>
            <a:picLocks noChangeAspect="1"/>
          </p:cNvPicPr>
          <p:nvPr/>
        </p:nvPicPr>
        <p:blipFill>
          <a:blip r:embed="rId4"/>
          <a:stretch>
            <a:fillRect/>
          </a:stretch>
        </p:blipFill>
        <p:spPr>
          <a:xfrm>
            <a:off x="1428728" y="1568933"/>
            <a:ext cx="3173600" cy="1987074"/>
          </a:xfrm>
          <a:prstGeom prst="rect">
            <a:avLst/>
          </a:prstGeom>
        </p:spPr>
      </p:pic>
    </p:spTree>
    <p:custDataLst>
      <p:custData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555743"/>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考点一　电功、电能和电热</a:t>
            </a:r>
            <a:endParaRPr lang="zh-CN" altLang="en-US" sz="1500">
              <a:solidFill>
                <a:schemeClr val="accent6">
                  <a:lumMod val="75000"/>
                </a:schemeClr>
              </a:solidFill>
              <a:latin typeface="Microsoft YaHei"/>
              <a:ea typeface="Microsoft YaHei"/>
              <a:cs typeface="Microsoft YaHei"/>
            </a:endParaRPr>
          </a:p>
        </p:txBody>
      </p:sp>
      <p:sp>
        <p:nvSpPr>
          <p:cNvPr id="4" name="矩形 3"/>
          <p:cNvSpPr/>
          <p:nvPr/>
        </p:nvSpPr>
        <p:spPr>
          <a:xfrm>
            <a:off x="839641" y="1256615"/>
            <a:ext cx="7680960" cy="323165"/>
          </a:xfrm>
          <a:prstGeom prst="rect">
            <a:avLst/>
          </a:prstGeom>
        </p:spPr>
        <p:txBody>
          <a:bodyPr wrap="square">
            <a:spAutoFit/>
          </a:bodyPr>
          <a:lstStyle/>
          <a:p>
            <a:pPr algn="ctr"/>
            <a:r>
              <a:rPr lang="en-US" altLang="zh-CN" sz="1500" smtClean="0">
                <a:latin typeface="Microsoft YaHei"/>
                <a:ea typeface="Microsoft YaHei"/>
                <a:cs typeface="Microsoft YaHei"/>
              </a:rPr>
              <a:t>A</a:t>
            </a:r>
            <a:r>
              <a:rPr lang="zh-TW" altLang="en-US" sz="1500" smtClean="0">
                <a:latin typeface="Microsoft YaHei"/>
                <a:ea typeface="Microsoft YaHei"/>
                <a:cs typeface="Microsoft YaHei"/>
              </a:rPr>
              <a:t>组   </a:t>
            </a:r>
            <a:r>
              <a:rPr lang="en-US" altLang="zh-CN" sz="1500" smtClean="0">
                <a:latin typeface="Microsoft YaHei"/>
                <a:ea typeface="Microsoft YaHei"/>
                <a:cs typeface="Microsoft YaHei"/>
              </a:rPr>
              <a:t>2020</a:t>
            </a:r>
            <a:r>
              <a:rPr lang="zh-CN" altLang="en-US" sz="1500" smtClean="0">
                <a:latin typeface="Microsoft YaHei"/>
                <a:ea typeface="Microsoft YaHei"/>
                <a:cs typeface="Microsoft YaHei"/>
              </a:rPr>
              <a:t>年全国中考题组</a:t>
            </a:r>
            <a:endParaRPr lang="zh-CN" altLang="en-US" sz="1400">
              <a:latin typeface="+mn-ea"/>
            </a:endParaRPr>
          </a:p>
        </p:txBody>
      </p:sp>
      <p:sp>
        <p:nvSpPr>
          <p:cNvPr id="5" name="TextBox 2"/>
          <p:cNvSpPr txBox="1"/>
          <p:nvPr/>
        </p:nvSpPr>
        <p:spPr>
          <a:xfrm>
            <a:off x="720000" y="1889291"/>
            <a:ext cx="8316000" cy="161621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dirty="0" smtClean="0">
                <a:solidFill>
                  <a:srgbClr val="000000"/>
                </a:solidFill>
                <a:latin typeface="Times New Roman" pitchFamily="65" charset="-122"/>
                <a:ea typeface="宋体" pitchFamily="65" charset="-122"/>
              </a:rPr>
              <a:t>1.</a:t>
            </a:r>
            <a:r>
              <a:rPr lang="zh-CN" altLang="en-US" sz="1417" kern="0" dirty="0" smtClean="0">
                <a:solidFill>
                  <a:srgbClr val="000000"/>
                </a:solidFill>
                <a:latin typeface="Times New Roman" pitchFamily="65" charset="-122"/>
                <a:ea typeface="宋体" pitchFamily="65" charset="-122"/>
              </a:rPr>
              <a:t>(2020浙江温州,6,4分)电蚊拍灭蚊时,蚊子碰到金属网形成闭合电路,蚊子往往会被烧毁。下列说法</a:t>
            </a:r>
            <a:r>
              <a:rPr lang="zh-CN" altLang="en-US" sz="1417" u="sng" kern="0" dirty="0" smtClean="0">
                <a:solidFill>
                  <a:srgbClr val="000000"/>
                </a:solidFill>
                <a:latin typeface="Times New Roman" pitchFamily="65" charset="-122"/>
                <a:ea typeface="宋体" pitchFamily="65" charset="-122"/>
              </a:rPr>
              <a:t>不</a:t>
            </a:r>
            <a:r>
              <a:rPr dirty="0"/>
              <a:t/>
            </a:r>
            <a:br>
              <a:rPr dirty="0"/>
            </a:br>
            <a:r>
              <a:rPr lang="zh-CN" altLang="en-US" sz="1417" u="sng" kern="0" dirty="0" smtClean="0">
                <a:solidFill>
                  <a:srgbClr val="000000"/>
                </a:solidFill>
                <a:latin typeface="Times New Roman" pitchFamily="65" charset="-122"/>
                <a:ea typeface="宋体" pitchFamily="65" charset="-122"/>
              </a:rPr>
              <a:t>合理</a:t>
            </a:r>
            <a:r>
              <a:rPr lang="zh-CN" altLang="en-US" sz="1417" kern="0" dirty="0" smtClean="0">
                <a:solidFill>
                  <a:srgbClr val="000000"/>
                </a:solidFill>
                <a:latin typeface="Times New Roman" pitchFamily="65" charset="-122"/>
                <a:ea typeface="宋体" pitchFamily="65" charset="-122"/>
              </a:rPr>
              <a:t>的是 (　　)</a:t>
            </a:r>
            <a:endParaRPr lang="zh-CN" altLang="en-US" dirty="0"/>
          </a:p>
          <a:p>
            <a:pPr marL="0" indent="0" eaLnBrk="0" latinLnBrk="1" hangingPunct="0">
              <a:lnSpc>
                <a:spcPct val="100000"/>
              </a:lnSpc>
              <a:spcBef>
                <a:spcPts val="2121"/>
              </a:spcBef>
              <a:buNone/>
            </a:pPr>
            <a:r>
              <a:rPr lang="zh-CN" altLang="en-US" sz="1417" kern="0" dirty="0" smtClean="0">
                <a:solidFill>
                  <a:srgbClr val="000000"/>
                </a:solidFill>
                <a:latin typeface="Times New Roman" pitchFamily="65" charset="-122"/>
                <a:ea typeface="宋体" pitchFamily="65" charset="-122"/>
              </a:rPr>
              <a:t>A.蚊子是可以导电的</a:t>
            </a:r>
            <a:endParaRPr lang="zh-CN" altLang="en-US" dirty="0"/>
          </a:p>
          <a:p>
            <a:pPr marL="0" indent="0" eaLnBrk="0" latinLnBrk="1" hangingPunct="0">
              <a:lnSpc>
                <a:spcPct val="100000"/>
              </a:lnSpc>
              <a:spcBef>
                <a:spcPts val="141"/>
              </a:spcBef>
              <a:buNone/>
            </a:pPr>
            <a:r>
              <a:rPr lang="zh-CN" altLang="en-US" sz="1417" kern="0" dirty="0" smtClean="0">
                <a:solidFill>
                  <a:srgbClr val="000000"/>
                </a:solidFill>
                <a:latin typeface="Times New Roman" pitchFamily="65" charset="-122"/>
                <a:ea typeface="宋体" pitchFamily="65" charset="-122"/>
              </a:rPr>
              <a:t>B.电蚊拍电压降低烧毁效果变差</a:t>
            </a:r>
            <a:endParaRPr lang="zh-CN" altLang="en-US" dirty="0"/>
          </a:p>
          <a:p>
            <a:pPr marL="0" indent="0" eaLnBrk="0" latinLnBrk="1" hangingPunct="0">
              <a:lnSpc>
                <a:spcPct val="100000"/>
              </a:lnSpc>
              <a:spcBef>
                <a:spcPts val="141"/>
              </a:spcBef>
              <a:buNone/>
            </a:pPr>
            <a:r>
              <a:rPr lang="zh-CN" altLang="en-US" sz="1417" kern="0" dirty="0" smtClean="0">
                <a:solidFill>
                  <a:srgbClr val="000000"/>
                </a:solidFill>
                <a:latin typeface="Times New Roman" pitchFamily="65" charset="-122"/>
                <a:ea typeface="宋体" pitchFamily="65" charset="-122"/>
              </a:rPr>
              <a:t>C.蚊子烧毁是因为电流的热效应</a:t>
            </a:r>
            <a:endParaRPr lang="zh-CN" altLang="en-US" dirty="0"/>
          </a:p>
          <a:p>
            <a:pPr marL="0" indent="0" eaLnBrk="0" latinLnBrk="1" hangingPunct="0">
              <a:lnSpc>
                <a:spcPct val="100000"/>
              </a:lnSpc>
              <a:spcBef>
                <a:spcPts val="141"/>
              </a:spcBef>
              <a:buNone/>
            </a:pPr>
            <a:r>
              <a:rPr lang="zh-CN" altLang="en-US" sz="1417" kern="0" dirty="0" smtClean="0">
                <a:solidFill>
                  <a:srgbClr val="000000"/>
                </a:solidFill>
                <a:latin typeface="Times New Roman" pitchFamily="65" charset="-122"/>
                <a:ea typeface="宋体" pitchFamily="65" charset="-122"/>
              </a:rPr>
              <a:t>D.烧毁时可能没有电流通过蚊子</a:t>
            </a:r>
            <a:endParaRPr lang="zh-CN" altLang="en-US" dirty="0"/>
          </a:p>
        </p:txBody>
      </p:sp>
      <p:pic>
        <p:nvPicPr>
          <p:cNvPr id="6" name="图片 3" descr="textimage0.jpeg"/>
          <p:cNvPicPr>
            <a:picLocks noChangeAspect="1"/>
          </p:cNvPicPr>
          <p:nvPr/>
        </p:nvPicPr>
        <p:blipFill>
          <a:blip r:embed="rId4"/>
          <a:stretch>
            <a:fillRect/>
          </a:stretch>
        </p:blipFill>
        <p:spPr>
          <a:xfrm>
            <a:off x="3571868" y="2327910"/>
            <a:ext cx="1098422" cy="1228097"/>
          </a:xfrm>
          <a:prstGeom prst="rect">
            <a:avLst/>
          </a:prstGeom>
        </p:spPr>
      </p:pic>
      <p:sp>
        <p:nvSpPr>
          <p:cNvPr id="7" name="TextBox 2"/>
          <p:cNvSpPr txBox="1"/>
          <p:nvPr/>
        </p:nvSpPr>
        <p:spPr>
          <a:xfrm>
            <a:off x="720000" y="377032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电蚊拍灭蚊时,蚊子碰到金属网形成闭合电路,说明蚊子是导电的,有电流通过蚊子,A正确,不</a:t>
            </a:r>
            <a:r>
              <a:rPr/>
              <a:t/>
            </a:r>
            <a:br>
              <a:rPr/>
            </a:br>
            <a:r>
              <a:rPr lang="zh-CN" altLang="en-US" sz="1417" kern="0" smtClean="0">
                <a:solidFill>
                  <a:srgbClr val="000000"/>
                </a:solidFill>
                <a:latin typeface="Times New Roman" pitchFamily="65" charset="-122"/>
                <a:ea typeface="宋体" pitchFamily="65" charset="-122"/>
              </a:rPr>
              <a:t>符合题意,D错误,符合题意;蚊子烧毁是因为电流的热效应,即电能转化为内能,电压降低时相同条件下产</a:t>
            </a:r>
            <a:r>
              <a:rPr/>
              <a:t/>
            </a:r>
            <a:br>
              <a:rPr/>
            </a:br>
            <a:r>
              <a:rPr lang="zh-CN" altLang="en-US" sz="1417" kern="0" smtClean="0">
                <a:solidFill>
                  <a:srgbClr val="000000"/>
                </a:solidFill>
                <a:latin typeface="Times New Roman" pitchFamily="65" charset="-122"/>
                <a:ea typeface="宋体" pitchFamily="65" charset="-122"/>
              </a:rPr>
              <a:t>生的热量减少,烧毁效果变差, B、C正确,不符合题意。故选D。</a:t>
            </a:r>
            <a:endParaRPr lang="zh-CN" altLang="en-US"/>
          </a:p>
        </p:txBody>
      </p:sp>
      <p:sp>
        <p:nvSpPr>
          <p:cNvPr id="8" name="TextBox 7"/>
          <p:cNvSpPr txBox="1"/>
          <p:nvPr/>
        </p:nvSpPr>
        <p:spPr>
          <a:xfrm>
            <a:off x="2483768" y="395635"/>
            <a:ext cx="3744416" cy="461665"/>
          </a:xfrm>
          <a:prstGeom prst="rect">
            <a:avLst/>
          </a:prstGeom>
          <a:noFill/>
        </p:spPr>
        <p:txBody>
          <a:bodyPr wrap="square" rtlCol="0">
            <a:spAutoFit/>
          </a:bodyPr>
          <a:lstStyle/>
          <a:p>
            <a:r>
              <a:rPr lang="zh-CN" altLang="en-US" sz="2400" dirty="0" smtClean="0">
                <a:solidFill>
                  <a:srgbClr val="FF0000"/>
                </a:solidFill>
                <a:latin typeface="微软雅黑" pitchFamily="34" charset="-122"/>
                <a:ea typeface="微软雅黑" pitchFamily="34" charset="-122"/>
              </a:rPr>
              <a:t>中   考   真   题   再   现</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2650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(1)实验目的是测量“3.8 V”小灯泡的额定功率,所以电压表必须接0~15 V量程,即“15 V”接线</a:t>
            </a:r>
            <a:r>
              <a:rPr/>
              <a:t/>
            </a:r>
            <a:br>
              <a:rPr/>
            </a:br>
            <a:r>
              <a:rPr lang="zh-CN" altLang="en-US" sz="1417" kern="0" smtClean="0">
                <a:solidFill>
                  <a:srgbClr val="000000"/>
                </a:solidFill>
                <a:latin typeface="Times New Roman" pitchFamily="65" charset="-122"/>
                <a:ea typeface="宋体" pitchFamily="65" charset="-122"/>
              </a:rPr>
              <a:t>柱与灯泡右接线柱相接,要求滑动变阻器滑片向</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端滑动时,滑动变阻器接入电路的阻值变大,所以左下</a:t>
            </a:r>
            <a:r>
              <a:rPr lang="zh-CN" altLang="en-US" sz="1417" i="1" kern="0" smtClean="0">
                <a:solidFill>
                  <a:srgbClr val="000000"/>
                </a:solidFill>
                <a:latin typeface="Times New Roman" pitchFamily="65" charset="-122"/>
                <a:ea typeface="宋体" pitchFamily="65" charset="-122"/>
              </a:rPr>
              <a:t>A</a:t>
            </a:r>
            <a:r>
              <a:rPr/>
              <a:t/>
            </a:r>
            <a:br>
              <a:rPr/>
            </a:br>
            <a:r>
              <a:rPr lang="zh-CN" altLang="en-US" sz="1417" kern="0" smtClean="0">
                <a:solidFill>
                  <a:srgbClr val="000000"/>
                </a:solidFill>
                <a:latin typeface="Times New Roman" pitchFamily="65" charset="-122"/>
                <a:ea typeface="宋体" pitchFamily="65" charset="-122"/>
              </a:rPr>
              <a:t>接线柱必须与电源负极相接。(2)电流表有示数,说明此电路为通路,灯泡不亮,可能是实际功率太小,需</a:t>
            </a:r>
            <a:r>
              <a:rPr/>
              <a:t/>
            </a:r>
            <a:br>
              <a:rPr/>
            </a:br>
            <a:r>
              <a:rPr lang="zh-CN" altLang="en-US" sz="1417" kern="0" smtClean="0">
                <a:solidFill>
                  <a:srgbClr val="000000"/>
                </a:solidFill>
                <a:latin typeface="Times New Roman" pitchFamily="65" charset="-122"/>
                <a:ea typeface="宋体" pitchFamily="65" charset="-122"/>
              </a:rPr>
              <a:t>要调节滑动变阻器滑片,减小滑动变阻器连入电路中的阻值,增大电路中的电流,选B。(3)调节滑动变阻</a:t>
            </a:r>
            <a:r>
              <a:rPr/>
              <a:t/>
            </a:r>
            <a:br>
              <a:rPr/>
            </a:br>
            <a:r>
              <a:rPr lang="zh-CN" altLang="en-US" sz="1417" kern="0" smtClean="0">
                <a:solidFill>
                  <a:srgbClr val="000000"/>
                </a:solidFill>
                <a:latin typeface="Times New Roman" pitchFamily="65" charset="-122"/>
                <a:ea typeface="宋体" pitchFamily="65" charset="-122"/>
              </a:rPr>
              <a:t>器滑片时,要观察电压表的示数,使电压表的示数为额定电压,确定小灯泡达到了额定功率。(4)电流表使</a:t>
            </a:r>
            <a:r>
              <a:rPr/>
              <a:t/>
            </a:r>
            <a:br>
              <a:rPr/>
            </a:br>
            <a:r>
              <a:rPr lang="zh-CN" altLang="en-US" sz="1417" kern="0" smtClean="0">
                <a:solidFill>
                  <a:srgbClr val="000000"/>
                </a:solidFill>
                <a:latin typeface="Times New Roman" pitchFamily="65" charset="-122"/>
                <a:ea typeface="宋体" pitchFamily="65" charset="-122"/>
              </a:rPr>
              <a:t>用的是0~0.6 A量程,示数为0.36 A,电压表使用的是0~15 V量程,其分度值为0.5 V,示数为3.5 V,灯泡的实</a:t>
            </a:r>
            <a:r>
              <a:rPr/>
              <a:t/>
            </a:r>
            <a:br>
              <a:rPr/>
            </a:br>
            <a:r>
              <a:rPr lang="zh-CN" altLang="en-US" sz="1417" kern="0" smtClean="0">
                <a:solidFill>
                  <a:srgbClr val="000000"/>
                </a:solidFill>
                <a:latin typeface="Times New Roman" pitchFamily="65" charset="-122"/>
                <a:ea typeface="宋体" pitchFamily="65" charset="-122"/>
              </a:rPr>
              <a:t>际功率为</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=3.5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0.36 A=1.26 W。</a:t>
            </a:r>
            <a:endParaRPr lang="zh-CN" altLang="en-US"/>
          </a:p>
        </p:txBody>
      </p:sp>
    </p:spTree>
    <p:custDataLst>
      <p:custData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考点一　电功、电能和电热</a:t>
            </a:r>
            <a:endParaRPr lang="zh-CN" altLang="en-US" sz="1500">
              <a:solidFill>
                <a:schemeClr val="accent6">
                  <a:lumMod val="75000"/>
                </a:schemeClr>
              </a:solidFill>
              <a:latin typeface="Microsoft YaHei"/>
              <a:ea typeface="Microsoft YaHei"/>
              <a:cs typeface="Microsoft YaHei"/>
            </a:endParaRPr>
          </a:p>
        </p:txBody>
      </p:sp>
      <p:sp>
        <p:nvSpPr>
          <p:cNvPr id="3" name="矩形 2"/>
          <p:cNvSpPr/>
          <p:nvPr/>
        </p:nvSpPr>
        <p:spPr>
          <a:xfrm>
            <a:off x="831180" y="912801"/>
            <a:ext cx="7680960" cy="323165"/>
          </a:xfrm>
          <a:prstGeom prst="rect">
            <a:avLst/>
          </a:prstGeom>
        </p:spPr>
        <p:txBody>
          <a:bodyPr wrap="square">
            <a:spAutoFit/>
          </a:bodyPr>
          <a:lstStyle/>
          <a:p>
            <a:pPr algn="ctr"/>
            <a:r>
              <a:rPr lang="en-US" altLang="zh-CN" sz="1500" smtClean="0">
                <a:latin typeface="Microsoft YaHei"/>
                <a:ea typeface="Microsoft YaHei"/>
                <a:cs typeface="Microsoft YaHei"/>
              </a:rPr>
              <a:t>B</a:t>
            </a:r>
            <a:r>
              <a:rPr lang="zh-TW" altLang="en-US" sz="1500" smtClean="0">
                <a:latin typeface="Microsoft YaHei"/>
                <a:ea typeface="Microsoft YaHei"/>
                <a:cs typeface="Microsoft YaHei"/>
              </a:rPr>
              <a:t>组   </a:t>
            </a:r>
            <a:r>
              <a:rPr lang="en-US" altLang="zh-CN" sz="1500" smtClean="0">
                <a:latin typeface="Microsoft YaHei"/>
                <a:ea typeface="Microsoft YaHei"/>
                <a:cs typeface="Microsoft YaHei"/>
              </a:rPr>
              <a:t>2016—2019</a:t>
            </a:r>
            <a:r>
              <a:rPr lang="zh-CN" altLang="en-US" sz="1500" smtClean="0">
                <a:latin typeface="Microsoft YaHei"/>
                <a:ea typeface="Microsoft YaHei"/>
                <a:cs typeface="Microsoft YaHei"/>
              </a:rPr>
              <a:t>年全国中考题组</a:t>
            </a:r>
            <a:endParaRPr lang="zh-CN" altLang="en-US" sz="1400">
              <a:latin typeface="+mn-ea"/>
            </a:endParaRPr>
          </a:p>
        </p:txBody>
      </p:sp>
      <p:sp>
        <p:nvSpPr>
          <p:cNvPr id="4" name="TextBox 2"/>
          <p:cNvSpPr txBox="1"/>
          <p:nvPr/>
        </p:nvSpPr>
        <p:spPr>
          <a:xfrm>
            <a:off x="720000" y="1569760"/>
            <a:ext cx="8316000" cy="255775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(2019湖南衡阳,10,2分)小明家上次查看电能表示数为</a:t>
            </a:r>
            <a:r>
              <a:rPr lang="zh-CN" altLang="en-US" sz="2524" kern="0" spc="1157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,本次查看时电能表读数</a:t>
            </a:r>
            <a:endParaRPr lang="zh-CN" altLang="en-US"/>
          </a:p>
          <a:p>
            <a:pPr marL="0" indent="0" eaLnBrk="0" latinLnBrk="1" hangingPunct="0">
              <a:lnSpc>
                <a:spcPct val="100000"/>
              </a:lnSpc>
              <a:spcBef>
                <a:spcPts val="387"/>
              </a:spcBef>
              <a:buNone/>
            </a:pPr>
            <a:r>
              <a:rPr lang="zh-CN" altLang="en-US" sz="1417" kern="0" smtClean="0">
                <a:solidFill>
                  <a:srgbClr val="000000"/>
                </a:solidFill>
                <a:latin typeface="Times New Roman" pitchFamily="65" charset="-122"/>
                <a:ea typeface="宋体" pitchFamily="65" charset="-122"/>
              </a:rPr>
              <a:t>如图所示,则下列说法正确的是 (　　)</a:t>
            </a:r>
            <a:endParaRPr lang="zh-CN" altLang="en-US"/>
          </a:p>
          <a:p>
            <a:pPr marL="0" indent="0" eaLnBrk="0" latinLnBrk="1" hangingPunct="0">
              <a:lnSpc>
                <a:spcPct val="100000"/>
              </a:lnSpc>
              <a:spcBef>
                <a:spcPts val="141"/>
              </a:spcBef>
              <a:buNone/>
            </a:pPr>
            <a:r>
              <a:rPr lang="zh-CN" altLang="en-US" sz="5178" kern="0" spc="1721"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361"/>
              </a:spcBef>
              <a:buNone/>
            </a:pPr>
            <a:r>
              <a:rPr lang="zh-CN" altLang="en-US" sz="1417" kern="0" smtClean="0">
                <a:solidFill>
                  <a:srgbClr val="000000"/>
                </a:solidFill>
                <a:latin typeface="Times New Roman" pitchFamily="65" charset="-122"/>
                <a:ea typeface="宋体" pitchFamily="65" charset="-122"/>
              </a:rPr>
              <a:t>A.他家在这段时间内消耗的电能为903 kW·h</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B.电能表是测量电功率的仪表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C.若只让一个标有“220 V　1 000 W”的电热水器正常工作10 min,则电能表的圆盘转了600转</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D.这个电能表的额定功率为2 200 W</a:t>
            </a:r>
            <a:endParaRPr lang="zh-CN" altLang="en-US"/>
          </a:p>
        </p:txBody>
      </p:sp>
      <p:pic>
        <p:nvPicPr>
          <p:cNvPr id="5" name="图片 3" descr="textimage18.jpeg"/>
          <p:cNvPicPr>
            <a:picLocks noChangeAspect="1"/>
          </p:cNvPicPr>
          <p:nvPr/>
        </p:nvPicPr>
        <p:blipFill>
          <a:blip r:embed="rId4"/>
          <a:stretch>
            <a:fillRect/>
          </a:stretch>
        </p:blipFill>
        <p:spPr>
          <a:xfrm>
            <a:off x="4934882" y="1629857"/>
            <a:ext cx="1708820" cy="354489"/>
          </a:xfrm>
          <a:prstGeom prst="rect">
            <a:avLst/>
          </a:prstGeom>
        </p:spPr>
      </p:pic>
      <p:pic>
        <p:nvPicPr>
          <p:cNvPr id="6" name="图片 4" descr="textimage19.jpeg"/>
          <p:cNvPicPr>
            <a:picLocks noChangeAspect="1"/>
          </p:cNvPicPr>
          <p:nvPr/>
        </p:nvPicPr>
        <p:blipFill>
          <a:blip r:embed="rId5"/>
          <a:stretch>
            <a:fillRect/>
          </a:stretch>
        </p:blipFill>
        <p:spPr>
          <a:xfrm>
            <a:off x="2928926" y="2260613"/>
            <a:ext cx="751846" cy="890774"/>
          </a:xfrm>
          <a:prstGeom prst="rect">
            <a:avLst/>
          </a:prstGeom>
        </p:spPr>
      </p:pic>
    </p:spTree>
    <p:custDataLst>
      <p:custData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3906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电能表前后两次的示数之差就是用电器在对应的时间内消耗的电能,所以,由图知道,他家在</a:t>
            </a:r>
            <a:r>
              <a:rPr/>
              <a:t/>
            </a:r>
            <a:br>
              <a:rPr/>
            </a:br>
            <a:r>
              <a:rPr lang="zh-CN" altLang="en-US" sz="1417" kern="0" smtClean="0">
                <a:solidFill>
                  <a:srgbClr val="000000"/>
                </a:solidFill>
                <a:latin typeface="Times New Roman" pitchFamily="65" charset="-122"/>
                <a:ea typeface="宋体" pitchFamily="65" charset="-122"/>
              </a:rPr>
              <a:t>这段时间内消耗的电能是8 633.5 kW·h-8 543.2 kW·h=90.3 kW·h,故A错误;电能表是测量消耗电能的仪</a:t>
            </a:r>
            <a:r>
              <a:rPr/>
              <a:t/>
            </a:r>
            <a:br>
              <a:rPr/>
            </a:br>
            <a:r>
              <a:rPr lang="zh-CN" altLang="en-US" sz="1417" kern="0" smtClean="0">
                <a:solidFill>
                  <a:srgbClr val="000000"/>
                </a:solidFill>
                <a:latin typeface="Times New Roman" pitchFamily="65" charset="-122"/>
                <a:ea typeface="宋体" pitchFamily="65" charset="-122"/>
              </a:rPr>
              <a:t>表,故B错误;电能表上标有的“3 600 r/kW·h”表示电路中每消耗1 kW·h的电能,电能表的圆盘转过3 60</a:t>
            </a:r>
            <a:r>
              <a:rPr/>
              <a:t/>
            </a:r>
            <a:br>
              <a:rPr/>
            </a:br>
            <a:r>
              <a:rPr lang="zh-CN" altLang="en-US" sz="1417" kern="0" smtClean="0">
                <a:solidFill>
                  <a:srgbClr val="000000"/>
                </a:solidFill>
                <a:latin typeface="Times New Roman" pitchFamily="65" charset="-122"/>
                <a:ea typeface="宋体" pitchFamily="65" charset="-122"/>
              </a:rPr>
              <a:t>0 r,所以,若只让一个标有“220 V　1 000 W”的电热水器正常工作10 min,其消耗的电能是</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Pt</a:t>
            </a:r>
            <a:r>
              <a:rPr lang="zh-CN" altLang="en-US" sz="1417" kern="0" smtClean="0">
                <a:solidFill>
                  <a:srgbClr val="000000"/>
                </a:solidFill>
                <a:latin typeface="Times New Roman" pitchFamily="65" charset="-122"/>
                <a:ea typeface="宋体" pitchFamily="65" charset="-122"/>
              </a:rPr>
              <a:t>=1 kW</a:t>
            </a:r>
            <a:r>
              <a:rPr/>
              <a:t/>
            </a:r>
            <a:br>
              <a:rPr/>
            </a:br>
            <a:r>
              <a:rPr lang="zh-CN" altLang="en-US" sz="1417" kern="0" smtClean="0">
                <a:solidFill>
                  <a:srgbClr val="000000"/>
                </a:solidFill>
                <a:latin typeface="Arial Narrow" pitchFamily="65" charset="-122"/>
                <a:ea typeface="Arial Unicode MS" pitchFamily="65" charset="-122"/>
              </a:rPr>
              <a:t>×</a:t>
            </a:r>
            <a:r>
              <a:rPr lang="zh-CN" altLang="en-US" sz="2465" kern="0" spc="-126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h=</a:t>
            </a:r>
            <a:r>
              <a:rPr lang="zh-CN" altLang="en-US" sz="2465" kern="0" spc="-126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kW·h,电能表的圆盘转过</a:t>
            </a:r>
            <a:r>
              <a:rPr lang="zh-CN" altLang="en-US" sz="1417" i="1" kern="0" smtClean="0">
                <a:solidFill>
                  <a:srgbClr val="000000"/>
                </a:solidFill>
                <a:latin typeface="Times New Roman" pitchFamily="65" charset="-122"/>
                <a:ea typeface="宋体" pitchFamily="65" charset="-122"/>
              </a:rPr>
              <a:t>N</a:t>
            </a:r>
            <a:r>
              <a:rPr lang="zh-CN" altLang="en-US" sz="1417" kern="0" smtClean="0">
                <a:solidFill>
                  <a:srgbClr val="000000"/>
                </a:solidFill>
                <a:latin typeface="Times New Roman" pitchFamily="65" charset="-122"/>
                <a:ea typeface="宋体" pitchFamily="65" charset="-122"/>
              </a:rPr>
              <a:t>=</a:t>
            </a:r>
            <a:r>
              <a:rPr lang="zh-CN" altLang="en-US" sz="2465" kern="0" spc="-126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kW·h</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3 600 r/(kW·h)=600 r,故C正确;由该电能表的铭牌知道,其</a:t>
            </a:r>
            <a:endParaRPr lang="zh-CN" altLang="en-US"/>
          </a:p>
          <a:p>
            <a:pPr marL="0" indent="0" eaLnBrk="0" latinLnBrk="1" hangingPunct="0">
              <a:lnSpc>
                <a:spcPct val="100000"/>
              </a:lnSpc>
              <a:spcBef>
                <a:spcPts val="367"/>
              </a:spcBef>
              <a:buNone/>
            </a:pPr>
            <a:r>
              <a:rPr lang="zh-CN" altLang="en-US" sz="1417" kern="0" smtClean="0">
                <a:solidFill>
                  <a:srgbClr val="000000"/>
                </a:solidFill>
                <a:latin typeface="Times New Roman" pitchFamily="65" charset="-122"/>
                <a:ea typeface="宋体" pitchFamily="65" charset="-122"/>
              </a:rPr>
              <a:t>允许接入用电器的最大功率是</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=220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 A=2 200 W,但电能表属于测量仪表,本身耗电极少,可忽</a:t>
            </a:r>
            <a:r>
              <a:rPr/>
              <a:t/>
            </a:r>
            <a:br>
              <a:rPr/>
            </a:br>
            <a:r>
              <a:rPr lang="zh-CN" altLang="en-US" sz="1417" kern="0" smtClean="0">
                <a:solidFill>
                  <a:srgbClr val="000000"/>
                </a:solidFill>
                <a:latin typeface="Times New Roman" pitchFamily="65" charset="-122"/>
                <a:ea typeface="宋体" pitchFamily="65" charset="-122"/>
              </a:rPr>
              <a:t>略不计,所以电能表没有功率这个指标,当然也不存在额定功率,故D错误。</a:t>
            </a:r>
            <a:endParaRPr lang="zh-CN" altLang="en-US"/>
          </a:p>
        </p:txBody>
      </p:sp>
      <p:graphicFrame>
        <p:nvGraphicFramePr>
          <p:cNvPr id="4" name="对象 3"/>
          <p:cNvGraphicFramePr>
            <a:graphicFrameLocks noChangeAspect="1"/>
          </p:cNvGraphicFramePr>
          <p:nvPr/>
        </p:nvGraphicFramePr>
        <p:xfrm>
          <a:off x="823464" y="2127247"/>
          <a:ext cx="152400" cy="419099"/>
        </p:xfrm>
        <a:graphic>
          <a:graphicData uri="http://schemas.openxmlformats.org/presentationml/2006/ole">
            <mc:AlternateContent xmlns:mc="http://schemas.openxmlformats.org/markup-compatibility/2006">
              <mc:Choice xmlns:v="urn:schemas-microsoft-com:vml" Requires="v">
                <p:oleObj spid="_x0000_s6148" name="Equation" r:id="rId5" imgW="153600" imgH="422400" progId="">
                  <p:embed/>
                </p:oleObj>
              </mc:Choice>
              <mc:Fallback>
                <p:oleObj name="Equation" r:id="rId5" imgW="153600" imgH="422400" progId="">
                  <p:embed/>
                  <p:pic>
                    <p:nvPicPr>
                      <p:cNvPr id="0" name="OLE substitute image"/>
                      <p:cNvPicPr/>
                      <p:nvPr/>
                    </p:nvPicPr>
                    <p:blipFill>
                      <a:blip r:embed="rId6"/>
                      <a:stretch>
                        <a:fillRect/>
                      </a:stretch>
                    </p:blipFill>
                    <p:spPr>
                      <a:xfrm>
                        <a:off x="823464" y="2127247"/>
                        <a:ext cx="152400" cy="419099"/>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212378" y="2127247"/>
          <a:ext cx="152400" cy="419099"/>
        </p:xfrm>
        <a:graphic>
          <a:graphicData uri="http://schemas.openxmlformats.org/presentationml/2006/ole">
            <mc:AlternateContent xmlns:mc="http://schemas.openxmlformats.org/markup-compatibility/2006">
              <mc:Choice xmlns:v="urn:schemas-microsoft-com:vml" Requires="v">
                <p:oleObj spid="_x0000_s6149" name="Equation" r:id="rId7" imgW="153600" imgH="422400" progId="">
                  <p:embed/>
                </p:oleObj>
              </mc:Choice>
              <mc:Fallback>
                <p:oleObj name="Equation" r:id="rId7" imgW="153600" imgH="422400" progId="">
                  <p:embed/>
                  <p:pic>
                    <p:nvPicPr>
                      <p:cNvPr id="0" name="OLE substitute image"/>
                      <p:cNvPicPr/>
                      <p:nvPr/>
                    </p:nvPicPr>
                    <p:blipFill>
                      <a:blip r:embed="rId8"/>
                      <a:stretch>
                        <a:fillRect/>
                      </a:stretch>
                    </p:blipFill>
                    <p:spPr>
                      <a:xfrm>
                        <a:off x="1212378" y="2127247"/>
                        <a:ext cx="152400"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3523117" y="2127247"/>
          <a:ext cx="152400" cy="419099"/>
        </p:xfrm>
        <a:graphic>
          <a:graphicData uri="http://schemas.openxmlformats.org/presentationml/2006/ole">
            <mc:AlternateContent xmlns:mc="http://schemas.openxmlformats.org/markup-compatibility/2006">
              <mc:Choice xmlns:v="urn:schemas-microsoft-com:vml" Requires="v">
                <p:oleObj spid="_x0000_s6150" name="Equation" r:id="rId9" imgW="153600" imgH="422400" progId="">
                  <p:embed/>
                </p:oleObj>
              </mc:Choice>
              <mc:Fallback>
                <p:oleObj name="Equation" r:id="rId9" imgW="153600" imgH="422400" progId="">
                  <p:embed/>
                  <p:pic>
                    <p:nvPicPr>
                      <p:cNvPr id="0" name="OLE substitute image"/>
                      <p:cNvPicPr/>
                      <p:nvPr/>
                    </p:nvPicPr>
                    <p:blipFill>
                      <a:blip r:embed="rId10"/>
                      <a:stretch>
                        <a:fillRect/>
                      </a:stretch>
                    </p:blipFill>
                    <p:spPr>
                      <a:xfrm>
                        <a:off x="3523117" y="2127247"/>
                        <a:ext cx="152400" cy="419099"/>
                      </a:xfrm>
                      <a:prstGeom prst="rect">
                        <a:avLst/>
                      </a:prstGeom>
                      <a:noFill/>
                    </p:spPr>
                  </p:pic>
                </p:oleObj>
              </mc:Fallback>
            </mc:AlternateContent>
          </a:graphicData>
        </a:graphic>
      </p:graphicFrame>
    </p:spTree>
    <p:custDataLst>
      <p:custData r:id="rId2"/>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96318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(2017北京,13,2分)小玲家有额定电压相同的电烤箱、电饭锅和电视机各一个,按照每度电0.5元的计费</a:t>
            </a:r>
            <a:r>
              <a:rPr/>
              <a:t/>
            </a:r>
            <a:br>
              <a:rPr/>
            </a:br>
            <a:r>
              <a:rPr lang="zh-CN" altLang="en-US" sz="1417" kern="0" smtClean="0">
                <a:solidFill>
                  <a:srgbClr val="000000"/>
                </a:solidFill>
                <a:latin typeface="Times New Roman" pitchFamily="65" charset="-122"/>
                <a:ea typeface="宋体" pitchFamily="65" charset="-122"/>
              </a:rPr>
              <a:t>标准,将这三个用电器正常工作1小时的用电费用绘制成了如图所示的柱状图。则下列四个选项中,判断</a:t>
            </a:r>
            <a:r>
              <a:rPr/>
              <a:t/>
            </a:r>
            <a:br>
              <a:rPr/>
            </a:br>
            <a:r>
              <a:rPr lang="zh-CN" altLang="en-US" sz="1417" kern="0" smtClean="0">
                <a:solidFill>
                  <a:srgbClr val="000000"/>
                </a:solidFill>
                <a:latin typeface="Times New Roman" pitchFamily="65" charset="-122"/>
                <a:ea typeface="宋体" pitchFamily="65" charset="-122"/>
              </a:rPr>
              <a:t>正确的是(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A.在这三个用电器中,电烤箱正常工作时的电压最高</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B.在这三个用电器中,电视机正常工作时的电压最低</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C.正常工作时,通过电烤箱的电流大于通过电视机的电流</a:t>
            </a:r>
            <a:endParaRPr lang="zh-CN" altLang="en-US"/>
          </a:p>
        </p:txBody>
      </p:sp>
      <p:pic>
        <p:nvPicPr>
          <p:cNvPr id="3" name="图片 3" descr="textimage20.jpeg"/>
          <p:cNvPicPr>
            <a:picLocks noChangeAspect="1"/>
          </p:cNvPicPr>
          <p:nvPr/>
        </p:nvPicPr>
        <p:blipFill>
          <a:blip r:embed="rId4"/>
          <a:stretch>
            <a:fillRect/>
          </a:stretch>
        </p:blipFill>
        <p:spPr>
          <a:xfrm>
            <a:off x="2357422" y="1269991"/>
            <a:ext cx="1825271" cy="1701647"/>
          </a:xfrm>
          <a:prstGeom prst="rect">
            <a:avLst/>
          </a:prstGeom>
        </p:spPr>
      </p:pic>
      <p:sp>
        <p:nvSpPr>
          <p:cNvPr id="4" name="TextBox 2"/>
          <p:cNvSpPr txBox="1"/>
          <p:nvPr/>
        </p:nvSpPr>
        <p:spPr>
          <a:xfrm>
            <a:off x="720000" y="369888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D.在一个月内,小玲家电烤箱的用电费用一定比电饭锅的用电费用多</a:t>
            </a:r>
            <a:endParaRPr lang="zh-CN" altLang="en-US"/>
          </a:p>
        </p:txBody>
      </p:sp>
    </p:spTree>
    <p:custDataLst>
      <p:custData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电烤箱、电饭锅和电视机的额定电压相同,而用电器正常工作时的电压就是额定电压,A、B</a:t>
            </a:r>
            <a:r>
              <a:rPr/>
              <a:t/>
            </a:r>
            <a:br>
              <a:rPr/>
            </a:br>
            <a:r>
              <a:rPr lang="zh-CN" altLang="en-US" sz="1417" kern="0" smtClean="0">
                <a:solidFill>
                  <a:srgbClr val="000000"/>
                </a:solidFill>
                <a:latin typeface="Times New Roman" pitchFamily="65" charset="-122"/>
                <a:ea typeface="宋体" pitchFamily="65" charset="-122"/>
              </a:rPr>
              <a:t>错误;由柱状图可知正常工作时,电烤箱的功率大于电视机的功率,它们的额定电压相同,根据</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可知</a:t>
            </a:r>
            <a:r>
              <a:rPr/>
              <a:t/>
            </a:r>
            <a:br>
              <a:rPr/>
            </a:br>
            <a:r>
              <a:rPr lang="zh-CN" altLang="en-US" sz="1417" kern="0" smtClean="0">
                <a:solidFill>
                  <a:srgbClr val="000000"/>
                </a:solidFill>
                <a:latin typeface="Times New Roman" pitchFamily="65" charset="-122"/>
                <a:ea typeface="宋体" pitchFamily="65" charset="-122"/>
              </a:rPr>
              <a:t>通过电烤箱的电流大于通过电视机的电流,C正确;正常工作时,电烤箱的功率最大,但其使用时间不一定</a:t>
            </a:r>
            <a:r>
              <a:rPr/>
              <a:t/>
            </a:r>
            <a:br>
              <a:rPr/>
            </a:br>
            <a:r>
              <a:rPr lang="zh-CN" altLang="en-US" sz="1417" kern="0" smtClean="0">
                <a:solidFill>
                  <a:srgbClr val="000000"/>
                </a:solidFill>
                <a:latin typeface="Times New Roman" pitchFamily="65" charset="-122"/>
                <a:ea typeface="宋体" pitchFamily="65" charset="-122"/>
              </a:rPr>
              <a:t>长,所以消耗的电能不一定最多,所以用电费用不一定比电饭锅的多,D错误。故选C。</a:t>
            </a:r>
            <a:endParaRPr lang="zh-CN" altLang="en-US"/>
          </a:p>
        </p:txBody>
      </p:sp>
      <p:sp>
        <p:nvSpPr>
          <p:cNvPr id="3" name="TextBox 2"/>
          <p:cNvSpPr txBox="1"/>
          <p:nvPr/>
        </p:nvSpPr>
        <p:spPr>
          <a:xfrm>
            <a:off x="720000" y="233157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解题关键</a:t>
            </a:r>
            <a:r>
              <a:rPr lang="zh-CN" altLang="en-US" sz="1417" kern="0" smtClean="0">
                <a:solidFill>
                  <a:srgbClr val="000000"/>
                </a:solidFill>
                <a:latin typeface="Times New Roman" pitchFamily="65" charset="-122"/>
                <a:ea typeface="宋体" pitchFamily="65" charset="-122"/>
              </a:rPr>
              <a:t>　能通过柱状图得出三个用电器的额定功率的大小关系。</a:t>
            </a:r>
            <a:endParaRPr lang="zh-CN" altLang="en-US"/>
          </a:p>
        </p:txBody>
      </p:sp>
      <p:sp>
        <p:nvSpPr>
          <p:cNvPr id="4" name="TextBox 3"/>
          <p:cNvSpPr txBox="1"/>
          <p:nvPr/>
        </p:nvSpPr>
        <p:spPr>
          <a:xfrm>
            <a:off x="720000" y="2619796"/>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易错警示</a:t>
            </a:r>
            <a:r>
              <a:rPr lang="zh-CN" altLang="en-US" sz="1417" kern="0" smtClean="0">
                <a:solidFill>
                  <a:srgbClr val="000000"/>
                </a:solidFill>
                <a:latin typeface="Times New Roman" pitchFamily="65" charset="-122"/>
                <a:ea typeface="宋体" pitchFamily="65" charset="-122"/>
              </a:rPr>
              <a:t>　不要认为额定功率大的用电器消耗的电能就一定多,根据公式</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Pt</a:t>
            </a:r>
            <a:r>
              <a:rPr lang="zh-CN" altLang="en-US" sz="1417" kern="0" smtClean="0">
                <a:solidFill>
                  <a:srgbClr val="000000"/>
                </a:solidFill>
                <a:latin typeface="Times New Roman" pitchFamily="65" charset="-122"/>
                <a:ea typeface="宋体" pitchFamily="65" charset="-122"/>
              </a:rPr>
              <a:t>,在考虑消耗的电能多少</a:t>
            </a:r>
            <a:r>
              <a:rPr/>
              <a:t/>
            </a:r>
            <a:br>
              <a:rPr/>
            </a:br>
            <a:r>
              <a:rPr lang="zh-CN" altLang="en-US" sz="1417" kern="0" smtClean="0">
                <a:solidFill>
                  <a:srgbClr val="000000"/>
                </a:solidFill>
                <a:latin typeface="Times New Roman" pitchFamily="65" charset="-122"/>
                <a:ea typeface="宋体" pitchFamily="65" charset="-122"/>
              </a:rPr>
              <a:t>时,除了要考虑电功率的大小,也要考虑到工作时间的长短。</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15142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(2018福建A,21,2分)图是四种家用电器各自消耗1度电可持续正常工作的时间柱状图,其中额定功率最</a:t>
            </a:r>
            <a:r>
              <a:rPr/>
              <a:t/>
            </a:r>
            <a:br>
              <a:rPr/>
            </a:br>
            <a:r>
              <a:rPr lang="zh-CN" altLang="en-US" sz="1417" kern="0" smtClean="0">
                <a:solidFill>
                  <a:srgbClr val="000000"/>
                </a:solidFill>
                <a:latin typeface="Times New Roman" pitchFamily="65" charset="-122"/>
                <a:ea typeface="宋体" pitchFamily="65" charset="-122"/>
              </a:rPr>
              <a:t>大的电器是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,节能灯正常工作5小时消耗的电能是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kW·h。</a:t>
            </a:r>
            <a:endParaRPr lang="zh-CN" altLang="en-US"/>
          </a:p>
          <a:p>
            <a:pPr marL="0" indent="0" eaLnBrk="0" latinLnBrk="1" hangingPunct="0">
              <a:lnSpc>
                <a:spcPct val="100000"/>
              </a:lnSpc>
              <a:spcBef>
                <a:spcPts val="141"/>
              </a:spcBef>
              <a:buNone/>
            </a:pPr>
            <a:r>
              <a:rPr lang="zh-CN" altLang="en-US" sz="11063" kern="0" spc="1721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21.jpeg"/>
          <p:cNvPicPr>
            <a:picLocks noChangeAspect="1"/>
          </p:cNvPicPr>
          <p:nvPr/>
        </p:nvPicPr>
        <p:blipFill>
          <a:blip r:embed="rId5"/>
          <a:stretch>
            <a:fillRect/>
          </a:stretch>
        </p:blipFill>
        <p:spPr>
          <a:xfrm>
            <a:off x="2357423" y="1208544"/>
            <a:ext cx="2857520" cy="1894907"/>
          </a:xfrm>
          <a:prstGeom prst="rect">
            <a:avLst/>
          </a:prstGeom>
        </p:spPr>
      </p:pic>
      <p:sp>
        <p:nvSpPr>
          <p:cNvPr id="4" name="TextBox 2"/>
          <p:cNvSpPr txBox="1"/>
          <p:nvPr/>
        </p:nvSpPr>
        <p:spPr>
          <a:xfrm>
            <a:off x="720000" y="310586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电视机　0.1</a:t>
            </a:r>
            <a:endParaRPr lang="zh-CN" altLang="en-US"/>
          </a:p>
        </p:txBody>
      </p:sp>
      <p:grpSp>
        <p:nvGrpSpPr>
          <p:cNvPr id="5" name="组合 4"/>
          <p:cNvGrpSpPr/>
          <p:nvPr/>
        </p:nvGrpSpPr>
        <p:grpSpPr>
          <a:xfrm>
            <a:off x="720000" y="3401609"/>
            <a:ext cx="8316000" cy="1297406"/>
            <a:chOff x="720000" y="1260000"/>
            <a:chExt cx="8316000" cy="1297406"/>
          </a:xfrm>
        </p:grpSpPr>
        <p:sp>
          <p:nvSpPr>
            <p:cNvPr id="6" name="TextBox 2"/>
            <p:cNvSpPr txBox="1"/>
            <p:nvPr/>
          </p:nvSpPr>
          <p:spPr>
            <a:xfrm>
              <a:off x="720000" y="1260000"/>
              <a:ext cx="8316000" cy="129740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根据</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2465" kern="0" spc="-8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可知,在消耗的电能</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相同的情况下,工作时间</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越短,则电功率越大,由图可以看出,这四</a:t>
              </a:r>
              <a:endParaRPr lang="zh-CN" altLang="en-US"/>
            </a:p>
            <a:p>
              <a:pPr marL="0" indent="0" eaLnBrk="0" latinLnBrk="1" hangingPunct="0">
                <a:lnSpc>
                  <a:spcPct val="100000"/>
                </a:lnSpc>
                <a:spcBef>
                  <a:spcPts val="367"/>
                </a:spcBef>
                <a:buNone/>
              </a:pPr>
              <a:r>
                <a:rPr lang="zh-CN" altLang="en-US" sz="1417" kern="0" smtClean="0">
                  <a:solidFill>
                    <a:srgbClr val="000000"/>
                  </a:solidFill>
                  <a:latin typeface="Times New Roman" pitchFamily="65" charset="-122"/>
                  <a:ea typeface="宋体" pitchFamily="65" charset="-122"/>
                </a:rPr>
                <a:t>种家用电器中,电视机消耗1度电可持续正常工作的时间最短,故电视机的功率最大;由图可知1度电可供</a:t>
              </a:r>
              <a:r>
                <a:rPr/>
                <a:t/>
              </a:r>
              <a:br>
                <a:rPr/>
              </a:br>
              <a:r>
                <a:rPr lang="zh-CN" altLang="en-US" sz="1417" kern="0" smtClean="0">
                  <a:solidFill>
                    <a:srgbClr val="000000"/>
                  </a:solidFill>
                  <a:latin typeface="Times New Roman" pitchFamily="65" charset="-122"/>
                  <a:ea typeface="宋体" pitchFamily="65" charset="-122"/>
                </a:rPr>
                <a:t>节能灯正常工作50小时,根据</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2465" kern="0" spc="-8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得,节能灯的额定功率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2465" kern="0" spc="-8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17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=0.02 kW,所以节能灯正常工作5</a:t>
              </a:r>
              <a:endParaRPr lang="zh-CN" altLang="en-US"/>
            </a:p>
            <a:p>
              <a:pPr marL="0" indent="0" eaLnBrk="0" latinLnBrk="1" hangingPunct="0">
                <a:lnSpc>
                  <a:spcPct val="100000"/>
                </a:lnSpc>
                <a:spcBef>
                  <a:spcPts val="367"/>
                </a:spcBef>
                <a:buNone/>
              </a:pPr>
              <a:r>
                <a:rPr lang="zh-CN" altLang="en-US" sz="1417" kern="0" smtClean="0">
                  <a:solidFill>
                    <a:srgbClr val="000000"/>
                  </a:solidFill>
                  <a:latin typeface="Times New Roman" pitchFamily="65" charset="-122"/>
                  <a:ea typeface="宋体" pitchFamily="65" charset="-122"/>
                </a:rPr>
                <a:t>小时消耗的电能</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Pt</a:t>
              </a:r>
              <a:r>
                <a:rPr lang="zh-CN" altLang="en-US" sz="1417" kern="0" smtClean="0">
                  <a:solidFill>
                    <a:srgbClr val="000000"/>
                  </a:solidFill>
                  <a:latin typeface="Times New Roman" pitchFamily="65" charset="-122"/>
                  <a:ea typeface="宋体" pitchFamily="65" charset="-122"/>
                </a:rPr>
                <a:t>'=0.02 kW</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5 h=0.1 kW·h。</a:t>
              </a:r>
              <a:endParaRPr lang="zh-CN" altLang="en-US"/>
            </a:p>
          </p:txBody>
        </p:sp>
        <p:graphicFrame>
          <p:nvGraphicFramePr>
            <p:cNvPr id="7" name="对象 6"/>
            <p:cNvGraphicFramePr>
              <a:graphicFrameLocks noChangeAspect="1"/>
            </p:cNvGraphicFramePr>
            <p:nvPr/>
          </p:nvGraphicFramePr>
          <p:xfrm>
            <a:off x="1831631" y="1262614"/>
            <a:ext cx="209549" cy="419099"/>
          </p:xfrm>
          <a:graphic>
            <a:graphicData uri="http://schemas.openxmlformats.org/presentationml/2006/ole">
              <mc:AlternateContent xmlns:mc="http://schemas.openxmlformats.org/markup-compatibility/2006">
                <mc:Choice xmlns:v="urn:schemas-microsoft-com:vml" Requires="v">
                  <p:oleObj spid="_x0000_s7173" name="Equation" r:id="rId6" imgW="211200" imgH="422400" progId="">
                    <p:embed/>
                  </p:oleObj>
                </mc:Choice>
                <mc:Fallback>
                  <p:oleObj name="Equation" r:id="rId6" imgW="211200" imgH="422400" progId="">
                    <p:embed/>
                    <p:pic>
                      <p:nvPicPr>
                        <p:cNvPr id="0" name="OLE substitute image"/>
                        <p:cNvPicPr/>
                        <p:nvPr/>
                      </p:nvPicPr>
                      <p:blipFill>
                        <a:blip r:embed="rId7"/>
                        <a:stretch>
                          <a:fillRect/>
                        </a:stretch>
                      </p:blipFill>
                      <p:spPr>
                        <a:xfrm>
                          <a:off x="1831631" y="1262614"/>
                          <a:ext cx="209549" cy="4190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3071802" y="1914464"/>
            <a:ext cx="209550" cy="419100"/>
          </p:xfrm>
          <a:graphic>
            <a:graphicData uri="http://schemas.openxmlformats.org/presentationml/2006/ole">
              <mc:AlternateContent xmlns:mc="http://schemas.openxmlformats.org/markup-compatibility/2006">
                <mc:Choice xmlns:v="urn:schemas-microsoft-com:vml" Requires="v">
                  <p:oleObj spid="_x0000_s7174" name="Equation" r:id="rId8" imgW="211200" imgH="422400" progId="">
                    <p:embed/>
                  </p:oleObj>
                </mc:Choice>
                <mc:Fallback>
                  <p:oleObj name="Equation" r:id="rId8" imgW="211200" imgH="422400" progId="">
                    <p:embed/>
                    <p:pic>
                      <p:nvPicPr>
                        <p:cNvPr id="0" name="OLE substitute image"/>
                        <p:cNvPicPr/>
                        <p:nvPr/>
                      </p:nvPicPr>
                      <p:blipFill>
                        <a:blip r:embed="rId9"/>
                        <a:stretch>
                          <a:fillRect/>
                        </a:stretch>
                      </p:blipFill>
                      <p:spPr>
                        <a:xfrm>
                          <a:off x="3071802" y="1914464"/>
                          <a:ext cx="209550" cy="419100"/>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5156297" y="1912933"/>
            <a:ext cx="209549" cy="419099"/>
          </p:xfrm>
          <a:graphic>
            <a:graphicData uri="http://schemas.openxmlformats.org/presentationml/2006/ole">
              <mc:AlternateContent xmlns:mc="http://schemas.openxmlformats.org/markup-compatibility/2006">
                <mc:Choice xmlns:v="urn:schemas-microsoft-com:vml" Requires="v">
                  <p:oleObj spid="_x0000_s7175" name="Equation" r:id="rId10" imgW="211200" imgH="422400" progId="">
                    <p:embed/>
                  </p:oleObj>
                </mc:Choice>
                <mc:Fallback>
                  <p:oleObj name="Equation" r:id="rId10" imgW="211200" imgH="422400" progId="">
                    <p:embed/>
                    <p:pic>
                      <p:nvPicPr>
                        <p:cNvPr id="0" name="OLE substitute image"/>
                        <p:cNvPicPr/>
                        <p:nvPr/>
                      </p:nvPicPr>
                      <p:blipFill>
                        <a:blip r:embed="rId11"/>
                        <a:stretch>
                          <a:fillRect/>
                        </a:stretch>
                      </p:blipFill>
                      <p:spPr>
                        <a:xfrm>
                          <a:off x="5156297" y="1912933"/>
                          <a:ext cx="209549" cy="419099"/>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5467361" y="1912933"/>
            <a:ext cx="533399" cy="419099"/>
          </p:xfrm>
          <a:graphic>
            <a:graphicData uri="http://schemas.openxmlformats.org/presentationml/2006/ole">
              <mc:AlternateContent xmlns:mc="http://schemas.openxmlformats.org/markup-compatibility/2006">
                <mc:Choice xmlns:v="urn:schemas-microsoft-com:vml" Requires="v">
                  <p:oleObj spid="_x0000_s7176" name="Equation" r:id="rId12" imgW="537600" imgH="422400" progId="">
                    <p:embed/>
                  </p:oleObj>
                </mc:Choice>
                <mc:Fallback>
                  <p:oleObj name="Equation" r:id="rId12" imgW="537600" imgH="422400" progId="">
                    <p:embed/>
                    <p:pic>
                      <p:nvPicPr>
                        <p:cNvPr id="0" name="OLE substitute image"/>
                        <p:cNvPicPr/>
                        <p:nvPr/>
                      </p:nvPicPr>
                      <p:blipFill>
                        <a:blip r:embed="rId13"/>
                        <a:stretch>
                          <a:fillRect/>
                        </a:stretch>
                      </p:blipFill>
                      <p:spPr>
                        <a:xfrm>
                          <a:off x="5467361" y="1912933"/>
                          <a:ext cx="533399" cy="419099"/>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489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(2019福建,19,2分)一台标有“5 V　2.5 W”的带有USB接口的小电风扇,线圈电阻为1 Ω,正常工作</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 min,产生的热量是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J。工作一段时间后的风扇叶片黏有不少灰尘,这属于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现象。</a:t>
            </a:r>
            <a:endParaRPr lang="zh-CN" altLang="en-US"/>
          </a:p>
        </p:txBody>
      </p:sp>
      <p:sp>
        <p:nvSpPr>
          <p:cNvPr id="3" name="TextBox 2"/>
          <p:cNvSpPr txBox="1"/>
          <p:nvPr/>
        </p:nvSpPr>
        <p:spPr>
          <a:xfrm>
            <a:off x="720000" y="189295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15　静电(摩擦起电)</a:t>
            </a:r>
            <a:endParaRPr lang="zh-CN" altLang="en-US"/>
          </a:p>
        </p:txBody>
      </p:sp>
      <p:grpSp>
        <p:nvGrpSpPr>
          <p:cNvPr id="8" name="组合 7"/>
          <p:cNvGrpSpPr/>
          <p:nvPr/>
        </p:nvGrpSpPr>
        <p:grpSpPr>
          <a:xfrm>
            <a:off x="720000" y="2188694"/>
            <a:ext cx="8316000" cy="866776"/>
            <a:chOff x="720000" y="2188694"/>
            <a:chExt cx="8316000" cy="866776"/>
          </a:xfrm>
        </p:grpSpPr>
        <p:sp>
          <p:nvSpPr>
            <p:cNvPr id="4" name="TextBox 3"/>
            <p:cNvSpPr txBox="1"/>
            <p:nvPr/>
          </p:nvSpPr>
          <p:spPr>
            <a:xfrm>
              <a:off x="720000" y="2188694"/>
              <a:ext cx="8316000" cy="86677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   </a:t>
              </a:r>
              <a:r>
                <a:rPr lang="zh-CN" altLang="en-US" sz="1417" kern="0" smtClean="0">
                  <a:solidFill>
                    <a:srgbClr val="000000"/>
                  </a:solidFill>
                  <a:latin typeface="Times New Roman" pitchFamily="65" charset="-122"/>
                  <a:ea typeface="宋体" pitchFamily="65" charset="-122"/>
                </a:rPr>
                <a:t> 根据</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,可得风扇正常工作时通过的电流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465" kern="0" spc="-8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9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=0.5 A,由焦耳定律可得</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59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Rt</a:t>
              </a:r>
              <a:r>
                <a:rPr lang="zh-CN" altLang="en-US" sz="1417" kern="0" smtClean="0">
                  <a:solidFill>
                    <a:srgbClr val="000000"/>
                  </a:solidFill>
                  <a:latin typeface="Times New Roman" pitchFamily="65" charset="-122"/>
                  <a:ea typeface="宋体" pitchFamily="65" charset="-122"/>
                </a:rPr>
                <a:t>=(0.5 A)</a:t>
              </a:r>
              <a:r>
                <a:rPr lang="zh-CN" altLang="en-US" sz="1067" kern="0" baseline="59000" smtClean="0">
                  <a:solidFill>
                    <a:srgbClr val="000000"/>
                  </a:solidFill>
                  <a:latin typeface="Times New Roman" pitchFamily="65" charset="-122"/>
                  <a:ea typeface="宋体" pitchFamily="65" charset="-122"/>
                </a:rPr>
                <a:t>2</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a:t>
              </a:r>
              <a:endParaRPr lang="zh-CN" altLang="en-US"/>
            </a:p>
            <a:p>
              <a:pPr marL="0" indent="0" eaLnBrk="0" latinLnBrk="1" hangingPunct="0">
                <a:lnSpc>
                  <a:spcPct val="100000"/>
                </a:lnSpc>
                <a:spcBef>
                  <a:spcPts val="367"/>
                </a:spcBef>
                <a:buNone/>
              </a:pPr>
              <a:r>
                <a:rPr lang="zh-CN" altLang="en-US" sz="1417" kern="0" smtClean="0">
                  <a:solidFill>
                    <a:srgbClr val="000000"/>
                  </a:solidFill>
                  <a:latin typeface="Times New Roman" pitchFamily="65" charset="-122"/>
                  <a:ea typeface="宋体" pitchFamily="65" charset="-122"/>
                </a:rPr>
                <a:t> Ω</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60 s=15 J。由于风扇叶片与空气摩擦,使叶片带上电荷,因带电体能吸引轻小物体,故风扇叶片会黏</a:t>
              </a:r>
              <a:r>
                <a:rPr/>
                <a:t/>
              </a:r>
              <a:br>
                <a:rPr/>
              </a:br>
              <a:r>
                <a:rPr lang="zh-CN" altLang="en-US" sz="1417" kern="0" smtClean="0">
                  <a:solidFill>
                    <a:srgbClr val="000000"/>
                  </a:solidFill>
                  <a:latin typeface="Times New Roman" pitchFamily="65" charset="-122"/>
                  <a:ea typeface="宋体" pitchFamily="65" charset="-122"/>
                </a:rPr>
                <a:t>有不少灰尘,属于静电(摩擦起电)现象。</a:t>
              </a:r>
              <a:endParaRPr lang="zh-CN" altLang="en-US"/>
            </a:p>
          </p:txBody>
        </p:sp>
        <p:graphicFrame>
          <p:nvGraphicFramePr>
            <p:cNvPr id="5" name="对象 4"/>
            <p:cNvGraphicFramePr>
              <a:graphicFrameLocks noChangeAspect="1"/>
            </p:cNvGraphicFramePr>
            <p:nvPr/>
          </p:nvGraphicFramePr>
          <p:xfrm>
            <a:off x="4677682" y="2200100"/>
            <a:ext cx="200025" cy="419100"/>
          </p:xfrm>
          <a:graphic>
            <a:graphicData uri="http://schemas.openxmlformats.org/presentationml/2006/ole">
              <mc:AlternateContent xmlns:mc="http://schemas.openxmlformats.org/markup-compatibility/2006">
                <mc:Choice xmlns:v="urn:schemas-microsoft-com:vml" Requires="v">
                  <p:oleObj spid="_x0000_s8195" name="Equation" r:id="rId5" imgW="201600" imgH="422400" progId="">
                    <p:embed/>
                  </p:oleObj>
                </mc:Choice>
                <mc:Fallback>
                  <p:oleObj name="Equation" r:id="rId5" imgW="201600" imgH="422400" progId="">
                    <p:embed/>
                    <p:pic>
                      <p:nvPicPr>
                        <p:cNvPr id="0" name="OLE substitute image"/>
                        <p:cNvPicPr/>
                        <p:nvPr/>
                      </p:nvPicPr>
                      <p:blipFill>
                        <a:blip r:embed="rId6"/>
                        <a:stretch>
                          <a:fillRect/>
                        </a:stretch>
                      </p:blipFill>
                      <p:spPr>
                        <a:xfrm>
                          <a:off x="4677682" y="2200100"/>
                          <a:ext cx="200025" cy="41910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4979221" y="2200100"/>
            <a:ext cx="428625" cy="419099"/>
          </p:xfrm>
          <a:graphic>
            <a:graphicData uri="http://schemas.openxmlformats.org/presentationml/2006/ole">
              <mc:AlternateContent xmlns:mc="http://schemas.openxmlformats.org/markup-compatibility/2006">
                <mc:Choice xmlns:v="urn:schemas-microsoft-com:vml" Requires="v">
                  <p:oleObj spid="_x0000_s8196" name="Equation" r:id="rId7" imgW="432000" imgH="422400" progId="">
                    <p:embed/>
                  </p:oleObj>
                </mc:Choice>
                <mc:Fallback>
                  <p:oleObj name="Equation" r:id="rId7" imgW="432000" imgH="422400" progId="">
                    <p:embed/>
                    <p:pic>
                      <p:nvPicPr>
                        <p:cNvPr id="0" name="OLE substitute image"/>
                        <p:cNvPicPr/>
                        <p:nvPr/>
                      </p:nvPicPr>
                      <p:blipFill>
                        <a:blip r:embed="rId8"/>
                        <a:stretch>
                          <a:fillRect/>
                        </a:stretch>
                      </p:blipFill>
                      <p:spPr>
                        <a:xfrm>
                          <a:off x="4979221" y="2200100"/>
                          <a:ext cx="428625" cy="419099"/>
                        </a:xfrm>
                        <a:prstGeom prst="rect">
                          <a:avLst/>
                        </a:prstGeom>
                        <a:noFill/>
                      </p:spPr>
                    </p:pic>
                  </p:oleObj>
                </mc:Fallback>
              </mc:AlternateContent>
            </a:graphicData>
          </a:graphic>
        </p:graphicFrame>
      </p:grpSp>
      <p:sp>
        <p:nvSpPr>
          <p:cNvPr id="7" name="TextBox 2"/>
          <p:cNvSpPr txBox="1"/>
          <p:nvPr/>
        </p:nvSpPr>
        <p:spPr>
          <a:xfrm>
            <a:off x="720000" y="31913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易错警示</a:t>
            </a:r>
            <a:r>
              <a:rPr lang="zh-CN" altLang="en-US" sz="1417" kern="0" smtClean="0">
                <a:solidFill>
                  <a:srgbClr val="000000"/>
                </a:solidFill>
                <a:latin typeface="Times New Roman" pitchFamily="65" charset="-122"/>
                <a:ea typeface="宋体" pitchFamily="65" charset="-122"/>
              </a:rPr>
              <a:t>　此处电风扇属于非纯电阻设备,因此计算其工作时产生的热量应使用焦耳定律,而不能使用</a:t>
            </a:r>
            <a:r>
              <a:rPr/>
              <a:t/>
            </a:r>
            <a:br>
              <a:rPr/>
            </a:b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UIt</a:t>
            </a:r>
            <a:r>
              <a:rPr lang="zh-CN" altLang="en-US" sz="1417" kern="0" smtClean="0">
                <a:solidFill>
                  <a:srgbClr val="000000"/>
                </a:solidFill>
                <a:latin typeface="Times New Roman" pitchFamily="65" charset="-122"/>
                <a:ea typeface="宋体" pitchFamily="65" charset="-122"/>
              </a:rPr>
              <a:t>。</a:t>
            </a:r>
            <a:endParaRPr lang="zh-CN" altLang="en-US"/>
          </a:p>
        </p:txBody>
      </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17689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(2019内蒙古包头,7,3分)如图所示,小灯泡L标有“6 V　3 W”字样(不计温度对灯丝电阻的影响),当S</a:t>
            </a:r>
            <a:r>
              <a:rPr/>
              <a:t/>
            </a:r>
            <a:br>
              <a:rPr/>
            </a:br>
            <a:r>
              <a:rPr lang="zh-CN" altLang="en-US" sz="1417" kern="0" smtClean="0">
                <a:solidFill>
                  <a:srgbClr val="000000"/>
                </a:solidFill>
                <a:latin typeface="Times New Roman" pitchFamily="65" charset="-122"/>
                <a:ea typeface="宋体" pitchFamily="65" charset="-122"/>
              </a:rPr>
              <a:t>闭合,滑动变阻器滑片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在最左端时,小灯泡L正常发光;当S闭合,S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断开,滑动变阻器滑片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在中点时,电流</a:t>
            </a:r>
            <a:r>
              <a:rPr/>
              <a:t/>
            </a:r>
            <a:br>
              <a:rPr/>
            </a:br>
            <a:r>
              <a:rPr lang="zh-CN" altLang="en-US" sz="1417" kern="0" smtClean="0">
                <a:solidFill>
                  <a:srgbClr val="000000"/>
                </a:solidFill>
                <a:latin typeface="Times New Roman" pitchFamily="65" charset="-122"/>
                <a:ea typeface="宋体" pitchFamily="65" charset="-122"/>
              </a:rPr>
              <a:t>表的示数为0.2 A。下列说法正确的是 (　　)</a:t>
            </a:r>
            <a:endParaRPr lang="zh-CN" altLang="en-US"/>
          </a:p>
          <a:p>
            <a:pPr marL="0" indent="0" eaLnBrk="0" latinLnBrk="1" hangingPunct="0">
              <a:lnSpc>
                <a:spcPct val="100000"/>
              </a:lnSpc>
              <a:spcBef>
                <a:spcPts val="141"/>
              </a:spcBef>
              <a:buNone/>
            </a:pPr>
            <a:r>
              <a:rPr lang="zh-CN" altLang="en-US" sz="8308" kern="0" spc="13816"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457"/>
              </a:spcBef>
              <a:buNone/>
            </a:pPr>
            <a:r>
              <a:rPr lang="zh-CN" altLang="en-US" sz="1417" kern="0" smtClean="0">
                <a:solidFill>
                  <a:srgbClr val="000000"/>
                </a:solidFill>
                <a:latin typeface="Times New Roman" pitchFamily="65" charset="-122"/>
                <a:ea typeface="宋体" pitchFamily="65" charset="-122"/>
              </a:rPr>
              <a:t>A.电源电压为9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B.滑动变阻器的最大阻值为18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C.调节电路元件,可使电压表示数达到的最大值为4.5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D.电路的最小功率与最大功率之比为3∶16</a:t>
            </a:r>
            <a:endParaRPr lang="zh-CN" altLang="en-US"/>
          </a:p>
        </p:txBody>
      </p:sp>
      <p:pic>
        <p:nvPicPr>
          <p:cNvPr id="3" name="图片 3" descr="textimage22.jpeg"/>
          <p:cNvPicPr>
            <a:picLocks noChangeAspect="1"/>
          </p:cNvPicPr>
          <p:nvPr/>
        </p:nvPicPr>
        <p:blipFill>
          <a:blip r:embed="rId4"/>
          <a:stretch>
            <a:fillRect/>
          </a:stretch>
        </p:blipFill>
        <p:spPr>
          <a:xfrm>
            <a:off x="2285984" y="1984371"/>
            <a:ext cx="2208168" cy="1377298"/>
          </a:xfrm>
          <a:prstGeom prst="rect">
            <a:avLst/>
          </a:prstGeom>
        </p:spPr>
      </p:pic>
      <p:sp>
        <p:nvSpPr>
          <p:cNvPr id="4" name="TextBox 2"/>
          <p:cNvSpPr txBox="1"/>
          <p:nvPr/>
        </p:nvSpPr>
        <p:spPr>
          <a:xfrm>
            <a:off x="720000" y="984239"/>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考点二　电功率</a:t>
            </a:r>
            <a:endParaRPr lang="zh-CN" altLang="en-US" sz="1500">
              <a:solidFill>
                <a:schemeClr val="accent6">
                  <a:lumMod val="75000"/>
                </a:schemeClr>
              </a:solidFill>
              <a:latin typeface="Microsoft YaHei"/>
              <a:ea typeface="Microsoft YaHei"/>
              <a:cs typeface="Microsoft YaHei"/>
            </a:endParaRPr>
          </a:p>
        </p:txBody>
      </p:sp>
    </p:spTree>
    <p:custDataLst>
      <p:custData r:id="rId1"/>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49222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当S闭合,滑片在最左端时,只有灯泡L连入电路,L正常发光,说明电源电压等于灯泡的额定电</a:t>
            </a:r>
            <a:r>
              <a:rPr/>
              <a:t/>
            </a:r>
            <a:br>
              <a:rPr/>
            </a:br>
            <a:r>
              <a:rPr lang="zh-CN" altLang="en-US" sz="1417" kern="0" smtClean="0">
                <a:solidFill>
                  <a:srgbClr val="000000"/>
                </a:solidFill>
                <a:latin typeface="Times New Roman" pitchFamily="65" charset="-122"/>
                <a:ea typeface="宋体" pitchFamily="65" charset="-122"/>
              </a:rPr>
              <a:t>压6 V,故A错误;灯丝电阻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2798" kern="0" spc="-54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76" kern="0" spc="104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=12 Ω,只S闭合,滑片在中点时,灯泡L和滑动变阻器串联,此时滑</a:t>
            </a:r>
            <a:endParaRPr lang="zh-CN" altLang="en-US"/>
          </a:p>
          <a:p>
            <a:pPr marL="0" indent="0" eaLnBrk="0" latinLnBrk="1" hangingPunct="0">
              <a:lnSpc>
                <a:spcPct val="100000"/>
              </a:lnSpc>
              <a:spcBef>
                <a:spcPts val="484"/>
              </a:spcBef>
              <a:buNone/>
            </a:pPr>
            <a:r>
              <a:rPr lang="zh-CN" altLang="en-US" sz="1417" kern="0" smtClean="0">
                <a:solidFill>
                  <a:srgbClr val="000000"/>
                </a:solidFill>
                <a:latin typeface="Times New Roman" pitchFamily="65" charset="-122"/>
                <a:ea typeface="宋体" pitchFamily="65" charset="-122"/>
              </a:rPr>
              <a:t>动变阻器连入电路的电阻为滑动变阻器最大阻值的一半,电路中的总电阻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2353" kern="0" spc="-77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6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=30 Ω,则滑动变</a:t>
            </a:r>
            <a:endParaRPr lang="zh-CN" altLang="en-US"/>
          </a:p>
          <a:p>
            <a:pPr marL="0" indent="0" eaLnBrk="0" latinLnBrk="1" hangingPunct="0">
              <a:lnSpc>
                <a:spcPct val="100000"/>
              </a:lnSpc>
              <a:spcBef>
                <a:spcPts val="367"/>
              </a:spcBef>
              <a:buNone/>
            </a:pPr>
            <a:r>
              <a:rPr lang="zh-CN" altLang="en-US" sz="1417" kern="0" smtClean="0">
                <a:solidFill>
                  <a:srgbClr val="000000"/>
                </a:solidFill>
                <a:latin typeface="Times New Roman" pitchFamily="65" charset="-122"/>
                <a:ea typeface="宋体" pitchFamily="65" charset="-122"/>
              </a:rPr>
              <a:t>阻器的最大阻值为(30-12) Ω</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2=36 Ω,故B错误;当S、S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都闭合,滑片调到最右端时,L被短路,电压表示数</a:t>
            </a:r>
            <a:r>
              <a:rPr/>
              <a:t/>
            </a:r>
            <a:br>
              <a:rPr/>
            </a:br>
            <a:r>
              <a:rPr lang="zh-CN" altLang="en-US" sz="1417" kern="0" smtClean="0">
                <a:solidFill>
                  <a:srgbClr val="000000"/>
                </a:solidFill>
                <a:latin typeface="Times New Roman" pitchFamily="65" charset="-122"/>
                <a:ea typeface="宋体" pitchFamily="65" charset="-122"/>
              </a:rPr>
              <a:t>最大,为6 V,故C错误;S闭合,滑片在最右端时,</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和L串联,电路中的总电阻最大,为36 Ω+12 Ω=48 Ω,此时</a:t>
            </a:r>
            <a:r>
              <a:rPr/>
              <a:t/>
            </a:r>
            <a:br>
              <a:rPr/>
            </a:br>
            <a:r>
              <a:rPr lang="zh-CN" altLang="en-US" sz="1417" kern="0" smtClean="0">
                <a:solidFill>
                  <a:srgbClr val="000000"/>
                </a:solidFill>
                <a:latin typeface="Times New Roman" pitchFamily="65" charset="-122"/>
                <a:ea typeface="宋体" pitchFamily="65" charset="-122"/>
              </a:rPr>
              <a:t>电路消耗的功率最小,</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小</a:t>
            </a:r>
            <a:r>
              <a:rPr lang="zh-CN" altLang="en-US" sz="1417" kern="0" smtClean="0">
                <a:solidFill>
                  <a:srgbClr val="000000"/>
                </a:solidFill>
                <a:latin typeface="Times New Roman" pitchFamily="65" charset="-122"/>
                <a:ea typeface="宋体" pitchFamily="65" charset="-122"/>
              </a:rPr>
              <a:t>=</a:t>
            </a:r>
            <a:r>
              <a:rPr lang="zh-CN" altLang="en-US" sz="2757" kern="0" spc="-58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86" kern="0" spc="28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,当S、S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闭合,滑片在最左端时,</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和L并联,电路中的总电阻最小,为</a:t>
            </a:r>
            <a:endParaRPr lang="zh-CN" altLang="en-US"/>
          </a:p>
          <a:p>
            <a:pPr marL="0" indent="0" eaLnBrk="0" latinLnBrk="1" hangingPunct="0">
              <a:lnSpc>
                <a:spcPct val="100000"/>
              </a:lnSpc>
              <a:spcBef>
                <a:spcPts val="469"/>
              </a:spcBef>
              <a:buNone/>
            </a:pPr>
            <a:r>
              <a:rPr lang="zh-CN" altLang="en-US" sz="2378" kern="0" spc="369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=9 Ω,此时电路消耗的功率最大,</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大</a:t>
            </a:r>
            <a:r>
              <a:rPr lang="zh-CN" altLang="en-US" sz="1417" kern="0" smtClean="0">
                <a:solidFill>
                  <a:srgbClr val="000000"/>
                </a:solidFill>
                <a:latin typeface="Times New Roman" pitchFamily="65" charset="-122"/>
                <a:ea typeface="宋体" pitchFamily="65" charset="-122"/>
              </a:rPr>
              <a:t>=</a:t>
            </a:r>
            <a:r>
              <a:rPr lang="zh-CN" altLang="en-US" sz="2757" kern="0" spc="-65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86" kern="0" spc="-38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,故</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小</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大</a:t>
            </a:r>
            <a:r>
              <a:rPr lang="zh-CN" altLang="en-US" sz="1417" kern="0" smtClean="0">
                <a:solidFill>
                  <a:srgbClr val="000000"/>
                </a:solidFill>
                <a:latin typeface="Times New Roman" pitchFamily="65" charset="-122"/>
                <a:ea typeface="宋体" pitchFamily="65" charset="-122"/>
              </a:rPr>
              <a:t>=3∶16,D正确。</a:t>
            </a:r>
            <a:endParaRPr lang="zh-CN" altLang="en-US"/>
          </a:p>
        </p:txBody>
      </p:sp>
      <p:graphicFrame>
        <p:nvGraphicFramePr>
          <p:cNvPr id="4" name="对象 3"/>
          <p:cNvGraphicFramePr>
            <a:graphicFrameLocks noChangeAspect="1"/>
          </p:cNvGraphicFramePr>
          <p:nvPr/>
        </p:nvGraphicFramePr>
        <p:xfrm>
          <a:off x="2888156" y="1517714"/>
          <a:ext cx="285750" cy="495300"/>
        </p:xfrm>
        <a:graphic>
          <a:graphicData uri="http://schemas.openxmlformats.org/presentationml/2006/ole">
            <mc:AlternateContent xmlns:mc="http://schemas.openxmlformats.org/markup-compatibility/2006">
              <mc:Choice xmlns:v="urn:schemas-microsoft-com:vml" Requires="v">
                <p:oleObj spid="_x0000_s9226" name="Equation" r:id="rId5" imgW="288000" imgH="499200" progId="">
                  <p:embed/>
                </p:oleObj>
              </mc:Choice>
              <mc:Fallback>
                <p:oleObj name="Equation" r:id="rId5" imgW="288000" imgH="499200" progId="">
                  <p:embed/>
                  <p:pic>
                    <p:nvPicPr>
                      <p:cNvPr id="0" name="OLE substitute image"/>
                      <p:cNvPicPr/>
                      <p:nvPr/>
                    </p:nvPicPr>
                    <p:blipFill>
                      <a:blip r:embed="rId6"/>
                      <a:stretch>
                        <a:fillRect/>
                      </a:stretch>
                    </p:blipFill>
                    <p:spPr>
                      <a:xfrm>
                        <a:off x="2888156" y="1517714"/>
                        <a:ext cx="285750" cy="495300"/>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3275419" y="1526570"/>
          <a:ext cx="447675" cy="438150"/>
        </p:xfrm>
        <a:graphic>
          <a:graphicData uri="http://schemas.openxmlformats.org/presentationml/2006/ole">
            <mc:AlternateContent xmlns:mc="http://schemas.openxmlformats.org/markup-compatibility/2006">
              <mc:Choice xmlns:v="urn:schemas-microsoft-com:vml" Requires="v">
                <p:oleObj spid="_x0000_s9227" name="Equation" r:id="rId7" imgW="451200" imgH="441600" progId="">
                  <p:embed/>
                </p:oleObj>
              </mc:Choice>
              <mc:Fallback>
                <p:oleObj name="Equation" r:id="rId7" imgW="451200" imgH="441600" progId="">
                  <p:embed/>
                  <p:pic>
                    <p:nvPicPr>
                      <p:cNvPr id="0" name="OLE substitute image"/>
                      <p:cNvPicPr/>
                      <p:nvPr/>
                    </p:nvPicPr>
                    <p:blipFill>
                      <a:blip r:embed="rId8"/>
                      <a:stretch>
                        <a:fillRect/>
                      </a:stretch>
                    </p:blipFill>
                    <p:spPr>
                      <a:xfrm>
                        <a:off x="3275419" y="1526570"/>
                        <a:ext cx="447675" cy="43815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6609398" y="1997067"/>
          <a:ext cx="200025" cy="400050"/>
        </p:xfrm>
        <a:graphic>
          <a:graphicData uri="http://schemas.openxmlformats.org/presentationml/2006/ole">
            <mc:AlternateContent xmlns:mc="http://schemas.openxmlformats.org/markup-compatibility/2006">
              <mc:Choice xmlns:v="urn:schemas-microsoft-com:vml" Requires="v">
                <p:oleObj spid="_x0000_s9228" name="Equation" r:id="rId9" imgW="201600" imgH="403200" progId="">
                  <p:embed/>
                </p:oleObj>
              </mc:Choice>
              <mc:Fallback>
                <p:oleObj name="Equation" r:id="rId9" imgW="201600" imgH="403200" progId="">
                  <p:embed/>
                  <p:pic>
                    <p:nvPicPr>
                      <p:cNvPr id="0" name="OLE substitute image"/>
                      <p:cNvPicPr/>
                      <p:nvPr/>
                    </p:nvPicPr>
                    <p:blipFill>
                      <a:blip r:embed="rId10"/>
                      <a:stretch>
                        <a:fillRect/>
                      </a:stretch>
                    </p:blipFill>
                    <p:spPr>
                      <a:xfrm>
                        <a:off x="6609398" y="1997067"/>
                        <a:ext cx="200025" cy="40005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6910937" y="1986946"/>
          <a:ext cx="390524" cy="419099"/>
        </p:xfrm>
        <a:graphic>
          <a:graphicData uri="http://schemas.openxmlformats.org/presentationml/2006/ole">
            <mc:AlternateContent xmlns:mc="http://schemas.openxmlformats.org/markup-compatibility/2006">
              <mc:Choice xmlns:v="urn:schemas-microsoft-com:vml" Requires="v">
                <p:oleObj spid="_x0000_s9229" name="Equation" r:id="rId11" imgW="393600" imgH="422400" progId="">
                  <p:embed/>
                </p:oleObj>
              </mc:Choice>
              <mc:Fallback>
                <p:oleObj name="Equation" r:id="rId11" imgW="393600" imgH="422400" progId="">
                  <p:embed/>
                  <p:pic>
                    <p:nvPicPr>
                      <p:cNvPr id="0" name="OLE substitute image"/>
                      <p:cNvPicPr/>
                      <p:nvPr/>
                    </p:nvPicPr>
                    <p:blipFill>
                      <a:blip r:embed="rId12"/>
                      <a:stretch>
                        <a:fillRect/>
                      </a:stretch>
                    </p:blipFill>
                    <p:spPr>
                      <a:xfrm>
                        <a:off x="6910937" y="1986946"/>
                        <a:ext cx="390524" cy="4190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2651463" y="2855240"/>
          <a:ext cx="276224" cy="485775"/>
        </p:xfrm>
        <a:graphic>
          <a:graphicData uri="http://schemas.openxmlformats.org/presentationml/2006/ole">
            <mc:AlternateContent xmlns:mc="http://schemas.openxmlformats.org/markup-compatibility/2006">
              <mc:Choice xmlns:v="urn:schemas-microsoft-com:vml" Requires="v">
                <p:oleObj spid="_x0000_s9230" name="Equation" r:id="rId13" imgW="278400" imgH="489600" progId="">
                  <p:embed/>
                </p:oleObj>
              </mc:Choice>
              <mc:Fallback>
                <p:oleObj name="Equation" r:id="rId13" imgW="278400" imgH="489600" progId="">
                  <p:embed/>
                  <p:pic>
                    <p:nvPicPr>
                      <p:cNvPr id="0" name="OLE substitute image"/>
                      <p:cNvPicPr/>
                      <p:nvPr/>
                    </p:nvPicPr>
                    <p:blipFill>
                      <a:blip r:embed="rId14"/>
                      <a:stretch>
                        <a:fillRect/>
                      </a:stretch>
                    </p:blipFill>
                    <p:spPr>
                      <a:xfrm>
                        <a:off x="2651463" y="2855240"/>
                        <a:ext cx="276224" cy="485775"/>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3029202" y="2854831"/>
          <a:ext cx="352425" cy="438150"/>
        </p:xfrm>
        <a:graphic>
          <a:graphicData uri="http://schemas.openxmlformats.org/presentationml/2006/ole">
            <mc:AlternateContent xmlns:mc="http://schemas.openxmlformats.org/markup-compatibility/2006">
              <mc:Choice xmlns:v="urn:schemas-microsoft-com:vml" Requires="v">
                <p:oleObj spid="_x0000_s9231" name="Equation" r:id="rId15" imgW="355200" imgH="441600" progId="">
                  <p:embed/>
                </p:oleObj>
              </mc:Choice>
              <mc:Fallback>
                <p:oleObj name="Equation" r:id="rId15" imgW="355200" imgH="441600" progId="">
                  <p:embed/>
                  <p:pic>
                    <p:nvPicPr>
                      <p:cNvPr id="0" name="OLE substitute image"/>
                      <p:cNvPicPr/>
                      <p:nvPr/>
                    </p:nvPicPr>
                    <p:blipFill>
                      <a:blip r:embed="rId16"/>
                      <a:stretch>
                        <a:fillRect/>
                      </a:stretch>
                    </p:blipFill>
                    <p:spPr>
                      <a:xfrm>
                        <a:off x="3029202" y="2854831"/>
                        <a:ext cx="352425" cy="438150"/>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684832" y="3368823"/>
          <a:ext cx="771525" cy="419099"/>
        </p:xfrm>
        <a:graphic>
          <a:graphicData uri="http://schemas.openxmlformats.org/presentationml/2006/ole">
            <mc:AlternateContent xmlns:mc="http://schemas.openxmlformats.org/markup-compatibility/2006">
              <mc:Choice xmlns:v="urn:schemas-microsoft-com:vml" Requires="v">
                <p:oleObj spid="_x0000_s9232" name="Equation" r:id="rId17" imgW="777600" imgH="422400" progId="">
                  <p:embed/>
                </p:oleObj>
              </mc:Choice>
              <mc:Fallback>
                <p:oleObj name="Equation" r:id="rId17" imgW="777600" imgH="422400" progId="">
                  <p:embed/>
                  <p:pic>
                    <p:nvPicPr>
                      <p:cNvPr id="0" name="OLE substitute image"/>
                      <p:cNvPicPr/>
                      <p:nvPr/>
                    </p:nvPicPr>
                    <p:blipFill>
                      <a:blip r:embed="rId18"/>
                      <a:stretch>
                        <a:fillRect/>
                      </a:stretch>
                    </p:blipFill>
                    <p:spPr>
                      <a:xfrm>
                        <a:off x="684832" y="3368823"/>
                        <a:ext cx="771525" cy="419099"/>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4198272" y="3350703"/>
          <a:ext cx="266699" cy="485774"/>
        </p:xfrm>
        <a:graphic>
          <a:graphicData uri="http://schemas.openxmlformats.org/presentationml/2006/ole">
            <mc:AlternateContent xmlns:mc="http://schemas.openxmlformats.org/markup-compatibility/2006">
              <mc:Choice xmlns:v="urn:schemas-microsoft-com:vml" Requires="v">
                <p:oleObj spid="_x0000_s9233" name="Equation" r:id="rId19" imgW="268800" imgH="489600" progId="">
                  <p:embed/>
                </p:oleObj>
              </mc:Choice>
              <mc:Fallback>
                <p:oleObj name="Equation" r:id="rId19" imgW="268800" imgH="489600" progId="">
                  <p:embed/>
                  <p:pic>
                    <p:nvPicPr>
                      <p:cNvPr id="0" name="OLE substitute image"/>
                      <p:cNvPicPr/>
                      <p:nvPr/>
                    </p:nvPicPr>
                    <p:blipFill>
                      <a:blip r:embed="rId20"/>
                      <a:stretch>
                        <a:fillRect/>
                      </a:stretch>
                    </p:blipFill>
                    <p:spPr>
                      <a:xfrm>
                        <a:off x="4198272" y="3350703"/>
                        <a:ext cx="266699" cy="485774"/>
                      </a:xfrm>
                      <a:prstGeom prst="rect">
                        <a:avLst/>
                      </a:prstGeom>
                      <a:noFill/>
                    </p:spPr>
                  </p:pic>
                </p:oleObj>
              </mc:Fallback>
            </mc:AlternateContent>
          </a:graphicData>
        </a:graphic>
      </p:graphicFrame>
      <p:graphicFrame>
        <p:nvGraphicFramePr>
          <p:cNvPr id="12" name="对象 11"/>
          <p:cNvGraphicFramePr>
            <a:graphicFrameLocks noChangeAspect="1"/>
          </p:cNvGraphicFramePr>
          <p:nvPr/>
        </p:nvGraphicFramePr>
        <p:xfrm>
          <a:off x="4566485" y="3350294"/>
          <a:ext cx="266699" cy="438150"/>
        </p:xfrm>
        <a:graphic>
          <a:graphicData uri="http://schemas.openxmlformats.org/presentationml/2006/ole">
            <mc:AlternateContent xmlns:mc="http://schemas.openxmlformats.org/markup-compatibility/2006">
              <mc:Choice xmlns:v="urn:schemas-microsoft-com:vml" Requires="v">
                <p:oleObj spid="_x0000_s9234" name="Equation" r:id="rId21" imgW="268800" imgH="441600" progId="">
                  <p:embed/>
                </p:oleObj>
              </mc:Choice>
              <mc:Fallback>
                <p:oleObj name="Equation" r:id="rId21" imgW="268800" imgH="441600" progId="">
                  <p:embed/>
                  <p:pic>
                    <p:nvPicPr>
                      <p:cNvPr id="0" name="OLE substitute image"/>
                      <p:cNvPicPr/>
                      <p:nvPr/>
                    </p:nvPicPr>
                    <p:blipFill>
                      <a:blip r:embed="rId22"/>
                      <a:stretch>
                        <a:fillRect/>
                      </a:stretch>
                    </p:blipFill>
                    <p:spPr>
                      <a:xfrm>
                        <a:off x="4566485" y="3350294"/>
                        <a:ext cx="266699" cy="438150"/>
                      </a:xfrm>
                      <a:prstGeom prst="rect">
                        <a:avLst/>
                      </a:prstGeom>
                      <a:noFill/>
                    </p:spPr>
                  </p:pic>
                </p:oleObj>
              </mc:Fallback>
            </mc:AlternateContent>
          </a:graphicData>
        </a:graphic>
      </p:graphicFrame>
      <p:sp>
        <p:nvSpPr>
          <p:cNvPr id="13" name="TextBox 2"/>
          <p:cNvSpPr txBox="1"/>
          <p:nvPr/>
        </p:nvSpPr>
        <p:spPr>
          <a:xfrm>
            <a:off x="720000" y="391319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易错警示</a:t>
            </a:r>
            <a:r>
              <a:rPr lang="zh-CN" altLang="en-US" sz="1417" kern="0" smtClean="0">
                <a:solidFill>
                  <a:srgbClr val="000000"/>
                </a:solidFill>
                <a:latin typeface="Times New Roman" pitchFamily="65" charset="-122"/>
                <a:ea typeface="宋体" pitchFamily="65" charset="-122"/>
              </a:rPr>
              <a:t>　调节电路元件,使电压表示数达到最大值。只S闭合,滑片调到最右端时,灯泡还分得一部分</a:t>
            </a:r>
            <a:r>
              <a:rPr/>
              <a:t/>
            </a:r>
            <a:br>
              <a:rPr/>
            </a:br>
            <a:r>
              <a:rPr lang="zh-CN" altLang="en-US" sz="1417" kern="0" smtClean="0">
                <a:solidFill>
                  <a:srgbClr val="000000"/>
                </a:solidFill>
                <a:latin typeface="Times New Roman" pitchFamily="65" charset="-122"/>
                <a:ea typeface="宋体" pitchFamily="65" charset="-122"/>
              </a:rPr>
              <a:t>电压,此时电压表示数不是最大值;当S、S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都闭合,滑片调到最右端时,L被短路,电压表示数等于电源电</a:t>
            </a:r>
            <a:r>
              <a:rPr/>
              <a:t/>
            </a:r>
            <a:br>
              <a:rPr/>
            </a:br>
            <a:r>
              <a:rPr lang="zh-CN" altLang="en-US" sz="1417" kern="0" smtClean="0">
                <a:solidFill>
                  <a:srgbClr val="000000"/>
                </a:solidFill>
                <a:latin typeface="Times New Roman" pitchFamily="65" charset="-122"/>
                <a:ea typeface="宋体" pitchFamily="65" charset="-122"/>
              </a:rPr>
              <a:t>压,示数最大,为6 V。</a:t>
            </a:r>
            <a:endParaRPr lang="zh-CN" altLang="en-US"/>
          </a:p>
        </p:txBody>
      </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21075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(2019湖南衡阳,18,3分)(多选)如图所示,电源电压不变,</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是定值电阻,闭合开关,将滑动变阻器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的滑片</a:t>
            </a:r>
            <a:r>
              <a:rPr/>
              <a:t/>
            </a:r>
            <a:br>
              <a:rPr/>
            </a:br>
            <a:r>
              <a:rPr lang="zh-CN" altLang="en-US" sz="1417" kern="0" smtClean="0">
                <a:solidFill>
                  <a:srgbClr val="000000"/>
                </a:solidFill>
                <a:latin typeface="Times New Roman" pitchFamily="65" charset="-122"/>
                <a:ea typeface="宋体" pitchFamily="65" charset="-122"/>
              </a:rPr>
              <a:t>逐渐从</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端滑到</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端,电流表示数为</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,电压表示数为</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,电路消耗的总功率为</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,下列能正确反映两个物理量</a:t>
            </a:r>
            <a:r>
              <a:rPr/>
              <a:t/>
            </a:r>
            <a:br>
              <a:rPr/>
            </a:br>
            <a:r>
              <a:rPr lang="zh-CN" altLang="en-US" sz="1417" kern="0" smtClean="0">
                <a:solidFill>
                  <a:srgbClr val="000000"/>
                </a:solidFill>
                <a:latin typeface="Times New Roman" pitchFamily="65" charset="-122"/>
                <a:ea typeface="宋体" pitchFamily="65" charset="-122"/>
              </a:rPr>
              <a:t>之间关系的图像是 (　　)</a:t>
            </a:r>
            <a:endParaRPr lang="zh-CN" altLang="en-US"/>
          </a:p>
          <a:p>
            <a:pPr marL="0" indent="0" eaLnBrk="0" latinLnBrk="1" hangingPunct="0">
              <a:lnSpc>
                <a:spcPct val="100000"/>
              </a:lnSpc>
              <a:spcBef>
                <a:spcPts val="141"/>
              </a:spcBef>
              <a:buNone/>
            </a:pPr>
            <a:r>
              <a:rPr lang="zh-CN" altLang="en-US" sz="6931" kern="0" spc="3868"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975"/>
              </a:spcBef>
              <a:buNone/>
            </a:pPr>
            <a:r>
              <a:rPr lang="zh-CN" altLang="en-US" sz="7932" kern="0" spc="4816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23.jpeg"/>
          <p:cNvPicPr>
            <a:picLocks noChangeAspect="1"/>
          </p:cNvPicPr>
          <p:nvPr/>
        </p:nvPicPr>
        <p:blipFill>
          <a:blip r:embed="rId4"/>
          <a:stretch>
            <a:fillRect/>
          </a:stretch>
        </p:blipFill>
        <p:spPr>
          <a:xfrm>
            <a:off x="724889" y="2136768"/>
            <a:ext cx="1361821" cy="1428020"/>
          </a:xfrm>
          <a:prstGeom prst="rect">
            <a:avLst/>
          </a:prstGeom>
        </p:spPr>
      </p:pic>
      <p:pic>
        <p:nvPicPr>
          <p:cNvPr id="4" name="图片 4" descr="textimage24.jpeg"/>
          <p:cNvPicPr>
            <a:picLocks noChangeAspect="1"/>
          </p:cNvPicPr>
          <p:nvPr/>
        </p:nvPicPr>
        <p:blipFill>
          <a:blip r:embed="rId5"/>
          <a:stretch>
            <a:fillRect/>
          </a:stretch>
        </p:blipFill>
        <p:spPr>
          <a:xfrm>
            <a:off x="2500298" y="2270123"/>
            <a:ext cx="4780694" cy="1118477"/>
          </a:xfrm>
          <a:prstGeom prst="rect">
            <a:avLst/>
          </a:prstGeom>
        </p:spPr>
      </p:pic>
      <p:sp>
        <p:nvSpPr>
          <p:cNvPr id="5" name="TextBox 2"/>
          <p:cNvSpPr txBox="1"/>
          <p:nvPr/>
        </p:nvSpPr>
        <p:spPr>
          <a:xfrm>
            <a:off x="720000" y="369888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AC</a:t>
            </a:r>
            <a:r>
              <a:rPr lang="zh-CN" altLang="en-US" sz="1417" kern="0" smtClean="0">
                <a:solidFill>
                  <a:srgbClr val="000000"/>
                </a:solidFill>
                <a:latin typeface="Times New Roman" pitchFamily="65" charset="-122"/>
                <a:ea typeface="宋体" pitchFamily="65" charset="-122"/>
              </a:rPr>
              <a:t>　由电路图知,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串联,电流表测电路中电流,电压表测</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两端的电压,由串联电路的特点知</a:t>
            </a:r>
            <a:r>
              <a:rPr/>
              <a:t/>
            </a:r>
            <a:br>
              <a:rPr/>
            </a:br>
            <a:r>
              <a:rPr lang="zh-CN" altLang="en-US" sz="1417" kern="0" smtClean="0">
                <a:solidFill>
                  <a:srgbClr val="000000"/>
                </a:solidFill>
                <a:latin typeface="Times New Roman" pitchFamily="65" charset="-122"/>
                <a:ea typeface="宋体" pitchFamily="65" charset="-122"/>
              </a:rPr>
              <a:t>道,</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电源</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,即</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的图像是一条倾斜的直线,故A符合题意,B不符合题意;由</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知,电路消耗的总功</a:t>
            </a:r>
            <a:r>
              <a:rPr/>
              <a:t/>
            </a:r>
            <a:br>
              <a:rPr/>
            </a:br>
            <a:r>
              <a:rPr lang="zh-CN" altLang="en-US" sz="1417" kern="0" smtClean="0">
                <a:solidFill>
                  <a:srgbClr val="000000"/>
                </a:solidFill>
                <a:latin typeface="Times New Roman" pitchFamily="65" charset="-122"/>
                <a:ea typeface="宋体" pitchFamily="65" charset="-122"/>
              </a:rPr>
              <a:t>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与电路的电流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成正比,故C符合题意,D不符合题意。</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2385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(2020天津,16,4分)我国家庭电路的电压为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V;如图所示是小明家中一周前、后电能表示数,他</a:t>
            </a:r>
            <a:r>
              <a:rPr/>
              <a:t/>
            </a:r>
            <a:br>
              <a:rPr/>
            </a:br>
            <a:r>
              <a:rPr lang="zh-CN" altLang="en-US" sz="1417" kern="0" smtClean="0">
                <a:solidFill>
                  <a:srgbClr val="000000"/>
                </a:solidFill>
                <a:latin typeface="Times New Roman" pitchFamily="65" charset="-122"/>
                <a:ea typeface="宋体" pitchFamily="65" charset="-122"/>
              </a:rPr>
              <a:t>家这周消耗了</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kW·h的电能。 </a:t>
            </a:r>
            <a:endParaRPr lang="zh-CN" altLang="en-US"/>
          </a:p>
        </p:txBody>
      </p:sp>
      <p:pic>
        <p:nvPicPr>
          <p:cNvPr id="3" name="图片 3" descr="textimage1.jpeg"/>
          <p:cNvPicPr>
            <a:picLocks noChangeAspect="1"/>
          </p:cNvPicPr>
          <p:nvPr/>
        </p:nvPicPr>
        <p:blipFill>
          <a:blip r:embed="rId4"/>
          <a:stretch>
            <a:fillRect/>
          </a:stretch>
        </p:blipFill>
        <p:spPr>
          <a:xfrm>
            <a:off x="2500298" y="1405350"/>
            <a:ext cx="2428892" cy="1102142"/>
          </a:xfrm>
          <a:prstGeom prst="rect">
            <a:avLst/>
          </a:prstGeom>
        </p:spPr>
      </p:pic>
      <p:sp>
        <p:nvSpPr>
          <p:cNvPr id="4" name="TextBox 2"/>
          <p:cNvSpPr txBox="1"/>
          <p:nvPr/>
        </p:nvSpPr>
        <p:spPr>
          <a:xfrm>
            <a:off x="720000" y="254588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220　13</a:t>
            </a:r>
            <a:endParaRPr lang="zh-CN" altLang="en-US"/>
          </a:p>
        </p:txBody>
      </p:sp>
      <p:sp>
        <p:nvSpPr>
          <p:cNvPr id="5" name="TextBox 4"/>
          <p:cNvSpPr txBox="1"/>
          <p:nvPr/>
        </p:nvSpPr>
        <p:spPr>
          <a:xfrm>
            <a:off x="720000" y="283411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我国家庭电路的电压为220 V;根据题图可知,小明家这周消耗的电能为1 658.8 kW·h-1 645.8 kW·</a:t>
            </a:r>
            <a:r>
              <a:rPr/>
              <a:t/>
            </a:r>
            <a:br>
              <a:rPr/>
            </a:br>
            <a:r>
              <a:rPr lang="zh-CN" altLang="en-US" sz="1417" kern="0" smtClean="0">
                <a:solidFill>
                  <a:srgbClr val="000000"/>
                </a:solidFill>
                <a:latin typeface="Times New Roman" pitchFamily="65" charset="-122"/>
                <a:ea typeface="宋体" pitchFamily="65" charset="-122"/>
              </a:rPr>
              <a:t>h=13 kW·h。</a:t>
            </a:r>
            <a:endParaRPr lang="zh-CN" altLang="en-US"/>
          </a:p>
        </p:txBody>
      </p:sp>
      <p:sp>
        <p:nvSpPr>
          <p:cNvPr id="6" name="TextBox 2"/>
          <p:cNvSpPr txBox="1"/>
          <p:nvPr/>
        </p:nvSpPr>
        <p:spPr>
          <a:xfrm>
            <a:off x="720000" y="340314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(2020江西,8,2分)给手机快速充电的过程,主要是将电能转化为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能,过一会儿,充电器发烫,这是</a:t>
            </a:r>
            <a:r>
              <a:rPr/>
              <a:t/>
            </a:r>
            <a:br>
              <a:rPr/>
            </a:br>
            <a:r>
              <a:rPr lang="zh-CN" altLang="en-US" sz="1417" kern="0" smtClean="0">
                <a:solidFill>
                  <a:srgbClr val="000000"/>
                </a:solidFill>
                <a:latin typeface="Times New Roman" pitchFamily="65" charset="-122"/>
                <a:ea typeface="宋体" pitchFamily="65" charset="-122"/>
              </a:rPr>
              <a:t>通过电流</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的方式,增大了物体的内能。</a:t>
            </a:r>
            <a:endParaRPr lang="zh-CN" altLang="en-US"/>
          </a:p>
        </p:txBody>
      </p:sp>
      <p:sp>
        <p:nvSpPr>
          <p:cNvPr id="7" name="TextBox 6"/>
          <p:cNvSpPr txBox="1"/>
          <p:nvPr/>
        </p:nvSpPr>
        <p:spPr>
          <a:xfrm>
            <a:off x="720000" y="390320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化学　做功</a:t>
            </a:r>
            <a:endParaRPr lang="zh-CN" altLang="en-US"/>
          </a:p>
        </p:txBody>
      </p:sp>
      <p:sp>
        <p:nvSpPr>
          <p:cNvPr id="8" name="TextBox 7"/>
          <p:cNvSpPr txBox="1"/>
          <p:nvPr/>
        </p:nvSpPr>
        <p:spPr>
          <a:xfrm>
            <a:off x="720000" y="419894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手机电池在充电过程中是用电器,把电能转化为化学能;过一会儿,充电器发烫,是电流的热效应,</a:t>
            </a:r>
            <a:r>
              <a:rPr/>
              <a:t/>
            </a:r>
            <a:br>
              <a:rPr/>
            </a:br>
            <a:r>
              <a:rPr lang="zh-CN" altLang="en-US" sz="1417" kern="0" smtClean="0">
                <a:solidFill>
                  <a:srgbClr val="000000"/>
                </a:solidFill>
                <a:latin typeface="Times New Roman" pitchFamily="65" charset="-122"/>
                <a:ea typeface="宋体" pitchFamily="65" charset="-122"/>
              </a:rPr>
              <a:t>这是通过电流做功的方式,增大了物体的内能。</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329949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(2019重庆A,8,3分)具有防雾、除露、化霜功能的汽车智能后视镜能保障行车安全,车主可通过旋钮开</a:t>
            </a:r>
            <a:r>
              <a:rPr/>
              <a:t/>
            </a:r>
            <a:br>
              <a:rPr/>
            </a:br>
            <a:r>
              <a:rPr lang="zh-CN" altLang="en-US" sz="1417" kern="0" smtClean="0">
                <a:solidFill>
                  <a:srgbClr val="000000"/>
                </a:solidFill>
                <a:latin typeface="Times New Roman" pitchFamily="65" charset="-122"/>
                <a:ea typeface="宋体" pitchFamily="65" charset="-122"/>
              </a:rPr>
              <a:t>关实现功能切换。图是模拟加热原理图,其中测试电源的电压为10 V,四段电热丝电阻均为10 Ω,防雾、</a:t>
            </a:r>
            <a:r>
              <a:rPr/>
              <a:t/>
            </a:r>
            <a:br>
              <a:rPr/>
            </a:br>
            <a:r>
              <a:rPr lang="zh-CN" altLang="en-US" sz="1417" kern="0" smtClean="0">
                <a:solidFill>
                  <a:srgbClr val="000000"/>
                </a:solidFill>
                <a:latin typeface="Times New Roman" pitchFamily="65" charset="-122"/>
                <a:ea typeface="宋体" pitchFamily="65" charset="-122"/>
              </a:rPr>
              <a:t>除露、化霜所需加热功率依次增大。下列说法正确的是 (　　)</a:t>
            </a:r>
            <a:endParaRPr lang="zh-CN" altLang="en-US"/>
          </a:p>
          <a:p>
            <a:pPr marL="0" indent="0" eaLnBrk="0" latinLnBrk="1" hangingPunct="0">
              <a:lnSpc>
                <a:spcPct val="100000"/>
              </a:lnSpc>
              <a:spcBef>
                <a:spcPts val="141"/>
              </a:spcBef>
              <a:buNone/>
            </a:pPr>
            <a:r>
              <a:rPr lang="zh-CN" altLang="en-US" sz="11272" kern="0" spc="2577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495"/>
              </a:spcBef>
              <a:buNone/>
            </a:pPr>
            <a:r>
              <a:rPr lang="zh-CN" altLang="en-US" sz="1417" kern="0" smtClean="0">
                <a:solidFill>
                  <a:srgbClr val="000000"/>
                </a:solidFill>
                <a:latin typeface="Times New Roman" pitchFamily="65" charset="-122"/>
                <a:ea typeface="宋体" pitchFamily="65" charset="-122"/>
              </a:rPr>
              <a:t>A.开关旋至“1”挡,开启化霜功能</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B.开启防雾功能,电路总电阻为5 Ω</a:t>
            </a:r>
            <a:endParaRPr lang="zh-CN" altLang="en-US"/>
          </a:p>
        </p:txBody>
      </p:sp>
      <p:pic>
        <p:nvPicPr>
          <p:cNvPr id="3" name="图片 3" descr="textimage25.jpeg"/>
          <p:cNvPicPr>
            <a:picLocks noChangeAspect="1"/>
          </p:cNvPicPr>
          <p:nvPr/>
        </p:nvPicPr>
        <p:blipFill>
          <a:blip r:embed="rId4"/>
          <a:stretch>
            <a:fillRect/>
          </a:stretch>
        </p:blipFill>
        <p:spPr>
          <a:xfrm>
            <a:off x="2428860" y="1637172"/>
            <a:ext cx="3560430" cy="1837873"/>
          </a:xfrm>
          <a:prstGeom prst="rect">
            <a:avLst/>
          </a:prstGeom>
        </p:spPr>
      </p:pic>
      <p:sp>
        <p:nvSpPr>
          <p:cNvPr id="4" name="TextBox 2"/>
          <p:cNvSpPr txBox="1"/>
          <p:nvPr/>
        </p:nvSpPr>
        <p:spPr>
          <a:xfrm>
            <a:off x="720000" y="4127511"/>
            <a:ext cx="8316000" cy="4489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C.化霜与防雾电路的总功率之差为15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D.从防雾到除露,电路总电流变化了1 A</a:t>
            </a:r>
            <a:endParaRPr lang="zh-CN" altLang="en-US"/>
          </a:p>
        </p:txBody>
      </p:sp>
    </p:spTree>
    <p:custDataLst>
      <p:custData r:id="rId1"/>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15155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由题意结合题图可知,当开关旋至“1”挡时,两段电热丝串联接入电路,此时电路中的电流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a:t/>
            </a:r>
            <a:br>
              <a:rPr/>
            </a:br>
            <a:r>
              <a:rPr lang="zh-CN" altLang="en-US" sz="2353" kern="0" spc="-77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39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=0.5 A,消耗的总功率为</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=10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0.5 A=5 W,为防雾功能,故A、B错误;当开关旋至</a:t>
            </a:r>
            <a:endParaRPr lang="zh-CN" altLang="en-US"/>
          </a:p>
          <a:p>
            <a:pPr marL="0" indent="0" eaLnBrk="0" latinLnBrk="1" hangingPunct="0">
              <a:lnSpc>
                <a:spcPct val="100000"/>
              </a:lnSpc>
              <a:spcBef>
                <a:spcPts val="367"/>
              </a:spcBef>
              <a:buNone/>
            </a:pPr>
            <a:r>
              <a:rPr lang="zh-CN" altLang="en-US" sz="1417" kern="0" smtClean="0">
                <a:solidFill>
                  <a:srgbClr val="000000"/>
                </a:solidFill>
                <a:latin typeface="Times New Roman" pitchFamily="65" charset="-122"/>
                <a:ea typeface="宋体" pitchFamily="65" charset="-122"/>
              </a:rPr>
              <a:t>“2”挡时,一段电热丝接入电路,此时电路中的电流</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2590" kern="0" spc="-94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20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 A,消耗的总功率为</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=10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 </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10 W,为除露功能,从防雾到除露,电路中的电流变化量Δ</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=1 A-0.5 A=0.5 A,故D错误;当开关旋至“3”</a:t>
            </a:r>
            <a:r>
              <a:rPr/>
              <a:t/>
            </a:r>
            <a:br>
              <a:rPr/>
            </a:br>
            <a:r>
              <a:rPr lang="zh-CN" altLang="en-US" sz="1417" kern="0" smtClean="0">
                <a:solidFill>
                  <a:srgbClr val="000000"/>
                </a:solidFill>
                <a:latin typeface="Times New Roman" pitchFamily="65" charset="-122"/>
                <a:ea typeface="宋体" pitchFamily="65" charset="-122"/>
              </a:rPr>
              <a:t>挡时,两段电热丝并联接入电路,此时电路消耗的总功率为</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2556" kern="0" spc="-53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3425" kern="0" spc="182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=20 W,为化霜功能,则化霜与</a:t>
            </a:r>
            <a:endParaRPr lang="zh-CN" altLang="en-US"/>
          </a:p>
          <a:p>
            <a:pPr marL="0" indent="0" eaLnBrk="0" latinLnBrk="1" hangingPunct="0">
              <a:lnSpc>
                <a:spcPct val="100000"/>
              </a:lnSpc>
              <a:spcBef>
                <a:spcPts val="703"/>
              </a:spcBef>
              <a:buNone/>
            </a:pPr>
            <a:r>
              <a:rPr lang="zh-CN" altLang="en-US" sz="1417" kern="0" smtClean="0">
                <a:solidFill>
                  <a:srgbClr val="000000"/>
                </a:solidFill>
                <a:latin typeface="Times New Roman" pitchFamily="65" charset="-122"/>
                <a:ea typeface="宋体" pitchFamily="65" charset="-122"/>
              </a:rPr>
              <a:t>防雾电路消耗的总功率之差为20 W-5 W=15 W,故C正确。 </a:t>
            </a:r>
            <a:endParaRPr lang="zh-CN" altLang="en-US"/>
          </a:p>
        </p:txBody>
      </p:sp>
      <p:graphicFrame>
        <p:nvGraphicFramePr>
          <p:cNvPr id="4" name="对象 3"/>
          <p:cNvGraphicFramePr>
            <a:graphicFrameLocks noChangeAspect="1"/>
          </p:cNvGraphicFramePr>
          <p:nvPr/>
        </p:nvGraphicFramePr>
        <p:xfrm>
          <a:off x="720000" y="1020259"/>
          <a:ext cx="200024" cy="400049"/>
        </p:xfrm>
        <a:graphic>
          <a:graphicData uri="http://schemas.openxmlformats.org/presentationml/2006/ole">
            <mc:AlternateContent xmlns:mc="http://schemas.openxmlformats.org/markup-compatibility/2006">
              <mc:Choice xmlns:v="urn:schemas-microsoft-com:vml" Requires="v">
                <p:oleObj spid="_x0000_s10248" name="Equation" r:id="rId5" imgW="201600" imgH="403200" progId="">
                  <p:embed/>
                </p:oleObj>
              </mc:Choice>
              <mc:Fallback>
                <p:oleObj name="Equation" r:id="rId5" imgW="201600" imgH="403200" progId="">
                  <p:embed/>
                  <p:pic>
                    <p:nvPicPr>
                      <p:cNvPr id="0" name="OLE substitute image"/>
                      <p:cNvPicPr/>
                      <p:nvPr/>
                    </p:nvPicPr>
                    <p:blipFill>
                      <a:blip r:embed="rId6"/>
                      <a:stretch>
                        <a:fillRect/>
                      </a:stretch>
                    </p:blipFill>
                    <p:spPr>
                      <a:xfrm>
                        <a:off x="720000" y="1020259"/>
                        <a:ext cx="200024" cy="400049"/>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021538" y="1010139"/>
          <a:ext cx="809625" cy="419100"/>
        </p:xfrm>
        <a:graphic>
          <a:graphicData uri="http://schemas.openxmlformats.org/presentationml/2006/ole">
            <mc:AlternateContent xmlns:mc="http://schemas.openxmlformats.org/markup-compatibility/2006">
              <mc:Choice xmlns:v="urn:schemas-microsoft-com:vml" Requires="v">
                <p:oleObj spid="_x0000_s10249" name="Equation" r:id="rId7" imgW="816000" imgH="422400" progId="">
                  <p:embed/>
                </p:oleObj>
              </mc:Choice>
              <mc:Fallback>
                <p:oleObj name="Equation" r:id="rId7" imgW="816000" imgH="422400" progId="">
                  <p:embed/>
                  <p:pic>
                    <p:nvPicPr>
                      <p:cNvPr id="0" name="OLE substitute image"/>
                      <p:cNvPicPr/>
                      <p:nvPr/>
                    </p:nvPicPr>
                    <p:blipFill>
                      <a:blip r:embed="rId8"/>
                      <a:stretch>
                        <a:fillRect/>
                      </a:stretch>
                    </p:blipFill>
                    <p:spPr>
                      <a:xfrm>
                        <a:off x="1021538" y="1010139"/>
                        <a:ext cx="809625" cy="41910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4851287" y="1450897"/>
          <a:ext cx="209549" cy="447674"/>
        </p:xfrm>
        <a:graphic>
          <a:graphicData uri="http://schemas.openxmlformats.org/presentationml/2006/ole">
            <mc:AlternateContent xmlns:mc="http://schemas.openxmlformats.org/markup-compatibility/2006">
              <mc:Choice xmlns:v="urn:schemas-microsoft-com:vml" Requires="v">
                <p:oleObj spid="_x0000_s10250" name="Equation" r:id="rId9" imgW="211200" imgH="451200" progId="">
                  <p:embed/>
                </p:oleObj>
              </mc:Choice>
              <mc:Fallback>
                <p:oleObj name="Equation" r:id="rId9" imgW="211200" imgH="451200" progId="">
                  <p:embed/>
                  <p:pic>
                    <p:nvPicPr>
                      <p:cNvPr id="0" name="OLE substitute image"/>
                      <p:cNvPicPr/>
                      <p:nvPr/>
                    </p:nvPicPr>
                    <p:blipFill>
                      <a:blip r:embed="rId10"/>
                      <a:stretch>
                        <a:fillRect/>
                      </a:stretch>
                    </p:blipFill>
                    <p:spPr>
                      <a:xfrm>
                        <a:off x="4851287" y="1450897"/>
                        <a:ext cx="209549" cy="447674"/>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5162350" y="1440442"/>
          <a:ext cx="333374" cy="419099"/>
        </p:xfrm>
        <a:graphic>
          <a:graphicData uri="http://schemas.openxmlformats.org/presentationml/2006/ole">
            <mc:AlternateContent xmlns:mc="http://schemas.openxmlformats.org/markup-compatibility/2006">
              <mc:Choice xmlns:v="urn:schemas-microsoft-com:vml" Requires="v">
                <p:oleObj spid="_x0000_s10251" name="Equation" r:id="rId11" imgW="336000" imgH="422400" progId="">
                  <p:embed/>
                </p:oleObj>
              </mc:Choice>
              <mc:Fallback>
                <p:oleObj name="Equation" r:id="rId11" imgW="336000" imgH="422400" progId="">
                  <p:embed/>
                  <p:pic>
                    <p:nvPicPr>
                      <p:cNvPr id="0" name="OLE substitute image"/>
                      <p:cNvPicPr/>
                      <p:nvPr/>
                    </p:nvPicPr>
                    <p:blipFill>
                      <a:blip r:embed="rId12"/>
                      <a:stretch>
                        <a:fillRect/>
                      </a:stretch>
                    </p:blipFill>
                    <p:spPr>
                      <a:xfrm>
                        <a:off x="5162350" y="1440442"/>
                        <a:ext cx="333374" cy="4190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5351463" y="2188035"/>
          <a:ext cx="257175" cy="476250"/>
        </p:xfrm>
        <a:graphic>
          <a:graphicData uri="http://schemas.openxmlformats.org/presentationml/2006/ole">
            <mc:AlternateContent xmlns:mc="http://schemas.openxmlformats.org/markup-compatibility/2006">
              <mc:Choice xmlns:v="urn:schemas-microsoft-com:vml" Requires="v">
                <p:oleObj spid="_x0000_s10252" name="Equation" r:id="rId13" imgW="259200" imgH="480000" progId="">
                  <p:embed/>
                </p:oleObj>
              </mc:Choice>
              <mc:Fallback>
                <p:oleObj name="Equation" r:id="rId13" imgW="259200" imgH="480000" progId="">
                  <p:embed/>
                  <p:pic>
                    <p:nvPicPr>
                      <p:cNvPr id="0" name="OLE substitute image"/>
                      <p:cNvPicPr/>
                      <p:nvPr/>
                    </p:nvPicPr>
                    <p:blipFill>
                      <a:blip r:embed="rId14"/>
                      <a:stretch>
                        <a:fillRect/>
                      </a:stretch>
                    </p:blipFill>
                    <p:spPr>
                      <a:xfrm>
                        <a:off x="5351463" y="2188035"/>
                        <a:ext cx="257175" cy="476250"/>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5710152" y="2179180"/>
          <a:ext cx="614126" cy="587806"/>
        </p:xfrm>
        <a:graphic>
          <a:graphicData uri="http://schemas.openxmlformats.org/presentationml/2006/ole">
            <mc:AlternateContent xmlns:mc="http://schemas.openxmlformats.org/markup-compatibility/2006">
              <mc:Choice xmlns:v="urn:schemas-microsoft-com:vml" Requires="v">
                <p:oleObj spid="_x0000_s10253" name="Equation" r:id="rId15" imgW="672000" imgH="643200" progId="">
                  <p:embed/>
                </p:oleObj>
              </mc:Choice>
              <mc:Fallback>
                <p:oleObj name="Equation" r:id="rId15" imgW="672000" imgH="643200" progId="">
                  <p:embed/>
                  <p:pic>
                    <p:nvPicPr>
                      <p:cNvPr id="0" name="OLE substitute image"/>
                      <p:cNvPicPr/>
                      <p:nvPr/>
                    </p:nvPicPr>
                    <p:blipFill>
                      <a:blip r:embed="rId16"/>
                      <a:stretch>
                        <a:fillRect/>
                      </a:stretch>
                    </p:blipFill>
                    <p:spPr>
                      <a:xfrm>
                        <a:off x="5710152" y="2179180"/>
                        <a:ext cx="614126" cy="587806"/>
                      </a:xfrm>
                      <a:prstGeom prst="rect">
                        <a:avLst/>
                      </a:prstGeom>
                      <a:noFill/>
                    </p:spPr>
                  </p:pic>
                </p:oleObj>
              </mc:Fallback>
            </mc:AlternateContent>
          </a:graphicData>
        </a:graphic>
      </p:graphicFrame>
      <p:sp>
        <p:nvSpPr>
          <p:cNvPr id="10" name="TextBox 2"/>
          <p:cNvSpPr txBox="1"/>
          <p:nvPr/>
        </p:nvSpPr>
        <p:spPr>
          <a:xfrm>
            <a:off x="720000" y="2994494"/>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解题关键</a:t>
            </a:r>
            <a:r>
              <a:rPr lang="zh-CN" altLang="en-US" sz="1417" kern="0" smtClean="0">
                <a:solidFill>
                  <a:srgbClr val="000000"/>
                </a:solidFill>
                <a:latin typeface="Times New Roman" pitchFamily="65" charset="-122"/>
                <a:ea typeface="宋体" pitchFamily="65" charset="-122"/>
              </a:rPr>
              <a:t>　能正确分析开关旋转到不同挡位时的电路连接方式为本题的解题关键。当开关旋至“关”</a:t>
            </a:r>
            <a:r>
              <a:rPr/>
              <a:t/>
            </a:r>
            <a:br>
              <a:rPr/>
            </a:br>
            <a:r>
              <a:rPr lang="zh-CN" altLang="en-US" sz="1417" kern="0" smtClean="0">
                <a:solidFill>
                  <a:srgbClr val="000000"/>
                </a:solidFill>
                <a:latin typeface="Times New Roman" pitchFamily="65" charset="-122"/>
                <a:ea typeface="宋体" pitchFamily="65" charset="-122"/>
              </a:rPr>
              <a:t>挡时,电路处于断路;旋至“1”挡时,两段电热丝串联接入电路,总电阻最大;旋至“2”挡时,只有一段电</a:t>
            </a:r>
            <a:r>
              <a:rPr/>
              <a:t/>
            </a:r>
            <a:br>
              <a:rPr/>
            </a:br>
            <a:r>
              <a:rPr lang="zh-CN" altLang="en-US" sz="1417" kern="0" smtClean="0">
                <a:solidFill>
                  <a:srgbClr val="000000"/>
                </a:solidFill>
                <a:latin typeface="Times New Roman" pitchFamily="65" charset="-122"/>
                <a:ea typeface="宋体" pitchFamily="65" charset="-122"/>
              </a:rPr>
              <a:t>热丝接入电路;旋至“3”挡时,两段电热丝并联接入电路,总电阻最小。</a:t>
            </a:r>
            <a:endParaRPr lang="zh-CN" altLang="en-US"/>
          </a:p>
        </p:txBody>
      </p:sp>
      <p:grpSp>
        <p:nvGrpSpPr>
          <p:cNvPr id="11" name="组合 10"/>
          <p:cNvGrpSpPr/>
          <p:nvPr/>
        </p:nvGrpSpPr>
        <p:grpSpPr>
          <a:xfrm>
            <a:off x="720000" y="3770321"/>
            <a:ext cx="8316000" cy="873060"/>
            <a:chOff x="720000" y="1260000"/>
            <a:chExt cx="8316000" cy="873060"/>
          </a:xfrm>
        </p:grpSpPr>
        <p:sp>
          <p:nvSpPr>
            <p:cNvPr id="12" name="TextBox 2"/>
            <p:cNvSpPr txBox="1"/>
            <p:nvPr/>
          </p:nvSpPr>
          <p:spPr>
            <a:xfrm>
              <a:off x="720000" y="1260000"/>
              <a:ext cx="8316000" cy="87306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思路分析</a:t>
              </a:r>
              <a:r>
                <a:rPr lang="zh-CN" altLang="en-US" sz="1417" kern="0" smtClean="0">
                  <a:solidFill>
                    <a:srgbClr val="000000"/>
                  </a:solidFill>
                  <a:latin typeface="Times New Roman" pitchFamily="65" charset="-122"/>
                  <a:ea typeface="宋体" pitchFamily="65" charset="-122"/>
                </a:rPr>
                <a:t>　多挡电路一般用公式</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2506" kern="0" spc="-48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分析,电源电压一定时,电路中的总电阻最大时,总功率最小,为防</a:t>
              </a:r>
              <a:endParaRPr lang="zh-CN" altLang="en-US"/>
            </a:p>
            <a:p>
              <a:pPr marL="0" indent="0" eaLnBrk="0" latinLnBrk="1" hangingPunct="0">
                <a:lnSpc>
                  <a:spcPct val="100000"/>
                </a:lnSpc>
                <a:spcBef>
                  <a:spcPts val="381"/>
                </a:spcBef>
                <a:buNone/>
              </a:pPr>
              <a:r>
                <a:rPr lang="zh-CN" altLang="en-US" sz="1417" kern="0" smtClean="0">
                  <a:solidFill>
                    <a:srgbClr val="000000"/>
                  </a:solidFill>
                  <a:latin typeface="Times New Roman" pitchFamily="65" charset="-122"/>
                  <a:ea typeface="宋体" pitchFamily="65" charset="-122"/>
                </a:rPr>
                <a:t>雾功能;总电阻最小时,总功率最大,为化霜功能;单独接入一根电热丝时为除露功能,再根据题中给出的</a:t>
              </a:r>
              <a:r>
                <a:rPr/>
                <a:t/>
              </a:r>
              <a:br>
                <a:rPr/>
              </a:br>
              <a:r>
                <a:rPr lang="zh-CN" altLang="en-US" sz="1417" kern="0" smtClean="0">
                  <a:solidFill>
                    <a:srgbClr val="000000"/>
                  </a:solidFill>
                  <a:latin typeface="Times New Roman" pitchFamily="65" charset="-122"/>
                  <a:ea typeface="宋体" pitchFamily="65" charset="-122"/>
                </a:rPr>
                <a:t>数据计算即可得解。</a:t>
              </a:r>
              <a:endParaRPr lang="zh-CN" altLang="en-US"/>
            </a:p>
          </p:txBody>
        </p:sp>
        <p:graphicFrame>
          <p:nvGraphicFramePr>
            <p:cNvPr id="13" name="对象 12"/>
            <p:cNvGraphicFramePr>
              <a:graphicFrameLocks noChangeAspect="1"/>
            </p:cNvGraphicFramePr>
            <p:nvPr/>
          </p:nvGraphicFramePr>
          <p:xfrm>
            <a:off x="3398879" y="1266978"/>
            <a:ext cx="257174" cy="428625"/>
          </p:xfrm>
          <a:graphic>
            <a:graphicData uri="http://schemas.openxmlformats.org/presentationml/2006/ole">
              <mc:AlternateContent xmlns:mc="http://schemas.openxmlformats.org/markup-compatibility/2006">
                <mc:Choice xmlns:v="urn:schemas-microsoft-com:vml" Requires="v">
                  <p:oleObj spid="_x0000_s10254" name="Equation" r:id="rId17" imgW="259200" imgH="432000" progId="">
                    <p:embed/>
                  </p:oleObj>
                </mc:Choice>
                <mc:Fallback>
                  <p:oleObj name="Equation" r:id="rId17" imgW="259200" imgH="432000" progId="">
                    <p:embed/>
                    <p:pic>
                      <p:nvPicPr>
                        <p:cNvPr id="0" name="OLE substitute image"/>
                        <p:cNvPicPr/>
                        <p:nvPr/>
                      </p:nvPicPr>
                      <p:blipFill>
                        <a:blip r:embed="rId18"/>
                        <a:stretch>
                          <a:fillRect/>
                        </a:stretch>
                      </p:blipFill>
                      <p:spPr>
                        <a:xfrm>
                          <a:off x="3398879" y="1266978"/>
                          <a:ext cx="257174" cy="428625"/>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24747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(2019江西,10,2分)如图所示,将规格相同的小灯泡按照甲、乙两种连接方式接入电压均为</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且保持不</a:t>
            </a:r>
            <a:r>
              <a:rPr/>
              <a:t/>
            </a:r>
            <a:br>
              <a:rPr/>
            </a:br>
            <a:r>
              <a:rPr lang="zh-CN" altLang="en-US" sz="1417" kern="0" smtClean="0">
                <a:solidFill>
                  <a:srgbClr val="000000"/>
                </a:solidFill>
                <a:latin typeface="Times New Roman" pitchFamily="65" charset="-122"/>
                <a:ea typeface="宋体" pitchFamily="65" charset="-122"/>
              </a:rPr>
              <a:t>变的电路中,通过分别调节滑动变阻器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使所有灯泡均正常发光。则甲、乙两电路中的总电流之比</a:t>
            </a:r>
            <a:r>
              <a:rPr/>
              <a:t/>
            </a:r>
            <a:br>
              <a:rPr/>
            </a:b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甲</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乙</a:t>
            </a: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,两电路的总功率之比</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甲</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乙</a:t>
            </a: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0270" kern="0" spc="4192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26.jpeg"/>
          <p:cNvPicPr>
            <a:picLocks noChangeAspect="1"/>
          </p:cNvPicPr>
          <p:nvPr/>
        </p:nvPicPr>
        <p:blipFill>
          <a:blip r:embed="rId4"/>
          <a:stretch>
            <a:fillRect/>
          </a:stretch>
        </p:blipFill>
        <p:spPr>
          <a:xfrm>
            <a:off x="2000232" y="1565734"/>
            <a:ext cx="3643338" cy="1209211"/>
          </a:xfrm>
          <a:prstGeom prst="rect">
            <a:avLst/>
          </a:prstGeom>
        </p:spPr>
      </p:pic>
      <p:sp>
        <p:nvSpPr>
          <p:cNvPr id="4" name="TextBox 2"/>
          <p:cNvSpPr txBox="1"/>
          <p:nvPr/>
        </p:nvSpPr>
        <p:spPr>
          <a:xfrm>
            <a:off x="720000" y="298450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2∶1　2∶1</a:t>
            </a:r>
            <a:endParaRPr lang="zh-CN" altLang="en-US"/>
          </a:p>
        </p:txBody>
      </p:sp>
      <p:sp>
        <p:nvSpPr>
          <p:cNvPr id="5" name="TextBox 4"/>
          <p:cNvSpPr txBox="1"/>
          <p:nvPr/>
        </p:nvSpPr>
        <p:spPr>
          <a:xfrm>
            <a:off x="720000" y="334169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小灯泡的规格相同,因此其额定电压及额定电流均相同,甲、乙两电路中小灯泡均正常发光,因此</a:t>
            </a:r>
            <a:r>
              <a:rPr/>
              <a:t/>
            </a:r>
            <a:br>
              <a:rPr/>
            </a:b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甲</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乙</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,故</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甲</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乙</a:t>
            </a:r>
            <a:r>
              <a:rPr lang="zh-CN" altLang="en-US" sz="1417" kern="0" smtClean="0">
                <a:solidFill>
                  <a:srgbClr val="000000"/>
                </a:solidFill>
                <a:latin typeface="Times New Roman" pitchFamily="65" charset="-122"/>
                <a:ea typeface="宋体" pitchFamily="65" charset="-122"/>
              </a:rPr>
              <a:t>=2∶1。电源电压相等,根据</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可知,两电路的总功率之比</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甲</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乙</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2</a:t>
            </a:r>
            <a:r>
              <a:rPr/>
              <a:t/>
            </a:r>
            <a:br>
              <a:rPr/>
            </a:b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)=2∶1。</a:t>
            </a:r>
            <a:endParaRPr lang="zh-CN" altLang="en-US"/>
          </a:p>
        </p:txBody>
      </p:sp>
      <p:sp>
        <p:nvSpPr>
          <p:cNvPr id="6" name="TextBox 5"/>
          <p:cNvSpPr txBox="1"/>
          <p:nvPr/>
        </p:nvSpPr>
        <p:spPr>
          <a:xfrm>
            <a:off x="720000" y="412998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思路分析</a:t>
            </a:r>
            <a:r>
              <a:rPr lang="zh-CN" altLang="en-US" sz="1417" kern="0" smtClean="0">
                <a:solidFill>
                  <a:srgbClr val="000000"/>
                </a:solidFill>
                <a:latin typeface="Times New Roman" pitchFamily="65" charset="-122"/>
                <a:ea typeface="宋体" pitchFamily="65" charset="-122"/>
              </a:rPr>
              <a:t>　先观察两图,明确电路的连接方式,由于小灯泡的规格相同,根据串、并联电路电流的规律可</a:t>
            </a:r>
            <a:r>
              <a:rPr/>
              <a:t/>
            </a:r>
            <a:br>
              <a:rPr/>
            </a:br>
            <a:r>
              <a:rPr lang="zh-CN" altLang="en-US" sz="1417" kern="0" smtClean="0">
                <a:solidFill>
                  <a:srgbClr val="000000"/>
                </a:solidFill>
                <a:latin typeface="Times New Roman" pitchFamily="65" charset="-122"/>
                <a:ea typeface="宋体" pitchFamily="65" charset="-122"/>
              </a:rPr>
              <a:t>知</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甲</a:t>
            </a:r>
            <a:r>
              <a:rPr lang="zh-CN" altLang="en-US" sz="1417" kern="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乙</a:t>
            </a:r>
            <a:r>
              <a:rPr lang="zh-CN" altLang="en-US" sz="1417" kern="0" smtClean="0">
                <a:solidFill>
                  <a:srgbClr val="000000"/>
                </a:solidFill>
                <a:latin typeface="Times New Roman" pitchFamily="65" charset="-122"/>
                <a:ea typeface="宋体" pitchFamily="65" charset="-122"/>
              </a:rPr>
              <a:t>,由</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可知,在电源电压相等的情况下,电路的总功率之比等于电路的总电流之比。</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158620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(2018天津,19,4分)如图所示电路中,电源电压保持不变,电阻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的阻值之比为2∶1。开关S断开时,</a:t>
            </a:r>
            <a:r>
              <a:rPr/>
              <a:t/>
            </a:r>
            <a:br>
              <a:rPr/>
            </a:b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的电功率之比为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;开关S闭合前后,电压表两次的示数之比为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7390" kern="0" spc="918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27.jpeg"/>
          <p:cNvPicPr>
            <a:picLocks noChangeAspect="1"/>
          </p:cNvPicPr>
          <p:nvPr/>
        </p:nvPicPr>
        <p:blipFill>
          <a:blip r:embed="rId5"/>
          <a:stretch>
            <a:fillRect/>
          </a:stretch>
        </p:blipFill>
        <p:spPr>
          <a:xfrm>
            <a:off x="3000365" y="1351420"/>
            <a:ext cx="1714512" cy="1256791"/>
          </a:xfrm>
          <a:prstGeom prst="rect">
            <a:avLst/>
          </a:prstGeom>
        </p:spPr>
      </p:pic>
      <p:sp>
        <p:nvSpPr>
          <p:cNvPr id="4" name="TextBox 2"/>
          <p:cNvSpPr txBox="1"/>
          <p:nvPr/>
        </p:nvSpPr>
        <p:spPr>
          <a:xfrm>
            <a:off x="720000" y="262108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2∶1　2∶3</a:t>
            </a:r>
            <a:endParaRPr lang="zh-CN" altLang="en-US"/>
          </a:p>
        </p:txBody>
      </p:sp>
      <p:grpSp>
        <p:nvGrpSpPr>
          <p:cNvPr id="5" name="组合 4"/>
          <p:cNvGrpSpPr/>
          <p:nvPr/>
        </p:nvGrpSpPr>
        <p:grpSpPr>
          <a:xfrm>
            <a:off x="720000" y="2974512"/>
            <a:ext cx="8316000" cy="1394164"/>
            <a:chOff x="720000" y="1260000"/>
            <a:chExt cx="8316000" cy="1394164"/>
          </a:xfrm>
        </p:grpSpPr>
        <p:sp>
          <p:nvSpPr>
            <p:cNvPr id="6" name="TextBox 2"/>
            <p:cNvSpPr txBox="1"/>
            <p:nvPr/>
          </p:nvSpPr>
          <p:spPr>
            <a:xfrm>
              <a:off x="720000" y="1260000"/>
              <a:ext cx="8316000" cy="139416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S断开时,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串联,故电功率之比</a:t>
              </a:r>
              <a:r>
                <a:rPr lang="zh-CN" altLang="en-US" sz="2552" kern="0" spc="-90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715" kern="0" spc="88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52" kern="0" spc="-75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281" kern="0" spc="-1081"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596"/>
                </a:spcBef>
                <a:buNone/>
              </a:pPr>
              <a:r>
                <a:rPr lang="zh-CN" altLang="en-US" sz="1417" kern="0" smtClean="0">
                  <a:solidFill>
                    <a:srgbClr val="000000"/>
                  </a:solidFill>
                  <a:latin typeface="Times New Roman" pitchFamily="65" charset="-122"/>
                  <a:ea typeface="宋体" pitchFamily="65" charset="-122"/>
                </a:rPr>
                <a:t>S断开时,</a:t>
              </a:r>
              <a:r>
                <a:rPr lang="zh-CN" altLang="en-US" sz="1232" kern="0" spc="41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测</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2465" kern="0" spc="-1265"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总</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S闭合时,</a:t>
              </a:r>
              <a:r>
                <a:rPr lang="zh-CN" altLang="en-US" sz="1546" kern="0" spc="10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测电源电压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总</a:t>
              </a:r>
              <a:endParaRPr lang="zh-CN" altLang="en-US"/>
            </a:p>
            <a:p>
              <a:pPr marL="0" indent="0" eaLnBrk="0" latinLnBrk="1" hangingPunct="0">
                <a:lnSpc>
                  <a:spcPct val="100000"/>
                </a:lnSpc>
                <a:spcBef>
                  <a:spcPts val="88"/>
                </a:spcBef>
                <a:buNone/>
              </a:pPr>
              <a:r>
                <a:rPr lang="zh-CN" altLang="en-US" sz="1417" kern="0" smtClean="0">
                  <a:solidFill>
                    <a:srgbClr val="000000"/>
                  </a:solidFill>
                  <a:latin typeface="Times New Roman" pitchFamily="65" charset="-122"/>
                  <a:ea typeface="宋体" pitchFamily="65" charset="-122"/>
                </a:rPr>
                <a:t>故</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=2∶3。</a:t>
              </a:r>
              <a:endParaRPr lang="zh-CN" altLang="en-US"/>
            </a:p>
          </p:txBody>
        </p:sp>
        <p:grpSp>
          <p:nvGrpSpPr>
            <p:cNvPr id="7" name="组合 10"/>
            <p:cNvGrpSpPr/>
            <p:nvPr/>
          </p:nvGrpSpPr>
          <p:grpSpPr>
            <a:xfrm>
              <a:off x="1387523" y="1277972"/>
              <a:ext cx="3845811" cy="1166671"/>
              <a:chOff x="1387523" y="1277972"/>
              <a:chExt cx="3845811" cy="1166671"/>
            </a:xfrm>
          </p:grpSpPr>
          <p:pic>
            <p:nvPicPr>
              <p:cNvPr id="8" name="图片 3" descr="textimage28.jpeg"/>
              <p:cNvPicPr>
                <a:picLocks noChangeAspect="1"/>
              </p:cNvPicPr>
              <p:nvPr/>
            </p:nvPicPr>
            <p:blipFill>
              <a:blip r:embed="rId6"/>
              <a:stretch>
                <a:fillRect/>
              </a:stretch>
            </p:blipFill>
            <p:spPr>
              <a:xfrm>
                <a:off x="1387523" y="1893097"/>
                <a:ext cx="209549" cy="209549"/>
              </a:xfrm>
              <a:prstGeom prst="rect">
                <a:avLst/>
              </a:prstGeom>
            </p:spPr>
          </p:pic>
          <p:pic>
            <p:nvPicPr>
              <p:cNvPr id="9" name="图片 8" descr="textimage29.jpeg"/>
              <p:cNvPicPr>
                <a:picLocks noChangeAspect="1"/>
              </p:cNvPicPr>
              <p:nvPr/>
            </p:nvPicPr>
            <p:blipFill>
              <a:blip r:embed="rId6"/>
              <a:stretch>
                <a:fillRect/>
              </a:stretch>
            </p:blipFill>
            <p:spPr>
              <a:xfrm>
                <a:off x="1387523" y="2235094"/>
                <a:ext cx="209549" cy="209549"/>
              </a:xfrm>
              <a:prstGeom prst="rect">
                <a:avLst/>
              </a:prstGeom>
            </p:spPr>
          </p:pic>
          <p:graphicFrame>
            <p:nvGraphicFramePr>
              <p:cNvPr id="10" name="对象 9"/>
              <p:cNvGraphicFramePr>
                <a:graphicFrameLocks noChangeAspect="1"/>
              </p:cNvGraphicFramePr>
              <p:nvPr/>
            </p:nvGraphicFramePr>
            <p:xfrm>
              <a:off x="3881044" y="1306733"/>
              <a:ext cx="209550" cy="447675"/>
            </p:xfrm>
            <a:graphic>
              <a:graphicData uri="http://schemas.openxmlformats.org/presentationml/2006/ole">
                <mc:AlternateContent xmlns:mc="http://schemas.openxmlformats.org/markup-compatibility/2006">
                  <mc:Choice xmlns:v="urn:schemas-microsoft-com:vml" Requires="v">
                    <p:oleObj spid="_x0000_s11270" name="Equation" r:id="rId7" imgW="211200" imgH="451200" progId="">
                      <p:embed/>
                    </p:oleObj>
                  </mc:Choice>
                  <mc:Fallback>
                    <p:oleObj name="Equation" r:id="rId7" imgW="211200" imgH="451200" progId="">
                      <p:embed/>
                      <p:pic>
                        <p:nvPicPr>
                          <p:cNvPr id="0" name="OLE substitute image"/>
                          <p:cNvPicPr/>
                          <p:nvPr/>
                        </p:nvPicPr>
                        <p:blipFill>
                          <a:blip r:embed="rId8"/>
                          <a:stretch>
                            <a:fillRect/>
                          </a:stretch>
                        </p:blipFill>
                        <p:spPr>
                          <a:xfrm>
                            <a:off x="3881044" y="1306733"/>
                            <a:ext cx="209550" cy="447675"/>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4192108" y="1277972"/>
              <a:ext cx="457200" cy="476250"/>
            </p:xfrm>
            <a:graphic>
              <a:graphicData uri="http://schemas.openxmlformats.org/presentationml/2006/ole">
                <mc:AlternateContent xmlns:mc="http://schemas.openxmlformats.org/markup-compatibility/2006">
                  <mc:Choice xmlns:v="urn:schemas-microsoft-com:vml" Requires="v">
                    <p:oleObj spid="_x0000_s11271" name="Equation" r:id="rId9" imgW="460800" imgH="480000" progId="">
                      <p:embed/>
                    </p:oleObj>
                  </mc:Choice>
                  <mc:Fallback>
                    <p:oleObj name="Equation" r:id="rId9" imgW="460800" imgH="480000" progId="">
                      <p:embed/>
                      <p:pic>
                        <p:nvPicPr>
                          <p:cNvPr id="0" name="OLE substitute image"/>
                          <p:cNvPicPr/>
                          <p:nvPr/>
                        </p:nvPicPr>
                        <p:blipFill>
                          <a:blip r:embed="rId10"/>
                          <a:stretch>
                            <a:fillRect/>
                          </a:stretch>
                        </p:blipFill>
                        <p:spPr>
                          <a:xfrm>
                            <a:off x="4192108" y="1277972"/>
                            <a:ext cx="457200" cy="476250"/>
                          </a:xfrm>
                          <a:prstGeom prst="rect">
                            <a:avLst/>
                          </a:prstGeom>
                          <a:noFill/>
                        </p:spPr>
                      </p:pic>
                    </p:oleObj>
                  </mc:Fallback>
                </mc:AlternateContent>
              </a:graphicData>
            </a:graphic>
          </p:graphicFrame>
          <p:graphicFrame>
            <p:nvGraphicFramePr>
              <p:cNvPr id="12" name="对象 11"/>
              <p:cNvGraphicFramePr>
                <a:graphicFrameLocks noChangeAspect="1"/>
              </p:cNvGraphicFramePr>
              <p:nvPr/>
            </p:nvGraphicFramePr>
            <p:xfrm>
              <a:off x="4750822" y="1306733"/>
              <a:ext cx="228599" cy="447674"/>
            </p:xfrm>
            <a:graphic>
              <a:graphicData uri="http://schemas.openxmlformats.org/presentationml/2006/ole">
                <mc:AlternateContent xmlns:mc="http://schemas.openxmlformats.org/markup-compatibility/2006">
                  <mc:Choice xmlns:v="urn:schemas-microsoft-com:vml" Requires="v">
                    <p:oleObj spid="_x0000_s11272" name="Equation" r:id="rId11" imgW="230400" imgH="451200" progId="">
                      <p:embed/>
                    </p:oleObj>
                  </mc:Choice>
                  <mc:Fallback>
                    <p:oleObj name="Equation" r:id="rId11" imgW="230400" imgH="451200" progId="">
                      <p:embed/>
                      <p:pic>
                        <p:nvPicPr>
                          <p:cNvPr id="0" name="OLE substitute image"/>
                          <p:cNvPicPr/>
                          <p:nvPr/>
                        </p:nvPicPr>
                        <p:blipFill>
                          <a:blip r:embed="rId12"/>
                          <a:stretch>
                            <a:fillRect/>
                          </a:stretch>
                        </p:blipFill>
                        <p:spPr>
                          <a:xfrm>
                            <a:off x="4750822" y="1306733"/>
                            <a:ext cx="228599" cy="447674"/>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5080935" y="1306398"/>
              <a:ext cx="152399" cy="400049"/>
            </p:xfrm>
            <a:graphic>
              <a:graphicData uri="http://schemas.openxmlformats.org/presentationml/2006/ole">
                <mc:AlternateContent xmlns:mc="http://schemas.openxmlformats.org/markup-compatibility/2006">
                  <mc:Choice xmlns:v="urn:schemas-microsoft-com:vml" Requires="v">
                    <p:oleObj spid="_x0000_s11273" name="Equation" r:id="rId13" imgW="153600" imgH="403200" progId="">
                      <p:embed/>
                    </p:oleObj>
                  </mc:Choice>
                  <mc:Fallback>
                    <p:oleObj name="Equation" r:id="rId13" imgW="153600" imgH="403200" progId="">
                      <p:embed/>
                      <p:pic>
                        <p:nvPicPr>
                          <p:cNvPr id="0" name="OLE substitute image"/>
                          <p:cNvPicPr/>
                          <p:nvPr/>
                        </p:nvPicPr>
                        <p:blipFill>
                          <a:blip r:embed="rId14"/>
                          <a:stretch>
                            <a:fillRect/>
                          </a:stretch>
                        </p:blipFill>
                        <p:spPr>
                          <a:xfrm>
                            <a:off x="5080935" y="1306398"/>
                            <a:ext cx="152399" cy="400049"/>
                          </a:xfrm>
                          <a:prstGeom prst="rect">
                            <a:avLst/>
                          </a:prstGeom>
                          <a:noFill/>
                        </p:spPr>
                      </p:pic>
                    </p:oleObj>
                  </mc:Fallback>
                </mc:AlternateContent>
              </a:graphicData>
            </a:graphic>
          </p:graphicFrame>
          <p:graphicFrame>
            <p:nvGraphicFramePr>
              <p:cNvPr id="14" name="对象 13"/>
              <p:cNvGraphicFramePr>
                <a:graphicFrameLocks noChangeAspect="1"/>
              </p:cNvGraphicFramePr>
              <p:nvPr/>
            </p:nvGraphicFramePr>
            <p:xfrm>
              <a:off x="2926630" y="1740846"/>
              <a:ext cx="152400" cy="419099"/>
            </p:xfrm>
            <a:graphic>
              <a:graphicData uri="http://schemas.openxmlformats.org/presentationml/2006/ole">
                <mc:AlternateContent xmlns:mc="http://schemas.openxmlformats.org/markup-compatibility/2006">
                  <mc:Choice xmlns:v="urn:schemas-microsoft-com:vml" Requires="v">
                    <p:oleObj spid="_x0000_s11274" name="Equation" r:id="rId15" imgW="153600" imgH="422400" progId="">
                      <p:embed/>
                    </p:oleObj>
                  </mc:Choice>
                  <mc:Fallback>
                    <p:oleObj name="Equation" r:id="rId15" imgW="153600" imgH="422400" progId="">
                      <p:embed/>
                      <p:pic>
                        <p:nvPicPr>
                          <p:cNvPr id="0" name="OLE substitute image"/>
                          <p:cNvPicPr/>
                          <p:nvPr/>
                        </p:nvPicPr>
                        <p:blipFill>
                          <a:blip r:embed="rId16"/>
                          <a:stretch>
                            <a:fillRect/>
                          </a:stretch>
                        </p:blipFill>
                        <p:spPr>
                          <a:xfrm>
                            <a:off x="2926630" y="1740846"/>
                            <a:ext cx="152400" cy="419099"/>
                          </a:xfrm>
                          <a:prstGeom prst="rect">
                            <a:avLst/>
                          </a:prstGeom>
                          <a:noFill/>
                        </p:spPr>
                      </p:pic>
                    </p:oleObj>
                  </mc:Fallback>
                </mc:AlternateContent>
              </a:graphicData>
            </a:graphic>
          </p:graphicFrame>
        </p:grpSp>
      </p:grpSp>
      <p:grpSp>
        <p:nvGrpSpPr>
          <p:cNvPr id="15" name="组合 14"/>
          <p:cNvGrpSpPr/>
          <p:nvPr/>
        </p:nvGrpSpPr>
        <p:grpSpPr>
          <a:xfrm>
            <a:off x="720000" y="4556139"/>
            <a:ext cx="8316000" cy="218073"/>
            <a:chOff x="720000" y="2841627"/>
            <a:chExt cx="8316000" cy="218073"/>
          </a:xfrm>
        </p:grpSpPr>
        <p:sp>
          <p:nvSpPr>
            <p:cNvPr id="16" name="TextBox 2"/>
            <p:cNvSpPr txBox="1"/>
            <p:nvPr/>
          </p:nvSpPr>
          <p:spPr>
            <a:xfrm>
              <a:off x="720000" y="284162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易错警示</a:t>
              </a:r>
              <a:r>
                <a:rPr lang="zh-CN" altLang="en-US" sz="1417" kern="0" smtClean="0">
                  <a:solidFill>
                    <a:srgbClr val="000000"/>
                  </a:solidFill>
                  <a:latin typeface="Times New Roman" pitchFamily="65" charset="-122"/>
                  <a:ea typeface="宋体" pitchFamily="65" charset="-122"/>
                </a:rPr>
                <a:t>    S闭合时,</a:t>
              </a:r>
              <a:r>
                <a:rPr lang="zh-CN" altLang="en-US" sz="1296" kern="0" spc="-9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仍然测</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两端电压,但由于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被短路,故</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两端电压为电源电压。</a:t>
              </a:r>
              <a:endParaRPr lang="zh-CN" altLang="en-US"/>
            </a:p>
          </p:txBody>
        </p:sp>
        <p:pic>
          <p:nvPicPr>
            <p:cNvPr id="17" name="图片 3" descr="textimage30.jpeg"/>
            <p:cNvPicPr>
              <a:picLocks noChangeAspect="1"/>
            </p:cNvPicPr>
            <p:nvPr/>
          </p:nvPicPr>
          <p:blipFill>
            <a:blip r:embed="rId6"/>
            <a:stretch>
              <a:fillRect/>
            </a:stretch>
          </p:blipFill>
          <p:spPr>
            <a:xfrm>
              <a:off x="2305107" y="2884226"/>
              <a:ext cx="152400" cy="152400"/>
            </a:xfrm>
            <a:prstGeom prst="rect">
              <a:avLst/>
            </a:prstGeom>
          </p:spPr>
        </p:pic>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29250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(2019重庆A,16,8分)在测小灯泡电功率实验中,小杨同学选用的器材有:额定电压为2.5 V的灯泡、电流</a:t>
            </a:r>
            <a:r>
              <a:rPr/>
              <a:t/>
            </a:r>
            <a:br>
              <a:rPr/>
            </a:br>
            <a:r>
              <a:rPr lang="zh-CN" altLang="en-US" sz="1417" kern="0" smtClean="0">
                <a:solidFill>
                  <a:srgbClr val="000000"/>
                </a:solidFill>
                <a:latin typeface="Times New Roman" pitchFamily="65" charset="-122"/>
                <a:ea typeface="宋体" pitchFamily="65" charset="-122"/>
              </a:rPr>
              <a:t>表、电压表、开关、学生电源、滑动变阻器和若干导线等。</a:t>
            </a:r>
            <a:endParaRPr lang="zh-CN" altLang="en-US"/>
          </a:p>
          <a:p>
            <a:pPr marL="0" indent="0" eaLnBrk="0" latinLnBrk="1" hangingPunct="0">
              <a:lnSpc>
                <a:spcPct val="100000"/>
              </a:lnSpc>
              <a:spcBef>
                <a:spcPts val="141"/>
              </a:spcBef>
              <a:buNone/>
            </a:pPr>
            <a:r>
              <a:rPr lang="zh-CN" altLang="en-US" sz="8976" kern="0" spc="47123"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691"/>
              </a:spcBef>
              <a:buNone/>
            </a:pPr>
            <a:r>
              <a:rPr lang="zh-CN" altLang="en-US" sz="1417" kern="0" smtClean="0">
                <a:solidFill>
                  <a:srgbClr val="000000"/>
                </a:solidFill>
                <a:latin typeface="Times New Roman" pitchFamily="65" charset="-122"/>
                <a:ea typeface="宋体" pitchFamily="65" charset="-122"/>
              </a:rPr>
              <a:t>(1)请根据图甲,用笔画线代替导线,将图乙中的实物电路连接完整(要求:向右移动滑动变阻器滑片时,电</a:t>
            </a:r>
            <a:r>
              <a:rPr/>
              <a:t/>
            </a:r>
            <a:br>
              <a:rPr/>
            </a:br>
            <a:r>
              <a:rPr lang="zh-CN" altLang="en-US" sz="1417" kern="0" smtClean="0">
                <a:solidFill>
                  <a:srgbClr val="000000"/>
                </a:solidFill>
                <a:latin typeface="Times New Roman" pitchFamily="65" charset="-122"/>
                <a:ea typeface="宋体" pitchFamily="65" charset="-122"/>
              </a:rPr>
              <a:t>路中的电流变小,且导线不能交叉);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(2)连接电路时,开关S必须</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应调到最</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阻值处;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(3)正确连接电路后,闭合开关S,发现电压表无示数,电流表有示数,原因是灯泡</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(其他部分均完</a:t>
            </a:r>
            <a:r>
              <a:rPr/>
              <a:t/>
            </a:r>
            <a:br>
              <a:rPr/>
            </a:br>
            <a:r>
              <a:rPr lang="zh-CN" altLang="en-US" sz="1417" kern="0" smtClean="0">
                <a:solidFill>
                  <a:srgbClr val="000000"/>
                </a:solidFill>
                <a:latin typeface="Times New Roman" pitchFamily="65" charset="-122"/>
                <a:ea typeface="宋体" pitchFamily="65" charset="-122"/>
              </a:rPr>
              <a:t>好);</a:t>
            </a:r>
            <a:endParaRPr lang="zh-CN" altLang="en-US"/>
          </a:p>
        </p:txBody>
      </p:sp>
      <p:pic>
        <p:nvPicPr>
          <p:cNvPr id="3" name="图片 3" descr="textimage31.jpeg"/>
          <p:cNvPicPr>
            <a:picLocks noChangeAspect="1"/>
          </p:cNvPicPr>
          <p:nvPr/>
        </p:nvPicPr>
        <p:blipFill>
          <a:blip r:embed="rId4"/>
          <a:stretch>
            <a:fillRect/>
          </a:stretch>
        </p:blipFill>
        <p:spPr>
          <a:xfrm>
            <a:off x="1512712" y="1770057"/>
            <a:ext cx="5539275" cy="1481089"/>
          </a:xfrm>
          <a:prstGeom prst="rect">
            <a:avLst/>
          </a:prstGeom>
        </p:spPr>
      </p:pic>
      <p:sp>
        <p:nvSpPr>
          <p:cNvPr id="4" name="TextBox 2"/>
          <p:cNvSpPr txBox="1"/>
          <p:nvPr/>
        </p:nvSpPr>
        <p:spPr>
          <a:xfrm>
            <a:off x="720000" y="967721"/>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考点三　测量小灯泡的电功率</a:t>
            </a:r>
            <a:endParaRPr lang="zh-CN" altLang="en-US" sz="1500">
              <a:solidFill>
                <a:schemeClr val="accent6">
                  <a:lumMod val="75000"/>
                </a:schemeClr>
              </a:solidFill>
              <a:latin typeface="Microsoft YaHei"/>
              <a:ea typeface="Microsoft YaHei"/>
              <a:cs typeface="Microsoft YaHei"/>
            </a:endParaRPr>
          </a:p>
        </p:txBody>
      </p:sp>
    </p:spTree>
    <p:custDataLst>
      <p:custData r:id="rId1"/>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720000" y="2121261"/>
          <a:ext cx="7740000" cy="1097280"/>
        </p:xfrm>
        <a:graphic>
          <a:graphicData uri="http://schemas.openxmlformats.org/drawingml/2006/table">
            <a:tbl>
              <a:tblPr/>
              <a:tblGrid>
                <a:gridCol w="1290000"/>
                <a:gridCol w="1290000"/>
                <a:gridCol w="1290000"/>
                <a:gridCol w="1290000"/>
                <a:gridCol w="1290000"/>
                <a:gridCol w="1290000"/>
              </a:tblGrid>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实验序号</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1</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2</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3</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4</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5</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电压表示数/V</a:t>
                      </a:r>
                    </a:p>
                  </a:txBody>
                  <a:tcPr marL="45720" marR="45720"/>
                </a:tc>
                <a:tc>
                  <a:txBody>
                    <a:bodyPr/>
                    <a:lstStyle/>
                    <a:p>
                      <a:pPr eaLnBrk="0" latinLnBrk="1" hangingPunct="0">
                        <a:lnSpc>
                          <a:spcPct val="150000"/>
                        </a:lnSpc>
                        <a:spcBef>
                          <a:spcPct val="0"/>
                        </a:spcBef>
                      </a:pPr>
                      <a:r>
                        <a:rPr lang="zh-CN" altLang="en-US" sz="1200" i="1" kern="0" smtClean="0">
                          <a:solidFill>
                            <a:srgbClr val="000000"/>
                          </a:solidFill>
                          <a:latin typeface="Times New Roman" pitchFamily="65" charset="-122"/>
                          <a:ea typeface="宋体" pitchFamily="65" charset="-122"/>
                        </a:rPr>
                        <a:t>U</a:t>
                      </a:r>
                      <a:r>
                        <a:rPr lang="zh-CN" altLang="en-US" sz="1200" kern="0" baseline="-15000" smtClean="0">
                          <a:solidFill>
                            <a:srgbClr val="000000"/>
                          </a:solidFill>
                          <a:latin typeface="Times New Roman" pitchFamily="65" charset="-122"/>
                          <a:ea typeface="宋体" pitchFamily="65" charset="-122"/>
                        </a:rPr>
                        <a:t>1</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1.0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1.5</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2.0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2.5</a:t>
                      </a:r>
                    </a:p>
                  </a:txBody>
                  <a:tcPr marL="45720" marR="45720"/>
                </a:tc>
              </a:tr>
              <a:tr h="201513">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电流表示数/A</a:t>
                      </a:r>
                    </a:p>
                  </a:txBody>
                  <a:tcPr marL="45720" marR="45720"/>
                </a:tc>
                <a:tc>
                  <a:txBody>
                    <a:bodyPr/>
                    <a:lstStyle/>
                    <a:p>
                      <a:pPr eaLnBrk="0" latinLnBrk="1" hangingPunct="0">
                        <a:lnSpc>
                          <a:spcPct val="150000"/>
                        </a:lnSpc>
                        <a:spcBef>
                          <a:spcPct val="0"/>
                        </a:spcBef>
                      </a:pPr>
                      <a:r>
                        <a:rPr lang="zh-CN" altLang="en-US" sz="1200" i="1" kern="0" smtClean="0">
                          <a:solidFill>
                            <a:srgbClr val="000000"/>
                          </a:solidFill>
                          <a:latin typeface="Times New Roman" pitchFamily="65" charset="-122"/>
                          <a:ea typeface="宋体" pitchFamily="65" charset="-122"/>
                        </a:rPr>
                        <a:t>I</a:t>
                      </a:r>
                      <a:r>
                        <a:rPr lang="zh-CN" altLang="en-US" sz="1200" kern="0" baseline="-15000" smtClean="0">
                          <a:solidFill>
                            <a:srgbClr val="000000"/>
                          </a:solidFill>
                          <a:latin typeface="Times New Roman" pitchFamily="65" charset="-122"/>
                          <a:ea typeface="宋体" pitchFamily="65" charset="-122"/>
                        </a:rPr>
                        <a:t>1</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0.14</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0.18</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0.20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0.24</a:t>
                      </a:r>
                    </a:p>
                  </a:txBody>
                  <a:tcPr marL="45720" marR="45720"/>
                </a:tc>
              </a:tr>
            </a:tbl>
          </a:graphicData>
        </a:graphic>
      </p:graphicFrame>
      <p:sp>
        <p:nvSpPr>
          <p:cNvPr id="3" name="TextBox 2"/>
          <p:cNvSpPr txBox="1"/>
          <p:nvPr/>
        </p:nvSpPr>
        <p:spPr>
          <a:xfrm>
            <a:off x="720000" y="3334176"/>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则灯泡的额定功率为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W,他分析表中数据,发现灯泡的电阻也在变化,主要原因是灯丝的电</a:t>
            </a:r>
            <a:r>
              <a:rPr/>
              <a:t/>
            </a:r>
            <a:br>
              <a:rPr/>
            </a:br>
            <a:r>
              <a:rPr lang="zh-CN" altLang="en-US" sz="1417" kern="0" smtClean="0">
                <a:solidFill>
                  <a:srgbClr val="000000"/>
                </a:solidFill>
                <a:latin typeface="Times New Roman" pitchFamily="65" charset="-122"/>
                <a:ea typeface="宋体" pitchFamily="65" charset="-122"/>
              </a:rPr>
              <a:t>阻随温度的升高而</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sp>
        <p:nvSpPr>
          <p:cNvPr id="4" name="TextBox 2"/>
          <p:cNvSpPr txBox="1"/>
          <p:nvPr/>
        </p:nvSpPr>
        <p:spPr>
          <a:xfrm>
            <a:off x="720000" y="1269991"/>
            <a:ext cx="8316000" cy="66704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(4)故障排除后,滑片移至某处,电压表表盘如图丙所示,其读数为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V,再读出电流表的示数</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a:t/>
            </a:r>
            <a:br>
              <a:rPr/>
            </a:br>
            <a:r>
              <a:rPr lang="zh-CN" altLang="en-US" sz="1417" kern="0" smtClean="0">
                <a:solidFill>
                  <a:srgbClr val="000000"/>
                </a:solidFill>
                <a:latin typeface="Times New Roman" pitchFamily="65" charset="-122"/>
                <a:ea typeface="宋体" pitchFamily="65" charset="-122"/>
              </a:rPr>
              <a:t>由此算出此时灯泡电功率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(用字母表示);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(5)小杨同学继续移动滑片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,将两电表对应的示数记录到表中</a:t>
            </a:r>
            <a:endParaRPr lang="zh-CN" altLang="en-US"/>
          </a:p>
        </p:txBody>
      </p:sp>
    </p:spTree>
    <p:custDataLst>
      <p:custData r:id="rId1"/>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27337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(1)如图所示　(2)断开　大　(3)短路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(4)0.7    </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　(5)0.6　变大</a:t>
            </a:r>
            <a:endParaRPr lang="zh-CN" altLang="en-US"/>
          </a:p>
          <a:p>
            <a:pPr marL="0" indent="0" eaLnBrk="0" latinLnBrk="1" hangingPunct="0">
              <a:lnSpc>
                <a:spcPct val="100000"/>
              </a:lnSpc>
              <a:spcBef>
                <a:spcPts val="141"/>
              </a:spcBef>
              <a:buNone/>
            </a:pPr>
            <a:r>
              <a:rPr lang="zh-CN" altLang="en-US" sz="11772" kern="0" spc="2700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32.jpeg"/>
          <p:cNvPicPr>
            <a:picLocks noChangeAspect="1"/>
          </p:cNvPicPr>
          <p:nvPr/>
        </p:nvPicPr>
        <p:blipFill>
          <a:blip r:embed="rId4"/>
          <a:stretch>
            <a:fillRect/>
          </a:stretch>
        </p:blipFill>
        <p:spPr>
          <a:xfrm>
            <a:off x="1714480" y="1799782"/>
            <a:ext cx="3262302" cy="1684787"/>
          </a:xfrm>
          <a:prstGeom prst="rect">
            <a:avLst/>
          </a:prstGeom>
        </p:spPr>
      </p:pic>
    </p:spTree>
    <p:custDataLst>
      <p:custData r:id="rId1"/>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(1)由要求“向右移动滑片,电路中的电流变小”可知,应选用滑动变阻器的左下接线柱,并与灯泡</a:t>
            </a:r>
            <a:r>
              <a:rPr/>
              <a:t/>
            </a:r>
            <a:br>
              <a:rPr/>
            </a:br>
            <a:r>
              <a:rPr lang="zh-CN" altLang="en-US" sz="1417" kern="0" smtClean="0">
                <a:solidFill>
                  <a:srgbClr val="000000"/>
                </a:solidFill>
                <a:latin typeface="Times New Roman" pitchFamily="65" charset="-122"/>
                <a:ea typeface="宋体" pitchFamily="65" charset="-122"/>
              </a:rPr>
              <a:t>串联,如答案图所示;(2)为了保护电路,连接电路时开关要处于断开状态,滑动变阻器的滑片应调到阻值</a:t>
            </a:r>
            <a:r>
              <a:rPr/>
              <a:t/>
            </a:r>
            <a:br>
              <a:rPr/>
            </a:br>
            <a:r>
              <a:rPr lang="zh-CN" altLang="en-US" sz="1417" kern="0" smtClean="0">
                <a:solidFill>
                  <a:srgbClr val="000000"/>
                </a:solidFill>
                <a:latin typeface="Times New Roman" pitchFamily="65" charset="-122"/>
                <a:ea typeface="宋体" pitchFamily="65" charset="-122"/>
              </a:rPr>
              <a:t>最大处;(3)电流表有示数,电压表无示数,说明与电压表并联的灯泡短路;(4)由题图丙可得,电压表示数为</a:t>
            </a:r>
            <a:r>
              <a:rPr/>
              <a:t/>
            </a:r>
            <a:br>
              <a:rPr/>
            </a:br>
            <a:r>
              <a:rPr lang="zh-CN" altLang="en-US" sz="1417" kern="0" smtClean="0">
                <a:solidFill>
                  <a:srgbClr val="000000"/>
                </a:solidFill>
                <a:latin typeface="Times New Roman" pitchFamily="65" charset="-122"/>
                <a:ea typeface="宋体" pitchFamily="65" charset="-122"/>
              </a:rPr>
              <a:t>0.7 V,此时灯泡的电功率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;(5)灯泡在额定电压下消耗的功率为额定功率,故灯泡的额定功率为</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a:t/>
            </a:r>
            <a:br>
              <a:rPr/>
            </a:b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=2.5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0.24 A=0.6 W;灯丝的电阻随温度的升高而增大。</a:t>
            </a:r>
            <a:endParaRPr lang="zh-CN" altLang="en-US"/>
          </a:p>
        </p:txBody>
      </p:sp>
      <p:sp>
        <p:nvSpPr>
          <p:cNvPr id="3" name="TextBox 2"/>
          <p:cNvSpPr txBox="1"/>
          <p:nvPr/>
        </p:nvSpPr>
        <p:spPr>
          <a:xfrm>
            <a:off x="720000" y="2403008"/>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易错警示</a:t>
            </a:r>
            <a:r>
              <a:rPr lang="zh-CN" altLang="en-US" sz="1417" kern="0" smtClean="0">
                <a:solidFill>
                  <a:srgbClr val="000000"/>
                </a:solidFill>
                <a:latin typeface="Times New Roman" pitchFamily="65" charset="-122"/>
                <a:ea typeface="宋体" pitchFamily="65" charset="-122"/>
              </a:rPr>
              <a:t>　按要求将滑动变阻器接入电路时,要 “一上一下”与被控制电路串联;判断滑动变阻器接入</a:t>
            </a:r>
            <a:r>
              <a:rPr/>
              <a:t/>
            </a:r>
            <a:br>
              <a:rPr/>
            </a:br>
            <a:r>
              <a:rPr lang="zh-CN" altLang="en-US" sz="1417" kern="0" smtClean="0">
                <a:solidFill>
                  <a:srgbClr val="000000"/>
                </a:solidFill>
                <a:latin typeface="Times New Roman" pitchFamily="65" charset="-122"/>
                <a:ea typeface="宋体" pitchFamily="65" charset="-122"/>
              </a:rPr>
              <a:t>电路的电阻变化特点的关键是看连的是哪个下接线柱,连入电路的阻值变化规律为:“一上一下可变阻,</a:t>
            </a:r>
            <a:r>
              <a:rPr/>
              <a:t/>
            </a:r>
            <a:br>
              <a:rPr/>
            </a:br>
            <a:r>
              <a:rPr lang="zh-CN" altLang="en-US" sz="1417" kern="0" smtClean="0">
                <a:solidFill>
                  <a:srgbClr val="000000"/>
                </a:solidFill>
                <a:latin typeface="Times New Roman" pitchFamily="65" charset="-122"/>
                <a:ea typeface="宋体" pitchFamily="65" charset="-122"/>
              </a:rPr>
              <a:t>变大变小看下柱,靠近小远离大。”</a:t>
            </a:r>
            <a:endParaRPr lang="zh-CN" altLang="en-US"/>
          </a:p>
        </p:txBody>
      </p:sp>
      <p:sp>
        <p:nvSpPr>
          <p:cNvPr id="4" name="TextBox 3"/>
          <p:cNvSpPr txBox="1"/>
          <p:nvPr/>
        </p:nvSpPr>
        <p:spPr>
          <a:xfrm>
            <a:off x="714348" y="311610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知识拓展</a:t>
            </a:r>
            <a:r>
              <a:rPr lang="zh-CN" altLang="en-US" sz="1417" kern="0" smtClean="0">
                <a:solidFill>
                  <a:srgbClr val="000000"/>
                </a:solidFill>
                <a:latin typeface="Times New Roman" pitchFamily="65" charset="-122"/>
                <a:ea typeface="宋体" pitchFamily="65" charset="-122"/>
              </a:rPr>
              <a:t>　探究电流与电压、电阻的关系,伏安法测电阻,测量灯泡的功率三个实验电路相同,实验中最</a:t>
            </a:r>
            <a:r>
              <a:rPr/>
              <a:t/>
            </a:r>
            <a:br>
              <a:rPr/>
            </a:br>
            <a:r>
              <a:rPr lang="zh-CN" altLang="en-US" sz="1417" kern="0" smtClean="0">
                <a:solidFill>
                  <a:srgbClr val="000000"/>
                </a:solidFill>
                <a:latin typeface="Times New Roman" pitchFamily="65" charset="-122"/>
                <a:ea typeface="宋体" pitchFamily="65" charset="-122"/>
              </a:rPr>
              <a:t>常见的两种电路故障及其现象为:灯泡(定值电阻)处断路,电流表无示数,电压表有示数;灯泡(定值电阻)</a:t>
            </a:r>
            <a:r>
              <a:rPr/>
              <a:t/>
            </a:r>
            <a:br>
              <a:rPr/>
            </a:br>
            <a:r>
              <a:rPr lang="zh-CN" altLang="en-US" sz="1417" kern="0" smtClean="0">
                <a:solidFill>
                  <a:srgbClr val="000000"/>
                </a:solidFill>
                <a:latin typeface="Times New Roman" pitchFamily="65" charset="-122"/>
                <a:ea typeface="宋体" pitchFamily="65" charset="-122"/>
              </a:rPr>
              <a:t>处短路,电流表有示数,电压表无示数。</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352391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(2018湖北武汉,26,6分)某同学利用图甲所示的器材测量小灯泡的电功率。实验中电源电压保持不变,</a:t>
            </a:r>
            <a:r>
              <a:rPr/>
              <a:t/>
            </a:r>
            <a:br>
              <a:rPr/>
            </a:br>
            <a:r>
              <a:rPr lang="zh-CN" altLang="en-US" sz="1417" kern="0" smtClean="0">
                <a:solidFill>
                  <a:srgbClr val="000000"/>
                </a:solidFill>
                <a:latin typeface="Times New Roman" pitchFamily="65" charset="-122"/>
                <a:ea typeface="宋体" pitchFamily="65" charset="-122"/>
              </a:rPr>
              <a:t>滑动变阻器的规格为“100 Ω　0.5 A”,小灯泡的额定电压为2.5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(1)如图甲所示,电路中还有两根导线没有连接,请你将电路连接完整。(要求:导线不允许交叉)</a:t>
            </a:r>
            <a:endParaRPr lang="zh-CN" altLang="en-US"/>
          </a:p>
          <a:p>
            <a:pPr marL="0" indent="0" eaLnBrk="0" latinLnBrk="1" hangingPunct="0">
              <a:lnSpc>
                <a:spcPct val="100000"/>
              </a:lnSpc>
              <a:spcBef>
                <a:spcPts val="141"/>
              </a:spcBef>
              <a:buNone/>
            </a:pPr>
            <a:r>
              <a:rPr lang="zh-CN" altLang="en-US" sz="11230" kern="0" spc="17194"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481"/>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(2)该同学连接好电路后,按正确的步骤进行实验。小灯泡正常发光时,电流表的示数如图乙所示,则小灯</a:t>
            </a:r>
            <a:r>
              <a:rPr/>
              <a:t/>
            </a:r>
            <a:br>
              <a:rPr/>
            </a:br>
            <a:r>
              <a:rPr lang="zh-CN" altLang="en-US" sz="1417" kern="0" smtClean="0">
                <a:solidFill>
                  <a:srgbClr val="000000"/>
                </a:solidFill>
                <a:latin typeface="Times New Roman" pitchFamily="65" charset="-122"/>
                <a:ea typeface="宋体" pitchFamily="65" charset="-122"/>
              </a:rPr>
              <a:t>泡的额定电流是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A,额定功率是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a:t>
            </a:r>
            <a:endParaRPr lang="zh-CN" altLang="en-US"/>
          </a:p>
        </p:txBody>
      </p:sp>
      <p:pic>
        <p:nvPicPr>
          <p:cNvPr id="3" name="图片 3" descr="textimage33.jpeg"/>
          <p:cNvPicPr>
            <a:picLocks noChangeAspect="1"/>
          </p:cNvPicPr>
          <p:nvPr/>
        </p:nvPicPr>
        <p:blipFill>
          <a:blip r:embed="rId4"/>
          <a:stretch>
            <a:fillRect/>
          </a:stretch>
        </p:blipFill>
        <p:spPr>
          <a:xfrm>
            <a:off x="2285984" y="1922924"/>
            <a:ext cx="2732659" cy="1831386"/>
          </a:xfrm>
          <a:prstGeom prst="rect">
            <a:avLst/>
          </a:prstGeom>
        </p:spPr>
      </p:pic>
    </p:spTree>
    <p:custDataLst>
      <p:custData r:id="rId1"/>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199644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6972" kern="0" spc="10052"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989"/>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(3)该同学继续进行实验,记录的部分数据如表所示,其中有一组数据明显存在错误,这组数据是</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kern="0" smtClean="0">
                <a:solidFill>
                  <a:srgbClr val="000000"/>
                </a:solidFill>
                <a:latin typeface="Times New Roman" pitchFamily="65" charset="-122"/>
                <a:ea typeface="宋体" pitchFamily="65" charset="-122"/>
              </a:rPr>
              <a:t>(填数据序号)。剔除掉这组错误的数据,我们分析后可以得出实验中电源电压不会超过</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V。</a:t>
            </a:r>
            <a:endParaRPr lang="zh-CN" altLang="en-US"/>
          </a:p>
        </p:txBody>
      </p:sp>
      <p:pic>
        <p:nvPicPr>
          <p:cNvPr id="3" name="图片 3" descr="textimage34.jpeg"/>
          <p:cNvPicPr>
            <a:picLocks noChangeAspect="1"/>
          </p:cNvPicPr>
          <p:nvPr/>
        </p:nvPicPr>
        <p:blipFill>
          <a:blip r:embed="rId4"/>
          <a:stretch>
            <a:fillRect/>
          </a:stretch>
        </p:blipFill>
        <p:spPr>
          <a:xfrm>
            <a:off x="2643174" y="922792"/>
            <a:ext cx="1746876" cy="1169714"/>
          </a:xfrm>
          <a:prstGeom prst="rect">
            <a:avLst/>
          </a:prstGeom>
        </p:spPr>
      </p:pic>
      <p:graphicFrame>
        <p:nvGraphicFramePr>
          <p:cNvPr id="4" name="表格 2"/>
          <p:cNvGraphicFramePr>
            <a:graphicFrameLocks noGrp="1"/>
          </p:cNvGraphicFramePr>
          <p:nvPr/>
        </p:nvGraphicFramePr>
        <p:xfrm>
          <a:off x="720000" y="3055941"/>
          <a:ext cx="7740000" cy="1414800"/>
        </p:xfrm>
        <a:graphic>
          <a:graphicData uri="http://schemas.openxmlformats.org/drawingml/2006/table">
            <a:tbl>
              <a:tblPr/>
              <a:tblGrid>
                <a:gridCol w="1548000"/>
                <a:gridCol w="1548000"/>
                <a:gridCol w="1548000"/>
                <a:gridCol w="1548000"/>
                <a:gridCol w="1548000"/>
              </a:tblGrid>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数据序号</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3</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4</a:t>
                      </a:r>
                    </a:p>
                  </a:txBody>
                  <a:tcPr marL="45720" marR="45720"/>
                </a:tc>
              </a:tr>
              <a:tr h="471600">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/V</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2.1</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1.3</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0.1</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3.0</a:t>
                      </a:r>
                    </a:p>
                  </a:txBody>
                  <a:tcPr marL="45720" marR="45720"/>
                </a:tc>
              </a:tr>
              <a:tr h="471600">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0.26</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0.11</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0.05</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0.30</a:t>
                      </a:r>
                    </a:p>
                  </a:txBody>
                  <a:tcPr marL="45720" marR="45720"/>
                </a:tc>
              </a:tr>
            </a:tbl>
          </a:graphicData>
        </a:graphic>
      </p:graphicFrame>
    </p:spTree>
    <p:custDataLst>
      <p:custData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66930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(2020黑龙江齐齐哈尔,21,2分)小刚同学进行科学实践活动,利用手表和电能表测量家中空调的实际功</a:t>
            </a:r>
            <a:r>
              <a:rPr/>
              <a:t/>
            </a:r>
            <a:br>
              <a:rPr/>
            </a:br>
            <a:r>
              <a:rPr lang="zh-CN" altLang="en-US" sz="1417" kern="0" smtClean="0">
                <a:solidFill>
                  <a:srgbClr val="000000"/>
                </a:solidFill>
                <a:latin typeface="Times New Roman" pitchFamily="65" charset="-122"/>
                <a:ea typeface="宋体" pitchFamily="65" charset="-122"/>
              </a:rPr>
              <a:t>率,电能表的表盘如图所示。他只让空调工作,观察到5 min内电能表的表盘转过300转,则空调消耗的电</a:t>
            </a:r>
            <a:r>
              <a:rPr/>
              <a:t/>
            </a:r>
            <a:br>
              <a:rPr/>
            </a:br>
            <a:r>
              <a:rPr lang="zh-CN" altLang="en-US" sz="1417" kern="0" smtClean="0">
                <a:solidFill>
                  <a:srgbClr val="000000"/>
                </a:solidFill>
                <a:latin typeface="Times New Roman" pitchFamily="65" charset="-122"/>
                <a:ea typeface="宋体" pitchFamily="65" charset="-122"/>
              </a:rPr>
              <a:t>能是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kW·h,空调的实际功率为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kW。</a:t>
            </a:r>
            <a:endParaRPr lang="zh-CN" altLang="en-US"/>
          </a:p>
          <a:p>
            <a:pPr marL="0" indent="0" eaLnBrk="0" latinLnBrk="1" hangingPunct="0">
              <a:lnSpc>
                <a:spcPct val="100000"/>
              </a:lnSpc>
              <a:spcBef>
                <a:spcPts val="141"/>
              </a:spcBef>
              <a:buNone/>
            </a:pPr>
            <a:r>
              <a:rPr lang="zh-CN" altLang="en-US" sz="6513" kern="0" spc="353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2.jpeg"/>
          <p:cNvPicPr>
            <a:picLocks noChangeAspect="1"/>
          </p:cNvPicPr>
          <p:nvPr/>
        </p:nvPicPr>
        <p:blipFill>
          <a:blip r:embed="rId5"/>
          <a:stretch>
            <a:fillRect/>
          </a:stretch>
        </p:blipFill>
        <p:spPr>
          <a:xfrm>
            <a:off x="3071802" y="2055809"/>
            <a:ext cx="1276350" cy="1343025"/>
          </a:xfrm>
          <a:prstGeom prst="rect">
            <a:avLst/>
          </a:prstGeom>
        </p:spPr>
      </p:pic>
      <p:sp>
        <p:nvSpPr>
          <p:cNvPr id="4" name="TextBox 2"/>
          <p:cNvSpPr txBox="1"/>
          <p:nvPr/>
        </p:nvSpPr>
        <p:spPr>
          <a:xfrm>
            <a:off x="720000" y="351448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0.1　1.2</a:t>
            </a:r>
            <a:endParaRPr lang="zh-CN" altLang="en-US"/>
          </a:p>
        </p:txBody>
      </p:sp>
      <p:grpSp>
        <p:nvGrpSpPr>
          <p:cNvPr id="5" name="组合 4"/>
          <p:cNvGrpSpPr/>
          <p:nvPr/>
        </p:nvGrpSpPr>
        <p:grpSpPr>
          <a:xfrm>
            <a:off x="720000" y="3810230"/>
            <a:ext cx="8316000" cy="674471"/>
            <a:chOff x="720000" y="1260000"/>
            <a:chExt cx="8316000" cy="674471"/>
          </a:xfrm>
        </p:grpSpPr>
        <p:sp>
          <p:nvSpPr>
            <p:cNvPr id="6" name="TextBox 2"/>
            <p:cNvSpPr txBox="1"/>
            <p:nvPr/>
          </p:nvSpPr>
          <p:spPr>
            <a:xfrm>
              <a:off x="720000" y="1260000"/>
              <a:ext cx="8316000" cy="50135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空调消耗的电能</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2275" kern="0" spc="117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kW·h=0.1 kW·h,5 min=</a:t>
              </a:r>
              <a:r>
                <a:rPr lang="zh-CN" altLang="en-US" sz="2172" kern="0" spc="-52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h,空调的实际功率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2275" kern="0" spc="-62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3258" kern="0" spc="199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=1.2kW。</a:t>
              </a:r>
              <a:endParaRPr lang="zh-CN" altLang="en-US"/>
            </a:p>
          </p:txBody>
        </p:sp>
        <p:graphicFrame>
          <p:nvGraphicFramePr>
            <p:cNvPr id="7" name="对象 6"/>
            <p:cNvGraphicFramePr>
              <a:graphicFrameLocks noChangeAspect="1"/>
            </p:cNvGraphicFramePr>
            <p:nvPr/>
          </p:nvGraphicFramePr>
          <p:xfrm>
            <a:off x="2771019" y="1369216"/>
            <a:ext cx="438150" cy="419099"/>
          </p:xfrm>
          <a:graphic>
            <a:graphicData uri="http://schemas.openxmlformats.org/presentationml/2006/ole">
              <mc:AlternateContent xmlns:mc="http://schemas.openxmlformats.org/markup-compatibility/2006">
                <mc:Choice xmlns:v="urn:schemas-microsoft-com:vml" Requires="v">
                  <p:oleObj spid="_x0000_s1044" name="Equation" r:id="rId6" imgW="441600" imgH="422400" progId="">
                    <p:embed/>
                  </p:oleObj>
                </mc:Choice>
                <mc:Fallback>
                  <p:oleObj name="Equation" r:id="rId6" imgW="441600" imgH="422400" progId="">
                    <p:embed/>
                    <p:pic>
                      <p:nvPicPr>
                        <p:cNvPr id="0" name="OLE substitute image"/>
                        <p:cNvPicPr/>
                        <p:nvPr/>
                      </p:nvPicPr>
                      <p:blipFill>
                        <a:blip r:embed="rId7"/>
                        <a:stretch>
                          <a:fillRect/>
                        </a:stretch>
                      </p:blipFill>
                      <p:spPr>
                        <a:xfrm>
                          <a:off x="2771019" y="1369216"/>
                          <a:ext cx="438150" cy="4190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5006883" y="1379336"/>
            <a:ext cx="209549" cy="400049"/>
          </p:xfrm>
          <a:graphic>
            <a:graphicData uri="http://schemas.openxmlformats.org/presentationml/2006/ole">
              <mc:AlternateContent xmlns:mc="http://schemas.openxmlformats.org/markup-compatibility/2006">
                <mc:Choice xmlns:v="urn:schemas-microsoft-com:vml" Requires="v">
                  <p:oleObj spid="_x0000_s1045" name="Equation" r:id="rId8" imgW="211200" imgH="403200" progId="">
                    <p:embed/>
                  </p:oleObj>
                </mc:Choice>
                <mc:Fallback>
                  <p:oleObj name="Equation" r:id="rId8" imgW="211200" imgH="403200" progId="">
                    <p:embed/>
                    <p:pic>
                      <p:nvPicPr>
                        <p:cNvPr id="0" name="OLE substitute image"/>
                        <p:cNvPicPr/>
                        <p:nvPr/>
                      </p:nvPicPr>
                      <p:blipFill>
                        <a:blip r:embed="rId9"/>
                        <a:stretch>
                          <a:fillRect/>
                        </a:stretch>
                      </p:blipFill>
                      <p:spPr>
                        <a:xfrm>
                          <a:off x="5006883" y="1379336"/>
                          <a:ext cx="209549" cy="40004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6832897" y="1386800"/>
            <a:ext cx="209549" cy="419099"/>
          </p:xfrm>
          <a:graphic>
            <a:graphicData uri="http://schemas.openxmlformats.org/presentationml/2006/ole">
              <mc:AlternateContent xmlns:mc="http://schemas.openxmlformats.org/markup-compatibility/2006">
                <mc:Choice xmlns:v="urn:schemas-microsoft-com:vml" Requires="v">
                  <p:oleObj spid="_x0000_s1046" name="Equation" r:id="rId10" imgW="211200" imgH="422400" progId="">
                    <p:embed/>
                  </p:oleObj>
                </mc:Choice>
                <mc:Fallback>
                  <p:oleObj name="Equation" r:id="rId10" imgW="211200" imgH="422400" progId="">
                    <p:embed/>
                    <p:pic>
                      <p:nvPicPr>
                        <p:cNvPr id="0" name="OLE substitute image"/>
                        <p:cNvPicPr/>
                        <p:nvPr/>
                      </p:nvPicPr>
                      <p:blipFill>
                        <a:blip r:embed="rId11"/>
                        <a:stretch>
                          <a:fillRect/>
                        </a:stretch>
                      </p:blipFill>
                      <p:spPr>
                        <a:xfrm>
                          <a:off x="6832897" y="1386800"/>
                          <a:ext cx="209549" cy="419099"/>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7143961" y="1388325"/>
            <a:ext cx="606829" cy="546146"/>
          </p:xfrm>
          <a:graphic>
            <a:graphicData uri="http://schemas.openxmlformats.org/presentationml/2006/ole">
              <mc:AlternateContent xmlns:mc="http://schemas.openxmlformats.org/markup-compatibility/2006">
                <mc:Choice xmlns:v="urn:schemas-microsoft-com:vml" Requires="v">
                  <p:oleObj spid="_x0000_s1047" name="Equation" r:id="rId12" imgW="672000" imgH="604800" progId="">
                    <p:embed/>
                  </p:oleObj>
                </mc:Choice>
                <mc:Fallback>
                  <p:oleObj name="Equation" r:id="rId12" imgW="672000" imgH="604800" progId="">
                    <p:embed/>
                    <p:pic>
                      <p:nvPicPr>
                        <p:cNvPr id="0" name="OLE substitute image"/>
                        <p:cNvPicPr/>
                        <p:nvPr/>
                      </p:nvPicPr>
                      <p:blipFill>
                        <a:blip r:embed="rId13"/>
                        <a:stretch>
                          <a:fillRect/>
                        </a:stretch>
                      </p:blipFill>
                      <p:spPr>
                        <a:xfrm>
                          <a:off x="7143961" y="1388325"/>
                          <a:ext cx="606829" cy="546146"/>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答案　(1)电路连接情况如图所示</a:t>
            </a:r>
            <a:endParaRPr lang="zh-CN" altLang="en-US"/>
          </a:p>
          <a:p>
            <a:pPr marL="0" indent="0" eaLnBrk="0" latinLnBrk="1" hangingPunct="0">
              <a:lnSpc>
                <a:spcPct val="100000"/>
              </a:lnSpc>
              <a:spcBef>
                <a:spcPts val="141"/>
              </a:spcBef>
              <a:buNone/>
            </a:pPr>
            <a:r>
              <a:rPr lang="zh-CN" altLang="en-US" sz="12232" kern="0" spc="2046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832"/>
              </a:spcBef>
              <a:buNone/>
            </a:pPr>
            <a:r>
              <a:rPr lang="zh-CN" altLang="en-US" sz="1417" kern="0" smtClean="0">
                <a:solidFill>
                  <a:srgbClr val="000000"/>
                </a:solidFill>
                <a:latin typeface="Times New Roman" pitchFamily="65" charset="-122"/>
                <a:ea typeface="宋体" pitchFamily="65" charset="-122"/>
              </a:rPr>
              <a:t>(2)0.28　0.7　(3)2　5.1</a:t>
            </a:r>
            <a:endParaRPr lang="zh-CN" altLang="en-US"/>
          </a:p>
        </p:txBody>
      </p:sp>
      <p:pic>
        <p:nvPicPr>
          <p:cNvPr id="3" name="图片 3" descr="textimage35.jpeg"/>
          <p:cNvPicPr>
            <a:picLocks noChangeAspect="1"/>
          </p:cNvPicPr>
          <p:nvPr/>
        </p:nvPicPr>
        <p:blipFill>
          <a:blip r:embed="rId4"/>
          <a:stretch>
            <a:fillRect/>
          </a:stretch>
        </p:blipFill>
        <p:spPr>
          <a:xfrm>
            <a:off x="1357290" y="1698619"/>
            <a:ext cx="3116418" cy="1987074"/>
          </a:xfrm>
          <a:prstGeom prst="rect">
            <a:avLst/>
          </a:prstGeom>
        </p:spPr>
      </p:pic>
    </p:spTree>
    <p:custDataLst>
      <p:custData r:id="rId1"/>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96265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(1)由于滑动变阻器规格为“100 Ω　0.5 A”,故电路中的电流不能超过0.5 A,因此电流表选用0~</a:t>
            </a:r>
            <a:r>
              <a:rPr/>
              <a:t/>
            </a:r>
            <a:br>
              <a:rPr/>
            </a:br>
            <a:r>
              <a:rPr lang="zh-CN" altLang="en-US" sz="1417" kern="0" smtClean="0">
                <a:solidFill>
                  <a:srgbClr val="000000"/>
                </a:solidFill>
                <a:latin typeface="Times New Roman" pitchFamily="65" charset="-122"/>
                <a:ea typeface="宋体" pitchFamily="65" charset="-122"/>
              </a:rPr>
              <a:t>0.6 A量程,电流表与小灯泡串联;由于小灯泡额定电压为2.5 V,则电压表选0~3 V量程,电压表与灯泡并</a:t>
            </a:r>
            <a:r>
              <a:rPr/>
              <a:t/>
            </a:r>
            <a:br>
              <a:rPr/>
            </a:br>
            <a:r>
              <a:rPr lang="zh-CN" altLang="en-US" sz="1417" kern="0" smtClean="0">
                <a:solidFill>
                  <a:srgbClr val="000000"/>
                </a:solidFill>
                <a:latin typeface="Times New Roman" pitchFamily="65" charset="-122"/>
                <a:ea typeface="宋体" pitchFamily="65" charset="-122"/>
              </a:rPr>
              <a:t>联。(2)由(1)分析知电流表应读小量程,因其小量程的分度值为0.02 A,故电流表的示数为0.28 A,根据</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a:t/>
            </a:r>
            <a:br>
              <a:rPr/>
            </a:b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得小灯泡的额定功率为</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=2.5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0.28 A=0.7 W。(3)根据欧姆定律可算出小灯泡在不同发光情况时的</a:t>
            </a:r>
            <a:r>
              <a:rPr/>
              <a:t/>
            </a:r>
            <a:br>
              <a:rPr/>
            </a:br>
            <a:r>
              <a:rPr lang="zh-CN" altLang="en-US" sz="1417" kern="0" smtClean="0">
                <a:solidFill>
                  <a:srgbClr val="000000"/>
                </a:solidFill>
                <a:latin typeface="Times New Roman" pitchFamily="65" charset="-122"/>
                <a:ea typeface="宋体" pitchFamily="65" charset="-122"/>
              </a:rPr>
              <a:t>电阻,灯丝的电阻第1次为8.07 Ω,第2次为11.82 Ω,第3次为2 Ω,第4次为10 Ω,由这些数据可知灯丝的电阻</a:t>
            </a:r>
            <a:r>
              <a:rPr/>
              <a:t/>
            </a:r>
            <a:br>
              <a:rPr/>
            </a:br>
            <a:r>
              <a:rPr lang="zh-CN" altLang="en-US" sz="1417" kern="0" smtClean="0">
                <a:solidFill>
                  <a:srgbClr val="000000"/>
                </a:solidFill>
                <a:latin typeface="Times New Roman" pitchFamily="65" charset="-122"/>
                <a:ea typeface="宋体" pitchFamily="65" charset="-122"/>
              </a:rPr>
              <a:t>随其两端的电压增大而增大,而第2组数据违反这一规律,故第2组数据错误;观察1、3、4三组数据,易知</a:t>
            </a:r>
            <a:r>
              <a:rPr/>
              <a:t/>
            </a:r>
            <a:br>
              <a:rPr/>
            </a:br>
            <a:r>
              <a:rPr lang="zh-CN" altLang="en-US" sz="1417" kern="0" smtClean="0">
                <a:solidFill>
                  <a:srgbClr val="000000"/>
                </a:solidFill>
                <a:latin typeface="Times New Roman" pitchFamily="65" charset="-122"/>
                <a:ea typeface="宋体" pitchFamily="65" charset="-122"/>
              </a:rPr>
              <a:t>第3组数据的电流最小,因而此时电路的电阻最大,假设在测第3组数据时,滑动变阻器连入的阻值为其最</a:t>
            </a:r>
            <a:r>
              <a:rPr/>
              <a:t/>
            </a:r>
            <a:br>
              <a:rPr/>
            </a:br>
            <a:r>
              <a:rPr lang="zh-CN" altLang="en-US" sz="1417" kern="0" smtClean="0">
                <a:solidFill>
                  <a:srgbClr val="000000"/>
                </a:solidFill>
                <a:latin typeface="Times New Roman" pitchFamily="65" charset="-122"/>
                <a:ea typeface="宋体" pitchFamily="65" charset="-122"/>
              </a:rPr>
              <a:t>大阻值100 Ω,则电源电压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电源</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i="1" kern="0" baseline="-1500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IR</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=0.05 A</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100 Ω+0.1 V=5.1 V,若此时滑动变阻器连入电路的</a:t>
            </a:r>
            <a:r>
              <a:rPr/>
              <a:t/>
            </a:r>
            <a:br>
              <a:rPr/>
            </a:br>
            <a:r>
              <a:rPr lang="zh-CN" altLang="en-US" sz="1417" kern="0" smtClean="0">
                <a:solidFill>
                  <a:srgbClr val="000000"/>
                </a:solidFill>
                <a:latin typeface="Times New Roman" pitchFamily="65" charset="-122"/>
                <a:ea typeface="宋体" pitchFamily="65" charset="-122"/>
              </a:rPr>
              <a:t>电阻不是最大值,则电源电压小于5.1 V。</a:t>
            </a:r>
            <a:endParaRPr lang="zh-CN" altLang="en-US"/>
          </a:p>
        </p:txBody>
      </p:sp>
    </p:spTree>
    <p:custDataLst>
      <p:custData r:id="rId1"/>
    </p:custData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37002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(2016黑龙江哈尔滨,48,5分)小明在实验室发现一只标有“2.5 V　0.3 A”字样的小灯泡,他想测定这</a:t>
            </a:r>
            <a:r>
              <a:rPr/>
              <a:t/>
            </a:r>
            <a:br>
              <a:rPr/>
            </a:br>
            <a:r>
              <a:rPr lang="zh-CN" altLang="en-US" sz="1417" kern="0" smtClean="0">
                <a:solidFill>
                  <a:srgbClr val="000000"/>
                </a:solidFill>
                <a:latin typeface="Times New Roman" pitchFamily="65" charset="-122"/>
                <a:ea typeface="宋体" pitchFamily="65" charset="-122"/>
              </a:rPr>
              <a:t>只小灯泡的电功率,请你帮他完成以下实验:</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(1)请科学合理连接实物电路。</a:t>
            </a:r>
            <a:endParaRPr lang="zh-CN" altLang="en-US"/>
          </a:p>
          <a:p>
            <a:pPr marL="0" indent="0" eaLnBrk="0" latinLnBrk="1" hangingPunct="0">
              <a:lnSpc>
                <a:spcPct val="100000"/>
              </a:lnSpc>
              <a:spcBef>
                <a:spcPts val="141"/>
              </a:spcBef>
              <a:buNone/>
            </a:pPr>
            <a:r>
              <a:rPr lang="zh-CN" altLang="en-US" sz="11647" kern="0" spc="1677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627"/>
              </a:spcBef>
              <a:buNone/>
            </a:pPr>
            <a:r>
              <a:rPr lang="zh-CN" altLang="en-US" sz="1417" kern="0" smtClean="0">
                <a:solidFill>
                  <a:srgbClr val="000000"/>
                </a:solidFill>
                <a:latin typeface="Times New Roman" pitchFamily="65" charset="-122"/>
                <a:ea typeface="宋体" pitchFamily="65" charset="-122"/>
              </a:rPr>
              <a:t>(2)连接电路时,开关应</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(选填“断开”、“闭合”)。实验中小明移动滑动变阻器滑片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,先后使电</a:t>
            </a:r>
            <a:r>
              <a:rPr/>
              <a:t/>
            </a:r>
            <a:br>
              <a:rPr/>
            </a:br>
            <a:r>
              <a:rPr lang="zh-CN" altLang="en-US" sz="1417" kern="0" smtClean="0">
                <a:solidFill>
                  <a:srgbClr val="000000"/>
                </a:solidFill>
                <a:latin typeface="Times New Roman" pitchFamily="65" charset="-122"/>
                <a:ea typeface="宋体" pitchFamily="65" charset="-122"/>
              </a:rPr>
              <a:t>压表的示数为2.0 V、2.5 V,分别读出电流表示数并记录数据。</a:t>
            </a:r>
            <a:endParaRPr lang="zh-CN" altLang="en-US"/>
          </a:p>
        </p:txBody>
      </p:sp>
      <p:pic>
        <p:nvPicPr>
          <p:cNvPr id="3" name="图片 3" descr="textimage36.jpeg"/>
          <p:cNvPicPr>
            <a:picLocks noChangeAspect="1"/>
          </p:cNvPicPr>
          <p:nvPr/>
        </p:nvPicPr>
        <p:blipFill>
          <a:blip r:embed="rId4"/>
          <a:stretch>
            <a:fillRect/>
          </a:stretch>
        </p:blipFill>
        <p:spPr>
          <a:xfrm>
            <a:off x="1928794" y="1984371"/>
            <a:ext cx="2722277" cy="1896256"/>
          </a:xfrm>
          <a:prstGeom prst="rect">
            <a:avLst/>
          </a:prstGeom>
        </p:spPr>
      </p:pic>
    </p:spTree>
    <p:custDataLst>
      <p:custData r:id="rId1"/>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720000" y="1260000"/>
          <a:ext cx="7740000" cy="1414800"/>
        </p:xfrm>
        <a:graphic>
          <a:graphicData uri="http://schemas.openxmlformats.org/drawingml/2006/table">
            <a:tbl>
              <a:tblPr/>
              <a:tblGrid>
                <a:gridCol w="1935000"/>
                <a:gridCol w="1935000"/>
                <a:gridCol w="1935000"/>
                <a:gridCol w="1935000"/>
              </a:tblGrid>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次数</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/V</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电功率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/W</a:t>
                      </a:r>
                    </a:p>
                  </a:txBody>
                  <a:tcPr marL="45720" marR="45720"/>
                </a:tc>
              </a:tr>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0.26</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0.52</a:t>
                      </a:r>
                    </a:p>
                  </a:txBody>
                  <a:tcPr marL="45720" marR="45720"/>
                </a:tc>
              </a:tr>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2.5</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0.30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 </a:t>
                      </a:r>
                    </a:p>
                  </a:txBody>
                  <a:tcPr marL="45720" marR="45720"/>
                </a:tc>
              </a:tr>
            </a:tbl>
          </a:graphicData>
        </a:graphic>
      </p:graphicFrame>
      <p:sp>
        <p:nvSpPr>
          <p:cNvPr id="3" name="TextBox 2"/>
          <p:cNvSpPr txBox="1"/>
          <p:nvPr/>
        </p:nvSpPr>
        <p:spPr>
          <a:xfrm>
            <a:off x="720000" y="2984503"/>
            <a:ext cx="8316000" cy="89793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①小灯泡的额定功率是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②当电压表示数是2.5 V时,滑片位置如图所示,若要测量小灯泡两端电压为3.0 V时的电功率,应向</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移动滑片。</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(3)利用表格中的数据还可以计算的另一个物理量是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spTree>
    <p:custDataLst>
      <p:custData r:id="rId1"/>
    </p:custData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93388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(1)(1分)如图所示</a:t>
            </a:r>
            <a:endParaRPr lang="zh-CN" altLang="en-US"/>
          </a:p>
          <a:p>
            <a:pPr marL="0" indent="0" eaLnBrk="0" latinLnBrk="1" hangingPunct="0">
              <a:lnSpc>
                <a:spcPct val="100000"/>
              </a:lnSpc>
              <a:spcBef>
                <a:spcPts val="141"/>
              </a:spcBef>
              <a:buNone/>
            </a:pPr>
            <a:r>
              <a:rPr lang="zh-CN" altLang="en-US" sz="11647" kern="0" spc="1677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627"/>
              </a:spcBef>
              <a:buNone/>
            </a:pPr>
            <a:r>
              <a:rPr lang="zh-CN" altLang="en-US" sz="1417" kern="0" smtClean="0">
                <a:solidFill>
                  <a:srgbClr val="000000"/>
                </a:solidFill>
                <a:latin typeface="Times New Roman" pitchFamily="65" charset="-122"/>
                <a:ea typeface="宋体" pitchFamily="65" charset="-122"/>
              </a:rPr>
              <a:t>(2)(3分)断开　①0.75　②左</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(3)(1分)小灯泡电阻</a:t>
            </a:r>
            <a:endParaRPr lang="zh-CN" altLang="en-US"/>
          </a:p>
        </p:txBody>
      </p:sp>
      <p:pic>
        <p:nvPicPr>
          <p:cNvPr id="3" name="图片 3" descr="textimage37.jpeg"/>
          <p:cNvPicPr>
            <a:picLocks noChangeAspect="1"/>
          </p:cNvPicPr>
          <p:nvPr/>
        </p:nvPicPr>
        <p:blipFill>
          <a:blip r:embed="rId4"/>
          <a:stretch>
            <a:fillRect/>
          </a:stretch>
        </p:blipFill>
        <p:spPr>
          <a:xfrm>
            <a:off x="1214414" y="1698619"/>
            <a:ext cx="2722277" cy="1896256"/>
          </a:xfrm>
          <a:prstGeom prst="rect">
            <a:avLst/>
          </a:prstGeom>
        </p:spPr>
      </p:pic>
    </p:spTree>
    <p:custDataLst>
      <p:custData r:id="rId1"/>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2611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(1)滑动变阻器、灯泡、电流表应串联在电路中;滑动变阻器应“一上一下”接入电路;电流表要</a:t>
            </a:r>
            <a:r>
              <a:rPr/>
              <a:t/>
            </a:r>
            <a:br>
              <a:rPr/>
            </a:br>
            <a:r>
              <a:rPr lang="zh-CN" altLang="en-US" sz="1417" kern="0" smtClean="0">
                <a:solidFill>
                  <a:srgbClr val="000000"/>
                </a:solidFill>
                <a:latin typeface="Times New Roman" pitchFamily="65" charset="-122"/>
                <a:ea typeface="宋体" pitchFamily="65" charset="-122"/>
              </a:rPr>
              <a:t>用0~0.6 A量程。</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(2)为了保护电路,连接电路时,开关应断开。</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①</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=2.5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0.3 A=0.75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②灯泡两端电压要增大,则滑动变阻器两端电压要减小,故应向左移滑片,使滑动变阻器接入电路的阻值</a:t>
            </a:r>
            <a:r>
              <a:rPr/>
              <a:t/>
            </a:r>
            <a:br>
              <a:rPr/>
            </a:br>
            <a:r>
              <a:rPr lang="zh-CN" altLang="en-US" sz="1417" kern="0" smtClean="0">
                <a:solidFill>
                  <a:srgbClr val="000000"/>
                </a:solidFill>
                <a:latin typeface="Times New Roman" pitchFamily="65" charset="-122"/>
                <a:ea typeface="宋体" pitchFamily="65" charset="-122"/>
              </a:rPr>
              <a:t>减小。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(3)有电压、电流,根据</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,可以计算灯泡在不同电压下的电阻。</a:t>
            </a:r>
            <a:endParaRPr lang="zh-CN" altLang="en-US"/>
          </a:p>
        </p:txBody>
      </p:sp>
      <p:graphicFrame>
        <p:nvGraphicFramePr>
          <p:cNvPr id="4" name="对象 3"/>
          <p:cNvGraphicFramePr>
            <a:graphicFrameLocks noChangeAspect="1"/>
          </p:cNvGraphicFramePr>
          <p:nvPr/>
        </p:nvGraphicFramePr>
        <p:xfrm>
          <a:off x="2624449" y="2627313"/>
          <a:ext cx="200025" cy="400050"/>
        </p:xfrm>
        <a:graphic>
          <a:graphicData uri="http://schemas.openxmlformats.org/presentationml/2006/ole">
            <mc:AlternateContent xmlns:mc="http://schemas.openxmlformats.org/markup-compatibility/2006">
              <mc:Choice xmlns:v="urn:schemas-microsoft-com:vml" Requires="v">
                <p:oleObj spid="_x0000_s12292" name="Equation" r:id="rId5" imgW="201600" imgH="403200" progId="">
                  <p:embed/>
                </p:oleObj>
              </mc:Choice>
              <mc:Fallback>
                <p:oleObj name="Equation" r:id="rId5" imgW="201600" imgH="403200" progId="">
                  <p:embed/>
                  <p:pic>
                    <p:nvPicPr>
                      <p:cNvPr id="0" name="OLE substitute image"/>
                      <p:cNvPicPr/>
                      <p:nvPr/>
                    </p:nvPicPr>
                    <p:blipFill>
                      <a:blip r:embed="rId6"/>
                      <a:stretch>
                        <a:fillRect/>
                      </a:stretch>
                    </p:blipFill>
                    <p:spPr>
                      <a:xfrm>
                        <a:off x="2624449" y="2627313"/>
                        <a:ext cx="200025" cy="400050"/>
                      </a:xfrm>
                      <a:prstGeom prst="rect">
                        <a:avLst/>
                      </a:prstGeom>
                      <a:noFill/>
                    </p:spPr>
                  </p:pic>
                </p:oleObj>
              </mc:Fallback>
            </mc:AlternateContent>
          </a:graphicData>
        </a:graphic>
      </p:graphicFrame>
      <p:sp>
        <p:nvSpPr>
          <p:cNvPr id="5" name="TextBox 2"/>
          <p:cNvSpPr txBox="1"/>
          <p:nvPr/>
        </p:nvSpPr>
        <p:spPr>
          <a:xfrm>
            <a:off x="720000" y="3117388"/>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易错警示</a:t>
            </a:r>
            <a:r>
              <a:rPr lang="zh-CN" altLang="en-US" sz="1417" kern="0" smtClean="0">
                <a:solidFill>
                  <a:srgbClr val="000000"/>
                </a:solidFill>
                <a:latin typeface="Times New Roman" pitchFamily="65" charset="-122"/>
                <a:ea typeface="宋体" pitchFamily="65" charset="-122"/>
              </a:rPr>
              <a:t>　电压表示数由2.5 V变为3.0 V时,滑动变阻器的滑片移动方向的判断易错。由灯泡两端电压</a:t>
            </a:r>
            <a:r>
              <a:rPr/>
              <a:t/>
            </a:r>
            <a:br>
              <a:rPr/>
            </a:br>
            <a:r>
              <a:rPr lang="zh-CN" altLang="en-US" sz="1417" kern="0" smtClean="0">
                <a:solidFill>
                  <a:srgbClr val="000000"/>
                </a:solidFill>
                <a:latin typeface="Times New Roman" pitchFamily="65" charset="-122"/>
                <a:ea typeface="宋体" pitchFamily="65" charset="-122"/>
              </a:rPr>
              <a:t>增大,可知通过灯泡的电流增大,则电路中总电阻变小,故滑片应向左移。</a:t>
            </a:r>
            <a:endParaRPr lang="zh-CN" altLang="en-US"/>
          </a:p>
        </p:txBody>
      </p:sp>
      <p:grpSp>
        <p:nvGrpSpPr>
          <p:cNvPr id="6" name="组合 5"/>
          <p:cNvGrpSpPr/>
          <p:nvPr/>
        </p:nvGrpSpPr>
        <p:grpSpPr>
          <a:xfrm>
            <a:off x="720000" y="3753950"/>
            <a:ext cx="8316000" cy="659313"/>
            <a:chOff x="720000" y="1260000"/>
            <a:chExt cx="8316000" cy="659313"/>
          </a:xfrm>
        </p:grpSpPr>
        <p:sp>
          <p:nvSpPr>
            <p:cNvPr id="7" name="TextBox 2"/>
            <p:cNvSpPr txBox="1"/>
            <p:nvPr/>
          </p:nvSpPr>
          <p:spPr>
            <a:xfrm>
              <a:off x="720000" y="1260000"/>
              <a:ext cx="8316000" cy="59740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知识拓展</a:t>
              </a:r>
              <a:r>
                <a:rPr lang="zh-CN" altLang="en-US" sz="1417" kern="0" smtClean="0">
                  <a:solidFill>
                    <a:srgbClr val="000000"/>
                  </a:solidFill>
                  <a:latin typeface="Times New Roman" pitchFamily="65" charset="-122"/>
                  <a:ea typeface="宋体" pitchFamily="65" charset="-122"/>
                </a:rPr>
                <a:t>　电学中学过的物理量有:电压、电流、电阻、电功率、电功、电热等。涉及的公式有</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a:t/>
              </a:r>
              <a:br>
                <a:rPr/>
              </a:br>
              <a:r>
                <a:rPr lang="zh-CN" altLang="en-US" sz="2353" kern="0" spc="-77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2465" kern="0" spc="-8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UIt</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59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Rt</a:t>
              </a:r>
              <a:r>
                <a:rPr lang="zh-CN" altLang="en-US" sz="1417" kern="0" smtClean="0">
                  <a:solidFill>
                    <a:srgbClr val="000000"/>
                  </a:solidFill>
                  <a:latin typeface="Times New Roman" pitchFamily="65" charset="-122"/>
                  <a:ea typeface="宋体" pitchFamily="65" charset="-122"/>
                </a:rPr>
                <a:t>等。</a:t>
              </a:r>
              <a:endParaRPr lang="zh-CN" altLang="en-US"/>
            </a:p>
          </p:txBody>
        </p:sp>
        <p:graphicFrame>
          <p:nvGraphicFramePr>
            <p:cNvPr id="8" name="对象 7"/>
            <p:cNvGraphicFramePr>
              <a:graphicFrameLocks noChangeAspect="1"/>
            </p:cNvGraphicFramePr>
            <p:nvPr/>
          </p:nvGraphicFramePr>
          <p:xfrm>
            <a:off x="720000" y="1510334"/>
            <a:ext cx="200024" cy="400049"/>
          </p:xfrm>
          <a:graphic>
            <a:graphicData uri="http://schemas.openxmlformats.org/presentationml/2006/ole">
              <mc:AlternateContent xmlns:mc="http://schemas.openxmlformats.org/markup-compatibility/2006">
                <mc:Choice xmlns:v="urn:schemas-microsoft-com:vml" Requires="v">
                  <p:oleObj spid="_x0000_s12293" name="Equation" r:id="rId7" imgW="201600" imgH="403200" progId="">
                    <p:embed/>
                  </p:oleObj>
                </mc:Choice>
                <mc:Fallback>
                  <p:oleObj name="Equation" r:id="rId7" imgW="201600" imgH="403200" progId="">
                    <p:embed/>
                    <p:pic>
                      <p:nvPicPr>
                        <p:cNvPr id="0" name="OLE substitute image"/>
                        <p:cNvPicPr/>
                        <p:nvPr/>
                      </p:nvPicPr>
                      <p:blipFill>
                        <a:blip r:embed="rId8"/>
                        <a:stretch>
                          <a:fillRect/>
                        </a:stretch>
                      </p:blipFill>
                      <p:spPr>
                        <a:xfrm>
                          <a:off x="720000" y="1510334"/>
                          <a:ext cx="200024" cy="40004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1311656" y="1500214"/>
            <a:ext cx="209549" cy="419099"/>
          </p:xfrm>
          <a:graphic>
            <a:graphicData uri="http://schemas.openxmlformats.org/presentationml/2006/ole">
              <mc:AlternateContent xmlns:mc="http://schemas.openxmlformats.org/markup-compatibility/2006">
                <mc:Choice xmlns:v="urn:schemas-microsoft-com:vml" Requires="v">
                  <p:oleObj spid="_x0000_s12294" name="Equation" r:id="rId9" imgW="211200" imgH="422400" progId="">
                    <p:embed/>
                  </p:oleObj>
                </mc:Choice>
                <mc:Fallback>
                  <p:oleObj name="Equation" r:id="rId9" imgW="211200" imgH="422400" progId="">
                    <p:embed/>
                    <p:pic>
                      <p:nvPicPr>
                        <p:cNvPr id="0" name="OLE substitute image"/>
                        <p:cNvPicPr/>
                        <p:nvPr/>
                      </p:nvPicPr>
                      <p:blipFill>
                        <a:blip r:embed="rId10"/>
                        <a:stretch>
                          <a:fillRect/>
                        </a:stretch>
                      </p:blipFill>
                      <p:spPr>
                        <a:xfrm>
                          <a:off x="1311656" y="1500214"/>
                          <a:ext cx="209549" cy="419099"/>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考点一　电功、电能和电热</a:t>
            </a:r>
            <a:endParaRPr lang="zh-CN" altLang="en-US" sz="1500">
              <a:solidFill>
                <a:schemeClr val="accent6">
                  <a:lumMod val="75000"/>
                </a:schemeClr>
              </a:solidFill>
              <a:latin typeface="Microsoft YaHei"/>
              <a:ea typeface="Microsoft YaHei"/>
              <a:cs typeface="Microsoft YaHei"/>
            </a:endParaRPr>
          </a:p>
        </p:txBody>
      </p:sp>
      <p:sp>
        <p:nvSpPr>
          <p:cNvPr id="3" name="矩形 2"/>
          <p:cNvSpPr/>
          <p:nvPr/>
        </p:nvSpPr>
        <p:spPr>
          <a:xfrm>
            <a:off x="771978" y="841363"/>
            <a:ext cx="7680960" cy="323165"/>
          </a:xfrm>
          <a:prstGeom prst="rect">
            <a:avLst/>
          </a:prstGeom>
        </p:spPr>
        <p:txBody>
          <a:bodyPr wrap="square">
            <a:spAutoFit/>
          </a:bodyPr>
          <a:lstStyle/>
          <a:p>
            <a:pPr algn="ctr">
              <a:spcBef>
                <a:spcPts val="141"/>
              </a:spcBef>
            </a:pPr>
            <a:r>
              <a:rPr lang="zh-CN" altLang="en-US" sz="1500" smtClean="0">
                <a:latin typeface="Microsoft YaHei"/>
                <a:ea typeface="Microsoft YaHei"/>
                <a:cs typeface="Microsoft YaHei"/>
              </a:rPr>
              <a:t>C组　教师专用题组</a:t>
            </a:r>
          </a:p>
        </p:txBody>
      </p:sp>
      <p:sp>
        <p:nvSpPr>
          <p:cNvPr id="4" name="TextBox 2"/>
          <p:cNvSpPr txBox="1"/>
          <p:nvPr/>
        </p:nvSpPr>
        <p:spPr>
          <a:xfrm>
            <a:off x="720000" y="1554683"/>
            <a:ext cx="8316000" cy="273228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(2018重庆A,8,3分)在如图所示的实物电路中,电源电压恒为3 V,滑动变阻器的规格为“10 Ω　1 A”,</a:t>
            </a:r>
            <a:r>
              <a:rPr/>
              <a:t/>
            </a:r>
            <a:br>
              <a:rPr/>
            </a:br>
            <a:r>
              <a:rPr lang="zh-CN" altLang="en-US" sz="1417" kern="0" smtClean="0">
                <a:solidFill>
                  <a:srgbClr val="000000"/>
                </a:solidFill>
                <a:latin typeface="Times New Roman" pitchFamily="65" charset="-122"/>
                <a:ea typeface="宋体" pitchFamily="65" charset="-122"/>
              </a:rPr>
              <a:t>灯泡上标有“2.5 V　1 W”的字样,闭合开关后调节滑动变阻器的滑片,在保证各元件安全的情况下,下</a:t>
            </a:r>
            <a:r>
              <a:rPr/>
              <a:t/>
            </a:r>
            <a:br>
              <a:rPr/>
            </a:br>
            <a:r>
              <a:rPr lang="zh-CN" altLang="en-US" sz="1417" kern="0" smtClean="0">
                <a:solidFill>
                  <a:srgbClr val="000000"/>
                </a:solidFill>
                <a:latin typeface="Times New Roman" pitchFamily="65" charset="-122"/>
                <a:ea typeface="宋体" pitchFamily="65" charset="-122"/>
              </a:rPr>
              <a:t>列说法正确的是 (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A.小灯泡正常发光时的电阻为2.5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B.向右移动滑片时,电压表V</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的示数变小,小灯泡亮度变暗</a:t>
            </a:r>
            <a:endParaRPr lang="zh-CN" altLang="en-US"/>
          </a:p>
        </p:txBody>
      </p:sp>
      <p:pic>
        <p:nvPicPr>
          <p:cNvPr id="5" name="图片 3" descr="textimage38.jpeg"/>
          <p:cNvPicPr>
            <a:picLocks noChangeAspect="1"/>
          </p:cNvPicPr>
          <p:nvPr/>
        </p:nvPicPr>
        <p:blipFill>
          <a:blip r:embed="rId4"/>
          <a:stretch>
            <a:fillRect/>
          </a:stretch>
        </p:blipFill>
        <p:spPr>
          <a:xfrm>
            <a:off x="3000364" y="2136178"/>
            <a:ext cx="2143140" cy="1519880"/>
          </a:xfrm>
          <a:prstGeom prst="rect">
            <a:avLst/>
          </a:prstGeom>
        </p:spPr>
      </p:pic>
      <p:sp>
        <p:nvSpPr>
          <p:cNvPr id="6" name="TextBox 2"/>
          <p:cNvSpPr txBox="1"/>
          <p:nvPr/>
        </p:nvSpPr>
        <p:spPr>
          <a:xfrm>
            <a:off x="720000" y="4341825"/>
            <a:ext cx="8316000" cy="4489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C.向右移动滑片时,电压表V</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与电流表A的示数之比不变</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D.让小灯泡正常发光1 min,滑动变阻器产生的电热为12 J</a:t>
            </a:r>
            <a:endParaRPr lang="zh-CN" altLang="en-US"/>
          </a:p>
        </p:txBody>
      </p:sp>
    </p:spTree>
    <p:custDataLst>
      <p:custData r:id="rId1"/>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3348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小灯泡上标有“2.5 V　1 W”,正常发光时电阻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2493" kern="0" spc="-46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48" kern="0" spc="187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=6.25 Ω,A项错误;电路中灯泡</a:t>
            </a:r>
            <a:endParaRPr lang="zh-CN" altLang="en-US"/>
          </a:p>
          <a:p>
            <a:pPr marL="0" indent="0" eaLnBrk="0" latinLnBrk="1" hangingPunct="0">
              <a:lnSpc>
                <a:spcPct val="100000"/>
              </a:lnSpc>
              <a:spcBef>
                <a:spcPts val="396"/>
              </a:spcBef>
              <a:buNone/>
            </a:pPr>
            <a:r>
              <a:rPr lang="zh-CN" altLang="en-US" sz="1417" kern="0" smtClean="0">
                <a:solidFill>
                  <a:srgbClr val="000000"/>
                </a:solidFill>
                <a:latin typeface="Times New Roman" pitchFamily="65" charset="-122"/>
                <a:ea typeface="宋体" pitchFamily="65" charset="-122"/>
              </a:rPr>
              <a:t>与滑动变阻器串联,V</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测灯泡两端电压,V</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测滑动变阻器两端电压,当滑片向右移时,连入电路的电阻减</a:t>
            </a:r>
            <a:r>
              <a:rPr/>
              <a:t/>
            </a:r>
            <a:br>
              <a:rPr/>
            </a:br>
            <a:r>
              <a:rPr lang="zh-CN" altLang="en-US" sz="1417" kern="0" smtClean="0">
                <a:solidFill>
                  <a:srgbClr val="000000"/>
                </a:solidFill>
                <a:latin typeface="Times New Roman" pitchFamily="65" charset="-122"/>
                <a:ea typeface="宋体" pitchFamily="65" charset="-122"/>
              </a:rPr>
              <a:t>小,电路中电流变大,灯泡变亮,电压表V</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示数变大,B项错误;V</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示数与A示数之比等于滑动变阻器接入电</a:t>
            </a:r>
            <a:r>
              <a:rPr/>
              <a:t/>
            </a:r>
            <a:br>
              <a:rPr/>
            </a:br>
            <a:r>
              <a:rPr lang="zh-CN" altLang="en-US" sz="1417" kern="0" smtClean="0">
                <a:solidFill>
                  <a:srgbClr val="000000"/>
                </a:solidFill>
                <a:latin typeface="Times New Roman" pitchFamily="65" charset="-122"/>
                <a:ea typeface="宋体" pitchFamily="65" charset="-122"/>
              </a:rPr>
              <a:t>路的阻值,滑片向右移动,变阻器接入电路的阻值减小,故两表示数之比变小,C项错误;小灯泡正常发光1 </a:t>
            </a:r>
            <a:r>
              <a:rPr/>
              <a:t/>
            </a:r>
            <a:br>
              <a:rPr/>
            </a:br>
            <a:r>
              <a:rPr lang="zh-CN" altLang="en-US" sz="1417" kern="0" smtClean="0">
                <a:solidFill>
                  <a:srgbClr val="000000"/>
                </a:solidFill>
                <a:latin typeface="Times New Roman" pitchFamily="65" charset="-122"/>
                <a:ea typeface="宋体" pitchFamily="65" charset="-122"/>
              </a:rPr>
              <a:t>min,变阻器产生的电热</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等于消耗的总电能与灯泡消耗的能量之差,即</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W</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W</a:t>
            </a:r>
            <a:r>
              <a:rPr lang="zh-CN" altLang="en-US" sz="1067" kern="0" baseline="-15000" smtClean="0">
                <a:solidFill>
                  <a:srgbClr val="000000"/>
                </a:solidFill>
                <a:latin typeface="Times New Roman" pitchFamily="65" charset="-122"/>
                <a:ea typeface="宋体" pitchFamily="65" charset="-122"/>
              </a:rPr>
              <a:t>灯</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总</a:t>
            </a:r>
            <a:r>
              <a:rPr lang="zh-CN" altLang="en-US" sz="1417" i="1" kern="0" smtClean="0">
                <a:solidFill>
                  <a:srgbClr val="000000"/>
                </a:solidFill>
                <a:latin typeface="Times New Roman" pitchFamily="65" charset="-122"/>
                <a:ea typeface="宋体" pitchFamily="65" charset="-122"/>
              </a:rPr>
              <a:t>It</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i="1" kern="0" smtClean="0">
                <a:solidFill>
                  <a:srgbClr val="000000"/>
                </a:solidFill>
                <a:latin typeface="Times New Roman" pitchFamily="65" charset="-122"/>
                <a:ea typeface="宋体" pitchFamily="65" charset="-122"/>
              </a:rPr>
              <a:t>It</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a:t/>
            </a:r>
            <a:br>
              <a:rPr/>
            </a:br>
            <a:r>
              <a:rPr lang="zh-CN" altLang="en-US" sz="2715" kern="0" spc="-46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=(3 V-2.5 V)</a:t>
            </a:r>
            <a:r>
              <a:rPr lang="zh-CN" altLang="en-US" sz="1417" kern="0" smtClean="0">
                <a:solidFill>
                  <a:srgbClr val="000000"/>
                </a:solidFill>
                <a:latin typeface="Arial Narrow" pitchFamily="65" charset="-122"/>
                <a:ea typeface="Arial Unicode MS" pitchFamily="65" charset="-122"/>
              </a:rPr>
              <a:t>×</a:t>
            </a:r>
            <a:r>
              <a:rPr lang="zh-CN" altLang="en-US" sz="2389" kern="0" spc="1060" smtClean="0">
                <a:solidFill>
                  <a:srgbClr val="000000"/>
                </a:solidFill>
                <a:latin typeface="Times New Roman" pitchFamily="65" charset="-122"/>
                <a:ea typeface="宋体" pitchFamily="65" charset="-122"/>
              </a:rPr>
              <a:t> </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60 s=12 J,D项正确。</a:t>
            </a:r>
            <a:endParaRPr lang="zh-CN" altLang="en-US"/>
          </a:p>
        </p:txBody>
      </p:sp>
      <p:graphicFrame>
        <p:nvGraphicFramePr>
          <p:cNvPr id="4" name="对象 3"/>
          <p:cNvGraphicFramePr>
            <a:graphicFrameLocks noChangeAspect="1"/>
          </p:cNvGraphicFramePr>
          <p:nvPr/>
        </p:nvGraphicFramePr>
        <p:xfrm>
          <a:off x="5347895" y="1276618"/>
          <a:ext cx="257175" cy="428625"/>
        </p:xfrm>
        <a:graphic>
          <a:graphicData uri="http://schemas.openxmlformats.org/presentationml/2006/ole">
            <mc:AlternateContent xmlns:mc="http://schemas.openxmlformats.org/markup-compatibility/2006">
              <mc:Choice xmlns:v="urn:schemas-microsoft-com:vml" Requires="v">
                <p:oleObj spid="_x0000_s13317" name="Equation" r:id="rId5" imgW="259200" imgH="432000" progId="">
                  <p:embed/>
                </p:oleObj>
              </mc:Choice>
              <mc:Fallback>
                <p:oleObj name="Equation" r:id="rId5" imgW="259200" imgH="432000" progId="">
                  <p:embed/>
                  <p:pic>
                    <p:nvPicPr>
                      <p:cNvPr id="0" name="OLE substitute image"/>
                      <p:cNvPicPr/>
                      <p:nvPr/>
                    </p:nvPicPr>
                    <p:blipFill>
                      <a:blip r:embed="rId6"/>
                      <a:stretch>
                        <a:fillRect/>
                      </a:stretch>
                    </p:blipFill>
                    <p:spPr>
                      <a:xfrm>
                        <a:off x="5347895" y="1276618"/>
                        <a:ext cx="257175" cy="428625"/>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5706584" y="1276618"/>
          <a:ext cx="561974" cy="438149"/>
        </p:xfrm>
        <a:graphic>
          <a:graphicData uri="http://schemas.openxmlformats.org/presentationml/2006/ole">
            <mc:AlternateContent xmlns:mc="http://schemas.openxmlformats.org/markup-compatibility/2006">
              <mc:Choice xmlns:v="urn:schemas-microsoft-com:vml" Requires="v">
                <p:oleObj spid="_x0000_s13318" name="Equation" r:id="rId7" imgW="566400" imgH="441600" progId="">
                  <p:embed/>
                </p:oleObj>
              </mc:Choice>
              <mc:Fallback>
                <p:oleObj name="Equation" r:id="rId7" imgW="566400" imgH="441600" progId="">
                  <p:embed/>
                  <p:pic>
                    <p:nvPicPr>
                      <p:cNvPr id="0" name="OLE substitute image"/>
                      <p:cNvPicPr/>
                      <p:nvPr/>
                    </p:nvPicPr>
                    <p:blipFill>
                      <a:blip r:embed="rId8"/>
                      <a:stretch>
                        <a:fillRect/>
                      </a:stretch>
                    </p:blipFill>
                    <p:spPr>
                      <a:xfrm>
                        <a:off x="5706584" y="1276618"/>
                        <a:ext cx="561974" cy="43814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720000" y="2600945"/>
          <a:ext cx="285750" cy="476250"/>
        </p:xfrm>
        <a:graphic>
          <a:graphicData uri="http://schemas.openxmlformats.org/presentationml/2006/ole">
            <mc:AlternateContent xmlns:mc="http://schemas.openxmlformats.org/markup-compatibility/2006">
              <mc:Choice xmlns:v="urn:schemas-microsoft-com:vml" Requires="v">
                <p:oleObj spid="_x0000_s13319" name="Equation" r:id="rId9" imgW="288000" imgH="480000" progId="">
                  <p:embed/>
                </p:oleObj>
              </mc:Choice>
              <mc:Fallback>
                <p:oleObj name="Equation" r:id="rId9" imgW="288000" imgH="480000" progId="">
                  <p:embed/>
                  <p:pic>
                    <p:nvPicPr>
                      <p:cNvPr id="0" name="OLE substitute image"/>
                      <p:cNvPicPr/>
                      <p:nvPr/>
                    </p:nvPicPr>
                    <p:blipFill>
                      <a:blip r:embed="rId10"/>
                      <a:stretch>
                        <a:fillRect/>
                      </a:stretch>
                    </p:blipFill>
                    <p:spPr>
                      <a:xfrm>
                        <a:off x="720000" y="2600945"/>
                        <a:ext cx="285750" cy="47625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2165484" y="2609949"/>
          <a:ext cx="438150" cy="419099"/>
        </p:xfrm>
        <a:graphic>
          <a:graphicData uri="http://schemas.openxmlformats.org/presentationml/2006/ole">
            <mc:AlternateContent xmlns:mc="http://schemas.openxmlformats.org/markup-compatibility/2006">
              <mc:Choice xmlns:v="urn:schemas-microsoft-com:vml" Requires="v">
                <p:oleObj spid="_x0000_s13320" name="Equation" r:id="rId11" imgW="441600" imgH="422400" progId="">
                  <p:embed/>
                </p:oleObj>
              </mc:Choice>
              <mc:Fallback>
                <p:oleObj name="Equation" r:id="rId11" imgW="441600" imgH="422400" progId="">
                  <p:embed/>
                  <p:pic>
                    <p:nvPicPr>
                      <p:cNvPr id="0" name="OLE substitute image"/>
                      <p:cNvPicPr/>
                      <p:nvPr/>
                    </p:nvPicPr>
                    <p:blipFill>
                      <a:blip r:embed="rId12"/>
                      <a:stretch>
                        <a:fillRect/>
                      </a:stretch>
                    </p:blipFill>
                    <p:spPr>
                      <a:xfrm>
                        <a:off x="2165484" y="2609949"/>
                        <a:ext cx="438150" cy="419099"/>
                      </a:xfrm>
                      <a:prstGeom prst="rect">
                        <a:avLst/>
                      </a:prstGeom>
                      <a:noFill/>
                    </p:spPr>
                  </p:pic>
                </p:oleObj>
              </mc:Fallback>
            </mc:AlternateContent>
          </a:graphicData>
        </a:graphic>
      </p:graphicFrame>
      <p:sp>
        <p:nvSpPr>
          <p:cNvPr id="8" name="TextBox 2"/>
          <p:cNvSpPr txBox="1"/>
          <p:nvPr/>
        </p:nvSpPr>
        <p:spPr>
          <a:xfrm>
            <a:off x="720000" y="348456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解题关键</a:t>
            </a:r>
            <a:r>
              <a:rPr lang="zh-CN" altLang="en-US" sz="1417" kern="0" smtClean="0">
                <a:solidFill>
                  <a:srgbClr val="000000"/>
                </a:solidFill>
                <a:latin typeface="Times New Roman" pitchFamily="65" charset="-122"/>
                <a:ea typeface="宋体" pitchFamily="65" charset="-122"/>
              </a:rPr>
              <a:t>　分清电路结构是关键。从电源正极沿电流方向,观察电流有几条路径。电流表在电路中相</a:t>
            </a:r>
            <a:r>
              <a:rPr/>
              <a:t/>
            </a:r>
            <a:br>
              <a:rPr/>
            </a:br>
            <a:r>
              <a:rPr lang="zh-CN" altLang="en-US" sz="1417" kern="0" smtClean="0">
                <a:solidFill>
                  <a:srgbClr val="000000"/>
                </a:solidFill>
                <a:latin typeface="Times New Roman" pitchFamily="65" charset="-122"/>
                <a:ea typeface="宋体" pitchFamily="65" charset="-122"/>
              </a:rPr>
              <a:t>当于导线,电压表在电路中相当于开路。</a:t>
            </a:r>
            <a:endParaRPr lang="zh-CN" altLang="en-US"/>
          </a:p>
        </p:txBody>
      </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28742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(2019山东青岛,12,3分)(多选)如图甲是一个电加热器的工作原理图,其中</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是阻值不变的发热电</a:t>
            </a:r>
            <a:r>
              <a:rPr/>
              <a:t/>
            </a:r>
            <a:br>
              <a:rPr/>
            </a:br>
            <a:r>
              <a:rPr lang="zh-CN" altLang="en-US" sz="1417" kern="0" smtClean="0">
                <a:solidFill>
                  <a:srgbClr val="000000"/>
                </a:solidFill>
                <a:latin typeface="Times New Roman" pitchFamily="65" charset="-122"/>
                <a:ea typeface="宋体" pitchFamily="65" charset="-122"/>
              </a:rPr>
              <a:t>阻;图乙是它的部分参数。当电加热器正常工作时,下列说法正确的是 (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zh-CN" altLang="en-US"/>
          </a:p>
          <a:p>
            <a:pPr marL="0" indent="0" eaLnBrk="0" latinLnBrk="1" hangingPunct="0">
              <a:lnSpc>
                <a:spcPct val="100000"/>
              </a:lnSpc>
              <a:spcBef>
                <a:spcPts val="141"/>
              </a:spcBef>
              <a:buNone/>
            </a:pPr>
            <a:r>
              <a:rPr lang="zh-CN" altLang="en-US" sz="6680" kern="0" spc="11844" smtClean="0">
                <a:solidFill>
                  <a:srgbClr val="000000"/>
                </a:solidFill>
                <a:latin typeface="Times New Roman" pitchFamily="65" charset="-122"/>
                <a:ea typeface="宋体" pitchFamily="65" charset="-122"/>
              </a:rPr>
              <a:t> </a:t>
            </a:r>
            <a:endParaRPr lang="zh-CN" altLang="en-US"/>
          </a:p>
          <a:p>
            <a:pPr eaLnBrk="0" latinLnBrk="1" hangingPunct="0">
              <a:spcBef>
                <a:spcPts val="1887"/>
              </a:spcBef>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endParaRPr lang="zh-CN" altLang="en-US"/>
          </a:p>
        </p:txBody>
      </p:sp>
      <p:pic>
        <p:nvPicPr>
          <p:cNvPr id="3" name="图片 3" descr="textimage39.jpeg"/>
          <p:cNvPicPr>
            <a:picLocks noChangeAspect="1"/>
          </p:cNvPicPr>
          <p:nvPr/>
        </p:nvPicPr>
        <p:blipFill>
          <a:blip r:embed="rId4"/>
          <a:stretch>
            <a:fillRect/>
          </a:stretch>
        </p:blipFill>
        <p:spPr>
          <a:xfrm>
            <a:off x="799416" y="1931636"/>
            <a:ext cx="1915196" cy="1124305"/>
          </a:xfrm>
          <a:prstGeom prst="rect">
            <a:avLst/>
          </a:prstGeom>
        </p:spPr>
      </p:pic>
      <p:graphicFrame>
        <p:nvGraphicFramePr>
          <p:cNvPr id="4" name="表格 2"/>
          <p:cNvGraphicFramePr>
            <a:graphicFrameLocks noGrp="1"/>
          </p:cNvGraphicFramePr>
          <p:nvPr/>
        </p:nvGraphicFramePr>
        <p:xfrm>
          <a:off x="3286116" y="1770057"/>
          <a:ext cx="3137620" cy="1414800"/>
        </p:xfrm>
        <a:graphic>
          <a:graphicData uri="http://schemas.openxmlformats.org/drawingml/2006/table">
            <a:tbl>
              <a:tblPr/>
              <a:tblGrid>
                <a:gridCol w="1708860"/>
                <a:gridCol w="1428760"/>
              </a:tblGrid>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额定电压</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220 V</a:t>
                      </a:r>
                    </a:p>
                  </a:txBody>
                  <a:tcPr marL="45720" marR="45720"/>
                </a:tc>
              </a:tr>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额定加热功率</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990 W</a:t>
                      </a:r>
                    </a:p>
                  </a:txBody>
                  <a:tcPr marL="45720" marR="45720"/>
                </a:tc>
              </a:tr>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额定保温功率</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110 W</a:t>
                      </a:r>
                    </a:p>
                  </a:txBody>
                  <a:tcPr marL="45720" marR="45720"/>
                </a:tc>
              </a:tr>
            </a:tbl>
          </a:graphicData>
        </a:graphic>
      </p:graphicFrame>
      <p:sp>
        <p:nvSpPr>
          <p:cNvPr id="5" name="TextBox 2"/>
          <p:cNvSpPr txBox="1"/>
          <p:nvPr/>
        </p:nvSpPr>
        <p:spPr>
          <a:xfrm>
            <a:off x="720000" y="3484569"/>
            <a:ext cx="8316000" cy="91076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A.只闭合开关S,加热器的功率为990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B.开关S闭合,S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由断开到闭合,电路中电流变大,</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的功率变大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C.加热器在保温状态下工作5 min,产生3.3</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 J的热量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的阻值之比为1∶8</a:t>
            </a:r>
            <a:endParaRPr lang="zh-CN" altLang="en-US"/>
          </a:p>
        </p:txBody>
      </p:sp>
    </p:spTree>
    <p:custDataLst>
      <p:custData r:id="rId1"/>
    </p:custData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28742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(2019山东青岛,12,3分)(多选)如图甲是一个电加热器的工作原理图,其中</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是阻值不变的发热电</a:t>
            </a:r>
            <a:r>
              <a:rPr/>
              <a:t/>
            </a:r>
            <a:br>
              <a:rPr/>
            </a:br>
            <a:r>
              <a:rPr lang="zh-CN" altLang="en-US" sz="1417" kern="0" smtClean="0">
                <a:solidFill>
                  <a:srgbClr val="000000"/>
                </a:solidFill>
                <a:latin typeface="Times New Roman" pitchFamily="65" charset="-122"/>
                <a:ea typeface="宋体" pitchFamily="65" charset="-122"/>
              </a:rPr>
              <a:t>阻;图乙是它的部分参数。当电加热器正常工作时,下列说法正确的是 (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zh-CN" altLang="en-US"/>
          </a:p>
          <a:p>
            <a:pPr marL="0" indent="0" eaLnBrk="0" latinLnBrk="1" hangingPunct="0">
              <a:lnSpc>
                <a:spcPct val="100000"/>
              </a:lnSpc>
              <a:spcBef>
                <a:spcPts val="141"/>
              </a:spcBef>
              <a:buNone/>
            </a:pPr>
            <a:r>
              <a:rPr lang="zh-CN" altLang="en-US" sz="6680" kern="0" spc="11844" smtClean="0">
                <a:solidFill>
                  <a:srgbClr val="000000"/>
                </a:solidFill>
                <a:latin typeface="Times New Roman" pitchFamily="65" charset="-122"/>
                <a:ea typeface="宋体" pitchFamily="65" charset="-122"/>
              </a:rPr>
              <a:t> </a:t>
            </a:r>
            <a:endParaRPr lang="zh-CN" altLang="en-US"/>
          </a:p>
          <a:p>
            <a:pPr eaLnBrk="0" latinLnBrk="1" hangingPunct="0">
              <a:spcBef>
                <a:spcPts val="1887"/>
              </a:spcBef>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endParaRPr lang="zh-CN" altLang="en-US"/>
          </a:p>
        </p:txBody>
      </p:sp>
      <p:pic>
        <p:nvPicPr>
          <p:cNvPr id="3" name="图片 3" descr="textimage39.jpeg"/>
          <p:cNvPicPr>
            <a:picLocks noChangeAspect="1"/>
          </p:cNvPicPr>
          <p:nvPr/>
        </p:nvPicPr>
        <p:blipFill>
          <a:blip r:embed="rId4"/>
          <a:stretch>
            <a:fillRect/>
          </a:stretch>
        </p:blipFill>
        <p:spPr>
          <a:xfrm>
            <a:off x="799416" y="1931636"/>
            <a:ext cx="1915196" cy="1124305"/>
          </a:xfrm>
          <a:prstGeom prst="rect">
            <a:avLst/>
          </a:prstGeom>
        </p:spPr>
      </p:pic>
      <p:graphicFrame>
        <p:nvGraphicFramePr>
          <p:cNvPr id="4" name="表格 2"/>
          <p:cNvGraphicFramePr>
            <a:graphicFrameLocks noGrp="1"/>
          </p:cNvGraphicFramePr>
          <p:nvPr/>
        </p:nvGraphicFramePr>
        <p:xfrm>
          <a:off x="3286116" y="1770057"/>
          <a:ext cx="3137620" cy="1414800"/>
        </p:xfrm>
        <a:graphic>
          <a:graphicData uri="http://schemas.openxmlformats.org/drawingml/2006/table">
            <a:tbl>
              <a:tblPr/>
              <a:tblGrid>
                <a:gridCol w="1708860"/>
                <a:gridCol w="1428760"/>
              </a:tblGrid>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额定电压</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220 V</a:t>
                      </a:r>
                    </a:p>
                  </a:txBody>
                  <a:tcPr marL="45720" marR="45720"/>
                </a:tc>
              </a:tr>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额定加热功率</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990 W</a:t>
                      </a:r>
                    </a:p>
                  </a:txBody>
                  <a:tcPr marL="45720" marR="45720"/>
                </a:tc>
              </a:tr>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额定保温功率</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110 W</a:t>
                      </a:r>
                    </a:p>
                  </a:txBody>
                  <a:tcPr marL="45720" marR="45720"/>
                </a:tc>
              </a:tr>
            </a:tbl>
          </a:graphicData>
        </a:graphic>
      </p:graphicFrame>
    </p:spTree>
    <p:custDataLst>
      <p:custData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73228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(2020北京,26,4分)某同学想探究电流通过导体产生的热量与电流、电阻、通电时间是否有关。他连</a:t>
            </a:r>
            <a:r>
              <a:rPr/>
              <a:t/>
            </a:r>
            <a:br>
              <a:rPr/>
            </a:br>
            <a:r>
              <a:rPr lang="zh-CN" altLang="en-US" sz="1417" kern="0" smtClean="0">
                <a:solidFill>
                  <a:srgbClr val="000000"/>
                </a:solidFill>
                <a:latin typeface="Times New Roman" pitchFamily="65" charset="-122"/>
                <a:ea typeface="宋体" pitchFamily="65" charset="-122"/>
              </a:rPr>
              <a:t>接了如图所示的电路进行实验,其中两个完全相同的烧瓶内分别装有质量和初温都相同的煤油,以及阻</a:t>
            </a:r>
            <a:r>
              <a:rPr/>
              <a:t/>
            </a:r>
            <a:br>
              <a:rPr/>
            </a:br>
            <a:r>
              <a:rPr lang="zh-CN" altLang="en-US" sz="1417" kern="0" smtClean="0">
                <a:solidFill>
                  <a:srgbClr val="000000"/>
                </a:solidFill>
                <a:latin typeface="Times New Roman" pitchFamily="65" charset="-122"/>
                <a:ea typeface="宋体" pitchFamily="65" charset="-122"/>
              </a:rPr>
              <a:t>值为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的电阻丝(</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&lt;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(1)该实验探究的问题是电流通过导体产生的热量与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是否有关。</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(2)该实验中,电流通过导体产生热量的多少用</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来反映。</a:t>
            </a:r>
            <a:endParaRPr lang="zh-CN" altLang="en-US"/>
          </a:p>
        </p:txBody>
      </p:sp>
      <p:pic>
        <p:nvPicPr>
          <p:cNvPr id="3" name="图片 3" descr="textimage3.jpeg"/>
          <p:cNvPicPr>
            <a:picLocks noChangeAspect="1"/>
          </p:cNvPicPr>
          <p:nvPr/>
        </p:nvPicPr>
        <p:blipFill>
          <a:blip r:embed="rId4"/>
          <a:stretch>
            <a:fillRect/>
          </a:stretch>
        </p:blipFill>
        <p:spPr>
          <a:xfrm>
            <a:off x="2500298" y="1458306"/>
            <a:ext cx="2214578" cy="1536188"/>
          </a:xfrm>
          <a:prstGeom prst="rect">
            <a:avLst/>
          </a:prstGeom>
        </p:spPr>
      </p:pic>
      <p:sp>
        <p:nvSpPr>
          <p:cNvPr id="4" name="TextBox 2"/>
          <p:cNvSpPr txBox="1"/>
          <p:nvPr/>
        </p:nvSpPr>
        <p:spPr>
          <a:xfrm>
            <a:off x="720000" y="364155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(1)电阻　(2)温度计示数的变化量</a:t>
            </a:r>
            <a:endParaRPr lang="zh-CN" altLang="en-US"/>
          </a:p>
        </p:txBody>
      </p:sp>
      <p:sp>
        <p:nvSpPr>
          <p:cNvPr id="5" name="TextBox 4"/>
          <p:cNvSpPr txBox="1"/>
          <p:nvPr/>
        </p:nvSpPr>
        <p:spPr>
          <a:xfrm>
            <a:off x="720000" y="4056073"/>
            <a:ext cx="8316000" cy="66704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(1)根据两电阻丝阻值不同,可知该实验探究的是电流通过导体产生的热量与电阻是否有关。</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(2)电流通过导体产生的热量被煤油吸收,煤油吸收热量,温度升高,因此,可以用温度计示数的变化量来</a:t>
            </a:r>
            <a:r>
              <a:rPr/>
              <a:t/>
            </a:r>
            <a:br>
              <a:rPr/>
            </a:br>
            <a:r>
              <a:rPr lang="zh-CN" altLang="en-US" sz="1417" kern="0" smtClean="0">
                <a:solidFill>
                  <a:srgbClr val="000000"/>
                </a:solidFill>
                <a:latin typeface="Times New Roman" pitchFamily="65" charset="-122"/>
                <a:ea typeface="宋体" pitchFamily="65" charset="-122"/>
              </a:rPr>
              <a:t>反映电流通过导体产生热量的多少。</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215841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BC</a:t>
            </a:r>
            <a:r>
              <a:rPr lang="zh-CN" altLang="en-US" sz="1417" kern="0" smtClean="0">
                <a:solidFill>
                  <a:srgbClr val="000000"/>
                </a:solidFill>
                <a:latin typeface="Times New Roman" pitchFamily="65" charset="-122"/>
                <a:ea typeface="宋体" pitchFamily="65" charset="-122"/>
              </a:rPr>
              <a:t>    只闭合开关S,两电阻串联,电阻较大,根据</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2506" kern="0" spc="-48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知,在总电压一定时,电功率较小,加热器处于</a:t>
            </a:r>
            <a:endParaRPr lang="zh-CN" altLang="en-US"/>
          </a:p>
          <a:p>
            <a:pPr marL="0" indent="0" eaLnBrk="0" latinLnBrk="1" hangingPunct="0">
              <a:lnSpc>
                <a:spcPct val="100000"/>
              </a:lnSpc>
              <a:spcBef>
                <a:spcPts val="381"/>
              </a:spcBef>
              <a:buNone/>
            </a:pPr>
            <a:r>
              <a:rPr lang="zh-CN" altLang="en-US" sz="1417" kern="0" smtClean="0">
                <a:solidFill>
                  <a:srgbClr val="000000"/>
                </a:solidFill>
                <a:latin typeface="Times New Roman" pitchFamily="65" charset="-122"/>
                <a:ea typeface="宋体" pitchFamily="65" charset="-122"/>
              </a:rPr>
              <a:t>保温状态,则此时加热器的功率为110 W,A错误;开关S闭合,S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断开时,两电阻串联,S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闭合时,电阻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被短</a:t>
            </a:r>
            <a:r>
              <a:rPr/>
              <a:t/>
            </a:r>
            <a:br>
              <a:rPr/>
            </a:br>
            <a:r>
              <a:rPr lang="zh-CN" altLang="en-US" sz="1417" kern="0" smtClean="0">
                <a:solidFill>
                  <a:srgbClr val="000000"/>
                </a:solidFill>
                <a:latin typeface="Times New Roman" pitchFamily="65" charset="-122"/>
                <a:ea typeface="宋体" pitchFamily="65" charset="-122"/>
              </a:rPr>
              <a:t>路,只有电阻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工作,电阻减小,根据</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可知,电路的电流增大,</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的电阻不变,根据 </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59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可知,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的功率变</a:t>
            </a:r>
            <a:endParaRPr lang="zh-CN" altLang="en-US"/>
          </a:p>
          <a:p>
            <a:pPr marL="0" indent="0" eaLnBrk="0" latinLnBrk="1" hangingPunct="0">
              <a:lnSpc>
                <a:spcPct val="100000"/>
              </a:lnSpc>
              <a:spcBef>
                <a:spcPts val="337"/>
              </a:spcBef>
              <a:buNone/>
            </a:pPr>
            <a:r>
              <a:rPr lang="zh-CN" altLang="en-US" sz="1417" kern="0" smtClean="0">
                <a:solidFill>
                  <a:srgbClr val="000000"/>
                </a:solidFill>
                <a:latin typeface="Times New Roman" pitchFamily="65" charset="-122"/>
                <a:ea typeface="宋体" pitchFamily="65" charset="-122"/>
              </a:rPr>
              <a:t>大,B正确;加热器在保温状态下工作5 min产生的热量:</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保温</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=110 W</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60 s=3.3</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 J,C正确;因为</a:t>
            </a:r>
            <a:r>
              <a:rPr lang="zh-CN" altLang="en-US" sz="1417" i="1" kern="0" smtClean="0">
                <a:solidFill>
                  <a:srgbClr val="000000"/>
                </a:solidFill>
                <a:latin typeface="Times New Roman" pitchFamily="65" charset="-122"/>
                <a:ea typeface="宋体" pitchFamily="65" charset="-122"/>
              </a:rPr>
              <a:t>P</a:t>
            </a:r>
            <a:r>
              <a:rPr/>
              <a:t/>
            </a:r>
            <a:br>
              <a:rPr/>
            </a:br>
            <a:r>
              <a:rPr lang="zh-CN" altLang="en-US" sz="1067" kern="0" baseline="-15000" smtClean="0">
                <a:solidFill>
                  <a:srgbClr val="000000"/>
                </a:solidFill>
                <a:latin typeface="Times New Roman" pitchFamily="65" charset="-122"/>
                <a:ea typeface="宋体" pitchFamily="65" charset="-122"/>
              </a:rPr>
              <a:t>加热</a:t>
            </a:r>
            <a:r>
              <a:rPr lang="zh-CN" altLang="en-US" sz="1417" kern="0" smtClean="0">
                <a:solidFill>
                  <a:srgbClr val="000000"/>
                </a:solidFill>
                <a:latin typeface="Times New Roman" pitchFamily="65" charset="-122"/>
                <a:ea typeface="宋体" pitchFamily="65" charset="-122"/>
              </a:rPr>
              <a:t>=</a:t>
            </a:r>
            <a:r>
              <a:rPr lang="zh-CN" altLang="en-US" sz="2715" kern="0" spc="-6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保温</a:t>
            </a:r>
            <a:r>
              <a:rPr lang="zh-CN" altLang="en-US" sz="1417" kern="0" smtClean="0">
                <a:solidFill>
                  <a:srgbClr val="000000"/>
                </a:solidFill>
                <a:latin typeface="Times New Roman" pitchFamily="65" charset="-122"/>
                <a:ea typeface="宋体" pitchFamily="65" charset="-122"/>
              </a:rPr>
              <a:t>=</a:t>
            </a:r>
            <a:r>
              <a:rPr lang="zh-CN" altLang="en-US" sz="2715" kern="0" spc="13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,且</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加热</a:t>
            </a:r>
            <a:r>
              <a:rPr lang="zh-CN" altLang="en-US" sz="1417" kern="0" smtClean="0">
                <a:solidFill>
                  <a:srgbClr val="000000"/>
                </a:solidFill>
                <a:latin typeface="Times New Roman" pitchFamily="65" charset="-122"/>
                <a:ea typeface="宋体" pitchFamily="65" charset="-122"/>
              </a:rPr>
              <a:t>=990 W、</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保温</a:t>
            </a:r>
            <a:r>
              <a:rPr lang="zh-CN" altLang="en-US" sz="1417" kern="0" smtClean="0">
                <a:solidFill>
                  <a:srgbClr val="000000"/>
                </a:solidFill>
                <a:latin typeface="Times New Roman" pitchFamily="65" charset="-122"/>
                <a:ea typeface="宋体" pitchFamily="65" charset="-122"/>
              </a:rPr>
              <a:t>=110 W,所以</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加热</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保温</a:t>
            </a:r>
            <a:r>
              <a:rPr lang="zh-CN" altLang="en-US" sz="1417" kern="0" smtClean="0">
                <a:solidFill>
                  <a:srgbClr val="000000"/>
                </a:solidFill>
                <a:latin typeface="Times New Roman" pitchFamily="65" charset="-122"/>
                <a:ea typeface="宋体" pitchFamily="65" charset="-122"/>
              </a:rPr>
              <a:t>=</a:t>
            </a:r>
            <a:r>
              <a:rPr lang="zh-CN" altLang="en-US" sz="2715" kern="0" spc="-6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715" kern="0" spc="13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=990 W∶110 W,即:</a:t>
            </a:r>
            <a:endParaRPr lang="zh-CN" altLang="en-US"/>
          </a:p>
          <a:p>
            <a:pPr marL="0" indent="0" eaLnBrk="0" latinLnBrk="1" hangingPunct="0">
              <a:lnSpc>
                <a:spcPct val="100000"/>
              </a:lnSpc>
              <a:spcBef>
                <a:spcPts val="454"/>
              </a:spcBef>
              <a:buNone/>
            </a:pPr>
            <a:r>
              <a:rPr lang="zh-CN" altLang="en-US" sz="2590" kern="0" spc="145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14" kern="0" spc="-118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,解得</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=8∶1,D错误。故选B、C。</a:t>
            </a:r>
            <a:endParaRPr lang="zh-CN" altLang="en-US"/>
          </a:p>
        </p:txBody>
      </p:sp>
      <p:graphicFrame>
        <p:nvGraphicFramePr>
          <p:cNvPr id="4" name="对象 3"/>
          <p:cNvGraphicFramePr>
            <a:graphicFrameLocks noChangeAspect="1"/>
          </p:cNvGraphicFramePr>
          <p:nvPr/>
        </p:nvGraphicFramePr>
        <p:xfrm>
          <a:off x="5006856" y="1035177"/>
          <a:ext cx="257175" cy="428625"/>
        </p:xfrm>
        <a:graphic>
          <a:graphicData uri="http://schemas.openxmlformats.org/presentationml/2006/ole">
            <mc:AlternateContent xmlns:mc="http://schemas.openxmlformats.org/markup-compatibility/2006">
              <mc:Choice xmlns:v="urn:schemas-microsoft-com:vml" Requires="v">
                <p:oleObj spid="_x0000_s14346" name="Equation" r:id="rId5" imgW="259200" imgH="432000" progId="">
                  <p:embed/>
                </p:oleObj>
              </mc:Choice>
              <mc:Fallback>
                <p:oleObj name="Equation" r:id="rId5" imgW="259200" imgH="432000" progId="">
                  <p:embed/>
                  <p:pic>
                    <p:nvPicPr>
                      <p:cNvPr id="0" name="OLE substitute image"/>
                      <p:cNvPicPr/>
                      <p:nvPr/>
                    </p:nvPicPr>
                    <p:blipFill>
                      <a:blip r:embed="rId6"/>
                      <a:stretch>
                        <a:fillRect/>
                      </a:stretch>
                    </p:blipFill>
                    <p:spPr>
                      <a:xfrm>
                        <a:off x="5006856" y="1035177"/>
                        <a:ext cx="257175" cy="428625"/>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3509507" y="1692065"/>
          <a:ext cx="200025" cy="400050"/>
        </p:xfrm>
        <a:graphic>
          <a:graphicData uri="http://schemas.openxmlformats.org/presentationml/2006/ole">
            <mc:AlternateContent xmlns:mc="http://schemas.openxmlformats.org/markup-compatibility/2006">
              <mc:Choice xmlns:v="urn:schemas-microsoft-com:vml" Requires="v">
                <p:oleObj spid="_x0000_s14347" name="Equation" r:id="rId7" imgW="201600" imgH="403200" progId="">
                  <p:embed/>
                </p:oleObj>
              </mc:Choice>
              <mc:Fallback>
                <p:oleObj name="Equation" r:id="rId7" imgW="201600" imgH="403200" progId="">
                  <p:embed/>
                  <p:pic>
                    <p:nvPicPr>
                      <p:cNvPr id="0" name="OLE substitute image"/>
                      <p:cNvPicPr/>
                      <p:nvPr/>
                    </p:nvPicPr>
                    <p:blipFill>
                      <a:blip r:embed="rId8"/>
                      <a:stretch>
                        <a:fillRect/>
                      </a:stretch>
                    </p:blipFill>
                    <p:spPr>
                      <a:xfrm>
                        <a:off x="3509507" y="1692065"/>
                        <a:ext cx="200025" cy="40005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001513" y="2280114"/>
          <a:ext cx="257174" cy="476249"/>
        </p:xfrm>
        <a:graphic>
          <a:graphicData uri="http://schemas.openxmlformats.org/presentationml/2006/ole">
            <mc:AlternateContent xmlns:mc="http://schemas.openxmlformats.org/markup-compatibility/2006">
              <mc:Choice xmlns:v="urn:schemas-microsoft-com:vml" Requires="v">
                <p:oleObj spid="_x0000_s14348" name="Equation" r:id="rId9" imgW="259200" imgH="480000" progId="">
                  <p:embed/>
                </p:oleObj>
              </mc:Choice>
              <mc:Fallback>
                <p:oleObj name="Equation" r:id="rId9" imgW="259200" imgH="480000" progId="">
                  <p:embed/>
                  <p:pic>
                    <p:nvPicPr>
                      <p:cNvPr id="0" name="OLE substitute image"/>
                      <p:cNvPicPr/>
                      <p:nvPr/>
                    </p:nvPicPr>
                    <p:blipFill>
                      <a:blip r:embed="rId10"/>
                      <a:stretch>
                        <a:fillRect/>
                      </a:stretch>
                    </p:blipFill>
                    <p:spPr>
                      <a:xfrm>
                        <a:off x="1001513" y="2280114"/>
                        <a:ext cx="257174" cy="47624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1830320" y="2280114"/>
          <a:ext cx="514349" cy="476249"/>
        </p:xfrm>
        <a:graphic>
          <a:graphicData uri="http://schemas.openxmlformats.org/presentationml/2006/ole">
            <mc:AlternateContent xmlns:mc="http://schemas.openxmlformats.org/markup-compatibility/2006">
              <mc:Choice xmlns:v="urn:schemas-microsoft-com:vml" Requires="v">
                <p:oleObj spid="_x0000_s14349" name="Equation" r:id="rId11" imgW="518400" imgH="480000" progId="">
                  <p:embed/>
                </p:oleObj>
              </mc:Choice>
              <mc:Fallback>
                <p:oleObj name="Equation" r:id="rId11" imgW="518400" imgH="480000" progId="">
                  <p:embed/>
                  <p:pic>
                    <p:nvPicPr>
                      <p:cNvPr id="0" name="OLE substitute image"/>
                      <p:cNvPicPr/>
                      <p:nvPr/>
                    </p:nvPicPr>
                    <p:blipFill>
                      <a:blip r:embed="rId12"/>
                      <a:stretch>
                        <a:fillRect/>
                      </a:stretch>
                    </p:blipFill>
                    <p:spPr>
                      <a:xfrm>
                        <a:off x="1830320" y="2280114"/>
                        <a:ext cx="514349" cy="47624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5769469" y="2280114"/>
          <a:ext cx="257175" cy="476250"/>
        </p:xfrm>
        <a:graphic>
          <a:graphicData uri="http://schemas.openxmlformats.org/presentationml/2006/ole">
            <mc:AlternateContent xmlns:mc="http://schemas.openxmlformats.org/markup-compatibility/2006">
              <mc:Choice xmlns:v="urn:schemas-microsoft-com:vml" Requires="v">
                <p:oleObj spid="_x0000_s14350" name="Equation" r:id="rId13" imgW="259200" imgH="480000" progId="">
                  <p:embed/>
                </p:oleObj>
              </mc:Choice>
              <mc:Fallback>
                <p:oleObj name="Equation" r:id="rId13" imgW="259200" imgH="480000" progId="">
                  <p:embed/>
                  <p:pic>
                    <p:nvPicPr>
                      <p:cNvPr id="0" name="OLE substitute image"/>
                      <p:cNvPicPr/>
                      <p:nvPr/>
                    </p:nvPicPr>
                    <p:blipFill>
                      <a:blip r:embed="rId14"/>
                      <a:stretch>
                        <a:fillRect/>
                      </a:stretch>
                    </p:blipFill>
                    <p:spPr>
                      <a:xfrm>
                        <a:off x="5769469" y="2280114"/>
                        <a:ext cx="257175" cy="476250"/>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6206644" y="2280114"/>
          <a:ext cx="514349" cy="476249"/>
        </p:xfrm>
        <a:graphic>
          <a:graphicData uri="http://schemas.openxmlformats.org/presentationml/2006/ole">
            <mc:AlternateContent xmlns:mc="http://schemas.openxmlformats.org/markup-compatibility/2006">
              <mc:Choice xmlns:v="urn:schemas-microsoft-com:vml" Requires="v">
                <p:oleObj spid="_x0000_s14351" name="Equation" r:id="rId15" imgW="518400" imgH="480000" progId="">
                  <p:embed/>
                </p:oleObj>
              </mc:Choice>
              <mc:Fallback>
                <p:oleObj name="Equation" r:id="rId15" imgW="518400" imgH="480000" progId="">
                  <p:embed/>
                  <p:pic>
                    <p:nvPicPr>
                      <p:cNvPr id="0" name="OLE substitute image"/>
                      <p:cNvPicPr/>
                      <p:nvPr/>
                    </p:nvPicPr>
                    <p:blipFill>
                      <a:blip r:embed="rId16"/>
                      <a:stretch>
                        <a:fillRect/>
                      </a:stretch>
                    </p:blipFill>
                    <p:spPr>
                      <a:xfrm>
                        <a:off x="6206644" y="2280114"/>
                        <a:ext cx="514349" cy="476249"/>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720000" y="2805027"/>
          <a:ext cx="514350" cy="447675"/>
        </p:xfrm>
        <a:graphic>
          <a:graphicData uri="http://schemas.openxmlformats.org/presentationml/2006/ole">
            <mc:AlternateContent xmlns:mc="http://schemas.openxmlformats.org/markup-compatibility/2006">
              <mc:Choice xmlns:v="urn:schemas-microsoft-com:vml" Requires="v">
                <p:oleObj spid="_x0000_s14352" name="Equation" r:id="rId17" imgW="518400" imgH="451200" progId="">
                  <p:embed/>
                </p:oleObj>
              </mc:Choice>
              <mc:Fallback>
                <p:oleObj name="Equation" r:id="rId17" imgW="518400" imgH="451200" progId="">
                  <p:embed/>
                  <p:pic>
                    <p:nvPicPr>
                      <p:cNvPr id="0" name="OLE substitute image"/>
                      <p:cNvPicPr/>
                      <p:nvPr/>
                    </p:nvPicPr>
                    <p:blipFill>
                      <a:blip r:embed="rId18"/>
                      <a:stretch>
                        <a:fillRect/>
                      </a:stretch>
                    </p:blipFill>
                    <p:spPr>
                      <a:xfrm>
                        <a:off x="720000" y="2805027"/>
                        <a:ext cx="514350" cy="447675"/>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1335863" y="2804692"/>
          <a:ext cx="142875" cy="400049"/>
        </p:xfrm>
        <a:graphic>
          <a:graphicData uri="http://schemas.openxmlformats.org/presentationml/2006/ole">
            <mc:AlternateContent xmlns:mc="http://schemas.openxmlformats.org/markup-compatibility/2006">
              <mc:Choice xmlns:v="urn:schemas-microsoft-com:vml" Requires="v">
                <p:oleObj spid="_x0000_s14353" name="Equation" r:id="rId19" imgW="144000" imgH="403200" progId="">
                  <p:embed/>
                </p:oleObj>
              </mc:Choice>
              <mc:Fallback>
                <p:oleObj name="Equation" r:id="rId19" imgW="144000" imgH="403200" progId="">
                  <p:embed/>
                  <p:pic>
                    <p:nvPicPr>
                      <p:cNvPr id="0" name="OLE substitute image"/>
                      <p:cNvPicPr/>
                      <p:nvPr/>
                    </p:nvPicPr>
                    <p:blipFill>
                      <a:blip r:embed="rId20"/>
                      <a:stretch>
                        <a:fillRect/>
                      </a:stretch>
                    </p:blipFill>
                    <p:spPr>
                      <a:xfrm>
                        <a:off x="1335863" y="2804692"/>
                        <a:ext cx="142875" cy="400049"/>
                      </a:xfrm>
                      <a:prstGeom prst="rect">
                        <a:avLst/>
                      </a:prstGeom>
                      <a:noFill/>
                    </p:spPr>
                  </p:pic>
                </p:oleObj>
              </mc:Fallback>
            </mc:AlternateContent>
          </a:graphicData>
        </a:graphic>
      </p:graphicFrame>
      <p:grpSp>
        <p:nvGrpSpPr>
          <p:cNvPr id="12" name="组合 11"/>
          <p:cNvGrpSpPr/>
          <p:nvPr/>
        </p:nvGrpSpPr>
        <p:grpSpPr>
          <a:xfrm>
            <a:off x="720000" y="3277772"/>
            <a:ext cx="8316000" cy="656887"/>
            <a:chOff x="720000" y="1260000"/>
            <a:chExt cx="8316000" cy="656887"/>
          </a:xfrm>
        </p:grpSpPr>
        <p:sp>
          <p:nvSpPr>
            <p:cNvPr id="13" name="TextBox 2"/>
            <p:cNvSpPr txBox="1"/>
            <p:nvPr/>
          </p:nvSpPr>
          <p:spPr>
            <a:xfrm>
              <a:off x="720000" y="1260000"/>
              <a:ext cx="8316000" cy="60369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解题思路</a:t>
              </a:r>
              <a:r>
                <a:rPr lang="zh-CN" altLang="en-US" sz="1417" kern="0" smtClean="0">
                  <a:solidFill>
                    <a:srgbClr val="000000"/>
                  </a:solidFill>
                  <a:latin typeface="Times New Roman" pitchFamily="65" charset="-122"/>
                  <a:ea typeface="宋体" pitchFamily="65" charset="-122"/>
                </a:rPr>
                <a:t>　根据开关S、S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断开、闭合情况,判断两个电阻的连接形式及电路功率的大小,然后根据欧姆</a:t>
              </a:r>
              <a:r>
                <a:rPr/>
                <a:t/>
              </a:r>
              <a:br>
                <a:rPr/>
              </a:br>
              <a:r>
                <a:rPr lang="zh-CN" altLang="en-US" sz="1417" kern="0" smtClean="0">
                  <a:solidFill>
                    <a:srgbClr val="000000"/>
                  </a:solidFill>
                  <a:latin typeface="Times New Roman" pitchFamily="65" charset="-122"/>
                  <a:ea typeface="宋体" pitchFamily="65" charset="-122"/>
                </a:rPr>
                <a:t>定律判断出电流的大小,根据</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59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2506" kern="0" spc="-48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判断功率大小及电阻比值。</a:t>
              </a:r>
              <a:endParaRPr lang="zh-CN" altLang="en-US"/>
            </a:p>
          </p:txBody>
        </p:sp>
        <p:graphicFrame>
          <p:nvGraphicFramePr>
            <p:cNvPr id="14" name="对象 13"/>
            <p:cNvGraphicFramePr>
              <a:graphicFrameLocks noChangeAspect="1"/>
            </p:cNvGraphicFramePr>
            <p:nvPr/>
          </p:nvGraphicFramePr>
          <p:xfrm>
            <a:off x="3714744" y="1488263"/>
            <a:ext cx="257174" cy="428624"/>
          </p:xfrm>
          <a:graphic>
            <a:graphicData uri="http://schemas.openxmlformats.org/presentationml/2006/ole">
              <mc:AlternateContent xmlns:mc="http://schemas.openxmlformats.org/markup-compatibility/2006">
                <mc:Choice xmlns:v="urn:schemas-microsoft-com:vml" Requires="v">
                  <p:oleObj spid="_x0000_s14354" name="Equation" r:id="rId21" imgW="259200" imgH="432000" progId="">
                    <p:embed/>
                  </p:oleObj>
                </mc:Choice>
                <mc:Fallback>
                  <p:oleObj name="Equation" r:id="rId21" imgW="259200" imgH="432000" progId="">
                    <p:embed/>
                    <p:pic>
                      <p:nvPicPr>
                        <p:cNvPr id="0" name="OLE substitute image"/>
                        <p:cNvPicPr/>
                        <p:nvPr/>
                      </p:nvPicPr>
                      <p:blipFill>
                        <a:blip r:embed="rId22"/>
                        <a:stretch>
                          <a:fillRect/>
                        </a:stretch>
                      </p:blipFill>
                      <p:spPr>
                        <a:xfrm>
                          <a:off x="3714744" y="1488263"/>
                          <a:ext cx="257174" cy="428624"/>
                        </a:xfrm>
                        <a:prstGeom prst="rect">
                          <a:avLst/>
                        </a:prstGeom>
                        <a:noFill/>
                      </p:spPr>
                    </p:pic>
                  </p:oleObj>
                </mc:Fallback>
              </mc:AlternateContent>
            </a:graphicData>
          </a:graphic>
        </p:graphicFrame>
      </p:grpSp>
      <p:sp>
        <p:nvSpPr>
          <p:cNvPr id="15" name="TextBox 2"/>
          <p:cNvSpPr txBox="1"/>
          <p:nvPr/>
        </p:nvSpPr>
        <p:spPr>
          <a:xfrm>
            <a:off x="720000" y="3994626"/>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解题关键</a:t>
            </a:r>
            <a:r>
              <a:rPr lang="zh-CN" altLang="en-US" sz="1417" kern="0" smtClean="0">
                <a:solidFill>
                  <a:srgbClr val="000000"/>
                </a:solidFill>
                <a:latin typeface="Times New Roman" pitchFamily="65" charset="-122"/>
                <a:ea typeface="宋体" pitchFamily="65" charset="-122"/>
              </a:rPr>
              <a:t>　解答本题的关键是知道电路的总功率为各用电器功率之和。通过开关的闭合和断开,改变</a:t>
            </a:r>
            <a:r>
              <a:rPr/>
              <a:t/>
            </a:r>
            <a:br>
              <a:rPr/>
            </a:br>
            <a:r>
              <a:rPr lang="zh-CN" altLang="en-US" sz="1417" kern="0" smtClean="0">
                <a:solidFill>
                  <a:srgbClr val="000000"/>
                </a:solidFill>
                <a:latin typeface="Times New Roman" pitchFamily="65" charset="-122"/>
                <a:ea typeface="宋体" pitchFamily="65" charset="-122"/>
              </a:rPr>
              <a:t>电路的连接方式,进而改变电路的总功率,是初中电学的典型题型,一定要熟练掌握解题方法。</a:t>
            </a:r>
            <a:endParaRPr lang="zh-CN" altLang="en-US"/>
          </a:p>
        </p:txBody>
      </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(2020四川南充,22,2分)小明将线圈电阻为4.84 Ω的电动机接入220 V的家庭电路中,关闭其他用电器,</a:t>
            </a:r>
            <a:r>
              <a:rPr/>
              <a:t/>
            </a:r>
            <a:br>
              <a:rPr/>
            </a:br>
            <a:r>
              <a:rPr lang="zh-CN" altLang="en-US" sz="1417" kern="0" smtClean="0">
                <a:solidFill>
                  <a:srgbClr val="000000"/>
                </a:solidFill>
                <a:latin typeface="Times New Roman" pitchFamily="65" charset="-122"/>
                <a:ea typeface="宋体" pitchFamily="65" charset="-122"/>
              </a:rPr>
              <a:t>只让电动机工作时,观察到他家标有2 000 imp/(kW·h)的电能表3 min内闪烁了100次,则电动机在这段时</a:t>
            </a:r>
            <a:r>
              <a:rPr/>
              <a:t/>
            </a:r>
            <a:br>
              <a:rPr/>
            </a:br>
            <a:r>
              <a:rPr lang="zh-CN" altLang="en-US" sz="1417" kern="0" smtClean="0">
                <a:solidFill>
                  <a:srgbClr val="000000"/>
                </a:solidFill>
                <a:latin typeface="Times New Roman" pitchFamily="65" charset="-122"/>
                <a:ea typeface="宋体" pitchFamily="65" charset="-122"/>
              </a:rPr>
              <a:t>间内消耗的电能为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kW·h,电动机线圈产生</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J的热量。</a:t>
            </a:r>
            <a:endParaRPr lang="zh-CN" altLang="en-US"/>
          </a:p>
        </p:txBody>
      </p:sp>
      <p:sp>
        <p:nvSpPr>
          <p:cNvPr id="3" name="TextBox 2"/>
          <p:cNvSpPr txBox="1"/>
          <p:nvPr/>
        </p:nvSpPr>
        <p:spPr>
          <a:xfrm>
            <a:off x="720000" y="197438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0.05　1.8</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 </a:t>
            </a:r>
            <a:endParaRPr lang="zh-CN" altLang="en-US"/>
          </a:p>
        </p:txBody>
      </p:sp>
      <p:grpSp>
        <p:nvGrpSpPr>
          <p:cNvPr id="4" name="组合 3"/>
          <p:cNvGrpSpPr/>
          <p:nvPr/>
        </p:nvGrpSpPr>
        <p:grpSpPr>
          <a:xfrm>
            <a:off x="720000" y="2334702"/>
            <a:ext cx="8316000" cy="1149867"/>
            <a:chOff x="720000" y="1260000"/>
            <a:chExt cx="8316000" cy="1149867"/>
          </a:xfrm>
        </p:grpSpPr>
        <p:sp>
          <p:nvSpPr>
            <p:cNvPr id="5" name="TextBox 2"/>
            <p:cNvSpPr txBox="1"/>
            <p:nvPr/>
          </p:nvSpPr>
          <p:spPr>
            <a:xfrm>
              <a:off x="720000" y="1260000"/>
              <a:ext cx="8316000" cy="114986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电动机消耗的电能</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2437" kern="0" spc="101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kW·h=0.05 kW·h=1.8</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 J,则电动机的电功率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2437" kern="0" spc="-78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48" kern="0" spc="262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 00</a:t>
              </a:r>
              <a:endParaRPr lang="zh-CN" altLang="en-US"/>
            </a:p>
            <a:p>
              <a:pPr marL="0" indent="0" eaLnBrk="0" latinLnBrk="1" hangingPunct="0">
                <a:lnSpc>
                  <a:spcPct val="100000"/>
                </a:lnSpc>
                <a:spcBef>
                  <a:spcPts val="396"/>
                </a:spcBef>
                <a:buNone/>
              </a:pPr>
              <a:r>
                <a:rPr lang="zh-CN" altLang="en-US" sz="1417" kern="0" smtClean="0">
                  <a:solidFill>
                    <a:srgbClr val="000000"/>
                  </a:solidFill>
                  <a:latin typeface="Times New Roman" pitchFamily="65" charset="-122"/>
                  <a:ea typeface="宋体" pitchFamily="65" charset="-122"/>
                </a:rPr>
                <a:t>0 W,电动机工作时的电流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378" kern="0" spc="-80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78" kern="0" spc="212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270" kern="0" spc="-54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A,电动机线圈产生的热量</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59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Rt</a:t>
              </a:r>
              <a:r>
                <a:rPr lang="zh-CN" altLang="en-US" sz="1417" kern="0" smtClean="0">
                  <a:solidFill>
                    <a:srgbClr val="000000"/>
                  </a:solidFill>
                  <a:latin typeface="Times New Roman" pitchFamily="65" charset="-122"/>
                  <a:ea typeface="宋体" pitchFamily="65" charset="-122"/>
                </a:rPr>
                <a:t>=</a:t>
              </a:r>
              <a:r>
                <a:rPr lang="zh-CN" altLang="en-US" sz="2757" kern="0" spc="1742" smtClean="0">
                  <a:solidFill>
                    <a:srgbClr val="000000"/>
                  </a:solidFill>
                  <a:latin typeface="Times New Roman" pitchFamily="65" charset="-122"/>
                  <a:ea typeface="宋体" pitchFamily="65" charset="-122"/>
                </a:rPr>
                <a:t> </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4.84 Ω</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180 s=1.</a:t>
              </a:r>
              <a:endParaRPr lang="zh-CN" altLang="en-US"/>
            </a:p>
            <a:p>
              <a:pPr marL="0" indent="0" eaLnBrk="0" latinLnBrk="1" hangingPunct="0">
                <a:lnSpc>
                  <a:spcPct val="100000"/>
                </a:lnSpc>
                <a:spcBef>
                  <a:spcPts val="469"/>
                </a:spcBef>
                <a:buNone/>
              </a:pPr>
              <a:r>
                <a:rPr lang="zh-CN" altLang="en-US" sz="1417" kern="0" smtClean="0">
                  <a:solidFill>
                    <a:srgbClr val="000000"/>
                  </a:solidFill>
                  <a:latin typeface="Times New Roman" pitchFamily="65" charset="-122"/>
                  <a:ea typeface="宋体" pitchFamily="65" charset="-122"/>
                </a:rPr>
                <a:t>8</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 J。</a:t>
              </a:r>
              <a:endParaRPr lang="zh-CN" altLang="en-US"/>
            </a:p>
          </p:txBody>
        </p:sp>
        <p:graphicFrame>
          <p:nvGraphicFramePr>
            <p:cNvPr id="6" name="对象 5"/>
            <p:cNvGraphicFramePr>
              <a:graphicFrameLocks noChangeAspect="1"/>
            </p:cNvGraphicFramePr>
            <p:nvPr/>
          </p:nvGraphicFramePr>
          <p:xfrm>
            <a:off x="2951019" y="1273835"/>
            <a:ext cx="438150" cy="419099"/>
          </p:xfrm>
          <a:graphic>
            <a:graphicData uri="http://schemas.openxmlformats.org/presentationml/2006/ole">
              <mc:AlternateContent xmlns:mc="http://schemas.openxmlformats.org/markup-compatibility/2006">
                <mc:Choice xmlns:v="urn:schemas-microsoft-com:vml" Requires="v">
                  <p:oleObj spid="_x0000_s15368" name="Equation" r:id="rId5" imgW="441600" imgH="422400" progId="">
                    <p:embed/>
                  </p:oleObj>
                </mc:Choice>
                <mc:Fallback>
                  <p:oleObj name="Equation" r:id="rId5" imgW="441600" imgH="422400" progId="">
                    <p:embed/>
                    <p:pic>
                      <p:nvPicPr>
                        <p:cNvPr id="0" name="OLE substitute image"/>
                        <p:cNvPicPr/>
                        <p:nvPr/>
                      </p:nvPicPr>
                      <p:blipFill>
                        <a:blip r:embed="rId6"/>
                        <a:stretch>
                          <a:fillRect/>
                        </a:stretch>
                      </p:blipFill>
                      <p:spPr>
                        <a:xfrm>
                          <a:off x="2951019" y="1273835"/>
                          <a:ext cx="438150" cy="41909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7155633" y="1291419"/>
            <a:ext cx="209549" cy="419099"/>
          </p:xfrm>
          <a:graphic>
            <a:graphicData uri="http://schemas.openxmlformats.org/presentationml/2006/ole">
              <mc:AlternateContent xmlns:mc="http://schemas.openxmlformats.org/markup-compatibility/2006">
                <mc:Choice xmlns:v="urn:schemas-microsoft-com:vml" Requires="v">
                  <p:oleObj spid="_x0000_s15369" name="Equation" r:id="rId7" imgW="211200" imgH="422400" progId="">
                    <p:embed/>
                  </p:oleObj>
                </mc:Choice>
                <mc:Fallback>
                  <p:oleObj name="Equation" r:id="rId7" imgW="211200" imgH="422400" progId="">
                    <p:embed/>
                    <p:pic>
                      <p:nvPicPr>
                        <p:cNvPr id="0" name="OLE substitute image"/>
                        <p:cNvPicPr/>
                        <p:nvPr/>
                      </p:nvPicPr>
                      <p:blipFill>
                        <a:blip r:embed="rId8"/>
                        <a:stretch>
                          <a:fillRect/>
                        </a:stretch>
                      </p:blipFill>
                      <p:spPr>
                        <a:xfrm>
                          <a:off x="7155633" y="1291419"/>
                          <a:ext cx="209549" cy="4190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7475489" y="1278054"/>
            <a:ext cx="657224" cy="438149"/>
          </p:xfrm>
          <a:graphic>
            <a:graphicData uri="http://schemas.openxmlformats.org/presentationml/2006/ole">
              <mc:AlternateContent xmlns:mc="http://schemas.openxmlformats.org/markup-compatibility/2006">
                <mc:Choice xmlns:v="urn:schemas-microsoft-com:vml" Requires="v">
                  <p:oleObj spid="_x0000_s15370" name="Equation" r:id="rId9" imgW="662400" imgH="441600" progId="">
                    <p:embed/>
                  </p:oleObj>
                </mc:Choice>
                <mc:Fallback>
                  <p:oleObj name="Equation" r:id="rId9" imgW="662400" imgH="441600" progId="">
                    <p:embed/>
                    <p:pic>
                      <p:nvPicPr>
                        <p:cNvPr id="0" name="OLE substitute image"/>
                        <p:cNvPicPr/>
                        <p:nvPr/>
                      </p:nvPicPr>
                      <p:blipFill>
                        <a:blip r:embed="rId10"/>
                        <a:stretch>
                          <a:fillRect/>
                        </a:stretch>
                      </p:blipFill>
                      <p:spPr>
                        <a:xfrm>
                          <a:off x="7475489" y="1278054"/>
                          <a:ext cx="657224" cy="43814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2824971" y="1744288"/>
            <a:ext cx="200025" cy="419100"/>
          </p:xfrm>
          <a:graphic>
            <a:graphicData uri="http://schemas.openxmlformats.org/presentationml/2006/ole">
              <mc:AlternateContent xmlns:mc="http://schemas.openxmlformats.org/markup-compatibility/2006">
                <mc:Choice xmlns:v="urn:schemas-microsoft-com:vml" Requires="v">
                  <p:oleObj spid="_x0000_s15371" name="Equation" r:id="rId11" imgW="201600" imgH="422400" progId="">
                    <p:embed/>
                  </p:oleObj>
                </mc:Choice>
                <mc:Fallback>
                  <p:oleObj name="Equation" r:id="rId11" imgW="201600" imgH="422400" progId="">
                    <p:embed/>
                    <p:pic>
                      <p:nvPicPr>
                        <p:cNvPr id="0" name="OLE substitute image"/>
                        <p:cNvPicPr/>
                        <p:nvPr/>
                      </p:nvPicPr>
                      <p:blipFill>
                        <a:blip r:embed="rId12"/>
                        <a:stretch>
                          <a:fillRect/>
                        </a:stretch>
                      </p:blipFill>
                      <p:spPr>
                        <a:xfrm>
                          <a:off x="2824971" y="1744288"/>
                          <a:ext cx="200025" cy="419100"/>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3126510" y="1744288"/>
            <a:ext cx="571500" cy="419099"/>
          </p:xfrm>
          <a:graphic>
            <a:graphicData uri="http://schemas.openxmlformats.org/presentationml/2006/ole">
              <mc:AlternateContent xmlns:mc="http://schemas.openxmlformats.org/markup-compatibility/2006">
                <mc:Choice xmlns:v="urn:schemas-microsoft-com:vml" Requires="v">
                  <p:oleObj spid="_x0000_s15372" name="Equation" r:id="rId13" imgW="576000" imgH="422400" progId="">
                    <p:embed/>
                  </p:oleObj>
                </mc:Choice>
                <mc:Fallback>
                  <p:oleObj name="Equation" r:id="rId13" imgW="576000" imgH="422400" progId="">
                    <p:embed/>
                    <p:pic>
                      <p:nvPicPr>
                        <p:cNvPr id="0" name="OLE substitute image"/>
                        <p:cNvPicPr/>
                        <p:nvPr/>
                      </p:nvPicPr>
                      <p:blipFill>
                        <a:blip r:embed="rId14"/>
                        <a:stretch>
                          <a:fillRect/>
                        </a:stretch>
                      </p:blipFill>
                      <p:spPr>
                        <a:xfrm>
                          <a:off x="3126510" y="1744288"/>
                          <a:ext cx="571500" cy="419099"/>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3799524" y="1754408"/>
            <a:ext cx="219075" cy="400050"/>
          </p:xfrm>
          <a:graphic>
            <a:graphicData uri="http://schemas.openxmlformats.org/presentationml/2006/ole">
              <mc:AlternateContent xmlns:mc="http://schemas.openxmlformats.org/markup-compatibility/2006">
                <mc:Choice xmlns:v="urn:schemas-microsoft-com:vml" Requires="v">
                  <p:oleObj spid="_x0000_s15373" name="Equation" r:id="rId15" imgW="220800" imgH="403200" progId="">
                    <p:embed/>
                  </p:oleObj>
                </mc:Choice>
                <mc:Fallback>
                  <p:oleObj name="Equation" r:id="rId15" imgW="220800" imgH="403200" progId="">
                    <p:embed/>
                    <p:pic>
                      <p:nvPicPr>
                        <p:cNvPr id="0" name="OLE substitute image"/>
                        <p:cNvPicPr/>
                        <p:nvPr/>
                      </p:nvPicPr>
                      <p:blipFill>
                        <a:blip r:embed="rId16"/>
                        <a:stretch>
                          <a:fillRect/>
                        </a:stretch>
                      </p:blipFill>
                      <p:spPr>
                        <a:xfrm>
                          <a:off x="3799524" y="1754408"/>
                          <a:ext cx="219075" cy="400050"/>
                        </a:xfrm>
                        <a:prstGeom prst="rect">
                          <a:avLst/>
                        </a:prstGeom>
                        <a:noFill/>
                      </p:spPr>
                    </p:pic>
                  </p:oleObj>
                </mc:Fallback>
              </mc:AlternateContent>
            </a:graphicData>
          </a:graphic>
        </p:graphicFrame>
        <p:graphicFrame>
          <p:nvGraphicFramePr>
            <p:cNvPr id="12" name="对象 11"/>
            <p:cNvGraphicFramePr>
              <a:graphicFrameLocks noChangeAspect="1"/>
            </p:cNvGraphicFramePr>
            <p:nvPr/>
          </p:nvGraphicFramePr>
          <p:xfrm>
            <a:off x="6625818" y="1732873"/>
            <a:ext cx="571500" cy="485774"/>
          </p:xfrm>
          <a:graphic>
            <a:graphicData uri="http://schemas.openxmlformats.org/presentationml/2006/ole">
              <mc:AlternateContent xmlns:mc="http://schemas.openxmlformats.org/markup-compatibility/2006">
                <mc:Choice xmlns:v="urn:schemas-microsoft-com:vml" Requires="v">
                  <p:oleObj spid="_x0000_s15374" name="Equation" r:id="rId17" imgW="576000" imgH="489600" progId="">
                    <p:embed/>
                  </p:oleObj>
                </mc:Choice>
                <mc:Fallback>
                  <p:oleObj name="Equation" r:id="rId17" imgW="576000" imgH="489600" progId="">
                    <p:embed/>
                    <p:pic>
                      <p:nvPicPr>
                        <p:cNvPr id="0" name="OLE substitute image"/>
                        <p:cNvPicPr/>
                        <p:nvPr/>
                      </p:nvPicPr>
                      <p:blipFill>
                        <a:blip r:embed="rId18"/>
                        <a:stretch>
                          <a:fillRect/>
                        </a:stretch>
                      </p:blipFill>
                      <p:spPr>
                        <a:xfrm>
                          <a:off x="6625818" y="1732873"/>
                          <a:ext cx="571500" cy="485774"/>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(2020福建,20,2分)民航局规定:严禁乘客携带超过160 W·h(瓦·时)的锂电池上飞机。某品牌笔记本电</a:t>
            </a:r>
            <a:r>
              <a:rPr/>
              <a:t/>
            </a:r>
            <a:br>
              <a:rPr/>
            </a:br>
            <a:r>
              <a:rPr lang="zh-CN" altLang="en-US" sz="1417" kern="0" smtClean="0">
                <a:solidFill>
                  <a:srgbClr val="000000"/>
                </a:solidFill>
                <a:latin typeface="Times New Roman" pitchFamily="65" charset="-122"/>
                <a:ea typeface="宋体" pitchFamily="65" charset="-122"/>
              </a:rPr>
              <a:t>脑的电池铭牌标有“10.8 V　10 A·h”字样,充满电后,存储的电能为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kW·h,该笔记本电脑</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(选填“能”或“不能”)带上飞机。</a:t>
            </a:r>
            <a:endParaRPr lang="zh-CN" altLang="en-US"/>
          </a:p>
        </p:txBody>
      </p:sp>
      <p:sp>
        <p:nvSpPr>
          <p:cNvPr id="3" name="TextBox 2"/>
          <p:cNvSpPr txBox="1"/>
          <p:nvPr/>
        </p:nvSpPr>
        <p:spPr>
          <a:xfrm>
            <a:off x="720000" y="204581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0.108　能</a:t>
            </a:r>
            <a:endParaRPr lang="zh-CN" altLang="en-US"/>
          </a:p>
        </p:txBody>
      </p:sp>
      <p:sp>
        <p:nvSpPr>
          <p:cNvPr id="4" name="TextBox 3"/>
          <p:cNvSpPr txBox="1"/>
          <p:nvPr/>
        </p:nvSpPr>
        <p:spPr>
          <a:xfrm>
            <a:off x="720000" y="240548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电池充满电后,储存的电能为</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UIt</a:t>
            </a:r>
            <a:r>
              <a:rPr lang="zh-CN" altLang="en-US" sz="1417" kern="0" smtClean="0">
                <a:solidFill>
                  <a:srgbClr val="000000"/>
                </a:solidFill>
                <a:latin typeface="Times New Roman" pitchFamily="65" charset="-122"/>
                <a:ea typeface="宋体" pitchFamily="65" charset="-122"/>
              </a:rPr>
              <a:t>=10.8 V·10 A·h=0.108 kW·h=108 W·h&lt;160 W·h,所以能带上</a:t>
            </a:r>
            <a:r>
              <a:rPr/>
              <a:t/>
            </a:r>
            <a:br>
              <a:rPr/>
            </a:br>
            <a:r>
              <a:rPr lang="zh-CN" altLang="en-US" sz="1417" kern="0" smtClean="0">
                <a:solidFill>
                  <a:srgbClr val="000000"/>
                </a:solidFill>
                <a:latin typeface="Times New Roman" pitchFamily="65" charset="-122"/>
                <a:ea typeface="宋体" pitchFamily="65" charset="-122"/>
              </a:rPr>
              <a:t>飞机。</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(2020海南,17,4分)长1 m、横截面积1 mm</a:t>
            </a:r>
            <a:r>
              <a:rPr lang="zh-CN" altLang="en-US" sz="1067" kern="0" baseline="59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的银与铁,在20 ℃时的电阻值分别为0.016 Ω与0.096 Ω,银与</a:t>
            </a:r>
            <a:r>
              <a:rPr/>
              <a:t/>
            </a:r>
            <a:br>
              <a:rPr/>
            </a:br>
            <a:r>
              <a:rPr lang="zh-CN" altLang="en-US" sz="1417" kern="0" smtClean="0">
                <a:solidFill>
                  <a:srgbClr val="000000"/>
                </a:solidFill>
                <a:latin typeface="Times New Roman" pitchFamily="65" charset="-122"/>
                <a:ea typeface="宋体" pitchFamily="65" charset="-122"/>
              </a:rPr>
              <a:t>铁两种材料相比,</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更容易导电;已知金属丝的电阻和它的长度成正比,和它的横截面积成反比。</a:t>
            </a:r>
            <a:r>
              <a:rPr/>
              <a:t/>
            </a:r>
            <a:br>
              <a:rPr/>
            </a:br>
            <a:r>
              <a:rPr lang="zh-CN" altLang="en-US" sz="1417" kern="0" smtClean="0">
                <a:solidFill>
                  <a:srgbClr val="000000"/>
                </a:solidFill>
                <a:latin typeface="Times New Roman" pitchFamily="65" charset="-122"/>
                <a:ea typeface="宋体" pitchFamily="65" charset="-122"/>
              </a:rPr>
              <a:t>在长短与粗细完全相同的银丝和铁丝两端加相同电压,通电相同时间,不计温度对电阻的影响,银丝和铁</a:t>
            </a:r>
            <a:r>
              <a:rPr/>
              <a:t/>
            </a:r>
            <a:br>
              <a:rPr/>
            </a:br>
            <a:r>
              <a:rPr lang="zh-CN" altLang="en-US" sz="1417" kern="0" smtClean="0">
                <a:solidFill>
                  <a:srgbClr val="000000"/>
                </a:solidFill>
                <a:latin typeface="Times New Roman" pitchFamily="65" charset="-122"/>
                <a:ea typeface="宋体" pitchFamily="65" charset="-122"/>
              </a:rPr>
              <a:t>丝消耗的电能之比为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sp>
        <p:nvSpPr>
          <p:cNvPr id="3" name="TextBox 2"/>
          <p:cNvSpPr txBox="1"/>
          <p:nvPr/>
        </p:nvSpPr>
        <p:spPr>
          <a:xfrm>
            <a:off x="720000" y="234156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银　6∶1</a:t>
            </a:r>
            <a:endParaRPr lang="zh-CN" altLang="en-US"/>
          </a:p>
        </p:txBody>
      </p:sp>
      <p:grpSp>
        <p:nvGrpSpPr>
          <p:cNvPr id="4" name="组合 3"/>
          <p:cNvGrpSpPr/>
          <p:nvPr/>
        </p:nvGrpSpPr>
        <p:grpSpPr>
          <a:xfrm>
            <a:off x="720000" y="2770189"/>
            <a:ext cx="8316000" cy="1400964"/>
            <a:chOff x="720000" y="1260000"/>
            <a:chExt cx="8316000" cy="1400964"/>
          </a:xfrm>
        </p:grpSpPr>
        <p:sp>
          <p:nvSpPr>
            <p:cNvPr id="5" name="TextBox 2"/>
            <p:cNvSpPr txBox="1"/>
            <p:nvPr/>
          </p:nvSpPr>
          <p:spPr>
            <a:xfrm>
              <a:off x="720000" y="1260000"/>
              <a:ext cx="8316000" cy="131664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在长度、横截面积和温度都相同的情况下,银比铁的电阻值小,则银更容易导电;</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设银丝的电阻值为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,铁丝的电阻为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,银丝和铁丝两端的电压都为</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,通电时间都为</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,长度都为</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 m,横截</a:t>
              </a:r>
              <a:r>
                <a:rPr/>
                <a:t/>
              </a:r>
              <a:br>
                <a:rPr/>
              </a:br>
              <a:r>
                <a:rPr lang="zh-CN" altLang="en-US" sz="1417" kern="0" smtClean="0">
                  <a:solidFill>
                    <a:srgbClr val="000000"/>
                  </a:solidFill>
                  <a:latin typeface="Times New Roman" pitchFamily="65" charset="-122"/>
                  <a:ea typeface="宋体" pitchFamily="65" charset="-122"/>
                </a:rPr>
                <a:t>面积都为</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 mm</a:t>
              </a:r>
              <a:r>
                <a:rPr lang="zh-CN" altLang="en-US" sz="1067" kern="0" baseline="59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,则</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2389" kern="0" spc="-1189" smtClean="0">
                  <a:solidFill>
                    <a:srgbClr val="000000"/>
                  </a:solidFill>
                  <a:latin typeface="Times New Roman" pitchFamily="65" charset="-122"/>
                  <a:ea typeface="宋体" pitchFamily="65" charset="-122"/>
                </a:rPr>
                <a:t> </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0.016 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2389" kern="0" spc="-1189" smtClean="0">
                  <a:solidFill>
                    <a:srgbClr val="000000"/>
                  </a:solidFill>
                  <a:latin typeface="Times New Roman" pitchFamily="65" charset="-122"/>
                  <a:ea typeface="宋体" pitchFamily="65" charset="-122"/>
                </a:rPr>
                <a:t> </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0.096 Ω,银丝和铁丝消耗的电能分别为</a:t>
              </a:r>
              <a:r>
                <a:rPr lang="zh-CN" altLang="en-US" sz="1417" i="1" kern="0" smtClean="0">
                  <a:solidFill>
                    <a:srgbClr val="000000"/>
                  </a:solidFill>
                  <a:latin typeface="Times New Roman" pitchFamily="65" charset="-122"/>
                  <a:ea typeface="宋体" pitchFamily="65" charset="-122"/>
                </a:rPr>
                <a:t>W</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2715" kern="0" spc="-690"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W</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2715" kern="0" spc="-690"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,则</a:t>
              </a:r>
              <a:r>
                <a:rPr lang="zh-CN" altLang="en-US" sz="2552" kern="0" spc="-67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56"/>
                </a:spcBef>
                <a:buNone/>
              </a:pPr>
              <a:r>
                <a:rPr lang="zh-CN" altLang="en-US" sz="1417" kern="0" smtClean="0">
                  <a:solidFill>
                    <a:srgbClr val="000000"/>
                  </a:solidFill>
                  <a:latin typeface="Times New Roman" pitchFamily="65" charset="-122"/>
                  <a:ea typeface="宋体" pitchFamily="65" charset="-122"/>
                </a:rPr>
                <a:t>=</a:t>
              </a:r>
              <a:r>
                <a:rPr lang="zh-CN" altLang="en-US" sz="2590" kern="0" spc="-7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192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14" kern="0" spc="-111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graphicFrame>
          <p:nvGraphicFramePr>
            <p:cNvPr id="6" name="对象 5"/>
            <p:cNvGraphicFramePr>
              <a:graphicFrameLocks noChangeAspect="1"/>
            </p:cNvGraphicFramePr>
            <p:nvPr/>
          </p:nvGraphicFramePr>
          <p:xfrm>
            <a:off x="2370793" y="1754309"/>
            <a:ext cx="152400" cy="419100"/>
          </p:xfrm>
          <a:graphic>
            <a:graphicData uri="http://schemas.openxmlformats.org/presentationml/2006/ole">
              <mc:AlternateContent xmlns:mc="http://schemas.openxmlformats.org/markup-compatibility/2006">
                <mc:Choice xmlns:v="urn:schemas-microsoft-com:vml" Requires="v">
                  <p:oleObj spid="_x0000_s16393" name="Equation" r:id="rId5" imgW="153600" imgH="422400" progId="">
                    <p:embed/>
                  </p:oleObj>
                </mc:Choice>
                <mc:Fallback>
                  <p:oleObj name="Equation" r:id="rId5" imgW="153600" imgH="422400" progId="">
                    <p:embed/>
                    <p:pic>
                      <p:nvPicPr>
                        <p:cNvPr id="0" name="OLE substitute image"/>
                        <p:cNvPicPr/>
                        <p:nvPr/>
                      </p:nvPicPr>
                      <p:blipFill>
                        <a:blip r:embed="rId6"/>
                        <a:stretch>
                          <a:fillRect/>
                        </a:stretch>
                      </p:blipFill>
                      <p:spPr>
                        <a:xfrm>
                          <a:off x="2370793" y="1754309"/>
                          <a:ext cx="152400" cy="41910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3509994" y="1754309"/>
            <a:ext cx="152400" cy="419100"/>
          </p:xfrm>
          <a:graphic>
            <a:graphicData uri="http://schemas.openxmlformats.org/presentationml/2006/ole">
              <mc:AlternateContent xmlns:mc="http://schemas.openxmlformats.org/markup-compatibility/2006">
                <mc:Choice xmlns:v="urn:schemas-microsoft-com:vml" Requires="v">
                  <p:oleObj spid="_x0000_s16394" name="Equation" r:id="rId7" imgW="153600" imgH="422400" progId="">
                    <p:embed/>
                  </p:oleObj>
                </mc:Choice>
                <mc:Fallback>
                  <p:oleObj name="Equation" r:id="rId7" imgW="153600" imgH="422400" progId="">
                    <p:embed/>
                    <p:pic>
                      <p:nvPicPr>
                        <p:cNvPr id="0" name="OLE substitute image"/>
                        <p:cNvPicPr/>
                        <p:nvPr/>
                      </p:nvPicPr>
                      <p:blipFill>
                        <a:blip r:embed="rId8"/>
                        <a:stretch>
                          <a:fillRect/>
                        </a:stretch>
                      </p:blipFill>
                      <p:spPr>
                        <a:xfrm>
                          <a:off x="3509994" y="1754309"/>
                          <a:ext cx="152400" cy="41910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6986688" y="1718420"/>
            <a:ext cx="257175" cy="476250"/>
          </p:xfrm>
          <a:graphic>
            <a:graphicData uri="http://schemas.openxmlformats.org/presentationml/2006/ole">
              <mc:AlternateContent xmlns:mc="http://schemas.openxmlformats.org/markup-compatibility/2006">
                <mc:Choice xmlns:v="urn:schemas-microsoft-com:vml" Requires="v">
                  <p:oleObj spid="_x0000_s16395" name="Equation" r:id="rId9" imgW="259200" imgH="480000" progId="">
                    <p:embed/>
                  </p:oleObj>
                </mc:Choice>
                <mc:Fallback>
                  <p:oleObj name="Equation" r:id="rId9" imgW="259200" imgH="480000" progId="">
                    <p:embed/>
                    <p:pic>
                      <p:nvPicPr>
                        <p:cNvPr id="0" name="OLE substitute image"/>
                        <p:cNvPicPr/>
                        <p:nvPr/>
                      </p:nvPicPr>
                      <p:blipFill>
                        <a:blip r:embed="rId10"/>
                        <a:stretch>
                          <a:fillRect/>
                        </a:stretch>
                      </p:blipFill>
                      <p:spPr>
                        <a:xfrm>
                          <a:off x="6986688" y="1718420"/>
                          <a:ext cx="257175" cy="476250"/>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7769892" y="1718420"/>
            <a:ext cx="257175" cy="476250"/>
          </p:xfrm>
          <a:graphic>
            <a:graphicData uri="http://schemas.openxmlformats.org/presentationml/2006/ole">
              <mc:AlternateContent xmlns:mc="http://schemas.openxmlformats.org/markup-compatibility/2006">
                <mc:Choice xmlns:v="urn:schemas-microsoft-com:vml" Requires="v">
                  <p:oleObj spid="_x0000_s16396" name="Equation" r:id="rId11" imgW="259200" imgH="480000" progId="">
                    <p:embed/>
                  </p:oleObj>
                </mc:Choice>
                <mc:Fallback>
                  <p:oleObj name="Equation" r:id="rId11" imgW="259200" imgH="480000" progId="">
                    <p:embed/>
                    <p:pic>
                      <p:nvPicPr>
                        <p:cNvPr id="0" name="OLE substitute image"/>
                        <p:cNvPicPr/>
                        <p:nvPr/>
                      </p:nvPicPr>
                      <p:blipFill>
                        <a:blip r:embed="rId12"/>
                        <a:stretch>
                          <a:fillRect/>
                        </a:stretch>
                      </p:blipFill>
                      <p:spPr>
                        <a:xfrm>
                          <a:off x="7769892" y="1718420"/>
                          <a:ext cx="257175" cy="476250"/>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8302076" y="1747181"/>
            <a:ext cx="238125" cy="447675"/>
          </p:xfrm>
          <a:graphic>
            <a:graphicData uri="http://schemas.openxmlformats.org/presentationml/2006/ole">
              <mc:AlternateContent xmlns:mc="http://schemas.openxmlformats.org/markup-compatibility/2006">
                <mc:Choice xmlns:v="urn:schemas-microsoft-com:vml" Requires="v">
                  <p:oleObj spid="_x0000_s16397" name="Equation" r:id="rId13" imgW="240000" imgH="451200" progId="">
                    <p:embed/>
                  </p:oleObj>
                </mc:Choice>
                <mc:Fallback>
                  <p:oleObj name="Equation" r:id="rId13" imgW="240000" imgH="451200" progId="">
                    <p:embed/>
                    <p:pic>
                      <p:nvPicPr>
                        <p:cNvPr id="0" name="OLE substitute image"/>
                        <p:cNvPicPr/>
                        <p:nvPr/>
                      </p:nvPicPr>
                      <p:blipFill>
                        <a:blip r:embed="rId14"/>
                        <a:stretch>
                          <a:fillRect/>
                        </a:stretch>
                      </p:blipFill>
                      <p:spPr>
                        <a:xfrm>
                          <a:off x="8302076" y="1747181"/>
                          <a:ext cx="238125" cy="447675"/>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803929" y="2213290"/>
            <a:ext cx="228600" cy="447674"/>
          </p:xfrm>
          <a:graphic>
            <a:graphicData uri="http://schemas.openxmlformats.org/presentationml/2006/ole">
              <mc:AlternateContent xmlns:mc="http://schemas.openxmlformats.org/markup-compatibility/2006">
                <mc:Choice xmlns:v="urn:schemas-microsoft-com:vml" Requires="v">
                  <p:oleObj spid="_x0000_s16398" name="Equation" r:id="rId15" imgW="230400" imgH="451200" progId="">
                    <p:embed/>
                  </p:oleObj>
                </mc:Choice>
                <mc:Fallback>
                  <p:oleObj name="Equation" r:id="rId15" imgW="230400" imgH="451200" progId="">
                    <p:embed/>
                    <p:pic>
                      <p:nvPicPr>
                        <p:cNvPr id="0" name="OLE substitute image"/>
                        <p:cNvPicPr/>
                        <p:nvPr/>
                      </p:nvPicPr>
                      <p:blipFill>
                        <a:blip r:embed="rId16"/>
                        <a:stretch>
                          <a:fillRect/>
                        </a:stretch>
                      </p:blipFill>
                      <p:spPr>
                        <a:xfrm>
                          <a:off x="803929" y="2213290"/>
                          <a:ext cx="228600" cy="447674"/>
                        </a:xfrm>
                        <a:prstGeom prst="rect">
                          <a:avLst/>
                        </a:prstGeom>
                        <a:noFill/>
                      </p:spPr>
                    </p:pic>
                  </p:oleObj>
                </mc:Fallback>
              </mc:AlternateContent>
            </a:graphicData>
          </a:graphic>
        </p:graphicFrame>
        <p:graphicFrame>
          <p:nvGraphicFramePr>
            <p:cNvPr id="12" name="对象 11"/>
            <p:cNvGraphicFramePr>
              <a:graphicFrameLocks noChangeAspect="1"/>
            </p:cNvGraphicFramePr>
            <p:nvPr/>
          </p:nvGraphicFramePr>
          <p:xfrm>
            <a:off x="1134043" y="2202835"/>
            <a:ext cx="552450" cy="419099"/>
          </p:xfrm>
          <a:graphic>
            <a:graphicData uri="http://schemas.openxmlformats.org/presentationml/2006/ole">
              <mc:AlternateContent xmlns:mc="http://schemas.openxmlformats.org/markup-compatibility/2006">
                <mc:Choice xmlns:v="urn:schemas-microsoft-com:vml" Requires="v">
                  <p:oleObj spid="_x0000_s16399" name="Equation" r:id="rId17" imgW="556800" imgH="422400" progId="">
                    <p:embed/>
                  </p:oleObj>
                </mc:Choice>
                <mc:Fallback>
                  <p:oleObj name="Equation" r:id="rId17" imgW="556800" imgH="422400" progId="">
                    <p:embed/>
                    <p:pic>
                      <p:nvPicPr>
                        <p:cNvPr id="0" name="OLE substitute image"/>
                        <p:cNvPicPr/>
                        <p:nvPr/>
                      </p:nvPicPr>
                      <p:blipFill>
                        <a:blip r:embed="rId18"/>
                        <a:stretch>
                          <a:fillRect/>
                        </a:stretch>
                      </p:blipFill>
                      <p:spPr>
                        <a:xfrm>
                          <a:off x="1134043" y="2202835"/>
                          <a:ext cx="552450" cy="419099"/>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1788007" y="2212955"/>
            <a:ext cx="152400" cy="400049"/>
          </p:xfrm>
          <a:graphic>
            <a:graphicData uri="http://schemas.openxmlformats.org/presentationml/2006/ole">
              <mc:AlternateContent xmlns:mc="http://schemas.openxmlformats.org/markup-compatibility/2006">
                <mc:Choice xmlns:v="urn:schemas-microsoft-com:vml" Requires="v">
                  <p:oleObj spid="_x0000_s16400" name="Equation" r:id="rId19" imgW="153600" imgH="403200" progId="">
                    <p:embed/>
                  </p:oleObj>
                </mc:Choice>
                <mc:Fallback>
                  <p:oleObj name="Equation" r:id="rId19" imgW="153600" imgH="403200" progId="">
                    <p:embed/>
                    <p:pic>
                      <p:nvPicPr>
                        <p:cNvPr id="0" name="OLE substitute image"/>
                        <p:cNvPicPr/>
                        <p:nvPr/>
                      </p:nvPicPr>
                      <p:blipFill>
                        <a:blip r:embed="rId20"/>
                        <a:stretch>
                          <a:fillRect/>
                        </a:stretch>
                      </p:blipFill>
                      <p:spPr>
                        <a:xfrm>
                          <a:off x="1788007" y="2212955"/>
                          <a:ext cx="152400" cy="400049"/>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45659"/>
            <a:ext cx="8316000" cy="219579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6.</a:t>
            </a:r>
            <a:r>
              <a:rPr lang="zh-CN" altLang="en-US" sz="1417" kern="0" smtClean="0">
                <a:solidFill>
                  <a:srgbClr val="000000"/>
                </a:solidFill>
                <a:latin typeface="Times New Roman" pitchFamily="65" charset="-122"/>
                <a:ea typeface="宋体" pitchFamily="65" charset="-122"/>
              </a:rPr>
              <a:t>(2020广东,12,3分)如图所示为“探究电流通过导体产生的热量跟</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的关系”的实验装置。实</a:t>
            </a:r>
            <a:r>
              <a:rPr/>
              <a:t/>
            </a:r>
            <a:br>
              <a:rPr/>
            </a:br>
            <a:r>
              <a:rPr lang="zh-CN" altLang="en-US" sz="1417" kern="0" smtClean="0">
                <a:solidFill>
                  <a:srgbClr val="000000"/>
                </a:solidFill>
                <a:latin typeface="Times New Roman" pitchFamily="65" charset="-122"/>
                <a:ea typeface="宋体" pitchFamily="65" charset="-122"/>
              </a:rPr>
              <a:t>验中用U形管内液面高度差的大小来反映电流通过导体产生热量的多少,这种方法叫</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a:t>
            </a:r>
            <a:r>
              <a:rPr/>
              <a:t/>
            </a:r>
            <a:br>
              <a:rPr/>
            </a:br>
            <a:r>
              <a:rPr lang="zh-CN" altLang="en-US" sz="1417" kern="0" smtClean="0">
                <a:solidFill>
                  <a:srgbClr val="000000"/>
                </a:solidFill>
                <a:latin typeface="Times New Roman" pitchFamily="65" charset="-122"/>
                <a:ea typeface="宋体" pitchFamily="65" charset="-122"/>
              </a:rPr>
              <a:t>“控制变量”或“转换”)法。通电一段时间后,左侧容器内空气吸收的热量比右侧的</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a:t>
            </a:r>
            <a:r>
              <a:rPr/>
              <a:t/>
            </a:r>
            <a:br>
              <a:rPr/>
            </a:br>
            <a:r>
              <a:rPr lang="zh-CN" altLang="en-US" sz="1417" kern="0" smtClean="0">
                <a:solidFill>
                  <a:srgbClr val="000000"/>
                </a:solidFill>
                <a:latin typeface="Times New Roman" pitchFamily="65" charset="-122"/>
                <a:ea typeface="宋体" pitchFamily="65" charset="-122"/>
              </a:rPr>
              <a:t>“多”或“少”)。</a:t>
            </a:r>
            <a:endParaRPr lang="zh-CN" altLang="en-US"/>
          </a:p>
          <a:p>
            <a:pPr marL="0" indent="0" eaLnBrk="0" latinLnBrk="1" hangingPunct="0">
              <a:lnSpc>
                <a:spcPct val="100000"/>
              </a:lnSpc>
              <a:spcBef>
                <a:spcPts val="141"/>
              </a:spcBef>
              <a:buNone/>
            </a:pPr>
            <a:r>
              <a:rPr lang="zh-CN" altLang="en-US" sz="8517" kern="0" spc="753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40.jpeg"/>
          <p:cNvPicPr>
            <a:picLocks noChangeAspect="1"/>
          </p:cNvPicPr>
          <p:nvPr/>
        </p:nvPicPr>
        <p:blipFill>
          <a:blip r:embed="rId4"/>
          <a:stretch>
            <a:fillRect/>
          </a:stretch>
        </p:blipFill>
        <p:spPr>
          <a:xfrm>
            <a:off x="3286116" y="1612906"/>
            <a:ext cx="2038350" cy="1800225"/>
          </a:xfrm>
          <a:prstGeom prst="rect">
            <a:avLst/>
          </a:prstGeom>
        </p:spPr>
      </p:pic>
      <p:sp>
        <p:nvSpPr>
          <p:cNvPr id="4" name="TextBox 2"/>
          <p:cNvSpPr txBox="1"/>
          <p:nvPr/>
        </p:nvSpPr>
        <p:spPr>
          <a:xfrm>
            <a:off x="720000" y="348081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电阻　转换　少</a:t>
            </a:r>
            <a:endParaRPr lang="zh-CN" altLang="en-US"/>
          </a:p>
        </p:txBody>
      </p:sp>
      <p:sp>
        <p:nvSpPr>
          <p:cNvPr id="5" name="TextBox 4"/>
          <p:cNvSpPr txBox="1"/>
          <p:nvPr/>
        </p:nvSpPr>
        <p:spPr>
          <a:xfrm>
            <a:off x="720000" y="3822966"/>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由图知,两电阻的阻值不同,串联于电路中,通过两电阻的电流相等,通电时间相等,故探究的是电</a:t>
            </a:r>
            <a:r>
              <a:rPr/>
              <a:t/>
            </a:r>
            <a:br>
              <a:rPr/>
            </a:br>
            <a:r>
              <a:rPr lang="zh-CN" altLang="en-US" sz="1417" kern="0" smtClean="0">
                <a:solidFill>
                  <a:srgbClr val="000000"/>
                </a:solidFill>
                <a:latin typeface="Times New Roman" pitchFamily="65" charset="-122"/>
                <a:ea typeface="宋体" pitchFamily="65" charset="-122"/>
              </a:rPr>
              <a:t>流通过导体产生的热量跟电阻的关系;在实验中无法直接测量电流通过导体产生的热量,通过U形管内</a:t>
            </a:r>
            <a:r>
              <a:rPr/>
              <a:t/>
            </a:r>
            <a:br>
              <a:rPr/>
            </a:br>
            <a:r>
              <a:rPr lang="zh-CN" altLang="en-US" sz="1417" kern="0" smtClean="0">
                <a:solidFill>
                  <a:srgbClr val="000000"/>
                </a:solidFill>
                <a:latin typeface="Times New Roman" pitchFamily="65" charset="-122"/>
                <a:ea typeface="宋体" pitchFamily="65" charset="-122"/>
              </a:rPr>
              <a:t>液面高度差的大小来判断电流通过导体产生热量的多少,这种方法叫转换法;左侧的电阻小于右侧的电</a:t>
            </a:r>
            <a:r>
              <a:rPr/>
              <a:t/>
            </a:r>
            <a:br>
              <a:rPr/>
            </a:br>
            <a:r>
              <a:rPr lang="zh-CN" altLang="en-US" sz="1417" kern="0" smtClean="0">
                <a:solidFill>
                  <a:srgbClr val="000000"/>
                </a:solidFill>
                <a:latin typeface="Times New Roman" pitchFamily="65" charset="-122"/>
                <a:ea typeface="宋体" pitchFamily="65" charset="-122"/>
              </a:rPr>
              <a:t>阻,通电一段时间后,通过两电阻的电流和通电时间相等,由焦耳定律</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59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Rt</a:t>
            </a:r>
            <a:r>
              <a:rPr lang="zh-CN" altLang="en-US" sz="1417" kern="0" smtClean="0">
                <a:solidFill>
                  <a:srgbClr val="000000"/>
                </a:solidFill>
                <a:latin typeface="Times New Roman" pitchFamily="65" charset="-122"/>
                <a:ea typeface="宋体" pitchFamily="65" charset="-122"/>
              </a:rPr>
              <a:t>知,左侧容器内电阻产生的热</a:t>
            </a:r>
            <a:r>
              <a:rPr/>
              <a:t/>
            </a:r>
            <a:br>
              <a:rPr/>
            </a:br>
            <a:r>
              <a:rPr lang="zh-CN" altLang="en-US" sz="1417" kern="0" smtClean="0">
                <a:solidFill>
                  <a:srgbClr val="000000"/>
                </a:solidFill>
                <a:latin typeface="Times New Roman" pitchFamily="65" charset="-122"/>
                <a:ea typeface="宋体" pitchFamily="65" charset="-122"/>
              </a:rPr>
              <a:t>量较少,容器内空气吸收的热量比右侧的少。</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165006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7.</a:t>
            </a:r>
            <a:r>
              <a:rPr lang="zh-CN" altLang="en-US" sz="1417" kern="0" smtClean="0">
                <a:solidFill>
                  <a:srgbClr val="000000"/>
                </a:solidFill>
                <a:latin typeface="Times New Roman" pitchFamily="65" charset="-122"/>
                <a:ea typeface="宋体" pitchFamily="65" charset="-122"/>
              </a:rPr>
              <a:t>(2018四川成都,A22,4分)如图所示,电热水壶上标有“220 V　1 800 W”,小明发现烧水过程中热水壶</a:t>
            </a:r>
            <a:r>
              <a:rPr/>
              <a:t/>
            </a:r>
            <a:br>
              <a:rPr/>
            </a:br>
            <a:r>
              <a:rPr lang="zh-CN" altLang="en-US" sz="1417" kern="0" smtClean="0">
                <a:solidFill>
                  <a:srgbClr val="000000"/>
                </a:solidFill>
                <a:latin typeface="Times New Roman" pitchFamily="65" charset="-122"/>
                <a:ea typeface="宋体" pitchFamily="65" charset="-122"/>
              </a:rPr>
              <a:t>的发热体部分很快变热,但连接的电线却不怎么热,是因为导线的电阻比发热体的电阻</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。在额定</a:t>
            </a:r>
            <a:r>
              <a:rPr/>
              <a:t/>
            </a:r>
            <a:br>
              <a:rPr/>
            </a:br>
            <a:r>
              <a:rPr lang="zh-CN" altLang="en-US" sz="1417" kern="0" smtClean="0">
                <a:solidFill>
                  <a:srgbClr val="000000"/>
                </a:solidFill>
                <a:latin typeface="Times New Roman" pitchFamily="65" charset="-122"/>
                <a:ea typeface="宋体" pitchFamily="65" charset="-122"/>
              </a:rPr>
              <a:t>电压下,烧开一壶水用时 3 min 20 s,这段时间内电热水壶发热体产生的热量为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J。</a:t>
            </a:r>
            <a:endParaRPr lang="zh-CN" altLang="en-US"/>
          </a:p>
          <a:p>
            <a:pPr marL="0" indent="0" eaLnBrk="0" latinLnBrk="1" hangingPunct="0">
              <a:lnSpc>
                <a:spcPct val="100000"/>
              </a:lnSpc>
              <a:spcBef>
                <a:spcPts val="141"/>
              </a:spcBef>
              <a:buNone/>
            </a:pPr>
            <a:r>
              <a:rPr lang="zh-CN" altLang="en-US" sz="6388" kern="0" spc="216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41.jpeg"/>
          <p:cNvPicPr>
            <a:picLocks noChangeAspect="1"/>
          </p:cNvPicPr>
          <p:nvPr/>
        </p:nvPicPr>
        <p:blipFill>
          <a:blip r:embed="rId5"/>
          <a:stretch>
            <a:fillRect/>
          </a:stretch>
        </p:blipFill>
        <p:spPr>
          <a:xfrm>
            <a:off x="3428992" y="1708610"/>
            <a:ext cx="1085850" cy="1314450"/>
          </a:xfrm>
          <a:prstGeom prst="rect">
            <a:avLst/>
          </a:prstGeom>
        </p:spPr>
      </p:pic>
      <p:sp>
        <p:nvSpPr>
          <p:cNvPr id="4" name="TextBox 2"/>
          <p:cNvSpPr txBox="1"/>
          <p:nvPr/>
        </p:nvSpPr>
        <p:spPr>
          <a:xfrm>
            <a:off x="720000" y="311966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小　3.6</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 </a:t>
            </a:r>
            <a:endParaRPr lang="zh-CN" altLang="en-US"/>
          </a:p>
        </p:txBody>
      </p:sp>
      <p:grpSp>
        <p:nvGrpSpPr>
          <p:cNvPr id="5" name="组合 4"/>
          <p:cNvGrpSpPr/>
          <p:nvPr/>
        </p:nvGrpSpPr>
        <p:grpSpPr>
          <a:xfrm>
            <a:off x="720000" y="3494560"/>
            <a:ext cx="8316000" cy="1063854"/>
            <a:chOff x="720000" y="1260000"/>
            <a:chExt cx="8316000" cy="1063854"/>
          </a:xfrm>
        </p:grpSpPr>
        <p:sp>
          <p:nvSpPr>
            <p:cNvPr id="6" name="TextBox 2"/>
            <p:cNvSpPr txBox="1"/>
            <p:nvPr/>
          </p:nvSpPr>
          <p:spPr>
            <a:xfrm>
              <a:off x="720000" y="1260000"/>
              <a:ext cx="8316000" cy="101508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由公式</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59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Rt</a:t>
              </a:r>
              <a:r>
                <a:rPr lang="zh-CN" altLang="en-US" sz="1417" kern="0" smtClean="0">
                  <a:solidFill>
                    <a:srgbClr val="000000"/>
                  </a:solidFill>
                  <a:latin typeface="Times New Roman" pitchFamily="65" charset="-122"/>
                  <a:ea typeface="宋体" pitchFamily="65" charset="-122"/>
                </a:rPr>
                <a:t>可知在电流和通电时间一定时,电热与电阻成正比。导线的电阻比发热体的电阻</a:t>
              </a:r>
              <a:r>
                <a:rPr/>
                <a:t/>
              </a:r>
              <a:br>
                <a:rPr/>
              </a:br>
              <a:r>
                <a:rPr lang="zh-CN" altLang="en-US" sz="1417" kern="0" smtClean="0">
                  <a:solidFill>
                    <a:srgbClr val="000000"/>
                  </a:solidFill>
                  <a:latin typeface="Times New Roman" pitchFamily="65" charset="-122"/>
                  <a:ea typeface="宋体" pitchFamily="65" charset="-122"/>
                </a:rPr>
                <a:t>小,所以导线不怎么热。因为在额定电压下工作,所以</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465" kern="0" spc="-8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20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53" kern="0" spc="-6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=3 min 20 s=200 s,产生的热</a:t>
              </a:r>
              <a:endParaRPr lang="zh-CN" altLang="en-US"/>
            </a:p>
            <a:p>
              <a:pPr marL="0" indent="0" eaLnBrk="0" latinLnBrk="1" hangingPunct="0">
                <a:lnSpc>
                  <a:spcPct val="100000"/>
                </a:lnSpc>
                <a:spcBef>
                  <a:spcPts val="367"/>
                </a:spcBef>
                <a:buNone/>
              </a:pPr>
              <a:r>
                <a:rPr lang="zh-CN" altLang="en-US" sz="1417" kern="0" smtClean="0">
                  <a:solidFill>
                    <a:srgbClr val="000000"/>
                  </a:solidFill>
                  <a:latin typeface="Times New Roman" pitchFamily="65" charset="-122"/>
                  <a:ea typeface="宋体" pitchFamily="65" charset="-122"/>
                </a:rPr>
                <a:t>量</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59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Rt</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UIt</a:t>
              </a:r>
              <a:r>
                <a:rPr lang="zh-CN" altLang="en-US" sz="1417" kern="0" smtClean="0">
                  <a:solidFill>
                    <a:srgbClr val="000000"/>
                  </a:solidFill>
                  <a:latin typeface="Times New Roman" pitchFamily="65" charset="-122"/>
                  <a:ea typeface="宋体" pitchFamily="65" charset="-122"/>
                </a:rPr>
                <a:t>=220 V</a:t>
              </a:r>
              <a:r>
                <a:rPr lang="zh-CN" altLang="en-US" sz="1417" kern="0" smtClean="0">
                  <a:solidFill>
                    <a:srgbClr val="000000"/>
                  </a:solidFill>
                  <a:latin typeface="Arial Narrow" pitchFamily="65" charset="-122"/>
                  <a:ea typeface="Arial Unicode MS" pitchFamily="65" charset="-122"/>
                </a:rPr>
                <a:t>×</a:t>
              </a:r>
              <a:r>
                <a:rPr lang="zh-CN" altLang="en-US" sz="2381" kern="0" spc="-65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200 s=3.6</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 J。</a:t>
              </a:r>
              <a:endParaRPr lang="zh-CN" altLang="en-US"/>
            </a:p>
          </p:txBody>
        </p:sp>
        <p:graphicFrame>
          <p:nvGraphicFramePr>
            <p:cNvPr id="7" name="对象 6"/>
            <p:cNvGraphicFramePr>
              <a:graphicFrameLocks noChangeAspect="1"/>
            </p:cNvGraphicFramePr>
            <p:nvPr/>
          </p:nvGraphicFramePr>
          <p:xfrm>
            <a:off x="4905079" y="1500214"/>
            <a:ext cx="200025" cy="419100"/>
          </p:xfrm>
          <a:graphic>
            <a:graphicData uri="http://schemas.openxmlformats.org/presentationml/2006/ole">
              <mc:AlternateContent xmlns:mc="http://schemas.openxmlformats.org/markup-compatibility/2006">
                <mc:Choice xmlns:v="urn:schemas-microsoft-com:vml" Requires="v">
                  <p:oleObj spid="_x0000_s17413" name="Equation" r:id="rId6" imgW="201600" imgH="422400" progId="">
                    <p:embed/>
                  </p:oleObj>
                </mc:Choice>
                <mc:Fallback>
                  <p:oleObj name="Equation" r:id="rId6" imgW="201600" imgH="422400" progId="">
                    <p:embed/>
                    <p:pic>
                      <p:nvPicPr>
                        <p:cNvPr id="0" name="OLE substitute image"/>
                        <p:cNvPicPr/>
                        <p:nvPr/>
                      </p:nvPicPr>
                      <p:blipFill>
                        <a:blip r:embed="rId7"/>
                        <a:stretch>
                          <a:fillRect/>
                        </a:stretch>
                      </p:blipFill>
                      <p:spPr>
                        <a:xfrm>
                          <a:off x="4905079" y="1500214"/>
                          <a:ext cx="200025" cy="41910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5206617" y="1500214"/>
            <a:ext cx="571500" cy="419099"/>
          </p:xfrm>
          <a:graphic>
            <a:graphicData uri="http://schemas.openxmlformats.org/presentationml/2006/ole">
              <mc:AlternateContent xmlns:mc="http://schemas.openxmlformats.org/markup-compatibility/2006">
                <mc:Choice xmlns:v="urn:schemas-microsoft-com:vml" Requires="v">
                  <p:oleObj spid="_x0000_s17414" name="Equation" r:id="rId8" imgW="576000" imgH="422400" progId="">
                    <p:embed/>
                  </p:oleObj>
                </mc:Choice>
                <mc:Fallback>
                  <p:oleObj name="Equation" r:id="rId8" imgW="576000" imgH="422400" progId="">
                    <p:embed/>
                    <p:pic>
                      <p:nvPicPr>
                        <p:cNvPr id="0" name="OLE substitute image"/>
                        <p:cNvPicPr/>
                        <p:nvPr/>
                      </p:nvPicPr>
                      <p:blipFill>
                        <a:blip r:embed="rId9"/>
                        <a:stretch>
                          <a:fillRect/>
                        </a:stretch>
                      </p:blipFill>
                      <p:spPr>
                        <a:xfrm>
                          <a:off x="5206617" y="1500214"/>
                          <a:ext cx="571500" cy="41909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5879631" y="1510334"/>
            <a:ext cx="219075" cy="400050"/>
          </p:xfrm>
          <a:graphic>
            <a:graphicData uri="http://schemas.openxmlformats.org/presentationml/2006/ole">
              <mc:AlternateContent xmlns:mc="http://schemas.openxmlformats.org/markup-compatibility/2006">
                <mc:Choice xmlns:v="urn:schemas-microsoft-com:vml" Requires="v">
                  <p:oleObj spid="_x0000_s17415" name="Equation" r:id="rId10" imgW="220800" imgH="403200" progId="">
                    <p:embed/>
                  </p:oleObj>
                </mc:Choice>
                <mc:Fallback>
                  <p:oleObj name="Equation" r:id="rId10" imgW="220800" imgH="403200" progId="">
                    <p:embed/>
                    <p:pic>
                      <p:nvPicPr>
                        <p:cNvPr id="0" name="OLE substitute image"/>
                        <p:cNvPicPr/>
                        <p:nvPr/>
                      </p:nvPicPr>
                      <p:blipFill>
                        <a:blip r:embed="rId11"/>
                        <a:stretch>
                          <a:fillRect/>
                        </a:stretch>
                      </p:blipFill>
                      <p:spPr>
                        <a:xfrm>
                          <a:off x="5879631" y="1510334"/>
                          <a:ext cx="219075" cy="400050"/>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2359555" y="1923804"/>
            <a:ext cx="219075" cy="400050"/>
          </p:xfrm>
          <a:graphic>
            <a:graphicData uri="http://schemas.openxmlformats.org/presentationml/2006/ole">
              <mc:AlternateContent xmlns:mc="http://schemas.openxmlformats.org/markup-compatibility/2006">
                <mc:Choice xmlns:v="urn:schemas-microsoft-com:vml" Requires="v">
                  <p:oleObj spid="_x0000_s17416" name="Equation" r:id="rId12" imgW="220800" imgH="403200" progId="">
                    <p:embed/>
                  </p:oleObj>
                </mc:Choice>
                <mc:Fallback>
                  <p:oleObj name="Equation" r:id="rId12" imgW="220800" imgH="403200" progId="">
                    <p:embed/>
                    <p:pic>
                      <p:nvPicPr>
                        <p:cNvPr id="0" name="OLE substitute image"/>
                        <p:cNvPicPr/>
                        <p:nvPr/>
                      </p:nvPicPr>
                      <p:blipFill>
                        <a:blip r:embed="rId13"/>
                        <a:stretch>
                          <a:fillRect/>
                        </a:stretch>
                      </p:blipFill>
                      <p:spPr>
                        <a:xfrm>
                          <a:off x="2359555" y="1923804"/>
                          <a:ext cx="219075" cy="40005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思路分析</a:t>
            </a:r>
            <a:r>
              <a:rPr lang="zh-CN" altLang="en-US" sz="1417" kern="0" smtClean="0">
                <a:solidFill>
                  <a:srgbClr val="000000"/>
                </a:solidFill>
                <a:latin typeface="Times New Roman" pitchFamily="65" charset="-122"/>
                <a:ea typeface="宋体" pitchFamily="65" charset="-122"/>
              </a:rPr>
              <a:t>　由焦耳定律知道,电流通过导体产生的热量跟电流的二次方、电阻大小和通电时间成正</a:t>
            </a:r>
            <a:r>
              <a:rPr/>
              <a:t/>
            </a:r>
            <a:br>
              <a:rPr/>
            </a:br>
            <a:r>
              <a:rPr lang="zh-CN" altLang="en-US" sz="1417" kern="0" smtClean="0">
                <a:solidFill>
                  <a:srgbClr val="000000"/>
                </a:solidFill>
                <a:latin typeface="Times New Roman" pitchFamily="65" charset="-122"/>
                <a:ea typeface="宋体" pitchFamily="65" charset="-122"/>
              </a:rPr>
              <a:t>比。电热水壶内的发热体和连接的导线串联在电路中(通过的电流相等),通电时间是相同的,而发热体</a:t>
            </a:r>
            <a:r>
              <a:rPr/>
              <a:t/>
            </a:r>
            <a:br>
              <a:rPr/>
            </a:br>
            <a:r>
              <a:rPr lang="zh-CN" altLang="en-US" sz="1417" kern="0" smtClean="0">
                <a:solidFill>
                  <a:srgbClr val="000000"/>
                </a:solidFill>
                <a:latin typeface="Times New Roman" pitchFamily="65" charset="-122"/>
                <a:ea typeface="宋体" pitchFamily="65" charset="-122"/>
              </a:rPr>
              <a:t>的电阻比导线的电阻大,据此分析原因;根据</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59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Rt</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Pt</a:t>
            </a:r>
            <a:r>
              <a:rPr lang="zh-CN" altLang="en-US" sz="1417" kern="0" smtClean="0">
                <a:solidFill>
                  <a:srgbClr val="000000"/>
                </a:solidFill>
                <a:latin typeface="Times New Roman" pitchFamily="65" charset="-122"/>
                <a:ea typeface="宋体" pitchFamily="65" charset="-122"/>
              </a:rPr>
              <a:t>可求电热水壶的发热体产生的热量。</a:t>
            </a:r>
            <a:endParaRPr lang="zh-CN" altLang="en-US"/>
          </a:p>
        </p:txBody>
      </p:sp>
      <p:sp>
        <p:nvSpPr>
          <p:cNvPr id="3" name="TextBox 2"/>
          <p:cNvSpPr txBox="1"/>
          <p:nvPr/>
        </p:nvSpPr>
        <p:spPr>
          <a:xfrm>
            <a:off x="720000" y="204829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解题技巧</a:t>
            </a:r>
            <a:r>
              <a:rPr lang="zh-CN" altLang="en-US" sz="1417" kern="0" smtClean="0">
                <a:solidFill>
                  <a:srgbClr val="000000"/>
                </a:solidFill>
                <a:latin typeface="Times New Roman" pitchFamily="65" charset="-122"/>
                <a:ea typeface="宋体" pitchFamily="65" charset="-122"/>
              </a:rPr>
              <a:t>　纯电阻电路中,电流做的功全部转化为热量,因此根据时间和功率求出电流做的功就是电阻</a:t>
            </a:r>
            <a:r>
              <a:rPr/>
              <a:t/>
            </a:r>
            <a:br>
              <a:rPr/>
            </a:br>
            <a:r>
              <a:rPr lang="zh-CN" altLang="en-US" sz="1417" kern="0" smtClean="0">
                <a:solidFill>
                  <a:srgbClr val="000000"/>
                </a:solidFill>
                <a:latin typeface="Times New Roman" pitchFamily="65" charset="-122"/>
                <a:ea typeface="宋体" pitchFamily="65" charset="-122"/>
              </a:rPr>
              <a:t>产生的热量。</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(2018云南昆明,15,3分)电灯正常工作时会发热发光,这是电流</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使电能转化为内能和光能。如果</a:t>
            </a:r>
            <a:r>
              <a:rPr/>
              <a:t/>
            </a:r>
            <a:br>
              <a:rPr/>
            </a:br>
            <a:r>
              <a:rPr lang="zh-CN" altLang="en-US" sz="1417" kern="0" smtClean="0">
                <a:solidFill>
                  <a:srgbClr val="000000"/>
                </a:solidFill>
                <a:latin typeface="Times New Roman" pitchFamily="65" charset="-122"/>
                <a:ea typeface="宋体" pitchFamily="65" charset="-122"/>
              </a:rPr>
              <a:t>电灯在一段时间内消耗的电能为</a:t>
            </a:r>
            <a:r>
              <a:rPr lang="zh-CN" altLang="en-US" sz="1417" i="1" kern="0" smtClean="0">
                <a:solidFill>
                  <a:srgbClr val="000000"/>
                </a:solidFill>
                <a:latin typeface="Times New Roman" pitchFamily="65" charset="-122"/>
                <a:ea typeface="宋体" pitchFamily="65" charset="-122"/>
              </a:rPr>
              <a:t>E</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,电流做的功为</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,转化的内能为</a:t>
            </a:r>
            <a:r>
              <a:rPr lang="zh-CN" altLang="en-US" sz="1417" i="1" kern="0" smtClean="0">
                <a:solidFill>
                  <a:srgbClr val="000000"/>
                </a:solidFill>
                <a:latin typeface="Times New Roman" pitchFamily="65" charset="-122"/>
                <a:ea typeface="宋体" pitchFamily="65" charset="-122"/>
              </a:rPr>
              <a:t>E</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,转化的光能为</a:t>
            </a:r>
            <a:r>
              <a:rPr lang="zh-CN" altLang="en-US" sz="1417" i="1" kern="0" smtClean="0">
                <a:solidFill>
                  <a:srgbClr val="000000"/>
                </a:solidFill>
                <a:latin typeface="Times New Roman" pitchFamily="65" charset="-122"/>
                <a:ea typeface="宋体" pitchFamily="65" charset="-122"/>
              </a:rPr>
              <a:t>E</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,那么</a:t>
            </a:r>
            <a:r>
              <a:rPr lang="zh-CN" altLang="en-US" sz="1417" i="1" kern="0" smtClean="0">
                <a:solidFill>
                  <a:srgbClr val="000000"/>
                </a:solidFill>
                <a:latin typeface="Times New Roman" pitchFamily="65" charset="-122"/>
                <a:ea typeface="宋体" pitchFamily="65" charset="-122"/>
              </a:rPr>
              <a:t>E</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E</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E</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三</a:t>
            </a:r>
            <a:r>
              <a:rPr/>
              <a:t/>
            </a:r>
            <a:br>
              <a:rPr/>
            </a:br>
            <a:r>
              <a:rPr lang="zh-CN" altLang="en-US" sz="1417" kern="0" smtClean="0">
                <a:solidFill>
                  <a:srgbClr val="000000"/>
                </a:solidFill>
                <a:latin typeface="Times New Roman" pitchFamily="65" charset="-122"/>
                <a:ea typeface="宋体" pitchFamily="65" charset="-122"/>
              </a:rPr>
              <a:t>者的等量关系是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,功与能的关系是</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sp>
        <p:nvSpPr>
          <p:cNvPr id="3" name="TextBox 2"/>
          <p:cNvSpPr txBox="1"/>
          <p:nvPr/>
        </p:nvSpPr>
        <p:spPr>
          <a:xfrm>
            <a:off x="720000" y="204581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做功    </a:t>
            </a:r>
            <a:r>
              <a:rPr lang="zh-CN" altLang="en-US" sz="1417" i="1" kern="0" smtClean="0">
                <a:solidFill>
                  <a:srgbClr val="000000"/>
                </a:solidFill>
                <a:latin typeface="Times New Roman" pitchFamily="65" charset="-122"/>
                <a:ea typeface="宋体" pitchFamily="65" charset="-122"/>
              </a:rPr>
              <a:t>E</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E</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E</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E</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或</a:t>
            </a:r>
            <a:r>
              <a:rPr lang="zh-CN" altLang="en-US" sz="1417" i="1" kern="0" smtClean="0">
                <a:solidFill>
                  <a:srgbClr val="000000"/>
                </a:solidFill>
                <a:latin typeface="Times New Roman" pitchFamily="65" charset="-122"/>
                <a:ea typeface="宋体" pitchFamily="65" charset="-122"/>
              </a:rPr>
              <a:t>E</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E</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a:t>
            </a:r>
            <a:endParaRPr lang="zh-CN" altLang="en-US"/>
          </a:p>
        </p:txBody>
      </p:sp>
      <p:sp>
        <p:nvSpPr>
          <p:cNvPr id="4" name="TextBox 3"/>
          <p:cNvSpPr txBox="1"/>
          <p:nvPr/>
        </p:nvSpPr>
        <p:spPr>
          <a:xfrm>
            <a:off x="720000" y="240548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电灯发光发热的过程,就是电流做功的过程;电流做了多少功,就有多少电能转化为其他形式的</a:t>
            </a:r>
            <a:r>
              <a:rPr/>
              <a:t/>
            </a:r>
            <a:br>
              <a:rPr/>
            </a:br>
            <a:r>
              <a:rPr lang="zh-CN" altLang="en-US" sz="1417" kern="0" smtClean="0">
                <a:solidFill>
                  <a:srgbClr val="000000"/>
                </a:solidFill>
                <a:latin typeface="Times New Roman" pitchFamily="65" charset="-122"/>
                <a:ea typeface="宋体" pitchFamily="65" charset="-122"/>
              </a:rPr>
              <a:t>能,故</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E</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E</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E</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4690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9.</a:t>
            </a:r>
            <a:r>
              <a:rPr lang="zh-CN" altLang="en-US" sz="1417" kern="0" smtClean="0">
                <a:solidFill>
                  <a:srgbClr val="000000"/>
                </a:solidFill>
                <a:latin typeface="Times New Roman" pitchFamily="65" charset="-122"/>
                <a:ea typeface="宋体" pitchFamily="65" charset="-122"/>
              </a:rPr>
              <a:t>(2016宁夏,29,5分)小明家的电饭锅电源线坏了,他在网上新买了一根,使用时闻到橡胶的焦煳味,他立</a:t>
            </a:r>
            <a:r>
              <a:rPr/>
              <a:t/>
            </a:r>
            <a:br>
              <a:rPr/>
            </a:br>
            <a:r>
              <a:rPr lang="zh-CN" altLang="en-US" sz="1417" kern="0" smtClean="0">
                <a:solidFill>
                  <a:srgbClr val="000000"/>
                </a:solidFill>
                <a:latin typeface="Times New Roman" pitchFamily="65" charset="-122"/>
                <a:ea typeface="宋体" pitchFamily="65" charset="-122"/>
              </a:rPr>
              <a:t>即拔下电源插头,发现这根电源线很热,其他用电器仍然正常工作。你认为引起电源线过热的原因可能</a:t>
            </a:r>
            <a:r>
              <a:rPr/>
              <a:t/>
            </a:r>
            <a:br>
              <a:rPr/>
            </a:br>
            <a:r>
              <a:rPr lang="zh-CN" altLang="en-US" sz="1417" kern="0" smtClean="0">
                <a:solidFill>
                  <a:srgbClr val="000000"/>
                </a:solidFill>
                <a:latin typeface="Times New Roman" pitchFamily="65" charset="-122"/>
                <a:ea typeface="宋体" pitchFamily="65" charset="-122"/>
              </a:rPr>
              <a:t>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A.电路的电压过高　    B.新买的电源线过细</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C.新买的电源线过粗　    D.新买的电源线过短</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选择理由:</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sp>
        <p:nvSpPr>
          <p:cNvPr id="3" name="TextBox 2"/>
          <p:cNvSpPr txBox="1"/>
          <p:nvPr/>
        </p:nvSpPr>
        <p:spPr>
          <a:xfrm>
            <a:off x="720000" y="2984503"/>
            <a:ext cx="8316000" cy="89793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B(3分)　电源线过细时,电阻较大;因为电源线与电饭锅串联,所以电流相等,根据焦耳定律可知,</a:t>
            </a:r>
            <a:r>
              <a:rPr/>
              <a:t/>
            </a:r>
            <a:br>
              <a:rPr/>
            </a:br>
            <a:r>
              <a:rPr lang="zh-CN" altLang="en-US" sz="1417" kern="0" smtClean="0">
                <a:solidFill>
                  <a:srgbClr val="000000"/>
                </a:solidFill>
                <a:latin typeface="Times New Roman" pitchFamily="65" charset="-122"/>
                <a:ea typeface="宋体" pitchFamily="65" charset="-122"/>
              </a:rPr>
              <a:t>电源线电阻越大,产生热量就越多</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评分说明:电源线过细时,电阻较大(1分),由焦耳定律可知,电流一定时,电阻越大,产生热量越多(1分)。</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注:利用排除法能够说出A、C、D选项是错误的也可得分。</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7780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10.</a:t>
            </a:r>
            <a:r>
              <a:rPr lang="zh-CN" altLang="en-US" sz="1417" kern="0" smtClean="0">
                <a:solidFill>
                  <a:srgbClr val="000000"/>
                </a:solidFill>
                <a:latin typeface="Times New Roman" pitchFamily="65" charset="-122"/>
                <a:ea typeface="宋体" pitchFamily="65" charset="-122"/>
              </a:rPr>
              <a:t>(2018黑龙江齐齐哈尔,30,8分)如图甲是家用电暖器,利用电热给煤油加热取暖。图乙为其简化的电</a:t>
            </a:r>
            <a:r>
              <a:rPr/>
              <a:t/>
            </a:r>
            <a:br>
              <a:rPr/>
            </a:br>
            <a:r>
              <a:rPr lang="zh-CN" altLang="en-US" sz="1417" kern="0" smtClean="0">
                <a:solidFill>
                  <a:srgbClr val="000000"/>
                </a:solidFill>
                <a:latin typeface="Times New Roman" pitchFamily="65" charset="-122"/>
                <a:ea typeface="宋体" pitchFamily="65" charset="-122"/>
              </a:rPr>
              <a:t>路原理图,已知电阻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&gt;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,铭牌见表。在电暖器跌倒时,跌倒开关S自动断开,切断电源,保证安全。电暖</a:t>
            </a:r>
            <a:r>
              <a:rPr/>
              <a:t/>
            </a:r>
            <a:br>
              <a:rPr/>
            </a:br>
            <a:r>
              <a:rPr lang="zh-CN" altLang="en-US" sz="1417" kern="0" smtClean="0">
                <a:solidFill>
                  <a:srgbClr val="000000"/>
                </a:solidFill>
                <a:latin typeface="Times New Roman" pitchFamily="65" charset="-122"/>
                <a:ea typeface="宋体" pitchFamily="65" charset="-122"/>
              </a:rPr>
              <a:t>器有“高温挡”、“中温挡”和“低温挡”三个挡位,解答下列问题:</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已知</a:t>
            </a:r>
            <a:r>
              <a:rPr lang="zh-CN" altLang="en-US" sz="1417" i="1" kern="0" smtClean="0">
                <a:solidFill>
                  <a:srgbClr val="000000"/>
                </a:solidFill>
                <a:latin typeface="Times New Roman" pitchFamily="65" charset="-122"/>
                <a:ea typeface="宋体" pitchFamily="65" charset="-122"/>
              </a:rPr>
              <a:t>c</a:t>
            </a:r>
            <a:r>
              <a:rPr lang="zh-CN" altLang="en-US" sz="1067" kern="0" baseline="-15000" smtClean="0">
                <a:solidFill>
                  <a:srgbClr val="000000"/>
                </a:solidFill>
                <a:latin typeface="Times New Roman" pitchFamily="65" charset="-122"/>
                <a:ea typeface="宋体" pitchFamily="65" charset="-122"/>
              </a:rPr>
              <a:t>煤油</a:t>
            </a:r>
            <a:r>
              <a:rPr lang="zh-CN" altLang="en-US" sz="1417" kern="0" smtClean="0">
                <a:solidFill>
                  <a:srgbClr val="000000"/>
                </a:solidFill>
                <a:latin typeface="Times New Roman" pitchFamily="65" charset="-122"/>
                <a:ea typeface="宋体" pitchFamily="65" charset="-122"/>
              </a:rPr>
              <a:t>=2.1</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J/(kg·℃),</a:t>
            </a:r>
            <a:r>
              <a:rPr lang="zh-CN" altLang="en-US" sz="1417" i="1" kern="0" smtClean="0">
                <a:solidFill>
                  <a:srgbClr val="000000"/>
                </a:solidFill>
                <a:latin typeface="Times New Roman" pitchFamily="65" charset="-122"/>
                <a:ea typeface="宋体" pitchFamily="65" charset="-122"/>
              </a:rPr>
              <a:t>ρ</a:t>
            </a:r>
            <a:r>
              <a:rPr lang="zh-CN" altLang="en-US" sz="1067" kern="0" baseline="-15000" smtClean="0">
                <a:solidFill>
                  <a:srgbClr val="000000"/>
                </a:solidFill>
                <a:latin typeface="Times New Roman" pitchFamily="65" charset="-122"/>
                <a:ea typeface="宋体" pitchFamily="65" charset="-122"/>
              </a:rPr>
              <a:t>煤油</a:t>
            </a:r>
            <a:r>
              <a:rPr lang="zh-CN" altLang="en-US" sz="1417" kern="0" smtClean="0">
                <a:solidFill>
                  <a:srgbClr val="000000"/>
                </a:solidFill>
                <a:latin typeface="Times New Roman" pitchFamily="65" charset="-122"/>
                <a:ea typeface="宋体" pitchFamily="65" charset="-122"/>
              </a:rPr>
              <a:t>=0.8</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kg/m</a:t>
            </a:r>
            <a:r>
              <a:rPr lang="zh-CN" altLang="en-US" sz="1067" kern="0" baseline="59000" smtClean="0">
                <a:solidFill>
                  <a:srgbClr val="000000"/>
                </a:solidFill>
                <a:latin typeface="Times New Roman" pitchFamily="65" charset="-122"/>
                <a:ea typeface="宋体" pitchFamily="65" charset="-122"/>
              </a:rPr>
              <a:t>3</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(1)煤油温度升高20 ℃时,吸收了多少焦耳的热量?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(2)电暖器在中温挡时,正常工作的电流为多少?</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的阻值为多少?(写出文字说明)</a:t>
            </a:r>
            <a:endParaRPr lang="zh-CN" altLang="en-US"/>
          </a:p>
        </p:txBody>
      </p:sp>
      <p:graphicFrame>
        <p:nvGraphicFramePr>
          <p:cNvPr id="3" name="表格 2"/>
          <p:cNvGraphicFramePr>
            <a:graphicFrameLocks noGrp="1"/>
          </p:cNvGraphicFramePr>
          <p:nvPr/>
        </p:nvGraphicFramePr>
        <p:xfrm>
          <a:off x="4000496" y="2984503"/>
          <a:ext cx="3923438" cy="1661465"/>
        </p:xfrm>
        <a:graphic>
          <a:graphicData uri="http://schemas.openxmlformats.org/drawingml/2006/table">
            <a:tbl>
              <a:tblPr/>
              <a:tblGrid>
                <a:gridCol w="1137356"/>
                <a:gridCol w="2786082"/>
              </a:tblGrid>
              <a:tr h="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额定电压</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220 V</a:t>
                      </a:r>
                    </a:p>
                  </a:txBody>
                  <a:tcPr marL="45720" marR="45720"/>
                </a:tc>
              </a:tr>
              <a:tr h="133438">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煤油体积</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25 L</a:t>
                      </a:r>
                    </a:p>
                  </a:txBody>
                  <a:tcPr marL="45720" marR="45720"/>
                </a:tc>
              </a:tr>
              <a:tr h="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功率选择</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1 600 W/1 100 W/500 W三挡可调</a:t>
                      </a:r>
                    </a:p>
                  </a:txBody>
                  <a:tcPr marL="45720" marR="45720"/>
                </a:tc>
              </a:tr>
              <a:tr h="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操作方式</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手动</a:t>
                      </a:r>
                    </a:p>
                  </a:txBody>
                  <a:tcPr marL="45720" marR="45720"/>
                </a:tc>
              </a:tr>
            </a:tbl>
          </a:graphicData>
        </a:graphic>
      </p:graphicFrame>
      <p:pic>
        <p:nvPicPr>
          <p:cNvPr id="4" name="图片 3" descr="textimage42.jpeg"/>
          <p:cNvPicPr>
            <a:picLocks noChangeAspect="1"/>
          </p:cNvPicPr>
          <p:nvPr/>
        </p:nvPicPr>
        <p:blipFill>
          <a:blip r:embed="rId4"/>
          <a:stretch>
            <a:fillRect/>
          </a:stretch>
        </p:blipFill>
        <p:spPr>
          <a:xfrm>
            <a:off x="1000099" y="2984503"/>
            <a:ext cx="2589085" cy="1643074"/>
          </a:xfrm>
          <a:prstGeom prst="rect">
            <a:avLst/>
          </a:prstGeom>
        </p:spPr>
      </p:pic>
    </p:spTree>
    <p:custDataLst>
      <p:custData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考点二　电功率</a:t>
            </a:r>
            <a:endParaRPr lang="zh-CN" altLang="en-US" sz="1500">
              <a:solidFill>
                <a:schemeClr val="accent6">
                  <a:lumMod val="75000"/>
                </a:schemeClr>
              </a:solidFill>
              <a:latin typeface="Microsoft YaHei"/>
              <a:ea typeface="Microsoft YaHei"/>
              <a:cs typeface="Microsoft YaHei"/>
            </a:endParaRPr>
          </a:p>
        </p:txBody>
      </p:sp>
      <p:sp>
        <p:nvSpPr>
          <p:cNvPr id="3" name="TextBox 2"/>
          <p:cNvSpPr txBox="1"/>
          <p:nvPr/>
        </p:nvSpPr>
        <p:spPr>
          <a:xfrm>
            <a:off x="720000" y="1422858"/>
            <a:ext cx="8316000" cy="269561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(2020贵州贵阳,11,3分)如图所示是额定电压为3 V的小灯泡的</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变化关系图像。根据图像,下列关于</a:t>
            </a:r>
            <a:r>
              <a:rPr/>
              <a:t/>
            </a:r>
            <a:br>
              <a:rPr/>
            </a:br>
            <a:r>
              <a:rPr lang="zh-CN" altLang="en-US" sz="1417" kern="0" smtClean="0">
                <a:solidFill>
                  <a:srgbClr val="000000"/>
                </a:solidFill>
                <a:latin typeface="Times New Roman" pitchFamily="65" charset="-122"/>
                <a:ea typeface="宋体" pitchFamily="65" charset="-122"/>
              </a:rPr>
              <a:t>小灯泡的一些物理量分析正确的是 (　　)</a:t>
            </a:r>
            <a:endParaRPr lang="zh-CN" altLang="en-US"/>
          </a:p>
          <a:p>
            <a:pPr marL="0" indent="0" eaLnBrk="0" latinLnBrk="1" hangingPunct="0">
              <a:lnSpc>
                <a:spcPct val="100000"/>
              </a:lnSpc>
              <a:spcBef>
                <a:spcPts val="141"/>
              </a:spcBef>
              <a:buNone/>
            </a:pPr>
            <a:r>
              <a:rPr lang="zh-CN" altLang="en-US" sz="7014" kern="0" spc="6935"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004"/>
              </a:spcBef>
              <a:buNone/>
            </a:pPr>
            <a:r>
              <a:rPr lang="zh-CN" altLang="en-US" sz="1417" kern="0" smtClean="0">
                <a:solidFill>
                  <a:srgbClr val="000000"/>
                </a:solidFill>
                <a:latin typeface="Times New Roman" pitchFamily="65" charset="-122"/>
                <a:ea typeface="宋体" pitchFamily="65" charset="-122"/>
              </a:rPr>
              <a:t>A.此过程中电流与电压成正比</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B.此过程中小灯泡电阻保持不变</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C.额定电流为0.3 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D.额定功率是1.5 W</a:t>
            </a:r>
            <a:endParaRPr lang="zh-CN" altLang="en-US"/>
          </a:p>
        </p:txBody>
      </p:sp>
      <p:pic>
        <p:nvPicPr>
          <p:cNvPr id="4" name="图片 3" descr="textimage4.jpeg"/>
          <p:cNvPicPr>
            <a:picLocks noChangeAspect="1"/>
          </p:cNvPicPr>
          <p:nvPr/>
        </p:nvPicPr>
        <p:blipFill>
          <a:blip r:embed="rId4"/>
          <a:stretch>
            <a:fillRect/>
          </a:stretch>
        </p:blipFill>
        <p:spPr>
          <a:xfrm>
            <a:off x="2500298" y="1899722"/>
            <a:ext cx="1429892" cy="1176201"/>
          </a:xfrm>
          <a:prstGeom prst="rect">
            <a:avLst/>
          </a:prstGeom>
        </p:spPr>
      </p:pic>
      <p:sp>
        <p:nvSpPr>
          <p:cNvPr id="5" name="TextBox 2"/>
          <p:cNvSpPr txBox="1"/>
          <p:nvPr/>
        </p:nvSpPr>
        <p:spPr>
          <a:xfrm>
            <a:off x="720000" y="420894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小灯泡的</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图线是一条曲线,说明电流与电压不成正比,灯丝电阻是变化的,故A、B错误;由</a:t>
            </a:r>
            <a:r>
              <a:rPr/>
              <a:t/>
            </a:r>
            <a:br>
              <a:rPr/>
            </a:br>
            <a:r>
              <a:rPr lang="zh-CN" altLang="en-US" sz="1417" kern="0" smtClean="0">
                <a:solidFill>
                  <a:srgbClr val="000000"/>
                </a:solidFill>
                <a:latin typeface="Times New Roman" pitchFamily="65" charset="-122"/>
                <a:ea typeface="宋体" pitchFamily="65" charset="-122"/>
              </a:rPr>
              <a:t>题图可知,当小灯泡两端电压等于额定电压3 V时,通过小灯泡的电流为0.5 A,即额定电流为0.5 A,C错误;</a:t>
            </a:r>
            <a:r>
              <a:rPr/>
              <a:t/>
            </a:r>
            <a:br>
              <a:rPr/>
            </a:br>
            <a:r>
              <a:rPr lang="zh-CN" altLang="en-US" sz="1417" kern="0" smtClean="0">
                <a:solidFill>
                  <a:srgbClr val="000000"/>
                </a:solidFill>
                <a:latin typeface="Times New Roman" pitchFamily="65" charset="-122"/>
                <a:ea typeface="宋体" pitchFamily="65" charset="-122"/>
              </a:rPr>
              <a:t>由</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可以计算出小灯泡的额定功率为1.5 W,故D正确。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(1)8.4</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 J　(2)5 A　(3)见解析</a:t>
            </a:r>
            <a:endParaRPr lang="zh-CN" altLang="en-US"/>
          </a:p>
        </p:txBody>
      </p:sp>
      <p:grpSp>
        <p:nvGrpSpPr>
          <p:cNvPr id="3" name="组合 2"/>
          <p:cNvGrpSpPr/>
          <p:nvPr/>
        </p:nvGrpSpPr>
        <p:grpSpPr>
          <a:xfrm>
            <a:off x="720000" y="1691299"/>
            <a:ext cx="8316000" cy="2721964"/>
            <a:chOff x="720000" y="1260000"/>
            <a:chExt cx="8316000" cy="2721964"/>
          </a:xfrm>
        </p:grpSpPr>
        <p:sp>
          <p:nvSpPr>
            <p:cNvPr id="4" name="TextBox 2"/>
            <p:cNvSpPr txBox="1"/>
            <p:nvPr/>
          </p:nvSpPr>
          <p:spPr>
            <a:xfrm>
              <a:off x="720000" y="1260000"/>
              <a:ext cx="8316000" cy="272196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a:t>
              </a:r>
              <a:r>
                <a:rPr lang="zh-CN" altLang="en-US" sz="1417" i="1" kern="0" smtClean="0">
                  <a:solidFill>
                    <a:srgbClr val="000000"/>
                  </a:solidFill>
                  <a:latin typeface="Times New Roman" pitchFamily="65" charset="-122"/>
                  <a:ea typeface="宋体" pitchFamily="65" charset="-122"/>
                </a:rPr>
                <a:t>m</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ρ</a:t>
              </a:r>
              <a:r>
                <a:rPr lang="zh-CN" altLang="en-US" sz="1067" kern="0" baseline="-15000" smtClean="0">
                  <a:solidFill>
                    <a:srgbClr val="000000"/>
                  </a:solidFill>
                  <a:latin typeface="Times New Roman" pitchFamily="65" charset="-122"/>
                  <a:ea typeface="宋体" pitchFamily="65" charset="-122"/>
                </a:rPr>
                <a:t>煤油</a:t>
              </a:r>
              <a:r>
                <a:rPr lang="zh-CN" altLang="en-US" sz="1417" i="1" kern="0" smtClean="0">
                  <a:solidFill>
                    <a:srgbClr val="000000"/>
                  </a:solidFill>
                  <a:latin typeface="Times New Roman" pitchFamily="65" charset="-122"/>
                  <a:ea typeface="宋体" pitchFamily="65" charset="-122"/>
                </a:rPr>
                <a:t>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=0.8</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kg/m</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25</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m</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 kg(1分)</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067" kern="0" baseline="-15000" smtClean="0">
                  <a:solidFill>
                    <a:srgbClr val="000000"/>
                  </a:solidFill>
                  <a:latin typeface="Times New Roman" pitchFamily="65" charset="-122"/>
                  <a:ea typeface="宋体" pitchFamily="65" charset="-122"/>
                </a:rPr>
                <a:t>煤油</a:t>
              </a:r>
              <a:r>
                <a:rPr lang="zh-CN" altLang="en-US" sz="1417" i="1" kern="0" smtClean="0">
                  <a:solidFill>
                    <a:srgbClr val="000000"/>
                  </a:solidFill>
                  <a:latin typeface="Times New Roman" pitchFamily="65" charset="-122"/>
                  <a:ea typeface="宋体" pitchFamily="65" charset="-122"/>
                </a:rPr>
                <a:t>m</a:t>
              </a:r>
              <a:r>
                <a:rPr lang="zh-CN" altLang="en-US" sz="1417" kern="0" smtClean="0">
                  <a:solidFill>
                    <a:srgbClr val="000000"/>
                  </a:solidFill>
                  <a:latin typeface="Times New Roman" pitchFamily="65" charset="-122"/>
                  <a:ea typeface="宋体" pitchFamily="65" charset="-122"/>
                </a:rPr>
                <a:t>Δ</a:t>
              </a:r>
              <a:r>
                <a:rPr lang="zh-CN" altLang="en-US" sz="1417" i="1" kern="0" smtClean="0">
                  <a:solidFill>
                    <a:srgbClr val="000000"/>
                  </a:solidFill>
                  <a:latin typeface="Times New Roman" pitchFamily="65" charset="-122"/>
                  <a:ea typeface="宋体" pitchFamily="65" charset="-122"/>
                </a:rPr>
                <a:t>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=2.1</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J/(kg·℃)</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20 kg</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20 ℃=8.4</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 J(2分)</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506" kern="0" spc="-63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51" kern="0" spc="197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=5 A(2分)</a:t>
              </a:r>
              <a:endParaRPr lang="zh-CN" altLang="en-US"/>
            </a:p>
            <a:p>
              <a:pPr marL="0" indent="0" eaLnBrk="0" latinLnBrk="1" hangingPunct="0">
                <a:lnSpc>
                  <a:spcPct val="100000"/>
                </a:lnSpc>
                <a:spcBef>
                  <a:spcPts val="425"/>
                </a:spcBef>
                <a:buNone/>
              </a:pPr>
              <a:r>
                <a:rPr lang="zh-CN" altLang="en-US" sz="1417" kern="0" smtClean="0">
                  <a:solidFill>
                    <a:srgbClr val="000000"/>
                  </a:solidFill>
                  <a:latin typeface="Times New Roman" pitchFamily="65" charset="-122"/>
                  <a:ea typeface="宋体" pitchFamily="65" charset="-122"/>
                </a:rPr>
                <a:t>(3)由于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&gt;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,由</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2506" kern="0" spc="-48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可知,当电压一定时,电阻越大,功率越小,所以S、S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闭合,只有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工作时,电路中电阻</a:t>
              </a:r>
              <a:endParaRPr lang="zh-CN" altLang="en-US"/>
            </a:p>
            <a:p>
              <a:pPr marL="0" indent="0" eaLnBrk="0" latinLnBrk="1" hangingPunct="0">
                <a:lnSpc>
                  <a:spcPct val="100000"/>
                </a:lnSpc>
                <a:spcBef>
                  <a:spcPts val="283"/>
                </a:spcBef>
                <a:buNone/>
              </a:pPr>
              <a:r>
                <a:rPr lang="zh-CN" altLang="en-US" sz="1417" kern="0" smtClean="0">
                  <a:solidFill>
                    <a:srgbClr val="000000"/>
                  </a:solidFill>
                  <a:latin typeface="Times New Roman" pitchFamily="65" charset="-122"/>
                  <a:ea typeface="宋体" pitchFamily="65" charset="-122"/>
                </a:rPr>
                <a:t>最大,功率最小,</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低</a:t>
              </a:r>
              <a:r>
                <a:rPr lang="zh-CN" altLang="en-US" sz="1417" kern="0" smtClean="0">
                  <a:solidFill>
                    <a:srgbClr val="000000"/>
                  </a:solidFill>
                  <a:latin typeface="Times New Roman" pitchFamily="65" charset="-122"/>
                  <a:ea typeface="宋体" pitchFamily="65" charset="-122"/>
                </a:rPr>
                <a:t>=500 W(1分)</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2757" kern="0" spc="-73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86" kern="0" spc="231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=96.8 Ω(2分)</a:t>
              </a:r>
              <a:endParaRPr lang="zh-CN" altLang="en-US"/>
            </a:p>
            <a:p>
              <a:pPr marL="0" indent="0" eaLnBrk="0" latinLnBrk="1" hangingPunct="0">
                <a:lnSpc>
                  <a:spcPct val="100000"/>
                </a:lnSpc>
                <a:spcBef>
                  <a:spcPts val="513"/>
                </a:spcBef>
                <a:buNone/>
              </a:pPr>
              <a:r>
                <a:rPr lang="zh-CN" altLang="en-US" sz="1417" kern="0" smtClean="0">
                  <a:solidFill>
                    <a:srgbClr val="000000"/>
                  </a:solidFill>
                  <a:latin typeface="Times New Roman" pitchFamily="65" charset="-122"/>
                  <a:ea typeface="宋体" pitchFamily="65" charset="-122"/>
                </a:rPr>
                <a:t>评分说明:(1)其他做法只要正确也得满分;(2)计算性错误不累积扣分。</a:t>
              </a:r>
              <a:endParaRPr lang="zh-CN" altLang="en-US"/>
            </a:p>
          </p:txBody>
        </p:sp>
        <p:graphicFrame>
          <p:nvGraphicFramePr>
            <p:cNvPr id="5" name="对象 4"/>
            <p:cNvGraphicFramePr>
              <a:graphicFrameLocks noChangeAspect="1"/>
            </p:cNvGraphicFramePr>
            <p:nvPr/>
          </p:nvGraphicFramePr>
          <p:xfrm>
            <a:off x="1091337" y="2198685"/>
            <a:ext cx="238124" cy="428624"/>
          </p:xfrm>
          <a:graphic>
            <a:graphicData uri="http://schemas.openxmlformats.org/presentationml/2006/ole">
              <mc:AlternateContent xmlns:mc="http://schemas.openxmlformats.org/markup-compatibility/2006">
                <mc:Choice xmlns:v="urn:schemas-microsoft-com:vml" Requires="v">
                  <p:oleObj spid="_x0000_s18438" name="Equation" r:id="rId5" imgW="240000" imgH="432000" progId="">
                    <p:embed/>
                  </p:oleObj>
                </mc:Choice>
                <mc:Fallback>
                  <p:oleObj name="Equation" r:id="rId5" imgW="240000" imgH="432000" progId="">
                    <p:embed/>
                    <p:pic>
                      <p:nvPicPr>
                        <p:cNvPr id="0" name="OLE substitute image"/>
                        <p:cNvPicPr/>
                        <p:nvPr/>
                      </p:nvPicPr>
                      <p:blipFill>
                        <a:blip r:embed="rId6"/>
                        <a:stretch>
                          <a:fillRect/>
                        </a:stretch>
                      </p:blipFill>
                      <p:spPr>
                        <a:xfrm>
                          <a:off x="1091337" y="2198685"/>
                          <a:ext cx="238124" cy="428624"/>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430976" y="2207875"/>
            <a:ext cx="561975" cy="419099"/>
          </p:xfrm>
          <a:graphic>
            <a:graphicData uri="http://schemas.openxmlformats.org/presentationml/2006/ole">
              <mc:AlternateContent xmlns:mc="http://schemas.openxmlformats.org/markup-compatibility/2006">
                <mc:Choice xmlns:v="urn:schemas-microsoft-com:vml" Requires="v">
                  <p:oleObj spid="_x0000_s18439" name="Equation" r:id="rId7" imgW="566400" imgH="422400" progId="">
                    <p:embed/>
                  </p:oleObj>
                </mc:Choice>
                <mc:Fallback>
                  <p:oleObj name="Equation" r:id="rId7" imgW="566400" imgH="422400" progId="">
                    <p:embed/>
                    <p:pic>
                      <p:nvPicPr>
                        <p:cNvPr id="0" name="OLE substitute image"/>
                        <p:cNvPicPr/>
                        <p:nvPr/>
                      </p:nvPicPr>
                      <p:blipFill>
                        <a:blip r:embed="rId8"/>
                        <a:stretch>
                          <a:fillRect/>
                        </a:stretch>
                      </p:blipFill>
                      <p:spPr>
                        <a:xfrm>
                          <a:off x="1430976" y="2207875"/>
                          <a:ext cx="561975" cy="41909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2090173" y="2611024"/>
            <a:ext cx="257174" cy="428625"/>
          </p:xfrm>
          <a:graphic>
            <a:graphicData uri="http://schemas.openxmlformats.org/presentationml/2006/ole">
              <mc:AlternateContent xmlns:mc="http://schemas.openxmlformats.org/markup-compatibility/2006">
                <mc:Choice xmlns:v="urn:schemas-microsoft-com:vml" Requires="v">
                  <p:oleObj spid="_x0000_s18440" name="Equation" r:id="rId9" imgW="259200" imgH="432000" progId="">
                    <p:embed/>
                  </p:oleObj>
                </mc:Choice>
                <mc:Fallback>
                  <p:oleObj name="Equation" r:id="rId9" imgW="259200" imgH="432000" progId="">
                    <p:embed/>
                    <p:pic>
                      <p:nvPicPr>
                        <p:cNvPr id="0" name="OLE substitute image"/>
                        <p:cNvPicPr/>
                        <p:nvPr/>
                      </p:nvPicPr>
                      <p:blipFill>
                        <a:blip r:embed="rId10"/>
                        <a:stretch>
                          <a:fillRect/>
                        </a:stretch>
                      </p:blipFill>
                      <p:spPr>
                        <a:xfrm>
                          <a:off x="2090173" y="2611024"/>
                          <a:ext cx="257174" cy="428625"/>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948190" y="3294441"/>
            <a:ext cx="257174" cy="485774"/>
          </p:xfrm>
          <a:graphic>
            <a:graphicData uri="http://schemas.openxmlformats.org/presentationml/2006/ole">
              <mc:AlternateContent xmlns:mc="http://schemas.openxmlformats.org/markup-compatibility/2006">
                <mc:Choice xmlns:v="urn:schemas-microsoft-com:vml" Requires="v">
                  <p:oleObj spid="_x0000_s18441" name="Equation" r:id="rId11" imgW="259200" imgH="489600" progId="">
                    <p:embed/>
                  </p:oleObj>
                </mc:Choice>
                <mc:Fallback>
                  <p:oleObj name="Equation" r:id="rId11" imgW="259200" imgH="489600" progId="">
                    <p:embed/>
                    <p:pic>
                      <p:nvPicPr>
                        <p:cNvPr id="0" name="OLE substitute image"/>
                        <p:cNvPicPr/>
                        <p:nvPr/>
                      </p:nvPicPr>
                      <p:blipFill>
                        <a:blip r:embed="rId12"/>
                        <a:stretch>
                          <a:fillRect/>
                        </a:stretch>
                      </p:blipFill>
                      <p:spPr>
                        <a:xfrm>
                          <a:off x="948190" y="3294441"/>
                          <a:ext cx="257174" cy="485774"/>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1306879" y="3294031"/>
            <a:ext cx="609600" cy="438150"/>
          </p:xfrm>
          <a:graphic>
            <a:graphicData uri="http://schemas.openxmlformats.org/presentationml/2006/ole">
              <mc:AlternateContent xmlns:mc="http://schemas.openxmlformats.org/markup-compatibility/2006">
                <mc:Choice xmlns:v="urn:schemas-microsoft-com:vml" Requires="v">
                  <p:oleObj spid="_x0000_s18442" name="Equation" r:id="rId13" imgW="614400" imgH="441600" progId="">
                    <p:embed/>
                  </p:oleObj>
                </mc:Choice>
                <mc:Fallback>
                  <p:oleObj name="Equation" r:id="rId13" imgW="614400" imgH="441600" progId="">
                    <p:embed/>
                    <p:pic>
                      <p:nvPicPr>
                        <p:cNvPr id="0" name="OLE substitute image"/>
                        <p:cNvPicPr/>
                        <p:nvPr/>
                      </p:nvPicPr>
                      <p:blipFill>
                        <a:blip r:embed="rId14"/>
                        <a:stretch>
                          <a:fillRect/>
                        </a:stretch>
                      </p:blipFill>
                      <p:spPr>
                        <a:xfrm>
                          <a:off x="1306879" y="3294031"/>
                          <a:ext cx="609600" cy="43815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62204"/>
            <a:ext cx="8316000" cy="349852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(2020四川南充,11,4分)(多选)如图甲所示,滑动变阻器的滑片从</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端滑到</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端的过程中,电流表和电压表</a:t>
            </a:r>
            <a:r>
              <a:rPr/>
              <a:t/>
            </a:r>
            <a:br>
              <a:rPr/>
            </a:br>
            <a:r>
              <a:rPr lang="zh-CN" altLang="en-US" sz="1417" kern="0" smtClean="0">
                <a:solidFill>
                  <a:srgbClr val="000000"/>
                </a:solidFill>
                <a:latin typeface="Times New Roman" pitchFamily="65" charset="-122"/>
                <a:ea typeface="宋体" pitchFamily="65" charset="-122"/>
              </a:rPr>
              <a:t>示数变化的规律如图乙所示。则以下说法正确的是 (　　)</a:t>
            </a:r>
            <a:endParaRPr lang="zh-CN" altLang="en-US"/>
          </a:p>
          <a:p>
            <a:pPr marL="0" indent="0" eaLnBrk="0" latinLnBrk="1" hangingPunct="0">
              <a:lnSpc>
                <a:spcPct val="100000"/>
              </a:lnSpc>
              <a:spcBef>
                <a:spcPts val="141"/>
              </a:spcBef>
              <a:buNone/>
            </a:pPr>
            <a:r>
              <a:rPr lang="zh-CN" altLang="en-US" sz="12232" kern="0" spc="3921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832"/>
              </a:spcBef>
              <a:buNone/>
            </a:pPr>
            <a:r>
              <a:rPr lang="zh-CN" altLang="en-US" sz="1417" kern="0" smtClean="0">
                <a:solidFill>
                  <a:srgbClr val="000000"/>
                </a:solidFill>
                <a:latin typeface="Times New Roman" pitchFamily="65" charset="-122"/>
                <a:ea typeface="宋体" pitchFamily="65" charset="-122"/>
              </a:rPr>
              <a:t>A.</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的阻值为10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B.滑动变阻器的最大阻值为60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C.电源电压为8 V</a:t>
            </a:r>
            <a:endParaRPr lang="zh-CN" altLang="en-US"/>
          </a:p>
        </p:txBody>
      </p:sp>
      <p:pic>
        <p:nvPicPr>
          <p:cNvPr id="3" name="图片 3" descr="textimage43.jpeg"/>
          <p:cNvPicPr>
            <a:picLocks noChangeAspect="1"/>
          </p:cNvPicPr>
          <p:nvPr/>
        </p:nvPicPr>
        <p:blipFill>
          <a:blip r:embed="rId4"/>
          <a:stretch>
            <a:fillRect/>
          </a:stretch>
        </p:blipFill>
        <p:spPr>
          <a:xfrm>
            <a:off x="1535396" y="1643699"/>
            <a:ext cx="4903356" cy="1987074"/>
          </a:xfrm>
          <a:prstGeom prst="rect">
            <a:avLst/>
          </a:prstGeom>
        </p:spPr>
      </p:pic>
      <p:sp>
        <p:nvSpPr>
          <p:cNvPr id="4" name="TextBox 2"/>
          <p:cNvSpPr txBox="1"/>
          <p:nvPr/>
        </p:nvSpPr>
        <p:spPr>
          <a:xfrm>
            <a:off x="720000" y="769925"/>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考点二　电功率</a:t>
            </a:r>
            <a:endParaRPr lang="zh-CN" altLang="en-US" sz="1500">
              <a:solidFill>
                <a:schemeClr val="accent6">
                  <a:lumMod val="75000"/>
                </a:schemeClr>
              </a:solidFill>
              <a:latin typeface="Microsoft YaHei"/>
              <a:ea typeface="Microsoft YaHei"/>
              <a:cs typeface="Microsoft YaHei"/>
            </a:endParaRPr>
          </a:p>
        </p:txBody>
      </p:sp>
      <p:sp>
        <p:nvSpPr>
          <p:cNvPr id="5" name="TextBox 2"/>
          <p:cNvSpPr txBox="1"/>
          <p:nvPr/>
        </p:nvSpPr>
        <p:spPr>
          <a:xfrm>
            <a:off x="720000" y="457265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D.滑片在滑动的过程中,滑动变阻器的最大功率为0.9 W</a:t>
            </a:r>
            <a:endParaRPr lang="zh-CN" altLang="en-US"/>
          </a:p>
        </p:txBody>
      </p:sp>
    </p:spTree>
    <p:custDataLst>
      <p:custData r:id="rId1"/>
    </p:custData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84832" y="1260000"/>
            <a:ext cx="8351168" cy="2285934"/>
            <a:chOff x="684832" y="1260000"/>
            <a:chExt cx="8351168" cy="2285934"/>
          </a:xfrm>
        </p:grpSpPr>
        <p:sp>
          <p:nvSpPr>
            <p:cNvPr id="2" name="TextBox 2"/>
            <p:cNvSpPr txBox="1"/>
            <p:nvPr/>
          </p:nvSpPr>
          <p:spPr>
            <a:xfrm>
              <a:off x="720000" y="1260000"/>
              <a:ext cx="8316000" cy="20489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AD</a:t>
              </a:r>
              <a:r>
                <a:rPr lang="zh-CN" altLang="en-US" sz="1417" kern="0" smtClean="0">
                  <a:solidFill>
                    <a:srgbClr val="000000"/>
                  </a:solidFill>
                  <a:latin typeface="Times New Roman" pitchFamily="65" charset="-122"/>
                  <a:ea typeface="宋体" pitchFamily="65" charset="-122"/>
                </a:rPr>
                <a:t>　由题意可知,滑片在</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端时,电路中电阻为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,电流最大,由图像可知,</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大</a:t>
              </a:r>
              <a:r>
                <a:rPr lang="zh-CN" altLang="en-US" sz="1417" kern="0" smtClean="0">
                  <a:solidFill>
                    <a:srgbClr val="000000"/>
                  </a:solidFill>
                  <a:latin typeface="Times New Roman" pitchFamily="65" charset="-122"/>
                  <a:ea typeface="宋体" pitchFamily="65" charset="-122"/>
                </a:rPr>
                <a:t>=0.6 A,则电源电压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大</a:t>
              </a:r>
              <a:endParaRPr lang="en-US" altLang="zh-CN" sz="1067" kern="0" baseline="-1500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=0.6 A</a:t>
              </a:r>
              <a:r>
                <a:rPr lang="zh-CN" altLang="en-US" sz="1417" kern="0" smtClean="0">
                  <a:solidFill>
                    <a:srgbClr val="000000"/>
                  </a:solidFill>
                  <a:latin typeface="Arial Narrow" pitchFamily="65" charset="-122"/>
                  <a:ea typeface="Arial Unicode MS"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①,当滑片移至</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串联,电压表测</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两端电压,此时</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连入电路的阻值最大,通过的电</a:t>
              </a:r>
              <a:r>
                <a:rPr/>
                <a:t/>
              </a:r>
              <a:br>
                <a:rPr/>
              </a:br>
              <a:r>
                <a:rPr lang="zh-CN" altLang="en-US" sz="1417" kern="0" smtClean="0">
                  <a:solidFill>
                    <a:srgbClr val="000000"/>
                  </a:solidFill>
                  <a:latin typeface="Times New Roman" pitchFamily="65" charset="-122"/>
                  <a:ea typeface="宋体" pitchFamily="65" charset="-122"/>
                </a:rPr>
                <a:t>流最小,由图像可知,</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小</a:t>
              </a:r>
              <a:r>
                <a:rPr lang="zh-CN" altLang="en-US" sz="1417" kern="0" smtClean="0">
                  <a:solidFill>
                    <a:srgbClr val="000000"/>
                  </a:solidFill>
                  <a:latin typeface="Times New Roman" pitchFamily="65" charset="-122"/>
                  <a:ea typeface="宋体" pitchFamily="65" charset="-122"/>
                </a:rPr>
                <a:t>=0.1 A,</a:t>
              </a:r>
              <a:r>
                <a:rPr lang="zh-CN" altLang="en-US" sz="1417" i="1" kern="0" smtClean="0">
                  <a:solidFill>
                    <a:srgbClr val="000000"/>
                  </a:solidFill>
                  <a:latin typeface="Times New Roman" pitchFamily="65" charset="-122"/>
                  <a:ea typeface="宋体" pitchFamily="65" charset="-122"/>
                </a:rPr>
                <a:t>U</a:t>
              </a:r>
              <a:r>
                <a:rPr lang="zh-CN" altLang="en-US" sz="1067" i="1" kern="0" baseline="-1500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=5 V,则</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max</a:t>
              </a:r>
              <a:r>
                <a:rPr lang="zh-CN" altLang="en-US" sz="1417" kern="0" smtClean="0">
                  <a:solidFill>
                    <a:srgbClr val="000000"/>
                  </a:solidFill>
                  <a:latin typeface="Times New Roman" pitchFamily="65" charset="-122"/>
                  <a:ea typeface="宋体" pitchFamily="65" charset="-122"/>
                </a:rPr>
                <a:t>=</a:t>
              </a:r>
              <a:r>
                <a:rPr lang="zh-CN" altLang="en-US" sz="2632" kern="0" spc="-60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12" kern="0" spc="58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=50 Ω,电源电压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小</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max</a:t>
              </a:r>
              <a:r>
                <a:rPr lang="zh-CN" altLang="en-US" sz="1417" kern="0" smtClean="0">
                  <a:solidFill>
                    <a:srgbClr val="000000"/>
                  </a:solidFill>
                  <a:latin typeface="Times New Roman" pitchFamily="65" charset="-122"/>
                  <a:ea typeface="宋体" pitchFamily="65" charset="-122"/>
                </a:rPr>
                <a:t>)=0.1 A</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+50 Ω)②,</a:t>
              </a:r>
              <a:endParaRPr lang="zh-CN" altLang="en-US"/>
            </a:p>
            <a:p>
              <a:pPr marL="0" indent="0" eaLnBrk="0" latinLnBrk="1" hangingPunct="0">
                <a:lnSpc>
                  <a:spcPct val="100000"/>
                </a:lnSpc>
                <a:spcBef>
                  <a:spcPts val="425"/>
                </a:spcBef>
                <a:buNone/>
              </a:pPr>
              <a:r>
                <a:rPr lang="zh-CN" altLang="en-US" sz="1417" kern="0" smtClean="0">
                  <a:solidFill>
                    <a:srgbClr val="000000"/>
                  </a:solidFill>
                  <a:latin typeface="Times New Roman" pitchFamily="65" charset="-122"/>
                  <a:ea typeface="宋体" pitchFamily="65" charset="-122"/>
                </a:rPr>
                <a:t>由①②解得</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=10 Ω,电源电压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=6 V,故A正确,B、C错误;</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消耗的功率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59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2855" kern="0" spc="2619"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3466" kern="0" spc="200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717"/>
                </a:spcBef>
                <a:buNone/>
              </a:pPr>
              <a:r>
                <a:rPr lang="zh-CN" altLang="en-US" sz="3466" kern="0" spc="508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,由上式可知,当</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时,</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消耗的功率最大,最大功率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最大</a:t>
              </a:r>
              <a:r>
                <a:rPr lang="zh-CN" altLang="en-US" sz="1417" kern="0" smtClean="0">
                  <a:solidFill>
                    <a:srgbClr val="000000"/>
                  </a:solidFill>
                  <a:latin typeface="Times New Roman" pitchFamily="65" charset="-122"/>
                  <a:ea typeface="宋体" pitchFamily="65" charset="-122"/>
                </a:rPr>
                <a:t>=</a:t>
              </a:r>
              <a:r>
                <a:rPr lang="zh-CN" altLang="en-US" sz="2549" kern="0" spc="-7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45" kern="0" spc="200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=0.9 W,故D正确。</a:t>
              </a:r>
              <a:endParaRPr lang="zh-CN" altLang="en-US"/>
            </a:p>
          </p:txBody>
        </p:sp>
        <p:graphicFrame>
          <p:nvGraphicFramePr>
            <p:cNvPr id="4" name="对象 3"/>
            <p:cNvGraphicFramePr>
              <a:graphicFrameLocks noChangeAspect="1"/>
            </p:cNvGraphicFramePr>
            <p:nvPr/>
          </p:nvGraphicFramePr>
          <p:xfrm>
            <a:off x="4051315" y="1753239"/>
            <a:ext cx="257174" cy="457199"/>
          </p:xfrm>
          <a:graphic>
            <a:graphicData uri="http://schemas.openxmlformats.org/presentationml/2006/ole">
              <mc:AlternateContent xmlns:mc="http://schemas.openxmlformats.org/markup-compatibility/2006">
                <mc:Choice xmlns:v="urn:schemas-microsoft-com:vml" Requires="v">
                  <p:oleObj spid="_x0000_s19464" name="Equation" r:id="rId5" imgW="259200" imgH="460800" progId="">
                    <p:embed/>
                  </p:oleObj>
                </mc:Choice>
                <mc:Fallback>
                  <p:oleObj name="Equation" r:id="rId5" imgW="259200" imgH="460800" progId="">
                    <p:embed/>
                    <p:pic>
                      <p:nvPicPr>
                        <p:cNvPr id="0" name="OLE substitute image"/>
                        <p:cNvPicPr/>
                        <p:nvPr/>
                      </p:nvPicPr>
                      <p:blipFill>
                        <a:blip r:embed="rId6"/>
                        <a:stretch>
                          <a:fillRect/>
                        </a:stretch>
                      </p:blipFill>
                      <p:spPr>
                        <a:xfrm>
                          <a:off x="4051315" y="1753239"/>
                          <a:ext cx="257174" cy="457199"/>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4410004" y="1742672"/>
            <a:ext cx="380999" cy="419099"/>
          </p:xfrm>
          <a:graphic>
            <a:graphicData uri="http://schemas.openxmlformats.org/presentationml/2006/ole">
              <mc:AlternateContent xmlns:mc="http://schemas.openxmlformats.org/markup-compatibility/2006">
                <mc:Choice xmlns:v="urn:schemas-microsoft-com:vml" Requires="v">
                  <p:oleObj spid="_x0000_s19465" name="Equation" r:id="rId7" imgW="384000" imgH="422400" progId="">
                    <p:embed/>
                  </p:oleObj>
                </mc:Choice>
                <mc:Fallback>
                  <p:oleObj name="Equation" r:id="rId7" imgW="384000" imgH="422400" progId="">
                    <p:embed/>
                    <p:pic>
                      <p:nvPicPr>
                        <p:cNvPr id="0" name="OLE substitute image"/>
                        <p:cNvPicPr/>
                        <p:nvPr/>
                      </p:nvPicPr>
                      <p:blipFill>
                        <a:blip r:embed="rId8"/>
                        <a:stretch>
                          <a:fillRect/>
                        </a:stretch>
                      </p:blipFill>
                      <p:spPr>
                        <a:xfrm>
                          <a:off x="4410004" y="1742672"/>
                          <a:ext cx="380999"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6583971" y="2231448"/>
            <a:ext cx="695324" cy="533399"/>
          </p:xfrm>
          <a:graphic>
            <a:graphicData uri="http://schemas.openxmlformats.org/presentationml/2006/ole">
              <mc:AlternateContent xmlns:mc="http://schemas.openxmlformats.org/markup-compatibility/2006">
                <mc:Choice xmlns:v="urn:schemas-microsoft-com:vml" Requires="v">
                  <p:oleObj spid="_x0000_s19466" name="Equation" r:id="rId9" imgW="700800" imgH="537600" progId="">
                    <p:embed/>
                  </p:oleObj>
                </mc:Choice>
                <mc:Fallback>
                  <p:oleObj name="Equation" r:id="rId9" imgW="700800" imgH="537600" progId="">
                    <p:embed/>
                    <p:pic>
                      <p:nvPicPr>
                        <p:cNvPr id="0" name="OLE substitute image"/>
                        <p:cNvPicPr/>
                        <p:nvPr/>
                      </p:nvPicPr>
                      <p:blipFill>
                        <a:blip r:embed="rId10"/>
                        <a:stretch>
                          <a:fillRect/>
                        </a:stretch>
                      </p:blipFill>
                      <p:spPr>
                        <a:xfrm>
                          <a:off x="6583971" y="2231448"/>
                          <a:ext cx="695324" cy="53339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7488863" y="2278627"/>
            <a:ext cx="670190" cy="624287"/>
          </p:xfrm>
          <a:graphic>
            <a:graphicData uri="http://schemas.openxmlformats.org/presentationml/2006/ole">
              <mc:AlternateContent xmlns:mc="http://schemas.openxmlformats.org/markup-compatibility/2006">
                <mc:Choice xmlns:v="urn:schemas-microsoft-com:vml" Requires="v">
                  <p:oleObj spid="_x0000_s19467" name="Equation" r:id="rId11" imgW="700800" imgH="652800" progId="">
                    <p:embed/>
                  </p:oleObj>
                </mc:Choice>
                <mc:Fallback>
                  <p:oleObj name="Equation" r:id="rId11" imgW="700800" imgH="652800" progId="">
                    <p:embed/>
                    <p:pic>
                      <p:nvPicPr>
                        <p:cNvPr id="0" name="OLE substitute image"/>
                        <p:cNvPicPr/>
                        <p:nvPr/>
                      </p:nvPicPr>
                      <p:blipFill>
                        <a:blip r:embed="rId12"/>
                        <a:stretch>
                          <a:fillRect/>
                        </a:stretch>
                      </p:blipFill>
                      <p:spPr>
                        <a:xfrm>
                          <a:off x="7488863" y="2278627"/>
                          <a:ext cx="670190" cy="624287"/>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684832" y="2898234"/>
            <a:ext cx="1085850" cy="647700"/>
          </p:xfrm>
          <a:graphic>
            <a:graphicData uri="http://schemas.openxmlformats.org/presentationml/2006/ole">
              <mc:AlternateContent xmlns:mc="http://schemas.openxmlformats.org/markup-compatibility/2006">
                <mc:Choice xmlns:v="urn:schemas-microsoft-com:vml" Requires="v">
                  <p:oleObj spid="_x0000_s19468" name="Equation" r:id="rId13" imgW="1094400" imgH="652800" progId="">
                    <p:embed/>
                  </p:oleObj>
                </mc:Choice>
                <mc:Fallback>
                  <p:oleObj name="Equation" r:id="rId13" imgW="1094400" imgH="652800" progId="">
                    <p:embed/>
                    <p:pic>
                      <p:nvPicPr>
                        <p:cNvPr id="0" name="OLE substitute image"/>
                        <p:cNvPicPr/>
                        <p:nvPr/>
                      </p:nvPicPr>
                      <p:blipFill>
                        <a:blip r:embed="rId14"/>
                        <a:stretch>
                          <a:fillRect/>
                        </a:stretch>
                      </p:blipFill>
                      <p:spPr>
                        <a:xfrm>
                          <a:off x="684832" y="2898234"/>
                          <a:ext cx="1085850" cy="647700"/>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6052985" y="2898680"/>
            <a:ext cx="314324" cy="476249"/>
          </p:xfrm>
          <a:graphic>
            <a:graphicData uri="http://schemas.openxmlformats.org/presentationml/2006/ole">
              <mc:AlternateContent xmlns:mc="http://schemas.openxmlformats.org/markup-compatibility/2006">
                <mc:Choice xmlns:v="urn:schemas-microsoft-com:vml" Requires="v">
                  <p:oleObj spid="_x0000_s19469" name="Equation" r:id="rId15" imgW="316800" imgH="480000" progId="">
                    <p:embed/>
                  </p:oleObj>
                </mc:Choice>
                <mc:Fallback>
                  <p:oleObj name="Equation" r:id="rId15" imgW="316800" imgH="480000" progId="">
                    <p:embed/>
                    <p:pic>
                      <p:nvPicPr>
                        <p:cNvPr id="0" name="OLE substitute image"/>
                        <p:cNvPicPr/>
                        <p:nvPr/>
                      </p:nvPicPr>
                      <p:blipFill>
                        <a:blip r:embed="rId16"/>
                        <a:stretch>
                          <a:fillRect/>
                        </a:stretch>
                      </p:blipFill>
                      <p:spPr>
                        <a:xfrm>
                          <a:off x="6052985" y="2898680"/>
                          <a:ext cx="314324" cy="476249"/>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6468824" y="2898457"/>
            <a:ext cx="552449" cy="438150"/>
          </p:xfrm>
          <a:graphic>
            <a:graphicData uri="http://schemas.openxmlformats.org/presentationml/2006/ole">
              <mc:AlternateContent xmlns:mc="http://schemas.openxmlformats.org/markup-compatibility/2006">
                <mc:Choice xmlns:v="urn:schemas-microsoft-com:vml" Requires="v">
                  <p:oleObj spid="_x0000_s19470" name="Equation" r:id="rId17" imgW="556800" imgH="441600" progId="">
                    <p:embed/>
                  </p:oleObj>
                </mc:Choice>
                <mc:Fallback>
                  <p:oleObj name="Equation" r:id="rId17" imgW="556800" imgH="441600" progId="">
                    <p:embed/>
                    <p:pic>
                      <p:nvPicPr>
                        <p:cNvPr id="0" name="OLE substitute image"/>
                        <p:cNvPicPr/>
                        <p:nvPr/>
                      </p:nvPicPr>
                      <p:blipFill>
                        <a:blip r:embed="rId18"/>
                        <a:stretch>
                          <a:fillRect/>
                        </a:stretch>
                      </p:blipFill>
                      <p:spPr>
                        <a:xfrm>
                          <a:off x="6468824" y="2898457"/>
                          <a:ext cx="552449" cy="438150"/>
                        </a:xfrm>
                        <a:prstGeom prst="rect">
                          <a:avLst/>
                        </a:prstGeom>
                        <a:noFill/>
                      </p:spPr>
                    </p:pic>
                  </p:oleObj>
                </mc:Fallback>
              </mc:AlternateContent>
            </a:graphicData>
          </a:graphic>
        </p:graphicFrame>
      </p:grpSp>
    </p:spTree>
    <p:custDataLst>
      <p:custData r:id="rId2"/>
    </p:custData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89335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(2020内蒙古包头,7,3分)如图所示电路,电源电压不变, 滑片移至最大阻值处,闭合开关,电流表示数为0.</a:t>
            </a:r>
            <a:r>
              <a:rPr/>
              <a:t/>
            </a:r>
            <a:br>
              <a:rPr/>
            </a:br>
            <a:r>
              <a:rPr lang="zh-CN" altLang="en-US" sz="1417" kern="0" smtClean="0">
                <a:solidFill>
                  <a:srgbClr val="000000"/>
                </a:solidFill>
                <a:latin typeface="Times New Roman" pitchFamily="65" charset="-122"/>
                <a:ea typeface="宋体" pitchFamily="65" charset="-122"/>
              </a:rPr>
              <a:t>2 A,小灯泡的功率为0.4 W。移动滑片,将滑动变阻器最大阻值的</a:t>
            </a:r>
            <a:r>
              <a:rPr lang="zh-CN" altLang="en-US" sz="2381" kern="0" spc="-118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接入电路时,电流表示数为0.4 A,小灯</a:t>
            </a:r>
            <a:endParaRPr lang="zh-CN" altLang="en-US"/>
          </a:p>
          <a:p>
            <a:pPr marL="0" indent="0" eaLnBrk="0" latinLnBrk="1" hangingPunct="0">
              <a:lnSpc>
                <a:spcPct val="100000"/>
              </a:lnSpc>
              <a:spcBef>
                <a:spcPts val="337"/>
              </a:spcBef>
              <a:buNone/>
            </a:pPr>
            <a:r>
              <a:rPr lang="zh-CN" altLang="en-US" sz="1417" kern="0" smtClean="0">
                <a:solidFill>
                  <a:srgbClr val="000000"/>
                </a:solidFill>
                <a:latin typeface="Times New Roman" pitchFamily="65" charset="-122"/>
                <a:ea typeface="宋体" pitchFamily="65" charset="-122"/>
              </a:rPr>
              <a:t>泡恰好正常发光,消耗的功率为2 W。下列说法正确的是(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337"/>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337"/>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337"/>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337"/>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337"/>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337"/>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337"/>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337"/>
              </a:spcBef>
              <a:buNone/>
            </a:pPr>
            <a:r>
              <a:rPr lang="zh-CN" altLang="en-US" sz="1417" kern="0" smtClean="0">
                <a:solidFill>
                  <a:srgbClr val="000000"/>
                </a:solidFill>
                <a:latin typeface="Times New Roman" pitchFamily="65" charset="-122"/>
                <a:ea typeface="宋体" pitchFamily="65" charset="-122"/>
              </a:rPr>
              <a:t>A.电源电压8 V</a:t>
            </a:r>
            <a:endParaRPr lang="zh-CN" altLang="en-US"/>
          </a:p>
        </p:txBody>
      </p:sp>
      <p:pic>
        <p:nvPicPr>
          <p:cNvPr id="3" name="图片 3" descr="textimage44.jpeg"/>
          <p:cNvPicPr>
            <a:picLocks noChangeAspect="1"/>
          </p:cNvPicPr>
          <p:nvPr/>
        </p:nvPicPr>
        <p:blipFill>
          <a:blip r:embed="rId5"/>
          <a:stretch>
            <a:fillRect/>
          </a:stretch>
        </p:blipFill>
        <p:spPr>
          <a:xfrm>
            <a:off x="1857356" y="1786413"/>
            <a:ext cx="3209370" cy="1565271"/>
          </a:xfrm>
          <a:prstGeom prst="rect">
            <a:avLst/>
          </a:prstGeom>
        </p:spPr>
      </p:pic>
      <p:graphicFrame>
        <p:nvGraphicFramePr>
          <p:cNvPr id="5" name="对象 4"/>
          <p:cNvGraphicFramePr>
            <a:graphicFrameLocks noChangeAspect="1"/>
          </p:cNvGraphicFramePr>
          <p:nvPr/>
        </p:nvGraphicFramePr>
        <p:xfrm>
          <a:off x="5572132" y="1080476"/>
          <a:ext cx="152399" cy="400049"/>
        </p:xfrm>
        <a:graphic>
          <a:graphicData uri="http://schemas.openxmlformats.org/presentationml/2006/ole">
            <mc:AlternateContent xmlns:mc="http://schemas.openxmlformats.org/markup-compatibility/2006">
              <mc:Choice xmlns:v="urn:schemas-microsoft-com:vml" Requires="v">
                <p:oleObj spid="_x0000_s20482" name="Equation" r:id="rId6" imgW="153600" imgH="403200" progId="">
                  <p:embed/>
                </p:oleObj>
              </mc:Choice>
              <mc:Fallback>
                <p:oleObj name="Equation" r:id="rId6" imgW="153600" imgH="403200" progId="">
                  <p:embed/>
                  <p:pic>
                    <p:nvPicPr>
                      <p:cNvPr id="0" name="OLE substitute image"/>
                      <p:cNvPicPr/>
                      <p:nvPr/>
                    </p:nvPicPr>
                    <p:blipFill>
                      <a:blip r:embed="rId7"/>
                      <a:stretch>
                        <a:fillRect/>
                      </a:stretch>
                    </p:blipFill>
                    <p:spPr>
                      <a:xfrm>
                        <a:off x="5572132" y="1080476"/>
                        <a:ext cx="152399" cy="400049"/>
                      </a:xfrm>
                      <a:prstGeom prst="rect">
                        <a:avLst/>
                      </a:prstGeom>
                      <a:noFill/>
                    </p:spPr>
                  </p:pic>
                </p:oleObj>
              </mc:Fallback>
            </mc:AlternateContent>
          </a:graphicData>
        </a:graphic>
      </p:graphicFrame>
      <p:sp>
        <p:nvSpPr>
          <p:cNvPr id="6" name="TextBox 2"/>
          <p:cNvSpPr txBox="1"/>
          <p:nvPr/>
        </p:nvSpPr>
        <p:spPr>
          <a:xfrm>
            <a:off x="720000" y="3770321"/>
            <a:ext cx="8316000" cy="67986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B.小灯泡正常发光时电阻为10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C.滑动变阻器的最大阻值20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D.小灯泡正常发光时,滑动变阻器消耗的功率为4.8 W</a:t>
            </a:r>
            <a:endParaRPr lang="zh-CN" altLang="en-US"/>
          </a:p>
        </p:txBody>
      </p:sp>
    </p:spTree>
    <p:custDataLst>
      <p:custData r:id="rId2"/>
    </p:custData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67248" y="1260000"/>
            <a:ext cx="8368752" cy="1753557"/>
            <a:chOff x="667248" y="1260000"/>
            <a:chExt cx="8368752" cy="1753557"/>
          </a:xfrm>
        </p:grpSpPr>
        <p:sp>
          <p:nvSpPr>
            <p:cNvPr id="2" name="TextBox 2"/>
            <p:cNvSpPr txBox="1"/>
            <p:nvPr/>
          </p:nvSpPr>
          <p:spPr>
            <a:xfrm>
              <a:off x="720000" y="1260000"/>
              <a:ext cx="8316000" cy="175355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电路为串联电路,电压表测量灯泡两端电压,设滑动变阻器最大阻值为</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,当滑片在最大阻值</a:t>
              </a:r>
              <a:r>
                <a:rPr/>
                <a:t/>
              </a:r>
              <a:br>
                <a:rPr/>
              </a:br>
              <a:r>
                <a:rPr lang="zh-CN" altLang="en-US" sz="1417" kern="0" smtClean="0">
                  <a:solidFill>
                    <a:srgbClr val="000000"/>
                  </a:solidFill>
                  <a:latin typeface="Times New Roman" pitchFamily="65" charset="-122"/>
                  <a:ea typeface="宋体" pitchFamily="65" charset="-122"/>
                </a:rPr>
                <a:t>处时,灯泡两端电压: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2353" kern="0" spc="-100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9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=2 V,故串联电路</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IR</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,即2 V+0.2 A</a:t>
              </a:r>
              <a:r>
                <a:rPr lang="zh-CN" altLang="en-US" sz="1417" kern="0" smtClean="0">
                  <a:solidFill>
                    <a:srgbClr val="000000"/>
                  </a:solidFill>
                  <a:latin typeface="Arial Narrow" pitchFamily="65" charset="-122"/>
                  <a:ea typeface="Arial Unicode MS"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①,滑动变阻器阻值的</a:t>
              </a:r>
              <a:endParaRPr lang="zh-CN" altLang="en-US"/>
            </a:p>
            <a:p>
              <a:pPr marL="0" indent="0" eaLnBrk="0" latinLnBrk="1" hangingPunct="0">
                <a:lnSpc>
                  <a:spcPct val="100000"/>
                </a:lnSpc>
                <a:spcBef>
                  <a:spcPts val="367"/>
                </a:spcBef>
                <a:buNone/>
              </a:pPr>
              <a:r>
                <a:rPr lang="zh-CN" altLang="en-US" sz="2281" kern="0" spc="-108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接入电路中时,灯泡正常发光,则灯泡正常发光时的电阻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2715" kern="0" spc="-6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98" kern="0" spc="192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=12.5 Ω;灯泡的额定电压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endParaRPr lang="zh-CN" altLang="en-US"/>
            </a:p>
            <a:p>
              <a:pPr marL="0" indent="0" eaLnBrk="0" latinLnBrk="1" hangingPunct="0">
                <a:lnSpc>
                  <a:spcPct val="100000"/>
                </a:lnSpc>
                <a:spcBef>
                  <a:spcPts val="454"/>
                </a:spcBef>
                <a:buNone/>
              </a:pPr>
              <a:r>
                <a:rPr lang="zh-CN" altLang="en-US" sz="1067" kern="0" baseline="-15000" smtClean="0">
                  <a:solidFill>
                    <a:srgbClr val="000000"/>
                  </a:solidFill>
                  <a:latin typeface="Times New Roman" pitchFamily="65" charset="-122"/>
                  <a:ea typeface="宋体" pitchFamily="65" charset="-122"/>
                </a:rPr>
                <a:t>额</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=0.4 A</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12.5 Ω=5 V,故5 V+0.4 A</a:t>
              </a:r>
              <a:r>
                <a:rPr lang="zh-CN" altLang="en-US" sz="1417" kern="0" smtClean="0">
                  <a:solidFill>
                    <a:srgbClr val="000000"/>
                  </a:solidFill>
                  <a:latin typeface="Arial Narrow" pitchFamily="65" charset="-122"/>
                  <a:ea typeface="Arial Unicode MS" pitchFamily="65" charset="-122"/>
                </a:rPr>
                <a:t>×</a:t>
              </a:r>
              <a:r>
                <a:rPr lang="zh-CN" altLang="en-US" sz="2381" kern="0" spc="-1181"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②,联立①②解得:</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=30 Ω,</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=8 V,故A项正确,B、C项错</a:t>
              </a:r>
              <a:endParaRPr lang="zh-CN" altLang="en-US"/>
            </a:p>
            <a:p>
              <a:pPr marL="0" indent="0" eaLnBrk="0" latinLnBrk="1" hangingPunct="0">
                <a:lnSpc>
                  <a:spcPct val="100000"/>
                </a:lnSpc>
                <a:spcBef>
                  <a:spcPts val="337"/>
                </a:spcBef>
                <a:buNone/>
              </a:pPr>
              <a:r>
                <a:rPr lang="zh-CN" altLang="en-US" sz="1417" kern="0" smtClean="0">
                  <a:solidFill>
                    <a:srgbClr val="000000"/>
                  </a:solidFill>
                  <a:latin typeface="Times New Roman" pitchFamily="65" charset="-122"/>
                  <a:ea typeface="宋体" pitchFamily="65" charset="-122"/>
                </a:rPr>
                <a:t>误。小灯泡正常发光时滑动变阻器功率: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滑</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滑</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=(8 V-5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0.4 A=1.2 W,故D项错误。</a:t>
              </a:r>
              <a:endParaRPr lang="zh-CN" altLang="en-US"/>
            </a:p>
          </p:txBody>
        </p:sp>
        <p:graphicFrame>
          <p:nvGraphicFramePr>
            <p:cNvPr id="4" name="对象 3"/>
            <p:cNvGraphicFramePr>
              <a:graphicFrameLocks noChangeAspect="1"/>
            </p:cNvGraphicFramePr>
            <p:nvPr/>
          </p:nvGraphicFramePr>
          <p:xfrm>
            <a:off x="2488737" y="1510334"/>
            <a:ext cx="171450" cy="400050"/>
          </p:xfrm>
          <a:graphic>
            <a:graphicData uri="http://schemas.openxmlformats.org/presentationml/2006/ole">
              <mc:AlternateContent xmlns:mc="http://schemas.openxmlformats.org/markup-compatibility/2006">
                <mc:Choice xmlns:v="urn:schemas-microsoft-com:vml" Requires="v">
                  <p:oleObj spid="_x0000_s21511" name="Equation" r:id="rId5" imgW="172800" imgH="403200" progId="">
                    <p:embed/>
                  </p:oleObj>
                </mc:Choice>
                <mc:Fallback>
                  <p:oleObj name="Equation" r:id="rId5" imgW="172800" imgH="403200" progId="">
                    <p:embed/>
                    <p:pic>
                      <p:nvPicPr>
                        <p:cNvPr id="0" name="OLE substitute image"/>
                        <p:cNvPicPr/>
                        <p:nvPr/>
                      </p:nvPicPr>
                      <p:blipFill>
                        <a:blip r:embed="rId6"/>
                        <a:stretch>
                          <a:fillRect/>
                        </a:stretch>
                      </p:blipFill>
                      <p:spPr>
                        <a:xfrm>
                          <a:off x="2488737" y="1510334"/>
                          <a:ext cx="171450" cy="400050"/>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2761700" y="1500214"/>
            <a:ext cx="428625" cy="419099"/>
          </p:xfrm>
          <a:graphic>
            <a:graphicData uri="http://schemas.openxmlformats.org/presentationml/2006/ole">
              <mc:AlternateContent xmlns:mc="http://schemas.openxmlformats.org/markup-compatibility/2006">
                <mc:Choice xmlns:v="urn:schemas-microsoft-com:vml" Requires="v">
                  <p:oleObj spid="_x0000_s21512" name="Equation" r:id="rId7" imgW="432000" imgH="422400" progId="">
                    <p:embed/>
                  </p:oleObj>
                </mc:Choice>
                <mc:Fallback>
                  <p:oleObj name="Equation" r:id="rId7" imgW="432000" imgH="422400" progId="">
                    <p:embed/>
                    <p:pic>
                      <p:nvPicPr>
                        <p:cNvPr id="0" name="OLE substitute image"/>
                        <p:cNvPicPr/>
                        <p:nvPr/>
                      </p:nvPicPr>
                      <p:blipFill>
                        <a:blip r:embed="rId8"/>
                        <a:stretch>
                          <a:fillRect/>
                        </a:stretch>
                      </p:blipFill>
                      <p:spPr>
                        <a:xfrm>
                          <a:off x="2761700" y="1500214"/>
                          <a:ext cx="428625"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667248" y="1951105"/>
            <a:ext cx="152400" cy="400050"/>
          </p:xfrm>
          <a:graphic>
            <a:graphicData uri="http://schemas.openxmlformats.org/presentationml/2006/ole">
              <mc:AlternateContent xmlns:mc="http://schemas.openxmlformats.org/markup-compatibility/2006">
                <mc:Choice xmlns:v="urn:schemas-microsoft-com:vml" Requires="v">
                  <p:oleObj spid="_x0000_s21513" name="Equation" r:id="rId9" imgW="153600" imgH="403200" progId="">
                    <p:embed/>
                  </p:oleObj>
                </mc:Choice>
                <mc:Fallback>
                  <p:oleObj name="Equation" r:id="rId9" imgW="153600" imgH="403200" progId="">
                    <p:embed/>
                    <p:pic>
                      <p:nvPicPr>
                        <p:cNvPr id="0" name="OLE substitute image"/>
                        <p:cNvPicPr/>
                        <p:nvPr/>
                      </p:nvPicPr>
                      <p:blipFill>
                        <a:blip r:embed="rId10"/>
                        <a:stretch>
                          <a:fillRect/>
                        </a:stretch>
                      </p:blipFill>
                      <p:spPr>
                        <a:xfrm>
                          <a:off x="667248" y="1951105"/>
                          <a:ext cx="152400" cy="40005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5314189" y="1931981"/>
            <a:ext cx="257175" cy="476250"/>
          </p:xfrm>
          <a:graphic>
            <a:graphicData uri="http://schemas.openxmlformats.org/presentationml/2006/ole">
              <mc:AlternateContent xmlns:mc="http://schemas.openxmlformats.org/markup-compatibility/2006">
                <mc:Choice xmlns:v="urn:schemas-microsoft-com:vml" Requires="v">
                  <p:oleObj spid="_x0000_s21514" name="Equation" r:id="rId11" imgW="259200" imgH="480000" progId="">
                    <p:embed/>
                  </p:oleObj>
                </mc:Choice>
                <mc:Fallback>
                  <p:oleObj name="Equation" r:id="rId11" imgW="259200" imgH="480000" progId="">
                    <p:embed/>
                    <p:pic>
                      <p:nvPicPr>
                        <p:cNvPr id="0" name="OLE substitute image"/>
                        <p:cNvPicPr/>
                        <p:nvPr/>
                      </p:nvPicPr>
                      <p:blipFill>
                        <a:blip r:embed="rId12"/>
                        <a:stretch>
                          <a:fillRect/>
                        </a:stretch>
                      </p:blipFill>
                      <p:spPr>
                        <a:xfrm>
                          <a:off x="5314189" y="1931981"/>
                          <a:ext cx="257175" cy="47625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5672878" y="1941283"/>
            <a:ext cx="561974" cy="438149"/>
          </p:xfrm>
          <a:graphic>
            <a:graphicData uri="http://schemas.openxmlformats.org/presentationml/2006/ole">
              <mc:AlternateContent xmlns:mc="http://schemas.openxmlformats.org/markup-compatibility/2006">
                <mc:Choice xmlns:v="urn:schemas-microsoft-com:vml" Requires="v">
                  <p:oleObj spid="_x0000_s21515" name="Equation" r:id="rId13" imgW="566400" imgH="441600" progId="">
                    <p:embed/>
                  </p:oleObj>
                </mc:Choice>
                <mc:Fallback>
                  <p:oleObj name="Equation" r:id="rId13" imgW="566400" imgH="441600" progId="">
                    <p:embed/>
                    <p:pic>
                      <p:nvPicPr>
                        <p:cNvPr id="0" name="OLE substitute image"/>
                        <p:cNvPicPr/>
                        <p:nvPr/>
                      </p:nvPicPr>
                      <p:blipFill>
                        <a:blip r:embed="rId14"/>
                        <a:stretch>
                          <a:fillRect/>
                        </a:stretch>
                      </p:blipFill>
                      <p:spPr>
                        <a:xfrm>
                          <a:off x="5672878" y="1941283"/>
                          <a:ext cx="561974" cy="43814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3515645" y="2401621"/>
            <a:ext cx="152400" cy="400049"/>
          </p:xfrm>
          <a:graphic>
            <a:graphicData uri="http://schemas.openxmlformats.org/presentationml/2006/ole">
              <mc:AlternateContent xmlns:mc="http://schemas.openxmlformats.org/markup-compatibility/2006">
                <mc:Choice xmlns:v="urn:schemas-microsoft-com:vml" Requires="v">
                  <p:oleObj spid="_x0000_s21516" name="Equation" r:id="rId15" imgW="153600" imgH="403200" progId="">
                    <p:embed/>
                  </p:oleObj>
                </mc:Choice>
                <mc:Fallback>
                  <p:oleObj name="Equation" r:id="rId15" imgW="153600" imgH="403200" progId="">
                    <p:embed/>
                    <p:pic>
                      <p:nvPicPr>
                        <p:cNvPr id="0" name="OLE substitute image"/>
                        <p:cNvPicPr/>
                        <p:nvPr/>
                      </p:nvPicPr>
                      <p:blipFill>
                        <a:blip r:embed="rId16"/>
                        <a:stretch>
                          <a:fillRect/>
                        </a:stretch>
                      </p:blipFill>
                      <p:spPr>
                        <a:xfrm>
                          <a:off x="3515645" y="2401621"/>
                          <a:ext cx="152400" cy="400049"/>
                        </a:xfrm>
                        <a:prstGeom prst="rect">
                          <a:avLst/>
                        </a:prstGeom>
                        <a:noFill/>
                      </p:spPr>
                    </p:pic>
                  </p:oleObj>
                </mc:Fallback>
              </mc:AlternateContent>
            </a:graphicData>
          </a:graphic>
        </p:graphicFrame>
      </p:grpSp>
    </p:spTree>
    <p:custDataLst>
      <p:custData r:id="rId2"/>
    </p:custData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15759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(2019黑龙江齐齐哈尔,13,3分)(多选)如图所示的电路,电源电压恒为4.5 V,小灯泡L上标有“3 V　1.5 </a:t>
            </a:r>
            <a:r>
              <a:rPr/>
              <a:t/>
            </a:r>
            <a:br>
              <a:rPr/>
            </a:br>
            <a:r>
              <a:rPr lang="zh-CN" altLang="en-US" sz="1417" kern="0" smtClean="0">
                <a:solidFill>
                  <a:srgbClr val="000000"/>
                </a:solidFill>
                <a:latin typeface="Times New Roman" pitchFamily="65" charset="-122"/>
                <a:ea typeface="宋体" pitchFamily="65" charset="-122"/>
              </a:rPr>
              <a:t>W”字样(忽略灯丝电阻的变化),滑动变阻器</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规格为“30 Ω　1 A”,电流表量程选择“0~0.6 A”,电压</a:t>
            </a:r>
            <a:r>
              <a:rPr/>
              <a:t/>
            </a:r>
            <a:br>
              <a:rPr/>
            </a:br>
            <a:r>
              <a:rPr lang="zh-CN" altLang="en-US" sz="1417" kern="0" smtClean="0">
                <a:solidFill>
                  <a:srgbClr val="000000"/>
                </a:solidFill>
                <a:latin typeface="Times New Roman" pitchFamily="65" charset="-122"/>
                <a:ea typeface="宋体" pitchFamily="65" charset="-122"/>
              </a:rPr>
              <a:t>表量程选择“0~3 V”。闭合开关S,在不损坏电路元件情况下,下列选项正确的是 (　　)</a:t>
            </a:r>
            <a:endParaRPr lang="zh-CN" altLang="en-US"/>
          </a:p>
          <a:p>
            <a:pPr marL="0" indent="0" eaLnBrk="0" latinLnBrk="1" hangingPunct="0">
              <a:lnSpc>
                <a:spcPct val="100000"/>
              </a:lnSpc>
              <a:spcBef>
                <a:spcPts val="141"/>
              </a:spcBef>
              <a:buNone/>
            </a:pPr>
            <a:r>
              <a:rPr lang="zh-CN" altLang="en-US" sz="8266" kern="0" spc="15358"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443"/>
              </a:spcBef>
              <a:buNone/>
            </a:pPr>
            <a:r>
              <a:rPr lang="zh-CN" altLang="en-US" sz="1417" kern="0" smtClean="0">
                <a:solidFill>
                  <a:srgbClr val="000000"/>
                </a:solidFill>
                <a:latin typeface="Times New Roman" pitchFamily="65" charset="-122"/>
                <a:ea typeface="宋体" pitchFamily="65" charset="-122"/>
              </a:rPr>
              <a:t>A.电路中最大电流为0.6 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B.电路的最大功率为2.25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C.电压表示数变化范围为1~3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D.滑动变阻器阻值变化范围为3~30 Ω</a:t>
            </a:r>
            <a:endParaRPr lang="zh-CN" altLang="en-US"/>
          </a:p>
        </p:txBody>
      </p:sp>
      <p:pic>
        <p:nvPicPr>
          <p:cNvPr id="3" name="图片 3" descr="textimage45.jpeg"/>
          <p:cNvPicPr>
            <a:picLocks noChangeAspect="1"/>
          </p:cNvPicPr>
          <p:nvPr/>
        </p:nvPicPr>
        <p:blipFill>
          <a:blip r:embed="rId4"/>
          <a:stretch>
            <a:fillRect/>
          </a:stretch>
        </p:blipFill>
        <p:spPr>
          <a:xfrm>
            <a:off x="2643174" y="2042320"/>
            <a:ext cx="2359592" cy="1370811"/>
          </a:xfrm>
          <a:prstGeom prst="rect">
            <a:avLst/>
          </a:prstGeom>
        </p:spPr>
      </p:pic>
    </p:spTree>
    <p:custDataLst>
      <p:custData r:id="rId1"/>
    </p:custData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01029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BD</a:t>
            </a:r>
            <a:r>
              <a:rPr lang="zh-CN" altLang="en-US" sz="1417" kern="0" smtClean="0">
                <a:solidFill>
                  <a:srgbClr val="000000"/>
                </a:solidFill>
                <a:latin typeface="Times New Roman" pitchFamily="65" charset="-122"/>
                <a:ea typeface="宋体" pitchFamily="65" charset="-122"/>
              </a:rPr>
              <a:t>　小灯泡电阻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2493" kern="0" spc="-46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48" kern="0" spc="90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=6 Ω,小灯泡额定电流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437" kern="0" spc="-86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37" kern="0" spc="86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=0.5 A,电流表允许通过的最大</a:t>
            </a:r>
            <a:endParaRPr lang="zh-CN" altLang="en-US"/>
          </a:p>
          <a:p>
            <a:pPr marL="0" indent="0" eaLnBrk="0" latinLnBrk="1" hangingPunct="0">
              <a:lnSpc>
                <a:spcPct val="100000"/>
              </a:lnSpc>
              <a:spcBef>
                <a:spcPts val="396"/>
              </a:spcBef>
              <a:buNone/>
            </a:pPr>
            <a:r>
              <a:rPr lang="zh-CN" altLang="en-US" sz="1417" kern="0" smtClean="0">
                <a:solidFill>
                  <a:srgbClr val="000000"/>
                </a:solidFill>
                <a:latin typeface="Times New Roman" pitchFamily="65" charset="-122"/>
                <a:ea typeface="宋体" pitchFamily="65" charset="-122"/>
              </a:rPr>
              <a:t>电流为0.6 A,故为了保证电路安全,电路中最大电流为0.5 A,A项错误;此时滑动变阻器接入电路中的阻</a:t>
            </a:r>
            <a:r>
              <a:rPr/>
              <a:t/>
            </a:r>
            <a:br>
              <a:rPr/>
            </a:br>
            <a:r>
              <a:rPr lang="zh-CN" altLang="en-US" sz="1417" kern="0" smtClean="0">
                <a:solidFill>
                  <a:srgbClr val="000000"/>
                </a:solidFill>
                <a:latin typeface="Times New Roman" pitchFamily="65" charset="-122"/>
                <a:ea typeface="宋体" pitchFamily="65" charset="-122"/>
              </a:rPr>
              <a:t>值最小,</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min</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2632" kern="0" spc="-15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12" kern="0" spc="66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=9 Ω,可得</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min</a:t>
            </a:r>
            <a:r>
              <a:rPr lang="zh-CN" altLang="en-US" sz="1417" kern="0" smtClean="0">
                <a:solidFill>
                  <a:srgbClr val="000000"/>
                </a:solidFill>
                <a:latin typeface="Times New Roman" pitchFamily="65" charset="-122"/>
                <a:ea typeface="宋体" pitchFamily="65" charset="-122"/>
              </a:rPr>
              <a:t>=3 Ω,故滑动变阻器接入电路中阻值变化范围为3~30 Ω,D项正</a:t>
            </a:r>
            <a:endParaRPr lang="zh-CN" altLang="en-US"/>
          </a:p>
          <a:p>
            <a:pPr marL="0" indent="0" eaLnBrk="0" latinLnBrk="1" hangingPunct="0">
              <a:lnSpc>
                <a:spcPct val="100000"/>
              </a:lnSpc>
              <a:spcBef>
                <a:spcPts val="425"/>
              </a:spcBef>
              <a:buNone/>
            </a:pPr>
            <a:r>
              <a:rPr lang="zh-CN" altLang="en-US" sz="1417" kern="0" smtClean="0">
                <a:solidFill>
                  <a:srgbClr val="000000"/>
                </a:solidFill>
                <a:latin typeface="Times New Roman" pitchFamily="65" charset="-122"/>
                <a:ea typeface="宋体" pitchFamily="65" charset="-122"/>
              </a:rPr>
              <a:t>确;电路的最大功率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总</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max</a:t>
            </a:r>
            <a:r>
              <a:rPr lang="zh-CN" altLang="en-US" sz="1417" kern="0" smtClean="0">
                <a:solidFill>
                  <a:srgbClr val="000000"/>
                </a:solidFill>
                <a:latin typeface="Times New Roman" pitchFamily="65" charset="-122"/>
                <a:ea typeface="宋体" pitchFamily="65" charset="-122"/>
              </a:rPr>
              <a:t>=4.5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0.5 A=2.25 W,B项正确;当电流为0.5 A时,电压表示数最大为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=3 V,</a:t>
            </a:r>
            <a:r>
              <a:rPr/>
              <a:t/>
            </a:r>
            <a:br>
              <a:rPr/>
            </a:br>
            <a:r>
              <a:rPr lang="zh-CN" altLang="en-US" sz="1417" kern="0" smtClean="0">
                <a:solidFill>
                  <a:srgbClr val="000000"/>
                </a:solidFill>
                <a:latin typeface="Times New Roman" pitchFamily="65" charset="-122"/>
                <a:ea typeface="宋体" pitchFamily="65" charset="-122"/>
              </a:rPr>
              <a:t>当</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在最右端时,电压表示数最小,</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2632" kern="0" spc="1267" smtClean="0">
                <a:solidFill>
                  <a:srgbClr val="000000"/>
                </a:solidFill>
                <a:latin typeface="Times New Roman" pitchFamily="65" charset="-122"/>
                <a:ea typeface="宋体" pitchFamily="65" charset="-122"/>
              </a:rPr>
              <a:t> </a:t>
            </a:r>
            <a:r>
              <a:rPr lang="zh-CN" altLang="en-US" sz="1417" kern="0" smtClean="0">
                <a:solidFill>
                  <a:srgbClr val="000000"/>
                </a:solidFill>
                <a:latin typeface="Arial Narrow" pitchFamily="65" charset="-122"/>
                <a:ea typeface="Arial Unicode MS"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2412" kern="0" spc="3137" smtClean="0">
                <a:solidFill>
                  <a:srgbClr val="000000"/>
                </a:solidFill>
                <a:latin typeface="Times New Roman" pitchFamily="65" charset="-122"/>
                <a:ea typeface="宋体" pitchFamily="65" charset="-122"/>
              </a:rPr>
              <a:t> </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6 Ω=0.75 V,故电压表示数变化范围为</a:t>
            </a:r>
            <a:endParaRPr lang="zh-CN" altLang="en-US"/>
          </a:p>
          <a:p>
            <a:pPr marL="0" indent="0" eaLnBrk="0" latinLnBrk="1" hangingPunct="0">
              <a:lnSpc>
                <a:spcPct val="100000"/>
              </a:lnSpc>
              <a:spcBef>
                <a:spcPts val="425"/>
              </a:spcBef>
              <a:buNone/>
            </a:pPr>
            <a:r>
              <a:rPr lang="zh-CN" altLang="en-US" sz="1417" kern="0" smtClean="0">
                <a:solidFill>
                  <a:srgbClr val="000000"/>
                </a:solidFill>
                <a:latin typeface="Times New Roman" pitchFamily="65" charset="-122"/>
                <a:ea typeface="宋体" pitchFamily="65" charset="-122"/>
              </a:rPr>
              <a:t>0.75~3 V,C项错误。故选B、D。</a:t>
            </a:r>
            <a:endParaRPr lang="zh-CN" altLang="en-US"/>
          </a:p>
        </p:txBody>
      </p:sp>
      <p:graphicFrame>
        <p:nvGraphicFramePr>
          <p:cNvPr id="4" name="对象 3"/>
          <p:cNvGraphicFramePr>
            <a:graphicFrameLocks noChangeAspect="1"/>
          </p:cNvGraphicFramePr>
          <p:nvPr/>
        </p:nvGraphicFramePr>
        <p:xfrm>
          <a:off x="2819422" y="1276618"/>
          <a:ext cx="257174" cy="428625"/>
        </p:xfrm>
        <a:graphic>
          <a:graphicData uri="http://schemas.openxmlformats.org/presentationml/2006/ole">
            <mc:AlternateContent xmlns:mc="http://schemas.openxmlformats.org/markup-compatibility/2006">
              <mc:Choice xmlns:v="urn:schemas-microsoft-com:vml" Requires="v">
                <p:oleObj spid="_x0000_s22537" name="Equation" r:id="rId5" imgW="259200" imgH="432000" progId="">
                  <p:embed/>
                </p:oleObj>
              </mc:Choice>
              <mc:Fallback>
                <p:oleObj name="Equation" r:id="rId5" imgW="259200" imgH="432000" progId="">
                  <p:embed/>
                  <p:pic>
                    <p:nvPicPr>
                      <p:cNvPr id="0" name="OLE substitute image"/>
                      <p:cNvPicPr/>
                      <p:nvPr/>
                    </p:nvPicPr>
                    <p:blipFill>
                      <a:blip r:embed="rId6"/>
                      <a:stretch>
                        <a:fillRect/>
                      </a:stretch>
                    </p:blipFill>
                    <p:spPr>
                      <a:xfrm>
                        <a:off x="2819422" y="1276618"/>
                        <a:ext cx="257174" cy="428625"/>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3178111" y="1276618"/>
          <a:ext cx="438150" cy="438150"/>
        </p:xfrm>
        <a:graphic>
          <a:graphicData uri="http://schemas.openxmlformats.org/presentationml/2006/ole">
            <mc:AlternateContent xmlns:mc="http://schemas.openxmlformats.org/markup-compatibility/2006">
              <mc:Choice xmlns:v="urn:schemas-microsoft-com:vml" Requires="v">
                <p:oleObj spid="_x0000_s22538" name="Equation" r:id="rId7" imgW="441600" imgH="441600" progId="">
                  <p:embed/>
                </p:oleObj>
              </mc:Choice>
              <mc:Fallback>
                <p:oleObj name="Equation" r:id="rId7" imgW="441600" imgH="441600" progId="">
                  <p:embed/>
                  <p:pic>
                    <p:nvPicPr>
                      <p:cNvPr id="0" name="OLE substitute image"/>
                      <p:cNvPicPr/>
                      <p:nvPr/>
                    </p:nvPicPr>
                    <p:blipFill>
                      <a:blip r:embed="rId8"/>
                      <a:stretch>
                        <a:fillRect/>
                      </a:stretch>
                    </p:blipFill>
                    <p:spPr>
                      <a:xfrm>
                        <a:off x="3178111" y="1276618"/>
                        <a:ext cx="438150" cy="43815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5452999" y="1291419"/>
          <a:ext cx="200025" cy="419100"/>
        </p:xfrm>
        <a:graphic>
          <a:graphicData uri="http://schemas.openxmlformats.org/presentationml/2006/ole">
            <mc:AlternateContent xmlns:mc="http://schemas.openxmlformats.org/markup-compatibility/2006">
              <mc:Choice xmlns:v="urn:schemas-microsoft-com:vml" Requires="v">
                <p:oleObj spid="_x0000_s22539" name="Equation" r:id="rId9" imgW="201600" imgH="422400" progId="">
                  <p:embed/>
                </p:oleObj>
              </mc:Choice>
              <mc:Fallback>
                <p:oleObj name="Equation" r:id="rId9" imgW="201600" imgH="422400" progId="">
                  <p:embed/>
                  <p:pic>
                    <p:nvPicPr>
                      <p:cNvPr id="0" name="OLE substitute image"/>
                      <p:cNvPicPr/>
                      <p:nvPr/>
                    </p:nvPicPr>
                    <p:blipFill>
                      <a:blip r:embed="rId10"/>
                      <a:stretch>
                        <a:fillRect/>
                      </a:stretch>
                    </p:blipFill>
                    <p:spPr>
                      <a:xfrm>
                        <a:off x="5452999" y="1291419"/>
                        <a:ext cx="200025" cy="41910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5754538" y="1291419"/>
          <a:ext cx="419100" cy="419100"/>
        </p:xfrm>
        <a:graphic>
          <a:graphicData uri="http://schemas.openxmlformats.org/presentationml/2006/ole">
            <mc:AlternateContent xmlns:mc="http://schemas.openxmlformats.org/markup-compatibility/2006">
              <mc:Choice xmlns:v="urn:schemas-microsoft-com:vml" Requires="v">
                <p:oleObj spid="_x0000_s22540" name="Equation" r:id="rId11" imgW="422400" imgH="422400" progId="">
                  <p:embed/>
                </p:oleObj>
              </mc:Choice>
              <mc:Fallback>
                <p:oleObj name="Equation" r:id="rId11" imgW="422400" imgH="422400" progId="">
                  <p:embed/>
                  <p:pic>
                    <p:nvPicPr>
                      <p:cNvPr id="0" name="OLE substitute image"/>
                      <p:cNvPicPr/>
                      <p:nvPr/>
                    </p:nvPicPr>
                    <p:blipFill>
                      <a:blip r:embed="rId12"/>
                      <a:stretch>
                        <a:fillRect/>
                      </a:stretch>
                    </p:blipFill>
                    <p:spPr>
                      <a:xfrm>
                        <a:off x="5754538" y="1291419"/>
                        <a:ext cx="419100" cy="41910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1901534" y="1956115"/>
          <a:ext cx="314325" cy="457200"/>
        </p:xfrm>
        <a:graphic>
          <a:graphicData uri="http://schemas.openxmlformats.org/presentationml/2006/ole">
            <mc:AlternateContent xmlns:mc="http://schemas.openxmlformats.org/markup-compatibility/2006">
              <mc:Choice xmlns:v="urn:schemas-microsoft-com:vml" Requires="v">
                <p:oleObj spid="_x0000_s22541" name="Equation" r:id="rId13" imgW="316800" imgH="460800" progId="">
                  <p:embed/>
                </p:oleObj>
              </mc:Choice>
              <mc:Fallback>
                <p:oleObj name="Equation" r:id="rId13" imgW="316800" imgH="460800" progId="">
                  <p:embed/>
                  <p:pic>
                    <p:nvPicPr>
                      <p:cNvPr id="0" name="OLE substitute image"/>
                      <p:cNvPicPr/>
                      <p:nvPr/>
                    </p:nvPicPr>
                    <p:blipFill>
                      <a:blip r:embed="rId14"/>
                      <a:stretch>
                        <a:fillRect/>
                      </a:stretch>
                    </p:blipFill>
                    <p:spPr>
                      <a:xfrm>
                        <a:off x="1901534" y="1956115"/>
                        <a:ext cx="314325" cy="457200"/>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2317372" y="1956264"/>
          <a:ext cx="390524" cy="419099"/>
        </p:xfrm>
        <a:graphic>
          <a:graphicData uri="http://schemas.openxmlformats.org/presentationml/2006/ole">
            <mc:AlternateContent xmlns:mc="http://schemas.openxmlformats.org/markup-compatibility/2006">
              <mc:Choice xmlns:v="urn:schemas-microsoft-com:vml" Requires="v">
                <p:oleObj spid="_x0000_s22542" name="Equation" r:id="rId15" imgW="393600" imgH="422400" progId="">
                  <p:embed/>
                </p:oleObj>
              </mc:Choice>
              <mc:Fallback>
                <p:oleObj name="Equation" r:id="rId15" imgW="393600" imgH="422400" progId="">
                  <p:embed/>
                  <p:pic>
                    <p:nvPicPr>
                      <p:cNvPr id="0" name="OLE substitute image"/>
                      <p:cNvPicPr/>
                      <p:nvPr/>
                    </p:nvPicPr>
                    <p:blipFill>
                      <a:blip r:embed="rId16"/>
                      <a:stretch>
                        <a:fillRect/>
                      </a:stretch>
                    </p:blipFill>
                    <p:spPr>
                      <a:xfrm>
                        <a:off x="2317372" y="1956264"/>
                        <a:ext cx="390524" cy="419099"/>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3904552" y="2618625"/>
          <a:ext cx="495299" cy="457199"/>
        </p:xfrm>
        <a:graphic>
          <a:graphicData uri="http://schemas.openxmlformats.org/presentationml/2006/ole">
            <mc:AlternateContent xmlns:mc="http://schemas.openxmlformats.org/markup-compatibility/2006">
              <mc:Choice xmlns:v="urn:schemas-microsoft-com:vml" Requires="v">
                <p:oleObj spid="_x0000_s22543" name="Equation" r:id="rId17" imgW="499200" imgH="460800" progId="">
                  <p:embed/>
                </p:oleObj>
              </mc:Choice>
              <mc:Fallback>
                <p:oleObj name="Equation" r:id="rId17" imgW="499200" imgH="460800" progId="">
                  <p:embed/>
                  <p:pic>
                    <p:nvPicPr>
                      <p:cNvPr id="0" name="OLE substitute image"/>
                      <p:cNvPicPr/>
                      <p:nvPr/>
                    </p:nvPicPr>
                    <p:blipFill>
                      <a:blip r:embed="rId18"/>
                      <a:stretch>
                        <a:fillRect/>
                      </a:stretch>
                    </p:blipFill>
                    <p:spPr>
                      <a:xfrm>
                        <a:off x="3904552" y="2618625"/>
                        <a:ext cx="495299" cy="457199"/>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4767859" y="2618774"/>
          <a:ext cx="704849" cy="419099"/>
        </p:xfrm>
        <a:graphic>
          <a:graphicData uri="http://schemas.openxmlformats.org/presentationml/2006/ole">
            <mc:AlternateContent xmlns:mc="http://schemas.openxmlformats.org/markup-compatibility/2006">
              <mc:Choice xmlns:v="urn:schemas-microsoft-com:vml" Requires="v">
                <p:oleObj spid="_x0000_s22544" name="Equation" r:id="rId19" imgW="710400" imgH="422400" progId="">
                  <p:embed/>
                </p:oleObj>
              </mc:Choice>
              <mc:Fallback>
                <p:oleObj name="Equation" r:id="rId19" imgW="710400" imgH="422400" progId="">
                  <p:embed/>
                  <p:pic>
                    <p:nvPicPr>
                      <p:cNvPr id="0" name="OLE substitute image"/>
                      <p:cNvPicPr/>
                      <p:nvPr/>
                    </p:nvPicPr>
                    <p:blipFill>
                      <a:blip r:embed="rId20"/>
                      <a:stretch>
                        <a:fillRect/>
                      </a:stretch>
                    </p:blipFill>
                    <p:spPr>
                      <a:xfrm>
                        <a:off x="4767859" y="2618774"/>
                        <a:ext cx="704849" cy="419099"/>
                      </a:xfrm>
                      <a:prstGeom prst="rect">
                        <a:avLst/>
                      </a:prstGeom>
                      <a:noFill/>
                    </p:spPr>
                  </p:pic>
                </p:oleObj>
              </mc:Fallback>
            </mc:AlternateContent>
          </a:graphicData>
        </a:graphic>
      </p:graphicFrame>
      <p:sp>
        <p:nvSpPr>
          <p:cNvPr id="12" name="TextBox 2"/>
          <p:cNvSpPr txBox="1"/>
          <p:nvPr/>
        </p:nvSpPr>
        <p:spPr>
          <a:xfrm>
            <a:off x="720000" y="348456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审题指导</a:t>
            </a:r>
            <a:r>
              <a:rPr lang="zh-CN" altLang="en-US" sz="1417" kern="0" smtClean="0">
                <a:solidFill>
                  <a:srgbClr val="000000"/>
                </a:solidFill>
                <a:latin typeface="Times New Roman" pitchFamily="65" charset="-122"/>
                <a:ea typeface="宋体" pitchFamily="65" charset="-122"/>
              </a:rPr>
              <a:t>　小灯泡L和滑动变阻器</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、电流表串联,所以通过比较各自允许通过的最大电流就可以确定</a:t>
            </a:r>
            <a:r>
              <a:rPr/>
              <a:t/>
            </a:r>
            <a:br>
              <a:rPr/>
            </a:br>
            <a:r>
              <a:rPr lang="zh-CN" altLang="en-US" sz="1417" kern="0" smtClean="0">
                <a:solidFill>
                  <a:srgbClr val="000000"/>
                </a:solidFill>
                <a:latin typeface="Times New Roman" pitchFamily="65" charset="-122"/>
                <a:ea typeface="宋体" pitchFamily="65" charset="-122"/>
              </a:rPr>
              <a:t>电路中允许通过的最大电流;电路中电流最大时滑动变阻器接入电路中的阻值最小;电路的功率通常是</a:t>
            </a:r>
            <a:r>
              <a:rPr/>
              <a:t/>
            </a:r>
            <a:br>
              <a:rPr/>
            </a:br>
            <a:r>
              <a:rPr lang="zh-CN" altLang="en-US" sz="1417" kern="0" smtClean="0">
                <a:solidFill>
                  <a:srgbClr val="000000"/>
                </a:solidFill>
                <a:latin typeface="Times New Roman" pitchFamily="65" charset="-122"/>
                <a:ea typeface="宋体" pitchFamily="65" charset="-122"/>
              </a:rPr>
              <a:t>指总功率,一般来说要用</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源</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来求解。</a:t>
            </a:r>
            <a:endParaRPr lang="zh-CN" altLang="en-US"/>
          </a:p>
        </p:txBody>
      </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96318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(2019四川成都,B5,2分)(多选)如图甲所示的电路,电源电压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=10 V(恒定不变),</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=8 Ω,闭合开关S后,V</a:t>
            </a:r>
            <a:r>
              <a:rPr lang="zh-CN" altLang="en-US" sz="1067" kern="0" baseline="-15000" smtClean="0">
                <a:solidFill>
                  <a:srgbClr val="000000"/>
                </a:solidFill>
                <a:latin typeface="Times New Roman" pitchFamily="65" charset="-122"/>
                <a:ea typeface="宋体" pitchFamily="65" charset="-122"/>
              </a:rPr>
              <a:t>2</a:t>
            </a:r>
            <a:r>
              <a:rPr/>
              <a:t/>
            </a:r>
            <a:br>
              <a:rPr/>
            </a:br>
            <a:r>
              <a:rPr lang="zh-CN" altLang="en-US" sz="1417" kern="0" smtClean="0">
                <a:solidFill>
                  <a:srgbClr val="000000"/>
                </a:solidFill>
                <a:latin typeface="Times New Roman" pitchFamily="65" charset="-122"/>
                <a:ea typeface="宋体" pitchFamily="65" charset="-122"/>
              </a:rPr>
              <a:t>表的示数为7 V;把甲电路中的两个电压表换成两个电流表,如图乙所示,闭合开关S后,A</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表的示数为1.75</a:t>
            </a:r>
            <a:r>
              <a:rPr/>
              <a:t/>
            </a:r>
            <a:br>
              <a:rPr/>
            </a:br>
            <a:r>
              <a:rPr lang="zh-CN" altLang="en-US" sz="1417" kern="0" smtClean="0">
                <a:solidFill>
                  <a:srgbClr val="000000"/>
                </a:solidFill>
                <a:latin typeface="Times New Roman" pitchFamily="65" charset="-122"/>
                <a:ea typeface="宋体" pitchFamily="65" charset="-122"/>
              </a:rPr>
              <a:t> A。下列说法正确的是 (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A.甲电路中V</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表的示数为5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B.乙电路中A</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表的示数为2.25 A</a:t>
            </a:r>
            <a:endParaRPr lang="zh-CN" altLang="en-US"/>
          </a:p>
        </p:txBody>
      </p:sp>
      <p:pic>
        <p:nvPicPr>
          <p:cNvPr id="3" name="图片 3" descr="textimage46.jpeg"/>
          <p:cNvPicPr>
            <a:picLocks noChangeAspect="1"/>
          </p:cNvPicPr>
          <p:nvPr/>
        </p:nvPicPr>
        <p:blipFill>
          <a:blip r:embed="rId4"/>
          <a:stretch>
            <a:fillRect/>
          </a:stretch>
        </p:blipFill>
        <p:spPr>
          <a:xfrm>
            <a:off x="1714480" y="2011633"/>
            <a:ext cx="4357718" cy="1687250"/>
          </a:xfrm>
          <a:prstGeom prst="rect">
            <a:avLst/>
          </a:prstGeom>
        </p:spPr>
      </p:pic>
      <p:sp>
        <p:nvSpPr>
          <p:cNvPr id="4" name="TextBox 2"/>
          <p:cNvSpPr txBox="1"/>
          <p:nvPr/>
        </p:nvSpPr>
        <p:spPr>
          <a:xfrm>
            <a:off x="720000" y="4270387"/>
            <a:ext cx="8316000" cy="4489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C.甲电路消耗的总功率为2.5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D.乙电路中</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消耗的功率为10 W</a:t>
            </a:r>
            <a:endParaRPr lang="zh-CN" altLang="en-US"/>
          </a:p>
        </p:txBody>
      </p:sp>
    </p:spTree>
    <p:custDataLst>
      <p:custData r:id="rId1"/>
    </p:custData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41611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AC</a:t>
            </a:r>
            <a:r>
              <a:rPr lang="zh-CN" altLang="en-US" sz="1417" kern="0" smtClean="0">
                <a:solidFill>
                  <a:srgbClr val="000000"/>
                </a:solidFill>
                <a:latin typeface="Times New Roman" pitchFamily="65" charset="-122"/>
                <a:ea typeface="宋体" pitchFamily="65" charset="-122"/>
              </a:rPr>
              <a:t>　甲图中</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串联,V</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表测</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两端电压,V</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表测</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两端电压,则</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两端的电压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=1</a:t>
            </a:r>
            <a:r>
              <a:rPr/>
              <a:t/>
            </a:r>
            <a:br>
              <a:rPr/>
            </a:br>
            <a:r>
              <a:rPr lang="zh-CN" altLang="en-US" sz="1417" kern="0" smtClean="0">
                <a:solidFill>
                  <a:srgbClr val="000000"/>
                </a:solidFill>
                <a:latin typeface="Times New Roman" pitchFamily="65" charset="-122"/>
                <a:ea typeface="宋体" pitchFamily="65" charset="-122"/>
              </a:rPr>
              <a:t>0 V-7 V=3 V,根据串联电路电流处处相等可得</a:t>
            </a:r>
            <a:r>
              <a:rPr lang="zh-CN" altLang="en-US" sz="2590" kern="0" spc="-4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90" kern="0" spc="18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①;乙图中</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并联,A</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表测通过</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的电流之和,A</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表测通过</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的电流之和,则有</a:t>
            </a:r>
            <a:r>
              <a:rPr lang="zh-CN" altLang="en-US" sz="2590" kern="0" spc="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90" kern="0" spc="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=1.75 A,解得</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 Ω,代入①式中,得</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=12 Ω,</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甲图中V</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表的示数</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2465" kern="0" spc="6309" smtClean="0">
                <a:solidFill>
                  <a:srgbClr val="000000"/>
                </a:solidFill>
                <a:latin typeface="Times New Roman" pitchFamily="65" charset="-122"/>
                <a:ea typeface="宋体" pitchFamily="65" charset="-122"/>
              </a:rPr>
              <a:t> </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(12 Ω+8 Ω)=5 V,A项正确;乙图中A</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表示数</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endParaRPr lang="zh-CN" altLang="en-US"/>
          </a:p>
          <a:p>
            <a:pPr marL="0" indent="0" eaLnBrk="0" latinLnBrk="1" hangingPunct="0">
              <a:lnSpc>
                <a:spcPct val="100000"/>
              </a:lnSpc>
              <a:spcBef>
                <a:spcPts val="367"/>
              </a:spcBef>
              <a:buNone/>
            </a:pPr>
            <a:r>
              <a:rPr lang="zh-CN" altLang="en-US" sz="1417" kern="0" smtClean="0">
                <a:solidFill>
                  <a:srgbClr val="000000"/>
                </a:solidFill>
                <a:latin typeface="Times New Roman" pitchFamily="65" charset="-122"/>
                <a:ea typeface="宋体" pitchFamily="65" charset="-122"/>
              </a:rPr>
              <a:t>=</a:t>
            </a:r>
            <a:r>
              <a:rPr lang="zh-CN" altLang="en-US" sz="2590" kern="0" spc="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90" kern="0" spc="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14" kern="0" spc="31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200" smtClean="0">
                <a:solidFill>
                  <a:srgbClr val="000000"/>
                </a:solidFill>
                <a:latin typeface="Times New Roman" pitchFamily="65" charset="-122"/>
                <a:ea typeface="宋体" pitchFamily="65" charset="-122"/>
              </a:rPr>
              <a:t> </a:t>
            </a:r>
            <a:r>
              <a:rPr lang="zh-CN" altLang="en-US" sz="1417" kern="0" smtClean="0">
                <a:solidFill>
                  <a:srgbClr val="000000"/>
                </a:solidFill>
                <a:latin typeface="黑体"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2.08 A,B项错误;甲电路中,</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590" kern="0" spc="39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=0.25 A,总功率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=10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0.25 A=2.</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5 W,故C项正确;乙电路中,</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消耗的功率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2715" kern="0" spc="-6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43" kern="0" spc="1531" smtClean="0">
                <a:solidFill>
                  <a:srgbClr val="000000"/>
                </a:solidFill>
                <a:latin typeface="Times New Roman" pitchFamily="65" charset="-122"/>
                <a:ea typeface="宋体" pitchFamily="65" charset="-122"/>
              </a:rPr>
              <a:t> </a:t>
            </a:r>
            <a:r>
              <a:rPr lang="zh-CN" altLang="en-US" sz="1417" kern="0" smtClean="0">
                <a:solidFill>
                  <a:srgbClr val="000000"/>
                </a:solidFill>
                <a:latin typeface="黑体"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8.3 W,故D项错误。</a:t>
            </a:r>
            <a:endParaRPr lang="zh-CN" altLang="en-US"/>
          </a:p>
        </p:txBody>
      </p:sp>
      <p:graphicFrame>
        <p:nvGraphicFramePr>
          <p:cNvPr id="4" name="对象 3"/>
          <p:cNvGraphicFramePr>
            <a:graphicFrameLocks noChangeAspect="1"/>
          </p:cNvGraphicFramePr>
          <p:nvPr/>
        </p:nvGraphicFramePr>
        <p:xfrm>
          <a:off x="4197465" y="1509917"/>
          <a:ext cx="266699" cy="447674"/>
        </p:xfrm>
        <a:graphic>
          <a:graphicData uri="http://schemas.openxmlformats.org/presentationml/2006/ole">
            <mc:AlternateContent xmlns:mc="http://schemas.openxmlformats.org/markup-compatibility/2006">
              <mc:Choice xmlns:v="urn:schemas-microsoft-com:vml" Requires="v">
                <p:oleObj spid="_x0000_s23565" name="Equation" r:id="rId5" imgW="268800" imgH="451200" progId="">
                  <p:embed/>
                </p:oleObj>
              </mc:Choice>
              <mc:Fallback>
                <p:oleObj name="Equation" r:id="rId5" imgW="268800" imgH="451200" progId="">
                  <p:embed/>
                  <p:pic>
                    <p:nvPicPr>
                      <p:cNvPr id="0" name="OLE substitute image"/>
                      <p:cNvPicPr/>
                      <p:nvPr/>
                    </p:nvPicPr>
                    <p:blipFill>
                      <a:blip r:embed="rId6"/>
                      <a:stretch>
                        <a:fillRect/>
                      </a:stretch>
                    </p:blipFill>
                    <p:spPr>
                      <a:xfrm>
                        <a:off x="4197465" y="1509917"/>
                        <a:ext cx="266699" cy="447674"/>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4565679" y="1509917"/>
          <a:ext cx="561975" cy="447675"/>
        </p:xfrm>
        <a:graphic>
          <a:graphicData uri="http://schemas.openxmlformats.org/presentationml/2006/ole">
            <mc:AlternateContent xmlns:mc="http://schemas.openxmlformats.org/markup-compatibility/2006">
              <mc:Choice xmlns:v="urn:schemas-microsoft-com:vml" Requires="v">
                <p:oleObj spid="_x0000_s23566" name="Equation" r:id="rId7" imgW="566400" imgH="451200" progId="">
                  <p:embed/>
                </p:oleObj>
              </mc:Choice>
              <mc:Fallback>
                <p:oleObj name="Equation" r:id="rId7" imgW="566400" imgH="451200" progId="">
                  <p:embed/>
                  <p:pic>
                    <p:nvPicPr>
                      <p:cNvPr id="0" name="OLE substitute image"/>
                      <p:cNvPicPr/>
                      <p:nvPr/>
                    </p:nvPicPr>
                    <p:blipFill>
                      <a:blip r:embed="rId8"/>
                      <a:stretch>
                        <a:fillRect/>
                      </a:stretch>
                    </p:blipFill>
                    <p:spPr>
                      <a:xfrm>
                        <a:off x="4565679" y="1509917"/>
                        <a:ext cx="561975" cy="447675"/>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4324719" y="1961171"/>
          <a:ext cx="333374" cy="447674"/>
        </p:xfrm>
        <a:graphic>
          <a:graphicData uri="http://schemas.openxmlformats.org/presentationml/2006/ole">
            <mc:AlternateContent xmlns:mc="http://schemas.openxmlformats.org/markup-compatibility/2006">
              <mc:Choice xmlns:v="urn:schemas-microsoft-com:vml" Requires="v">
                <p:oleObj spid="_x0000_s23567" name="Equation" r:id="rId9" imgW="336000" imgH="451200" progId="">
                  <p:embed/>
                </p:oleObj>
              </mc:Choice>
              <mc:Fallback>
                <p:oleObj name="Equation" r:id="rId9" imgW="336000" imgH="451200" progId="">
                  <p:embed/>
                  <p:pic>
                    <p:nvPicPr>
                      <p:cNvPr id="0" name="OLE substitute image"/>
                      <p:cNvPicPr/>
                      <p:nvPr/>
                    </p:nvPicPr>
                    <p:blipFill>
                      <a:blip r:embed="rId10"/>
                      <a:stretch>
                        <a:fillRect/>
                      </a:stretch>
                    </p:blipFill>
                    <p:spPr>
                      <a:xfrm>
                        <a:off x="4324719" y="1961171"/>
                        <a:ext cx="333374" cy="447674"/>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4759608" y="1961171"/>
          <a:ext cx="333374" cy="447674"/>
        </p:xfrm>
        <a:graphic>
          <a:graphicData uri="http://schemas.openxmlformats.org/presentationml/2006/ole">
            <mc:AlternateContent xmlns:mc="http://schemas.openxmlformats.org/markup-compatibility/2006">
              <mc:Choice xmlns:v="urn:schemas-microsoft-com:vml" Requires="v">
                <p:oleObj spid="_x0000_s23568" name="Equation" r:id="rId11" imgW="336000" imgH="451200" progId="">
                  <p:embed/>
                </p:oleObj>
              </mc:Choice>
              <mc:Fallback>
                <p:oleObj name="Equation" r:id="rId11" imgW="336000" imgH="451200" progId="">
                  <p:embed/>
                  <p:pic>
                    <p:nvPicPr>
                      <p:cNvPr id="0" name="OLE substitute image"/>
                      <p:cNvPicPr/>
                      <p:nvPr/>
                    </p:nvPicPr>
                    <p:blipFill>
                      <a:blip r:embed="rId12"/>
                      <a:stretch>
                        <a:fillRect/>
                      </a:stretch>
                    </p:blipFill>
                    <p:spPr>
                      <a:xfrm>
                        <a:off x="4759608" y="1961171"/>
                        <a:ext cx="333374" cy="447674"/>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3608138" y="2385138"/>
          <a:ext cx="1114425" cy="419099"/>
        </p:xfrm>
        <a:graphic>
          <a:graphicData uri="http://schemas.openxmlformats.org/presentationml/2006/ole">
            <mc:AlternateContent xmlns:mc="http://schemas.openxmlformats.org/markup-compatibility/2006">
              <mc:Choice xmlns:v="urn:schemas-microsoft-com:vml" Requires="v">
                <p:oleObj spid="_x0000_s23569" name="Equation" r:id="rId13" imgW="1123200" imgH="422400" progId="">
                  <p:embed/>
                </p:oleObj>
              </mc:Choice>
              <mc:Fallback>
                <p:oleObj name="Equation" r:id="rId13" imgW="1123200" imgH="422400" progId="">
                  <p:embed/>
                  <p:pic>
                    <p:nvPicPr>
                      <p:cNvPr id="0" name="OLE substitute image"/>
                      <p:cNvPicPr/>
                      <p:nvPr/>
                    </p:nvPicPr>
                    <p:blipFill>
                      <a:blip r:embed="rId14"/>
                      <a:stretch>
                        <a:fillRect/>
                      </a:stretch>
                    </p:blipFill>
                    <p:spPr>
                      <a:xfrm>
                        <a:off x="3608138" y="2385138"/>
                        <a:ext cx="1114425" cy="41909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795137" y="2837116"/>
          <a:ext cx="333374" cy="447675"/>
        </p:xfrm>
        <a:graphic>
          <a:graphicData uri="http://schemas.openxmlformats.org/presentationml/2006/ole">
            <mc:AlternateContent xmlns:mc="http://schemas.openxmlformats.org/markup-compatibility/2006">
              <mc:Choice xmlns:v="urn:schemas-microsoft-com:vml" Requires="v">
                <p:oleObj spid="_x0000_s23570" name="Equation" r:id="rId15" imgW="336000" imgH="451200" progId="">
                  <p:embed/>
                </p:oleObj>
              </mc:Choice>
              <mc:Fallback>
                <p:oleObj name="Equation" r:id="rId15" imgW="336000" imgH="451200" progId="">
                  <p:embed/>
                  <p:pic>
                    <p:nvPicPr>
                      <p:cNvPr id="0" name="OLE substitute image"/>
                      <p:cNvPicPr/>
                      <p:nvPr/>
                    </p:nvPicPr>
                    <p:blipFill>
                      <a:blip r:embed="rId16"/>
                      <a:stretch>
                        <a:fillRect/>
                      </a:stretch>
                    </p:blipFill>
                    <p:spPr>
                      <a:xfrm>
                        <a:off x="795137" y="2837116"/>
                        <a:ext cx="333374" cy="447675"/>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1230026" y="2837116"/>
          <a:ext cx="333374" cy="447675"/>
        </p:xfrm>
        <a:graphic>
          <a:graphicData uri="http://schemas.openxmlformats.org/presentationml/2006/ole">
            <mc:AlternateContent xmlns:mc="http://schemas.openxmlformats.org/markup-compatibility/2006">
              <mc:Choice xmlns:v="urn:schemas-microsoft-com:vml" Requires="v">
                <p:oleObj spid="_x0000_s23571" name="Equation" r:id="rId17" imgW="336000" imgH="451200" progId="">
                  <p:embed/>
                </p:oleObj>
              </mc:Choice>
              <mc:Fallback>
                <p:oleObj name="Equation" r:id="rId17" imgW="336000" imgH="451200" progId="">
                  <p:embed/>
                  <p:pic>
                    <p:nvPicPr>
                      <p:cNvPr id="0" name="OLE substitute image"/>
                      <p:cNvPicPr/>
                      <p:nvPr/>
                    </p:nvPicPr>
                    <p:blipFill>
                      <a:blip r:embed="rId18"/>
                      <a:stretch>
                        <a:fillRect/>
                      </a:stretch>
                    </p:blipFill>
                    <p:spPr>
                      <a:xfrm>
                        <a:off x="1230026" y="2837116"/>
                        <a:ext cx="333374" cy="447675"/>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1664915" y="2836781"/>
          <a:ext cx="333374" cy="400049"/>
        </p:xfrm>
        <a:graphic>
          <a:graphicData uri="http://schemas.openxmlformats.org/presentationml/2006/ole">
            <mc:AlternateContent xmlns:mc="http://schemas.openxmlformats.org/markup-compatibility/2006">
              <mc:Choice xmlns:v="urn:schemas-microsoft-com:vml" Requires="v">
                <p:oleObj spid="_x0000_s23572" name="Equation" r:id="rId19" imgW="336000" imgH="403200" progId="">
                  <p:embed/>
                </p:oleObj>
              </mc:Choice>
              <mc:Fallback>
                <p:oleObj name="Equation" r:id="rId19" imgW="336000" imgH="403200" progId="">
                  <p:embed/>
                  <p:pic>
                    <p:nvPicPr>
                      <p:cNvPr id="0" name="OLE substitute image"/>
                      <p:cNvPicPr/>
                      <p:nvPr/>
                    </p:nvPicPr>
                    <p:blipFill>
                      <a:blip r:embed="rId20"/>
                      <a:stretch>
                        <a:fillRect/>
                      </a:stretch>
                    </p:blipFill>
                    <p:spPr>
                      <a:xfrm>
                        <a:off x="1664915" y="2836781"/>
                        <a:ext cx="333374" cy="400049"/>
                      </a:xfrm>
                      <a:prstGeom prst="rect">
                        <a:avLst/>
                      </a:prstGeom>
                      <a:noFill/>
                    </p:spPr>
                  </p:pic>
                </p:oleObj>
              </mc:Fallback>
            </mc:AlternateContent>
          </a:graphicData>
        </a:graphic>
      </p:graphicFrame>
      <p:graphicFrame>
        <p:nvGraphicFramePr>
          <p:cNvPr id="12" name="对象 11"/>
          <p:cNvGraphicFramePr>
            <a:graphicFrameLocks noChangeAspect="1"/>
          </p:cNvGraphicFramePr>
          <p:nvPr/>
        </p:nvGraphicFramePr>
        <p:xfrm>
          <a:off x="2099803" y="2826661"/>
          <a:ext cx="333375" cy="419099"/>
        </p:xfrm>
        <a:graphic>
          <a:graphicData uri="http://schemas.openxmlformats.org/presentationml/2006/ole">
            <mc:AlternateContent xmlns:mc="http://schemas.openxmlformats.org/markup-compatibility/2006">
              <mc:Choice xmlns:v="urn:schemas-microsoft-com:vml" Requires="v">
                <p:oleObj spid="_x0000_s23573" name="Equation" r:id="rId21" imgW="336000" imgH="422400" progId="">
                  <p:embed/>
                </p:oleObj>
              </mc:Choice>
              <mc:Fallback>
                <p:oleObj name="Equation" r:id="rId21" imgW="336000" imgH="422400" progId="">
                  <p:embed/>
                  <p:pic>
                    <p:nvPicPr>
                      <p:cNvPr id="0" name="OLE substitute image"/>
                      <p:cNvPicPr/>
                      <p:nvPr/>
                    </p:nvPicPr>
                    <p:blipFill>
                      <a:blip r:embed="rId22"/>
                      <a:stretch>
                        <a:fillRect/>
                      </a:stretch>
                    </p:blipFill>
                    <p:spPr>
                      <a:xfrm>
                        <a:off x="2099803" y="2826661"/>
                        <a:ext cx="333375" cy="419099"/>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4784692" y="2837116"/>
          <a:ext cx="828674" cy="447674"/>
        </p:xfrm>
        <a:graphic>
          <a:graphicData uri="http://schemas.openxmlformats.org/presentationml/2006/ole">
            <mc:AlternateContent xmlns:mc="http://schemas.openxmlformats.org/markup-compatibility/2006">
              <mc:Choice xmlns:v="urn:schemas-microsoft-com:vml" Requires="v">
                <p:oleObj spid="_x0000_s23574" name="Equation" r:id="rId23" imgW="835200" imgH="451200" progId="">
                  <p:embed/>
                </p:oleObj>
              </mc:Choice>
              <mc:Fallback>
                <p:oleObj name="Equation" r:id="rId23" imgW="835200" imgH="451200" progId="">
                  <p:embed/>
                  <p:pic>
                    <p:nvPicPr>
                      <p:cNvPr id="0" name="OLE substitute image"/>
                      <p:cNvPicPr/>
                      <p:nvPr/>
                    </p:nvPicPr>
                    <p:blipFill>
                      <a:blip r:embed="rId24"/>
                      <a:stretch>
                        <a:fillRect/>
                      </a:stretch>
                    </p:blipFill>
                    <p:spPr>
                      <a:xfrm>
                        <a:off x="4784692" y="2837116"/>
                        <a:ext cx="828674" cy="447674"/>
                      </a:xfrm>
                      <a:prstGeom prst="rect">
                        <a:avLst/>
                      </a:prstGeom>
                      <a:noFill/>
                    </p:spPr>
                  </p:pic>
                </p:oleObj>
              </mc:Fallback>
            </mc:AlternateContent>
          </a:graphicData>
        </a:graphic>
      </p:graphicFrame>
      <p:graphicFrame>
        <p:nvGraphicFramePr>
          <p:cNvPr id="14" name="对象 13"/>
          <p:cNvGraphicFramePr>
            <a:graphicFrameLocks noChangeAspect="1"/>
          </p:cNvGraphicFramePr>
          <p:nvPr/>
        </p:nvGraphicFramePr>
        <p:xfrm>
          <a:off x="4008269" y="3267649"/>
          <a:ext cx="257174" cy="476249"/>
        </p:xfrm>
        <a:graphic>
          <a:graphicData uri="http://schemas.openxmlformats.org/presentationml/2006/ole">
            <mc:AlternateContent xmlns:mc="http://schemas.openxmlformats.org/markup-compatibility/2006">
              <mc:Choice xmlns:v="urn:schemas-microsoft-com:vml" Requires="v">
                <p:oleObj spid="_x0000_s23575" name="Equation" r:id="rId25" imgW="259200" imgH="480000" progId="">
                  <p:embed/>
                </p:oleObj>
              </mc:Choice>
              <mc:Fallback>
                <p:oleObj name="Equation" r:id="rId25" imgW="259200" imgH="480000" progId="">
                  <p:embed/>
                  <p:pic>
                    <p:nvPicPr>
                      <p:cNvPr id="0" name="OLE substitute image"/>
                      <p:cNvPicPr/>
                      <p:nvPr/>
                    </p:nvPicPr>
                    <p:blipFill>
                      <a:blip r:embed="rId26"/>
                      <a:stretch>
                        <a:fillRect/>
                      </a:stretch>
                    </p:blipFill>
                    <p:spPr>
                      <a:xfrm>
                        <a:off x="4008269" y="3267649"/>
                        <a:ext cx="257174" cy="476249"/>
                      </a:xfrm>
                      <a:prstGeom prst="rect">
                        <a:avLst/>
                      </a:prstGeom>
                      <a:noFill/>
                    </p:spPr>
                  </p:pic>
                </p:oleObj>
              </mc:Fallback>
            </mc:AlternateContent>
          </a:graphicData>
        </a:graphic>
      </p:graphicFrame>
      <p:graphicFrame>
        <p:nvGraphicFramePr>
          <p:cNvPr id="15" name="对象 14"/>
          <p:cNvGraphicFramePr>
            <a:graphicFrameLocks noChangeAspect="1"/>
          </p:cNvGraphicFramePr>
          <p:nvPr/>
        </p:nvGraphicFramePr>
        <p:xfrm>
          <a:off x="4366958" y="3268393"/>
          <a:ext cx="504824" cy="428625"/>
        </p:xfrm>
        <a:graphic>
          <a:graphicData uri="http://schemas.openxmlformats.org/presentationml/2006/ole">
            <mc:AlternateContent xmlns:mc="http://schemas.openxmlformats.org/markup-compatibility/2006">
              <mc:Choice xmlns:v="urn:schemas-microsoft-com:vml" Requires="v">
                <p:oleObj spid="_x0000_s23576" name="Equation" r:id="rId27" imgW="508800" imgH="432000" progId="">
                  <p:embed/>
                </p:oleObj>
              </mc:Choice>
              <mc:Fallback>
                <p:oleObj name="Equation" r:id="rId27" imgW="508800" imgH="432000" progId="">
                  <p:embed/>
                  <p:pic>
                    <p:nvPicPr>
                      <p:cNvPr id="0" name="OLE substitute image"/>
                      <p:cNvPicPr/>
                      <p:nvPr/>
                    </p:nvPicPr>
                    <p:blipFill>
                      <a:blip r:embed="rId28"/>
                      <a:stretch>
                        <a:fillRect/>
                      </a:stretch>
                    </p:blipFill>
                    <p:spPr>
                      <a:xfrm>
                        <a:off x="4366958" y="3268393"/>
                        <a:ext cx="504824" cy="428625"/>
                      </a:xfrm>
                      <a:prstGeom prst="rect">
                        <a:avLst/>
                      </a:prstGeom>
                      <a:noFill/>
                    </p:spPr>
                  </p:pic>
                </p:oleObj>
              </mc:Fallback>
            </mc:AlternateContent>
          </a:graphicData>
        </a:graphic>
      </p:graphicFrame>
    </p:spTree>
    <p:custDataLst>
      <p:custData r:id="rId2"/>
    </p:custData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286277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(2018吉林,4,2分)如图所示,电源电压保持不变,闭合开关S,当滑片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向右移动时 (　　)</a:t>
            </a:r>
            <a:endParaRPr lang="zh-CN" altLang="en-US"/>
          </a:p>
          <a:p>
            <a:pPr marL="0" indent="0" eaLnBrk="0" latinLnBrk="1" hangingPunct="0">
              <a:lnSpc>
                <a:spcPct val="100000"/>
              </a:lnSpc>
              <a:spcBef>
                <a:spcPts val="141"/>
              </a:spcBef>
              <a:buNone/>
            </a:pPr>
            <a:r>
              <a:rPr lang="zh-CN" altLang="en-US" sz="8934" kern="0" spc="16040"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677"/>
              </a:spcBef>
              <a:buNone/>
            </a:pPr>
            <a:r>
              <a:rPr lang="zh-CN" altLang="en-US" sz="1417" kern="0" smtClean="0">
                <a:solidFill>
                  <a:srgbClr val="000000"/>
                </a:solidFill>
                <a:latin typeface="Times New Roman" pitchFamily="65" charset="-122"/>
                <a:ea typeface="宋体" pitchFamily="65" charset="-122"/>
              </a:rPr>
              <a:t>A.电压表的示数不变,总功率变小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B.电流表的示数变大,总功率变大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C.电压表的示数变大,灯的亮度变暗</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D.电流表的示数变小,灯的亮度变暗</a:t>
            </a:r>
            <a:endParaRPr lang="zh-CN" altLang="en-US"/>
          </a:p>
        </p:txBody>
      </p:sp>
      <p:pic>
        <p:nvPicPr>
          <p:cNvPr id="3" name="图片 3" descr="textimage47.jpeg"/>
          <p:cNvPicPr>
            <a:picLocks noChangeAspect="1"/>
          </p:cNvPicPr>
          <p:nvPr/>
        </p:nvPicPr>
        <p:blipFill>
          <a:blip r:embed="rId4"/>
          <a:stretch>
            <a:fillRect/>
          </a:stretch>
        </p:blipFill>
        <p:spPr>
          <a:xfrm>
            <a:off x="2500298" y="1422858"/>
            <a:ext cx="2467551" cy="1474602"/>
          </a:xfrm>
          <a:prstGeom prst="rect">
            <a:avLst/>
          </a:prstGeom>
        </p:spPr>
      </p:pic>
      <p:sp>
        <p:nvSpPr>
          <p:cNvPr id="4" name="TextBox 2"/>
          <p:cNvSpPr txBox="1"/>
          <p:nvPr/>
        </p:nvSpPr>
        <p:spPr>
          <a:xfrm>
            <a:off x="720000" y="3923188"/>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分析题图可知,电路中灯泡与滑动变阻器串联,电压表测量电源电压,示数保持不变,当滑片向</a:t>
            </a:r>
            <a:r>
              <a:rPr/>
              <a:t/>
            </a:r>
            <a:br>
              <a:rPr/>
            </a:br>
            <a:r>
              <a:rPr lang="zh-CN" altLang="en-US" sz="1417" kern="0" smtClean="0">
                <a:solidFill>
                  <a:srgbClr val="000000"/>
                </a:solidFill>
                <a:latin typeface="Times New Roman" pitchFamily="65" charset="-122"/>
                <a:ea typeface="宋体" pitchFamily="65" charset="-122"/>
              </a:rPr>
              <a:t>右移动时,滑动变阻器连入电路的电阻变小,电路中的电流变大,灯泡变亮,根据</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可知,电路消耗的总</a:t>
            </a:r>
            <a:r>
              <a:rPr/>
              <a:t/>
            </a:r>
            <a:br>
              <a:rPr/>
            </a:br>
            <a:r>
              <a:rPr lang="zh-CN" altLang="en-US" sz="1417" kern="0" smtClean="0">
                <a:solidFill>
                  <a:srgbClr val="000000"/>
                </a:solidFill>
                <a:latin typeface="Times New Roman" pitchFamily="65" charset="-122"/>
                <a:ea typeface="宋体" pitchFamily="65" charset="-122"/>
              </a:rPr>
              <a:t>功率变大,故本题应选B。</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333745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(2020四川成都,B5,2分)(多选)如图所示电路,电源电压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恒定。当</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间接入标有“3 V　1.5 W”字</a:t>
            </a:r>
            <a:r>
              <a:rPr/>
              <a:t/>
            </a:r>
            <a:br>
              <a:rPr/>
            </a:br>
            <a:r>
              <a:rPr lang="zh-CN" altLang="en-US" sz="1417" kern="0" smtClean="0">
                <a:solidFill>
                  <a:srgbClr val="000000"/>
                </a:solidFill>
                <a:latin typeface="Times New Roman" pitchFamily="65" charset="-122"/>
                <a:ea typeface="宋体" pitchFamily="65" charset="-122"/>
              </a:rPr>
              <a:t>样的灯泡L(忽略灯丝电阻变化),闭合S、S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,断开S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移到某一位置时电流表示数为</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,再向上移</a:t>
            </a:r>
            <a:r>
              <a:rPr/>
              <a:t/>
            </a:r>
            <a:br>
              <a:rPr/>
            </a:br>
            <a:r>
              <a:rPr lang="zh-CN" altLang="en-US" sz="1417" kern="0" smtClean="0">
                <a:solidFill>
                  <a:srgbClr val="000000"/>
                </a:solidFill>
                <a:latin typeface="Times New Roman" pitchFamily="65" charset="-122"/>
                <a:ea typeface="宋体" pitchFamily="65" charset="-122"/>
              </a:rPr>
              <a:t>动一段距离,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的阻值变化了5 Ω,电流表示数变化了0.1 A,L恰好正常发光;当</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间换接为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,闭合S、S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a:t>
            </a:r>
            <a:r>
              <a:rPr/>
              <a:t/>
            </a:r>
            <a:br>
              <a:rPr/>
            </a:br>
            <a:r>
              <a:rPr lang="zh-CN" altLang="en-US" sz="1417" kern="0" smtClean="0">
                <a:solidFill>
                  <a:srgbClr val="000000"/>
                </a:solidFill>
                <a:latin typeface="Times New Roman" pitchFamily="65" charset="-122"/>
                <a:ea typeface="宋体" pitchFamily="65" charset="-122"/>
              </a:rPr>
              <a:t>断开S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,电压表示数为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的功率为</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的功率为</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黑体"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,电路的总功率为5 W。</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均为</a:t>
            </a:r>
            <a:r>
              <a:rPr/>
              <a:t/>
            </a:r>
            <a:br>
              <a:rPr/>
            </a:br>
            <a:r>
              <a:rPr lang="zh-CN" altLang="en-US" sz="1417" kern="0" smtClean="0">
                <a:solidFill>
                  <a:srgbClr val="000000"/>
                </a:solidFill>
                <a:latin typeface="Times New Roman" pitchFamily="65" charset="-122"/>
                <a:ea typeface="宋体" pitchFamily="65" charset="-122"/>
              </a:rPr>
              <a:t>定值电阻,每个电阻的阻值只有2 Ω、5 Ω、7 Ω、9 Ω这四种可能。下列结论正确的是 (　　)</a:t>
            </a:r>
            <a:endParaRPr lang="zh-CN" altLang="en-US"/>
          </a:p>
          <a:p>
            <a:pPr marL="0" indent="0" eaLnBrk="0" latinLnBrk="1" hangingPunct="0">
              <a:lnSpc>
                <a:spcPct val="100000"/>
              </a:lnSpc>
              <a:spcBef>
                <a:spcPts val="141"/>
              </a:spcBef>
              <a:buNone/>
            </a:pPr>
            <a:r>
              <a:rPr lang="zh-CN" altLang="en-US" sz="9268" kern="0" spc="7081"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794"/>
              </a:spcBef>
              <a:buNone/>
            </a:pPr>
            <a:r>
              <a:rPr lang="zh-CN" altLang="en-US" sz="1417" kern="0" smtClean="0">
                <a:solidFill>
                  <a:srgbClr val="000000"/>
                </a:solidFill>
                <a:latin typeface="Times New Roman" pitchFamily="65" charset="-122"/>
                <a:ea typeface="宋体" pitchFamily="65" charset="-122"/>
              </a:rPr>
              <a:t>A.</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=0.4 A　</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B.</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=12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可能是2.5 V　</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D.</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可能是2.25 W</a:t>
            </a:r>
            <a:endParaRPr lang="zh-CN" altLang="en-US"/>
          </a:p>
        </p:txBody>
      </p:sp>
      <p:pic>
        <p:nvPicPr>
          <p:cNvPr id="3" name="图片 3" descr="textimage5.jpeg"/>
          <p:cNvPicPr>
            <a:picLocks noChangeAspect="1"/>
          </p:cNvPicPr>
          <p:nvPr/>
        </p:nvPicPr>
        <p:blipFill>
          <a:blip r:embed="rId4"/>
          <a:stretch>
            <a:fillRect/>
          </a:stretch>
        </p:blipFill>
        <p:spPr>
          <a:xfrm>
            <a:off x="2714612" y="1994362"/>
            <a:ext cx="1607616" cy="1526498"/>
          </a:xfrm>
          <a:prstGeom prst="rect">
            <a:avLst/>
          </a:prstGeom>
        </p:spPr>
      </p:pic>
    </p:spTree>
    <p:custDataLst>
      <p:custData r:id="rId1"/>
    </p:custData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318266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6.</a:t>
            </a:r>
            <a:r>
              <a:rPr lang="zh-CN" altLang="en-US" sz="1417" kern="0" smtClean="0">
                <a:solidFill>
                  <a:srgbClr val="000000"/>
                </a:solidFill>
                <a:latin typeface="Times New Roman" pitchFamily="65" charset="-122"/>
                <a:ea typeface="宋体" pitchFamily="65" charset="-122"/>
              </a:rPr>
              <a:t>(2016重庆B,8,3分)一只小灯泡标有“3.8 V”字样,额定功率模糊不清,某同学设计了如图甲所示的电</a:t>
            </a:r>
            <a:r>
              <a:rPr/>
              <a:t/>
            </a:r>
            <a:br>
              <a:rPr/>
            </a:br>
            <a:r>
              <a:rPr lang="zh-CN" altLang="en-US" sz="1417" kern="0" smtClean="0">
                <a:solidFill>
                  <a:srgbClr val="000000"/>
                </a:solidFill>
                <a:latin typeface="Times New Roman" pitchFamily="65" charset="-122"/>
                <a:ea typeface="宋体" pitchFamily="65" charset="-122"/>
              </a:rPr>
              <a:t>路进行测量,电源电压恒为6 V,电压表、电流表使用的量程分别为0~3 V,0~0.6 A,滑动变阻器的规格为</a:t>
            </a:r>
            <a:r>
              <a:rPr/>
              <a:t/>
            </a:r>
            <a:br>
              <a:rPr/>
            </a:br>
            <a:r>
              <a:rPr lang="zh-CN" altLang="en-US" sz="1417" kern="0" smtClean="0">
                <a:solidFill>
                  <a:srgbClr val="000000"/>
                </a:solidFill>
                <a:latin typeface="Times New Roman" pitchFamily="65" charset="-122"/>
                <a:ea typeface="宋体" pitchFamily="65" charset="-122"/>
              </a:rPr>
              <a:t>“10 Ω　1 A”,他根据实验数据作出了电压表、电流表示数的</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图像,如图乙所示。则以下判断正确</a:t>
            </a:r>
            <a:r>
              <a:rPr/>
              <a:t/>
            </a:r>
            <a:br>
              <a:rPr/>
            </a:br>
            <a:r>
              <a:rPr lang="zh-CN" altLang="en-US" sz="1417" kern="0" smtClean="0">
                <a:solidFill>
                  <a:srgbClr val="000000"/>
                </a:solidFill>
                <a:latin typeface="Times New Roman" pitchFamily="65" charset="-122"/>
                <a:ea typeface="宋体" pitchFamily="65" charset="-122"/>
              </a:rPr>
              <a:t>的是 (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   </a:t>
            </a:r>
            <a:r>
              <a:rPr lang="zh-CN" altLang="en-US" sz="7762" kern="0" spc="648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276"/>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　　　　　　　　　　　　　　乙</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A.小灯泡的额定功率为0.88 W</a:t>
            </a:r>
            <a:endParaRPr lang="zh-CN" altLang="en-US"/>
          </a:p>
        </p:txBody>
      </p:sp>
      <p:pic>
        <p:nvPicPr>
          <p:cNvPr id="3" name="图片 3" descr="textimage48.jpeg"/>
          <p:cNvPicPr>
            <a:picLocks noChangeAspect="1"/>
          </p:cNvPicPr>
          <p:nvPr/>
        </p:nvPicPr>
        <p:blipFill>
          <a:blip r:embed="rId4"/>
          <a:stretch>
            <a:fillRect/>
          </a:stretch>
        </p:blipFill>
        <p:spPr>
          <a:xfrm>
            <a:off x="1205397" y="1637172"/>
            <a:ext cx="2610853" cy="1740569"/>
          </a:xfrm>
          <a:prstGeom prst="rect">
            <a:avLst/>
          </a:prstGeom>
        </p:spPr>
      </p:pic>
      <p:pic>
        <p:nvPicPr>
          <p:cNvPr id="4" name="图片 4" descr="textimage49.jpeg"/>
          <p:cNvPicPr>
            <a:picLocks noChangeAspect="1"/>
          </p:cNvPicPr>
          <p:nvPr/>
        </p:nvPicPr>
        <p:blipFill>
          <a:blip r:embed="rId5"/>
          <a:stretch>
            <a:fillRect/>
          </a:stretch>
        </p:blipFill>
        <p:spPr>
          <a:xfrm>
            <a:off x="4405324" y="1674019"/>
            <a:ext cx="1809750" cy="1666875"/>
          </a:xfrm>
          <a:prstGeom prst="rect">
            <a:avLst/>
          </a:prstGeom>
        </p:spPr>
      </p:pic>
      <p:sp>
        <p:nvSpPr>
          <p:cNvPr id="5" name="TextBox 2"/>
          <p:cNvSpPr txBox="1"/>
          <p:nvPr/>
        </p:nvSpPr>
        <p:spPr>
          <a:xfrm>
            <a:off x="720000" y="3913197"/>
            <a:ext cx="8316000" cy="67986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B.滑片向左移时电压表示数变大,小灯泡变亮</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C.变阻器允许连入电路的最大阻值约为8.82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D.小灯泡正常发光2 s内,变阻器产生的电热为3.04 J</a:t>
            </a:r>
            <a:endParaRPr lang="zh-CN" altLang="en-US"/>
          </a:p>
        </p:txBody>
      </p:sp>
    </p:spTree>
    <p:custDataLst>
      <p:custData r:id="rId1"/>
    </p:custData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08484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当</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=2.2 V时灯泡正常发光,根据图像,对应的</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=0.4 A,</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=3.8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0.4 A=1.52 W,故A错;滑片向</a:t>
            </a:r>
            <a:r>
              <a:rPr/>
              <a:t/>
            </a:r>
            <a:br>
              <a:rPr/>
            </a:br>
            <a:r>
              <a:rPr lang="zh-CN" altLang="en-US" sz="1417" kern="0" smtClean="0">
                <a:solidFill>
                  <a:srgbClr val="000000"/>
                </a:solidFill>
                <a:latin typeface="Times New Roman" pitchFamily="65" charset="-122"/>
                <a:ea typeface="宋体" pitchFamily="65" charset="-122"/>
              </a:rPr>
              <a:t>左移时,滑动变阻器连入电路的电阻变小,根据串联分压知,其两端电压也变小,故B错;由题图乙可知滑动</a:t>
            </a:r>
            <a:r>
              <a:rPr/>
              <a:t/>
            </a:r>
            <a:br>
              <a:rPr/>
            </a:br>
            <a:r>
              <a:rPr lang="zh-CN" altLang="en-US" sz="1417" kern="0" smtClean="0">
                <a:solidFill>
                  <a:srgbClr val="000000"/>
                </a:solidFill>
                <a:latin typeface="Times New Roman" pitchFamily="65" charset="-122"/>
                <a:ea typeface="宋体" pitchFamily="65" charset="-122"/>
              </a:rPr>
              <a:t>变阻器两端的电压最大为3 V,此时</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=0.34 A,</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m</a:t>
            </a:r>
            <a:r>
              <a:rPr lang="zh-CN" altLang="en-US" sz="1417" kern="0" smtClean="0">
                <a:solidFill>
                  <a:srgbClr val="000000"/>
                </a:solidFill>
                <a:latin typeface="Times New Roman" pitchFamily="65" charset="-122"/>
                <a:ea typeface="宋体" pitchFamily="65" charset="-122"/>
              </a:rPr>
              <a:t>=</a:t>
            </a:r>
            <a:r>
              <a:rPr lang="zh-CN" altLang="en-US" sz="2465" kern="0" spc="1284" smtClean="0">
                <a:solidFill>
                  <a:srgbClr val="000000"/>
                </a:solidFill>
                <a:latin typeface="Times New Roman" pitchFamily="65" charset="-122"/>
                <a:ea typeface="宋体" pitchFamily="65" charset="-122"/>
              </a:rPr>
              <a:t> </a:t>
            </a:r>
            <a:r>
              <a:rPr lang="zh-CN" altLang="en-US" sz="1417" kern="0" smtClean="0">
                <a:solidFill>
                  <a:srgbClr val="000000"/>
                </a:solidFill>
                <a:latin typeface="黑体"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8.82 Ω,故C正确;在2 s内</a:t>
            </a:r>
            <a:r>
              <a:rPr lang="zh-CN" altLang="en-US" sz="1417" i="1" kern="0" smtClean="0">
                <a:solidFill>
                  <a:srgbClr val="000000"/>
                </a:solidFill>
                <a:latin typeface="Times New Roman" pitchFamily="65" charset="-122"/>
                <a:ea typeface="宋体" pitchFamily="65" charset="-122"/>
              </a:rPr>
              <a:t>Q</a:t>
            </a:r>
            <a:r>
              <a:rPr lang="zh-CN" altLang="en-US" sz="1067" i="1" kern="0" baseline="-1500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067" kern="0" baseline="-15000" smtClean="0">
                <a:solidFill>
                  <a:srgbClr val="000000"/>
                </a:solidFill>
                <a:latin typeface="Times New Roman" pitchFamily="65" charset="-122"/>
                <a:ea typeface="宋体" pitchFamily="65" charset="-122"/>
              </a:rPr>
              <a:t>额</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=2.2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0.4 A</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2</a:t>
            </a:r>
            <a:endParaRPr lang="zh-CN" altLang="en-US"/>
          </a:p>
          <a:p>
            <a:pPr marL="0" indent="0" eaLnBrk="0" latinLnBrk="1" hangingPunct="0">
              <a:lnSpc>
                <a:spcPct val="100000"/>
              </a:lnSpc>
              <a:spcBef>
                <a:spcPts val="367"/>
              </a:spcBef>
              <a:buNone/>
            </a:pPr>
            <a:r>
              <a:rPr lang="zh-CN" altLang="en-US" sz="1417" kern="0" smtClean="0">
                <a:solidFill>
                  <a:srgbClr val="000000"/>
                </a:solidFill>
                <a:latin typeface="Times New Roman" pitchFamily="65" charset="-122"/>
                <a:ea typeface="宋体" pitchFamily="65" charset="-122"/>
              </a:rPr>
              <a:t> s=1.76 J,故D错误。</a:t>
            </a:r>
            <a:endParaRPr lang="zh-CN" altLang="en-US"/>
          </a:p>
        </p:txBody>
      </p:sp>
      <p:graphicFrame>
        <p:nvGraphicFramePr>
          <p:cNvPr id="4" name="对象 3"/>
          <p:cNvGraphicFramePr>
            <a:graphicFrameLocks noChangeAspect="1"/>
          </p:cNvGraphicFramePr>
          <p:nvPr/>
        </p:nvGraphicFramePr>
        <p:xfrm>
          <a:off x="4346006" y="1737814"/>
          <a:ext cx="476249" cy="419099"/>
        </p:xfrm>
        <a:graphic>
          <a:graphicData uri="http://schemas.openxmlformats.org/presentationml/2006/ole">
            <mc:AlternateContent xmlns:mc="http://schemas.openxmlformats.org/markup-compatibility/2006">
              <mc:Choice xmlns:v="urn:schemas-microsoft-com:vml" Requires="v">
                <p:oleObj spid="_x0000_s24578" name="Equation" r:id="rId5" imgW="480000" imgH="422400" progId="">
                  <p:embed/>
                </p:oleObj>
              </mc:Choice>
              <mc:Fallback>
                <p:oleObj name="Equation" r:id="rId5" imgW="480000" imgH="422400" progId="">
                  <p:embed/>
                  <p:pic>
                    <p:nvPicPr>
                      <p:cNvPr id="0" name="OLE substitute image"/>
                      <p:cNvPicPr/>
                      <p:nvPr/>
                    </p:nvPicPr>
                    <p:blipFill>
                      <a:blip r:embed="rId6"/>
                      <a:stretch>
                        <a:fillRect/>
                      </a:stretch>
                    </p:blipFill>
                    <p:spPr>
                      <a:xfrm>
                        <a:off x="4346006" y="1737814"/>
                        <a:ext cx="476249" cy="419099"/>
                      </a:xfrm>
                      <a:prstGeom prst="rect">
                        <a:avLst/>
                      </a:prstGeom>
                      <a:noFill/>
                    </p:spPr>
                  </p:pic>
                </p:oleObj>
              </mc:Fallback>
            </mc:AlternateContent>
          </a:graphicData>
        </a:graphic>
      </p:graphicFrame>
    </p:spTree>
    <p:custDataLst>
      <p:custData r:id="rId2"/>
    </p:custData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74081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7.</a:t>
            </a:r>
            <a:r>
              <a:rPr lang="zh-CN" altLang="en-US" sz="1417" kern="0" smtClean="0">
                <a:solidFill>
                  <a:srgbClr val="000000"/>
                </a:solidFill>
                <a:latin typeface="Times New Roman" pitchFamily="65" charset="-122"/>
                <a:ea typeface="宋体" pitchFamily="65" charset="-122"/>
              </a:rPr>
              <a:t>(2018四川成都,B5,2分)(多选)如图所示,电源电压保持不变,</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=50 Ω。闭合S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,断开S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的电功率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=0.1</a:t>
            </a:r>
            <a:r>
              <a:rPr/>
              <a:t/>
            </a:r>
            <a:br>
              <a:rPr/>
            </a:br>
            <a:r>
              <a:rPr lang="zh-CN" altLang="en-US" sz="1417" kern="0" smtClean="0">
                <a:solidFill>
                  <a:srgbClr val="000000"/>
                </a:solidFill>
                <a:latin typeface="Times New Roman" pitchFamily="65" charset="-122"/>
                <a:ea typeface="宋体" pitchFamily="65" charset="-122"/>
              </a:rPr>
              <a:t> W,电压表示数为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。开关都闭合时,电压表示数为6</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。用电阻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替换</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中的某一个,闭合S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,断开S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电压表示数为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,电路的总功率为</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相比,变化了0.5 V。则下列结论正确的是 (　　)</a:t>
            </a:r>
            <a:endParaRPr lang="zh-CN" altLang="en-US"/>
          </a:p>
          <a:p>
            <a:pPr marL="0" indent="0" eaLnBrk="0" latinLnBrk="1" hangingPunct="0">
              <a:lnSpc>
                <a:spcPct val="100000"/>
              </a:lnSpc>
              <a:spcBef>
                <a:spcPts val="141"/>
              </a:spcBef>
              <a:buNone/>
            </a:pPr>
            <a:r>
              <a:rPr lang="zh-CN" altLang="en-US" sz="8475" kern="0" spc="17999"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516"/>
              </a:spcBef>
              <a:buNone/>
            </a:pPr>
            <a:r>
              <a:rPr lang="zh-CN" altLang="en-US" sz="1417" kern="0" smtClean="0">
                <a:solidFill>
                  <a:srgbClr val="000000"/>
                </a:solidFill>
                <a:latin typeface="Times New Roman" pitchFamily="65" charset="-122"/>
                <a:ea typeface="宋体" pitchFamily="65" charset="-122"/>
              </a:rPr>
              <a:t>A.</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可能是110 Ω　　B.</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可能是5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可能是0.54 W　　D.</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可能是0.65 W</a:t>
            </a:r>
            <a:endParaRPr lang="zh-CN" altLang="en-US"/>
          </a:p>
        </p:txBody>
      </p:sp>
      <p:pic>
        <p:nvPicPr>
          <p:cNvPr id="3" name="图片 3" descr="textimage50.jpeg"/>
          <p:cNvPicPr>
            <a:picLocks noChangeAspect="1"/>
          </p:cNvPicPr>
          <p:nvPr/>
        </p:nvPicPr>
        <p:blipFill>
          <a:blip r:embed="rId4"/>
          <a:stretch>
            <a:fillRect/>
          </a:stretch>
        </p:blipFill>
        <p:spPr>
          <a:xfrm>
            <a:off x="2857488" y="1984371"/>
            <a:ext cx="2634818" cy="1403246"/>
          </a:xfrm>
          <a:prstGeom prst="rect">
            <a:avLst/>
          </a:prstGeom>
        </p:spPr>
      </p:pic>
    </p:spTree>
    <p:custDataLst>
      <p:custData r:id="rId1"/>
    </p:custData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335489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AC</a:t>
            </a:r>
            <a:r>
              <a:rPr lang="zh-CN" altLang="en-US" sz="1417" kern="0" smtClean="0">
                <a:solidFill>
                  <a:srgbClr val="000000"/>
                </a:solidFill>
                <a:latin typeface="Times New Roman" pitchFamily="65" charset="-122"/>
                <a:ea typeface="宋体" pitchFamily="65" charset="-122"/>
              </a:rPr>
              <a:t>　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,断开S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串联,</a:t>
            </a:r>
            <a:r>
              <a:rPr lang="zh-CN" altLang="en-US" sz="2715" kern="0" spc="-3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52" kern="0" spc="-75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,当开关都闭合时,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被短路,此时电压表测电源电压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6</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,则</a:t>
            </a:r>
            <a:r>
              <a:rPr lang="zh-CN" altLang="en-US" sz="1672" kern="0" spc="35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=5</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。因</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=50 Ω,可得</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=10 Ω。又因</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59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=0.1 W,所以</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=0.1 A,则</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=0.1 A</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 Ω=1</a:t>
            </a:r>
            <a:endParaRPr lang="zh-CN" altLang="en-US"/>
          </a:p>
          <a:p>
            <a:pPr marL="0" indent="0" eaLnBrk="0" latinLnBrk="1" hangingPunct="0">
              <a:lnSpc>
                <a:spcPct val="100000"/>
              </a:lnSpc>
              <a:spcBef>
                <a:spcPts val="88"/>
              </a:spcBef>
              <a:buNone/>
            </a:pPr>
            <a:r>
              <a:rPr lang="zh-CN" altLang="en-US" sz="1417" kern="0" smtClean="0">
                <a:solidFill>
                  <a:srgbClr val="000000"/>
                </a:solidFill>
                <a:latin typeface="Times New Roman" pitchFamily="65" charset="-122"/>
                <a:ea typeface="宋体" pitchFamily="65" charset="-122"/>
              </a:rPr>
              <a:t> V,</a:t>
            </a:r>
            <a:r>
              <a:rPr lang="zh-CN" altLang="en-US" sz="1672" kern="0" spc="35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=5 V,</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=6 V。</a:t>
            </a:r>
            <a:endParaRPr lang="zh-CN" altLang="en-US"/>
          </a:p>
          <a:p>
            <a:pPr marL="0" indent="0" eaLnBrk="0" latinLnBrk="1" hangingPunct="0">
              <a:lnSpc>
                <a:spcPct val="100000"/>
              </a:lnSpc>
              <a:spcBef>
                <a:spcPts val="230"/>
              </a:spcBef>
              <a:buNone/>
            </a:pPr>
            <a:r>
              <a:rPr lang="zh-CN" altLang="en-US" sz="1417" kern="0" smtClean="0">
                <a:solidFill>
                  <a:srgbClr val="000000"/>
                </a:solidFill>
                <a:latin typeface="Times New Roman" pitchFamily="65" charset="-122"/>
                <a:ea typeface="宋体" pitchFamily="65" charset="-122"/>
              </a:rPr>
              <a:t>①当闭合S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,断开S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时,且用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替换</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时,若电压表示数变大了0.5 V,</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=1.5 V,</a:t>
            </a:r>
            <a:r>
              <a:rPr lang="zh-CN" altLang="en-US" sz="1357" kern="0" spc="66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'=4.5 V,</a:t>
            </a:r>
            <a:r>
              <a:rPr lang="zh-CN" altLang="en-US" sz="2715" kern="0" spc="-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52" kern="0" spc="-75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89" kern="0" spc="-126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,解得</a:t>
            </a:r>
            <a:endParaRPr lang="zh-CN" altLang="en-US"/>
          </a:p>
          <a:p>
            <a:pPr marL="0" indent="0" eaLnBrk="0" latinLnBrk="1" hangingPunct="0">
              <a:lnSpc>
                <a:spcPct val="100000"/>
              </a:lnSpc>
              <a:spcBef>
                <a:spcPts val="356"/>
              </a:spcBef>
              <a:buNone/>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a:t>
            </a:r>
            <a:r>
              <a:rPr lang="zh-CN" altLang="en-US" sz="2389" kern="0" spc="-66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Ω,</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2715" kern="0" spc="-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89" kern="0" spc="68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=0.09 A,</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=6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0.09 A=0.54 W,所以C正确。</a:t>
            </a:r>
            <a:endParaRPr lang="zh-CN" altLang="en-US"/>
          </a:p>
          <a:p>
            <a:pPr marL="0" indent="0" eaLnBrk="0" latinLnBrk="1" hangingPunct="0">
              <a:lnSpc>
                <a:spcPct val="100000"/>
              </a:lnSpc>
              <a:spcBef>
                <a:spcPts val="498"/>
              </a:spcBef>
              <a:buNone/>
            </a:pPr>
            <a:r>
              <a:rPr lang="zh-CN" altLang="en-US" sz="1417" kern="0" smtClean="0">
                <a:solidFill>
                  <a:srgbClr val="000000"/>
                </a:solidFill>
                <a:latin typeface="Times New Roman" pitchFamily="65" charset="-122"/>
                <a:ea typeface="宋体" pitchFamily="65" charset="-122"/>
              </a:rPr>
              <a:t>②当闭合S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,断开S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时,且用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替换</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时,若电压表示数减小了0.5 V,</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'=0.5 V,</a:t>
            </a:r>
            <a:r>
              <a:rPr lang="zh-CN" altLang="en-US" sz="1357" kern="0" spc="66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″=5.5 V,</a:t>
            </a:r>
            <a:r>
              <a:rPr lang="zh-CN" altLang="en-US" sz="2715" kern="0" spc="5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52" kern="0" spc="-75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281" kern="0" spc="-7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,解</a:t>
            </a:r>
            <a:endParaRPr lang="zh-CN" altLang="en-US"/>
          </a:p>
          <a:p>
            <a:pPr marL="0" indent="0" eaLnBrk="0" latinLnBrk="1" hangingPunct="0">
              <a:lnSpc>
                <a:spcPct val="100000"/>
              </a:lnSpc>
              <a:spcBef>
                <a:spcPts val="356"/>
              </a:spcBef>
              <a:buNone/>
            </a:pPr>
            <a:r>
              <a:rPr lang="zh-CN" altLang="en-US" sz="1417" kern="0" smtClean="0">
                <a:solidFill>
                  <a:srgbClr val="000000"/>
                </a:solidFill>
                <a:latin typeface="Times New Roman" pitchFamily="65" charset="-122"/>
                <a:ea typeface="宋体" pitchFamily="65" charset="-122"/>
              </a:rPr>
              <a:t>得</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a:t>
            </a:r>
            <a:r>
              <a:rPr lang="zh-CN" altLang="en-US" sz="2281" kern="0" spc="-55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Ω,</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2715" kern="0" spc="5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89" kern="0" spc="61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=0.11 A,</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=6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0.11 A=0.66 W。</a:t>
            </a:r>
            <a:endParaRPr lang="zh-CN" altLang="en-US"/>
          </a:p>
          <a:p>
            <a:pPr marL="0" indent="0" eaLnBrk="0" latinLnBrk="1" hangingPunct="0">
              <a:lnSpc>
                <a:spcPct val="100000"/>
              </a:lnSpc>
              <a:spcBef>
                <a:spcPts val="498"/>
              </a:spcBef>
              <a:buNone/>
            </a:pPr>
            <a:r>
              <a:rPr lang="zh-CN" altLang="en-US" sz="1417" kern="0" smtClean="0">
                <a:solidFill>
                  <a:srgbClr val="000000"/>
                </a:solidFill>
                <a:latin typeface="Times New Roman" pitchFamily="65" charset="-122"/>
                <a:ea typeface="宋体" pitchFamily="65" charset="-122"/>
              </a:rPr>
              <a:t>③当闭合S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,断开S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时,且用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替换</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时,若电压表示数变大了0.5 V,</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″=1.5 V,</a:t>
            </a:r>
            <a:r>
              <a:rPr lang="zh-CN" altLang="en-US" sz="1357" kern="0" spc="66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=4.5 V,</a:t>
            </a:r>
            <a:r>
              <a:rPr lang="zh-CN" altLang="en-US" sz="2715" kern="0" spc="-3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52" kern="0" spc="-82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89" kern="0" spc="-126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,解</a:t>
            </a:r>
            <a:endParaRPr lang="zh-CN" altLang="en-US"/>
          </a:p>
        </p:txBody>
      </p:sp>
      <p:graphicFrame>
        <p:nvGraphicFramePr>
          <p:cNvPr id="4" name="对象 3"/>
          <p:cNvGraphicFramePr>
            <a:graphicFrameLocks noChangeAspect="1"/>
          </p:cNvGraphicFramePr>
          <p:nvPr/>
        </p:nvGraphicFramePr>
        <p:xfrm>
          <a:off x="3834993" y="1109836"/>
          <a:ext cx="295275" cy="476250"/>
        </p:xfrm>
        <a:graphic>
          <a:graphicData uri="http://schemas.openxmlformats.org/presentationml/2006/ole">
            <mc:AlternateContent xmlns:mc="http://schemas.openxmlformats.org/markup-compatibility/2006">
              <mc:Choice xmlns:v="urn:schemas-microsoft-com:vml" Requires="v">
                <p:oleObj spid="_x0000_s25623" name="Equation" r:id="rId5" imgW="297600" imgH="480000" progId="">
                  <p:embed/>
                </p:oleObj>
              </mc:Choice>
              <mc:Fallback>
                <p:oleObj name="Equation" r:id="rId5" imgW="297600" imgH="480000" progId="">
                  <p:embed/>
                  <p:pic>
                    <p:nvPicPr>
                      <p:cNvPr id="0" name="OLE substitute image"/>
                      <p:cNvPicPr/>
                      <p:nvPr/>
                    </p:nvPicPr>
                    <p:blipFill>
                      <a:blip r:embed="rId6"/>
                      <a:stretch>
                        <a:fillRect/>
                      </a:stretch>
                    </p:blipFill>
                    <p:spPr>
                      <a:xfrm>
                        <a:off x="3834993" y="1109836"/>
                        <a:ext cx="295275" cy="476250"/>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4231781" y="1119994"/>
          <a:ext cx="228599" cy="447674"/>
        </p:xfrm>
        <a:graphic>
          <a:graphicData uri="http://schemas.openxmlformats.org/presentationml/2006/ole">
            <mc:AlternateContent xmlns:mc="http://schemas.openxmlformats.org/markup-compatibility/2006">
              <mc:Choice xmlns:v="urn:schemas-microsoft-com:vml" Requires="v">
                <p:oleObj spid="_x0000_s25624" name="Equation" r:id="rId7" imgW="230400" imgH="451200" progId="">
                  <p:embed/>
                </p:oleObj>
              </mc:Choice>
              <mc:Fallback>
                <p:oleObj name="Equation" r:id="rId7" imgW="230400" imgH="451200" progId="">
                  <p:embed/>
                  <p:pic>
                    <p:nvPicPr>
                      <p:cNvPr id="0" name="OLE substitute image"/>
                      <p:cNvPicPr/>
                      <p:nvPr/>
                    </p:nvPicPr>
                    <p:blipFill>
                      <a:blip r:embed="rId8"/>
                      <a:stretch>
                        <a:fillRect/>
                      </a:stretch>
                    </p:blipFill>
                    <p:spPr>
                      <a:xfrm>
                        <a:off x="4231781" y="1119994"/>
                        <a:ext cx="228599" cy="447674"/>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209990" y="1579382"/>
          <a:ext cx="257174" cy="238124"/>
        </p:xfrm>
        <a:graphic>
          <a:graphicData uri="http://schemas.openxmlformats.org/presentationml/2006/ole">
            <mc:AlternateContent xmlns:mc="http://schemas.openxmlformats.org/markup-compatibility/2006">
              <mc:Choice xmlns:v="urn:schemas-microsoft-com:vml" Requires="v">
                <p:oleObj spid="_x0000_s25625" name="Equation" r:id="rId9" imgW="259200" imgH="240000" progId="">
                  <p:embed/>
                </p:oleObj>
              </mc:Choice>
              <mc:Fallback>
                <p:oleObj name="Equation" r:id="rId9" imgW="259200" imgH="240000" progId="">
                  <p:embed/>
                  <p:pic>
                    <p:nvPicPr>
                      <p:cNvPr id="0" name="OLE substitute image"/>
                      <p:cNvPicPr/>
                      <p:nvPr/>
                    </p:nvPicPr>
                    <p:blipFill>
                      <a:blip r:embed="rId10"/>
                      <a:stretch>
                        <a:fillRect/>
                      </a:stretch>
                    </p:blipFill>
                    <p:spPr>
                      <a:xfrm>
                        <a:off x="1209990" y="1579382"/>
                        <a:ext cx="257174" cy="238124"/>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939990" y="1870983"/>
          <a:ext cx="257174" cy="238125"/>
        </p:xfrm>
        <a:graphic>
          <a:graphicData uri="http://schemas.openxmlformats.org/presentationml/2006/ole">
            <mc:AlternateContent xmlns:mc="http://schemas.openxmlformats.org/markup-compatibility/2006">
              <mc:Choice xmlns:v="urn:schemas-microsoft-com:vml" Requires="v">
                <p:oleObj spid="_x0000_s25626" name="Equation" r:id="rId11" imgW="259200" imgH="240000" progId="">
                  <p:embed/>
                </p:oleObj>
              </mc:Choice>
              <mc:Fallback>
                <p:oleObj name="Equation" r:id="rId11" imgW="259200" imgH="240000" progId="">
                  <p:embed/>
                  <p:pic>
                    <p:nvPicPr>
                      <p:cNvPr id="0" name="OLE substitute image"/>
                      <p:cNvPicPr/>
                      <p:nvPr/>
                    </p:nvPicPr>
                    <p:blipFill>
                      <a:blip r:embed="rId12"/>
                      <a:stretch>
                        <a:fillRect/>
                      </a:stretch>
                    </p:blipFill>
                    <p:spPr>
                      <a:xfrm>
                        <a:off x="939990" y="1870983"/>
                        <a:ext cx="257174" cy="238125"/>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6371428" y="2250544"/>
          <a:ext cx="257175" cy="238125"/>
        </p:xfrm>
        <a:graphic>
          <a:graphicData uri="http://schemas.openxmlformats.org/presentationml/2006/ole">
            <mc:AlternateContent xmlns:mc="http://schemas.openxmlformats.org/markup-compatibility/2006">
              <mc:Choice xmlns:v="urn:schemas-microsoft-com:vml" Requires="v">
                <p:oleObj spid="_x0000_s25627" name="Equation" r:id="rId13" imgW="259200" imgH="240000" progId="">
                  <p:embed/>
                </p:oleObj>
              </mc:Choice>
              <mc:Fallback>
                <p:oleObj name="Equation" r:id="rId13" imgW="259200" imgH="240000" progId="">
                  <p:embed/>
                  <p:pic>
                    <p:nvPicPr>
                      <p:cNvPr id="0" name="OLE substitute image"/>
                      <p:cNvPicPr/>
                      <p:nvPr/>
                    </p:nvPicPr>
                    <p:blipFill>
                      <a:blip r:embed="rId14"/>
                      <a:stretch>
                        <a:fillRect/>
                      </a:stretch>
                    </p:blipFill>
                    <p:spPr>
                      <a:xfrm>
                        <a:off x="6371428" y="2250544"/>
                        <a:ext cx="257175" cy="238125"/>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7207539" y="2136133"/>
          <a:ext cx="333374" cy="476249"/>
        </p:xfrm>
        <a:graphic>
          <a:graphicData uri="http://schemas.openxmlformats.org/presentationml/2006/ole">
            <mc:AlternateContent xmlns:mc="http://schemas.openxmlformats.org/markup-compatibility/2006">
              <mc:Choice xmlns:v="urn:schemas-microsoft-com:vml" Requires="v">
                <p:oleObj spid="_x0000_s25628" name="Equation" r:id="rId15" imgW="336000" imgH="480000" progId="">
                  <p:embed/>
                </p:oleObj>
              </mc:Choice>
              <mc:Fallback>
                <p:oleObj name="Equation" r:id="rId15" imgW="336000" imgH="480000" progId="">
                  <p:embed/>
                  <p:pic>
                    <p:nvPicPr>
                      <p:cNvPr id="0" name="OLE substitute image"/>
                      <p:cNvPicPr/>
                      <p:nvPr/>
                    </p:nvPicPr>
                    <p:blipFill>
                      <a:blip r:embed="rId16"/>
                      <a:stretch>
                        <a:fillRect/>
                      </a:stretch>
                    </p:blipFill>
                    <p:spPr>
                      <a:xfrm>
                        <a:off x="7207539" y="2136133"/>
                        <a:ext cx="333374" cy="476249"/>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7642427" y="2146290"/>
          <a:ext cx="228599" cy="447674"/>
        </p:xfrm>
        <a:graphic>
          <a:graphicData uri="http://schemas.openxmlformats.org/presentationml/2006/ole">
            <mc:AlternateContent xmlns:mc="http://schemas.openxmlformats.org/markup-compatibility/2006">
              <mc:Choice xmlns:v="urn:schemas-microsoft-com:vml" Requires="v">
                <p:oleObj spid="_x0000_s25629" name="Equation" r:id="rId17" imgW="230400" imgH="451200" progId="">
                  <p:embed/>
                </p:oleObj>
              </mc:Choice>
              <mc:Fallback>
                <p:oleObj name="Equation" r:id="rId17" imgW="230400" imgH="451200" progId="">
                  <p:embed/>
                  <p:pic>
                    <p:nvPicPr>
                      <p:cNvPr id="0" name="OLE substitute image"/>
                      <p:cNvPicPr/>
                      <p:nvPr/>
                    </p:nvPicPr>
                    <p:blipFill>
                      <a:blip r:embed="rId18"/>
                      <a:stretch>
                        <a:fillRect/>
                      </a:stretch>
                    </p:blipFill>
                    <p:spPr>
                      <a:xfrm>
                        <a:off x="7642427" y="2146290"/>
                        <a:ext cx="228599" cy="447674"/>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7972541" y="2135835"/>
          <a:ext cx="142875" cy="419099"/>
        </p:xfrm>
        <a:graphic>
          <a:graphicData uri="http://schemas.openxmlformats.org/presentationml/2006/ole">
            <mc:AlternateContent xmlns:mc="http://schemas.openxmlformats.org/markup-compatibility/2006">
              <mc:Choice xmlns:v="urn:schemas-microsoft-com:vml" Requires="v">
                <p:oleObj spid="_x0000_s25630" name="Equation" r:id="rId19" imgW="144000" imgH="422400" progId="">
                  <p:embed/>
                </p:oleObj>
              </mc:Choice>
              <mc:Fallback>
                <p:oleObj name="Equation" r:id="rId19" imgW="144000" imgH="422400" progId="">
                  <p:embed/>
                  <p:pic>
                    <p:nvPicPr>
                      <p:cNvPr id="0" name="OLE substitute image"/>
                      <p:cNvPicPr/>
                      <p:nvPr/>
                    </p:nvPicPr>
                    <p:blipFill>
                      <a:blip r:embed="rId20"/>
                      <a:stretch>
                        <a:fillRect/>
                      </a:stretch>
                    </p:blipFill>
                    <p:spPr>
                      <a:xfrm>
                        <a:off x="7972541" y="2135835"/>
                        <a:ext cx="142875" cy="419099"/>
                      </a:xfrm>
                      <a:prstGeom prst="rect">
                        <a:avLst/>
                      </a:prstGeom>
                      <a:noFill/>
                    </p:spPr>
                  </p:pic>
                </p:oleObj>
              </mc:Fallback>
            </mc:AlternateContent>
          </a:graphicData>
        </a:graphic>
      </p:graphicFrame>
      <p:graphicFrame>
        <p:nvGraphicFramePr>
          <p:cNvPr id="12" name="对象 11"/>
          <p:cNvGraphicFramePr>
            <a:graphicFrameLocks noChangeAspect="1"/>
          </p:cNvGraphicFramePr>
          <p:nvPr/>
        </p:nvGraphicFramePr>
        <p:xfrm>
          <a:off x="974566" y="2592401"/>
          <a:ext cx="219075" cy="419099"/>
        </p:xfrm>
        <a:graphic>
          <a:graphicData uri="http://schemas.openxmlformats.org/presentationml/2006/ole">
            <mc:AlternateContent xmlns:mc="http://schemas.openxmlformats.org/markup-compatibility/2006">
              <mc:Choice xmlns:v="urn:schemas-microsoft-com:vml" Requires="v">
                <p:oleObj spid="_x0000_s25631" name="Equation" r:id="rId21" imgW="220800" imgH="422400" progId="">
                  <p:embed/>
                </p:oleObj>
              </mc:Choice>
              <mc:Fallback>
                <p:oleObj name="Equation" r:id="rId21" imgW="220800" imgH="422400" progId="">
                  <p:embed/>
                  <p:pic>
                    <p:nvPicPr>
                      <p:cNvPr id="0" name="OLE substitute image"/>
                      <p:cNvPicPr/>
                      <p:nvPr/>
                    </p:nvPicPr>
                    <p:blipFill>
                      <a:blip r:embed="rId22"/>
                      <a:stretch>
                        <a:fillRect/>
                      </a:stretch>
                    </p:blipFill>
                    <p:spPr>
                      <a:xfrm>
                        <a:off x="974566" y="2592401"/>
                        <a:ext cx="219075" cy="419099"/>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1623866" y="2574095"/>
          <a:ext cx="333374" cy="476249"/>
        </p:xfrm>
        <a:graphic>
          <a:graphicData uri="http://schemas.openxmlformats.org/presentationml/2006/ole">
            <mc:AlternateContent xmlns:mc="http://schemas.openxmlformats.org/markup-compatibility/2006">
              <mc:Choice xmlns:v="urn:schemas-microsoft-com:vml" Requires="v">
                <p:oleObj spid="_x0000_s25632" name="Equation" r:id="rId23" imgW="336000" imgH="480000" progId="">
                  <p:embed/>
                </p:oleObj>
              </mc:Choice>
              <mc:Fallback>
                <p:oleObj name="Equation" r:id="rId23" imgW="336000" imgH="480000" progId="">
                  <p:embed/>
                  <p:pic>
                    <p:nvPicPr>
                      <p:cNvPr id="0" name="OLE substitute image"/>
                      <p:cNvPicPr/>
                      <p:nvPr/>
                    </p:nvPicPr>
                    <p:blipFill>
                      <a:blip r:embed="rId24"/>
                      <a:stretch>
                        <a:fillRect/>
                      </a:stretch>
                    </p:blipFill>
                    <p:spPr>
                      <a:xfrm>
                        <a:off x="1623866" y="2574095"/>
                        <a:ext cx="333374" cy="476249"/>
                      </a:xfrm>
                      <a:prstGeom prst="rect">
                        <a:avLst/>
                      </a:prstGeom>
                      <a:noFill/>
                    </p:spPr>
                  </p:pic>
                </p:oleObj>
              </mc:Fallback>
            </mc:AlternateContent>
          </a:graphicData>
        </a:graphic>
      </p:graphicFrame>
      <p:graphicFrame>
        <p:nvGraphicFramePr>
          <p:cNvPr id="14" name="对象 13"/>
          <p:cNvGraphicFramePr>
            <a:graphicFrameLocks noChangeAspect="1"/>
          </p:cNvGraphicFramePr>
          <p:nvPr/>
        </p:nvGraphicFramePr>
        <p:xfrm>
          <a:off x="2058754" y="2592401"/>
          <a:ext cx="390524" cy="419099"/>
        </p:xfrm>
        <a:graphic>
          <a:graphicData uri="http://schemas.openxmlformats.org/presentationml/2006/ole">
            <mc:AlternateContent xmlns:mc="http://schemas.openxmlformats.org/markup-compatibility/2006">
              <mc:Choice xmlns:v="urn:schemas-microsoft-com:vml" Requires="v">
                <p:oleObj spid="_x0000_s25633" name="Equation" r:id="rId25" imgW="393600" imgH="422400" progId="">
                  <p:embed/>
                </p:oleObj>
              </mc:Choice>
              <mc:Fallback>
                <p:oleObj name="Equation" r:id="rId25" imgW="393600" imgH="422400" progId="">
                  <p:embed/>
                  <p:pic>
                    <p:nvPicPr>
                      <p:cNvPr id="0" name="OLE substitute image"/>
                      <p:cNvPicPr/>
                      <p:nvPr/>
                    </p:nvPicPr>
                    <p:blipFill>
                      <a:blip r:embed="rId26"/>
                      <a:stretch>
                        <a:fillRect/>
                      </a:stretch>
                    </p:blipFill>
                    <p:spPr>
                      <a:xfrm>
                        <a:off x="2058754" y="2592401"/>
                        <a:ext cx="390524" cy="419099"/>
                      </a:xfrm>
                      <a:prstGeom prst="rect">
                        <a:avLst/>
                      </a:prstGeom>
                      <a:noFill/>
                    </p:spPr>
                  </p:pic>
                </p:oleObj>
              </mc:Fallback>
            </mc:AlternateContent>
          </a:graphicData>
        </a:graphic>
      </p:graphicFrame>
      <p:graphicFrame>
        <p:nvGraphicFramePr>
          <p:cNvPr id="15" name="对象 14"/>
          <p:cNvGraphicFramePr>
            <a:graphicFrameLocks noChangeAspect="1"/>
          </p:cNvGraphicFramePr>
          <p:nvPr/>
        </p:nvGraphicFramePr>
        <p:xfrm>
          <a:off x="6430236" y="3172883"/>
          <a:ext cx="257175" cy="238125"/>
        </p:xfrm>
        <a:graphic>
          <a:graphicData uri="http://schemas.openxmlformats.org/presentationml/2006/ole">
            <mc:AlternateContent xmlns:mc="http://schemas.openxmlformats.org/markup-compatibility/2006">
              <mc:Choice xmlns:v="urn:schemas-microsoft-com:vml" Requires="v">
                <p:oleObj spid="_x0000_s25634" name="Equation" r:id="rId27" imgW="259200" imgH="240000" progId="">
                  <p:embed/>
                </p:oleObj>
              </mc:Choice>
              <mc:Fallback>
                <p:oleObj name="Equation" r:id="rId27" imgW="259200" imgH="240000" progId="">
                  <p:embed/>
                  <p:pic>
                    <p:nvPicPr>
                      <p:cNvPr id="0" name="OLE substitute image"/>
                      <p:cNvPicPr/>
                      <p:nvPr/>
                    </p:nvPicPr>
                    <p:blipFill>
                      <a:blip r:embed="rId28"/>
                      <a:stretch>
                        <a:fillRect/>
                      </a:stretch>
                    </p:blipFill>
                    <p:spPr>
                      <a:xfrm>
                        <a:off x="6430236" y="3172883"/>
                        <a:ext cx="257175" cy="238125"/>
                      </a:xfrm>
                      <a:prstGeom prst="rect">
                        <a:avLst/>
                      </a:prstGeom>
                      <a:noFill/>
                    </p:spPr>
                  </p:pic>
                </p:oleObj>
              </mc:Fallback>
            </mc:AlternateContent>
          </a:graphicData>
        </a:graphic>
      </p:graphicFrame>
      <p:graphicFrame>
        <p:nvGraphicFramePr>
          <p:cNvPr id="16" name="对象 15"/>
          <p:cNvGraphicFramePr>
            <a:graphicFrameLocks noChangeAspect="1"/>
          </p:cNvGraphicFramePr>
          <p:nvPr/>
        </p:nvGraphicFramePr>
        <p:xfrm>
          <a:off x="7264451" y="3076056"/>
          <a:ext cx="352424" cy="476249"/>
        </p:xfrm>
        <a:graphic>
          <a:graphicData uri="http://schemas.openxmlformats.org/presentationml/2006/ole">
            <mc:AlternateContent xmlns:mc="http://schemas.openxmlformats.org/markup-compatibility/2006">
              <mc:Choice xmlns:v="urn:schemas-microsoft-com:vml" Requires="v">
                <p:oleObj spid="_x0000_s25635" name="Equation" r:id="rId29" imgW="355200" imgH="480000" progId="">
                  <p:embed/>
                </p:oleObj>
              </mc:Choice>
              <mc:Fallback>
                <p:oleObj name="Equation" r:id="rId29" imgW="355200" imgH="480000" progId="">
                  <p:embed/>
                  <p:pic>
                    <p:nvPicPr>
                      <p:cNvPr id="0" name="OLE substitute image"/>
                      <p:cNvPicPr/>
                      <p:nvPr/>
                    </p:nvPicPr>
                    <p:blipFill>
                      <a:blip r:embed="rId30"/>
                      <a:stretch>
                        <a:fillRect/>
                      </a:stretch>
                    </p:blipFill>
                    <p:spPr>
                      <a:xfrm>
                        <a:off x="7264451" y="3076056"/>
                        <a:ext cx="352424" cy="476249"/>
                      </a:xfrm>
                      <a:prstGeom prst="rect">
                        <a:avLst/>
                      </a:prstGeom>
                      <a:noFill/>
                    </p:spPr>
                  </p:pic>
                </p:oleObj>
              </mc:Fallback>
            </mc:AlternateContent>
          </a:graphicData>
        </a:graphic>
      </p:graphicFrame>
      <p:graphicFrame>
        <p:nvGraphicFramePr>
          <p:cNvPr id="17" name="对象 16"/>
          <p:cNvGraphicFramePr>
            <a:graphicFrameLocks noChangeAspect="1"/>
          </p:cNvGraphicFramePr>
          <p:nvPr/>
        </p:nvGraphicFramePr>
        <p:xfrm>
          <a:off x="7718389" y="3086213"/>
          <a:ext cx="228599" cy="447674"/>
        </p:xfrm>
        <a:graphic>
          <a:graphicData uri="http://schemas.openxmlformats.org/presentationml/2006/ole">
            <mc:AlternateContent xmlns:mc="http://schemas.openxmlformats.org/markup-compatibility/2006">
              <mc:Choice xmlns:v="urn:schemas-microsoft-com:vml" Requires="v">
                <p:oleObj spid="_x0000_s25636" name="Equation" r:id="rId31" imgW="230400" imgH="451200" progId="">
                  <p:embed/>
                </p:oleObj>
              </mc:Choice>
              <mc:Fallback>
                <p:oleObj name="Equation" r:id="rId31" imgW="230400" imgH="451200" progId="">
                  <p:embed/>
                  <p:pic>
                    <p:nvPicPr>
                      <p:cNvPr id="0" name="OLE substitute image"/>
                      <p:cNvPicPr/>
                      <p:nvPr/>
                    </p:nvPicPr>
                    <p:blipFill>
                      <a:blip r:embed="rId32"/>
                      <a:stretch>
                        <a:fillRect/>
                      </a:stretch>
                    </p:blipFill>
                    <p:spPr>
                      <a:xfrm>
                        <a:off x="7718389" y="3086213"/>
                        <a:ext cx="228599" cy="447674"/>
                      </a:xfrm>
                      <a:prstGeom prst="rect">
                        <a:avLst/>
                      </a:prstGeom>
                      <a:noFill/>
                    </p:spPr>
                  </p:pic>
                </p:oleObj>
              </mc:Fallback>
            </mc:AlternateContent>
          </a:graphicData>
        </a:graphic>
      </p:graphicFrame>
      <p:graphicFrame>
        <p:nvGraphicFramePr>
          <p:cNvPr id="18" name="对象 17"/>
          <p:cNvGraphicFramePr>
            <a:graphicFrameLocks noChangeAspect="1"/>
          </p:cNvGraphicFramePr>
          <p:nvPr/>
        </p:nvGraphicFramePr>
        <p:xfrm>
          <a:off x="8048503" y="3085878"/>
          <a:ext cx="200025" cy="400050"/>
        </p:xfrm>
        <a:graphic>
          <a:graphicData uri="http://schemas.openxmlformats.org/presentationml/2006/ole">
            <mc:AlternateContent xmlns:mc="http://schemas.openxmlformats.org/markup-compatibility/2006">
              <mc:Choice xmlns:v="urn:schemas-microsoft-com:vml" Requires="v">
                <p:oleObj spid="_x0000_s25637" name="Equation" r:id="rId33" imgW="201600" imgH="403200" progId="">
                  <p:embed/>
                </p:oleObj>
              </mc:Choice>
              <mc:Fallback>
                <p:oleObj name="Equation" r:id="rId33" imgW="201600" imgH="403200" progId="">
                  <p:embed/>
                  <p:pic>
                    <p:nvPicPr>
                      <p:cNvPr id="0" name="OLE substitute image"/>
                      <p:cNvPicPr/>
                      <p:nvPr/>
                    </p:nvPicPr>
                    <p:blipFill>
                      <a:blip r:embed="rId34"/>
                      <a:stretch>
                        <a:fillRect/>
                      </a:stretch>
                    </p:blipFill>
                    <p:spPr>
                      <a:xfrm>
                        <a:off x="8048503" y="3085878"/>
                        <a:ext cx="200025" cy="400050"/>
                      </a:xfrm>
                      <a:prstGeom prst="rect">
                        <a:avLst/>
                      </a:prstGeom>
                      <a:noFill/>
                    </p:spPr>
                  </p:pic>
                </p:oleObj>
              </mc:Fallback>
            </mc:AlternateContent>
          </a:graphicData>
        </a:graphic>
      </p:graphicFrame>
      <p:graphicFrame>
        <p:nvGraphicFramePr>
          <p:cNvPr id="19" name="对象 18"/>
          <p:cNvGraphicFramePr>
            <a:graphicFrameLocks noChangeAspect="1"/>
          </p:cNvGraphicFramePr>
          <p:nvPr/>
        </p:nvGraphicFramePr>
        <p:xfrm>
          <a:off x="1154566" y="3533652"/>
          <a:ext cx="219075" cy="400049"/>
        </p:xfrm>
        <a:graphic>
          <a:graphicData uri="http://schemas.openxmlformats.org/presentationml/2006/ole">
            <mc:AlternateContent xmlns:mc="http://schemas.openxmlformats.org/markup-compatibility/2006">
              <mc:Choice xmlns:v="urn:schemas-microsoft-com:vml" Requires="v">
                <p:oleObj spid="_x0000_s25638" name="Equation" r:id="rId35" imgW="220800" imgH="403200" progId="">
                  <p:embed/>
                </p:oleObj>
              </mc:Choice>
              <mc:Fallback>
                <p:oleObj name="Equation" r:id="rId35" imgW="220800" imgH="403200" progId="">
                  <p:embed/>
                  <p:pic>
                    <p:nvPicPr>
                      <p:cNvPr id="0" name="OLE substitute image"/>
                      <p:cNvPicPr/>
                      <p:nvPr/>
                    </p:nvPicPr>
                    <p:blipFill>
                      <a:blip r:embed="rId36"/>
                      <a:stretch>
                        <a:fillRect/>
                      </a:stretch>
                    </p:blipFill>
                    <p:spPr>
                      <a:xfrm>
                        <a:off x="1154566" y="3533652"/>
                        <a:ext cx="219075" cy="400049"/>
                      </a:xfrm>
                      <a:prstGeom prst="rect">
                        <a:avLst/>
                      </a:prstGeom>
                      <a:noFill/>
                    </p:spPr>
                  </p:pic>
                </p:oleObj>
              </mc:Fallback>
            </mc:AlternateContent>
          </a:graphicData>
        </a:graphic>
      </p:graphicFrame>
      <p:graphicFrame>
        <p:nvGraphicFramePr>
          <p:cNvPr id="20" name="对象 19"/>
          <p:cNvGraphicFramePr>
            <a:graphicFrameLocks noChangeAspect="1"/>
          </p:cNvGraphicFramePr>
          <p:nvPr/>
        </p:nvGraphicFramePr>
        <p:xfrm>
          <a:off x="1803866" y="3505225"/>
          <a:ext cx="352425" cy="476250"/>
        </p:xfrm>
        <a:graphic>
          <a:graphicData uri="http://schemas.openxmlformats.org/presentationml/2006/ole">
            <mc:AlternateContent xmlns:mc="http://schemas.openxmlformats.org/markup-compatibility/2006">
              <mc:Choice xmlns:v="urn:schemas-microsoft-com:vml" Requires="v">
                <p:oleObj spid="_x0000_s25639" name="Equation" r:id="rId37" imgW="355200" imgH="480000" progId="">
                  <p:embed/>
                </p:oleObj>
              </mc:Choice>
              <mc:Fallback>
                <p:oleObj name="Equation" r:id="rId37" imgW="355200" imgH="480000" progId="">
                  <p:embed/>
                  <p:pic>
                    <p:nvPicPr>
                      <p:cNvPr id="0" name="OLE substitute image"/>
                      <p:cNvPicPr/>
                      <p:nvPr/>
                    </p:nvPicPr>
                    <p:blipFill>
                      <a:blip r:embed="rId38"/>
                      <a:stretch>
                        <a:fillRect/>
                      </a:stretch>
                    </p:blipFill>
                    <p:spPr>
                      <a:xfrm>
                        <a:off x="1803866" y="3505225"/>
                        <a:ext cx="352425" cy="476250"/>
                      </a:xfrm>
                      <a:prstGeom prst="rect">
                        <a:avLst/>
                      </a:prstGeom>
                      <a:noFill/>
                    </p:spPr>
                  </p:pic>
                </p:oleObj>
              </mc:Fallback>
            </mc:AlternateContent>
          </a:graphicData>
        </a:graphic>
      </p:graphicFrame>
      <p:graphicFrame>
        <p:nvGraphicFramePr>
          <p:cNvPr id="21" name="对象 20"/>
          <p:cNvGraphicFramePr>
            <a:graphicFrameLocks noChangeAspect="1"/>
          </p:cNvGraphicFramePr>
          <p:nvPr/>
        </p:nvGraphicFramePr>
        <p:xfrm>
          <a:off x="2257804" y="3523531"/>
          <a:ext cx="380999" cy="419099"/>
        </p:xfrm>
        <a:graphic>
          <a:graphicData uri="http://schemas.openxmlformats.org/presentationml/2006/ole">
            <mc:AlternateContent xmlns:mc="http://schemas.openxmlformats.org/markup-compatibility/2006">
              <mc:Choice xmlns:v="urn:schemas-microsoft-com:vml" Requires="v">
                <p:oleObj spid="_x0000_s25640" name="Equation" r:id="rId39" imgW="384000" imgH="422400" progId="">
                  <p:embed/>
                </p:oleObj>
              </mc:Choice>
              <mc:Fallback>
                <p:oleObj name="Equation" r:id="rId39" imgW="384000" imgH="422400" progId="">
                  <p:embed/>
                  <p:pic>
                    <p:nvPicPr>
                      <p:cNvPr id="0" name="OLE substitute image"/>
                      <p:cNvPicPr/>
                      <p:nvPr/>
                    </p:nvPicPr>
                    <p:blipFill>
                      <a:blip r:embed="rId40"/>
                      <a:stretch>
                        <a:fillRect/>
                      </a:stretch>
                    </p:blipFill>
                    <p:spPr>
                      <a:xfrm>
                        <a:off x="2257804" y="3523531"/>
                        <a:ext cx="380999" cy="419099"/>
                      </a:xfrm>
                      <a:prstGeom prst="rect">
                        <a:avLst/>
                      </a:prstGeom>
                      <a:noFill/>
                    </p:spPr>
                  </p:pic>
                </p:oleObj>
              </mc:Fallback>
            </mc:AlternateContent>
          </a:graphicData>
        </a:graphic>
      </p:graphicFrame>
      <p:graphicFrame>
        <p:nvGraphicFramePr>
          <p:cNvPr id="22" name="对象 21"/>
          <p:cNvGraphicFramePr>
            <a:graphicFrameLocks noChangeAspect="1"/>
          </p:cNvGraphicFramePr>
          <p:nvPr/>
        </p:nvGraphicFramePr>
        <p:xfrm>
          <a:off x="6500826" y="4139182"/>
          <a:ext cx="257175" cy="238125"/>
        </p:xfrm>
        <a:graphic>
          <a:graphicData uri="http://schemas.openxmlformats.org/presentationml/2006/ole">
            <mc:AlternateContent xmlns:mc="http://schemas.openxmlformats.org/markup-compatibility/2006">
              <mc:Choice xmlns:v="urn:schemas-microsoft-com:vml" Requires="v">
                <p:oleObj spid="_x0000_s25641" name="Equation" r:id="rId41" imgW="259200" imgH="240000" progId="">
                  <p:embed/>
                </p:oleObj>
              </mc:Choice>
              <mc:Fallback>
                <p:oleObj name="Equation" r:id="rId41" imgW="259200" imgH="240000" progId="">
                  <p:embed/>
                  <p:pic>
                    <p:nvPicPr>
                      <p:cNvPr id="0" name="OLE substitute image"/>
                      <p:cNvPicPr/>
                      <p:nvPr/>
                    </p:nvPicPr>
                    <p:blipFill>
                      <a:blip r:embed="rId42"/>
                      <a:stretch>
                        <a:fillRect/>
                      </a:stretch>
                    </p:blipFill>
                    <p:spPr>
                      <a:xfrm>
                        <a:off x="6500826" y="4139182"/>
                        <a:ext cx="257175" cy="238125"/>
                      </a:xfrm>
                      <a:prstGeom prst="rect">
                        <a:avLst/>
                      </a:prstGeom>
                      <a:noFill/>
                    </p:spPr>
                  </p:pic>
                </p:oleObj>
              </mc:Fallback>
            </mc:AlternateContent>
          </a:graphicData>
        </a:graphic>
      </p:graphicFrame>
      <p:graphicFrame>
        <p:nvGraphicFramePr>
          <p:cNvPr id="23" name="对象 22"/>
          <p:cNvGraphicFramePr>
            <a:graphicFrameLocks noChangeAspect="1"/>
          </p:cNvGraphicFramePr>
          <p:nvPr/>
        </p:nvGraphicFramePr>
        <p:xfrm>
          <a:off x="7240811" y="4024770"/>
          <a:ext cx="295275" cy="476250"/>
        </p:xfrm>
        <a:graphic>
          <a:graphicData uri="http://schemas.openxmlformats.org/presentationml/2006/ole">
            <mc:AlternateContent xmlns:mc="http://schemas.openxmlformats.org/markup-compatibility/2006">
              <mc:Choice xmlns:v="urn:schemas-microsoft-com:vml" Requires="v">
                <p:oleObj spid="_x0000_s25642" name="Equation" r:id="rId43" imgW="297600" imgH="480000" progId="">
                  <p:embed/>
                </p:oleObj>
              </mc:Choice>
              <mc:Fallback>
                <p:oleObj name="Equation" r:id="rId43" imgW="297600" imgH="480000" progId="">
                  <p:embed/>
                  <p:pic>
                    <p:nvPicPr>
                      <p:cNvPr id="0" name="OLE substitute image"/>
                      <p:cNvPicPr/>
                      <p:nvPr/>
                    </p:nvPicPr>
                    <p:blipFill>
                      <a:blip r:embed="rId44"/>
                      <a:stretch>
                        <a:fillRect/>
                      </a:stretch>
                    </p:blipFill>
                    <p:spPr>
                      <a:xfrm>
                        <a:off x="7240811" y="4024770"/>
                        <a:ext cx="295275" cy="476250"/>
                      </a:xfrm>
                      <a:prstGeom prst="rect">
                        <a:avLst/>
                      </a:prstGeom>
                      <a:noFill/>
                    </p:spPr>
                  </p:pic>
                </p:oleObj>
              </mc:Fallback>
            </mc:AlternateContent>
          </a:graphicData>
        </a:graphic>
      </p:graphicFrame>
      <p:graphicFrame>
        <p:nvGraphicFramePr>
          <p:cNvPr id="24" name="对象 23"/>
          <p:cNvGraphicFramePr>
            <a:graphicFrameLocks noChangeAspect="1"/>
          </p:cNvGraphicFramePr>
          <p:nvPr/>
        </p:nvGraphicFramePr>
        <p:xfrm>
          <a:off x="7637600" y="4034928"/>
          <a:ext cx="219075" cy="447675"/>
        </p:xfrm>
        <a:graphic>
          <a:graphicData uri="http://schemas.openxmlformats.org/presentationml/2006/ole">
            <mc:AlternateContent xmlns:mc="http://schemas.openxmlformats.org/markup-compatibility/2006">
              <mc:Choice xmlns:v="urn:schemas-microsoft-com:vml" Requires="v">
                <p:oleObj spid="_x0000_s25643" name="Equation" r:id="rId45" imgW="220800" imgH="451200" progId="">
                  <p:embed/>
                </p:oleObj>
              </mc:Choice>
              <mc:Fallback>
                <p:oleObj name="Equation" r:id="rId45" imgW="220800" imgH="451200" progId="">
                  <p:embed/>
                  <p:pic>
                    <p:nvPicPr>
                      <p:cNvPr id="0" name="OLE substitute image"/>
                      <p:cNvPicPr/>
                      <p:nvPr/>
                    </p:nvPicPr>
                    <p:blipFill>
                      <a:blip r:embed="rId46"/>
                      <a:stretch>
                        <a:fillRect/>
                      </a:stretch>
                    </p:blipFill>
                    <p:spPr>
                      <a:xfrm>
                        <a:off x="7637600" y="4034928"/>
                        <a:ext cx="219075" cy="447675"/>
                      </a:xfrm>
                      <a:prstGeom prst="rect">
                        <a:avLst/>
                      </a:prstGeom>
                      <a:noFill/>
                    </p:spPr>
                  </p:pic>
                </p:oleObj>
              </mc:Fallback>
            </mc:AlternateContent>
          </a:graphicData>
        </a:graphic>
      </p:graphicFrame>
      <p:graphicFrame>
        <p:nvGraphicFramePr>
          <p:cNvPr id="25" name="对象 24"/>
          <p:cNvGraphicFramePr>
            <a:graphicFrameLocks noChangeAspect="1"/>
          </p:cNvGraphicFramePr>
          <p:nvPr/>
        </p:nvGraphicFramePr>
        <p:xfrm>
          <a:off x="7958188" y="4024473"/>
          <a:ext cx="142875" cy="419099"/>
        </p:xfrm>
        <a:graphic>
          <a:graphicData uri="http://schemas.openxmlformats.org/presentationml/2006/ole">
            <mc:AlternateContent xmlns:mc="http://schemas.openxmlformats.org/markup-compatibility/2006">
              <mc:Choice xmlns:v="urn:schemas-microsoft-com:vml" Requires="v">
                <p:oleObj spid="_x0000_s25644" name="Equation" r:id="rId47" imgW="144000" imgH="422400" progId="">
                  <p:embed/>
                </p:oleObj>
              </mc:Choice>
              <mc:Fallback>
                <p:oleObj name="Equation" r:id="rId47" imgW="144000" imgH="422400" progId="">
                  <p:embed/>
                  <p:pic>
                    <p:nvPicPr>
                      <p:cNvPr id="0" name="OLE substitute image"/>
                      <p:cNvPicPr/>
                      <p:nvPr/>
                    </p:nvPicPr>
                    <p:blipFill>
                      <a:blip r:embed="rId48"/>
                      <a:stretch>
                        <a:fillRect/>
                      </a:stretch>
                    </p:blipFill>
                    <p:spPr>
                      <a:xfrm>
                        <a:off x="7958188" y="4024473"/>
                        <a:ext cx="142875" cy="419099"/>
                      </a:xfrm>
                      <a:prstGeom prst="rect">
                        <a:avLst/>
                      </a:prstGeom>
                      <a:noFill/>
                    </p:spPr>
                  </p:pic>
                </p:oleObj>
              </mc:Fallback>
            </mc:AlternateContent>
          </a:graphicData>
        </a:graphic>
      </p:graphicFrame>
    </p:spTree>
    <p:custDataLst>
      <p:custData r:id="rId2"/>
    </p:custData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356"/>
              </a:spcBef>
              <a:buNone/>
            </a:pPr>
            <a:r>
              <a:rPr lang="zh-CN" altLang="en-US" sz="1417" kern="0" smtClean="0">
                <a:solidFill>
                  <a:srgbClr val="000000"/>
                </a:solidFill>
                <a:latin typeface="Times New Roman" pitchFamily="65" charset="-122"/>
                <a:ea typeface="宋体" pitchFamily="65" charset="-122"/>
              </a:rPr>
              <a:t>得</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=30 Ω,</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a:t>
            </a:r>
            <a:r>
              <a:rPr lang="zh-CN" altLang="en-US" sz="2353"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187" kern="0" spc="73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=0.15 A,</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=6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0.15 A=0.9 W。</a:t>
            </a:r>
            <a:endParaRPr lang="zh-CN" altLang="en-US"/>
          </a:p>
          <a:p>
            <a:pPr marL="0" indent="0" eaLnBrk="0" latinLnBrk="1" hangingPunct="0">
              <a:lnSpc>
                <a:spcPct val="100000"/>
              </a:lnSpc>
              <a:spcBef>
                <a:spcPts val="371"/>
              </a:spcBef>
              <a:buNone/>
            </a:pPr>
            <a:r>
              <a:rPr lang="zh-CN" altLang="en-US" sz="1417" kern="0" smtClean="0">
                <a:solidFill>
                  <a:srgbClr val="000000"/>
                </a:solidFill>
                <a:latin typeface="Times New Roman" pitchFamily="65" charset="-122"/>
                <a:ea typeface="宋体" pitchFamily="65" charset="-122"/>
              </a:rPr>
              <a:t>④当闭合S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,断开S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时,且用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替换</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时,若电压表示数减小了0.5 V,</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NEU-BZ" pitchFamily="65" charset="-122"/>
                <a:ea typeface="NEU-BZ" pitchFamily="65" charset="-122"/>
              </a:rPr>
              <a:t>‴</a:t>
            </a:r>
            <a:r>
              <a:rPr lang="zh-CN" altLang="en-US" sz="1417" kern="0" smtClean="0">
                <a:solidFill>
                  <a:srgbClr val="000000"/>
                </a:solidFill>
                <a:latin typeface="Times New Roman" pitchFamily="65" charset="-122"/>
                <a:ea typeface="宋体" pitchFamily="65" charset="-122"/>
              </a:rPr>
              <a:t>=0.5 V,</a:t>
            </a:r>
            <a:r>
              <a:rPr lang="zh-CN" altLang="en-US" sz="1357" kern="0" spc="66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'=5.5 V,</a:t>
            </a:r>
            <a:r>
              <a:rPr lang="zh-CN" altLang="en-US" sz="2715" kern="0" spc="2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52" kern="0" spc="-82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281" kern="0" spc="-7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,解</a:t>
            </a:r>
            <a:endParaRPr lang="zh-CN" altLang="en-US"/>
          </a:p>
          <a:p>
            <a:pPr marL="0" indent="0" eaLnBrk="0" latinLnBrk="1" hangingPunct="0">
              <a:lnSpc>
                <a:spcPct val="100000"/>
              </a:lnSpc>
              <a:spcBef>
                <a:spcPts val="356"/>
              </a:spcBef>
              <a:buNone/>
            </a:pPr>
            <a:r>
              <a:rPr lang="zh-CN" altLang="en-US" sz="1417" kern="0" smtClean="0">
                <a:solidFill>
                  <a:srgbClr val="000000"/>
                </a:solidFill>
                <a:latin typeface="Times New Roman" pitchFamily="65" charset="-122"/>
                <a:ea typeface="宋体" pitchFamily="65" charset="-122"/>
              </a:rPr>
              <a:t>得</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=110 Ω,</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a:t>
            </a:r>
            <a:r>
              <a:rPr lang="zh-CN" altLang="en-US" sz="2590" kern="0" spc="3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65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=0.05 A,</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067" kern="0" baseline="-1500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=6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0.05 A=0.3 W,所以A正确。</a:t>
            </a:r>
            <a:endParaRPr lang="zh-CN" altLang="en-US"/>
          </a:p>
        </p:txBody>
      </p:sp>
      <p:graphicFrame>
        <p:nvGraphicFramePr>
          <p:cNvPr id="4" name="对象 3"/>
          <p:cNvGraphicFramePr>
            <a:graphicFrameLocks noChangeAspect="1"/>
          </p:cNvGraphicFramePr>
          <p:nvPr/>
        </p:nvGraphicFramePr>
        <p:xfrm>
          <a:off x="1764791" y="1287832"/>
          <a:ext cx="295275" cy="447675"/>
        </p:xfrm>
        <a:graphic>
          <a:graphicData uri="http://schemas.openxmlformats.org/presentationml/2006/ole">
            <mc:AlternateContent xmlns:mc="http://schemas.openxmlformats.org/markup-compatibility/2006">
              <mc:Choice xmlns:v="urn:schemas-microsoft-com:vml" Requires="v">
                <p:oleObj spid="_x0000_s26633" name="Equation" r:id="rId5" imgW="297600" imgH="451200" progId="">
                  <p:embed/>
                </p:oleObj>
              </mc:Choice>
              <mc:Fallback>
                <p:oleObj name="Equation" r:id="rId5" imgW="297600" imgH="451200" progId="">
                  <p:embed/>
                  <p:pic>
                    <p:nvPicPr>
                      <p:cNvPr id="0" name="OLE substitute image"/>
                      <p:cNvPicPr/>
                      <p:nvPr/>
                    </p:nvPicPr>
                    <p:blipFill>
                      <a:blip r:embed="rId6"/>
                      <a:stretch>
                        <a:fillRect/>
                      </a:stretch>
                    </p:blipFill>
                    <p:spPr>
                      <a:xfrm>
                        <a:off x="1764791" y="1287832"/>
                        <a:ext cx="295275" cy="447675"/>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2161579" y="1280230"/>
          <a:ext cx="371474" cy="419099"/>
        </p:xfrm>
        <a:graphic>
          <a:graphicData uri="http://schemas.openxmlformats.org/presentationml/2006/ole">
            <mc:AlternateContent xmlns:mc="http://schemas.openxmlformats.org/markup-compatibility/2006">
              <mc:Choice xmlns:v="urn:schemas-microsoft-com:vml" Requires="v">
                <p:oleObj spid="_x0000_s26634" name="Equation" r:id="rId7" imgW="374400" imgH="422400" progId="">
                  <p:embed/>
                </p:oleObj>
              </mc:Choice>
              <mc:Fallback>
                <p:oleObj name="Equation" r:id="rId7" imgW="374400" imgH="422400" progId="">
                  <p:embed/>
                  <p:pic>
                    <p:nvPicPr>
                      <p:cNvPr id="0" name="OLE substitute image"/>
                      <p:cNvPicPr/>
                      <p:nvPr/>
                    </p:nvPicPr>
                    <p:blipFill>
                      <a:blip r:embed="rId8"/>
                      <a:stretch>
                        <a:fillRect/>
                      </a:stretch>
                    </p:blipFill>
                    <p:spPr>
                      <a:xfrm>
                        <a:off x="2161579" y="1280230"/>
                        <a:ext cx="371474"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6500826" y="1826304"/>
          <a:ext cx="257175" cy="238125"/>
        </p:xfrm>
        <a:graphic>
          <a:graphicData uri="http://schemas.openxmlformats.org/presentationml/2006/ole">
            <mc:AlternateContent xmlns:mc="http://schemas.openxmlformats.org/markup-compatibility/2006">
              <mc:Choice xmlns:v="urn:schemas-microsoft-com:vml" Requires="v">
                <p:oleObj spid="_x0000_s26635" name="Equation" r:id="rId9" imgW="259200" imgH="240000" progId="">
                  <p:embed/>
                </p:oleObj>
              </mc:Choice>
              <mc:Fallback>
                <p:oleObj name="Equation" r:id="rId9" imgW="259200" imgH="240000" progId="">
                  <p:embed/>
                  <p:pic>
                    <p:nvPicPr>
                      <p:cNvPr id="0" name="OLE substitute image"/>
                      <p:cNvPicPr/>
                      <p:nvPr/>
                    </p:nvPicPr>
                    <p:blipFill>
                      <a:blip r:embed="rId10"/>
                      <a:stretch>
                        <a:fillRect/>
                      </a:stretch>
                    </p:blipFill>
                    <p:spPr>
                      <a:xfrm>
                        <a:off x="6500826" y="1826304"/>
                        <a:ext cx="257175" cy="238125"/>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7273243" y="1711892"/>
          <a:ext cx="371474" cy="476249"/>
        </p:xfrm>
        <a:graphic>
          <a:graphicData uri="http://schemas.openxmlformats.org/presentationml/2006/ole">
            <mc:AlternateContent xmlns:mc="http://schemas.openxmlformats.org/markup-compatibility/2006">
              <mc:Choice xmlns:v="urn:schemas-microsoft-com:vml" Requires="v">
                <p:oleObj spid="_x0000_s26636" name="Equation" r:id="rId11" imgW="374400" imgH="480000" progId="">
                  <p:embed/>
                </p:oleObj>
              </mc:Choice>
              <mc:Fallback>
                <p:oleObj name="Equation" r:id="rId11" imgW="374400" imgH="480000" progId="">
                  <p:embed/>
                  <p:pic>
                    <p:nvPicPr>
                      <p:cNvPr id="0" name="OLE substitute image"/>
                      <p:cNvPicPr/>
                      <p:nvPr/>
                    </p:nvPicPr>
                    <p:blipFill>
                      <a:blip r:embed="rId12"/>
                      <a:stretch>
                        <a:fillRect/>
                      </a:stretch>
                    </p:blipFill>
                    <p:spPr>
                      <a:xfrm>
                        <a:off x="7273243" y="1711892"/>
                        <a:ext cx="371474" cy="47624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7746231" y="1722050"/>
          <a:ext cx="219075" cy="447675"/>
        </p:xfrm>
        <a:graphic>
          <a:graphicData uri="http://schemas.openxmlformats.org/presentationml/2006/ole">
            <mc:AlternateContent xmlns:mc="http://schemas.openxmlformats.org/markup-compatibility/2006">
              <mc:Choice xmlns:v="urn:schemas-microsoft-com:vml" Requires="v">
                <p:oleObj spid="_x0000_s26637" name="Equation" r:id="rId13" imgW="220800" imgH="451200" progId="">
                  <p:embed/>
                </p:oleObj>
              </mc:Choice>
              <mc:Fallback>
                <p:oleObj name="Equation" r:id="rId13" imgW="220800" imgH="451200" progId="">
                  <p:embed/>
                  <p:pic>
                    <p:nvPicPr>
                      <p:cNvPr id="0" name="OLE substitute image"/>
                      <p:cNvPicPr/>
                      <p:nvPr/>
                    </p:nvPicPr>
                    <p:blipFill>
                      <a:blip r:embed="rId14"/>
                      <a:stretch>
                        <a:fillRect/>
                      </a:stretch>
                    </p:blipFill>
                    <p:spPr>
                      <a:xfrm>
                        <a:off x="7746231" y="1722050"/>
                        <a:ext cx="219075" cy="447675"/>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8066820" y="1721715"/>
          <a:ext cx="200025" cy="400050"/>
        </p:xfrm>
        <a:graphic>
          <a:graphicData uri="http://schemas.openxmlformats.org/presentationml/2006/ole">
            <mc:AlternateContent xmlns:mc="http://schemas.openxmlformats.org/markup-compatibility/2006">
              <mc:Choice xmlns:v="urn:schemas-microsoft-com:vml" Requires="v">
                <p:oleObj spid="_x0000_s26638" name="Equation" r:id="rId15" imgW="201600" imgH="403200" progId="">
                  <p:embed/>
                </p:oleObj>
              </mc:Choice>
              <mc:Fallback>
                <p:oleObj name="Equation" r:id="rId15" imgW="201600" imgH="403200" progId="">
                  <p:embed/>
                  <p:pic>
                    <p:nvPicPr>
                      <p:cNvPr id="0" name="OLE substitute image"/>
                      <p:cNvPicPr/>
                      <p:nvPr/>
                    </p:nvPicPr>
                    <p:blipFill>
                      <a:blip r:embed="rId16"/>
                      <a:stretch>
                        <a:fillRect/>
                      </a:stretch>
                    </p:blipFill>
                    <p:spPr>
                      <a:xfrm>
                        <a:off x="8066820" y="1721715"/>
                        <a:ext cx="200025" cy="400050"/>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1854791" y="2179639"/>
          <a:ext cx="371474" cy="447674"/>
        </p:xfrm>
        <a:graphic>
          <a:graphicData uri="http://schemas.openxmlformats.org/presentationml/2006/ole">
            <mc:AlternateContent xmlns:mc="http://schemas.openxmlformats.org/markup-compatibility/2006">
              <mc:Choice xmlns:v="urn:schemas-microsoft-com:vml" Requires="v">
                <p:oleObj spid="_x0000_s26639" name="Equation" r:id="rId17" imgW="374400" imgH="451200" progId="">
                  <p:embed/>
                </p:oleObj>
              </mc:Choice>
              <mc:Fallback>
                <p:oleObj name="Equation" r:id="rId17" imgW="374400" imgH="451200" progId="">
                  <p:embed/>
                  <p:pic>
                    <p:nvPicPr>
                      <p:cNvPr id="0" name="OLE substitute image"/>
                      <p:cNvPicPr/>
                      <p:nvPr/>
                    </p:nvPicPr>
                    <p:blipFill>
                      <a:blip r:embed="rId18"/>
                      <a:stretch>
                        <a:fillRect/>
                      </a:stretch>
                    </p:blipFill>
                    <p:spPr>
                      <a:xfrm>
                        <a:off x="1854791" y="2179639"/>
                        <a:ext cx="371474" cy="447674"/>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2327779" y="2208214"/>
          <a:ext cx="390524" cy="419099"/>
        </p:xfrm>
        <a:graphic>
          <a:graphicData uri="http://schemas.openxmlformats.org/presentationml/2006/ole">
            <mc:AlternateContent xmlns:mc="http://schemas.openxmlformats.org/markup-compatibility/2006">
              <mc:Choice xmlns:v="urn:schemas-microsoft-com:vml" Requires="v">
                <p:oleObj spid="_x0000_s26640" name="Equation" r:id="rId19" imgW="393600" imgH="422400" progId="">
                  <p:embed/>
                </p:oleObj>
              </mc:Choice>
              <mc:Fallback>
                <p:oleObj name="Equation" r:id="rId19" imgW="393600" imgH="422400" progId="">
                  <p:embed/>
                  <p:pic>
                    <p:nvPicPr>
                      <p:cNvPr id="0" name="OLE substitute image"/>
                      <p:cNvPicPr/>
                      <p:nvPr/>
                    </p:nvPicPr>
                    <p:blipFill>
                      <a:blip r:embed="rId20"/>
                      <a:stretch>
                        <a:fillRect/>
                      </a:stretch>
                    </p:blipFill>
                    <p:spPr>
                      <a:xfrm>
                        <a:off x="2327779" y="2208214"/>
                        <a:ext cx="390524" cy="419099"/>
                      </a:xfrm>
                      <a:prstGeom prst="rect">
                        <a:avLst/>
                      </a:prstGeom>
                      <a:noFill/>
                    </p:spPr>
                  </p:pic>
                </p:oleObj>
              </mc:Fallback>
            </mc:AlternateContent>
          </a:graphicData>
        </a:graphic>
      </p:graphicFrame>
      <p:sp>
        <p:nvSpPr>
          <p:cNvPr id="12" name="TextBox 2"/>
          <p:cNvSpPr txBox="1"/>
          <p:nvPr/>
        </p:nvSpPr>
        <p:spPr>
          <a:xfrm>
            <a:off x="720000" y="305594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审题关键</a:t>
            </a:r>
            <a:r>
              <a:rPr lang="zh-CN" altLang="en-US" sz="1417" kern="0" smtClean="0">
                <a:solidFill>
                  <a:srgbClr val="000000"/>
                </a:solidFill>
                <a:latin typeface="Times New Roman" pitchFamily="65" charset="-122"/>
                <a:ea typeface="宋体" pitchFamily="65" charset="-122"/>
              </a:rPr>
              <a:t>　“用电阻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替换其中一个”说明判断该题一定要分情况讨论。</a:t>
            </a:r>
            <a:endParaRPr lang="zh-CN" altLang="en-US"/>
          </a:p>
        </p:txBody>
      </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63730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(2020贵州贵阳,17,2分)如图所示电路,电源电压不变,定值电阻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与滑动变阻器</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串联。调节滑动变阻</a:t>
            </a:r>
            <a:r>
              <a:rPr/>
              <a:t/>
            </a:r>
            <a:br>
              <a:rPr/>
            </a:br>
            <a:r>
              <a:rPr lang="zh-CN" altLang="en-US" sz="1417" kern="0" smtClean="0">
                <a:solidFill>
                  <a:srgbClr val="000000"/>
                </a:solidFill>
                <a:latin typeface="Times New Roman" pitchFamily="65" charset="-122"/>
                <a:ea typeface="宋体" pitchFamily="65" charset="-122"/>
              </a:rPr>
              <a:t>器的滑片至某一位置时,电流表示数为0.1 A,</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的功率为0.6 W;当滑片移动到另一位置时,电流表示数变</a:t>
            </a:r>
            <a:r>
              <a:rPr/>
              <a:t/>
            </a:r>
            <a:br>
              <a:rPr/>
            </a:br>
            <a:r>
              <a:rPr lang="zh-CN" altLang="en-US" sz="1417" kern="0" smtClean="0">
                <a:solidFill>
                  <a:srgbClr val="000000"/>
                </a:solidFill>
                <a:latin typeface="Times New Roman" pitchFamily="65" charset="-122"/>
                <a:ea typeface="宋体" pitchFamily="65" charset="-122"/>
              </a:rPr>
              <a:t>化了0.2 A,</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的功率为0.9 W。则电源电压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V。</a:t>
            </a:r>
            <a:endParaRPr lang="zh-CN" altLang="en-US"/>
          </a:p>
          <a:p>
            <a:pPr marL="0" indent="0" eaLnBrk="0" latinLnBrk="1" hangingPunct="0">
              <a:lnSpc>
                <a:spcPct val="100000"/>
              </a:lnSpc>
              <a:spcBef>
                <a:spcPts val="141"/>
              </a:spcBef>
              <a:buNone/>
            </a:pPr>
            <a:r>
              <a:rPr lang="zh-CN" altLang="en-US" sz="6305" kern="0" spc="809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51.jpeg"/>
          <p:cNvPicPr>
            <a:picLocks noChangeAspect="1"/>
          </p:cNvPicPr>
          <p:nvPr/>
        </p:nvPicPr>
        <p:blipFill>
          <a:blip r:embed="rId5"/>
          <a:stretch>
            <a:fillRect/>
          </a:stretch>
        </p:blipFill>
        <p:spPr>
          <a:xfrm>
            <a:off x="3357554" y="2055809"/>
            <a:ext cx="1828800" cy="1295400"/>
          </a:xfrm>
          <a:prstGeom prst="rect">
            <a:avLst/>
          </a:prstGeom>
        </p:spPr>
      </p:pic>
      <p:sp>
        <p:nvSpPr>
          <p:cNvPr id="4" name="TextBox 2"/>
          <p:cNvSpPr txBox="1"/>
          <p:nvPr/>
        </p:nvSpPr>
        <p:spPr>
          <a:xfrm>
            <a:off x="720000" y="343189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7.5</a:t>
            </a:r>
            <a:endParaRPr lang="zh-CN" altLang="en-US"/>
          </a:p>
        </p:txBody>
      </p:sp>
      <p:grpSp>
        <p:nvGrpSpPr>
          <p:cNvPr id="5" name="组合 4"/>
          <p:cNvGrpSpPr/>
          <p:nvPr/>
        </p:nvGrpSpPr>
        <p:grpSpPr>
          <a:xfrm>
            <a:off x="720000" y="3770321"/>
            <a:ext cx="8316000" cy="886012"/>
            <a:chOff x="720000" y="1260000"/>
            <a:chExt cx="8316000" cy="886012"/>
          </a:xfrm>
        </p:grpSpPr>
        <p:sp>
          <p:nvSpPr>
            <p:cNvPr id="6" name="TextBox 2"/>
            <p:cNvSpPr txBox="1"/>
            <p:nvPr/>
          </p:nvSpPr>
          <p:spPr>
            <a:xfrm>
              <a:off x="720000" y="1260000"/>
              <a:ext cx="8316000" cy="88601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由串联电路电源电压等于各导体两端电压之和得:</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2590" kern="0" spc="-10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2590" kern="0" spc="-94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,电流表示数变化了0.2</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 A,而初始时电流表示数为0.1 A,所以电流表示数只能是增大了0.2 A,把</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=0.1 A,</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=0.6 W,</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=0.3 A,</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=0.</a:t>
              </a:r>
              <a:r>
                <a:rPr/>
                <a:t/>
              </a:r>
              <a:br>
                <a:rPr/>
              </a:br>
              <a:r>
                <a:rPr lang="zh-CN" altLang="en-US" sz="1417" kern="0" smtClean="0">
                  <a:solidFill>
                    <a:srgbClr val="000000"/>
                  </a:solidFill>
                  <a:latin typeface="Times New Roman" pitchFamily="65" charset="-122"/>
                  <a:ea typeface="宋体" pitchFamily="65" charset="-122"/>
                </a:rPr>
                <a:t>9 W代入,解得</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=7.5 V。</a:t>
              </a:r>
              <a:endParaRPr lang="zh-CN" altLang="en-US"/>
            </a:p>
          </p:txBody>
        </p:sp>
        <p:graphicFrame>
          <p:nvGraphicFramePr>
            <p:cNvPr id="7" name="对象 6"/>
            <p:cNvGraphicFramePr>
              <a:graphicFrameLocks noChangeAspect="1"/>
            </p:cNvGraphicFramePr>
            <p:nvPr/>
          </p:nvGraphicFramePr>
          <p:xfrm>
            <a:off x="5637061" y="1298693"/>
            <a:ext cx="200025" cy="447675"/>
          </p:xfrm>
          <a:graphic>
            <a:graphicData uri="http://schemas.openxmlformats.org/presentationml/2006/ole">
              <mc:AlternateContent xmlns:mc="http://schemas.openxmlformats.org/markup-compatibility/2006">
                <mc:Choice xmlns:v="urn:schemas-microsoft-com:vml" Requires="v">
                  <p:oleObj spid="_x0000_s27651" name="Equation" r:id="rId6" imgW="201600" imgH="451200" progId="">
                    <p:embed/>
                  </p:oleObj>
                </mc:Choice>
                <mc:Fallback>
                  <p:oleObj name="Equation" r:id="rId6" imgW="201600" imgH="451200" progId="">
                    <p:embed/>
                    <p:pic>
                      <p:nvPicPr>
                        <p:cNvPr id="0" name="OLE substitute image"/>
                        <p:cNvPicPr/>
                        <p:nvPr/>
                      </p:nvPicPr>
                      <p:blipFill>
                        <a:blip r:embed="rId7"/>
                        <a:stretch>
                          <a:fillRect/>
                        </a:stretch>
                      </p:blipFill>
                      <p:spPr>
                        <a:xfrm>
                          <a:off x="5637061" y="1298693"/>
                          <a:ext cx="200025" cy="447675"/>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6473098" y="1298693"/>
            <a:ext cx="209549" cy="447674"/>
          </p:xfrm>
          <a:graphic>
            <a:graphicData uri="http://schemas.openxmlformats.org/presentationml/2006/ole">
              <mc:AlternateContent xmlns:mc="http://schemas.openxmlformats.org/markup-compatibility/2006">
                <mc:Choice xmlns:v="urn:schemas-microsoft-com:vml" Requires="v">
                  <p:oleObj spid="_x0000_s27652" name="Equation" r:id="rId8" imgW="211200" imgH="451200" progId="">
                    <p:embed/>
                  </p:oleObj>
                </mc:Choice>
                <mc:Fallback>
                  <p:oleObj name="Equation" r:id="rId8" imgW="211200" imgH="451200" progId="">
                    <p:embed/>
                    <p:pic>
                      <p:nvPicPr>
                        <p:cNvPr id="0" name="OLE substitute image"/>
                        <p:cNvPicPr/>
                        <p:nvPr/>
                      </p:nvPicPr>
                      <p:blipFill>
                        <a:blip r:embed="rId9"/>
                        <a:stretch>
                          <a:fillRect/>
                        </a:stretch>
                      </p:blipFill>
                      <p:spPr>
                        <a:xfrm>
                          <a:off x="6473098" y="1298693"/>
                          <a:ext cx="209549" cy="447674"/>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76748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9.</a:t>
            </a:r>
            <a:r>
              <a:rPr lang="zh-CN" altLang="en-US" sz="1417" kern="0" smtClean="0">
                <a:solidFill>
                  <a:srgbClr val="000000"/>
                </a:solidFill>
                <a:latin typeface="Times New Roman" pitchFamily="65" charset="-122"/>
                <a:ea typeface="宋体" pitchFamily="65" charset="-122"/>
              </a:rPr>
              <a:t>(2020云南,18,2分)如图所示,甲是某款电热水龙头,乙是它的电路原理图。</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是电热丝,</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=24 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a:t/>
            </a:r>
            <a:br>
              <a:rPr/>
            </a:br>
            <a:r>
              <a:rPr lang="zh-CN" altLang="en-US" sz="1417" kern="0" smtClean="0">
                <a:solidFill>
                  <a:srgbClr val="000000"/>
                </a:solidFill>
                <a:latin typeface="Times New Roman" pitchFamily="65" charset="-122"/>
                <a:ea typeface="宋体" pitchFamily="65" charset="-122"/>
              </a:rPr>
              <a:t>48 Ω。通过旋转手柄使扇形开关S同时接触两个相邻触点实现冷水、温水、热水挡的切换。当开关S</a:t>
            </a:r>
            <a:r>
              <a:rPr/>
              <a:t/>
            </a:r>
            <a:br>
              <a:rPr/>
            </a:br>
            <a:r>
              <a:rPr lang="zh-CN" altLang="en-US" sz="1417" kern="0" smtClean="0">
                <a:solidFill>
                  <a:srgbClr val="000000"/>
                </a:solidFill>
                <a:latin typeface="Times New Roman" pitchFamily="65" charset="-122"/>
                <a:ea typeface="宋体" pitchFamily="65" charset="-122"/>
              </a:rPr>
              <a:t>接触2、3触点时,水龙头放出的是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水。不考虑温度对电热丝阻值的影响,水龙头在热水挡位正</a:t>
            </a:r>
            <a:r>
              <a:rPr/>
              <a:t/>
            </a:r>
            <a:br>
              <a:rPr/>
            </a:br>
            <a:r>
              <a:rPr lang="zh-CN" altLang="en-US" sz="1417" kern="0" smtClean="0">
                <a:solidFill>
                  <a:srgbClr val="000000"/>
                </a:solidFill>
                <a:latin typeface="Times New Roman" pitchFamily="65" charset="-122"/>
                <a:ea typeface="宋体" pitchFamily="65" charset="-122"/>
              </a:rPr>
              <a:t>常工作时电路消耗的功率是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a:t>
            </a:r>
            <a:endParaRPr lang="zh-CN" altLang="en-US"/>
          </a:p>
          <a:p>
            <a:pPr marL="0" indent="0" eaLnBrk="0" latinLnBrk="1" hangingPunct="0">
              <a:lnSpc>
                <a:spcPct val="100000"/>
              </a:lnSpc>
              <a:spcBef>
                <a:spcPts val="141"/>
              </a:spcBef>
              <a:buNone/>
            </a:pPr>
            <a:r>
              <a:rPr lang="zh-CN" altLang="en-US" sz="12232" kern="0" spc="3396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52.jpeg"/>
          <p:cNvPicPr>
            <a:picLocks noChangeAspect="1"/>
          </p:cNvPicPr>
          <p:nvPr/>
        </p:nvPicPr>
        <p:blipFill>
          <a:blip r:embed="rId4"/>
          <a:stretch>
            <a:fillRect/>
          </a:stretch>
        </p:blipFill>
        <p:spPr>
          <a:xfrm>
            <a:off x="2357422" y="2156471"/>
            <a:ext cx="4209190" cy="1899602"/>
          </a:xfrm>
          <a:prstGeom prst="rect">
            <a:avLst/>
          </a:prstGeom>
        </p:spPr>
      </p:pic>
    </p:spTree>
    <p:custDataLst>
      <p:custData r:id="rId1"/>
    </p:custData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温　3 025</a:t>
            </a:r>
            <a:endParaRPr lang="zh-CN" altLang="en-US"/>
          </a:p>
        </p:txBody>
      </p:sp>
      <p:grpSp>
        <p:nvGrpSpPr>
          <p:cNvPr id="3" name="组合 2"/>
          <p:cNvGrpSpPr/>
          <p:nvPr/>
        </p:nvGrpSpPr>
        <p:grpSpPr>
          <a:xfrm>
            <a:off x="702416" y="1667018"/>
            <a:ext cx="8333584" cy="1817551"/>
            <a:chOff x="702416" y="1260000"/>
            <a:chExt cx="8333584" cy="1817551"/>
          </a:xfrm>
        </p:grpSpPr>
        <p:sp>
          <p:nvSpPr>
            <p:cNvPr id="4" name="TextBox 2"/>
            <p:cNvSpPr txBox="1"/>
            <p:nvPr/>
          </p:nvSpPr>
          <p:spPr>
            <a:xfrm>
              <a:off x="720000" y="1260000"/>
              <a:ext cx="8316000" cy="173977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用电器的挡位不同就是功率不同,从题图乙中可以看出两个电热丝分别在并联的两条支路上,开</a:t>
              </a:r>
              <a:r>
                <a:rPr/>
                <a:t/>
              </a:r>
              <a:br>
                <a:rPr/>
              </a:br>
              <a:r>
                <a:rPr lang="zh-CN" altLang="en-US" sz="1417" kern="0" smtClean="0">
                  <a:solidFill>
                    <a:srgbClr val="000000"/>
                  </a:solidFill>
                  <a:latin typeface="Times New Roman" pitchFamily="65" charset="-122"/>
                  <a:ea typeface="宋体" pitchFamily="65" charset="-122"/>
                </a:rPr>
                <a:t>关接触不同触点时,改变的是连入电路中不同支路,但电路的总电压不变。根据功率公式</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a:t>
              </a:r>
              <a:r>
                <a:rPr lang="zh-CN" altLang="en-US" sz="2506" kern="0" spc="-48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可知</a:t>
              </a:r>
              <a:endParaRPr lang="zh-CN" altLang="en-US"/>
            </a:p>
            <a:p>
              <a:pPr marL="0" indent="0" eaLnBrk="0" latinLnBrk="1" hangingPunct="0">
                <a:lnSpc>
                  <a:spcPct val="100000"/>
                </a:lnSpc>
                <a:spcBef>
                  <a:spcPts val="381"/>
                </a:spcBef>
                <a:buNone/>
              </a:pPr>
              <a:r>
                <a:rPr lang="zh-CN" altLang="en-US" sz="1417" kern="0" smtClean="0">
                  <a:solidFill>
                    <a:srgbClr val="000000"/>
                  </a:solidFill>
                  <a:latin typeface="Times New Roman" pitchFamily="65" charset="-122"/>
                  <a:ea typeface="宋体" pitchFamily="65" charset="-122"/>
                </a:rPr>
                <a:t>电路总电阻越小,则总功率越大。当S接触1、2时,电路是断开的,电热水龙头不加热,放出冷水。当S接</a:t>
              </a:r>
              <a:r>
                <a:rPr/>
                <a:t/>
              </a:r>
              <a:br>
                <a:rPr/>
              </a:br>
              <a:r>
                <a:rPr lang="zh-CN" altLang="en-US" sz="1417" kern="0" smtClean="0">
                  <a:solidFill>
                    <a:srgbClr val="000000"/>
                  </a:solidFill>
                  <a:latin typeface="Times New Roman" pitchFamily="65" charset="-122"/>
                  <a:ea typeface="宋体" pitchFamily="65" charset="-122"/>
                </a:rPr>
                <a:t>触2、3时,只有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接入电路;当S接触3、4时,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并联,并联后总电阻小于其中任意一个电阻,总功率大;</a:t>
              </a:r>
              <a:r>
                <a:rPr/>
                <a:t/>
              </a:r>
              <a:br>
                <a:rPr/>
              </a:br>
              <a:r>
                <a:rPr lang="zh-CN" altLang="en-US" sz="1417" kern="0" smtClean="0">
                  <a:solidFill>
                    <a:srgbClr val="000000"/>
                  </a:solidFill>
                  <a:latin typeface="Times New Roman" pitchFamily="65" charset="-122"/>
                  <a:ea typeface="宋体" pitchFamily="65" charset="-122"/>
                </a:rPr>
                <a:t>因此当S接触2、3时,放出的是温水,当S接触3、4时,放出的是热水。两电热丝并联后的总电阻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并</a:t>
              </a:r>
              <a:r>
                <a:rPr lang="zh-CN" altLang="en-US" sz="1417" kern="0" smtClean="0">
                  <a:solidFill>
                    <a:srgbClr val="000000"/>
                  </a:solidFill>
                  <a:latin typeface="Times New Roman" pitchFamily="65" charset="-122"/>
                  <a:ea typeface="宋体" pitchFamily="65" charset="-122"/>
                </a:rPr>
                <a:t>=</a:t>
              </a:r>
              <a:r>
                <a:rPr/>
                <a:t/>
              </a:r>
              <a:br>
                <a:rPr/>
              </a:br>
              <a:r>
                <a:rPr lang="zh-CN" altLang="en-US" sz="2529" kern="0" spc="152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68" kern="0" spc="385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=16 Ω,热水挡的功率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热</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a:t>
              </a:r>
              <a:r>
                <a:rPr lang="zh-CN" altLang="en-US" sz="2798" kern="0" spc="-54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76" kern="0" spc="232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=3 025 W。</a:t>
              </a:r>
              <a:endParaRPr lang="zh-CN" altLang="en-US"/>
            </a:p>
          </p:txBody>
        </p:sp>
        <p:graphicFrame>
          <p:nvGraphicFramePr>
            <p:cNvPr id="5" name="对象 4"/>
            <p:cNvGraphicFramePr>
              <a:graphicFrameLocks noChangeAspect="1"/>
            </p:cNvGraphicFramePr>
            <p:nvPr/>
          </p:nvGraphicFramePr>
          <p:xfrm>
            <a:off x="7920325" y="1479471"/>
            <a:ext cx="257175" cy="428625"/>
          </p:xfrm>
          <a:graphic>
            <a:graphicData uri="http://schemas.openxmlformats.org/presentationml/2006/ole">
              <mc:AlternateContent xmlns:mc="http://schemas.openxmlformats.org/markup-compatibility/2006">
                <mc:Choice xmlns:v="urn:schemas-microsoft-com:vml" Requires="v">
                  <p:oleObj spid="_x0000_s28678" name="Equation" r:id="rId5" imgW="259200" imgH="432000" progId="">
                    <p:embed/>
                  </p:oleObj>
                </mc:Choice>
                <mc:Fallback>
                  <p:oleObj name="Equation" r:id="rId5" imgW="259200" imgH="432000" progId="">
                    <p:embed/>
                    <p:pic>
                      <p:nvPicPr>
                        <p:cNvPr id="0" name="OLE substitute image"/>
                        <p:cNvPicPr/>
                        <p:nvPr/>
                      </p:nvPicPr>
                      <p:blipFill>
                        <a:blip r:embed="rId6"/>
                        <a:stretch>
                          <a:fillRect/>
                        </a:stretch>
                      </p:blipFill>
                      <p:spPr>
                        <a:xfrm>
                          <a:off x="7920325" y="1479471"/>
                          <a:ext cx="257175" cy="428625"/>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702416" y="2620091"/>
            <a:ext cx="514350" cy="447675"/>
          </p:xfrm>
          <a:graphic>
            <a:graphicData uri="http://schemas.openxmlformats.org/presentationml/2006/ole">
              <mc:AlternateContent xmlns:mc="http://schemas.openxmlformats.org/markup-compatibility/2006">
                <mc:Choice xmlns:v="urn:schemas-microsoft-com:vml" Requires="v">
                  <p:oleObj spid="_x0000_s28679" name="Equation" r:id="rId7" imgW="518400" imgH="451200" progId="">
                    <p:embed/>
                  </p:oleObj>
                </mc:Choice>
                <mc:Fallback>
                  <p:oleObj name="Equation" r:id="rId7" imgW="518400" imgH="451200" progId="">
                    <p:embed/>
                    <p:pic>
                      <p:nvPicPr>
                        <p:cNvPr id="0" name="OLE substitute image"/>
                        <p:cNvPicPr/>
                        <p:nvPr/>
                      </p:nvPicPr>
                      <p:blipFill>
                        <a:blip r:embed="rId8"/>
                        <a:stretch>
                          <a:fillRect/>
                        </a:stretch>
                      </p:blipFill>
                      <p:spPr>
                        <a:xfrm>
                          <a:off x="702416" y="2620091"/>
                          <a:ext cx="514350" cy="447675"/>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1318279" y="2609635"/>
            <a:ext cx="790575" cy="419099"/>
          </p:xfrm>
          <a:graphic>
            <a:graphicData uri="http://schemas.openxmlformats.org/presentationml/2006/ole">
              <mc:AlternateContent xmlns:mc="http://schemas.openxmlformats.org/markup-compatibility/2006">
                <mc:Choice xmlns:v="urn:schemas-microsoft-com:vml" Requires="v">
                  <p:oleObj spid="_x0000_s28680" name="Equation" r:id="rId9" imgW="796800" imgH="422400" progId="">
                    <p:embed/>
                  </p:oleObj>
                </mc:Choice>
                <mc:Fallback>
                  <p:oleObj name="Equation" r:id="rId9" imgW="796800" imgH="422400" progId="">
                    <p:embed/>
                    <p:pic>
                      <p:nvPicPr>
                        <p:cNvPr id="0" name="OLE substitute image"/>
                        <p:cNvPicPr/>
                        <p:nvPr/>
                      </p:nvPicPr>
                      <p:blipFill>
                        <a:blip r:embed="rId10"/>
                        <a:stretch>
                          <a:fillRect/>
                        </a:stretch>
                      </p:blipFill>
                      <p:spPr>
                        <a:xfrm>
                          <a:off x="1318279" y="2609635"/>
                          <a:ext cx="790575" cy="4190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4287215" y="2582251"/>
            <a:ext cx="285750" cy="495300"/>
          </p:xfrm>
          <a:graphic>
            <a:graphicData uri="http://schemas.openxmlformats.org/presentationml/2006/ole">
              <mc:AlternateContent xmlns:mc="http://schemas.openxmlformats.org/markup-compatibility/2006">
                <mc:Choice xmlns:v="urn:schemas-microsoft-com:vml" Requires="v">
                  <p:oleObj spid="_x0000_s28681" name="Equation" r:id="rId11" imgW="288000" imgH="499200" progId="">
                    <p:embed/>
                  </p:oleObj>
                </mc:Choice>
                <mc:Fallback>
                  <p:oleObj name="Equation" r:id="rId11" imgW="288000" imgH="499200" progId="">
                    <p:embed/>
                    <p:pic>
                      <p:nvPicPr>
                        <p:cNvPr id="0" name="OLE substitute image"/>
                        <p:cNvPicPr/>
                        <p:nvPr/>
                      </p:nvPicPr>
                      <p:blipFill>
                        <a:blip r:embed="rId12"/>
                        <a:stretch>
                          <a:fillRect/>
                        </a:stretch>
                      </p:blipFill>
                      <p:spPr>
                        <a:xfrm>
                          <a:off x="4287215" y="2582251"/>
                          <a:ext cx="285750" cy="495300"/>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4674478" y="2591106"/>
            <a:ext cx="609600" cy="438150"/>
          </p:xfrm>
          <a:graphic>
            <a:graphicData uri="http://schemas.openxmlformats.org/presentationml/2006/ole">
              <mc:AlternateContent xmlns:mc="http://schemas.openxmlformats.org/markup-compatibility/2006">
                <mc:Choice xmlns:v="urn:schemas-microsoft-com:vml" Requires="v">
                  <p:oleObj spid="_x0000_s28682" name="Equation" r:id="rId13" imgW="614400" imgH="441600" progId="">
                    <p:embed/>
                  </p:oleObj>
                </mc:Choice>
                <mc:Fallback>
                  <p:oleObj name="Equation" r:id="rId13" imgW="614400" imgH="441600" progId="">
                    <p:embed/>
                    <p:pic>
                      <p:nvPicPr>
                        <p:cNvPr id="0" name="OLE substitute image"/>
                        <p:cNvPicPr/>
                        <p:nvPr/>
                      </p:nvPicPr>
                      <p:blipFill>
                        <a:blip r:embed="rId14"/>
                        <a:stretch>
                          <a:fillRect/>
                        </a:stretch>
                      </p:blipFill>
                      <p:spPr>
                        <a:xfrm>
                          <a:off x="4674478" y="2591106"/>
                          <a:ext cx="609600" cy="43815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84242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10.</a:t>
            </a:r>
            <a:r>
              <a:rPr lang="zh-CN" altLang="en-US" sz="1417" kern="0" smtClean="0">
                <a:solidFill>
                  <a:srgbClr val="000000"/>
                </a:solidFill>
                <a:latin typeface="Times New Roman" pitchFamily="65" charset="-122"/>
                <a:ea typeface="宋体" pitchFamily="65" charset="-122"/>
              </a:rPr>
              <a:t>(2018吉林长春,16,2分)如图所示,电源两端的电压不变,闭合开关,当“6 V　6 W”小灯泡正常发光时</a:t>
            </a:r>
            <a:r>
              <a:rPr/>
              <a:t/>
            </a:r>
            <a:br>
              <a:rPr/>
            </a:br>
            <a:r>
              <a:rPr lang="zh-CN" altLang="en-US" sz="1417" kern="0" smtClean="0">
                <a:solidFill>
                  <a:srgbClr val="000000"/>
                </a:solidFill>
                <a:latin typeface="Times New Roman" pitchFamily="65" charset="-122"/>
                <a:ea typeface="宋体" pitchFamily="65" charset="-122"/>
              </a:rPr>
              <a:t>(忽略温度对灯丝电阻的影响),滑动变阻器的电功率为</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;移动滑动变阻器的滑片,当小灯泡的电功率为</a:t>
            </a:r>
            <a:r>
              <a:rPr/>
              <a:t/>
            </a:r>
            <a:br>
              <a:rPr/>
            </a:br>
            <a:r>
              <a:rPr lang="zh-CN" altLang="en-US" sz="1417" kern="0" smtClean="0">
                <a:solidFill>
                  <a:srgbClr val="000000"/>
                </a:solidFill>
                <a:latin typeface="Times New Roman" pitchFamily="65" charset="-122"/>
                <a:ea typeface="宋体" pitchFamily="65" charset="-122"/>
              </a:rPr>
              <a:t>1.5 W时,滑动变阻器的电功率为</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。小灯泡的电阻为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Ω,</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(选填“&gt;”、“=”或</a:t>
            </a:r>
            <a:r>
              <a:rPr/>
              <a:t/>
            </a:r>
            <a:br>
              <a:rPr/>
            </a:br>
            <a:r>
              <a:rPr lang="zh-CN" altLang="en-US" sz="1417" kern="0" smtClean="0">
                <a:solidFill>
                  <a:srgbClr val="000000"/>
                </a:solidFill>
                <a:latin typeface="Times New Roman" pitchFamily="65" charset="-122"/>
                <a:ea typeface="宋体" pitchFamily="65" charset="-122"/>
              </a:rPr>
              <a:t>“&lt;”)。</a:t>
            </a:r>
            <a:endParaRPr lang="zh-CN" altLang="en-US"/>
          </a:p>
          <a:p>
            <a:pPr marL="0" indent="0" eaLnBrk="0" latinLnBrk="1" hangingPunct="0">
              <a:lnSpc>
                <a:spcPct val="100000"/>
              </a:lnSpc>
              <a:spcBef>
                <a:spcPts val="141"/>
              </a:spcBef>
              <a:buNone/>
            </a:pPr>
            <a:r>
              <a:rPr lang="zh-CN" altLang="en-US" sz="6221" kern="0" spc="847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53.jpeg"/>
          <p:cNvPicPr>
            <a:picLocks noChangeAspect="1"/>
          </p:cNvPicPr>
          <p:nvPr/>
        </p:nvPicPr>
        <p:blipFill>
          <a:blip r:embed="rId4"/>
          <a:stretch>
            <a:fillRect/>
          </a:stretch>
        </p:blipFill>
        <p:spPr>
          <a:xfrm>
            <a:off x="3571868" y="2127247"/>
            <a:ext cx="1866900" cy="1276350"/>
          </a:xfrm>
          <a:prstGeom prst="rect">
            <a:avLst/>
          </a:prstGeom>
        </p:spPr>
      </p:pic>
      <p:sp>
        <p:nvSpPr>
          <p:cNvPr id="4" name="TextBox 2"/>
          <p:cNvSpPr txBox="1"/>
          <p:nvPr/>
        </p:nvSpPr>
        <p:spPr>
          <a:xfrm>
            <a:off x="720000" y="412751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6　&lt;</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20000" y="1260000"/>
            <a:ext cx="8316000" cy="2953886"/>
            <a:chOff x="720000" y="1260000"/>
            <a:chExt cx="8316000" cy="2953886"/>
          </a:xfrm>
        </p:grpSpPr>
        <p:sp>
          <p:nvSpPr>
            <p:cNvPr id="2" name="TextBox 2"/>
            <p:cNvSpPr txBox="1"/>
            <p:nvPr/>
          </p:nvSpPr>
          <p:spPr>
            <a:xfrm>
              <a:off x="720000" y="1260000"/>
              <a:ext cx="8316000" cy="295388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小灯泡的电阻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2493" kern="0" spc="-46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48" kern="0" spc="97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=6 Ω</a:t>
              </a:r>
              <a:endParaRPr lang="zh-CN" altLang="en-US"/>
            </a:p>
            <a:p>
              <a:pPr marL="0" indent="0" eaLnBrk="0" latinLnBrk="1" hangingPunct="0">
                <a:lnSpc>
                  <a:spcPct val="100000"/>
                </a:lnSpc>
                <a:spcBef>
                  <a:spcPts val="538"/>
                </a:spcBef>
                <a:buNone/>
              </a:pPr>
              <a:r>
                <a:rPr lang="zh-CN" altLang="en-US" sz="1417" kern="0" smtClean="0">
                  <a:solidFill>
                    <a:srgbClr val="000000"/>
                  </a:solidFill>
                  <a:latin typeface="Times New Roman" pitchFamily="65" charset="-122"/>
                  <a:ea typeface="宋体" pitchFamily="65" charset="-122"/>
                </a:rPr>
                <a:t>当小灯泡正常发光时,电路中电流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465" kern="0" spc="-8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 A,设此时滑动变阻器两端电压为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,则</a:t>
              </a:r>
              <a:endParaRPr lang="zh-CN" altLang="en-US"/>
            </a:p>
            <a:p>
              <a:pPr marL="0" indent="0" eaLnBrk="0" latinLnBrk="1" hangingPunct="0">
                <a:lnSpc>
                  <a:spcPct val="100000"/>
                </a:lnSpc>
                <a:spcBef>
                  <a:spcPts val="410"/>
                </a:spcBef>
                <a:buNone/>
              </a:pP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 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小灯泡功率由6 W变成1.5 W,说明灯泡两端电压变为3 V,电流变为0.5 A</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0.5 A</a:t>
              </a:r>
              <a:endParaRPr lang="zh-CN" altLang="en-US"/>
            </a:p>
            <a:p>
              <a:pPr marL="0" indent="0" eaLnBrk="0" latinLnBrk="1" hangingPunct="0">
                <a:lnSpc>
                  <a:spcPct val="100000"/>
                </a:lnSpc>
                <a:spcBef>
                  <a:spcPts val="141"/>
                </a:spcBef>
                <a:buNone/>
              </a:pPr>
              <a:r>
                <a:rPr lang="zh-CN" altLang="en-US" sz="2590" kern="0" spc="-94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90" kern="0" spc="-115"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454"/>
                </a:spcBef>
                <a:buNone/>
              </a:pP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+3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即</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2590" kern="0" spc="1909"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所以,</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&lt;2</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 </a:t>
              </a:r>
              <a:endParaRPr lang="zh-CN" altLang="en-US"/>
            </a:p>
          </p:txBody>
        </p:sp>
        <p:graphicFrame>
          <p:nvGraphicFramePr>
            <p:cNvPr id="4" name="对象 3"/>
            <p:cNvGraphicFramePr>
              <a:graphicFrameLocks noChangeAspect="1"/>
            </p:cNvGraphicFramePr>
            <p:nvPr/>
          </p:nvGraphicFramePr>
          <p:xfrm>
            <a:off x="2586957" y="1276618"/>
            <a:ext cx="257174" cy="428625"/>
          </p:xfrm>
          <a:graphic>
            <a:graphicData uri="http://schemas.openxmlformats.org/presentationml/2006/ole">
              <mc:AlternateContent xmlns:mc="http://schemas.openxmlformats.org/markup-compatibility/2006">
                <mc:Choice xmlns:v="urn:schemas-microsoft-com:vml" Requires="v">
                  <p:oleObj spid="_x0000_s29704" name="Equation" r:id="rId5" imgW="259200" imgH="432000" progId="">
                    <p:embed/>
                  </p:oleObj>
                </mc:Choice>
                <mc:Fallback>
                  <p:oleObj name="Equation" r:id="rId5" imgW="259200" imgH="432000" progId="">
                    <p:embed/>
                    <p:pic>
                      <p:nvPicPr>
                        <p:cNvPr id="0" name="OLE substitute image"/>
                        <p:cNvPicPr/>
                        <p:nvPr/>
                      </p:nvPicPr>
                      <p:blipFill>
                        <a:blip r:embed="rId6"/>
                        <a:stretch>
                          <a:fillRect/>
                        </a:stretch>
                      </p:blipFill>
                      <p:spPr>
                        <a:xfrm>
                          <a:off x="2586957" y="1276618"/>
                          <a:ext cx="257174" cy="428625"/>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2945646" y="1276618"/>
            <a:ext cx="447675" cy="438150"/>
          </p:xfrm>
          <a:graphic>
            <a:graphicData uri="http://schemas.openxmlformats.org/presentationml/2006/ole">
              <mc:AlternateContent xmlns:mc="http://schemas.openxmlformats.org/markup-compatibility/2006">
                <mc:Choice xmlns:v="urn:schemas-microsoft-com:vml" Requires="v">
                  <p:oleObj spid="_x0000_s29705" name="Equation" r:id="rId7" imgW="451200" imgH="441600" progId="">
                    <p:embed/>
                  </p:oleObj>
                </mc:Choice>
                <mc:Fallback>
                  <p:oleObj name="Equation" r:id="rId7" imgW="451200" imgH="441600" progId="">
                    <p:embed/>
                    <p:pic>
                      <p:nvPicPr>
                        <p:cNvPr id="0" name="OLE substitute image"/>
                        <p:cNvPicPr/>
                        <p:nvPr/>
                      </p:nvPicPr>
                      <p:blipFill>
                        <a:blip r:embed="rId8"/>
                        <a:stretch>
                          <a:fillRect/>
                        </a:stretch>
                      </p:blipFill>
                      <p:spPr>
                        <a:xfrm>
                          <a:off x="2945646" y="1276618"/>
                          <a:ext cx="447675" cy="43815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3420079" y="1723013"/>
            <a:ext cx="200025" cy="419100"/>
          </p:xfrm>
          <a:graphic>
            <a:graphicData uri="http://schemas.openxmlformats.org/presentationml/2006/ole">
              <mc:AlternateContent xmlns:mc="http://schemas.openxmlformats.org/markup-compatibility/2006">
                <mc:Choice xmlns:v="urn:schemas-microsoft-com:vml" Requires="v">
                  <p:oleObj spid="_x0000_s29706" name="Equation" r:id="rId9" imgW="201600" imgH="422400" progId="">
                    <p:embed/>
                  </p:oleObj>
                </mc:Choice>
                <mc:Fallback>
                  <p:oleObj name="Equation" r:id="rId9" imgW="201600" imgH="422400" progId="">
                    <p:embed/>
                    <p:pic>
                      <p:nvPicPr>
                        <p:cNvPr id="0" name="OLE substitute image"/>
                        <p:cNvPicPr/>
                        <p:nvPr/>
                      </p:nvPicPr>
                      <p:blipFill>
                        <a:blip r:embed="rId10"/>
                        <a:stretch>
                          <a:fillRect/>
                        </a:stretch>
                      </p:blipFill>
                      <p:spPr>
                        <a:xfrm>
                          <a:off x="3420079" y="1723013"/>
                          <a:ext cx="200025" cy="41910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3721617" y="1723013"/>
            <a:ext cx="314325" cy="419099"/>
          </p:xfrm>
          <a:graphic>
            <a:graphicData uri="http://schemas.openxmlformats.org/presentationml/2006/ole">
              <mc:AlternateContent xmlns:mc="http://schemas.openxmlformats.org/markup-compatibility/2006">
                <mc:Choice xmlns:v="urn:schemas-microsoft-com:vml" Requires="v">
                  <p:oleObj spid="_x0000_s29707" name="Equation" r:id="rId11" imgW="316800" imgH="422400" progId="">
                    <p:embed/>
                  </p:oleObj>
                </mc:Choice>
                <mc:Fallback>
                  <p:oleObj name="Equation" r:id="rId11" imgW="316800" imgH="422400" progId="">
                    <p:embed/>
                    <p:pic>
                      <p:nvPicPr>
                        <p:cNvPr id="0" name="OLE substitute image"/>
                        <p:cNvPicPr/>
                        <p:nvPr/>
                      </p:nvPicPr>
                      <p:blipFill>
                        <a:blip r:embed="rId12"/>
                        <a:stretch>
                          <a:fillRect/>
                        </a:stretch>
                      </p:blipFill>
                      <p:spPr>
                        <a:xfrm>
                          <a:off x="3721617" y="1723013"/>
                          <a:ext cx="314325" cy="4190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720000" y="2860805"/>
            <a:ext cx="209549" cy="447675"/>
          </p:xfrm>
          <a:graphic>
            <a:graphicData uri="http://schemas.openxmlformats.org/presentationml/2006/ole">
              <mc:AlternateContent xmlns:mc="http://schemas.openxmlformats.org/markup-compatibility/2006">
                <mc:Choice xmlns:v="urn:schemas-microsoft-com:vml" Requires="v">
                  <p:oleObj spid="_x0000_s29708" name="Equation" r:id="rId13" imgW="211200" imgH="451200" progId="">
                    <p:embed/>
                  </p:oleObj>
                </mc:Choice>
                <mc:Fallback>
                  <p:oleObj name="Equation" r:id="rId13" imgW="211200" imgH="451200" progId="">
                    <p:embed/>
                    <p:pic>
                      <p:nvPicPr>
                        <p:cNvPr id="0" name="OLE substitute image"/>
                        <p:cNvPicPr/>
                        <p:nvPr/>
                      </p:nvPicPr>
                      <p:blipFill>
                        <a:blip r:embed="rId14"/>
                        <a:stretch>
                          <a:fillRect/>
                        </a:stretch>
                      </p:blipFill>
                      <p:spPr>
                        <a:xfrm>
                          <a:off x="720000" y="2860805"/>
                          <a:ext cx="209549" cy="447675"/>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1031063" y="2860805"/>
            <a:ext cx="314324" cy="447674"/>
          </p:xfrm>
          <a:graphic>
            <a:graphicData uri="http://schemas.openxmlformats.org/presentationml/2006/ole">
              <mc:AlternateContent xmlns:mc="http://schemas.openxmlformats.org/markup-compatibility/2006">
                <mc:Choice xmlns:v="urn:schemas-microsoft-com:vml" Requires="v">
                  <p:oleObj spid="_x0000_s29709" name="Equation" r:id="rId15" imgW="316800" imgH="451200" progId="">
                    <p:embed/>
                  </p:oleObj>
                </mc:Choice>
                <mc:Fallback>
                  <p:oleObj name="Equation" r:id="rId15" imgW="316800" imgH="451200" progId="">
                    <p:embed/>
                    <p:pic>
                      <p:nvPicPr>
                        <p:cNvPr id="0" name="OLE substitute image"/>
                        <p:cNvPicPr/>
                        <p:nvPr/>
                      </p:nvPicPr>
                      <p:blipFill>
                        <a:blip r:embed="rId16"/>
                        <a:stretch>
                          <a:fillRect/>
                        </a:stretch>
                      </p:blipFill>
                      <p:spPr>
                        <a:xfrm>
                          <a:off x="1031063" y="2860805"/>
                          <a:ext cx="314324" cy="447674"/>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1156631" y="3536960"/>
            <a:ext cx="571500" cy="447675"/>
          </p:xfrm>
          <a:graphic>
            <a:graphicData uri="http://schemas.openxmlformats.org/presentationml/2006/ole">
              <mc:AlternateContent xmlns:mc="http://schemas.openxmlformats.org/markup-compatibility/2006">
                <mc:Choice xmlns:v="urn:schemas-microsoft-com:vml" Requires="v">
                  <p:oleObj spid="_x0000_s29710" name="Equation" r:id="rId17" imgW="576000" imgH="451200" progId="">
                    <p:embed/>
                  </p:oleObj>
                </mc:Choice>
                <mc:Fallback>
                  <p:oleObj name="Equation" r:id="rId17" imgW="576000" imgH="451200" progId="">
                    <p:embed/>
                    <p:pic>
                      <p:nvPicPr>
                        <p:cNvPr id="0" name="OLE substitute image"/>
                        <p:cNvPicPr/>
                        <p:nvPr/>
                      </p:nvPicPr>
                      <p:blipFill>
                        <a:blip r:embed="rId18"/>
                        <a:stretch>
                          <a:fillRect/>
                        </a:stretch>
                      </p:blipFill>
                      <p:spPr>
                        <a:xfrm>
                          <a:off x="1156631" y="3536960"/>
                          <a:ext cx="571500" cy="447675"/>
                        </a:xfrm>
                        <a:prstGeom prst="rect">
                          <a:avLst/>
                        </a:prstGeom>
                        <a:noFill/>
                      </p:spPr>
                    </p:pic>
                  </p:oleObj>
                </mc:Fallback>
              </mc:AlternateContent>
            </a:graphicData>
          </a:graphic>
        </p:graphicFrame>
      </p:grpSp>
    </p:spTree>
    <p:custDataLst>
      <p:custData r:id="rId2"/>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12143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AD</a:t>
            </a:r>
            <a:r>
              <a:rPr lang="zh-CN" altLang="en-US" sz="1417" kern="0" smtClean="0">
                <a:solidFill>
                  <a:srgbClr val="000000"/>
                </a:solidFill>
                <a:latin typeface="Times New Roman" pitchFamily="65" charset="-122"/>
                <a:ea typeface="宋体" pitchFamily="65" charset="-122"/>
              </a:rPr>
              <a:t>　灯泡电阻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2798" kern="0" spc="-54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76" kern="0" spc="97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=6 Ω,当S、S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闭合,S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断开时,灯泡与</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串联,电压表测</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两端电压,</a:t>
            </a:r>
            <a:endParaRPr lang="zh-CN" altLang="en-US"/>
          </a:p>
          <a:p>
            <a:pPr marL="0" indent="0" eaLnBrk="0" latinLnBrk="1" hangingPunct="0">
              <a:lnSpc>
                <a:spcPct val="100000"/>
              </a:lnSpc>
              <a:spcBef>
                <a:spcPts val="484"/>
              </a:spcBef>
              <a:buNone/>
            </a:pPr>
            <a:r>
              <a:rPr lang="zh-CN" altLang="en-US" sz="1417" kern="0" smtClean="0">
                <a:solidFill>
                  <a:srgbClr val="000000"/>
                </a:solidFill>
                <a:latin typeface="Times New Roman" pitchFamily="65" charset="-122"/>
                <a:ea typeface="宋体" pitchFamily="65" charset="-122"/>
              </a:rPr>
              <a:t>则</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590" kern="0" spc="13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向上移,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接入电路中的阻值减小了5 Ω,电路电流增大了0.1 A,则</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+0.1 A=</a:t>
            </a:r>
            <a:r>
              <a:rPr lang="zh-CN" altLang="en-US" sz="2590" kern="0" spc="40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此时灯泡恰好正常发光,则</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+0.1 A=</a:t>
            </a:r>
            <a:r>
              <a:rPr lang="zh-CN" altLang="en-US" sz="2715" kern="0" spc="-46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89" kern="0" spc="91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=0.5 </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,故</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=0.4 A,</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项正确;将</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=0.4 A,</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=6 Ω代入上面两式</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中,得</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=10 V,故</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项错误;</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间换接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,闭合S、S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,断开S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,则</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串联,电压表测</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两端电压,</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endParaRPr lang="en-US" altLang="zh-CN" sz="1067" kern="0" baseline="-15000" smtClean="0">
              <a:solidFill>
                <a:srgbClr val="000000"/>
              </a:solidFill>
              <a:latin typeface="Times New Roman" pitchFamily="65" charset="-122"/>
              <a:ea typeface="宋体" pitchFamily="65" charset="-122"/>
            </a:endParaRPr>
          </a:p>
          <a:p>
            <a:pPr marL="0" indent="0" eaLnBrk="0" latinLnBrk="1" hangingPunct="0">
              <a:lnSpc>
                <a:spcPct val="100000"/>
              </a:lnSpc>
              <a:spcBef>
                <a:spcPts val="454"/>
              </a:spcBef>
              <a:buNone/>
            </a:pPr>
            <a:r>
              <a:rPr lang="zh-CN" altLang="en-US" sz="1417" kern="0" smtClean="0">
                <a:solidFill>
                  <a:srgbClr val="000000"/>
                </a:solidFill>
                <a:latin typeface="黑体"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,则</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黑体"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2715" kern="0" spc="38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715" kern="0" spc="38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=5 W,则</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 Ω,每个阻值只有2 Ω、5 Ω、7 Ω、9 Ω四</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种可能,故有可能:①</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=9 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 Ω,此时</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2422" kern="0" spc="-547" smtClean="0">
                <a:solidFill>
                  <a:srgbClr val="000000"/>
                </a:solidFill>
                <a:latin typeface="Times New Roman" pitchFamily="65" charset="-122"/>
                <a:ea typeface="宋体" pitchFamily="65" charset="-122"/>
              </a:rPr>
              <a:t> </a:t>
            </a:r>
            <a:r>
              <a:rPr lang="zh-CN" altLang="en-US" sz="1417" kern="0" smtClean="0">
                <a:solidFill>
                  <a:srgbClr val="000000"/>
                </a:solidFill>
                <a:latin typeface="Arial Narrow" pitchFamily="65" charset="-122"/>
                <a:ea typeface="Arial Unicode MS"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2368" kern="0" spc="256" smtClean="0">
                <a:solidFill>
                  <a:srgbClr val="000000"/>
                </a:solidFill>
                <a:latin typeface="Times New Roman" pitchFamily="65" charset="-122"/>
                <a:ea typeface="宋体" pitchFamily="65" charset="-122"/>
              </a:rPr>
              <a:t> </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2 Ω=1 V,</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067" kern="0" baseline="59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2798" kern="0" spc="801" smtClean="0">
                <a:solidFill>
                  <a:srgbClr val="000000"/>
                </a:solidFill>
                <a:latin typeface="Times New Roman" pitchFamily="65" charset="-122"/>
                <a:ea typeface="宋体" pitchFamily="65" charset="-122"/>
              </a:rPr>
              <a:t> </a:t>
            </a:r>
            <a:r>
              <a:rPr lang="zh-CN" altLang="en-US" sz="1417" kern="0" smtClean="0">
                <a:solidFill>
                  <a:srgbClr val="000000"/>
                </a:solidFill>
                <a:latin typeface="Arial Narrow" pitchFamily="65" charset="-122"/>
                <a:ea typeface="Arial Unicode MS"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2368" kern="0" spc="25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067" kern="0" baseline="59000" smtClean="0">
                <a:solidFill>
                  <a:srgbClr val="000000"/>
                </a:solidFill>
                <a:latin typeface="Times New Roman" pitchFamily="65" charset="-122"/>
                <a:ea typeface="宋体" pitchFamily="65" charset="-122"/>
              </a:rPr>
              <a:t>2</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9 Ω=2.</a:t>
            </a:r>
            <a:endParaRPr lang="zh-CN" altLang="en-US"/>
          </a:p>
          <a:p>
            <a:pPr marL="0" indent="0" eaLnBrk="0" latinLnBrk="1" hangingPunct="0">
              <a:lnSpc>
                <a:spcPct val="100000"/>
              </a:lnSpc>
              <a:spcBef>
                <a:spcPts val="484"/>
              </a:spcBef>
              <a:buNone/>
            </a:pPr>
            <a:r>
              <a:rPr lang="zh-CN" altLang="en-US" sz="1417" kern="0" smtClean="0">
                <a:solidFill>
                  <a:srgbClr val="000000"/>
                </a:solidFill>
                <a:latin typeface="Times New Roman" pitchFamily="65" charset="-122"/>
                <a:ea typeface="宋体" pitchFamily="65" charset="-122"/>
              </a:rPr>
              <a:t>25 W。②</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=9 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 Ω,此时</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=0.5 A</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9 Ω=4.5 V。</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067" kern="0" baseline="59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=(0.5 A)</a:t>
            </a:r>
            <a:r>
              <a:rPr lang="zh-CN" altLang="en-US" sz="1067" kern="0" baseline="59000" smtClean="0">
                <a:solidFill>
                  <a:srgbClr val="000000"/>
                </a:solidFill>
                <a:latin typeface="Times New Roman" pitchFamily="65" charset="-122"/>
                <a:ea typeface="宋体" pitchFamily="65" charset="-122"/>
              </a:rPr>
              <a:t>2</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2 Ω=0.5 W。综上分析可</a:t>
            </a:r>
            <a:r>
              <a:rPr/>
              <a:t/>
            </a:r>
            <a:br>
              <a:rPr/>
            </a:br>
            <a:r>
              <a:rPr lang="zh-CN" altLang="en-US" sz="1417" kern="0" smtClean="0">
                <a:solidFill>
                  <a:srgbClr val="000000"/>
                </a:solidFill>
                <a:latin typeface="Times New Roman" pitchFamily="65" charset="-122"/>
                <a:ea typeface="宋体" pitchFamily="65" charset="-122"/>
              </a:rPr>
              <a:t>知,C项错误,D项正确,故选择A、D。</a:t>
            </a:r>
            <a:endParaRPr lang="zh-CN" altLang="en-US"/>
          </a:p>
        </p:txBody>
      </p:sp>
      <p:graphicFrame>
        <p:nvGraphicFramePr>
          <p:cNvPr id="4" name="对象 3"/>
          <p:cNvGraphicFramePr>
            <a:graphicFrameLocks noChangeAspect="1"/>
          </p:cNvGraphicFramePr>
          <p:nvPr/>
        </p:nvGraphicFramePr>
        <p:xfrm>
          <a:off x="2640562" y="1280114"/>
          <a:ext cx="285750" cy="495300"/>
        </p:xfrm>
        <a:graphic>
          <a:graphicData uri="http://schemas.openxmlformats.org/presentationml/2006/ole">
            <mc:AlternateContent xmlns:mc="http://schemas.openxmlformats.org/markup-compatibility/2006">
              <mc:Choice xmlns:v="urn:schemas-microsoft-com:vml" Requires="v">
                <p:oleObj spid="_x0000_s2061" name="Equation" r:id="rId5" imgW="288000" imgH="499200" progId="">
                  <p:embed/>
                </p:oleObj>
              </mc:Choice>
              <mc:Fallback>
                <p:oleObj name="Equation" r:id="rId5" imgW="288000" imgH="499200" progId="">
                  <p:embed/>
                  <p:pic>
                    <p:nvPicPr>
                      <p:cNvPr id="0" name="OLE substitute image"/>
                      <p:cNvPicPr/>
                      <p:nvPr/>
                    </p:nvPicPr>
                    <p:blipFill>
                      <a:blip r:embed="rId6"/>
                      <a:stretch>
                        <a:fillRect/>
                      </a:stretch>
                    </p:blipFill>
                    <p:spPr>
                      <a:xfrm>
                        <a:off x="2640562" y="1280114"/>
                        <a:ext cx="285750" cy="495300"/>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3027826" y="1288970"/>
          <a:ext cx="438150" cy="438150"/>
        </p:xfrm>
        <a:graphic>
          <a:graphicData uri="http://schemas.openxmlformats.org/presentationml/2006/ole">
            <mc:AlternateContent xmlns:mc="http://schemas.openxmlformats.org/markup-compatibility/2006">
              <mc:Choice xmlns:v="urn:schemas-microsoft-com:vml" Requires="v">
                <p:oleObj spid="_x0000_s2062" name="Equation" r:id="rId7" imgW="441600" imgH="441600" progId="">
                  <p:embed/>
                </p:oleObj>
              </mc:Choice>
              <mc:Fallback>
                <p:oleObj name="Equation" r:id="rId7" imgW="441600" imgH="441600" progId="">
                  <p:embed/>
                  <p:pic>
                    <p:nvPicPr>
                      <p:cNvPr id="0" name="OLE substitute image"/>
                      <p:cNvPicPr/>
                      <p:nvPr/>
                    </p:nvPicPr>
                    <p:blipFill>
                      <a:blip r:embed="rId8"/>
                      <a:stretch>
                        <a:fillRect/>
                      </a:stretch>
                    </p:blipFill>
                    <p:spPr>
                      <a:xfrm>
                        <a:off x="3027826" y="1288970"/>
                        <a:ext cx="438150" cy="43815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061455" y="1770057"/>
          <a:ext cx="495300" cy="447675"/>
        </p:xfrm>
        <a:graphic>
          <a:graphicData uri="http://schemas.openxmlformats.org/presentationml/2006/ole">
            <mc:AlternateContent xmlns:mc="http://schemas.openxmlformats.org/markup-compatibility/2006">
              <mc:Choice xmlns:v="urn:schemas-microsoft-com:vml" Requires="v">
                <p:oleObj spid="_x0000_s2063" name="Equation" r:id="rId9" imgW="499200" imgH="451200" progId="">
                  <p:embed/>
                </p:oleObj>
              </mc:Choice>
              <mc:Fallback>
                <p:oleObj name="Equation" r:id="rId9" imgW="499200" imgH="451200" progId="">
                  <p:embed/>
                  <p:pic>
                    <p:nvPicPr>
                      <p:cNvPr id="0" name="OLE substitute image"/>
                      <p:cNvPicPr/>
                      <p:nvPr/>
                    </p:nvPicPr>
                    <p:blipFill>
                      <a:blip r:embed="rId10"/>
                      <a:stretch>
                        <a:fillRect/>
                      </a:stretch>
                    </p:blipFill>
                    <p:spPr>
                      <a:xfrm>
                        <a:off x="1061455" y="1770057"/>
                        <a:ext cx="495300" cy="447675"/>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7606644" y="1770057"/>
          <a:ext cx="838199" cy="447674"/>
        </p:xfrm>
        <a:graphic>
          <a:graphicData uri="http://schemas.openxmlformats.org/presentationml/2006/ole">
            <mc:AlternateContent xmlns:mc="http://schemas.openxmlformats.org/markup-compatibility/2006">
              <mc:Choice xmlns:v="urn:schemas-microsoft-com:vml" Requires="v">
                <p:oleObj spid="_x0000_s2064" name="Equation" r:id="rId11" imgW="844800" imgH="451200" progId="">
                  <p:embed/>
                </p:oleObj>
              </mc:Choice>
              <mc:Fallback>
                <p:oleObj name="Equation" r:id="rId11" imgW="844800" imgH="451200" progId="">
                  <p:embed/>
                  <p:pic>
                    <p:nvPicPr>
                      <p:cNvPr id="0" name="OLE substitute image"/>
                      <p:cNvPicPr/>
                      <p:nvPr/>
                    </p:nvPicPr>
                    <p:blipFill>
                      <a:blip r:embed="rId12"/>
                      <a:stretch>
                        <a:fillRect/>
                      </a:stretch>
                    </p:blipFill>
                    <p:spPr>
                      <a:xfrm>
                        <a:off x="7606644" y="1770057"/>
                        <a:ext cx="838199" cy="447674"/>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3363998" y="2233853"/>
          <a:ext cx="285750" cy="476250"/>
        </p:xfrm>
        <a:graphic>
          <a:graphicData uri="http://schemas.openxmlformats.org/presentationml/2006/ole">
            <mc:AlternateContent xmlns:mc="http://schemas.openxmlformats.org/markup-compatibility/2006">
              <mc:Choice xmlns:v="urn:schemas-microsoft-com:vml" Requires="v">
                <p:oleObj spid="_x0000_s2065" name="Equation" r:id="rId13" imgW="288000" imgH="480000" progId="">
                  <p:embed/>
                </p:oleObj>
              </mc:Choice>
              <mc:Fallback>
                <p:oleObj name="Equation" r:id="rId13" imgW="288000" imgH="480000" progId="">
                  <p:embed/>
                  <p:pic>
                    <p:nvPicPr>
                      <p:cNvPr id="0" name="OLE substitute image"/>
                      <p:cNvPicPr/>
                      <p:nvPr/>
                    </p:nvPicPr>
                    <p:blipFill>
                      <a:blip r:embed="rId14"/>
                      <a:stretch>
                        <a:fillRect/>
                      </a:stretch>
                    </p:blipFill>
                    <p:spPr>
                      <a:xfrm>
                        <a:off x="3363998" y="2233853"/>
                        <a:ext cx="285750" cy="476250"/>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3751262" y="2242857"/>
          <a:ext cx="419099" cy="419099"/>
        </p:xfrm>
        <a:graphic>
          <a:graphicData uri="http://schemas.openxmlformats.org/presentationml/2006/ole">
            <mc:AlternateContent xmlns:mc="http://schemas.openxmlformats.org/markup-compatibility/2006">
              <mc:Choice xmlns:v="urn:schemas-microsoft-com:vml" Requires="v">
                <p:oleObj spid="_x0000_s2066" name="Equation" r:id="rId15" imgW="422400" imgH="422400" progId="">
                  <p:embed/>
                </p:oleObj>
              </mc:Choice>
              <mc:Fallback>
                <p:oleObj name="Equation" r:id="rId15" imgW="422400" imgH="422400" progId="">
                  <p:embed/>
                  <p:pic>
                    <p:nvPicPr>
                      <p:cNvPr id="0" name="OLE substitute image"/>
                      <p:cNvPicPr/>
                      <p:nvPr/>
                    </p:nvPicPr>
                    <p:blipFill>
                      <a:blip r:embed="rId16"/>
                      <a:stretch>
                        <a:fillRect/>
                      </a:stretch>
                    </p:blipFill>
                    <p:spPr>
                      <a:xfrm>
                        <a:off x="3751262" y="2242857"/>
                        <a:ext cx="419099" cy="419099"/>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2087519" y="2975335"/>
          <a:ext cx="828674" cy="476250"/>
        </p:xfrm>
        <a:graphic>
          <a:graphicData uri="http://schemas.openxmlformats.org/presentationml/2006/ole">
            <mc:AlternateContent xmlns:mc="http://schemas.openxmlformats.org/markup-compatibility/2006">
              <mc:Choice xmlns:v="urn:schemas-microsoft-com:vml" Requires="v">
                <p:oleObj spid="_x0000_s2067" name="Equation" r:id="rId17" imgW="835200" imgH="480000" progId="">
                  <p:embed/>
                </p:oleObj>
              </mc:Choice>
              <mc:Fallback>
                <p:oleObj name="Equation" r:id="rId17" imgW="835200" imgH="480000" progId="">
                  <p:embed/>
                  <p:pic>
                    <p:nvPicPr>
                      <p:cNvPr id="0" name="OLE substitute image"/>
                      <p:cNvPicPr/>
                      <p:nvPr/>
                    </p:nvPicPr>
                    <p:blipFill>
                      <a:blip r:embed="rId18"/>
                      <a:stretch>
                        <a:fillRect/>
                      </a:stretch>
                    </p:blipFill>
                    <p:spPr>
                      <a:xfrm>
                        <a:off x="2087519" y="2975335"/>
                        <a:ext cx="828674" cy="476250"/>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3017708" y="2975335"/>
          <a:ext cx="828674" cy="476250"/>
        </p:xfrm>
        <a:graphic>
          <a:graphicData uri="http://schemas.openxmlformats.org/presentationml/2006/ole">
            <mc:AlternateContent xmlns:mc="http://schemas.openxmlformats.org/markup-compatibility/2006">
              <mc:Choice xmlns:v="urn:schemas-microsoft-com:vml" Requires="v">
                <p:oleObj spid="_x0000_s2068" name="Equation" r:id="rId19" imgW="835200" imgH="480000" progId="">
                  <p:embed/>
                </p:oleObj>
              </mc:Choice>
              <mc:Fallback>
                <p:oleObj name="Equation" r:id="rId19" imgW="835200" imgH="480000" progId="">
                  <p:embed/>
                  <p:pic>
                    <p:nvPicPr>
                      <p:cNvPr id="0" name="OLE substitute image"/>
                      <p:cNvPicPr/>
                      <p:nvPr/>
                    </p:nvPicPr>
                    <p:blipFill>
                      <a:blip r:embed="rId20"/>
                      <a:stretch>
                        <a:fillRect/>
                      </a:stretch>
                    </p:blipFill>
                    <p:spPr>
                      <a:xfrm>
                        <a:off x="3017708" y="2975335"/>
                        <a:ext cx="828674" cy="476250"/>
                      </a:xfrm>
                      <a:prstGeom prst="rect">
                        <a:avLst/>
                      </a:prstGeom>
                      <a:noFill/>
                    </p:spPr>
                  </p:pic>
                </p:oleObj>
              </mc:Fallback>
            </mc:AlternateContent>
          </a:graphicData>
        </a:graphic>
      </p:graphicFrame>
      <p:graphicFrame>
        <p:nvGraphicFramePr>
          <p:cNvPr id="12" name="对象 11"/>
          <p:cNvGraphicFramePr>
            <a:graphicFrameLocks noChangeAspect="1"/>
          </p:cNvGraphicFramePr>
          <p:nvPr/>
        </p:nvGraphicFramePr>
        <p:xfrm>
          <a:off x="4282751" y="3473488"/>
          <a:ext cx="238124" cy="428624"/>
        </p:xfrm>
        <a:graphic>
          <a:graphicData uri="http://schemas.openxmlformats.org/presentationml/2006/ole">
            <mc:AlternateContent xmlns:mc="http://schemas.openxmlformats.org/markup-compatibility/2006">
              <mc:Choice xmlns:v="urn:schemas-microsoft-com:vml" Requires="v">
                <p:oleObj spid="_x0000_s2069" name="Equation" r:id="rId21" imgW="240000" imgH="432000" progId="">
                  <p:embed/>
                </p:oleObj>
              </mc:Choice>
              <mc:Fallback>
                <p:oleObj name="Equation" r:id="rId21" imgW="240000" imgH="432000" progId="">
                  <p:embed/>
                  <p:pic>
                    <p:nvPicPr>
                      <p:cNvPr id="0" name="OLE substitute image"/>
                      <p:cNvPicPr/>
                      <p:nvPr/>
                    </p:nvPicPr>
                    <p:blipFill>
                      <a:blip r:embed="rId22"/>
                      <a:stretch>
                        <a:fillRect/>
                      </a:stretch>
                    </p:blipFill>
                    <p:spPr>
                      <a:xfrm>
                        <a:off x="4282751" y="3473488"/>
                        <a:ext cx="238124" cy="428624"/>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4878908" y="3482678"/>
          <a:ext cx="333374" cy="419099"/>
        </p:xfrm>
        <a:graphic>
          <a:graphicData uri="http://schemas.openxmlformats.org/presentationml/2006/ole">
            <mc:AlternateContent xmlns:mc="http://schemas.openxmlformats.org/markup-compatibility/2006">
              <mc:Choice xmlns:v="urn:schemas-microsoft-com:vml" Requires="v">
                <p:oleObj spid="_x0000_s2070" name="Equation" r:id="rId23" imgW="336000" imgH="422400" progId="">
                  <p:embed/>
                </p:oleObj>
              </mc:Choice>
              <mc:Fallback>
                <p:oleObj name="Equation" r:id="rId23" imgW="336000" imgH="422400" progId="">
                  <p:embed/>
                  <p:pic>
                    <p:nvPicPr>
                      <p:cNvPr id="0" name="OLE substitute image"/>
                      <p:cNvPicPr/>
                      <p:nvPr/>
                    </p:nvPicPr>
                    <p:blipFill>
                      <a:blip r:embed="rId24"/>
                      <a:stretch>
                        <a:fillRect/>
                      </a:stretch>
                    </p:blipFill>
                    <p:spPr>
                      <a:xfrm>
                        <a:off x="4878908" y="3482678"/>
                        <a:ext cx="333374" cy="419099"/>
                      </a:xfrm>
                      <a:prstGeom prst="rect">
                        <a:avLst/>
                      </a:prstGeom>
                      <a:noFill/>
                    </p:spPr>
                  </p:pic>
                </p:oleObj>
              </mc:Fallback>
            </mc:AlternateContent>
          </a:graphicData>
        </a:graphic>
      </p:graphicFrame>
      <p:graphicFrame>
        <p:nvGraphicFramePr>
          <p:cNvPr id="14" name="对象 13"/>
          <p:cNvGraphicFramePr>
            <a:graphicFrameLocks noChangeAspect="1"/>
          </p:cNvGraphicFramePr>
          <p:nvPr/>
        </p:nvGraphicFramePr>
        <p:xfrm>
          <a:off x="6704534" y="3445620"/>
          <a:ext cx="457199" cy="495299"/>
        </p:xfrm>
        <a:graphic>
          <a:graphicData uri="http://schemas.openxmlformats.org/presentationml/2006/ole">
            <mc:AlternateContent xmlns:mc="http://schemas.openxmlformats.org/markup-compatibility/2006">
              <mc:Choice xmlns:v="urn:schemas-microsoft-com:vml" Requires="v">
                <p:oleObj spid="_x0000_s2071" name="Equation" r:id="rId25" imgW="460800" imgH="499200" progId="">
                  <p:embed/>
                </p:oleObj>
              </mc:Choice>
              <mc:Fallback>
                <p:oleObj name="Equation" r:id="rId25" imgW="460800" imgH="499200" progId="">
                  <p:embed/>
                  <p:pic>
                    <p:nvPicPr>
                      <p:cNvPr id="0" name="OLE substitute image"/>
                      <p:cNvPicPr/>
                      <p:nvPr/>
                    </p:nvPicPr>
                    <p:blipFill>
                      <a:blip r:embed="rId26"/>
                      <a:stretch>
                        <a:fillRect/>
                      </a:stretch>
                    </p:blipFill>
                    <p:spPr>
                      <a:xfrm>
                        <a:off x="6704534" y="3445620"/>
                        <a:ext cx="457199" cy="495299"/>
                      </a:xfrm>
                      <a:prstGeom prst="rect">
                        <a:avLst/>
                      </a:prstGeom>
                      <a:noFill/>
                    </p:spPr>
                  </p:pic>
                </p:oleObj>
              </mc:Fallback>
            </mc:AlternateContent>
          </a:graphicData>
        </a:graphic>
      </p:graphicFrame>
      <p:graphicFrame>
        <p:nvGraphicFramePr>
          <p:cNvPr id="15" name="对象 14"/>
          <p:cNvGraphicFramePr>
            <a:graphicFrameLocks noChangeAspect="1"/>
          </p:cNvGraphicFramePr>
          <p:nvPr/>
        </p:nvGraphicFramePr>
        <p:xfrm>
          <a:off x="7579706" y="3482678"/>
          <a:ext cx="333374" cy="419099"/>
        </p:xfrm>
        <a:graphic>
          <a:graphicData uri="http://schemas.openxmlformats.org/presentationml/2006/ole">
            <mc:AlternateContent xmlns:mc="http://schemas.openxmlformats.org/markup-compatibility/2006">
              <mc:Choice xmlns:v="urn:schemas-microsoft-com:vml" Requires="v">
                <p:oleObj spid="_x0000_s2072" name="Equation" r:id="rId27" imgW="336000" imgH="422400" progId="">
                  <p:embed/>
                </p:oleObj>
              </mc:Choice>
              <mc:Fallback>
                <p:oleObj name="Equation" r:id="rId27" imgW="336000" imgH="422400" progId="">
                  <p:embed/>
                  <p:pic>
                    <p:nvPicPr>
                      <p:cNvPr id="0" name="OLE substitute image"/>
                      <p:cNvPicPr/>
                      <p:nvPr/>
                    </p:nvPicPr>
                    <p:blipFill>
                      <a:blip r:embed="rId28"/>
                      <a:stretch>
                        <a:fillRect/>
                      </a:stretch>
                    </p:blipFill>
                    <p:spPr>
                      <a:xfrm>
                        <a:off x="7579706" y="3482678"/>
                        <a:ext cx="333374" cy="419099"/>
                      </a:xfrm>
                      <a:prstGeom prst="rect">
                        <a:avLst/>
                      </a:prstGeom>
                      <a:noFill/>
                    </p:spPr>
                  </p:pic>
                </p:oleObj>
              </mc:Fallback>
            </mc:AlternateContent>
          </a:graphicData>
        </a:graphic>
      </p:graphicFrame>
    </p:spTree>
    <p:custDataLst>
      <p:custData r:id="rId2"/>
    </p:custData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11.</a:t>
            </a:r>
            <a:r>
              <a:rPr lang="zh-CN" altLang="en-US" sz="1417" kern="0" smtClean="0">
                <a:solidFill>
                  <a:srgbClr val="000000"/>
                </a:solidFill>
                <a:latin typeface="Times New Roman" pitchFamily="65" charset="-122"/>
                <a:ea typeface="宋体" pitchFamily="65" charset="-122"/>
              </a:rPr>
              <a:t>(2017吉林,14,2分)图是小灯泡L和定值电阻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的电流与电压关系的图像。现将它们并联后接在电压</a:t>
            </a:r>
            <a:r>
              <a:rPr/>
              <a:t/>
            </a:r>
            <a:br>
              <a:rPr/>
            </a:br>
            <a:r>
              <a:rPr lang="zh-CN" altLang="en-US" sz="1417" kern="0" smtClean="0">
                <a:solidFill>
                  <a:srgbClr val="000000"/>
                </a:solidFill>
                <a:latin typeface="Times New Roman" pitchFamily="65" charset="-122"/>
                <a:ea typeface="宋体" pitchFamily="65" charset="-122"/>
              </a:rPr>
              <a:t>为2 V的电源两端,则干路中的电流是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A,小灯泡L的实际电功率是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a:t>
            </a:r>
            <a:endParaRPr lang="zh-CN" altLang="en-US"/>
          </a:p>
        </p:txBody>
      </p:sp>
      <p:pic>
        <p:nvPicPr>
          <p:cNvPr id="3" name="图片 2" descr="textimage54.jpeg"/>
          <p:cNvPicPr>
            <a:picLocks noChangeAspect="1"/>
          </p:cNvPicPr>
          <p:nvPr/>
        </p:nvPicPr>
        <p:blipFill>
          <a:blip r:embed="rId4"/>
          <a:stretch>
            <a:fillRect/>
          </a:stretch>
        </p:blipFill>
        <p:spPr>
          <a:xfrm>
            <a:off x="3214678" y="1770057"/>
            <a:ext cx="1492876" cy="1290140"/>
          </a:xfrm>
          <a:prstGeom prst="rect">
            <a:avLst/>
          </a:prstGeom>
        </p:spPr>
      </p:pic>
      <p:sp>
        <p:nvSpPr>
          <p:cNvPr id="4" name="TextBox 2"/>
          <p:cNvSpPr txBox="1"/>
          <p:nvPr/>
        </p:nvSpPr>
        <p:spPr>
          <a:xfrm>
            <a:off x="720000" y="319634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0.8　1.2</a:t>
            </a:r>
            <a:endParaRPr lang="zh-CN" altLang="en-US"/>
          </a:p>
        </p:txBody>
      </p:sp>
      <p:sp>
        <p:nvSpPr>
          <p:cNvPr id="5" name="TextBox 4"/>
          <p:cNvSpPr txBox="1"/>
          <p:nvPr/>
        </p:nvSpPr>
        <p:spPr>
          <a:xfrm>
            <a:off x="714348" y="355600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并联电路干路中电流等于各支路电流之和,由图可知,当</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=2 V时,</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=0.6 A,</a:t>
            </a:r>
            <a:r>
              <a:rPr lang="zh-CN" altLang="en-US" sz="1417" i="1" kern="0" smtClean="0">
                <a:solidFill>
                  <a:srgbClr val="000000"/>
                </a:solidFill>
                <a:latin typeface="Times New Roman" pitchFamily="65" charset="-122"/>
                <a:ea typeface="宋体" pitchFamily="65" charset="-122"/>
              </a:rPr>
              <a:t>I</a:t>
            </a:r>
            <a:r>
              <a:rPr lang="zh-CN" altLang="en-US" sz="1067" i="1" kern="0" baseline="-1500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=0.2 A,故</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=0.6 A+0.</a:t>
            </a:r>
            <a:r>
              <a:rPr/>
              <a:t/>
            </a:r>
            <a:br>
              <a:rPr/>
            </a:br>
            <a:r>
              <a:rPr lang="zh-CN" altLang="en-US" sz="1417" kern="0" smtClean="0">
                <a:solidFill>
                  <a:srgbClr val="000000"/>
                </a:solidFill>
                <a:latin typeface="Times New Roman" pitchFamily="65" charset="-122"/>
                <a:ea typeface="宋体" pitchFamily="65" charset="-122"/>
              </a:rPr>
              <a:t>2 A=0.8 A;</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=2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0.6 A=1.2 W。</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27882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12.</a:t>
            </a:r>
            <a:r>
              <a:rPr lang="zh-CN" altLang="en-US" sz="1417" kern="0" smtClean="0">
                <a:solidFill>
                  <a:srgbClr val="000000"/>
                </a:solidFill>
                <a:latin typeface="Times New Roman" pitchFamily="65" charset="-122"/>
                <a:ea typeface="宋体" pitchFamily="65" charset="-122"/>
              </a:rPr>
              <a:t>(2018四川成都,A25,6分)如图所示,电源电压保持不变,灯泡上标有“12 V　6 W”, 定值电阻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=120 </a:t>
            </a:r>
            <a:r>
              <a:rPr/>
              <a:t/>
            </a:r>
            <a:br>
              <a:rPr/>
            </a:br>
            <a:r>
              <a:rPr lang="zh-CN" altLang="en-US" sz="1417" kern="0" smtClean="0">
                <a:solidFill>
                  <a:srgbClr val="000000"/>
                </a:solidFill>
                <a:latin typeface="Times New Roman" pitchFamily="65" charset="-122"/>
                <a:ea typeface="宋体" pitchFamily="65" charset="-122"/>
              </a:rPr>
              <a:t>Ω,滑动变阻器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上标有“50 Ω　1 A”,电压表的量程选用“0~3 V”。断开S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,闭合S和S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移到</a:t>
            </a:r>
            <a:r>
              <a:rPr lang="zh-CN" altLang="en-US" sz="1417" i="1" kern="0" smtClean="0">
                <a:solidFill>
                  <a:srgbClr val="000000"/>
                </a:solidFill>
                <a:latin typeface="Times New Roman" pitchFamily="65" charset="-122"/>
                <a:ea typeface="宋体" pitchFamily="65" charset="-122"/>
              </a:rPr>
              <a:t>B</a:t>
            </a:r>
            <a:r>
              <a:rPr/>
              <a:t/>
            </a:r>
            <a:br>
              <a:rPr/>
            </a:br>
            <a:r>
              <a:rPr lang="zh-CN" altLang="en-US" sz="1417" kern="0" smtClean="0">
                <a:solidFill>
                  <a:srgbClr val="000000"/>
                </a:solidFill>
                <a:latin typeface="Times New Roman" pitchFamily="65" charset="-122"/>
                <a:ea typeface="宋体" pitchFamily="65" charset="-122"/>
              </a:rPr>
              <a:t>端,灯泡刚好正常发光。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(1)将滑片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移到</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端,三个开关都闭合,1 min内电路消耗的电能是多少?</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(2)断开S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,闭合S和S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,在安全前提下,调节滑片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的过程中,电路消耗的最小功率是多少?</a:t>
            </a:r>
            <a:endParaRPr lang="zh-CN" altLang="en-US"/>
          </a:p>
          <a:p>
            <a:pPr marL="0" indent="0" eaLnBrk="0" latinLnBrk="1" hangingPunct="0">
              <a:lnSpc>
                <a:spcPct val="100000"/>
              </a:lnSpc>
              <a:spcBef>
                <a:spcPts val="141"/>
              </a:spcBef>
              <a:buNone/>
            </a:pPr>
            <a:r>
              <a:rPr lang="zh-CN" altLang="en-US" sz="7473" kern="0" spc="880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55.jpeg"/>
          <p:cNvPicPr>
            <a:picLocks noChangeAspect="1"/>
          </p:cNvPicPr>
          <p:nvPr/>
        </p:nvPicPr>
        <p:blipFill>
          <a:blip r:embed="rId4"/>
          <a:stretch>
            <a:fillRect/>
          </a:stretch>
        </p:blipFill>
        <p:spPr>
          <a:xfrm>
            <a:off x="2857488" y="2484437"/>
            <a:ext cx="2066924" cy="1562099"/>
          </a:xfrm>
          <a:prstGeom prst="rect">
            <a:avLst/>
          </a:prstGeom>
        </p:spPr>
      </p:pic>
      <p:sp>
        <p:nvSpPr>
          <p:cNvPr id="4" name="TextBox 2"/>
          <p:cNvSpPr txBox="1"/>
          <p:nvPr/>
        </p:nvSpPr>
        <p:spPr>
          <a:xfrm>
            <a:off x="720000" y="412751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(1)432 J　(2)0.9 W</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11356"/>
            <a:ext cx="8316000" cy="342767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(1)当滑片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移到</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端,断开S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,闭合S和S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,电路中用电器只有灯泡</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因为灯泡正常发光,可知电源电压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=12 V(1分)</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当滑片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移到</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端,三个开关都闭合,电路为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与灯泡并联</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W</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2715" kern="0" spc="-690"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a:t>
            </a:r>
            <a:r>
              <a:rPr lang="zh-CN" altLang="en-US" sz="2498" kern="0" spc="1476" smtClean="0">
                <a:solidFill>
                  <a:srgbClr val="000000"/>
                </a:solidFill>
                <a:latin typeface="Times New Roman" pitchFamily="65" charset="-122"/>
                <a:ea typeface="宋体" pitchFamily="65" charset="-122"/>
              </a:rPr>
              <a:t> </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60 s=72 J</a:t>
            </a:r>
            <a:endParaRPr lang="zh-CN" altLang="en-US"/>
          </a:p>
          <a:p>
            <a:pPr marL="0" indent="0" eaLnBrk="0" latinLnBrk="1" hangingPunct="0">
              <a:lnSpc>
                <a:spcPct val="100000"/>
              </a:lnSpc>
              <a:spcBef>
                <a:spcPts val="498"/>
              </a:spcBef>
              <a:buNone/>
            </a:pPr>
            <a:r>
              <a:rPr lang="zh-CN" altLang="en-US" sz="1417" i="1" kern="0" smtClean="0">
                <a:solidFill>
                  <a:srgbClr val="000000"/>
                </a:solidFill>
                <a:latin typeface="Times New Roman" pitchFamily="65" charset="-122"/>
                <a:ea typeface="宋体" pitchFamily="65" charset="-122"/>
              </a:rPr>
              <a:t>W</a:t>
            </a:r>
            <a:r>
              <a:rPr lang="zh-CN" altLang="en-US" sz="1067" kern="0" baseline="-15000" smtClean="0">
                <a:solidFill>
                  <a:srgbClr val="000000"/>
                </a:solidFill>
                <a:latin typeface="Times New Roman" pitchFamily="65" charset="-122"/>
                <a:ea typeface="宋体" pitchFamily="65" charset="-122"/>
              </a:rPr>
              <a:t>灯</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Pt</a:t>
            </a:r>
            <a:r>
              <a:rPr lang="zh-CN" altLang="en-US" sz="1417" kern="0" smtClean="0">
                <a:solidFill>
                  <a:srgbClr val="000000"/>
                </a:solidFill>
                <a:latin typeface="Times New Roman" pitchFamily="65" charset="-122"/>
                <a:ea typeface="宋体" pitchFamily="65" charset="-122"/>
              </a:rPr>
              <a:t>=6 W</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60 s=360 J</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W</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W</a:t>
            </a:r>
            <a:r>
              <a:rPr lang="zh-CN" altLang="en-US" sz="1067" kern="0" baseline="-15000" smtClean="0">
                <a:solidFill>
                  <a:srgbClr val="000000"/>
                </a:solidFill>
                <a:latin typeface="Times New Roman" pitchFamily="65" charset="-122"/>
                <a:ea typeface="宋体" pitchFamily="65" charset="-122"/>
              </a:rPr>
              <a:t>灯</a:t>
            </a:r>
            <a:r>
              <a:rPr lang="zh-CN" altLang="en-US" sz="1417" kern="0" smtClean="0">
                <a:solidFill>
                  <a:srgbClr val="000000"/>
                </a:solidFill>
                <a:latin typeface="Times New Roman" pitchFamily="65" charset="-122"/>
                <a:ea typeface="宋体" pitchFamily="65" charset="-122"/>
              </a:rPr>
              <a:t>=72 J+360 J=432 J(2分)</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(2)断开S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,闭合S和S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串联,滑片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在</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端时电路中电流最大,等于0.1 A。移动滑片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使电压表示数</a:t>
            </a:r>
            <a:r>
              <a:rPr/>
              <a:t/>
            </a:r>
            <a:br>
              <a:rPr/>
            </a:br>
            <a:r>
              <a:rPr lang="zh-CN" altLang="en-US" sz="1417" kern="0" smtClean="0">
                <a:solidFill>
                  <a:srgbClr val="000000"/>
                </a:solidFill>
                <a:latin typeface="Times New Roman" pitchFamily="65" charset="-122"/>
                <a:ea typeface="宋体" pitchFamily="65" charset="-122"/>
              </a:rPr>
              <a:t>为3 V时,电路消耗的功率最小</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=12 V-3 V=9 V</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590" kern="0" spc="-7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87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=0.075 A(1分)</a:t>
            </a:r>
            <a:endParaRPr lang="zh-CN" altLang="en-US"/>
          </a:p>
          <a:p>
            <a:pPr marL="0" indent="0" eaLnBrk="0" latinLnBrk="1" hangingPunct="0">
              <a:lnSpc>
                <a:spcPct val="100000"/>
              </a:lnSpc>
              <a:spcBef>
                <a:spcPts val="454"/>
              </a:spcBef>
              <a:buNone/>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2353" kern="0" spc="-47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188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=40 Ω&lt;50 Ω　说明操作可行</a:t>
            </a:r>
            <a:r>
              <a:rPr lang="zh-CN" altLang="en-US" sz="1058" kern="0" spc="35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(1分)</a:t>
            </a:r>
            <a:endParaRPr lang="zh-CN" altLang="en-US"/>
          </a:p>
          <a:p>
            <a:pPr marL="0" indent="0" eaLnBrk="0" latinLnBrk="1" hangingPunct="0">
              <a:lnSpc>
                <a:spcPct val="100000"/>
              </a:lnSpc>
              <a:spcBef>
                <a:spcPts val="410"/>
              </a:spcBef>
              <a:buNone/>
            </a:pP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min</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=12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0.075 A=0.9 W(1分)</a:t>
            </a:r>
            <a:endParaRPr lang="zh-CN" altLang="en-US"/>
          </a:p>
        </p:txBody>
      </p:sp>
      <p:graphicFrame>
        <p:nvGraphicFramePr>
          <p:cNvPr id="4" name="对象 3"/>
          <p:cNvGraphicFramePr>
            <a:graphicFrameLocks noChangeAspect="1"/>
          </p:cNvGraphicFramePr>
          <p:nvPr/>
        </p:nvGraphicFramePr>
        <p:xfrm>
          <a:off x="1000100" y="1555967"/>
          <a:ext cx="257174" cy="476249"/>
        </p:xfrm>
        <a:graphic>
          <a:graphicData uri="http://schemas.openxmlformats.org/presentationml/2006/ole">
            <mc:AlternateContent xmlns:mc="http://schemas.openxmlformats.org/markup-compatibility/2006">
              <mc:Choice xmlns:v="urn:schemas-microsoft-com:vml" Requires="v">
                <p:oleObj spid="_x0000_s30727" name="Equation" r:id="rId5" imgW="259200" imgH="480000" progId="">
                  <p:embed/>
                </p:oleObj>
              </mc:Choice>
              <mc:Fallback>
                <p:oleObj name="Equation" r:id="rId5" imgW="259200" imgH="480000" progId="">
                  <p:embed/>
                  <p:pic>
                    <p:nvPicPr>
                      <p:cNvPr id="0" name="OLE substitute image"/>
                      <p:cNvPicPr/>
                      <p:nvPr/>
                    </p:nvPicPr>
                    <p:blipFill>
                      <a:blip r:embed="rId6"/>
                      <a:stretch>
                        <a:fillRect/>
                      </a:stretch>
                    </p:blipFill>
                    <p:spPr>
                      <a:xfrm>
                        <a:off x="1000100" y="1555967"/>
                        <a:ext cx="257174" cy="476249"/>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408798" y="1555743"/>
          <a:ext cx="504825" cy="438150"/>
        </p:xfrm>
        <a:graphic>
          <a:graphicData uri="http://schemas.openxmlformats.org/presentationml/2006/ole">
            <mc:AlternateContent xmlns:mc="http://schemas.openxmlformats.org/markup-compatibility/2006">
              <mc:Choice xmlns:v="urn:schemas-microsoft-com:vml" Requires="v">
                <p:oleObj spid="_x0000_s30728" name="Equation" r:id="rId7" imgW="508800" imgH="441600" progId="">
                  <p:embed/>
                </p:oleObj>
              </mc:Choice>
              <mc:Fallback>
                <p:oleObj name="Equation" r:id="rId7" imgW="508800" imgH="441600" progId="">
                  <p:embed/>
                  <p:pic>
                    <p:nvPicPr>
                      <p:cNvPr id="0" name="OLE substitute image"/>
                      <p:cNvPicPr/>
                      <p:nvPr/>
                    </p:nvPicPr>
                    <p:blipFill>
                      <a:blip r:embed="rId8"/>
                      <a:stretch>
                        <a:fillRect/>
                      </a:stretch>
                    </p:blipFill>
                    <p:spPr>
                      <a:xfrm>
                        <a:off x="1408798" y="1555743"/>
                        <a:ext cx="504825" cy="43815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881455" y="3137834"/>
          <a:ext cx="228600" cy="447675"/>
        </p:xfrm>
        <a:graphic>
          <a:graphicData uri="http://schemas.openxmlformats.org/presentationml/2006/ole">
            <mc:AlternateContent xmlns:mc="http://schemas.openxmlformats.org/markup-compatibility/2006">
              <mc:Choice xmlns:v="urn:schemas-microsoft-com:vml" Requires="v">
                <p:oleObj spid="_x0000_s30729" name="Equation" r:id="rId9" imgW="230400" imgH="451200" progId="">
                  <p:embed/>
                </p:oleObj>
              </mc:Choice>
              <mc:Fallback>
                <p:oleObj name="Equation" r:id="rId9" imgW="230400" imgH="451200" progId="">
                  <p:embed/>
                  <p:pic>
                    <p:nvPicPr>
                      <p:cNvPr id="0" name="OLE substitute image"/>
                      <p:cNvPicPr/>
                      <p:nvPr/>
                    </p:nvPicPr>
                    <p:blipFill>
                      <a:blip r:embed="rId10"/>
                      <a:stretch>
                        <a:fillRect/>
                      </a:stretch>
                    </p:blipFill>
                    <p:spPr>
                      <a:xfrm>
                        <a:off x="881455" y="3137834"/>
                        <a:ext cx="228600" cy="447675"/>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1211568" y="3127379"/>
          <a:ext cx="419099" cy="419099"/>
        </p:xfrm>
        <a:graphic>
          <a:graphicData uri="http://schemas.openxmlformats.org/presentationml/2006/ole">
            <mc:AlternateContent xmlns:mc="http://schemas.openxmlformats.org/markup-compatibility/2006">
              <mc:Choice xmlns:v="urn:schemas-microsoft-com:vml" Requires="v">
                <p:oleObj spid="_x0000_s30730" name="Equation" r:id="rId11" imgW="422400" imgH="422400" progId="">
                  <p:embed/>
                </p:oleObj>
              </mc:Choice>
              <mc:Fallback>
                <p:oleObj name="Equation" r:id="rId11" imgW="422400" imgH="422400" progId="">
                  <p:embed/>
                  <p:pic>
                    <p:nvPicPr>
                      <p:cNvPr id="0" name="OLE substitute image"/>
                      <p:cNvPicPr/>
                      <p:nvPr/>
                    </p:nvPicPr>
                    <p:blipFill>
                      <a:blip r:embed="rId12"/>
                      <a:stretch>
                        <a:fillRect/>
                      </a:stretch>
                    </p:blipFill>
                    <p:spPr>
                      <a:xfrm>
                        <a:off x="1211568" y="3127379"/>
                        <a:ext cx="419099" cy="4190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974566" y="3612660"/>
          <a:ext cx="238124" cy="400049"/>
        </p:xfrm>
        <a:graphic>
          <a:graphicData uri="http://schemas.openxmlformats.org/presentationml/2006/ole">
            <mc:AlternateContent xmlns:mc="http://schemas.openxmlformats.org/markup-compatibility/2006">
              <mc:Choice xmlns:v="urn:schemas-microsoft-com:vml" Requires="v">
                <p:oleObj spid="_x0000_s30731" name="Equation" r:id="rId13" imgW="240000" imgH="403200" progId="">
                  <p:embed/>
                </p:oleObj>
              </mc:Choice>
              <mc:Fallback>
                <p:oleObj name="Equation" r:id="rId13" imgW="240000" imgH="403200" progId="">
                  <p:embed/>
                  <p:pic>
                    <p:nvPicPr>
                      <p:cNvPr id="0" name="OLE substitute image"/>
                      <p:cNvPicPr/>
                      <p:nvPr/>
                    </p:nvPicPr>
                    <p:blipFill>
                      <a:blip r:embed="rId14"/>
                      <a:stretch>
                        <a:fillRect/>
                      </a:stretch>
                    </p:blipFill>
                    <p:spPr>
                      <a:xfrm>
                        <a:off x="974566" y="3612660"/>
                        <a:ext cx="238124" cy="40004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1314205" y="3602540"/>
          <a:ext cx="552449" cy="419099"/>
        </p:xfrm>
        <a:graphic>
          <a:graphicData uri="http://schemas.openxmlformats.org/presentationml/2006/ole">
            <mc:AlternateContent xmlns:mc="http://schemas.openxmlformats.org/markup-compatibility/2006">
              <mc:Choice xmlns:v="urn:schemas-microsoft-com:vml" Requires="v">
                <p:oleObj spid="_x0000_s30732" name="Equation" r:id="rId15" imgW="556800" imgH="422400" progId="">
                  <p:embed/>
                </p:oleObj>
              </mc:Choice>
              <mc:Fallback>
                <p:oleObj name="Equation" r:id="rId15" imgW="556800" imgH="422400" progId="">
                  <p:embed/>
                  <p:pic>
                    <p:nvPicPr>
                      <p:cNvPr id="0" name="OLE substitute image"/>
                      <p:cNvPicPr/>
                      <p:nvPr/>
                    </p:nvPicPr>
                    <p:blipFill>
                      <a:blip r:embed="rId16"/>
                      <a:stretch>
                        <a:fillRect/>
                      </a:stretch>
                    </p:blipFill>
                    <p:spPr>
                      <a:xfrm>
                        <a:off x="1314205" y="3602540"/>
                        <a:ext cx="552449" cy="419099"/>
                      </a:xfrm>
                      <a:prstGeom prst="rect">
                        <a:avLst/>
                      </a:prstGeom>
                      <a:noFill/>
                    </p:spPr>
                  </p:pic>
                </p:oleObj>
              </mc:Fallback>
            </mc:AlternateContent>
          </a:graphicData>
        </a:graphic>
      </p:graphicFrame>
      <p:sp>
        <p:nvSpPr>
          <p:cNvPr id="10" name="TextBox 2"/>
          <p:cNvSpPr txBox="1"/>
          <p:nvPr/>
        </p:nvSpPr>
        <p:spPr>
          <a:xfrm>
            <a:off x="720000" y="441326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解题关键　</a:t>
            </a:r>
            <a:r>
              <a:rPr lang="zh-CN" altLang="en-US" sz="1417" kern="0" smtClean="0">
                <a:solidFill>
                  <a:srgbClr val="000000"/>
                </a:solidFill>
                <a:latin typeface="Times New Roman" pitchFamily="65" charset="-122"/>
                <a:ea typeface="宋体" pitchFamily="65" charset="-122"/>
              </a:rPr>
              <a:t>解此题的关键是开关闭合、断开时电路串、并联的辨别,要注意在确保电路安全的情况下</a:t>
            </a:r>
            <a:r>
              <a:rPr/>
              <a:t/>
            </a:r>
            <a:br>
              <a:rPr/>
            </a:br>
            <a:r>
              <a:rPr lang="zh-CN" altLang="en-US" sz="1417" kern="0" smtClean="0">
                <a:solidFill>
                  <a:srgbClr val="000000"/>
                </a:solidFill>
                <a:latin typeface="Times New Roman" pitchFamily="65" charset="-122"/>
                <a:ea typeface="宋体" pitchFamily="65" charset="-122"/>
              </a:rPr>
              <a:t>电路最小电流的确定。</a:t>
            </a:r>
            <a:endParaRPr lang="zh-CN" altLang="en-US"/>
          </a:p>
        </p:txBody>
      </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99819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(2020吉林,25,4分)在“测量小灯泡的电功率”的实验中,电源电压为3 V,小灯泡的额定电压为2.5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(1)图中的导线</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应与电压表的</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接线柱相连。</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(2)闭合开关前应将滑动变阻器的阻值调至最大,目的是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(3)实验数据如下表所示,小灯泡的额定功率是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(4)利用该电路无法完成“探究电流与电压的关系”实验,理由是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1981" kern="0" spc="2154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56.jpeg"/>
          <p:cNvPicPr>
            <a:picLocks noChangeAspect="1"/>
          </p:cNvPicPr>
          <p:nvPr/>
        </p:nvPicPr>
        <p:blipFill>
          <a:blip r:embed="rId4"/>
          <a:stretch>
            <a:fillRect/>
          </a:stretch>
        </p:blipFill>
        <p:spPr>
          <a:xfrm>
            <a:off x="2000232" y="2484437"/>
            <a:ext cx="3227706" cy="1964063"/>
          </a:xfrm>
          <a:prstGeom prst="rect">
            <a:avLst/>
          </a:prstGeom>
        </p:spPr>
      </p:pic>
      <p:sp>
        <p:nvSpPr>
          <p:cNvPr id="4" name="TextBox 2"/>
          <p:cNvSpPr txBox="1"/>
          <p:nvPr/>
        </p:nvSpPr>
        <p:spPr>
          <a:xfrm>
            <a:off x="720000" y="967721"/>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考点三　测量小灯泡的电功率</a:t>
            </a:r>
            <a:endParaRPr lang="zh-CN" altLang="en-US" sz="1500">
              <a:solidFill>
                <a:schemeClr val="accent6">
                  <a:lumMod val="75000"/>
                </a:schemeClr>
              </a:solidFill>
              <a:latin typeface="Microsoft YaHei"/>
              <a:ea typeface="Microsoft YaHei"/>
              <a:cs typeface="Microsoft YaHei"/>
            </a:endParaRPr>
          </a:p>
        </p:txBody>
      </p:sp>
    </p:spTree>
    <p:custDataLst>
      <p:custData r:id="rId1"/>
    </p:custData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720000" y="841363"/>
          <a:ext cx="7740000" cy="1886400"/>
        </p:xfrm>
        <a:graphic>
          <a:graphicData uri="http://schemas.openxmlformats.org/drawingml/2006/table">
            <a:tbl>
              <a:tblPr/>
              <a:tblGrid>
                <a:gridCol w="1935000"/>
                <a:gridCol w="1935000"/>
                <a:gridCol w="1935000"/>
                <a:gridCol w="1935000"/>
              </a:tblGrid>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实验次数</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3</a:t>
                      </a:r>
                    </a:p>
                  </a:txBody>
                  <a:tcPr marL="45720" marR="45720"/>
                </a:tc>
              </a:tr>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电压/V</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2.5</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2.8</a:t>
                      </a:r>
                    </a:p>
                  </a:txBody>
                  <a:tcPr marL="45720" marR="45720"/>
                </a:tc>
              </a:tr>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电流/A</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0.28</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0.30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0.32</a:t>
                      </a:r>
                    </a:p>
                  </a:txBody>
                  <a:tcPr marL="45720" marR="45720"/>
                </a:tc>
              </a:tr>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电功率/W</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0.62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 </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0.90</a:t>
                      </a:r>
                    </a:p>
                  </a:txBody>
                  <a:tcPr marL="45720" marR="45720"/>
                </a:tc>
              </a:tr>
            </a:tbl>
          </a:graphicData>
        </a:graphic>
      </p:graphicFrame>
      <p:sp>
        <p:nvSpPr>
          <p:cNvPr id="3" name="TextBox 2"/>
          <p:cNvSpPr txBox="1"/>
          <p:nvPr/>
        </p:nvSpPr>
        <p:spPr>
          <a:xfrm>
            <a:off x="720000" y="2892659"/>
            <a:ext cx="8316000" cy="4489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(1)“3”(或3)　(2)保护电路　(3)0.75</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(4)灯丝电阻是变化的(或灯丝电阻受温度影响、灯丝电阻随温度的升高而增大、没有控制电阻不变)</a:t>
            </a:r>
            <a:endParaRPr lang="zh-CN" altLang="en-US"/>
          </a:p>
        </p:txBody>
      </p:sp>
      <p:sp>
        <p:nvSpPr>
          <p:cNvPr id="4" name="TextBox 3"/>
          <p:cNvSpPr txBox="1"/>
          <p:nvPr/>
        </p:nvSpPr>
        <p:spPr>
          <a:xfrm>
            <a:off x="720000" y="3413131"/>
            <a:ext cx="8316000" cy="134690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(1)电压表测量小灯泡两端的电压,因为小灯泡的额定电压是2.5 V,所以电压表选择0~3 V的量程,</a:t>
            </a:r>
            <a:r>
              <a:rPr/>
              <a:t/>
            </a:r>
            <a:br>
              <a:rPr/>
            </a:br>
            <a:r>
              <a:rPr lang="zh-CN" altLang="en-US" sz="1417" kern="0" smtClean="0">
                <a:solidFill>
                  <a:srgbClr val="000000"/>
                </a:solidFill>
                <a:latin typeface="Times New Roman" pitchFamily="65" charset="-122"/>
                <a:ea typeface="宋体" pitchFamily="65" charset="-122"/>
              </a:rPr>
              <a:t>因此导线</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应连接电压表的“3”接线柱。</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(2)闭合开关前将滑动变阻器接入电路的阻值调至最大,当闭合开关时,电路中电流最小,保护电路。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=2.5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0.30 A=0.75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(4)在“探究电流与电压的关系”的实验中,自变量是电压,因变量是电流,控制变量是电阻,而小灯泡的</a:t>
            </a:r>
            <a:r>
              <a:rPr/>
              <a:t/>
            </a:r>
            <a:br>
              <a:rPr/>
            </a:br>
            <a:r>
              <a:rPr lang="zh-CN" altLang="en-US" sz="1417" kern="0" smtClean="0">
                <a:solidFill>
                  <a:srgbClr val="000000"/>
                </a:solidFill>
                <a:latin typeface="Times New Roman" pitchFamily="65" charset="-122"/>
                <a:ea typeface="宋体" pitchFamily="65" charset="-122"/>
              </a:rPr>
              <a:t>灯丝电阻是变化的,所以利用该电路无法完成“探究电流与电压的关系”实验。</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14560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(2020内蒙古包头,10,7分)在“测量小灯泡的电功率”实验中,电源由三节新干电池串联组成,小灯泡额</a:t>
            </a:r>
            <a:r>
              <a:rPr/>
              <a:t/>
            </a:r>
            <a:br>
              <a:rPr/>
            </a:br>
            <a:r>
              <a:rPr lang="zh-CN" altLang="en-US" sz="1417" kern="0" smtClean="0">
                <a:solidFill>
                  <a:srgbClr val="000000"/>
                </a:solidFill>
                <a:latin typeface="Times New Roman" pitchFamily="65" charset="-122"/>
                <a:ea typeface="宋体" pitchFamily="65" charset="-122"/>
              </a:rPr>
              <a:t>定电压为2.5 V,阻值约为8 Ω,滑动变阻器的规格为“20 Ω　1 A”。图甲是某实验小组未连接完整的实</a:t>
            </a:r>
            <a:r>
              <a:rPr/>
              <a:t/>
            </a:r>
            <a:br>
              <a:rPr/>
            </a:br>
            <a:r>
              <a:rPr lang="zh-CN" altLang="en-US" sz="1417" kern="0" smtClean="0">
                <a:solidFill>
                  <a:srgbClr val="000000"/>
                </a:solidFill>
                <a:latin typeface="Times New Roman" pitchFamily="65" charset="-122"/>
                <a:ea typeface="宋体" pitchFamily="65" charset="-122"/>
              </a:rPr>
              <a:t>验电路。</a:t>
            </a:r>
            <a:endParaRPr lang="zh-CN" altLang="en-US"/>
          </a:p>
          <a:p>
            <a:pPr marL="0" indent="0" eaLnBrk="0" latinLnBrk="1" hangingPunct="0">
              <a:lnSpc>
                <a:spcPct val="100000"/>
              </a:lnSpc>
              <a:spcBef>
                <a:spcPts val="141"/>
              </a:spcBef>
              <a:buNone/>
            </a:pPr>
            <a:r>
              <a:rPr lang="zh-CN" altLang="en-US" sz="11689" kern="0" spc="19510" smtClean="0">
                <a:solidFill>
                  <a:srgbClr val="000000"/>
                </a:solidFill>
                <a:latin typeface="Times New Roman" pitchFamily="65" charset="-122"/>
                <a:ea typeface="宋体" pitchFamily="65" charset="-122"/>
              </a:rPr>
              <a:t> </a:t>
            </a:r>
            <a:endParaRPr lang="zh-CN" altLang="en-US"/>
          </a:p>
          <a:p>
            <a:pPr eaLnBrk="0" latinLnBrk="1" hangingPunct="0">
              <a:spcBef>
                <a:spcPts val="3642"/>
              </a:spcBef>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endParaRPr lang="zh-CN" altLang="en-US"/>
          </a:p>
        </p:txBody>
      </p:sp>
      <p:pic>
        <p:nvPicPr>
          <p:cNvPr id="3" name="图片 3" descr="textimage57.jpeg"/>
          <p:cNvPicPr>
            <a:picLocks noChangeAspect="1"/>
          </p:cNvPicPr>
          <p:nvPr/>
        </p:nvPicPr>
        <p:blipFill>
          <a:blip r:embed="rId4"/>
          <a:stretch>
            <a:fillRect/>
          </a:stretch>
        </p:blipFill>
        <p:spPr>
          <a:xfrm>
            <a:off x="1142976" y="1984371"/>
            <a:ext cx="2986948" cy="1902743"/>
          </a:xfrm>
          <a:prstGeom prst="rect">
            <a:avLst/>
          </a:prstGeom>
        </p:spPr>
      </p:pic>
      <p:pic>
        <p:nvPicPr>
          <p:cNvPr id="4" name="图片 3" descr="textimage58.jpeg"/>
          <p:cNvPicPr>
            <a:picLocks noChangeAspect="1"/>
          </p:cNvPicPr>
          <p:nvPr/>
        </p:nvPicPr>
        <p:blipFill>
          <a:blip r:embed="rId5"/>
          <a:stretch>
            <a:fillRect/>
          </a:stretch>
        </p:blipFill>
        <p:spPr>
          <a:xfrm>
            <a:off x="5072066" y="2555875"/>
            <a:ext cx="2583177" cy="1072409"/>
          </a:xfrm>
          <a:prstGeom prst="rect">
            <a:avLst/>
          </a:prstGeom>
        </p:spPr>
      </p:pic>
    </p:spTree>
    <p:custDataLst>
      <p:custData r:id="rId1"/>
    </p:custData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200112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(1)请用笔画线代替导线,将图甲中的电路连接完整,导线不能交叉。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(2)闭合开关,无论怎样移动滑片,灯泡都不发光,电流表和电压表均无示数。小组成员找来一个两端接有</a:t>
            </a:r>
            <a:r>
              <a:rPr/>
              <a:t/>
            </a:r>
            <a:br>
              <a:rPr/>
            </a:br>
            <a:r>
              <a:rPr lang="zh-CN" altLang="en-US" sz="1417" kern="0" smtClean="0">
                <a:solidFill>
                  <a:srgbClr val="000000"/>
                </a:solidFill>
                <a:latin typeface="Times New Roman" pitchFamily="65" charset="-122"/>
                <a:ea typeface="宋体" pitchFamily="65" charset="-122"/>
              </a:rPr>
              <a:t>导线的定值电阻(阻值为10 Ω),一端接在电源负极接线柱上,另一端依次触碰接线柱</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,只有触碰</a:t>
            </a:r>
            <a:r>
              <a:rPr/>
              <a:t/>
            </a:r>
            <a:br>
              <a:rPr/>
            </a:br>
            <a:r>
              <a:rPr lang="zh-CN" altLang="en-US" sz="1417" kern="0" smtClean="0">
                <a:solidFill>
                  <a:srgbClr val="000000"/>
                </a:solidFill>
                <a:latin typeface="Times New Roman" pitchFamily="65" charset="-122"/>
                <a:ea typeface="宋体" pitchFamily="65" charset="-122"/>
              </a:rPr>
              <a:t>到</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时,灯泡才发光。若导线无断路,且导线和器材连接均完好,电路只有一处故障,则故障是</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(3)排除故障后,闭合开关,移动滑片,使电压表示数为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V,小灯泡正常发光,电流表示数如图</a:t>
            </a:r>
            <a:r>
              <a:rPr/>
              <a:t/>
            </a:r>
            <a:br>
              <a:rPr/>
            </a:br>
            <a:r>
              <a:rPr lang="zh-CN" altLang="en-US" sz="1417" kern="0" smtClean="0">
                <a:solidFill>
                  <a:srgbClr val="000000"/>
                </a:solidFill>
                <a:latin typeface="Times New Roman" pitchFamily="65" charset="-122"/>
                <a:ea typeface="宋体" pitchFamily="65" charset="-122"/>
              </a:rPr>
              <a:t>乙所示,则小灯泡的额定功率为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(4)某同学想利用该电路“测量定值电阻</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的阻值”。于是取下小灯泡,将电阻</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接入小灯泡所在位置,</a:t>
            </a:r>
            <a:r>
              <a:rPr/>
              <a:t/>
            </a:r>
            <a:br>
              <a:rPr/>
            </a:br>
            <a:r>
              <a:rPr lang="zh-CN" altLang="en-US" sz="1417" kern="0" smtClean="0">
                <a:solidFill>
                  <a:srgbClr val="000000"/>
                </a:solidFill>
                <a:latin typeface="Times New Roman" pitchFamily="65" charset="-122"/>
                <a:ea typeface="宋体" pitchFamily="65" charset="-122"/>
              </a:rPr>
              <a:t>滑动变阻器滑片移至最大阻值处,闭合开关,移动滑片,测量四组对应的电压和电流值。数据如下表:</a:t>
            </a:r>
            <a:endParaRPr lang="zh-CN" altLang="en-US"/>
          </a:p>
        </p:txBody>
      </p:sp>
      <p:graphicFrame>
        <p:nvGraphicFramePr>
          <p:cNvPr id="4" name="表格 2"/>
          <p:cNvGraphicFramePr>
            <a:graphicFrameLocks noGrp="1"/>
          </p:cNvGraphicFramePr>
          <p:nvPr/>
        </p:nvGraphicFramePr>
        <p:xfrm>
          <a:off x="720000" y="3198817"/>
          <a:ext cx="7740000" cy="1414800"/>
        </p:xfrm>
        <a:graphic>
          <a:graphicData uri="http://schemas.openxmlformats.org/drawingml/2006/table">
            <a:tbl>
              <a:tblPr/>
              <a:tblGrid>
                <a:gridCol w="1548000"/>
                <a:gridCol w="1548000"/>
                <a:gridCol w="1548000"/>
                <a:gridCol w="1548000"/>
                <a:gridCol w="1548000"/>
              </a:tblGrid>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数据序号</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3</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4</a:t>
                      </a:r>
                    </a:p>
                  </a:txBody>
                  <a:tcPr marL="45720" marR="45720"/>
                </a:tc>
              </a:tr>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/V</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1.6</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2.4</a:t>
                      </a:r>
                    </a:p>
                  </a:txBody>
                  <a:tcPr marL="45720" marR="45720"/>
                </a:tc>
              </a:tr>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0.24</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0.32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0.39</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0.48</a:t>
                      </a:r>
                    </a:p>
                  </a:txBody>
                  <a:tcPr marL="45720" marR="45720"/>
                </a:tc>
              </a:tr>
            </a:tbl>
          </a:graphicData>
        </a:graphic>
      </p:graphicFrame>
    </p:spTree>
    <p:custDataLst>
      <p:custData r:id="rId1"/>
    </p:custData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6704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由数据可得,电阻</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的阻值为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(5)能否将阻值约为50 Ω的电阻接入图甲中小灯泡所在位置(其他连接均不变),测量其阻值。你的判断</a:t>
            </a:r>
            <a:r>
              <a:rPr/>
              <a:t/>
            </a:r>
            <a:br>
              <a:rPr/>
            </a:br>
            <a:r>
              <a:rPr lang="zh-CN" altLang="en-US" sz="1417" kern="0" smtClean="0">
                <a:solidFill>
                  <a:srgbClr val="000000"/>
                </a:solidFill>
                <a:latin typeface="Times New Roman" pitchFamily="65" charset="-122"/>
                <a:ea typeface="宋体" pitchFamily="65" charset="-122"/>
              </a:rPr>
              <a:t>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,理由是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spTree>
    <p:custDataLst>
      <p:custData r:id="rId1"/>
    </p:custData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27115"/>
            <a:ext cx="8316000" cy="66704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由数据可得,电阻</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的阻值为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(5)能否将阻值约为50 Ω的电阻接入图甲中小灯泡所在位置(其他连接均不变),测量其阻值。你的判断</a:t>
            </a:r>
            <a:r>
              <a:rPr/>
              <a:t/>
            </a:r>
            <a:br>
              <a:rPr/>
            </a:br>
            <a:r>
              <a:rPr lang="zh-CN" altLang="en-US" sz="1417" kern="0" smtClean="0">
                <a:solidFill>
                  <a:srgbClr val="000000"/>
                </a:solidFill>
                <a:latin typeface="Times New Roman" pitchFamily="65" charset="-122"/>
                <a:ea typeface="宋体" pitchFamily="65" charset="-122"/>
              </a:rPr>
              <a:t>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,理由是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grpSp>
        <p:nvGrpSpPr>
          <p:cNvPr id="3" name="组合 2"/>
          <p:cNvGrpSpPr/>
          <p:nvPr/>
        </p:nvGrpSpPr>
        <p:grpSpPr>
          <a:xfrm>
            <a:off x="720000" y="1982963"/>
            <a:ext cx="8316000" cy="2940357"/>
            <a:chOff x="720000" y="1260000"/>
            <a:chExt cx="8316000" cy="2940357"/>
          </a:xfrm>
        </p:grpSpPr>
        <p:sp>
          <p:nvSpPr>
            <p:cNvPr id="4" name="TextBox 2"/>
            <p:cNvSpPr txBox="1"/>
            <p:nvPr/>
          </p:nvSpPr>
          <p:spPr>
            <a:xfrm>
              <a:off x="720000" y="1260000"/>
              <a:ext cx="8316000" cy="294035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(1)如图所示</a:t>
              </a:r>
              <a:endParaRPr lang="zh-CN" altLang="en-US"/>
            </a:p>
            <a:p>
              <a:pPr marL="0" indent="0" eaLnBrk="0" latinLnBrk="1" hangingPunct="0">
                <a:lnSpc>
                  <a:spcPct val="100000"/>
                </a:lnSpc>
                <a:spcBef>
                  <a:spcPts val="141"/>
                </a:spcBef>
                <a:buNone/>
              </a:pPr>
              <a:r>
                <a:rPr lang="zh-CN" altLang="en-US" sz="11689" kern="0" spc="19510"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642"/>
                </a:spcBef>
                <a:buNone/>
              </a:pPr>
              <a:r>
                <a:rPr lang="zh-CN" altLang="en-US" sz="1417" kern="0" smtClean="0">
                  <a:solidFill>
                    <a:srgbClr val="000000"/>
                  </a:solidFill>
                  <a:latin typeface="Times New Roman" pitchFamily="65" charset="-122"/>
                  <a:ea typeface="宋体" pitchFamily="65" charset="-122"/>
                </a:rPr>
                <a:t>　　(2)电流表断路　(3)2.5　0.7　(4)5(或5.03)</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(5)不能　电阻两端电压超过电压表所接量程</a:t>
              </a:r>
              <a:endParaRPr lang="zh-CN" altLang="en-US"/>
            </a:p>
          </p:txBody>
        </p:sp>
        <p:pic>
          <p:nvPicPr>
            <p:cNvPr id="5" name="图片 3" descr="textimage59.jpeg"/>
            <p:cNvPicPr>
              <a:picLocks noChangeAspect="1"/>
            </p:cNvPicPr>
            <p:nvPr/>
          </p:nvPicPr>
          <p:blipFill>
            <a:blip r:embed="rId4"/>
            <a:stretch>
              <a:fillRect/>
            </a:stretch>
          </p:blipFill>
          <p:spPr>
            <a:xfrm>
              <a:off x="1142976" y="1698619"/>
              <a:ext cx="2986948" cy="1902743"/>
            </a:xfrm>
            <a:prstGeom prst="rect">
              <a:avLst/>
            </a:prstGeom>
          </p:spPr>
        </p:pic>
      </p:gr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324159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(1)滑动变阻器要“一上一下”接入电路,所以要将开关</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接线柱和滑动变阻器下边的一个接线</a:t>
            </a:r>
            <a:r>
              <a:rPr/>
              <a:t/>
            </a:r>
            <a:br>
              <a:rPr/>
            </a:br>
            <a:r>
              <a:rPr lang="zh-CN" altLang="en-US" sz="1417" kern="0" smtClean="0">
                <a:solidFill>
                  <a:srgbClr val="000000"/>
                </a:solidFill>
                <a:latin typeface="Times New Roman" pitchFamily="65" charset="-122"/>
                <a:ea typeface="宋体" pitchFamily="65" charset="-122"/>
              </a:rPr>
              <a:t>柱相连,如答案图所示。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(2)闭合开关,移动滑片,灯泡不亮,电流表和电压表均无示数,表明电路中有断路故障;将一个定值电阻接</a:t>
            </a:r>
            <a:r>
              <a:rPr/>
              <a:t/>
            </a:r>
            <a:br>
              <a:rPr/>
            </a:br>
            <a:r>
              <a:rPr lang="zh-CN" altLang="en-US" sz="1417" kern="0" smtClean="0">
                <a:solidFill>
                  <a:srgbClr val="000000"/>
                </a:solidFill>
                <a:latin typeface="Times New Roman" pitchFamily="65" charset="-122"/>
                <a:ea typeface="宋体" pitchFamily="65" charset="-122"/>
              </a:rPr>
              <a:t>在接线柱</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和电源负极接线柱之间,灯泡不亮,说明断路位置不在接线柱</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和电源负极接线柱之间;将定</a:t>
            </a:r>
            <a:r>
              <a:rPr/>
              <a:t/>
            </a:r>
            <a:br>
              <a:rPr/>
            </a:br>
            <a:r>
              <a:rPr lang="zh-CN" altLang="en-US" sz="1417" kern="0" smtClean="0">
                <a:solidFill>
                  <a:srgbClr val="000000"/>
                </a:solidFill>
                <a:latin typeface="Times New Roman" pitchFamily="65" charset="-122"/>
                <a:ea typeface="宋体" pitchFamily="65" charset="-122"/>
              </a:rPr>
              <a:t>值电阻接在接线柱</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和电源负极接线柱之间,灯泡不亮,说明断路位置不在接线柱</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和电源负极接线柱之</a:t>
            </a:r>
            <a:r>
              <a:rPr/>
              <a:t/>
            </a:r>
            <a:br>
              <a:rPr/>
            </a:br>
            <a:r>
              <a:rPr lang="zh-CN" altLang="en-US" sz="1417" kern="0" smtClean="0">
                <a:solidFill>
                  <a:srgbClr val="000000"/>
                </a:solidFill>
                <a:latin typeface="Times New Roman" pitchFamily="65" charset="-122"/>
                <a:ea typeface="宋体" pitchFamily="65" charset="-122"/>
              </a:rPr>
              <a:t>间;将定值电阻接在电源负极接线柱和接线柱</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之间,灯泡发光,说明接线柱</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之间有断路,所以故障是</a:t>
            </a:r>
            <a:r>
              <a:rPr/>
              <a:t/>
            </a:r>
            <a:br>
              <a:rPr/>
            </a:br>
            <a:r>
              <a:rPr lang="zh-CN" altLang="en-US" sz="1417" kern="0" smtClean="0">
                <a:solidFill>
                  <a:srgbClr val="000000"/>
                </a:solidFill>
                <a:latin typeface="Times New Roman" pitchFamily="65" charset="-122"/>
                <a:ea typeface="宋体" pitchFamily="65" charset="-122"/>
              </a:rPr>
              <a:t>电流表断路。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(3)排除电路故障后,要把小灯泡两端电压调到2.5 V,小灯泡正常发光,由乙图可知,此时通过小灯泡的电</a:t>
            </a:r>
            <a:r>
              <a:rPr/>
              <a:t/>
            </a:r>
            <a:br>
              <a:rPr/>
            </a:br>
            <a:r>
              <a:rPr lang="zh-CN" altLang="en-US" sz="1417" kern="0" smtClean="0">
                <a:solidFill>
                  <a:srgbClr val="000000"/>
                </a:solidFill>
                <a:latin typeface="Times New Roman" pitchFamily="65" charset="-122"/>
                <a:ea typeface="宋体" pitchFamily="65" charset="-122"/>
              </a:rPr>
              <a:t>流为0.28 A,所以小灯泡的额定功率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=2.5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0.28 A=0.7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(4)测量定值电阻的阻值,需要多次测量求平均值,减小误差。四次测量的阻值分别为: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2590" kern="0" spc="-7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132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=5 </a:t>
            </a:r>
            <a:endParaRPr lang="zh-CN" altLang="en-US"/>
          </a:p>
          <a:p>
            <a:pPr marL="0" indent="0" eaLnBrk="0" latinLnBrk="1" hangingPunct="0">
              <a:lnSpc>
                <a:spcPct val="100000"/>
              </a:lnSpc>
              <a:spcBef>
                <a:spcPts val="312"/>
              </a:spcBef>
              <a:buNone/>
            </a:pPr>
            <a:r>
              <a:rPr lang="zh-CN" altLang="en-US" sz="1417" kern="0" smtClean="0">
                <a:solidFill>
                  <a:srgbClr val="000000"/>
                </a:solidFill>
                <a:latin typeface="Times New Roman" pitchFamily="65" charset="-122"/>
                <a:ea typeface="宋体" pitchFamily="65" charset="-122"/>
              </a:rPr>
              <a:t>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2590" kern="0" spc="-7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132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=5 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a:t>
            </a:r>
            <a:r>
              <a:rPr lang="zh-CN" altLang="en-US" sz="2590" kern="0" spc="-7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1325" smtClean="0">
                <a:solidFill>
                  <a:srgbClr val="000000"/>
                </a:solidFill>
                <a:latin typeface="Times New Roman" pitchFamily="65" charset="-122"/>
                <a:ea typeface="宋体" pitchFamily="65" charset="-122"/>
              </a:rPr>
              <a:t> </a:t>
            </a:r>
            <a:r>
              <a:rPr lang="zh-CN" altLang="en-US" sz="1417" kern="0" smtClean="0">
                <a:solidFill>
                  <a:srgbClr val="000000"/>
                </a:solidFill>
                <a:latin typeface="黑体"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5.13 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a:t>
            </a:r>
            <a:r>
              <a:rPr lang="zh-CN" altLang="en-US" sz="2590" kern="0" spc="-7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132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=5 Ω,所以待测电阻阻值为</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312"/>
              </a:spcBef>
              <a:buNone/>
            </a:pPr>
            <a:r>
              <a:rPr lang="zh-CN" altLang="en-US" sz="2381" kern="0" spc="661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81" kern="0" spc="9468" smtClean="0">
                <a:solidFill>
                  <a:srgbClr val="000000"/>
                </a:solidFill>
                <a:latin typeface="Times New Roman" pitchFamily="65" charset="-122"/>
                <a:ea typeface="宋体" pitchFamily="65" charset="-122"/>
              </a:rPr>
              <a:t> </a:t>
            </a:r>
            <a:r>
              <a:rPr lang="zh-CN" altLang="en-US" sz="1417" kern="0" smtClean="0">
                <a:solidFill>
                  <a:srgbClr val="000000"/>
                </a:solidFill>
                <a:latin typeface="黑体"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5.03 Ω。</a:t>
            </a:r>
            <a:endParaRPr lang="zh-CN" altLang="en-US"/>
          </a:p>
        </p:txBody>
      </p:sp>
      <p:graphicFrame>
        <p:nvGraphicFramePr>
          <p:cNvPr id="4" name="对象 3"/>
          <p:cNvGraphicFramePr>
            <a:graphicFrameLocks noChangeAspect="1"/>
          </p:cNvGraphicFramePr>
          <p:nvPr/>
        </p:nvGraphicFramePr>
        <p:xfrm>
          <a:off x="7402042" y="2569636"/>
          <a:ext cx="228599" cy="447674"/>
        </p:xfrm>
        <a:graphic>
          <a:graphicData uri="http://schemas.openxmlformats.org/presentationml/2006/ole">
            <mc:AlternateContent xmlns:mc="http://schemas.openxmlformats.org/markup-compatibility/2006">
              <mc:Choice xmlns:v="urn:schemas-microsoft-com:vml" Requires="v">
                <p:oleObj spid="_x0000_s31757" name="Equation" r:id="rId5" imgW="230400" imgH="451200" progId="">
                  <p:embed/>
                </p:oleObj>
              </mc:Choice>
              <mc:Fallback>
                <p:oleObj name="Equation" r:id="rId5" imgW="230400" imgH="451200" progId="">
                  <p:embed/>
                  <p:pic>
                    <p:nvPicPr>
                      <p:cNvPr id="0" name="OLE substitute image"/>
                      <p:cNvPicPr/>
                      <p:nvPr/>
                    </p:nvPicPr>
                    <p:blipFill>
                      <a:blip r:embed="rId6"/>
                      <a:stretch>
                        <a:fillRect/>
                      </a:stretch>
                    </p:blipFill>
                    <p:spPr>
                      <a:xfrm>
                        <a:off x="7402042" y="2569636"/>
                        <a:ext cx="228599" cy="447674"/>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7740948" y="2796565"/>
          <a:ext cx="476249" cy="419099"/>
        </p:xfrm>
        <a:graphic>
          <a:graphicData uri="http://schemas.openxmlformats.org/presentationml/2006/ole">
            <mc:AlternateContent xmlns:mc="http://schemas.openxmlformats.org/markup-compatibility/2006">
              <mc:Choice xmlns:v="urn:schemas-microsoft-com:vml" Requires="v">
                <p:oleObj spid="_x0000_s31758" name="Equation" r:id="rId7" imgW="480000" imgH="422400" progId="">
                  <p:embed/>
                </p:oleObj>
              </mc:Choice>
              <mc:Fallback>
                <p:oleObj name="Equation" r:id="rId7" imgW="480000" imgH="422400" progId="">
                  <p:embed/>
                  <p:pic>
                    <p:nvPicPr>
                      <p:cNvPr id="0" name="OLE substitute image"/>
                      <p:cNvPicPr/>
                      <p:nvPr/>
                    </p:nvPicPr>
                    <p:blipFill>
                      <a:blip r:embed="rId8"/>
                      <a:stretch>
                        <a:fillRect/>
                      </a:stretch>
                    </p:blipFill>
                    <p:spPr>
                      <a:xfrm>
                        <a:off x="7740948" y="2796565"/>
                        <a:ext cx="476249"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144543" y="3228805"/>
          <a:ext cx="238124" cy="447674"/>
        </p:xfrm>
        <a:graphic>
          <a:graphicData uri="http://schemas.openxmlformats.org/presentationml/2006/ole">
            <mc:AlternateContent xmlns:mc="http://schemas.openxmlformats.org/markup-compatibility/2006">
              <mc:Choice xmlns:v="urn:schemas-microsoft-com:vml" Requires="v">
                <p:oleObj spid="_x0000_s31759" name="Equation" r:id="rId9" imgW="240000" imgH="451200" progId="">
                  <p:embed/>
                </p:oleObj>
              </mc:Choice>
              <mc:Fallback>
                <p:oleObj name="Equation" r:id="rId9" imgW="240000" imgH="451200" progId="">
                  <p:embed/>
                  <p:pic>
                    <p:nvPicPr>
                      <p:cNvPr id="0" name="OLE substitute image"/>
                      <p:cNvPicPr/>
                      <p:nvPr/>
                    </p:nvPicPr>
                    <p:blipFill>
                      <a:blip r:embed="rId10"/>
                      <a:stretch>
                        <a:fillRect/>
                      </a:stretch>
                    </p:blipFill>
                    <p:spPr>
                      <a:xfrm>
                        <a:off x="1144543" y="3228805"/>
                        <a:ext cx="238124" cy="447674"/>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1484182" y="3218350"/>
          <a:ext cx="476249" cy="419099"/>
        </p:xfrm>
        <a:graphic>
          <a:graphicData uri="http://schemas.openxmlformats.org/presentationml/2006/ole">
            <mc:AlternateContent xmlns:mc="http://schemas.openxmlformats.org/markup-compatibility/2006">
              <mc:Choice xmlns:v="urn:schemas-microsoft-com:vml" Requires="v">
                <p:oleObj spid="_x0000_s31760" name="Equation" r:id="rId11" imgW="480000" imgH="422400" progId="">
                  <p:embed/>
                </p:oleObj>
              </mc:Choice>
              <mc:Fallback>
                <p:oleObj name="Equation" r:id="rId11" imgW="480000" imgH="422400" progId="">
                  <p:embed/>
                  <p:pic>
                    <p:nvPicPr>
                      <p:cNvPr id="0" name="OLE substitute image"/>
                      <p:cNvPicPr/>
                      <p:nvPr/>
                    </p:nvPicPr>
                    <p:blipFill>
                      <a:blip r:embed="rId12"/>
                      <a:stretch>
                        <a:fillRect/>
                      </a:stretch>
                    </p:blipFill>
                    <p:spPr>
                      <a:xfrm>
                        <a:off x="1484182" y="3218350"/>
                        <a:ext cx="476249" cy="4190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2630282" y="3228805"/>
          <a:ext cx="238124" cy="447674"/>
        </p:xfrm>
        <a:graphic>
          <a:graphicData uri="http://schemas.openxmlformats.org/presentationml/2006/ole">
            <mc:AlternateContent xmlns:mc="http://schemas.openxmlformats.org/markup-compatibility/2006">
              <mc:Choice xmlns:v="urn:schemas-microsoft-com:vml" Requires="v">
                <p:oleObj spid="_x0000_s31761" name="Equation" r:id="rId13" imgW="240000" imgH="451200" progId="">
                  <p:embed/>
                </p:oleObj>
              </mc:Choice>
              <mc:Fallback>
                <p:oleObj name="Equation" r:id="rId13" imgW="240000" imgH="451200" progId="">
                  <p:embed/>
                  <p:pic>
                    <p:nvPicPr>
                      <p:cNvPr id="0" name="OLE substitute image"/>
                      <p:cNvPicPr/>
                      <p:nvPr/>
                    </p:nvPicPr>
                    <p:blipFill>
                      <a:blip r:embed="rId14"/>
                      <a:stretch>
                        <a:fillRect/>
                      </a:stretch>
                    </p:blipFill>
                    <p:spPr>
                      <a:xfrm>
                        <a:off x="2630282" y="3228805"/>
                        <a:ext cx="238124" cy="447674"/>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2969920" y="3218350"/>
          <a:ext cx="476250" cy="419099"/>
        </p:xfrm>
        <a:graphic>
          <a:graphicData uri="http://schemas.openxmlformats.org/presentationml/2006/ole">
            <mc:AlternateContent xmlns:mc="http://schemas.openxmlformats.org/markup-compatibility/2006">
              <mc:Choice xmlns:v="urn:schemas-microsoft-com:vml" Requires="v">
                <p:oleObj spid="_x0000_s31762" name="Equation" r:id="rId15" imgW="480000" imgH="422400" progId="">
                  <p:embed/>
                </p:oleObj>
              </mc:Choice>
              <mc:Fallback>
                <p:oleObj name="Equation" r:id="rId15" imgW="480000" imgH="422400" progId="">
                  <p:embed/>
                  <p:pic>
                    <p:nvPicPr>
                      <p:cNvPr id="0" name="OLE substitute image"/>
                      <p:cNvPicPr/>
                      <p:nvPr/>
                    </p:nvPicPr>
                    <p:blipFill>
                      <a:blip r:embed="rId16"/>
                      <a:stretch>
                        <a:fillRect/>
                      </a:stretch>
                    </p:blipFill>
                    <p:spPr>
                      <a:xfrm>
                        <a:off x="2969920" y="3218350"/>
                        <a:ext cx="476250" cy="419099"/>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4419506" y="3228805"/>
          <a:ext cx="238125" cy="447675"/>
        </p:xfrm>
        <a:graphic>
          <a:graphicData uri="http://schemas.openxmlformats.org/presentationml/2006/ole">
            <mc:AlternateContent xmlns:mc="http://schemas.openxmlformats.org/markup-compatibility/2006">
              <mc:Choice xmlns:v="urn:schemas-microsoft-com:vml" Requires="v">
                <p:oleObj spid="_x0000_s31763" name="Equation" r:id="rId17" imgW="240000" imgH="451200" progId="">
                  <p:embed/>
                </p:oleObj>
              </mc:Choice>
              <mc:Fallback>
                <p:oleObj name="Equation" r:id="rId17" imgW="240000" imgH="451200" progId="">
                  <p:embed/>
                  <p:pic>
                    <p:nvPicPr>
                      <p:cNvPr id="0" name="OLE substitute image"/>
                      <p:cNvPicPr/>
                      <p:nvPr/>
                    </p:nvPicPr>
                    <p:blipFill>
                      <a:blip r:embed="rId18"/>
                      <a:stretch>
                        <a:fillRect/>
                      </a:stretch>
                    </p:blipFill>
                    <p:spPr>
                      <a:xfrm>
                        <a:off x="4419506" y="3228805"/>
                        <a:ext cx="238125" cy="447675"/>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4759145" y="3218350"/>
          <a:ext cx="476249" cy="419099"/>
        </p:xfrm>
        <a:graphic>
          <a:graphicData uri="http://schemas.openxmlformats.org/presentationml/2006/ole">
            <mc:AlternateContent xmlns:mc="http://schemas.openxmlformats.org/markup-compatibility/2006">
              <mc:Choice xmlns:v="urn:schemas-microsoft-com:vml" Requires="v">
                <p:oleObj spid="_x0000_s31764" name="Equation" r:id="rId19" imgW="480000" imgH="422400" progId="">
                  <p:embed/>
                </p:oleObj>
              </mc:Choice>
              <mc:Fallback>
                <p:oleObj name="Equation" r:id="rId19" imgW="480000" imgH="422400" progId="">
                  <p:embed/>
                  <p:pic>
                    <p:nvPicPr>
                      <p:cNvPr id="0" name="OLE substitute image"/>
                      <p:cNvPicPr/>
                      <p:nvPr/>
                    </p:nvPicPr>
                    <p:blipFill>
                      <a:blip r:embed="rId20"/>
                      <a:stretch>
                        <a:fillRect/>
                      </a:stretch>
                    </p:blipFill>
                    <p:spPr>
                      <a:xfrm>
                        <a:off x="4759145" y="3218350"/>
                        <a:ext cx="476249" cy="419099"/>
                      </a:xfrm>
                      <a:prstGeom prst="rect">
                        <a:avLst/>
                      </a:prstGeom>
                      <a:noFill/>
                    </p:spPr>
                  </p:pic>
                </p:oleObj>
              </mc:Fallback>
            </mc:AlternateContent>
          </a:graphicData>
        </a:graphic>
      </p:graphicFrame>
      <p:graphicFrame>
        <p:nvGraphicFramePr>
          <p:cNvPr id="12" name="对象 11"/>
          <p:cNvGraphicFramePr>
            <a:graphicFrameLocks noChangeAspect="1"/>
          </p:cNvGraphicFramePr>
          <p:nvPr/>
        </p:nvGraphicFramePr>
        <p:xfrm>
          <a:off x="711208" y="3674380"/>
          <a:ext cx="1143000" cy="400050"/>
        </p:xfrm>
        <a:graphic>
          <a:graphicData uri="http://schemas.openxmlformats.org/presentationml/2006/ole">
            <mc:AlternateContent xmlns:mc="http://schemas.openxmlformats.org/markup-compatibility/2006">
              <mc:Choice xmlns:v="urn:schemas-microsoft-com:vml" Requires="v">
                <p:oleObj spid="_x0000_s31765" name="Equation" r:id="rId21" imgW="1152000" imgH="403200" progId="">
                  <p:embed/>
                </p:oleObj>
              </mc:Choice>
              <mc:Fallback>
                <p:oleObj name="Equation" r:id="rId21" imgW="1152000" imgH="403200" progId="">
                  <p:embed/>
                  <p:pic>
                    <p:nvPicPr>
                      <p:cNvPr id="0" name="OLE substitute image"/>
                      <p:cNvPicPr/>
                      <p:nvPr/>
                    </p:nvPicPr>
                    <p:blipFill>
                      <a:blip r:embed="rId22"/>
                      <a:stretch>
                        <a:fillRect/>
                      </a:stretch>
                    </p:blipFill>
                    <p:spPr>
                      <a:xfrm>
                        <a:off x="711208" y="3674380"/>
                        <a:ext cx="1143000" cy="400050"/>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1955721" y="3674380"/>
          <a:ext cx="1504950" cy="400050"/>
        </p:xfrm>
        <a:graphic>
          <a:graphicData uri="http://schemas.openxmlformats.org/presentationml/2006/ole">
            <mc:AlternateContent xmlns:mc="http://schemas.openxmlformats.org/markup-compatibility/2006">
              <mc:Choice xmlns:v="urn:schemas-microsoft-com:vml" Requires="v">
                <p:oleObj spid="_x0000_s31766" name="Equation" r:id="rId23" imgW="1516800" imgH="403200" progId="">
                  <p:embed/>
                </p:oleObj>
              </mc:Choice>
              <mc:Fallback>
                <p:oleObj name="Equation" r:id="rId23" imgW="1516800" imgH="403200" progId="">
                  <p:embed/>
                  <p:pic>
                    <p:nvPicPr>
                      <p:cNvPr id="0" name="OLE substitute image"/>
                      <p:cNvPicPr/>
                      <p:nvPr/>
                    </p:nvPicPr>
                    <p:blipFill>
                      <a:blip r:embed="rId24"/>
                      <a:stretch>
                        <a:fillRect/>
                      </a:stretch>
                    </p:blipFill>
                    <p:spPr>
                      <a:xfrm>
                        <a:off x="1955721" y="3674380"/>
                        <a:ext cx="1504950" cy="400050"/>
                      </a:xfrm>
                      <a:prstGeom prst="rect">
                        <a:avLst/>
                      </a:prstGeom>
                      <a:noFill/>
                    </p:spPr>
                  </p:pic>
                </p:oleObj>
              </mc:Fallback>
            </mc:AlternateContent>
          </a:graphicData>
        </a:graphic>
      </p:graphicFrame>
      <p:grpSp>
        <p:nvGrpSpPr>
          <p:cNvPr id="14" name="组合 13"/>
          <p:cNvGrpSpPr/>
          <p:nvPr/>
        </p:nvGrpSpPr>
        <p:grpSpPr>
          <a:xfrm>
            <a:off x="720000" y="4056073"/>
            <a:ext cx="8316000" cy="659314"/>
            <a:chOff x="720000" y="1260000"/>
            <a:chExt cx="8316000" cy="659314"/>
          </a:xfrm>
        </p:grpSpPr>
        <p:sp>
          <p:nvSpPr>
            <p:cNvPr id="15" name="TextBox 2"/>
            <p:cNvSpPr txBox="1"/>
            <p:nvPr/>
          </p:nvSpPr>
          <p:spPr>
            <a:xfrm>
              <a:off x="720000" y="1260000"/>
              <a:ext cx="8316000" cy="597408"/>
            </a:xfrm>
            <a:prstGeom prst="rect">
              <a:avLst/>
            </a:prstGeom>
            <a:noFill/>
          </p:spPr>
          <p:txBody>
            <a:bodyPr wrap="square" lIns="0" tIns="0" rIns="0" bIns="0" rtlCol="0">
              <a:spAutoFit/>
            </a:bodyPr>
            <a:lstStyle/>
            <a:p>
              <a:pPr marL="0" indent="0" eaLnBrk="0" latinLnBrk="1" hangingPunct="0">
                <a:lnSpc>
                  <a:spcPct val="100000"/>
                </a:lnSpc>
                <a:spcBef>
                  <a:spcPts val="381"/>
                </a:spcBef>
                <a:buNone/>
              </a:pPr>
              <a:r>
                <a:rPr lang="zh-CN" altLang="en-US" sz="1417" kern="0" smtClean="0">
                  <a:solidFill>
                    <a:srgbClr val="000000"/>
                  </a:solidFill>
                  <a:latin typeface="Times New Roman" pitchFamily="65" charset="-122"/>
                  <a:ea typeface="宋体" pitchFamily="65" charset="-122"/>
                </a:rPr>
                <a:t>(5)将50 Ω的电阻代替小灯泡接入电路,其他连接不变,当滑动变阻器接入电路的阻值最大时,50 Ω电阻两</a:t>
              </a:r>
              <a:r>
                <a:rPr/>
                <a:t/>
              </a:r>
              <a:br>
                <a:rPr/>
              </a:br>
              <a:r>
                <a:rPr lang="zh-CN" altLang="en-US" sz="1417" kern="0" smtClean="0">
                  <a:solidFill>
                    <a:srgbClr val="000000"/>
                  </a:solidFill>
                  <a:latin typeface="Times New Roman" pitchFamily="65" charset="-122"/>
                  <a:ea typeface="宋体" pitchFamily="65" charset="-122"/>
                </a:rPr>
                <a:t>端的电压</a:t>
              </a:r>
              <a:r>
                <a:rPr lang="zh-CN" altLang="en-US" sz="1417" i="1" kern="0" smtClean="0">
                  <a:solidFill>
                    <a:srgbClr val="000000"/>
                  </a:solidFill>
                  <a:latin typeface="Times New Roman" pitchFamily="65" charset="-122"/>
                  <a:ea typeface="宋体" pitchFamily="65" charset="-122"/>
                </a:rPr>
                <a:t>U</a:t>
              </a:r>
              <a:r>
                <a:rPr lang="zh-CN" altLang="en-US" sz="1067" i="1" kern="0" baseline="-1500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2465" kern="0" spc="-1265" smtClean="0">
                  <a:solidFill>
                    <a:srgbClr val="000000"/>
                  </a:solidFill>
                  <a:latin typeface="Times New Roman" pitchFamily="65" charset="-122"/>
                  <a:ea typeface="宋体" pitchFamily="65" charset="-122"/>
                </a:rPr>
                <a:t> </a:t>
              </a:r>
              <a:r>
                <a:rPr lang="zh-CN" altLang="en-US" sz="1417" kern="0" smtClean="0">
                  <a:solidFill>
                    <a:srgbClr val="000000"/>
                  </a:solidFill>
                  <a:latin typeface="Arial Narrow" pitchFamily="65" charset="-122"/>
                  <a:ea typeface="Arial Unicode MS"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2465" kern="0" spc="-1265" smtClean="0">
                  <a:solidFill>
                    <a:srgbClr val="000000"/>
                  </a:solidFill>
                  <a:latin typeface="Times New Roman" pitchFamily="65" charset="-122"/>
                  <a:ea typeface="宋体" pitchFamily="65" charset="-122"/>
                </a:rPr>
                <a:t> </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4.5 V</a:t>
              </a:r>
              <a:r>
                <a:rPr lang="zh-CN" altLang="en-US" sz="1417" kern="0" smtClean="0">
                  <a:solidFill>
                    <a:srgbClr val="000000"/>
                  </a:solidFill>
                  <a:latin typeface="黑体"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3.2 V,超出了电压表的量程,所以不能测量该电阻阻值。</a:t>
              </a:r>
              <a:endParaRPr lang="zh-CN" altLang="en-US"/>
            </a:p>
          </p:txBody>
        </p:sp>
        <p:graphicFrame>
          <p:nvGraphicFramePr>
            <p:cNvPr id="16" name="对象 15"/>
            <p:cNvGraphicFramePr>
              <a:graphicFrameLocks noChangeAspect="1"/>
            </p:cNvGraphicFramePr>
            <p:nvPr/>
          </p:nvGraphicFramePr>
          <p:xfrm>
            <a:off x="1725530" y="1500214"/>
            <a:ext cx="152400" cy="419100"/>
          </p:xfrm>
          <a:graphic>
            <a:graphicData uri="http://schemas.openxmlformats.org/presentationml/2006/ole">
              <mc:AlternateContent xmlns:mc="http://schemas.openxmlformats.org/markup-compatibility/2006">
                <mc:Choice xmlns:v="urn:schemas-microsoft-com:vml" Requires="v">
                  <p:oleObj spid="_x0000_s31767" name="Equation" r:id="rId25" imgW="153600" imgH="422400" progId="">
                    <p:embed/>
                  </p:oleObj>
                </mc:Choice>
                <mc:Fallback>
                  <p:oleObj name="Equation" r:id="rId25" imgW="153600" imgH="422400" progId="">
                    <p:embed/>
                    <p:pic>
                      <p:nvPicPr>
                        <p:cNvPr id="0" name="OLE substitute image"/>
                        <p:cNvPicPr/>
                        <p:nvPr/>
                      </p:nvPicPr>
                      <p:blipFill>
                        <a:blip r:embed="rId26"/>
                        <a:stretch>
                          <a:fillRect/>
                        </a:stretch>
                      </p:blipFill>
                      <p:spPr>
                        <a:xfrm>
                          <a:off x="1725530" y="1500214"/>
                          <a:ext cx="152400" cy="419100"/>
                        </a:xfrm>
                        <a:prstGeom prst="rect">
                          <a:avLst/>
                        </a:prstGeom>
                        <a:noFill/>
                      </p:spPr>
                    </p:pic>
                  </p:oleObj>
                </mc:Fallback>
              </mc:AlternateContent>
            </a:graphicData>
          </a:graphic>
        </p:graphicFrame>
        <p:graphicFrame>
          <p:nvGraphicFramePr>
            <p:cNvPr id="17" name="对象 16"/>
            <p:cNvGraphicFramePr>
              <a:graphicFrameLocks noChangeAspect="1"/>
            </p:cNvGraphicFramePr>
            <p:nvPr/>
          </p:nvGraphicFramePr>
          <p:xfrm>
            <a:off x="2302899" y="1500214"/>
            <a:ext cx="152400" cy="419100"/>
          </p:xfrm>
          <a:graphic>
            <a:graphicData uri="http://schemas.openxmlformats.org/presentationml/2006/ole">
              <mc:AlternateContent xmlns:mc="http://schemas.openxmlformats.org/markup-compatibility/2006">
                <mc:Choice xmlns:v="urn:schemas-microsoft-com:vml" Requires="v">
                  <p:oleObj spid="_x0000_s31768" name="Equation" r:id="rId27" imgW="153600" imgH="422400" progId="">
                    <p:embed/>
                  </p:oleObj>
                </mc:Choice>
                <mc:Fallback>
                  <p:oleObj name="Equation" r:id="rId27" imgW="153600" imgH="422400" progId="">
                    <p:embed/>
                    <p:pic>
                      <p:nvPicPr>
                        <p:cNvPr id="0" name="OLE substitute image"/>
                        <p:cNvPicPr/>
                        <p:nvPr/>
                      </p:nvPicPr>
                      <p:blipFill>
                        <a:blip r:embed="rId28"/>
                        <a:stretch>
                          <a:fillRect/>
                        </a:stretch>
                      </p:blipFill>
                      <p:spPr>
                        <a:xfrm>
                          <a:off x="2302899" y="1500214"/>
                          <a:ext cx="152400" cy="419100"/>
                        </a:xfrm>
                        <a:prstGeom prst="rect">
                          <a:avLst/>
                        </a:prstGeom>
                        <a:noFill/>
                      </p:spPr>
                    </p:pic>
                  </p:oleObj>
                </mc:Fallback>
              </mc:AlternateContent>
            </a:graphicData>
          </a:graphic>
        </p:graphicFrame>
      </p:grpSp>
    </p:spTree>
    <p:custDataLst>
      <p:custData r:id="rId2"/>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171425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(2020重庆A,11,2分)图中电源电压为6 V并保持不变,定值电阻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为10 Ω,滑动变阻器</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'标有“20 Ω　0.5 </a:t>
            </a:r>
            <a:r>
              <a:rPr/>
              <a:t/>
            </a:r>
            <a:br>
              <a:rPr/>
            </a:br>
            <a:r>
              <a:rPr lang="zh-CN" altLang="en-US" sz="1417" kern="0" smtClean="0">
                <a:solidFill>
                  <a:srgbClr val="000000"/>
                </a:solidFill>
                <a:latin typeface="Times New Roman" pitchFamily="65" charset="-122"/>
                <a:ea typeface="宋体" pitchFamily="65" charset="-122"/>
              </a:rPr>
              <a:t>A”字样,电流表量程为“0~0.6 A”,电压表量程为“0~3 V”。闭合开关,移动滑片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的过程中,为保证</a:t>
            </a:r>
            <a:r>
              <a:rPr/>
              <a:t/>
            </a:r>
            <a:br>
              <a:rPr/>
            </a:br>
            <a:r>
              <a:rPr lang="zh-CN" altLang="en-US" sz="1417" kern="0" smtClean="0">
                <a:solidFill>
                  <a:srgbClr val="000000"/>
                </a:solidFill>
                <a:latin typeface="Times New Roman" pitchFamily="65" charset="-122"/>
                <a:ea typeface="宋体" pitchFamily="65" charset="-122"/>
              </a:rPr>
              <a:t>电路元件安全,滑动变阻器</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'接入电路的最小阻值为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Ω,定值电阻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的最大功率为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a:t>
            </a:r>
            <a:endParaRPr lang="zh-CN" altLang="en-US"/>
          </a:p>
          <a:p>
            <a:pPr marL="0" indent="0" eaLnBrk="0" latinLnBrk="1" hangingPunct="0">
              <a:lnSpc>
                <a:spcPct val="100000"/>
              </a:lnSpc>
              <a:spcBef>
                <a:spcPts val="141"/>
              </a:spcBef>
              <a:buNone/>
            </a:pPr>
            <a:r>
              <a:rPr lang="zh-CN" altLang="en-US" sz="6805" kern="0" spc="1141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6.jpeg"/>
          <p:cNvPicPr>
            <a:picLocks noChangeAspect="1"/>
          </p:cNvPicPr>
          <p:nvPr/>
        </p:nvPicPr>
        <p:blipFill>
          <a:blip r:embed="rId5"/>
          <a:stretch>
            <a:fillRect/>
          </a:stretch>
        </p:blipFill>
        <p:spPr>
          <a:xfrm>
            <a:off x="2786050" y="1708610"/>
            <a:ext cx="2314575" cy="1409700"/>
          </a:xfrm>
          <a:prstGeom prst="rect">
            <a:avLst/>
          </a:prstGeom>
        </p:spPr>
      </p:pic>
      <p:sp>
        <p:nvSpPr>
          <p:cNvPr id="4" name="TextBox 2"/>
          <p:cNvSpPr txBox="1"/>
          <p:nvPr/>
        </p:nvSpPr>
        <p:spPr>
          <a:xfrm>
            <a:off x="720000" y="321125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10　0.9</a:t>
            </a:r>
            <a:endParaRPr lang="zh-CN" altLang="en-US"/>
          </a:p>
        </p:txBody>
      </p:sp>
      <p:grpSp>
        <p:nvGrpSpPr>
          <p:cNvPr id="5" name="组合 4"/>
          <p:cNvGrpSpPr/>
          <p:nvPr/>
        </p:nvGrpSpPr>
        <p:grpSpPr>
          <a:xfrm>
            <a:off x="720000" y="3565998"/>
            <a:ext cx="8316000" cy="1084004"/>
            <a:chOff x="720000" y="1260000"/>
            <a:chExt cx="8316000" cy="1084004"/>
          </a:xfrm>
        </p:grpSpPr>
        <p:sp>
          <p:nvSpPr>
            <p:cNvPr id="6" name="TextBox 2"/>
            <p:cNvSpPr txBox="1"/>
            <p:nvPr/>
          </p:nvSpPr>
          <p:spPr>
            <a:xfrm>
              <a:off x="720000" y="1260000"/>
              <a:ext cx="8316000" cy="102803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为了保证电路元件安全,当电压表示数为3 V时,滑动变阻器连入电路中的阻值最小,定值电阻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消</a:t>
              </a:r>
              <a:r>
                <a:rPr/>
                <a:t/>
              </a:r>
              <a:br>
                <a:rPr/>
              </a:br>
              <a:r>
                <a:rPr lang="zh-CN" altLang="en-US" sz="1417" kern="0" smtClean="0">
                  <a:solidFill>
                    <a:srgbClr val="000000"/>
                  </a:solidFill>
                  <a:latin typeface="Times New Roman" pitchFamily="65" charset="-122"/>
                  <a:ea typeface="宋体" pitchFamily="65" charset="-122"/>
                </a:rPr>
                <a:t>耗的功率最大,此时电路中的电流最大,</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353" kern="0" spc="-3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15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=0.3 A,滑动变阻器两端电压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变</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i="1" kern="0" baseline="-1500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=6 V-3 V=3 V,</a:t>
              </a:r>
              <a:endParaRPr lang="zh-CN" altLang="en-US"/>
            </a:p>
            <a:p>
              <a:pPr marL="0" indent="0" eaLnBrk="0" latinLnBrk="1" hangingPunct="0">
                <a:lnSpc>
                  <a:spcPct val="100000"/>
                </a:lnSpc>
                <a:spcBef>
                  <a:spcPts val="367"/>
                </a:spcBef>
                <a:buNone/>
              </a:pPr>
              <a:r>
                <a:rPr lang="zh-CN" altLang="en-US" sz="1417" kern="0" smtClean="0">
                  <a:solidFill>
                    <a:srgbClr val="000000"/>
                  </a:solidFill>
                  <a:latin typeface="Times New Roman" pitchFamily="65" charset="-122"/>
                  <a:ea typeface="宋体" pitchFamily="65" charset="-122"/>
                </a:rPr>
                <a:t>滑动变阻器连入电路的最小阻值</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变</a:t>
              </a:r>
              <a:r>
                <a:rPr lang="zh-CN" altLang="en-US" sz="1417" kern="0" smtClean="0">
                  <a:solidFill>
                    <a:srgbClr val="000000"/>
                  </a:solidFill>
                  <a:latin typeface="Times New Roman" pitchFamily="65" charset="-122"/>
                  <a:ea typeface="宋体" pitchFamily="65" charset="-122"/>
                </a:rPr>
                <a:t>=</a:t>
              </a:r>
              <a:r>
                <a:rPr lang="zh-CN" altLang="en-US" sz="2465" kern="0" spc="-2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5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=10 Ω,定值电阻的最大功率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i="1" kern="0" baseline="-15000" smtClean="0">
                  <a:solidFill>
                    <a:srgbClr val="000000"/>
                  </a:solidFill>
                  <a:latin typeface="Times New Roman" pitchFamily="65" charset="-122"/>
                  <a:ea typeface="宋体" pitchFamily="65" charset="-122"/>
                </a:rPr>
                <a:t>R</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=3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0.3 A=0.9 W。</a:t>
              </a:r>
              <a:endParaRPr lang="zh-CN" altLang="en-US"/>
            </a:p>
          </p:txBody>
        </p:sp>
        <p:graphicFrame>
          <p:nvGraphicFramePr>
            <p:cNvPr id="7" name="对象 6"/>
            <p:cNvGraphicFramePr>
              <a:graphicFrameLocks noChangeAspect="1"/>
            </p:cNvGraphicFramePr>
            <p:nvPr/>
          </p:nvGraphicFramePr>
          <p:xfrm>
            <a:off x="3816287" y="1510334"/>
            <a:ext cx="257174" cy="400049"/>
          </p:xfrm>
          <a:graphic>
            <a:graphicData uri="http://schemas.openxmlformats.org/presentationml/2006/ole">
              <mc:AlternateContent xmlns:mc="http://schemas.openxmlformats.org/markup-compatibility/2006">
                <mc:Choice xmlns:v="urn:schemas-microsoft-com:vml" Requires="v">
                  <p:oleObj spid="_x0000_s3077" name="Equation" r:id="rId6" imgW="259200" imgH="403200" progId="">
                    <p:embed/>
                  </p:oleObj>
                </mc:Choice>
                <mc:Fallback>
                  <p:oleObj name="Equation" r:id="rId6" imgW="259200" imgH="403200" progId="">
                    <p:embed/>
                    <p:pic>
                      <p:nvPicPr>
                        <p:cNvPr id="0" name="OLE substitute image"/>
                        <p:cNvPicPr/>
                        <p:nvPr/>
                      </p:nvPicPr>
                      <p:blipFill>
                        <a:blip r:embed="rId7"/>
                        <a:stretch>
                          <a:fillRect/>
                        </a:stretch>
                      </p:blipFill>
                      <p:spPr>
                        <a:xfrm>
                          <a:off x="3816287" y="1510334"/>
                          <a:ext cx="257174" cy="40004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4174975" y="1500214"/>
            <a:ext cx="333375" cy="419100"/>
          </p:xfrm>
          <a:graphic>
            <a:graphicData uri="http://schemas.openxmlformats.org/presentationml/2006/ole">
              <mc:AlternateContent xmlns:mc="http://schemas.openxmlformats.org/markup-compatibility/2006">
                <mc:Choice xmlns:v="urn:schemas-microsoft-com:vml" Requires="v">
                  <p:oleObj spid="_x0000_s3078" name="Equation" r:id="rId8" imgW="336000" imgH="422400" progId="">
                    <p:embed/>
                  </p:oleObj>
                </mc:Choice>
                <mc:Fallback>
                  <p:oleObj name="Equation" r:id="rId8" imgW="336000" imgH="422400" progId="">
                    <p:embed/>
                    <p:pic>
                      <p:nvPicPr>
                        <p:cNvPr id="0" name="OLE substitute image"/>
                        <p:cNvPicPr/>
                        <p:nvPr/>
                      </p:nvPicPr>
                      <p:blipFill>
                        <a:blip r:embed="rId9"/>
                        <a:stretch>
                          <a:fillRect/>
                        </a:stretch>
                      </p:blipFill>
                      <p:spPr>
                        <a:xfrm>
                          <a:off x="4174975" y="1500214"/>
                          <a:ext cx="333375" cy="419100"/>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3504398" y="1916720"/>
            <a:ext cx="285750" cy="419099"/>
          </p:xfrm>
          <a:graphic>
            <a:graphicData uri="http://schemas.openxmlformats.org/presentationml/2006/ole">
              <mc:AlternateContent xmlns:mc="http://schemas.openxmlformats.org/markup-compatibility/2006">
                <mc:Choice xmlns:v="urn:schemas-microsoft-com:vml" Requires="v">
                  <p:oleObj spid="_x0000_s3079" name="Equation" r:id="rId10" imgW="288000" imgH="422400" progId="">
                    <p:embed/>
                  </p:oleObj>
                </mc:Choice>
                <mc:Fallback>
                  <p:oleObj name="Equation" r:id="rId10" imgW="288000" imgH="422400" progId="">
                    <p:embed/>
                    <p:pic>
                      <p:nvPicPr>
                        <p:cNvPr id="0" name="OLE substitute image"/>
                        <p:cNvPicPr/>
                        <p:nvPr/>
                      </p:nvPicPr>
                      <p:blipFill>
                        <a:blip r:embed="rId11"/>
                        <a:stretch>
                          <a:fillRect/>
                        </a:stretch>
                      </p:blipFill>
                      <p:spPr>
                        <a:xfrm>
                          <a:off x="3504398" y="1916720"/>
                          <a:ext cx="285750" cy="419099"/>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3891662" y="1924905"/>
            <a:ext cx="380999" cy="419099"/>
          </p:xfrm>
          <a:graphic>
            <a:graphicData uri="http://schemas.openxmlformats.org/presentationml/2006/ole">
              <mc:AlternateContent xmlns:mc="http://schemas.openxmlformats.org/markup-compatibility/2006">
                <mc:Choice xmlns:v="urn:schemas-microsoft-com:vml" Requires="v">
                  <p:oleObj spid="_x0000_s3080" name="Equation" r:id="rId12" imgW="384000" imgH="422400" progId="">
                    <p:embed/>
                  </p:oleObj>
                </mc:Choice>
                <mc:Fallback>
                  <p:oleObj name="Equation" r:id="rId12" imgW="384000" imgH="422400" progId="">
                    <p:embed/>
                    <p:pic>
                      <p:nvPicPr>
                        <p:cNvPr id="0" name="OLE substitute image"/>
                        <p:cNvPicPr/>
                        <p:nvPr/>
                      </p:nvPicPr>
                      <p:blipFill>
                        <a:blip r:embed="rId13"/>
                        <a:stretch>
                          <a:fillRect/>
                        </a:stretch>
                      </p:blipFill>
                      <p:spPr>
                        <a:xfrm>
                          <a:off x="3891662" y="1924905"/>
                          <a:ext cx="380999" cy="419099"/>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29192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(2020广西北部湾经济区,27,7分)在“测量小灯泡的电功率”实验中,电源电压保持不变,待测小灯泡的</a:t>
            </a:r>
            <a:r>
              <a:rPr/>
              <a:t/>
            </a:r>
            <a:br>
              <a:rPr/>
            </a:br>
            <a:r>
              <a:rPr lang="zh-CN" altLang="en-US" sz="1417" kern="0" smtClean="0">
                <a:solidFill>
                  <a:srgbClr val="000000"/>
                </a:solidFill>
                <a:latin typeface="Times New Roman" pitchFamily="65" charset="-122"/>
                <a:ea typeface="宋体" pitchFamily="65" charset="-122"/>
              </a:rPr>
              <a:t>额定电压为2.5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(1)为了比较精确地测量小灯泡的电功率,电压表的量程应选0~</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(2)实验时,无论怎样移动滑动变阻器的滑片,小灯泡都不亮,电压表有示数,电流表示数几乎为零, 则故障</a:t>
            </a:r>
            <a:r>
              <a:rPr/>
              <a:t/>
            </a:r>
            <a:br>
              <a:rPr/>
            </a:br>
            <a:r>
              <a:rPr lang="zh-CN" altLang="en-US" sz="1417" kern="0" smtClean="0">
                <a:solidFill>
                  <a:srgbClr val="000000"/>
                </a:solidFill>
                <a:latin typeface="Times New Roman" pitchFamily="65" charset="-122"/>
                <a:ea typeface="宋体" pitchFamily="65" charset="-122"/>
              </a:rPr>
              <a:t>可能是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(选填“电流表与导线”或“灯泡与灯座”)接触不良。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(3)排除故障后,移动滑动变阻器滑片,当电压表示数是2.5 V,电流表示数如图甲所示,则小灯泡的额定功</a:t>
            </a:r>
            <a:r>
              <a:rPr/>
              <a:t/>
            </a:r>
            <a:br>
              <a:rPr/>
            </a:br>
            <a:r>
              <a:rPr lang="zh-CN" altLang="en-US" sz="1417" kern="0" smtClean="0">
                <a:solidFill>
                  <a:srgbClr val="000000"/>
                </a:solidFill>
                <a:latin typeface="Times New Roman" pitchFamily="65" charset="-122"/>
                <a:ea typeface="宋体" pitchFamily="65" charset="-122"/>
              </a:rPr>
              <a:t>率是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a:t>
            </a:r>
            <a:endParaRPr lang="zh-CN" altLang="en-US"/>
          </a:p>
          <a:p>
            <a:pPr marL="0" indent="0" eaLnBrk="0" latinLnBrk="1" hangingPunct="0">
              <a:lnSpc>
                <a:spcPct val="100000"/>
              </a:lnSpc>
              <a:spcBef>
                <a:spcPts val="141"/>
              </a:spcBef>
              <a:buNone/>
            </a:pPr>
            <a:r>
              <a:rPr lang="zh-CN" altLang="en-US" sz="6638" kern="0" spc="9786"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872"/>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(4)测量结束后,应先</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,再拆除导线,最后整理好器材。</a:t>
            </a:r>
            <a:endParaRPr lang="zh-CN" altLang="en-US"/>
          </a:p>
        </p:txBody>
      </p:sp>
      <p:pic>
        <p:nvPicPr>
          <p:cNvPr id="3" name="图片 3" descr="textimage60.jpeg"/>
          <p:cNvPicPr>
            <a:picLocks noChangeAspect="1"/>
          </p:cNvPicPr>
          <p:nvPr/>
        </p:nvPicPr>
        <p:blipFill>
          <a:blip r:embed="rId4"/>
          <a:stretch>
            <a:fillRect/>
          </a:stretch>
        </p:blipFill>
        <p:spPr>
          <a:xfrm>
            <a:off x="2714612" y="2841627"/>
            <a:ext cx="1700016" cy="1117818"/>
          </a:xfrm>
          <a:prstGeom prst="rect">
            <a:avLst/>
          </a:prstGeom>
        </p:spPr>
      </p:pic>
    </p:spTree>
    <p:custDataLst>
      <p:custData r:id="rId1"/>
    </p:custData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67150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(5)某实验小组在处理实验数据时,采用描点法,在坐标纸上作出了如图乙所示的</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图像,请指出作图过</a:t>
            </a:r>
            <a:r>
              <a:rPr/>
              <a:t/>
            </a:r>
            <a:br>
              <a:rPr/>
            </a:br>
            <a:r>
              <a:rPr lang="zh-CN" altLang="en-US" sz="1417" kern="0" smtClean="0">
                <a:solidFill>
                  <a:srgbClr val="000000"/>
                </a:solidFill>
                <a:latin typeface="Times New Roman" pitchFamily="65" charset="-122"/>
                <a:ea typeface="宋体" pitchFamily="65" charset="-122"/>
              </a:rPr>
              <a:t>程中存在的错误或不足之处是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zh-CN" altLang="en-US"/>
          </a:p>
          <a:p>
            <a:pPr marL="0" indent="0" eaLnBrk="0" latinLnBrk="1" hangingPunct="0">
              <a:lnSpc>
                <a:spcPct val="100000"/>
              </a:lnSpc>
              <a:spcBef>
                <a:spcPts val="141"/>
              </a:spcBef>
              <a:buNone/>
            </a:pPr>
            <a:r>
              <a:rPr lang="zh-CN" altLang="en-US" sz="8892" kern="0" spc="8582" smtClean="0">
                <a:solidFill>
                  <a:srgbClr val="000000"/>
                </a:solidFill>
                <a:latin typeface="Times New Roman" pitchFamily="65" charset="-122"/>
                <a:ea typeface="宋体" pitchFamily="65" charset="-122"/>
              </a:rPr>
              <a:t> </a:t>
            </a:r>
            <a:endParaRPr lang="zh-CN" altLang="en-US"/>
          </a:p>
          <a:p>
            <a:pPr eaLnBrk="0" latinLnBrk="1" hangingPunct="0">
              <a:spcBef>
                <a:spcPts val="2662"/>
              </a:spcBef>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丙</a:t>
            </a:r>
            <a:endParaRPr lang="zh-CN" altLang="en-US"/>
          </a:p>
        </p:txBody>
      </p:sp>
      <p:pic>
        <p:nvPicPr>
          <p:cNvPr id="3" name="图片 3" descr="textimage61.jpeg"/>
          <p:cNvPicPr>
            <a:picLocks noChangeAspect="1"/>
          </p:cNvPicPr>
          <p:nvPr/>
        </p:nvPicPr>
        <p:blipFill>
          <a:blip r:embed="rId4"/>
          <a:stretch>
            <a:fillRect/>
          </a:stretch>
        </p:blipFill>
        <p:spPr>
          <a:xfrm>
            <a:off x="928662" y="1565734"/>
            <a:ext cx="1727631" cy="1468115"/>
          </a:xfrm>
          <a:prstGeom prst="rect">
            <a:avLst/>
          </a:prstGeom>
        </p:spPr>
      </p:pic>
      <p:pic>
        <p:nvPicPr>
          <p:cNvPr id="4" name="图片 3" descr="textimage62.jpeg"/>
          <p:cNvPicPr>
            <a:picLocks noChangeAspect="1"/>
          </p:cNvPicPr>
          <p:nvPr/>
        </p:nvPicPr>
        <p:blipFill>
          <a:blip r:embed="rId5"/>
          <a:stretch>
            <a:fillRect/>
          </a:stretch>
        </p:blipFill>
        <p:spPr>
          <a:xfrm>
            <a:off x="3929058" y="1351420"/>
            <a:ext cx="2871654" cy="1785950"/>
          </a:xfrm>
          <a:prstGeom prst="rect">
            <a:avLst/>
          </a:prstGeom>
        </p:spPr>
      </p:pic>
      <p:sp>
        <p:nvSpPr>
          <p:cNvPr id="5" name="TextBox 2"/>
          <p:cNvSpPr txBox="1"/>
          <p:nvPr/>
        </p:nvSpPr>
        <p:spPr>
          <a:xfrm>
            <a:off x="720000" y="3382440"/>
            <a:ext cx="8316000" cy="89793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(6)某实验小组设计了如图丙所示的电路(还缺一根导线连接才完整) ,可以测量小灯泡的额定功率,其中</a:t>
            </a:r>
            <a:r>
              <a:rPr/>
              <a:t/>
            </a:r>
            <a:br>
              <a:rPr/>
            </a:b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为定值电阻。请写出本实验主要测量步骤及所测物理量: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①电路连接完整后,开关S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断开,S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闭合,调节滑动变阻器滑片,使电压表示数为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,开关S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断开,S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闭合,记录电压表的示数</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endParaRPr lang="zh-CN" altLang="en-US"/>
          </a:p>
        </p:txBody>
      </p:sp>
      <p:sp>
        <p:nvSpPr>
          <p:cNvPr id="6" name="TextBox 2"/>
          <p:cNvSpPr txBox="1"/>
          <p:nvPr/>
        </p:nvSpPr>
        <p:spPr>
          <a:xfrm>
            <a:off x="720000" y="434182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③小灯泡额定功率的表达式</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(用</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表示)</a:t>
            </a:r>
            <a:endParaRPr lang="zh-CN" altLang="en-US"/>
          </a:p>
        </p:txBody>
      </p:sp>
    </p:spTree>
    <p:custDataLst>
      <p:custData r:id="rId1"/>
    </p:custData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20000" y="1260000"/>
            <a:ext cx="8316000" cy="651127"/>
            <a:chOff x="720000" y="1260000"/>
            <a:chExt cx="8316000" cy="651127"/>
          </a:xfrm>
        </p:grpSpPr>
        <p:sp>
          <p:nvSpPr>
            <p:cNvPr id="2" name="TextBox 2"/>
            <p:cNvSpPr txBox="1"/>
            <p:nvPr/>
          </p:nvSpPr>
          <p:spPr>
            <a:xfrm>
              <a:off x="720000" y="1260000"/>
              <a:ext cx="8316000" cy="59740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(7分)(1)3　(2)灯泡与灯座　(3)1.25　(4)断开开关　(5)图线不应画成直线或横坐标的标度取值</a:t>
              </a:r>
              <a:r>
                <a:rPr/>
                <a:t/>
              </a:r>
              <a:br>
                <a:rPr/>
              </a:br>
              <a:r>
                <a:rPr lang="zh-CN" altLang="en-US" sz="1417" kern="0" smtClean="0">
                  <a:solidFill>
                    <a:srgbClr val="000000"/>
                  </a:solidFill>
                  <a:latin typeface="Times New Roman" pitchFamily="65" charset="-122"/>
                  <a:ea typeface="宋体" pitchFamily="65" charset="-122"/>
                </a:rPr>
                <a:t>过大　(6)②保持滑动变阻器滑片位置不变　③</a:t>
              </a:r>
              <a:r>
                <a:rPr lang="zh-CN" altLang="en-US" sz="2465" kern="0" spc="495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graphicFrame>
          <p:nvGraphicFramePr>
            <p:cNvPr id="4" name="对象 3"/>
            <p:cNvGraphicFramePr>
              <a:graphicFrameLocks noChangeAspect="1"/>
            </p:cNvGraphicFramePr>
            <p:nvPr/>
          </p:nvGraphicFramePr>
          <p:xfrm>
            <a:off x="4349882" y="1492028"/>
            <a:ext cx="942974" cy="419099"/>
          </p:xfrm>
          <a:graphic>
            <a:graphicData uri="http://schemas.openxmlformats.org/presentationml/2006/ole">
              <mc:AlternateContent xmlns:mc="http://schemas.openxmlformats.org/markup-compatibility/2006">
                <mc:Choice xmlns:v="urn:schemas-microsoft-com:vml" Requires="v">
                  <p:oleObj spid="_x0000_s32772" name="Equation" r:id="rId5" imgW="950400" imgH="422400" progId="">
                    <p:embed/>
                  </p:oleObj>
                </mc:Choice>
                <mc:Fallback>
                  <p:oleObj name="Equation" r:id="rId5" imgW="950400" imgH="422400" progId="">
                    <p:embed/>
                    <p:pic>
                      <p:nvPicPr>
                        <p:cNvPr id="0" name="OLE substitute image"/>
                        <p:cNvPicPr/>
                        <p:nvPr/>
                      </p:nvPicPr>
                      <p:blipFill>
                        <a:blip r:embed="rId6"/>
                        <a:stretch>
                          <a:fillRect/>
                        </a:stretch>
                      </p:blipFill>
                      <p:spPr>
                        <a:xfrm>
                          <a:off x="4349882" y="1492028"/>
                          <a:ext cx="942974" cy="419099"/>
                        </a:xfrm>
                        <a:prstGeom prst="rect">
                          <a:avLst/>
                        </a:prstGeom>
                        <a:noFill/>
                      </p:spPr>
                    </p:pic>
                  </p:oleObj>
                </mc:Fallback>
              </mc:AlternateContent>
            </a:graphicData>
          </a:graphic>
        </p:graphicFrame>
      </p:grpSp>
      <p:grpSp>
        <p:nvGrpSpPr>
          <p:cNvPr id="6" name="组合 5"/>
          <p:cNvGrpSpPr/>
          <p:nvPr/>
        </p:nvGrpSpPr>
        <p:grpSpPr>
          <a:xfrm>
            <a:off x="720000" y="1956796"/>
            <a:ext cx="8316000" cy="3027971"/>
            <a:chOff x="720000" y="1260000"/>
            <a:chExt cx="8316000" cy="3027971"/>
          </a:xfrm>
        </p:grpSpPr>
        <p:sp>
          <p:nvSpPr>
            <p:cNvPr id="7" name="TextBox 2"/>
            <p:cNvSpPr txBox="1"/>
            <p:nvPr/>
          </p:nvSpPr>
          <p:spPr>
            <a:xfrm>
              <a:off x="720000" y="1260000"/>
              <a:ext cx="8316000" cy="299620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(1)由灯泡额定电压为2.5 V可知,电压表应选用0~3 V量程;(2)若电流表与导线接触不良,电压表将</a:t>
              </a:r>
              <a:r>
                <a:rPr/>
                <a:t/>
              </a:r>
              <a:br>
                <a:rPr/>
              </a:br>
              <a:r>
                <a:rPr lang="zh-CN" altLang="en-US" sz="1417" kern="0" smtClean="0">
                  <a:solidFill>
                    <a:srgbClr val="000000"/>
                  </a:solidFill>
                  <a:latin typeface="Times New Roman" pitchFamily="65" charset="-122"/>
                  <a:ea typeface="宋体" pitchFamily="65" charset="-122"/>
                </a:rPr>
                <a:t>不能与电源接通,不会有示数,故不符合题意;电路故障应为灯泡与灯座接触不良,即灯泡断路,电压表串</a:t>
              </a:r>
              <a:r>
                <a:rPr/>
                <a:t/>
              </a:r>
              <a:br>
                <a:rPr/>
              </a:br>
              <a:r>
                <a:rPr lang="zh-CN" altLang="en-US" sz="1417" kern="0" smtClean="0">
                  <a:solidFill>
                    <a:srgbClr val="000000"/>
                  </a:solidFill>
                  <a:latin typeface="Times New Roman" pitchFamily="65" charset="-122"/>
                  <a:ea typeface="宋体" pitchFamily="65" charset="-122"/>
                </a:rPr>
                <a:t>联在电路中,由于电压表内阻很大,电路中的电流很小,所以灯泡不亮,电流表示数几乎为0,电压表有示数,</a:t>
              </a:r>
              <a:r>
                <a:rPr/>
                <a:t/>
              </a:r>
              <a:br>
                <a:rPr/>
              </a:br>
              <a:r>
                <a:rPr lang="zh-CN" altLang="en-US" sz="1417" kern="0" smtClean="0">
                  <a:solidFill>
                    <a:srgbClr val="000000"/>
                  </a:solidFill>
                  <a:latin typeface="Times New Roman" pitchFamily="65" charset="-122"/>
                  <a:ea typeface="宋体" pitchFamily="65" charset="-122"/>
                </a:rPr>
                <a:t>且接近电源电压,符合题意;(3)电流表选用0~0.6 A量程,分度值为0.02 A,电压表示数为2.5 V时,由图可知</a:t>
              </a:r>
              <a:r>
                <a:rPr/>
                <a:t/>
              </a:r>
              <a:br>
                <a:rPr/>
              </a:br>
              <a:r>
                <a:rPr lang="zh-CN" altLang="en-US" sz="1417" kern="0" smtClean="0">
                  <a:solidFill>
                    <a:srgbClr val="000000"/>
                  </a:solidFill>
                  <a:latin typeface="Times New Roman" pitchFamily="65" charset="-122"/>
                  <a:ea typeface="宋体" pitchFamily="65" charset="-122"/>
                </a:rPr>
                <a:t>电流表示数为0.5 A,故灯泡的额定功率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=2.5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0.5 A=1.25 W;(4)测量结束后,为保护电路,应先断开</a:t>
              </a:r>
              <a:r>
                <a:rPr/>
                <a:t/>
              </a:r>
              <a:br>
                <a:rPr/>
              </a:br>
              <a:r>
                <a:rPr lang="zh-CN" altLang="en-US" sz="1417" kern="0" smtClean="0">
                  <a:solidFill>
                    <a:srgbClr val="000000"/>
                  </a:solidFill>
                  <a:latin typeface="Times New Roman" pitchFamily="65" charset="-122"/>
                  <a:ea typeface="宋体" pitchFamily="65" charset="-122"/>
                </a:rPr>
                <a:t>开关,再整理器材;(5)由于灯丝电阻随温度的升高而增大,故通过灯泡的电流与其两端电压不成正比,图</a:t>
              </a:r>
              <a:r>
                <a:rPr/>
                <a:t/>
              </a:r>
              <a:br>
                <a:rPr/>
              </a:br>
              <a:r>
                <a:rPr lang="zh-CN" altLang="en-US" sz="1417" kern="0" smtClean="0">
                  <a:solidFill>
                    <a:srgbClr val="000000"/>
                  </a:solidFill>
                  <a:latin typeface="Times New Roman" pitchFamily="65" charset="-122"/>
                  <a:ea typeface="宋体" pitchFamily="65" charset="-122"/>
                </a:rPr>
                <a:t>线不能画成直线,另外,横坐标的标度值过大,不便于更精准地描述电流与电压的关系;(6)①为了便于用</a:t>
              </a:r>
              <a:r>
                <a:rPr/>
                <a:t/>
              </a:r>
              <a:br>
                <a:rPr/>
              </a:br>
              <a:r>
                <a:rPr lang="zh-CN" altLang="en-US" sz="1417" kern="0" smtClean="0">
                  <a:solidFill>
                    <a:srgbClr val="000000"/>
                  </a:solidFill>
                  <a:latin typeface="Times New Roman" pitchFamily="65" charset="-122"/>
                  <a:ea typeface="宋体" pitchFamily="65" charset="-122"/>
                </a:rPr>
                <a:t>电压表测量灯泡两端电压以及灯泡和定值电阻两端总电压,将电压表的“-”接线柱与开关S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左侧接线</a:t>
              </a:r>
              <a:r>
                <a:rPr/>
                <a:t/>
              </a:r>
              <a:br>
                <a:rPr/>
              </a:br>
              <a:r>
                <a:rPr lang="zh-CN" altLang="en-US" sz="1417" kern="0" smtClean="0">
                  <a:solidFill>
                    <a:srgbClr val="000000"/>
                  </a:solidFill>
                  <a:latin typeface="Times New Roman" pitchFamily="65" charset="-122"/>
                  <a:ea typeface="宋体" pitchFamily="65" charset="-122"/>
                </a:rPr>
                <a:t>柱连接,断开S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时,定值电阻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、灯泡L和滑动变阻器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串联,电压表测量灯泡两端电压,移动滑</a:t>
              </a:r>
              <a:r>
                <a:rPr/>
                <a:t/>
              </a:r>
              <a:br>
                <a:rPr/>
              </a:br>
              <a:r>
                <a:rPr lang="zh-CN" altLang="en-US" sz="1417" kern="0" smtClean="0">
                  <a:solidFill>
                    <a:srgbClr val="000000"/>
                  </a:solidFill>
                  <a:latin typeface="Times New Roman" pitchFamily="65" charset="-122"/>
                  <a:ea typeface="宋体" pitchFamily="65" charset="-122"/>
                </a:rPr>
                <a:t>片使电压表示数为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,灯泡正常发光;②断开开关S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 定值电阻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、灯泡L和滑动变阻器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仍串</a:t>
              </a:r>
              <a:r>
                <a:rPr/>
                <a:t/>
              </a:r>
              <a:br>
                <a:rPr/>
              </a:br>
              <a:r>
                <a:rPr lang="zh-CN" altLang="en-US" sz="1417" kern="0" smtClean="0">
                  <a:solidFill>
                    <a:srgbClr val="000000"/>
                  </a:solidFill>
                  <a:latin typeface="Times New Roman" pitchFamily="65" charset="-122"/>
                  <a:ea typeface="宋体" pitchFamily="65" charset="-122"/>
                </a:rPr>
                <a:t>联在电路中,保持</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滑片位置不变,电路中电流大小不变,灯泡仍正常发光,此时电压表测量定值电阻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和</a:t>
              </a:r>
              <a:r>
                <a:rPr/>
                <a:t/>
              </a:r>
              <a:br>
                <a:rPr/>
              </a:br>
              <a:r>
                <a:rPr lang="zh-CN" altLang="en-US" sz="1417" kern="0" smtClean="0">
                  <a:solidFill>
                    <a:srgbClr val="000000"/>
                  </a:solidFill>
                  <a:latin typeface="Times New Roman" pitchFamily="65" charset="-122"/>
                  <a:ea typeface="宋体" pitchFamily="65" charset="-122"/>
                </a:rPr>
                <a:t>灯泡L两端的电压之和,大小为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,则此时定值电阻两端电压</a:t>
              </a:r>
              <a:r>
                <a:rPr lang="zh-CN" altLang="en-US" sz="1417" i="1" kern="0" smtClean="0">
                  <a:solidFill>
                    <a:srgbClr val="000000"/>
                  </a:solidFill>
                  <a:latin typeface="Times New Roman" pitchFamily="65" charset="-122"/>
                  <a:ea typeface="宋体" pitchFamily="65" charset="-122"/>
                </a:rPr>
                <a:t>U</a:t>
              </a:r>
              <a:r>
                <a:rPr lang="zh-CN" altLang="en-US" sz="1067" i="1" kern="0" baseline="-1500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,灯泡正常发光时通过灯泡的电流</a:t>
              </a:r>
              <a:r>
                <a:rPr lang="zh-CN" altLang="en-US" sz="1417" i="1" kern="0" smtClean="0">
                  <a:solidFill>
                    <a:srgbClr val="000000"/>
                  </a:solidFill>
                  <a:latin typeface="Times New Roman" pitchFamily="65" charset="-122"/>
                  <a:ea typeface="宋体" pitchFamily="65" charset="-122"/>
                </a:rPr>
                <a:t>I</a:t>
              </a:r>
              <a:r>
                <a:rPr/>
                <a:t/>
              </a:r>
              <a:br>
                <a:rPr/>
              </a:br>
              <a:r>
                <a:rPr lang="zh-CN" altLang="en-US" sz="1417" kern="0" smtClean="0">
                  <a:solidFill>
                    <a:srgbClr val="000000"/>
                  </a:solidFill>
                  <a:latin typeface="Times New Roman" pitchFamily="65" charset="-122"/>
                  <a:ea typeface="宋体" pitchFamily="65" charset="-122"/>
                </a:rPr>
                <a:t>= </a:t>
              </a:r>
              <a:r>
                <a:rPr lang="zh-CN" altLang="en-US" sz="2465" kern="0" spc="23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;③灯泡的额定功率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465" kern="0" spc="495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graphicFrame>
          <p:nvGraphicFramePr>
            <p:cNvPr id="8" name="对象 7"/>
            <p:cNvGraphicFramePr>
              <a:graphicFrameLocks noChangeAspect="1"/>
            </p:cNvGraphicFramePr>
            <p:nvPr/>
          </p:nvGraphicFramePr>
          <p:xfrm>
            <a:off x="804969" y="3868872"/>
            <a:ext cx="609600" cy="419099"/>
          </p:xfrm>
          <a:graphic>
            <a:graphicData uri="http://schemas.openxmlformats.org/presentationml/2006/ole">
              <mc:AlternateContent xmlns:mc="http://schemas.openxmlformats.org/markup-compatibility/2006">
                <mc:Choice xmlns:v="urn:schemas-microsoft-com:vml" Requires="v">
                  <p:oleObj spid="_x0000_s32773" name="Equation" r:id="rId7" imgW="614400" imgH="422400" progId="">
                    <p:embed/>
                  </p:oleObj>
                </mc:Choice>
                <mc:Fallback>
                  <p:oleObj name="Equation" r:id="rId7" imgW="614400" imgH="422400" progId="">
                    <p:embed/>
                    <p:pic>
                      <p:nvPicPr>
                        <p:cNvPr id="0" name="OLE substitute image"/>
                        <p:cNvPicPr/>
                        <p:nvPr/>
                      </p:nvPicPr>
                      <p:blipFill>
                        <a:blip r:embed="rId8"/>
                        <a:stretch>
                          <a:fillRect/>
                        </a:stretch>
                      </p:blipFill>
                      <p:spPr>
                        <a:xfrm>
                          <a:off x="804969" y="3868872"/>
                          <a:ext cx="609600" cy="41909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3497656" y="3868872"/>
            <a:ext cx="942974" cy="419099"/>
          </p:xfrm>
          <a:graphic>
            <a:graphicData uri="http://schemas.openxmlformats.org/presentationml/2006/ole">
              <mc:AlternateContent xmlns:mc="http://schemas.openxmlformats.org/markup-compatibility/2006">
                <mc:Choice xmlns:v="urn:schemas-microsoft-com:vml" Requires="v">
                  <p:oleObj spid="_x0000_s32774" name="Equation" r:id="rId9" imgW="950400" imgH="422400" progId="">
                    <p:embed/>
                  </p:oleObj>
                </mc:Choice>
                <mc:Fallback>
                  <p:oleObj name="Equation" r:id="rId9" imgW="950400" imgH="422400" progId="">
                    <p:embed/>
                    <p:pic>
                      <p:nvPicPr>
                        <p:cNvPr id="0" name="OLE substitute image"/>
                        <p:cNvPicPr/>
                        <p:nvPr/>
                      </p:nvPicPr>
                      <p:blipFill>
                        <a:blip r:embed="rId10"/>
                        <a:stretch>
                          <a:fillRect/>
                        </a:stretch>
                      </p:blipFill>
                      <p:spPr>
                        <a:xfrm>
                          <a:off x="3497656" y="3868872"/>
                          <a:ext cx="942974" cy="419099"/>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27049"/>
            <a:ext cx="8316000" cy="233134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(2019湖北武汉,26,6分)某同学利用图甲所示的电路测量小灯泡的电功率。实验中电源电压保持不变,</a:t>
            </a:r>
            <a:r>
              <a:rPr/>
              <a:t/>
            </a:r>
            <a:br>
              <a:rPr/>
            </a:br>
            <a:r>
              <a:rPr lang="zh-CN" altLang="en-US" sz="1417" kern="0" smtClean="0">
                <a:solidFill>
                  <a:srgbClr val="000000"/>
                </a:solidFill>
                <a:latin typeface="Times New Roman" pitchFamily="65" charset="-122"/>
                <a:ea typeface="宋体" pitchFamily="65" charset="-122"/>
              </a:rPr>
              <a:t>小灯泡的额定电压是2.5 V。</a:t>
            </a:r>
            <a:endParaRPr lang="zh-CN" altLang="en-US"/>
          </a:p>
          <a:p>
            <a:pPr marL="0" indent="0" eaLnBrk="0" latinLnBrk="1" hangingPunct="0">
              <a:lnSpc>
                <a:spcPct val="100000"/>
              </a:lnSpc>
              <a:spcBef>
                <a:spcPts val="141"/>
              </a:spcBef>
              <a:buNone/>
            </a:pPr>
            <a:r>
              <a:rPr lang="zh-CN" altLang="en-US" sz="12232" kern="0" spc="17617" smtClean="0">
                <a:solidFill>
                  <a:srgbClr val="000000"/>
                </a:solidFill>
                <a:latin typeface="Times New Roman" pitchFamily="65" charset="-122"/>
                <a:ea typeface="宋体" pitchFamily="65" charset="-122"/>
              </a:rPr>
              <a:t> </a:t>
            </a:r>
            <a:endParaRPr lang="zh-CN" altLang="en-US"/>
          </a:p>
        </p:txBody>
      </p:sp>
      <p:pic>
        <p:nvPicPr>
          <p:cNvPr id="3" name="图片 3" descr="textimage63.jpeg"/>
          <p:cNvPicPr>
            <a:picLocks noChangeAspect="1"/>
          </p:cNvPicPr>
          <p:nvPr/>
        </p:nvPicPr>
        <p:blipFill>
          <a:blip r:embed="rId4"/>
          <a:stretch>
            <a:fillRect/>
          </a:stretch>
        </p:blipFill>
        <p:spPr>
          <a:xfrm>
            <a:off x="1571604" y="1065668"/>
            <a:ext cx="2571768" cy="1796360"/>
          </a:xfrm>
          <a:prstGeom prst="rect">
            <a:avLst/>
          </a:prstGeom>
        </p:spPr>
      </p:pic>
      <p:pic>
        <p:nvPicPr>
          <p:cNvPr id="4" name="图片 3" descr="textimage64.jpeg"/>
          <p:cNvPicPr>
            <a:picLocks noChangeAspect="1"/>
          </p:cNvPicPr>
          <p:nvPr/>
        </p:nvPicPr>
        <p:blipFill>
          <a:blip r:embed="rId5"/>
          <a:stretch>
            <a:fillRect/>
          </a:stretch>
        </p:blipFill>
        <p:spPr>
          <a:xfrm>
            <a:off x="5072066" y="1565734"/>
            <a:ext cx="1377492" cy="1169714"/>
          </a:xfrm>
          <a:prstGeom prst="rect">
            <a:avLst/>
          </a:prstGeom>
        </p:spPr>
      </p:pic>
      <p:sp>
        <p:nvSpPr>
          <p:cNvPr id="5" name="TextBox 2"/>
          <p:cNvSpPr txBox="1"/>
          <p:nvPr/>
        </p:nvSpPr>
        <p:spPr>
          <a:xfrm>
            <a:off x="720000" y="2882798"/>
            <a:ext cx="8316000" cy="2244845"/>
          </a:xfrm>
          <a:prstGeom prst="rect">
            <a:avLst/>
          </a:prstGeom>
          <a:noFill/>
        </p:spPr>
        <p:txBody>
          <a:bodyPr wrap="square" lIns="0" tIns="0" rIns="0" bIns="0" rtlCol="0">
            <a:spAutoFit/>
          </a:bodyPr>
          <a:lstStyle/>
          <a:p>
            <a:pPr eaLnBrk="0" latinLnBrk="1" hangingPunct="0">
              <a:spcBef>
                <a:spcPts val="1989"/>
              </a:spcBef>
            </a:pPr>
            <a:r>
              <a:rPr lang="en-US" altLang="zh-CN" sz="1417"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该同学接错了一根导线</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请你在这根导线上打“</a:t>
            </a:r>
            <a:r>
              <a:rPr lang="zh-CN" altLang="en-US" sz="1417" kern="0" smtClean="0">
                <a:solidFill>
                  <a:srgbClr val="000000"/>
                </a:solidFill>
                <a:latin typeface="NEU-BZ" pitchFamily="65" charset="-122"/>
                <a:ea typeface="NEU-BZ" pitchFamily="65" charset="-122"/>
              </a:rPr>
              <a:t>✕</a:t>
            </a:r>
            <a:r>
              <a:rPr lang="zh-CN" altLang="en-US" sz="1417" kern="0" smtClean="0">
                <a:solidFill>
                  <a:srgbClr val="000000"/>
                </a:solidFill>
                <a:latin typeface="Times New Roman" pitchFamily="65" charset="-122"/>
                <a:ea typeface="宋体" pitchFamily="65" charset="-122"/>
              </a:rPr>
              <a:t>”</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并补画出正确的那根导线。</a:t>
            </a:r>
            <a:endParaRPr lang="zh-CN" altLang="en-US" sz="1600" smtClean="0"/>
          </a:p>
          <a:p>
            <a:pPr eaLnBrk="0" latinLnBrk="1" hangingPunct="0">
              <a:spcBef>
                <a:spcPts val="141"/>
              </a:spcBef>
            </a:pPr>
            <a:r>
              <a:rPr lang="en-US" altLang="zh-CN" sz="1417"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正确连接电路后</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用开关进行试触</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发现电流表指针不偏转</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而电压表指针明显偏转。故障原因可能是</a:t>
            </a:r>
            <a:r>
              <a:rPr lang="zh-CN" altLang="en-US" sz="1600" smtClean="0"/>
              <a:t/>
            </a:r>
            <a:br>
              <a:rPr lang="zh-CN" altLang="en-US" sz="1600" smtClean="0"/>
            </a:br>
            <a:r>
              <a:rPr lang="zh-CN" altLang="en-US" sz="1417" u="sng" kern="0" smtClean="0">
                <a:solidFill>
                  <a:srgbClr val="000000"/>
                </a:solidFill>
                <a:latin typeface="Times New Roman" pitchFamily="65" charset="-122"/>
                <a:ea typeface="宋体" pitchFamily="65" charset="-122"/>
              </a:rPr>
              <a:t>　　　    </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填“电流表”“滑动变阻器”或“小灯泡”</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断路。</a:t>
            </a:r>
            <a:endParaRPr lang="zh-CN" altLang="en-US" sz="1600" smtClean="0"/>
          </a:p>
          <a:p>
            <a:pPr eaLnBrk="0" latinLnBrk="1" hangingPunct="0">
              <a:spcBef>
                <a:spcPts val="141"/>
              </a:spcBef>
            </a:pPr>
            <a:r>
              <a:rPr lang="en-US" altLang="zh-CN" sz="1417"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排除故障后</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按正确的步骤进行实验。小灯泡正常发光时</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电流表的示数如图乙所示</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则小灯泡的额定</a:t>
            </a:r>
            <a:r>
              <a:rPr lang="zh-CN" altLang="en-US" sz="1600" smtClean="0"/>
              <a:t/>
            </a:r>
            <a:br>
              <a:rPr lang="zh-CN" altLang="en-US" sz="1600" smtClean="0"/>
            </a:br>
            <a:r>
              <a:rPr lang="zh-CN" altLang="en-US" sz="1417" kern="0" smtClean="0">
                <a:solidFill>
                  <a:srgbClr val="000000"/>
                </a:solidFill>
                <a:latin typeface="Times New Roman" pitchFamily="65" charset="-122"/>
                <a:ea typeface="宋体" pitchFamily="65" charset="-122"/>
              </a:rPr>
              <a:t>功率是</a:t>
            </a:r>
            <a:r>
              <a:rPr lang="zh-CN" altLang="en-US" sz="1417" u="sng" kern="0" smtClean="0">
                <a:solidFill>
                  <a:srgbClr val="000000"/>
                </a:solidFill>
                <a:latin typeface="Times New Roman" pitchFamily="65" charset="-122"/>
                <a:ea typeface="宋体" pitchFamily="65" charset="-122"/>
              </a:rPr>
              <a:t>　　　    </a:t>
            </a:r>
            <a:r>
              <a:rPr lang="en-US" altLang="zh-CN" sz="1417"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此时小灯泡的电阻是</a:t>
            </a:r>
            <a:r>
              <a:rPr lang="zh-CN" altLang="en-US" sz="1417" u="sng" kern="0" smtClean="0">
                <a:solidFill>
                  <a:srgbClr val="000000"/>
                </a:solidFill>
                <a:latin typeface="Times New Roman" pitchFamily="65" charset="-122"/>
                <a:ea typeface="宋体" pitchFamily="65" charset="-122"/>
              </a:rPr>
              <a:t>　　　    </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结果保留两位小数</a:t>
            </a:r>
            <a:r>
              <a:rPr lang="en-US" altLang="zh-CN" sz="1417" kern="0" smtClean="0">
                <a:solidFill>
                  <a:srgbClr val="000000"/>
                </a:solidFill>
                <a:latin typeface="Times New Roman" pitchFamily="65" charset="-122"/>
                <a:ea typeface="宋体" pitchFamily="65" charset="-122"/>
              </a:rPr>
              <a:t>)Ω</a:t>
            </a:r>
            <a:r>
              <a:rPr lang="zh-CN" altLang="en-US" sz="1417" kern="0" smtClean="0">
                <a:solidFill>
                  <a:srgbClr val="000000"/>
                </a:solidFill>
                <a:latin typeface="Times New Roman" pitchFamily="65" charset="-122"/>
                <a:ea typeface="宋体" pitchFamily="65" charset="-122"/>
              </a:rPr>
              <a:t>。</a:t>
            </a:r>
            <a:endParaRPr lang="zh-CN" altLang="en-US" sz="1600" smtClean="0"/>
          </a:p>
          <a:p>
            <a:pPr eaLnBrk="0" latinLnBrk="1" hangingPunct="0">
              <a:spcBef>
                <a:spcPts val="141"/>
              </a:spcBef>
            </a:pPr>
            <a:r>
              <a:rPr lang="en-US" altLang="zh-CN" sz="1417"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继续调节滑动变阻器</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让小灯泡两端的电压逐渐降低</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小灯泡逐渐变暗</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这段时间内</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若小灯泡电阻变</a:t>
            </a:r>
            <a:r>
              <a:rPr lang="zh-CN" altLang="en-US" sz="1600" smtClean="0"/>
              <a:t/>
            </a:r>
            <a:br>
              <a:rPr lang="zh-CN" altLang="en-US" sz="1600" smtClean="0"/>
            </a:br>
            <a:r>
              <a:rPr lang="zh-CN" altLang="en-US" sz="1417" kern="0" smtClean="0">
                <a:solidFill>
                  <a:srgbClr val="000000"/>
                </a:solidFill>
                <a:latin typeface="Times New Roman" pitchFamily="65" charset="-122"/>
                <a:ea typeface="宋体" pitchFamily="65" charset="-122"/>
              </a:rPr>
              <a:t>化量的绝对值是</a:t>
            </a:r>
            <a:r>
              <a:rPr lang="en-US" altLang="zh-CN" sz="1417" kern="0" smtClean="0">
                <a:solidFill>
                  <a:srgbClr val="000000"/>
                </a:solidFill>
                <a:latin typeface="Times New Roman" pitchFamily="65" charset="-122"/>
                <a:ea typeface="宋体" pitchFamily="65" charset="-122"/>
              </a:rPr>
              <a:t>Δ</a:t>
            </a:r>
            <a:r>
              <a:rPr lang="en-US" altLang="zh-CN" sz="1417" i="1" kern="0" smtClean="0">
                <a:solidFill>
                  <a:srgbClr val="000000"/>
                </a:solidFill>
                <a:latin typeface="Times New Roman" pitchFamily="65" charset="-122"/>
                <a:ea typeface="宋体" pitchFamily="65" charset="-122"/>
              </a:rPr>
              <a:t>R</a:t>
            </a:r>
            <a:r>
              <a:rPr lang="en-US" altLang="zh-CN" sz="1067" kern="0" baseline="-15000" smtClean="0">
                <a:solidFill>
                  <a:srgbClr val="000000"/>
                </a:solidFill>
                <a:latin typeface="Times New Roman" pitchFamily="65" charset="-122"/>
                <a:ea typeface="宋体" pitchFamily="65" charset="-122"/>
              </a:rPr>
              <a:t>1</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滑动变阻器接入电路的电阻变化量的绝对值是</a:t>
            </a:r>
            <a:r>
              <a:rPr lang="en-US" altLang="zh-CN" sz="1417" kern="0" smtClean="0">
                <a:solidFill>
                  <a:srgbClr val="000000"/>
                </a:solidFill>
                <a:latin typeface="Times New Roman" pitchFamily="65" charset="-122"/>
                <a:ea typeface="宋体" pitchFamily="65" charset="-122"/>
              </a:rPr>
              <a:t>Δ</a:t>
            </a:r>
            <a:r>
              <a:rPr lang="en-US" altLang="zh-CN" sz="1417" i="1" kern="0" smtClean="0">
                <a:solidFill>
                  <a:srgbClr val="000000"/>
                </a:solidFill>
                <a:latin typeface="Times New Roman" pitchFamily="65" charset="-122"/>
                <a:ea typeface="宋体" pitchFamily="65" charset="-122"/>
              </a:rPr>
              <a:t>R</a:t>
            </a:r>
            <a:r>
              <a:rPr lang="en-US" altLang="zh-CN" sz="1067" kern="0" baseline="-15000" smtClean="0">
                <a:solidFill>
                  <a:srgbClr val="000000"/>
                </a:solidFill>
                <a:latin typeface="Times New Roman" pitchFamily="65" charset="-122"/>
                <a:ea typeface="宋体" pitchFamily="65" charset="-122"/>
              </a:rPr>
              <a:t>2</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则</a:t>
            </a:r>
            <a:r>
              <a:rPr lang="en-US" altLang="zh-CN" sz="1417" kern="0" smtClean="0">
                <a:solidFill>
                  <a:srgbClr val="000000"/>
                </a:solidFill>
                <a:latin typeface="Times New Roman" pitchFamily="65" charset="-122"/>
                <a:ea typeface="宋体" pitchFamily="65" charset="-122"/>
              </a:rPr>
              <a:t>Δ</a:t>
            </a:r>
            <a:r>
              <a:rPr lang="en-US" altLang="zh-CN" sz="1417" i="1" kern="0" smtClean="0">
                <a:solidFill>
                  <a:srgbClr val="000000"/>
                </a:solidFill>
                <a:latin typeface="Times New Roman" pitchFamily="65" charset="-122"/>
                <a:ea typeface="宋体" pitchFamily="65" charset="-122"/>
              </a:rPr>
              <a:t>R</a:t>
            </a:r>
            <a:r>
              <a:rPr lang="en-US" altLang="zh-CN"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和</a:t>
            </a:r>
            <a:r>
              <a:rPr lang="en-US" altLang="zh-CN" sz="1417" kern="0" smtClean="0">
                <a:solidFill>
                  <a:srgbClr val="000000"/>
                </a:solidFill>
                <a:latin typeface="Times New Roman" pitchFamily="65" charset="-122"/>
                <a:ea typeface="宋体" pitchFamily="65" charset="-122"/>
              </a:rPr>
              <a:t>Δ</a:t>
            </a:r>
            <a:r>
              <a:rPr lang="en-US" altLang="zh-CN" sz="1417" i="1" kern="0" smtClean="0">
                <a:solidFill>
                  <a:srgbClr val="000000"/>
                </a:solidFill>
                <a:latin typeface="Times New Roman" pitchFamily="65" charset="-122"/>
                <a:ea typeface="宋体" pitchFamily="65" charset="-122"/>
              </a:rPr>
              <a:t>R</a:t>
            </a:r>
            <a:r>
              <a:rPr lang="en-US" altLang="zh-CN"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大小关系正确的是</a:t>
            </a:r>
            <a:r>
              <a:rPr lang="zh-CN" altLang="en-US" sz="1600" smtClean="0"/>
              <a:t/>
            </a:r>
            <a:br>
              <a:rPr lang="zh-CN" altLang="en-US" sz="1600" smtClean="0"/>
            </a:br>
            <a:r>
              <a:rPr lang="zh-CN" altLang="en-US" sz="1417" u="sng" kern="0" smtClean="0">
                <a:solidFill>
                  <a:srgbClr val="000000"/>
                </a:solidFill>
                <a:latin typeface="Times New Roman" pitchFamily="65" charset="-122"/>
                <a:ea typeface="宋体" pitchFamily="65" charset="-122"/>
              </a:rPr>
              <a:t>　　　    </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填字母标号</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a:t>
            </a:r>
            <a:endParaRPr lang="zh-CN" altLang="en-US" sz="1600" smtClean="0"/>
          </a:p>
          <a:p>
            <a:pPr eaLnBrk="0" latinLnBrk="1" hangingPunct="0">
              <a:spcBef>
                <a:spcPts val="141"/>
              </a:spcBef>
            </a:pPr>
            <a:r>
              <a:rPr lang="en-US" altLang="zh-CN" sz="1417" kern="0" smtClean="0">
                <a:solidFill>
                  <a:srgbClr val="000000"/>
                </a:solidFill>
                <a:latin typeface="Times New Roman" pitchFamily="65" charset="-122"/>
                <a:ea typeface="宋体" pitchFamily="65" charset="-122"/>
              </a:rPr>
              <a:t>A.Δ</a:t>
            </a:r>
            <a:r>
              <a:rPr lang="en-US" altLang="zh-CN" sz="1417" i="1" kern="0" smtClean="0">
                <a:solidFill>
                  <a:srgbClr val="000000"/>
                </a:solidFill>
                <a:latin typeface="Times New Roman" pitchFamily="65" charset="-122"/>
                <a:ea typeface="宋体" pitchFamily="65" charset="-122"/>
              </a:rPr>
              <a:t>R</a:t>
            </a:r>
            <a:r>
              <a:rPr lang="en-US" altLang="zh-CN" sz="1067" kern="0" baseline="-15000" smtClean="0">
                <a:solidFill>
                  <a:srgbClr val="000000"/>
                </a:solidFill>
                <a:latin typeface="Times New Roman" pitchFamily="65" charset="-122"/>
                <a:ea typeface="宋体" pitchFamily="65" charset="-122"/>
              </a:rPr>
              <a:t>1</a:t>
            </a:r>
            <a:r>
              <a:rPr lang="en-US" altLang="zh-CN" sz="1417" kern="0" smtClean="0">
                <a:solidFill>
                  <a:srgbClr val="000000"/>
                </a:solidFill>
                <a:latin typeface="Times New Roman" pitchFamily="65" charset="-122"/>
                <a:ea typeface="宋体" pitchFamily="65" charset="-122"/>
              </a:rPr>
              <a:t>&gt;Δ</a:t>
            </a:r>
            <a:r>
              <a:rPr lang="en-US" altLang="zh-CN" sz="1417" i="1" kern="0" smtClean="0">
                <a:solidFill>
                  <a:srgbClr val="000000"/>
                </a:solidFill>
                <a:latin typeface="Times New Roman" pitchFamily="65" charset="-122"/>
                <a:ea typeface="宋体" pitchFamily="65" charset="-122"/>
              </a:rPr>
              <a:t>R</a:t>
            </a:r>
            <a:r>
              <a:rPr lang="en-US" altLang="zh-CN" sz="1067" kern="0" baseline="-15000" smtClean="0">
                <a:solidFill>
                  <a:srgbClr val="000000"/>
                </a:solidFill>
                <a:latin typeface="Times New Roman" pitchFamily="65" charset="-122"/>
                <a:ea typeface="宋体" pitchFamily="65" charset="-122"/>
              </a:rPr>
              <a:t>2		</a:t>
            </a:r>
            <a:r>
              <a:rPr lang="zh-CN" altLang="en-US" sz="1417" kern="0" smtClean="0">
                <a:solidFill>
                  <a:srgbClr val="000000"/>
                </a:solidFill>
                <a:latin typeface="Times New Roman" pitchFamily="65" charset="-122"/>
                <a:ea typeface="宋体" pitchFamily="65" charset="-122"/>
              </a:rPr>
              <a:t>B.Δ</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=Δ</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C.Δ</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&lt;Δ</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en-US" altLang="zh-CN" sz="1067" kern="0" baseline="-1500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D.无法比较</a:t>
            </a:r>
            <a:endParaRPr lang="zh-CN" altLang="en-US"/>
          </a:p>
        </p:txBody>
      </p:sp>
    </p:spTree>
    <p:custDataLst>
      <p:custData r:id="rId1"/>
    </p:custData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81865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(1)电路连接如图所示:</a:t>
            </a:r>
            <a:endParaRPr lang="zh-CN" altLang="en-US"/>
          </a:p>
          <a:p>
            <a:pPr marL="0" indent="0" eaLnBrk="0" latinLnBrk="1" hangingPunct="0">
              <a:lnSpc>
                <a:spcPct val="100000"/>
              </a:lnSpc>
              <a:spcBef>
                <a:spcPts val="141"/>
              </a:spcBef>
              <a:buNone/>
            </a:pPr>
            <a:r>
              <a:rPr lang="zh-CN" altLang="en-US" sz="12232" kern="0" spc="1761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832"/>
              </a:spcBef>
              <a:buNone/>
            </a:pPr>
            <a:r>
              <a:rPr lang="zh-CN" altLang="en-US" sz="1417" kern="0" smtClean="0">
                <a:solidFill>
                  <a:srgbClr val="000000"/>
                </a:solidFill>
                <a:latin typeface="Times New Roman" pitchFamily="65" charset="-122"/>
                <a:ea typeface="宋体" pitchFamily="65" charset="-122"/>
              </a:rPr>
              <a:t>(2)小灯泡　(3)0.65　9.62　(4)C</a:t>
            </a:r>
            <a:endParaRPr lang="zh-CN" altLang="en-US"/>
          </a:p>
        </p:txBody>
      </p:sp>
      <p:pic>
        <p:nvPicPr>
          <p:cNvPr id="3" name="图片 3" descr="textimage65.jpeg"/>
          <p:cNvPicPr>
            <a:picLocks noChangeAspect="1"/>
          </p:cNvPicPr>
          <p:nvPr/>
        </p:nvPicPr>
        <p:blipFill>
          <a:blip r:embed="rId4"/>
          <a:stretch>
            <a:fillRect/>
          </a:stretch>
        </p:blipFill>
        <p:spPr>
          <a:xfrm>
            <a:off x="1214414" y="1698619"/>
            <a:ext cx="2844804" cy="1987074"/>
          </a:xfrm>
          <a:prstGeom prst="rect">
            <a:avLst/>
          </a:prstGeom>
        </p:spPr>
      </p:pic>
    </p:spTree>
    <p:custDataLst>
      <p:custData r:id="rId1"/>
    </p:custData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95149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(1)分析连接的实物图可知,小灯泡因被短路不发光,修改后电路如答案图所示。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(2)电压表有示数,电流表无示数,说明电压表的正接线柱到电源的正极和电压表的负接线柱到电源的负</a:t>
            </a:r>
            <a:r>
              <a:rPr/>
              <a:t/>
            </a:r>
            <a:br>
              <a:rPr/>
            </a:br>
            <a:r>
              <a:rPr lang="zh-CN" altLang="en-US" sz="1417" kern="0" smtClean="0">
                <a:solidFill>
                  <a:srgbClr val="000000"/>
                </a:solidFill>
                <a:latin typeface="Times New Roman" pitchFamily="65" charset="-122"/>
                <a:ea typeface="宋体" pitchFamily="65" charset="-122"/>
              </a:rPr>
              <a:t>极都没有发生断路,由此可知应该是小灯泡断路。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(3)根据图乙可知,电流表的示数为0.26 A,小灯泡的额定功率为</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=2.5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0.26 A=0.65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小灯泡的电阻为</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2353" kern="0" spc="-77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1284" smtClean="0">
                <a:solidFill>
                  <a:srgbClr val="000000"/>
                </a:solidFill>
                <a:latin typeface="Times New Roman" pitchFamily="65" charset="-122"/>
                <a:ea typeface="宋体" pitchFamily="65" charset="-122"/>
              </a:rPr>
              <a:t> </a:t>
            </a:r>
            <a:r>
              <a:rPr lang="zh-CN" altLang="en-US" sz="1417" kern="0" smtClean="0">
                <a:solidFill>
                  <a:srgbClr val="000000"/>
                </a:solidFill>
                <a:latin typeface="黑体"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9.62 Ω。</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(4)移动滑动变阻器的滑片,灯泡变暗,说明电路中的电流变小,根据</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可知,电路的总电阻变大,因此滑</a:t>
            </a:r>
            <a:endParaRPr lang="zh-CN" altLang="en-US"/>
          </a:p>
          <a:p>
            <a:pPr marL="0" indent="0" eaLnBrk="0" latinLnBrk="1" hangingPunct="0">
              <a:lnSpc>
                <a:spcPct val="100000"/>
              </a:lnSpc>
              <a:spcBef>
                <a:spcPts val="239"/>
              </a:spcBef>
              <a:buNone/>
            </a:pPr>
            <a:r>
              <a:rPr lang="zh-CN" altLang="en-US" sz="1417" kern="0" smtClean="0">
                <a:solidFill>
                  <a:srgbClr val="000000"/>
                </a:solidFill>
                <a:latin typeface="Times New Roman" pitchFamily="65" charset="-122"/>
                <a:ea typeface="宋体" pitchFamily="65" charset="-122"/>
              </a:rPr>
              <a:t>动变阻器接入电路的电阻增加的值大于灯泡电阻减小的值。</a:t>
            </a:r>
            <a:endParaRPr lang="zh-CN" altLang="en-US"/>
          </a:p>
        </p:txBody>
      </p:sp>
      <p:graphicFrame>
        <p:nvGraphicFramePr>
          <p:cNvPr id="4" name="对象 3"/>
          <p:cNvGraphicFramePr>
            <a:graphicFrameLocks noChangeAspect="1"/>
          </p:cNvGraphicFramePr>
          <p:nvPr/>
        </p:nvGraphicFramePr>
        <p:xfrm>
          <a:off x="2145606" y="2201682"/>
          <a:ext cx="200025" cy="400050"/>
        </p:xfrm>
        <a:graphic>
          <a:graphicData uri="http://schemas.openxmlformats.org/presentationml/2006/ole">
            <mc:AlternateContent xmlns:mc="http://schemas.openxmlformats.org/markup-compatibility/2006">
              <mc:Choice xmlns:v="urn:schemas-microsoft-com:vml" Requires="v">
                <p:oleObj spid="_x0000_s33796" name="Equation" r:id="rId5" imgW="201600" imgH="403200" progId="">
                  <p:embed/>
                </p:oleObj>
              </mc:Choice>
              <mc:Fallback>
                <p:oleObj name="Equation" r:id="rId5" imgW="201600" imgH="403200" progId="">
                  <p:embed/>
                  <p:pic>
                    <p:nvPicPr>
                      <p:cNvPr id="0" name="OLE substitute image"/>
                      <p:cNvPicPr/>
                      <p:nvPr/>
                    </p:nvPicPr>
                    <p:blipFill>
                      <a:blip r:embed="rId6"/>
                      <a:stretch>
                        <a:fillRect/>
                      </a:stretch>
                    </p:blipFill>
                    <p:spPr>
                      <a:xfrm>
                        <a:off x="2145606" y="2201682"/>
                        <a:ext cx="200025" cy="400050"/>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2447145" y="2191562"/>
          <a:ext cx="476249" cy="419099"/>
        </p:xfrm>
        <a:graphic>
          <a:graphicData uri="http://schemas.openxmlformats.org/presentationml/2006/ole">
            <mc:AlternateContent xmlns:mc="http://schemas.openxmlformats.org/markup-compatibility/2006">
              <mc:Choice xmlns:v="urn:schemas-microsoft-com:vml" Requires="v">
                <p:oleObj spid="_x0000_s33797" name="Equation" r:id="rId7" imgW="480000" imgH="422400" progId="">
                  <p:embed/>
                </p:oleObj>
              </mc:Choice>
              <mc:Fallback>
                <p:oleObj name="Equation" r:id="rId7" imgW="480000" imgH="422400" progId="">
                  <p:embed/>
                  <p:pic>
                    <p:nvPicPr>
                      <p:cNvPr id="0" name="OLE substitute image"/>
                      <p:cNvPicPr/>
                      <p:nvPr/>
                    </p:nvPicPr>
                    <p:blipFill>
                      <a:blip r:embed="rId8"/>
                      <a:stretch>
                        <a:fillRect/>
                      </a:stretch>
                    </p:blipFill>
                    <p:spPr>
                      <a:xfrm>
                        <a:off x="2447145" y="2191562"/>
                        <a:ext cx="476249"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5910489" y="2585555"/>
          <a:ext cx="200025" cy="400050"/>
        </p:xfrm>
        <a:graphic>
          <a:graphicData uri="http://schemas.openxmlformats.org/presentationml/2006/ole">
            <mc:AlternateContent xmlns:mc="http://schemas.openxmlformats.org/markup-compatibility/2006">
              <mc:Choice xmlns:v="urn:schemas-microsoft-com:vml" Requires="v">
                <p:oleObj spid="_x0000_s33798" name="Equation" r:id="rId9" imgW="201600" imgH="403200" progId="">
                  <p:embed/>
                </p:oleObj>
              </mc:Choice>
              <mc:Fallback>
                <p:oleObj name="Equation" r:id="rId9" imgW="201600" imgH="403200" progId="">
                  <p:embed/>
                  <p:pic>
                    <p:nvPicPr>
                      <p:cNvPr id="0" name="OLE substitute image"/>
                      <p:cNvPicPr/>
                      <p:nvPr/>
                    </p:nvPicPr>
                    <p:blipFill>
                      <a:blip r:embed="rId10"/>
                      <a:stretch>
                        <a:fillRect/>
                      </a:stretch>
                    </p:blipFill>
                    <p:spPr>
                      <a:xfrm>
                        <a:off x="5910489" y="2585555"/>
                        <a:ext cx="200025" cy="400050"/>
                      </a:xfrm>
                      <a:prstGeom prst="rect">
                        <a:avLst/>
                      </a:prstGeom>
                      <a:noFill/>
                    </p:spPr>
                  </p:pic>
                </p:oleObj>
              </mc:Fallback>
            </mc:AlternateContent>
          </a:graphicData>
        </a:graphic>
      </p:graphicFrame>
    </p:spTree>
    <p:custDataLst>
      <p:custData r:id="rId2"/>
    </p:custData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02215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(2019黑龙江齐齐哈尔,26,9分)在“测量小灯泡的电功率”实验中,小丹设计了如图甲所示的电路图,已</a:t>
            </a:r>
            <a:r>
              <a:rPr/>
              <a:t/>
            </a:r>
            <a:br>
              <a:rPr/>
            </a:br>
            <a:r>
              <a:rPr lang="zh-CN" altLang="en-US" sz="1417" kern="0" smtClean="0">
                <a:solidFill>
                  <a:srgbClr val="000000"/>
                </a:solidFill>
                <a:latin typeface="Times New Roman" pitchFamily="65" charset="-122"/>
                <a:ea typeface="宋体" pitchFamily="65" charset="-122"/>
              </a:rPr>
              <a:t>知小灯泡的额定电压为2.5 V,滑动变阻器规格为“20 Ω　1 A”,电源是由2节新干电池串联组成。</a:t>
            </a:r>
            <a:endParaRPr lang="zh-CN" altLang="en-US"/>
          </a:p>
          <a:p>
            <a:pPr marL="0" indent="0" eaLnBrk="0" latinLnBrk="1" hangingPunct="0">
              <a:lnSpc>
                <a:spcPct val="100000"/>
              </a:lnSpc>
              <a:spcBef>
                <a:spcPts val="141"/>
              </a:spcBef>
              <a:buNone/>
            </a:pPr>
            <a:r>
              <a:rPr lang="zh-CN" altLang="en-US" sz="7139" kern="0" spc="11160"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048"/>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图甲</a:t>
            </a:r>
            <a:endParaRPr lang="zh-CN" altLang="en-US"/>
          </a:p>
        </p:txBody>
      </p:sp>
      <p:pic>
        <p:nvPicPr>
          <p:cNvPr id="3" name="图片 3" descr="textimage66.jpeg"/>
          <p:cNvPicPr>
            <a:picLocks noChangeAspect="1"/>
          </p:cNvPicPr>
          <p:nvPr/>
        </p:nvPicPr>
        <p:blipFill>
          <a:blip r:embed="rId4"/>
          <a:stretch>
            <a:fillRect/>
          </a:stretch>
        </p:blipFill>
        <p:spPr>
          <a:xfrm>
            <a:off x="915912" y="1788841"/>
            <a:ext cx="1870138" cy="1195662"/>
          </a:xfrm>
          <a:prstGeom prst="rect">
            <a:avLst/>
          </a:prstGeom>
        </p:spPr>
      </p:pic>
      <p:pic>
        <p:nvPicPr>
          <p:cNvPr id="4" name="图片 3" descr="textimage67.jpeg"/>
          <p:cNvPicPr>
            <a:picLocks noChangeAspect="1"/>
          </p:cNvPicPr>
          <p:nvPr/>
        </p:nvPicPr>
        <p:blipFill>
          <a:blip r:embed="rId5"/>
          <a:stretch>
            <a:fillRect/>
          </a:stretch>
        </p:blipFill>
        <p:spPr>
          <a:xfrm>
            <a:off x="3571868" y="1841495"/>
            <a:ext cx="3679080" cy="1357521"/>
          </a:xfrm>
          <a:prstGeom prst="rect">
            <a:avLst/>
          </a:prstGeom>
        </p:spPr>
      </p:pic>
      <p:sp>
        <p:nvSpPr>
          <p:cNvPr id="5" name="TextBox 2"/>
          <p:cNvSpPr txBox="1"/>
          <p:nvPr/>
        </p:nvSpPr>
        <p:spPr>
          <a:xfrm>
            <a:off x="720000" y="3341693"/>
            <a:ext cx="8316000" cy="1128835"/>
          </a:xfrm>
          <a:prstGeom prst="rect">
            <a:avLst/>
          </a:prstGeom>
          <a:noFill/>
        </p:spPr>
        <p:txBody>
          <a:bodyPr wrap="square" lIns="0" tIns="0" rIns="0" bIns="0" rtlCol="0">
            <a:spAutoFit/>
          </a:bodyPr>
          <a:lstStyle/>
          <a:p>
            <a:pPr marL="0" indent="0" eaLnBrk="0" latinLnBrk="1" hangingPunct="0">
              <a:lnSpc>
                <a:spcPct val="100000"/>
              </a:lnSpc>
              <a:spcBef>
                <a:spcPts val="3802"/>
              </a:spcBef>
              <a:buNone/>
            </a:pPr>
            <a:r>
              <a:rPr lang="zh-CN" altLang="en-US" sz="1417" kern="0" smtClean="0">
                <a:solidFill>
                  <a:srgbClr val="000000"/>
                </a:solidFill>
                <a:latin typeface="Times New Roman" pitchFamily="65" charset="-122"/>
                <a:ea typeface="宋体" pitchFamily="65" charset="-122"/>
              </a:rPr>
              <a:t>(1)用笔画线代替导线,帮助小丹按电路图甲将图乙电路连接完整。(要求导线不交叉)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(2)闭合开关前,应将滑动变阻器滑片置于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端(填字母)。</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(3)连接好电路后,闭合开关,发现小灯泡不发光,电流表有示数,电压表无示数,则电路故障可能是</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(4)排除故障后,缓慢移动滑动变阻器的滑片,使电压表的示数为2.5 V,电流表示数如图丙所示为</a:t>
            </a:r>
            <a:r>
              <a:rPr lang="zh-CN" altLang="en-US" sz="1417" u="sng" kern="0" smtClean="0">
                <a:solidFill>
                  <a:srgbClr val="000000"/>
                </a:solidFill>
                <a:latin typeface="Times New Roman" pitchFamily="65" charset="-122"/>
                <a:ea typeface="宋体" pitchFamily="65" charset="-122"/>
              </a:rPr>
              <a:t>　　    </a:t>
            </a:r>
            <a:endParaRPr lang="zh-CN" altLang="en-US"/>
          </a:p>
        </p:txBody>
      </p:sp>
    </p:spTree>
    <p:custDataLst>
      <p:custData r:id="rId1"/>
    </p:custData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A,则小灯泡的额定功率为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W,此时灯丝的电阻为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(5)小丹继续测量小灯泡两端电压略高于额定电压时的电功率,滑动变阻器的滑片应向</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端调节</a:t>
            </a:r>
            <a:r>
              <a:t/>
            </a:r>
            <a:br/>
            <a:r>
              <a:rPr lang="zh-CN" altLang="en-US" sz="1417" kern="0" smtClean="0">
                <a:solidFill>
                  <a:srgbClr val="000000"/>
                </a:solidFill>
                <a:latin typeface="Times New Roman" pitchFamily="65" charset="-122"/>
                <a:ea typeface="宋体" pitchFamily="65" charset="-122"/>
              </a:rPr>
              <a:t>(填字母),观察到小灯泡变亮。</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(6)下表是小丹根据实验测得的多组数据,她通过分析数据发现小灯泡灯丝的电阻是变化的,则影响小灯</a:t>
            </a:r>
            <a:r>
              <a:t/>
            </a:r>
            <a:br/>
            <a:r>
              <a:rPr lang="zh-CN" altLang="en-US" sz="1417" kern="0" smtClean="0">
                <a:solidFill>
                  <a:srgbClr val="000000"/>
                </a:solidFill>
                <a:latin typeface="Times New Roman" pitchFamily="65" charset="-122"/>
                <a:ea typeface="宋体" pitchFamily="65" charset="-122"/>
              </a:rPr>
              <a:t>泡灯丝电阻变化的主要因素是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graphicFrame>
        <p:nvGraphicFramePr>
          <p:cNvPr id="3" name="表格 2"/>
          <p:cNvGraphicFramePr>
            <a:graphicFrameLocks noGrp="1"/>
          </p:cNvGraphicFramePr>
          <p:nvPr/>
        </p:nvGraphicFramePr>
        <p:xfrm>
          <a:off x="720000" y="2491431"/>
          <a:ext cx="7740000" cy="1246099"/>
        </p:xfrm>
        <a:graphic>
          <a:graphicData uri="http://schemas.openxmlformats.org/drawingml/2006/table">
            <a:tbl>
              <a:tblPr/>
              <a:tblGrid>
                <a:gridCol w="1290000"/>
                <a:gridCol w="1290000"/>
                <a:gridCol w="1290000"/>
                <a:gridCol w="1290000"/>
                <a:gridCol w="1290000"/>
                <a:gridCol w="1290000"/>
              </a:tblGrid>
              <a:tr h="152867">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实验次数</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3</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4</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5</a:t>
                      </a:r>
                    </a:p>
                  </a:txBody>
                  <a:tcPr marL="45720" marR="45720"/>
                </a:tc>
              </a:tr>
              <a:tr h="133438">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/V</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1.5</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2.5</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2.8</a:t>
                      </a:r>
                    </a:p>
                  </a:txBody>
                  <a:tcPr marL="45720" marR="45720"/>
                </a:tc>
              </a:tr>
              <a:tr h="312174">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0.12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0.16</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0.18</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 </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0.22</a:t>
                      </a:r>
                    </a:p>
                  </a:txBody>
                  <a:tcPr marL="45720" marR="45720"/>
                </a:tc>
              </a:tr>
            </a:tbl>
          </a:graphicData>
        </a:graphic>
      </p:graphicFrame>
    </p:spTree>
    <p:custDataLst>
      <p:custData r:id="rId1"/>
    </p:custData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4713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(7)小丹经过思考,发现用两只电流表和一个阻值为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的定值电阻也可以测出小灯泡的额定功率。她设</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计的电路如图丁所示,具体操作是:闭合开关S,调节滑动变阻器使电流表A</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的示数为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时,小灯泡正常发</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光,此时电流表A</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的示数为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。则小灯泡额定功率的表达式为</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。(用</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表示)</a:t>
            </a:r>
            <a:endParaRPr lang="zh-CN" altLang="en-US"/>
          </a:p>
          <a:p>
            <a:pPr marL="0" indent="0" eaLnBrk="0" latinLnBrk="1" hangingPunct="0">
              <a:lnSpc>
                <a:spcPct val="100000"/>
              </a:lnSpc>
              <a:spcBef>
                <a:spcPts val="141"/>
              </a:spcBef>
              <a:buNone/>
            </a:pPr>
            <a:r>
              <a:rPr lang="zh-CN" altLang="en-US" sz="8141" kern="0" spc="16308"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399"/>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图丁</a:t>
            </a:r>
            <a:endParaRPr lang="zh-CN" altLang="en-US"/>
          </a:p>
        </p:txBody>
      </p:sp>
      <p:pic>
        <p:nvPicPr>
          <p:cNvPr id="3" name="图片 3" descr="textimage68.jpeg"/>
          <p:cNvPicPr>
            <a:picLocks noChangeAspect="1"/>
          </p:cNvPicPr>
          <p:nvPr/>
        </p:nvPicPr>
        <p:blipFill>
          <a:blip r:embed="rId4"/>
          <a:stretch>
            <a:fillRect/>
          </a:stretch>
        </p:blipFill>
        <p:spPr>
          <a:xfrm>
            <a:off x="2428860" y="1984371"/>
            <a:ext cx="2447445" cy="1351350"/>
          </a:xfrm>
          <a:prstGeom prst="rect">
            <a:avLst/>
          </a:prstGeom>
        </p:spPr>
      </p:pic>
    </p:spTree>
    <p:custDataLst>
      <p:custData r:id="rId1"/>
    </p:custData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28045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(1)电路连接如图</a:t>
            </a:r>
            <a:endParaRPr lang="zh-CN" altLang="en-US"/>
          </a:p>
          <a:p>
            <a:pPr marL="0" indent="0" eaLnBrk="0" latinLnBrk="1" hangingPunct="0">
              <a:lnSpc>
                <a:spcPct val="100000"/>
              </a:lnSpc>
              <a:spcBef>
                <a:spcPts val="141"/>
              </a:spcBef>
              <a:buNone/>
            </a:pPr>
            <a:r>
              <a:rPr lang="zh-CN" altLang="en-US" sz="12232" kern="0" spc="3021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832"/>
              </a:spcBef>
              <a:buNone/>
            </a:pPr>
            <a:r>
              <a:rPr lang="zh-CN" altLang="en-US" sz="1417" kern="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　(3)小灯泡短路(电压表短路)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(4)0.2　0.5　12.5　(5)</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　(6)温度</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(7)</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　(展开也可得分)</a:t>
            </a:r>
            <a:endParaRPr lang="zh-CN" altLang="en-US"/>
          </a:p>
        </p:txBody>
      </p:sp>
      <p:pic>
        <p:nvPicPr>
          <p:cNvPr id="3" name="图片 3" descr="textimage69.jpeg"/>
          <p:cNvPicPr>
            <a:picLocks noChangeAspect="1"/>
          </p:cNvPicPr>
          <p:nvPr/>
        </p:nvPicPr>
        <p:blipFill>
          <a:blip r:embed="rId4"/>
          <a:stretch>
            <a:fillRect/>
          </a:stretch>
        </p:blipFill>
        <p:spPr>
          <a:xfrm>
            <a:off x="1357290" y="1568933"/>
            <a:ext cx="4045626" cy="1987074"/>
          </a:xfrm>
          <a:prstGeom prst="rect">
            <a:avLst/>
          </a:prstGeom>
        </p:spPr>
      </p:pic>
    </p:spTree>
    <p:custDataLst>
      <p:custData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heme/theme1.xml><?xml version="1.0" encoding="utf-8"?>
<a:theme xmlns:a="http://schemas.openxmlformats.org/drawingml/2006/main" name="21版53中考课件版式">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CustomerInfo>
  <UserName>Administrator</UserName>
  <CompanyName/>
  <MachineID>A200</MachineID>
  <ToolID>ljRTAAAAKGU=</ToolID>
  <Data><![CDATA[bGpSVEFBQUFLR1U9]]></Data>
</CustomerInfo>
</file>

<file path=customXml/item10.xml><?xml version="1.0" encoding="utf-8"?>
<CustomerInfo>
  <UserName>Administrator</UserName>
  <CompanyName/>
  <MachineID>A200</MachineID>
  <ToolID>ljRTAAAAKGU=</ToolID>
  <Data><![CDATA[bGpSVEFBQUFLR1U9]]></Data>
</CustomerInfo>
</file>

<file path=customXml/item100.xml><?xml version="1.0" encoding="utf-8"?>
<CustomerInfo>
  <UserName>Administrator</UserName>
  <CompanyName/>
  <MachineID>A200</MachineID>
  <ToolID>ljRTAAAAKGU=</ToolID>
  <Data><![CDATA[bGpSVEFBQUFLR1U9]]></Data>
</CustomerInfo>
</file>

<file path=customXml/item101.xml><?xml version="1.0" encoding="utf-8"?>
<CustomerInfo>
  <UserName>Administrator</UserName>
  <CompanyName/>
  <MachineID>A200</MachineID>
  <ToolID>ljRTAAAAKGU=</ToolID>
  <Data><![CDATA[bGpSVEFBQUFLR1U9]]></Data>
</CustomerInfo>
</file>

<file path=customXml/item102.xml><?xml version="1.0" encoding="utf-8"?>
<CustomerInfo>
  <UserName>Administrator</UserName>
  <CompanyName/>
  <MachineID>A200</MachineID>
  <ToolID>ljRTAAAAKGU=</ToolID>
  <Data><![CDATA[bGpSVEFBQUFLR1U9]]></Data>
</CustomerInfo>
</file>

<file path=customXml/item103.xml><?xml version="1.0" encoding="utf-8"?>
<CustomerInfo>
  <UserName>Administrator</UserName>
  <CompanyName/>
  <MachineID>A200</MachineID>
  <ToolID>ljRTAAAAKGU=</ToolID>
  <Data><![CDATA[bGpSVEFBQUFLR1U9]]></Data>
</CustomerInfo>
</file>

<file path=customXml/item104.xml><?xml version="1.0" encoding="utf-8"?>
<CustomerInfo>
  <UserName>Administrator</UserName>
  <CompanyName/>
  <MachineID>A200</MachineID>
  <ToolID>ljRTAAAAKGU=</ToolID>
  <Data><![CDATA[bGpSVEFBQUFLR1U9]]></Data>
</CustomerInfo>
</file>

<file path=customXml/item105.xml><?xml version="1.0" encoding="utf-8"?>
<CustomerInfo>
  <UserName>Administrator</UserName>
  <CompanyName/>
  <MachineID>A200</MachineID>
  <ToolID>ljRTAAAAKGU=</ToolID>
  <Data><![CDATA[bGpSVEFBQUFLR1U9]]></Data>
</CustomerInfo>
</file>

<file path=customXml/item106.xml><?xml version="1.0" encoding="utf-8"?>
<CustomerInfo>
  <UserName>Administrator</UserName>
  <CompanyName/>
  <MachineID>A200</MachineID>
  <ToolID>ljRTAAAAKGU=</ToolID>
  <Data><![CDATA[bGpSVEFBQUFLR1U9]]></Data>
</CustomerInfo>
</file>

<file path=customXml/item107.xml><?xml version="1.0" encoding="utf-8"?>
<CustomerInfo>
  <UserName>Administrator</UserName>
  <CompanyName/>
  <MachineID>A200</MachineID>
  <ToolID>ljRTAAAAKGU=</ToolID>
  <Data><![CDATA[bGpSVEFBQUFLR1U9]]></Data>
</CustomerInfo>
</file>

<file path=customXml/item108.xml><?xml version="1.0" encoding="utf-8"?>
<CustomerInfo>
  <UserName>Administrator</UserName>
  <CompanyName/>
  <MachineID>A200</MachineID>
  <ToolID>ljRTAAAAKGU=</ToolID>
  <Data><![CDATA[bGpSVEFBQUFLR1U9]]></Data>
</CustomerInfo>
</file>

<file path=customXml/item109.xml><?xml version="1.0" encoding="utf-8"?>
<CustomerInfo>
  <UserName>Administrator</UserName>
  <CompanyName/>
  <MachineID>A200</MachineID>
  <ToolID>ljRTAAAAKGU=</ToolID>
  <Data><![CDATA[bGpSVEFBQUFLR1U9]]></Data>
</CustomerInfo>
</file>

<file path=customXml/item11.xml><?xml version="1.0" encoding="utf-8"?>
<CustomerInfo>
  <UserName>Administrator</UserName>
  <CompanyName/>
  <MachineID>A200</MachineID>
  <ToolID>ljRTAAAAKGU=</ToolID>
  <Data><![CDATA[bGpSVEFBQUFLR1U9]]></Data>
</CustomerInfo>
</file>

<file path=customXml/item110.xml><?xml version="1.0" encoding="utf-8"?>
<CustomerInfo>
  <UserName>Administrator</UserName>
  <CompanyName/>
  <MachineID>A200</MachineID>
  <ToolID>ljRTAAAAKGU=</ToolID>
  <Data><![CDATA[bGpSVEFBQUFLR1U9]]></Data>
</CustomerInfo>
</file>

<file path=customXml/item111.xml><?xml version="1.0" encoding="utf-8"?>
<CustomerInfo>
  <UserName>Administrator</UserName>
  <CompanyName/>
  <MachineID>A200</MachineID>
  <ToolID>ljRTAAAAKGU=</ToolID>
  <Data><![CDATA[bGpSVEFBQUFLR1U9]]></Data>
</CustomerInfo>
</file>

<file path=customXml/item112.xml><?xml version="1.0" encoding="utf-8"?>
<CustomerInfo>
  <UserName>Administrator</UserName>
  <CompanyName/>
  <MachineID>A200</MachineID>
  <ToolID>ljRTAAAAKGU=</ToolID>
  <Data><![CDATA[bGpSVEFBQUFLR1U9]]></Data>
</CustomerInfo>
</file>

<file path=customXml/item113.xml><?xml version="1.0" encoding="utf-8"?>
<CustomerInfo>
  <UserName>Administrator</UserName>
  <CompanyName/>
  <MachineID>A200</MachineID>
  <ToolID>ljRTAAAAKGU=</ToolID>
  <Data><![CDATA[bGpSVEFBQUFLR1U9]]></Data>
</CustomerInfo>
</file>

<file path=customXml/item114.xml><?xml version="1.0" encoding="utf-8"?>
<CustomerInfo>
  <UserName>Administrator</UserName>
  <CompanyName/>
  <MachineID>A200</MachineID>
  <ToolID>ljRTAAAAKGU=</ToolID>
  <Data><![CDATA[bGpSVEFBQUFLR1U9]]></Data>
</CustomerInfo>
</file>

<file path=customXml/item115.xml><?xml version="1.0" encoding="utf-8"?>
<CustomerInfo>
  <UserName>Administrator</UserName>
  <CompanyName/>
  <MachineID>A200</MachineID>
  <ToolID>ljRTAAAAKGU=</ToolID>
  <Data><![CDATA[bGpSVEFBQUFLR1U9]]></Data>
</CustomerInfo>
</file>

<file path=customXml/item116.xml><?xml version="1.0" encoding="utf-8"?>
<CustomerInfo>
  <UserName>Administrator</UserName>
  <CompanyName/>
  <MachineID>A200</MachineID>
  <ToolID>ljRTAAAAKGU=</ToolID>
  <Data><![CDATA[bGpSVEFBQUFLR1U9]]></Data>
</CustomerInfo>
</file>

<file path=customXml/item117.xml><?xml version="1.0" encoding="utf-8"?>
<CustomerInfo>
  <UserName>Administrator</UserName>
  <CompanyName/>
  <MachineID>A200</MachineID>
  <ToolID>ljRTAAAAKGU=</ToolID>
  <Data><![CDATA[bGpSVEFBQUFLR1U9]]></Data>
</CustomerInfo>
</file>

<file path=customXml/item118.xml><?xml version="1.0" encoding="utf-8"?>
<CustomerInfo>
  <UserName>Administrator</UserName>
  <CompanyName/>
  <MachineID>A200</MachineID>
  <ToolID>ljRTAAAAKGU=</ToolID>
  <Data><![CDATA[bGpSVEFBQUFLR1U9]]></Data>
</CustomerInfo>
</file>

<file path=customXml/item119.xml><?xml version="1.0" encoding="utf-8"?>
<CustomerInfo>
  <UserName>Administrator</UserName>
  <CompanyName/>
  <MachineID>A200</MachineID>
  <ToolID>ljRTAAAAKGU=</ToolID>
  <Data><![CDATA[bGpSVEFBQUFLR1U9]]></Data>
</CustomerInfo>
</file>

<file path=customXml/item12.xml><?xml version="1.0" encoding="utf-8"?>
<CustomerInfo>
  <UserName>Administrator</UserName>
  <CompanyName/>
  <MachineID>A200</MachineID>
  <ToolID>ljRTAAAAKGU=</ToolID>
  <Data><![CDATA[bGpSVEFBQUFLR1U9]]></Data>
</CustomerInfo>
</file>

<file path=customXml/item120.xml><?xml version="1.0" encoding="utf-8"?>
<CustomerInfo>
  <UserName>Administrator</UserName>
  <CompanyName/>
  <MachineID>A200</MachineID>
  <ToolID>ljRTAAAAKGU=</ToolID>
  <Data><![CDATA[bGpSVEFBQUFLR1U9]]></Data>
</CustomerInfo>
</file>

<file path=customXml/item121.xml><?xml version="1.0" encoding="utf-8"?>
<CustomerInfo>
  <UserName>Administrator</UserName>
  <CompanyName/>
  <MachineID>A200</MachineID>
  <ToolID>ljRTAAAAKGU=</ToolID>
  <Data><![CDATA[bGpSVEFBQUFLR1U9]]></Data>
</CustomerInfo>
</file>

<file path=customXml/item122.xml><?xml version="1.0" encoding="utf-8"?>
<CustomerInfo>
  <UserName>Administrator</UserName>
  <CompanyName/>
  <MachineID>A200</MachineID>
  <ToolID>ljRTAAAAKGU=</ToolID>
  <Data><![CDATA[bGpSVEFBQUFLR1U9]]></Data>
</CustomerInfo>
</file>

<file path=customXml/item123.xml><?xml version="1.0" encoding="utf-8"?>
<CustomerInfo>
  <UserName>Administrator</UserName>
  <CompanyName/>
  <MachineID>A200</MachineID>
  <ToolID>ljRTAAAAKGU=</ToolID>
  <Data><![CDATA[bGpSVEFBQUFLR1U9]]></Data>
</CustomerInfo>
</file>

<file path=customXml/item124.xml><?xml version="1.0" encoding="utf-8"?>
<CustomerInfo>
  <UserName>Administrator</UserName>
  <CompanyName/>
  <MachineID>A200</MachineID>
  <ToolID>ljRTAAAAKGU=</ToolID>
  <Data><![CDATA[bGpSVEFBQUFLR1U9]]></Data>
</CustomerInfo>
</file>

<file path=customXml/item125.xml><?xml version="1.0" encoding="utf-8"?>
<CustomerInfo>
  <UserName>Administrator</UserName>
  <CompanyName/>
  <MachineID>A200</MachineID>
  <ToolID>ljRTAAAAKGU=</ToolID>
  <Data><![CDATA[bGpSVEFBQUFLR1U9]]></Data>
</CustomerInfo>
</file>

<file path=customXml/item126.xml><?xml version="1.0" encoding="utf-8"?>
<CustomerInfo>
  <UserName>Administrator</UserName>
  <CompanyName/>
  <MachineID>A200</MachineID>
  <ToolID>ljRTAAAAKGU=</ToolID>
  <Data><![CDATA[bGpSVEFBQUFLR1U9]]></Data>
</CustomerInfo>
</file>

<file path=customXml/item127.xml><?xml version="1.0" encoding="utf-8"?>
<CustomerInfo>
  <UserName>Administrator</UserName>
  <CompanyName/>
  <MachineID>A200</MachineID>
  <ToolID>ljRTAAAAKGU=</ToolID>
  <Data><![CDATA[bGpSVEFBQUFLR1U9]]></Data>
</CustomerInfo>
</file>

<file path=customXml/item128.xml><?xml version="1.0" encoding="utf-8"?>
<CustomerInfo>
  <UserName>Administrator</UserName>
  <CompanyName/>
  <MachineID>A200</MachineID>
  <ToolID>ljRTAAAAKGU=</ToolID>
  <Data><![CDATA[bGpSVEFBQUFLR1U9]]></Data>
</CustomerInfo>
</file>

<file path=customXml/item129.xml><?xml version="1.0" encoding="utf-8"?>
<CustomerInfo>
  <UserName>Administrator</UserName>
  <CompanyName/>
  <MachineID>A200</MachineID>
  <ToolID>ljRTAAAAKGU=</ToolID>
  <Data><![CDATA[bGpSVEFBQUFLR1U9]]></Data>
</CustomerInfo>
</file>

<file path=customXml/item13.xml><?xml version="1.0" encoding="utf-8"?>
<CustomerInfo>
  <UserName>Administrator</UserName>
  <CompanyName/>
  <MachineID>A200</MachineID>
  <ToolID>ljRTAAAAKGU=</ToolID>
  <Data><![CDATA[bGpSVEFBQUFLR1U9]]></Data>
</CustomerInfo>
</file>

<file path=customXml/item130.xml><?xml version="1.0" encoding="utf-8"?>
<CustomerInfo>
  <UserName>Administrator</UserName>
  <CompanyName/>
  <MachineID>A200</MachineID>
  <ToolID>ljRTAAAAKGU=</ToolID>
  <Data><![CDATA[bGpSVEFBQUFLR1U9]]></Data>
</CustomerInfo>
</file>

<file path=customXml/item131.xml><?xml version="1.0" encoding="utf-8"?>
<CustomerInfo>
  <UserName>Administrator</UserName>
  <CompanyName/>
  <MachineID>A200</MachineID>
  <ToolID>ljRTAAAAKGU=</ToolID>
  <Data><![CDATA[bGpSVEFBQUFLR1U9]]></Data>
</CustomerInfo>
</file>

<file path=customXml/item132.xml><?xml version="1.0" encoding="utf-8"?>
<CustomerInfo>
  <UserName>Administrator</UserName>
  <CompanyName/>
  <MachineID>A200</MachineID>
  <ToolID>ljRTAAAAKGU=</ToolID>
  <Data><![CDATA[bGpSVEFBQUFLR1U9]]></Data>
</CustomerInfo>
</file>

<file path=customXml/item133.xml><?xml version="1.0" encoding="utf-8"?>
<CustomerInfo>
  <UserName>Administrator</UserName>
  <CompanyName/>
  <MachineID>A200</MachineID>
  <ToolID>ljRTAAAAKGU=</ToolID>
  <Data><![CDATA[bGpSVEFBQUFLR1U9]]></Data>
</CustomerInfo>
</file>

<file path=customXml/item134.xml><?xml version="1.0" encoding="utf-8"?>
<CustomerInfo>
  <UserName>Administrator</UserName>
  <CompanyName/>
  <MachineID>A200</MachineID>
  <ToolID>ljRTAAAAKGU=</ToolID>
  <Data><![CDATA[bGpSVEFBQUFLR1U9]]></Data>
</CustomerInfo>
</file>

<file path=customXml/item135.xml><?xml version="1.0" encoding="utf-8"?>
<CustomerInfo>
  <UserName>Administrator</UserName>
  <CompanyName/>
  <MachineID>A200</MachineID>
  <ToolID>ljRTAAAAKGU=</ToolID>
  <Data><![CDATA[bGpSVEFBQUFLR1U9]]></Data>
</CustomerInfo>
</file>

<file path=customXml/item136.xml><?xml version="1.0" encoding="utf-8"?>
<CustomerInfo>
  <UserName>Administrator</UserName>
  <CompanyName/>
  <MachineID>A200</MachineID>
  <ToolID>ljRTAAAAKGU=</ToolID>
  <Data><![CDATA[bGpSVEFBQUFLR1U9]]></Data>
</CustomerInfo>
</file>

<file path=customXml/item137.xml><?xml version="1.0" encoding="utf-8"?>
<CustomerInfo>
  <UserName>Administrator</UserName>
  <CompanyName/>
  <MachineID>A200</MachineID>
  <ToolID>ljRTAAAAKGU=</ToolID>
  <Data><![CDATA[bGpSVEFBQUFLR1U9]]></Data>
</CustomerInfo>
</file>

<file path=customXml/item138.xml><?xml version="1.0" encoding="utf-8"?>
<CustomerInfo>
  <UserName>Administrator</UserName>
  <CompanyName/>
  <MachineID>A200</MachineID>
  <ToolID>ljRTAAAAKGU=</ToolID>
  <Data><![CDATA[bGpSVEFBQUFLR1U9]]></Data>
</CustomerInfo>
</file>

<file path=customXml/item139.xml><?xml version="1.0" encoding="utf-8"?>
<CustomerInfo>
  <UserName>Administrator</UserName>
  <CompanyName/>
  <MachineID>A200</MachineID>
  <ToolID>ljRTAAAAKGU=</ToolID>
  <Data><![CDATA[bGpSVEFBQUFLR1U9]]></Data>
</CustomerInfo>
</file>

<file path=customXml/item14.xml><?xml version="1.0" encoding="utf-8"?>
<CustomerInfo>
  <UserName>Administrator</UserName>
  <CompanyName/>
  <MachineID>A200</MachineID>
  <ToolID>ljRTAAAAKGU=</ToolID>
  <Data><![CDATA[bGpSVEFBQUFLR1U9]]></Data>
</CustomerInfo>
</file>

<file path=customXml/item140.xml><?xml version="1.0" encoding="utf-8"?>
<CustomerInfo>
  <UserName>Administrator</UserName>
  <CompanyName/>
  <MachineID>A200</MachineID>
  <ToolID>ljRTAAAAKGU=</ToolID>
  <Data><![CDATA[bGpSVEFBQUFLR1U9]]></Data>
</CustomerInfo>
</file>

<file path=customXml/item141.xml><?xml version="1.0" encoding="utf-8"?>
<CustomerInfo>
  <UserName>Administrator</UserName>
  <CompanyName/>
  <MachineID>A200</MachineID>
  <ToolID>ljRTAAAAKGU=</ToolID>
  <Data><![CDATA[bGpSVEFBQUFLR1U9]]></Data>
</CustomerInfo>
</file>

<file path=customXml/item142.xml><?xml version="1.0" encoding="utf-8"?>
<CustomerInfo>
  <UserName>Administrator</UserName>
  <CompanyName/>
  <MachineID>A200</MachineID>
  <ToolID>ljRTAAAAKGU=</ToolID>
  <Data><![CDATA[bGpSVEFBQUFLR1U9]]></Data>
</CustomerInfo>
</file>

<file path=customXml/item143.xml><?xml version="1.0" encoding="utf-8"?>
<CustomerInfo>
  <UserName>Administrator</UserName>
  <CompanyName/>
  <MachineID>A200</MachineID>
  <ToolID>ljRTAAAAKGU=</ToolID>
  <Data><![CDATA[bGpSVEFBQUFLR1U9]]></Data>
</CustomerInfo>
</file>

<file path=customXml/item144.xml><?xml version="1.0" encoding="utf-8"?>
<CustomerInfo>
  <UserName>Administrator</UserName>
  <CompanyName/>
  <MachineID>A200</MachineID>
  <ToolID>ljRTAAAAKGU=</ToolID>
  <Data><![CDATA[bGpSVEFBQUFLR1U9]]></Data>
</CustomerInfo>
</file>

<file path=customXml/item145.xml><?xml version="1.0" encoding="utf-8"?>
<CustomerInfo>
  <UserName>Administrator</UserName>
  <CompanyName/>
  <MachineID>A200</MachineID>
  <ToolID>ljRTAAAAKGU=</ToolID>
  <Data><![CDATA[bGpSVEFBQUFLR1U9]]></Data>
</CustomerInfo>
</file>

<file path=customXml/item146.xml><?xml version="1.0" encoding="utf-8"?>
<CustomerInfo>
  <UserName>Administrator</UserName>
  <CompanyName/>
  <MachineID>A200</MachineID>
  <ToolID>ljRTAAAAKGU=</ToolID>
  <Data><![CDATA[bGpSVEFBQUFLR1U9]]></Data>
</CustomerInfo>
</file>

<file path=customXml/item147.xml><?xml version="1.0" encoding="utf-8"?>
<CustomerInfo>
  <UserName>Administrator</UserName>
  <CompanyName/>
  <MachineID>A200</MachineID>
  <ToolID>ljRTAAAAKGU=</ToolID>
  <Data><![CDATA[bGpSVEFBQUFLR1U9]]></Data>
</CustomerInfo>
</file>

<file path=customXml/item148.xml><?xml version="1.0" encoding="utf-8"?>
<CustomerInfo>
  <UserName>Administrator</UserName>
  <CompanyName/>
  <MachineID>A200</MachineID>
  <ToolID>ljRTAAAAKGU=</ToolID>
  <Data><![CDATA[bGpSVEFBQUFLR1U9]]></Data>
</CustomerInfo>
</file>

<file path=customXml/item149.xml><?xml version="1.0" encoding="utf-8"?>
<CustomerInfo>
  <UserName>Administrator</UserName>
  <CompanyName/>
  <MachineID>A200</MachineID>
  <ToolID>ljRTAAAAKGU=</ToolID>
  <Data><![CDATA[bGpSVEFBQUFLR1U9]]></Data>
</CustomerInfo>
</file>

<file path=customXml/item15.xml><?xml version="1.0" encoding="utf-8"?>
<CustomerInfo>
  <UserName>Administrator</UserName>
  <CompanyName/>
  <MachineID>A200</MachineID>
  <ToolID>ljRTAAAAKGU=</ToolID>
  <Data><![CDATA[bGpSVEFBQUFLR1U9]]></Data>
</CustomerInfo>
</file>

<file path=customXml/item150.xml><?xml version="1.0" encoding="utf-8"?>
<CustomerInfo>
  <UserName>Administrator</UserName>
  <CompanyName/>
  <MachineID>A200</MachineID>
  <ToolID>ljRTAAAAKGU=</ToolID>
  <Data><![CDATA[bGpSVEFBQUFLR1U9]]></Data>
</CustomerInfo>
</file>

<file path=customXml/item16.xml><?xml version="1.0" encoding="utf-8"?>
<CustomerInfo>
  <UserName>Administrator</UserName>
  <CompanyName/>
  <MachineID>A200</MachineID>
  <ToolID>ljRTAAAAKGU=</ToolID>
  <Data><![CDATA[bGpSVEFBQUFLR1U9]]></Data>
</CustomerInfo>
</file>

<file path=customXml/item17.xml><?xml version="1.0" encoding="utf-8"?>
<CustomerInfo>
  <UserName>Administrator</UserName>
  <CompanyName/>
  <MachineID>A200</MachineID>
  <ToolID>ljRTAAAAKGU=</ToolID>
  <Data><![CDATA[bGpSVEFBQUFLR1U9]]></Data>
</CustomerInfo>
</file>

<file path=customXml/item18.xml><?xml version="1.0" encoding="utf-8"?>
<CustomerInfo>
  <UserName>Administrator</UserName>
  <CompanyName/>
  <MachineID>A200</MachineID>
  <ToolID>ljRTAAAAKGU=</ToolID>
  <Data><![CDATA[bGpSVEFBQUFLR1U9]]></Data>
</CustomerInfo>
</file>

<file path=customXml/item19.xml><?xml version="1.0" encoding="utf-8"?>
<CustomerInfo>
  <UserName>Administrator</UserName>
  <CompanyName/>
  <MachineID>A200</MachineID>
  <ToolID>ljRTAAAAKGU=</ToolID>
  <Data><![CDATA[bGpSVEFBQUFLR1U9]]></Data>
</CustomerInfo>
</file>

<file path=customXml/item2.xml><?xml version="1.0" encoding="utf-8"?>
<CustomerInfo>
  <UserName>Administrator</UserName>
  <CompanyName/>
  <MachineID>A200</MachineID>
  <ToolID>ljRTAAAAKGU=</ToolID>
  <Data><![CDATA[bGpSVEFBQUFLR1U9]]></Data>
</CustomerInfo>
</file>

<file path=customXml/item20.xml><?xml version="1.0" encoding="utf-8"?>
<CustomerInfo>
  <UserName>Administrator</UserName>
  <CompanyName/>
  <MachineID>A200</MachineID>
  <ToolID>ljRTAAAAKGU=</ToolID>
  <Data><![CDATA[bGpSVEFBQUFLR1U9]]></Data>
</CustomerInfo>
</file>

<file path=customXml/item21.xml><?xml version="1.0" encoding="utf-8"?>
<CustomerInfo>
  <UserName>Administrator</UserName>
  <CompanyName/>
  <MachineID>A200</MachineID>
  <ToolID>ljRTAAAAKGU=</ToolID>
  <Data><![CDATA[bGpSVEFBQUFLR1U9]]></Data>
</CustomerInfo>
</file>

<file path=customXml/item22.xml><?xml version="1.0" encoding="utf-8"?>
<CustomerInfo>
  <UserName>Administrator</UserName>
  <CompanyName/>
  <MachineID>A200</MachineID>
  <ToolID>ljRTAAAAKGU=</ToolID>
  <Data><![CDATA[bGpSVEFBQUFLR1U9]]></Data>
</CustomerInfo>
</file>

<file path=customXml/item23.xml><?xml version="1.0" encoding="utf-8"?>
<CustomerInfo>
  <UserName>Administrator</UserName>
  <CompanyName/>
  <MachineID>A200</MachineID>
  <ToolID>ljRTAAAAKGU=</ToolID>
  <Data><![CDATA[bGpSVEFBQUFLR1U9]]></Data>
</CustomerInfo>
</file>

<file path=customXml/item24.xml><?xml version="1.0" encoding="utf-8"?>
<CustomerInfo>
  <UserName>Administrator</UserName>
  <CompanyName/>
  <MachineID>A200</MachineID>
  <ToolID>ljRTAAAAKGU=</ToolID>
  <Data><![CDATA[bGpSVEFBQUFLR1U9]]></Data>
</CustomerInfo>
</file>

<file path=customXml/item25.xml><?xml version="1.0" encoding="utf-8"?>
<CustomerInfo>
  <UserName>Administrator</UserName>
  <CompanyName/>
  <MachineID>A200</MachineID>
  <ToolID>ljRTAAAAKGU=</ToolID>
  <Data><![CDATA[bGpSVEFBQUFLR1U9]]></Data>
</CustomerInfo>
</file>

<file path=customXml/item26.xml><?xml version="1.0" encoding="utf-8"?>
<CustomerInfo>
  <UserName>Administrator</UserName>
  <CompanyName/>
  <MachineID>A200</MachineID>
  <ToolID>ljRTAAAAKGU=</ToolID>
  <Data><![CDATA[bGpSVEFBQUFLR1U9]]></Data>
</CustomerInfo>
</file>

<file path=customXml/item27.xml><?xml version="1.0" encoding="utf-8"?>
<CustomerInfo>
  <UserName>Administrator</UserName>
  <CompanyName/>
  <MachineID>A200</MachineID>
  <ToolID>ljRTAAAAKGU=</ToolID>
  <Data><![CDATA[bGpSVEFBQUFLR1U9]]></Data>
</CustomerInfo>
</file>

<file path=customXml/item28.xml><?xml version="1.0" encoding="utf-8"?>
<CustomerInfo>
  <UserName>Administrator</UserName>
  <CompanyName/>
  <MachineID>A200</MachineID>
  <ToolID>ljRTAAAAKGU=</ToolID>
  <Data><![CDATA[bGpSVEFBQUFLR1U9]]></Data>
</CustomerInfo>
</file>

<file path=customXml/item29.xml><?xml version="1.0" encoding="utf-8"?>
<CustomerInfo>
  <UserName>Administrator</UserName>
  <CompanyName/>
  <MachineID>A200</MachineID>
  <ToolID>ljRTAAAAKGU=</ToolID>
  <Data><![CDATA[bGpSVEFBQUFLR1U9]]></Data>
</CustomerInfo>
</file>

<file path=customXml/item3.xml><?xml version="1.0" encoding="utf-8"?>
<CustomerInfo>
  <UserName>Administrator</UserName>
  <CompanyName/>
  <MachineID>A200</MachineID>
  <ToolID>ljRTAAAAKGU=</ToolID>
  <Data><![CDATA[bGpSVEFBQUFLR1U9]]></Data>
</CustomerInfo>
</file>

<file path=customXml/item30.xml><?xml version="1.0" encoding="utf-8"?>
<CustomerInfo>
  <UserName>Administrator</UserName>
  <CompanyName/>
  <MachineID>A200</MachineID>
  <ToolID>ljRTAAAAKGU=</ToolID>
  <Data><![CDATA[bGpSVEFBQUFLR1U9]]></Data>
</CustomerInfo>
</file>

<file path=customXml/item31.xml><?xml version="1.0" encoding="utf-8"?>
<CustomerInfo>
  <UserName>Administrator</UserName>
  <CompanyName/>
  <MachineID>A200</MachineID>
  <ToolID>ljRTAAAAKGU=</ToolID>
  <Data><![CDATA[bGpSVEFBQUFLR1U9]]></Data>
</CustomerInfo>
</file>

<file path=customXml/item32.xml><?xml version="1.0" encoding="utf-8"?>
<CustomerInfo>
  <UserName>Administrator</UserName>
  <CompanyName/>
  <MachineID>A200</MachineID>
  <ToolID>ljRTAAAAKGU=</ToolID>
  <Data><![CDATA[bGpSVEFBQUFLR1U9]]></Data>
</CustomerInfo>
</file>

<file path=customXml/item33.xml><?xml version="1.0" encoding="utf-8"?>
<CustomerInfo>
  <UserName>Administrator</UserName>
  <CompanyName/>
  <MachineID>A200</MachineID>
  <ToolID>ljRTAAAAKGU=</ToolID>
  <Data><![CDATA[bGpSVEFBQUFLR1U9]]></Data>
</CustomerInfo>
</file>

<file path=customXml/item34.xml><?xml version="1.0" encoding="utf-8"?>
<CustomerInfo>
  <UserName>Administrator</UserName>
  <CompanyName/>
  <MachineID>A200</MachineID>
  <ToolID>ljRTAAAAKGU=</ToolID>
  <Data><![CDATA[bGpSVEFBQUFLR1U9]]></Data>
</CustomerInfo>
</file>

<file path=customXml/item35.xml><?xml version="1.0" encoding="utf-8"?>
<CustomerInfo>
  <UserName>Administrator</UserName>
  <CompanyName/>
  <MachineID>A200</MachineID>
  <ToolID>ljRTAAAAKGU=</ToolID>
  <Data><![CDATA[bGpSVEFBQUFLR1U9]]></Data>
</CustomerInfo>
</file>

<file path=customXml/item36.xml><?xml version="1.0" encoding="utf-8"?>
<CustomerInfo>
  <UserName>Administrator</UserName>
  <CompanyName/>
  <MachineID>A200</MachineID>
  <ToolID>ljRTAAAAKGU=</ToolID>
  <Data><![CDATA[bGpSVEFBQUFLR1U9]]></Data>
</CustomerInfo>
</file>

<file path=customXml/item37.xml><?xml version="1.0" encoding="utf-8"?>
<CustomerInfo>
  <UserName>Administrator</UserName>
  <CompanyName/>
  <MachineID>A200</MachineID>
  <ToolID>ljRTAAAAKGU=</ToolID>
  <Data><![CDATA[bGpSVEFBQUFLR1U9]]></Data>
</CustomerInfo>
</file>

<file path=customXml/item38.xml><?xml version="1.0" encoding="utf-8"?>
<CustomerInfo>
  <UserName>Administrator</UserName>
  <CompanyName/>
  <MachineID>A200</MachineID>
  <ToolID>ljRTAAAAKGU=</ToolID>
  <Data><![CDATA[bGpSVEFBQUFLR1U9]]></Data>
</CustomerInfo>
</file>

<file path=customXml/item39.xml><?xml version="1.0" encoding="utf-8"?>
<CustomerInfo>
  <UserName>Administrator</UserName>
  <CompanyName/>
  <MachineID>A200</MachineID>
  <ToolID>ljRTAAAAKGU=</ToolID>
  <Data><![CDATA[bGpSVEFBQUFLR1U9]]></Data>
</CustomerInfo>
</file>

<file path=customXml/item4.xml><?xml version="1.0" encoding="utf-8"?>
<CustomerInfo>
  <UserName>Administrator</UserName>
  <CompanyName/>
  <MachineID>A200</MachineID>
  <ToolID>ljRTAAAAKGU=</ToolID>
  <Data><![CDATA[bGpSVEFBQUFLR1U9]]></Data>
</CustomerInfo>
</file>

<file path=customXml/item40.xml><?xml version="1.0" encoding="utf-8"?>
<CustomerInfo>
  <UserName>Administrator</UserName>
  <CompanyName/>
  <MachineID>A200</MachineID>
  <ToolID>ljRTAAAAKGU=</ToolID>
  <Data><![CDATA[bGpSVEFBQUFLR1U9]]></Data>
</CustomerInfo>
</file>

<file path=customXml/item41.xml><?xml version="1.0" encoding="utf-8"?>
<CustomerInfo>
  <UserName>Administrator</UserName>
  <CompanyName/>
  <MachineID>A200</MachineID>
  <ToolID>ljRTAAAAKGU=</ToolID>
  <Data><![CDATA[bGpSVEFBQUFLR1U9]]></Data>
</CustomerInfo>
</file>

<file path=customXml/item42.xml><?xml version="1.0" encoding="utf-8"?>
<CustomerInfo>
  <UserName>Administrator</UserName>
  <CompanyName/>
  <MachineID>A200</MachineID>
  <ToolID>ljRTAAAAKGU=</ToolID>
  <Data><![CDATA[bGpSVEFBQUFLR1U9]]></Data>
</CustomerInfo>
</file>

<file path=customXml/item43.xml><?xml version="1.0" encoding="utf-8"?>
<CustomerInfo>
  <UserName>Administrator</UserName>
  <CompanyName/>
  <MachineID>A200</MachineID>
  <ToolID>ljRTAAAAKGU=</ToolID>
  <Data><![CDATA[bGpSVEFBQUFLR1U9]]></Data>
</CustomerInfo>
</file>

<file path=customXml/item44.xml><?xml version="1.0" encoding="utf-8"?>
<CustomerInfo>
  <UserName>Administrator</UserName>
  <CompanyName/>
  <MachineID>A200</MachineID>
  <ToolID>ljRTAAAAKGU=</ToolID>
  <Data><![CDATA[bGpSVEFBQUFLR1U9]]></Data>
</CustomerInfo>
</file>

<file path=customXml/item45.xml><?xml version="1.0" encoding="utf-8"?>
<CustomerInfo>
  <UserName>Administrator</UserName>
  <CompanyName/>
  <MachineID>A200</MachineID>
  <ToolID>ljRTAAAAKGU=</ToolID>
  <Data><![CDATA[bGpSVEFBQUFLR1U9]]></Data>
</CustomerInfo>
</file>

<file path=customXml/item46.xml><?xml version="1.0" encoding="utf-8"?>
<CustomerInfo>
  <UserName>Administrator</UserName>
  <CompanyName/>
  <MachineID>A200</MachineID>
  <ToolID>ljRTAAAAKGU=</ToolID>
  <Data><![CDATA[bGpSVEFBQUFLR1U9]]></Data>
</CustomerInfo>
</file>

<file path=customXml/item47.xml><?xml version="1.0" encoding="utf-8"?>
<CustomerInfo>
  <UserName>Administrator</UserName>
  <CompanyName/>
  <MachineID>A200</MachineID>
  <ToolID>ljRTAAAAKGU=</ToolID>
  <Data><![CDATA[bGpSVEFBQUFLR1U9]]></Data>
</CustomerInfo>
</file>

<file path=customXml/item48.xml><?xml version="1.0" encoding="utf-8"?>
<CustomerInfo>
  <UserName>Administrator</UserName>
  <CompanyName/>
  <MachineID>A200</MachineID>
  <ToolID>ljRTAAAAKGU=</ToolID>
  <Data><![CDATA[bGpSVEFBQUFLR1U9]]></Data>
</CustomerInfo>
</file>

<file path=customXml/item49.xml><?xml version="1.0" encoding="utf-8"?>
<CustomerInfo>
  <UserName>Administrator</UserName>
  <CompanyName/>
  <MachineID>A200</MachineID>
  <ToolID>ljRTAAAAKGU=</ToolID>
  <Data><![CDATA[bGpSVEFBQUFLR1U9]]></Data>
</CustomerInfo>
</file>

<file path=customXml/item5.xml><?xml version="1.0" encoding="utf-8"?>
<CustomerInfo>
  <UserName>Administrator</UserName>
  <CompanyName/>
  <MachineID>A200</MachineID>
  <ToolID>ljRTAAAAKGU=</ToolID>
  <Data><![CDATA[bGpSVEFBQUFLR1U9]]></Data>
</CustomerInfo>
</file>

<file path=customXml/item50.xml><?xml version="1.0" encoding="utf-8"?>
<CustomerInfo>
  <UserName>Administrator</UserName>
  <CompanyName/>
  <MachineID>A200</MachineID>
  <ToolID>ljRTAAAAKGU=</ToolID>
  <Data><![CDATA[bGpSVEFBQUFLR1U9]]></Data>
</CustomerInfo>
</file>

<file path=customXml/item51.xml><?xml version="1.0" encoding="utf-8"?>
<CustomerInfo>
  <UserName>Administrator</UserName>
  <CompanyName/>
  <MachineID>A200</MachineID>
  <ToolID>ljRTAAAAKGU=</ToolID>
  <Data><![CDATA[bGpSVEFBQUFLR1U9]]></Data>
</CustomerInfo>
</file>

<file path=customXml/item52.xml><?xml version="1.0" encoding="utf-8"?>
<CustomerInfo>
  <UserName>Administrator</UserName>
  <CompanyName/>
  <MachineID>A200</MachineID>
  <ToolID>ljRTAAAAKGU=</ToolID>
  <Data><![CDATA[bGpSVEFBQUFLR1U9]]></Data>
</CustomerInfo>
</file>

<file path=customXml/item53.xml><?xml version="1.0" encoding="utf-8"?>
<CustomerInfo>
  <UserName>Administrator</UserName>
  <CompanyName/>
  <MachineID>A200</MachineID>
  <ToolID>ljRTAAAAKGU=</ToolID>
  <Data><![CDATA[bGpSVEFBQUFLR1U9]]></Data>
</CustomerInfo>
</file>

<file path=customXml/item54.xml><?xml version="1.0" encoding="utf-8"?>
<CustomerInfo>
  <UserName>Administrator</UserName>
  <CompanyName/>
  <MachineID>A200</MachineID>
  <ToolID>ljRTAAAAKGU=</ToolID>
  <Data><![CDATA[bGpSVEFBQUFLR1U9]]></Data>
</CustomerInfo>
</file>

<file path=customXml/item55.xml><?xml version="1.0" encoding="utf-8"?>
<CustomerInfo>
  <UserName>Administrator</UserName>
  <CompanyName/>
  <MachineID>A200</MachineID>
  <ToolID>ljRTAAAAKGU=</ToolID>
  <Data><![CDATA[bGpSVEFBQUFLR1U9]]></Data>
</CustomerInfo>
</file>

<file path=customXml/item56.xml><?xml version="1.0" encoding="utf-8"?>
<CustomerInfo>
  <UserName>Administrator</UserName>
  <CompanyName/>
  <MachineID>A200</MachineID>
  <ToolID>ljRTAAAAKGU=</ToolID>
  <Data><![CDATA[bGpSVEFBQUFLR1U9]]></Data>
</CustomerInfo>
</file>

<file path=customXml/item57.xml><?xml version="1.0" encoding="utf-8"?>
<CustomerInfo>
  <UserName>Administrator</UserName>
  <CompanyName/>
  <MachineID>A200</MachineID>
  <ToolID>ljRTAAAAKGU=</ToolID>
  <Data><![CDATA[bGpSVEFBQUFLR1U9]]></Data>
</CustomerInfo>
</file>

<file path=customXml/item58.xml><?xml version="1.0" encoding="utf-8"?>
<CustomerInfo>
  <UserName>Administrator</UserName>
  <CompanyName/>
  <MachineID>A200</MachineID>
  <ToolID>ljRTAAAAKGU=</ToolID>
  <Data><![CDATA[bGpSVEFBQUFLR1U9]]></Data>
</CustomerInfo>
</file>

<file path=customXml/item59.xml><?xml version="1.0" encoding="utf-8"?>
<CustomerInfo>
  <UserName>Administrator</UserName>
  <CompanyName/>
  <MachineID>A200</MachineID>
  <ToolID>ljRTAAAAKGU=</ToolID>
  <Data><![CDATA[bGpSVEFBQUFLR1U9]]></Data>
</CustomerInfo>
</file>

<file path=customXml/item6.xml><?xml version="1.0" encoding="utf-8"?>
<CustomerInfo>
  <UserName>Administrator</UserName>
  <CompanyName/>
  <MachineID>A200</MachineID>
  <ToolID>ljRTAAAAKGU=</ToolID>
  <Data><![CDATA[bGpSVEFBQUFLR1U9]]></Data>
</CustomerInfo>
</file>

<file path=customXml/item60.xml><?xml version="1.0" encoding="utf-8"?>
<CustomerInfo>
  <UserName>Administrator</UserName>
  <CompanyName/>
  <MachineID>A200</MachineID>
  <ToolID>ljRTAAAAKGU=</ToolID>
  <Data><![CDATA[bGpSVEFBQUFLR1U9]]></Data>
</CustomerInfo>
</file>

<file path=customXml/item61.xml><?xml version="1.0" encoding="utf-8"?>
<CustomerInfo>
  <UserName>Administrator</UserName>
  <CompanyName/>
  <MachineID>A200</MachineID>
  <ToolID>ljRTAAAAKGU=</ToolID>
  <Data><![CDATA[bGpSVEFBQUFLR1U9]]></Data>
</CustomerInfo>
</file>

<file path=customXml/item62.xml><?xml version="1.0" encoding="utf-8"?>
<CustomerInfo>
  <UserName>Administrator</UserName>
  <CompanyName/>
  <MachineID>A200</MachineID>
  <ToolID>ljRTAAAAKGU=</ToolID>
  <Data><![CDATA[bGpSVEFBQUFLR1U9]]></Data>
</CustomerInfo>
</file>

<file path=customXml/item63.xml><?xml version="1.0" encoding="utf-8"?>
<CustomerInfo>
  <UserName>Administrator</UserName>
  <CompanyName/>
  <MachineID>A200</MachineID>
  <ToolID>ljRTAAAAKGU=</ToolID>
  <Data><![CDATA[bGpSVEFBQUFLR1U9]]></Data>
</CustomerInfo>
</file>

<file path=customXml/item64.xml><?xml version="1.0" encoding="utf-8"?>
<CustomerInfo>
  <UserName>Administrator</UserName>
  <CompanyName/>
  <MachineID>A200</MachineID>
  <ToolID>ljRTAAAAKGU=</ToolID>
  <Data><![CDATA[bGpSVEFBQUFLR1U9]]></Data>
</CustomerInfo>
</file>

<file path=customXml/item65.xml><?xml version="1.0" encoding="utf-8"?>
<CustomerInfo>
  <UserName>Administrator</UserName>
  <CompanyName/>
  <MachineID>A200</MachineID>
  <ToolID>ljRTAAAAKGU=</ToolID>
  <Data><![CDATA[bGpSVEFBQUFLR1U9]]></Data>
</CustomerInfo>
</file>

<file path=customXml/item66.xml><?xml version="1.0" encoding="utf-8"?>
<CustomerInfo>
  <UserName>Administrator</UserName>
  <CompanyName/>
  <MachineID>A200</MachineID>
  <ToolID>ljRTAAAAKGU=</ToolID>
  <Data><![CDATA[bGpSVEFBQUFLR1U9]]></Data>
</CustomerInfo>
</file>

<file path=customXml/item67.xml><?xml version="1.0" encoding="utf-8"?>
<CustomerInfo>
  <UserName>Administrator</UserName>
  <CompanyName/>
  <MachineID>A200</MachineID>
  <ToolID>ljRTAAAAKGU=</ToolID>
  <Data><![CDATA[bGpSVEFBQUFLR1U9]]></Data>
</CustomerInfo>
</file>

<file path=customXml/item68.xml><?xml version="1.0" encoding="utf-8"?>
<CustomerInfo>
  <UserName>Administrator</UserName>
  <CompanyName/>
  <MachineID>A200</MachineID>
  <ToolID>ljRTAAAAKGU=</ToolID>
  <Data><![CDATA[bGpSVEFBQUFLR1U9]]></Data>
</CustomerInfo>
</file>

<file path=customXml/item69.xml><?xml version="1.0" encoding="utf-8"?>
<CustomerInfo>
  <UserName>Administrator</UserName>
  <CompanyName/>
  <MachineID>A200</MachineID>
  <ToolID>ljRTAAAAKGU=</ToolID>
  <Data><![CDATA[bGpSVEFBQUFLR1U9]]></Data>
</CustomerInfo>
</file>

<file path=customXml/item7.xml><?xml version="1.0" encoding="utf-8"?>
<CustomerInfo>
  <UserName>Administrator</UserName>
  <CompanyName/>
  <MachineID>A200</MachineID>
  <ToolID>ljRTAAAAKGU=</ToolID>
  <Data><![CDATA[bGpSVEFBQUFLR1U9]]></Data>
</CustomerInfo>
</file>

<file path=customXml/item70.xml><?xml version="1.0" encoding="utf-8"?>
<CustomerInfo>
  <UserName>Administrator</UserName>
  <CompanyName/>
  <MachineID>A200</MachineID>
  <ToolID>ljRTAAAAKGU=</ToolID>
  <Data><![CDATA[bGpSVEFBQUFLR1U9]]></Data>
</CustomerInfo>
</file>

<file path=customXml/item71.xml><?xml version="1.0" encoding="utf-8"?>
<CustomerInfo>
  <UserName>Administrator</UserName>
  <CompanyName/>
  <MachineID>A200</MachineID>
  <ToolID>ljRTAAAAKGU=</ToolID>
  <Data><![CDATA[bGpSVEFBQUFLR1U9]]></Data>
</CustomerInfo>
</file>

<file path=customXml/item72.xml><?xml version="1.0" encoding="utf-8"?>
<CustomerInfo>
  <UserName>Administrator</UserName>
  <CompanyName/>
  <MachineID>A200</MachineID>
  <ToolID>ljRTAAAAKGU=</ToolID>
  <Data><![CDATA[bGpSVEFBQUFLR1U9]]></Data>
</CustomerInfo>
</file>

<file path=customXml/item73.xml><?xml version="1.0" encoding="utf-8"?>
<CustomerInfo>
  <UserName>Administrator</UserName>
  <CompanyName/>
  <MachineID>A200</MachineID>
  <ToolID>ljRTAAAAKGU=</ToolID>
  <Data><![CDATA[bGpSVEFBQUFLR1U9]]></Data>
</CustomerInfo>
</file>

<file path=customXml/item74.xml><?xml version="1.0" encoding="utf-8"?>
<CustomerInfo>
  <UserName>Administrator</UserName>
  <CompanyName/>
  <MachineID>A200</MachineID>
  <ToolID>ljRTAAAAKGU=</ToolID>
  <Data><![CDATA[bGpSVEFBQUFLR1U9]]></Data>
</CustomerInfo>
</file>

<file path=customXml/item75.xml><?xml version="1.0" encoding="utf-8"?>
<CustomerInfo>
  <UserName>Administrator</UserName>
  <CompanyName/>
  <MachineID>A200</MachineID>
  <ToolID>ljRTAAAAKGU=</ToolID>
  <Data><![CDATA[bGpSVEFBQUFLR1U9]]></Data>
</CustomerInfo>
</file>

<file path=customXml/item76.xml><?xml version="1.0" encoding="utf-8"?>
<CustomerInfo>
  <UserName>Administrator</UserName>
  <CompanyName/>
  <MachineID>A200</MachineID>
  <ToolID>ljRTAAAAKGU=</ToolID>
  <Data><![CDATA[bGpSVEFBQUFLR1U9]]></Data>
</CustomerInfo>
</file>

<file path=customXml/item77.xml><?xml version="1.0" encoding="utf-8"?>
<CustomerInfo>
  <UserName>Administrator</UserName>
  <CompanyName/>
  <MachineID>A200</MachineID>
  <ToolID>ljRTAAAAKGU=</ToolID>
  <Data><![CDATA[bGpSVEFBQUFLR1U9]]></Data>
</CustomerInfo>
</file>

<file path=customXml/item78.xml><?xml version="1.0" encoding="utf-8"?>
<CustomerInfo>
  <UserName>Administrator</UserName>
  <CompanyName/>
  <MachineID>A200</MachineID>
  <ToolID>ljRTAAAAKGU=</ToolID>
  <Data><![CDATA[bGpSVEFBQUFLR1U9]]></Data>
</CustomerInfo>
</file>

<file path=customXml/item79.xml><?xml version="1.0" encoding="utf-8"?>
<CustomerInfo>
  <UserName>Administrator</UserName>
  <CompanyName/>
  <MachineID>A200</MachineID>
  <ToolID>ljRTAAAAKGU=</ToolID>
  <Data><![CDATA[bGpSVEFBQUFLR1U9]]></Data>
</CustomerInfo>
</file>

<file path=customXml/item8.xml><?xml version="1.0" encoding="utf-8"?>
<CustomerInfo>
  <UserName>Administrator</UserName>
  <CompanyName/>
  <MachineID>A200</MachineID>
  <ToolID>ljRTAAAAKGU=</ToolID>
  <Data><![CDATA[bGpSVEFBQUFLR1U9]]></Data>
</CustomerInfo>
</file>

<file path=customXml/item80.xml><?xml version="1.0" encoding="utf-8"?>
<CustomerInfo>
  <UserName>Administrator</UserName>
  <CompanyName/>
  <MachineID>A200</MachineID>
  <ToolID>ljRTAAAAKGU=</ToolID>
  <Data><![CDATA[bGpSVEFBQUFLR1U9]]></Data>
</CustomerInfo>
</file>

<file path=customXml/item81.xml><?xml version="1.0" encoding="utf-8"?>
<CustomerInfo>
  <UserName>Administrator</UserName>
  <CompanyName/>
  <MachineID>A200</MachineID>
  <ToolID>ljRTAAAAKGU=</ToolID>
  <Data><![CDATA[bGpSVEFBQUFLR1U9]]></Data>
</CustomerInfo>
</file>

<file path=customXml/item82.xml><?xml version="1.0" encoding="utf-8"?>
<CustomerInfo>
  <UserName>Administrator</UserName>
  <CompanyName/>
  <MachineID>A200</MachineID>
  <ToolID>ljRTAAAAKGU=</ToolID>
  <Data><![CDATA[bGpSVEFBQUFLR1U9]]></Data>
</CustomerInfo>
</file>

<file path=customXml/item83.xml><?xml version="1.0" encoding="utf-8"?>
<CustomerInfo>
  <UserName>Administrator</UserName>
  <CompanyName/>
  <MachineID>A200</MachineID>
  <ToolID>ljRTAAAAKGU=</ToolID>
  <Data><![CDATA[bGpSVEFBQUFLR1U9]]></Data>
</CustomerInfo>
</file>

<file path=customXml/item84.xml><?xml version="1.0" encoding="utf-8"?>
<CustomerInfo>
  <UserName>Administrator</UserName>
  <CompanyName/>
  <MachineID>A200</MachineID>
  <ToolID>ljRTAAAAKGU=</ToolID>
  <Data><![CDATA[bGpSVEFBQUFLR1U9]]></Data>
</CustomerInfo>
</file>

<file path=customXml/item85.xml><?xml version="1.0" encoding="utf-8"?>
<CustomerInfo>
  <UserName>Administrator</UserName>
  <CompanyName/>
  <MachineID>A200</MachineID>
  <ToolID>ljRTAAAAKGU=</ToolID>
  <Data><![CDATA[bGpSVEFBQUFLR1U9]]></Data>
</CustomerInfo>
</file>

<file path=customXml/item86.xml><?xml version="1.0" encoding="utf-8"?>
<CustomerInfo>
  <UserName>Administrator</UserName>
  <CompanyName/>
  <MachineID>A200</MachineID>
  <ToolID>ljRTAAAAKGU=</ToolID>
  <Data><![CDATA[bGpSVEFBQUFLR1U9]]></Data>
</CustomerInfo>
</file>

<file path=customXml/item87.xml><?xml version="1.0" encoding="utf-8"?>
<CustomerInfo>
  <UserName>Administrator</UserName>
  <CompanyName/>
  <MachineID>A200</MachineID>
  <ToolID>ljRTAAAAKGU=</ToolID>
  <Data><![CDATA[bGpSVEFBQUFLR1U9]]></Data>
</CustomerInfo>
</file>

<file path=customXml/item88.xml><?xml version="1.0" encoding="utf-8"?>
<CustomerInfo>
  <UserName>Administrator</UserName>
  <CompanyName/>
  <MachineID>A200</MachineID>
  <ToolID>ljRTAAAAKGU=</ToolID>
  <Data><![CDATA[bGpSVEFBQUFLR1U9]]></Data>
</CustomerInfo>
</file>

<file path=customXml/item89.xml><?xml version="1.0" encoding="utf-8"?>
<CustomerInfo>
  <UserName>Administrator</UserName>
  <CompanyName/>
  <MachineID>A200</MachineID>
  <ToolID>ljRTAAAAKGU=</ToolID>
  <Data><![CDATA[bGpSVEFBQUFLR1U9]]></Data>
</CustomerInfo>
</file>

<file path=customXml/item9.xml><?xml version="1.0" encoding="utf-8"?>
<CustomerInfo>
  <UserName>Administrator</UserName>
  <CompanyName/>
  <MachineID>A200</MachineID>
  <ToolID>ljRTAAAAKGU=</ToolID>
  <Data><![CDATA[bGpSVEFBQUFLR1U9]]></Data>
</CustomerInfo>
</file>

<file path=customXml/item90.xml><?xml version="1.0" encoding="utf-8"?>
<CustomerInfo>
  <UserName>Administrator</UserName>
  <CompanyName/>
  <MachineID>A200</MachineID>
  <ToolID>ljRTAAAAKGU=</ToolID>
  <Data><![CDATA[bGpSVEFBQUFLR1U9]]></Data>
</CustomerInfo>
</file>

<file path=customXml/item91.xml><?xml version="1.0" encoding="utf-8"?>
<CustomerInfo>
  <UserName>Administrator</UserName>
  <CompanyName/>
  <MachineID>A200</MachineID>
  <ToolID>ljRTAAAAKGU=</ToolID>
  <Data><![CDATA[bGpSVEFBQUFLR1U9]]></Data>
</CustomerInfo>
</file>

<file path=customXml/item92.xml><?xml version="1.0" encoding="utf-8"?>
<CustomerInfo>
  <UserName>Administrator</UserName>
  <CompanyName/>
  <MachineID>A200</MachineID>
  <ToolID>ljRTAAAAKGU=</ToolID>
  <Data><![CDATA[bGpSVEFBQUFLR1U9]]></Data>
</CustomerInfo>
</file>

<file path=customXml/item93.xml><?xml version="1.0" encoding="utf-8"?>
<CustomerInfo>
  <UserName>Administrator</UserName>
  <CompanyName/>
  <MachineID>A200</MachineID>
  <ToolID>ljRTAAAAKGU=</ToolID>
  <Data><![CDATA[bGpSVEFBQUFLR1U9]]></Data>
</CustomerInfo>
</file>

<file path=customXml/item94.xml><?xml version="1.0" encoding="utf-8"?>
<CustomerInfo>
  <UserName>Administrator</UserName>
  <CompanyName/>
  <MachineID>A200</MachineID>
  <ToolID>ljRTAAAAKGU=</ToolID>
  <Data><![CDATA[bGpSVEFBQUFLR1U9]]></Data>
</CustomerInfo>
</file>

<file path=customXml/item95.xml><?xml version="1.0" encoding="utf-8"?>
<CustomerInfo>
  <UserName>Administrator</UserName>
  <CompanyName/>
  <MachineID>A200</MachineID>
  <ToolID>ljRTAAAAKGU=</ToolID>
  <Data><![CDATA[bGpSVEFBQUFLR1U9]]></Data>
</CustomerInfo>
</file>

<file path=customXml/item96.xml><?xml version="1.0" encoding="utf-8"?>
<CustomerInfo>
  <UserName>Administrator</UserName>
  <CompanyName/>
  <MachineID>A200</MachineID>
  <ToolID>ljRTAAAAKGU=</ToolID>
  <Data><![CDATA[bGpSVEFBQUFLR1U9]]></Data>
</CustomerInfo>
</file>

<file path=customXml/item97.xml><?xml version="1.0" encoding="utf-8"?>
<CustomerInfo>
  <UserName>Administrator</UserName>
  <CompanyName/>
  <MachineID>A200</MachineID>
  <ToolID>ljRTAAAAKGU=</ToolID>
  <Data><![CDATA[bGpSVEFBQUFLR1U9]]></Data>
</CustomerInfo>
</file>

<file path=customXml/item98.xml><?xml version="1.0" encoding="utf-8"?>
<CustomerInfo>
  <UserName>Administrator</UserName>
  <CompanyName/>
  <MachineID>A200</MachineID>
  <ToolID>ljRTAAAAKGU=</ToolID>
  <Data><![CDATA[bGpSVEFBQUFLR1U9]]></Data>
</CustomerInfo>
</file>

<file path=customXml/item99.xml><?xml version="1.0" encoding="utf-8"?>
<CustomerInfo>
  <UserName>Administrator</UserName>
  <CompanyName/>
  <MachineID>A200</MachineID>
  <ToolID>ljRTAAAAKGU=</ToolID>
  <Data><![CDATA[bGpSVEFBQUFLR1U9]]></Data>
</CustomerInfo>
</file>

<file path=customXml/itemProps1.xml><?xml version="1.0" encoding="utf-8"?>
<ds:datastoreItem xmlns:ds="http://schemas.openxmlformats.org/officeDocument/2006/customXml" ds:itemID="{9EDCEF29-83F6-4F02-B985-373845FD820D}">
  <ds:schemaRefs/>
</ds:datastoreItem>
</file>

<file path=customXml/itemProps10.xml><?xml version="1.0" encoding="utf-8"?>
<ds:datastoreItem xmlns:ds="http://schemas.openxmlformats.org/officeDocument/2006/customXml" ds:itemID="{61792716-A74D-4F49-8DF8-2EC315BA67FF}">
  <ds:schemaRefs/>
</ds:datastoreItem>
</file>

<file path=customXml/itemProps100.xml><?xml version="1.0" encoding="utf-8"?>
<ds:datastoreItem xmlns:ds="http://schemas.openxmlformats.org/officeDocument/2006/customXml" ds:itemID="{586B365F-92B1-44F3-8A9C-5B727DA06CF5}">
  <ds:schemaRefs/>
</ds:datastoreItem>
</file>

<file path=customXml/itemProps101.xml><?xml version="1.0" encoding="utf-8"?>
<ds:datastoreItem xmlns:ds="http://schemas.openxmlformats.org/officeDocument/2006/customXml" ds:itemID="{78360030-3DFB-47D5-B03D-F3A35D169777}">
  <ds:schemaRefs/>
</ds:datastoreItem>
</file>

<file path=customXml/itemProps102.xml><?xml version="1.0" encoding="utf-8"?>
<ds:datastoreItem xmlns:ds="http://schemas.openxmlformats.org/officeDocument/2006/customXml" ds:itemID="{8ADDFB5D-CEC6-4855-8935-9E8E2292078C}">
  <ds:schemaRefs/>
</ds:datastoreItem>
</file>

<file path=customXml/itemProps103.xml><?xml version="1.0" encoding="utf-8"?>
<ds:datastoreItem xmlns:ds="http://schemas.openxmlformats.org/officeDocument/2006/customXml" ds:itemID="{94684CE9-102F-490C-AC3A-F9F22F17E086}">
  <ds:schemaRefs/>
</ds:datastoreItem>
</file>

<file path=customXml/itemProps104.xml><?xml version="1.0" encoding="utf-8"?>
<ds:datastoreItem xmlns:ds="http://schemas.openxmlformats.org/officeDocument/2006/customXml" ds:itemID="{FD043F2A-8D72-4404-A5E7-1DA70CD541C3}">
  <ds:schemaRefs/>
</ds:datastoreItem>
</file>

<file path=customXml/itemProps105.xml><?xml version="1.0" encoding="utf-8"?>
<ds:datastoreItem xmlns:ds="http://schemas.openxmlformats.org/officeDocument/2006/customXml" ds:itemID="{CFE9FC2A-4F84-4359-8618-4AA775583BAF}">
  <ds:schemaRefs/>
</ds:datastoreItem>
</file>

<file path=customXml/itemProps106.xml><?xml version="1.0" encoding="utf-8"?>
<ds:datastoreItem xmlns:ds="http://schemas.openxmlformats.org/officeDocument/2006/customXml" ds:itemID="{525002F4-55CF-425E-B560-A4E5429CEEAD}">
  <ds:schemaRefs/>
</ds:datastoreItem>
</file>

<file path=customXml/itemProps107.xml><?xml version="1.0" encoding="utf-8"?>
<ds:datastoreItem xmlns:ds="http://schemas.openxmlformats.org/officeDocument/2006/customXml" ds:itemID="{946C5635-80F1-48AC-8346-2EACA74EAE14}">
  <ds:schemaRefs/>
</ds:datastoreItem>
</file>

<file path=customXml/itemProps108.xml><?xml version="1.0" encoding="utf-8"?>
<ds:datastoreItem xmlns:ds="http://schemas.openxmlformats.org/officeDocument/2006/customXml" ds:itemID="{CD932258-6960-4163-BECF-A50875F0EA76}">
  <ds:schemaRefs/>
</ds:datastoreItem>
</file>

<file path=customXml/itemProps109.xml><?xml version="1.0" encoding="utf-8"?>
<ds:datastoreItem xmlns:ds="http://schemas.openxmlformats.org/officeDocument/2006/customXml" ds:itemID="{B2DF6561-ADE3-4F63-BABF-E3C15CA79616}">
  <ds:schemaRefs/>
</ds:datastoreItem>
</file>

<file path=customXml/itemProps11.xml><?xml version="1.0" encoding="utf-8"?>
<ds:datastoreItem xmlns:ds="http://schemas.openxmlformats.org/officeDocument/2006/customXml" ds:itemID="{7B9AB237-F4EE-41EC-93A8-8C9596B75830}">
  <ds:schemaRefs/>
</ds:datastoreItem>
</file>

<file path=customXml/itemProps110.xml><?xml version="1.0" encoding="utf-8"?>
<ds:datastoreItem xmlns:ds="http://schemas.openxmlformats.org/officeDocument/2006/customXml" ds:itemID="{8CF46C24-CD32-4306-80AA-69940AD2FA29}">
  <ds:schemaRefs/>
</ds:datastoreItem>
</file>

<file path=customXml/itemProps111.xml><?xml version="1.0" encoding="utf-8"?>
<ds:datastoreItem xmlns:ds="http://schemas.openxmlformats.org/officeDocument/2006/customXml" ds:itemID="{1DF03D3E-C50B-4FEF-91E7-10FEDD5B6C05}">
  <ds:schemaRefs/>
</ds:datastoreItem>
</file>

<file path=customXml/itemProps112.xml><?xml version="1.0" encoding="utf-8"?>
<ds:datastoreItem xmlns:ds="http://schemas.openxmlformats.org/officeDocument/2006/customXml" ds:itemID="{9A3F2A08-6FA0-4A18-B973-8FFFABA967A1}">
  <ds:schemaRefs/>
</ds:datastoreItem>
</file>

<file path=customXml/itemProps113.xml><?xml version="1.0" encoding="utf-8"?>
<ds:datastoreItem xmlns:ds="http://schemas.openxmlformats.org/officeDocument/2006/customXml" ds:itemID="{04C752FC-8806-43D0-9E83-D3534ED33D41}">
  <ds:schemaRefs/>
</ds:datastoreItem>
</file>

<file path=customXml/itemProps114.xml><?xml version="1.0" encoding="utf-8"?>
<ds:datastoreItem xmlns:ds="http://schemas.openxmlformats.org/officeDocument/2006/customXml" ds:itemID="{B75DB86B-0312-469B-8FEF-4C69AA5392F2}">
  <ds:schemaRefs/>
</ds:datastoreItem>
</file>

<file path=customXml/itemProps115.xml><?xml version="1.0" encoding="utf-8"?>
<ds:datastoreItem xmlns:ds="http://schemas.openxmlformats.org/officeDocument/2006/customXml" ds:itemID="{B34C3D6C-6CD4-4077-A69A-D494504315F9}">
  <ds:schemaRefs/>
</ds:datastoreItem>
</file>

<file path=customXml/itemProps116.xml><?xml version="1.0" encoding="utf-8"?>
<ds:datastoreItem xmlns:ds="http://schemas.openxmlformats.org/officeDocument/2006/customXml" ds:itemID="{42CB1E2F-9662-40F3-8422-915CC8807899}">
  <ds:schemaRefs/>
</ds:datastoreItem>
</file>

<file path=customXml/itemProps117.xml><?xml version="1.0" encoding="utf-8"?>
<ds:datastoreItem xmlns:ds="http://schemas.openxmlformats.org/officeDocument/2006/customXml" ds:itemID="{CE8E6176-FD18-46DB-8AFE-C2FE9CF5AE25}">
  <ds:schemaRefs/>
</ds:datastoreItem>
</file>

<file path=customXml/itemProps118.xml><?xml version="1.0" encoding="utf-8"?>
<ds:datastoreItem xmlns:ds="http://schemas.openxmlformats.org/officeDocument/2006/customXml" ds:itemID="{EFCB8082-23A0-4B20-A917-DF8DD1FCFB98}">
  <ds:schemaRefs/>
</ds:datastoreItem>
</file>

<file path=customXml/itemProps119.xml><?xml version="1.0" encoding="utf-8"?>
<ds:datastoreItem xmlns:ds="http://schemas.openxmlformats.org/officeDocument/2006/customXml" ds:itemID="{727FD03E-0717-4997-B02E-FF8F9476B896}">
  <ds:schemaRefs/>
</ds:datastoreItem>
</file>

<file path=customXml/itemProps12.xml><?xml version="1.0" encoding="utf-8"?>
<ds:datastoreItem xmlns:ds="http://schemas.openxmlformats.org/officeDocument/2006/customXml" ds:itemID="{A399ED98-A52D-4077-A5CF-024FDFA648EF}">
  <ds:schemaRefs/>
</ds:datastoreItem>
</file>

<file path=customXml/itemProps120.xml><?xml version="1.0" encoding="utf-8"?>
<ds:datastoreItem xmlns:ds="http://schemas.openxmlformats.org/officeDocument/2006/customXml" ds:itemID="{AAA3DDB6-8553-4484-9BBA-5ACB8498C560}">
  <ds:schemaRefs/>
</ds:datastoreItem>
</file>

<file path=customXml/itemProps121.xml><?xml version="1.0" encoding="utf-8"?>
<ds:datastoreItem xmlns:ds="http://schemas.openxmlformats.org/officeDocument/2006/customXml" ds:itemID="{F55B5785-05AE-4E35-82C9-06EA91F0A95C}">
  <ds:schemaRefs/>
</ds:datastoreItem>
</file>

<file path=customXml/itemProps122.xml><?xml version="1.0" encoding="utf-8"?>
<ds:datastoreItem xmlns:ds="http://schemas.openxmlformats.org/officeDocument/2006/customXml" ds:itemID="{F147A86A-C741-415E-8A12-99F57C4BF778}">
  <ds:schemaRefs/>
</ds:datastoreItem>
</file>

<file path=customXml/itemProps123.xml><?xml version="1.0" encoding="utf-8"?>
<ds:datastoreItem xmlns:ds="http://schemas.openxmlformats.org/officeDocument/2006/customXml" ds:itemID="{0E9E160D-5978-4EA3-9641-3086B2D324CC}">
  <ds:schemaRefs/>
</ds:datastoreItem>
</file>

<file path=customXml/itemProps124.xml><?xml version="1.0" encoding="utf-8"?>
<ds:datastoreItem xmlns:ds="http://schemas.openxmlformats.org/officeDocument/2006/customXml" ds:itemID="{613BAB06-80BB-492E-A6FA-6C66AB818BFE}">
  <ds:schemaRefs/>
</ds:datastoreItem>
</file>

<file path=customXml/itemProps125.xml><?xml version="1.0" encoding="utf-8"?>
<ds:datastoreItem xmlns:ds="http://schemas.openxmlformats.org/officeDocument/2006/customXml" ds:itemID="{3B794813-3F15-4F9D-B711-87177C86194E}">
  <ds:schemaRefs/>
</ds:datastoreItem>
</file>

<file path=customXml/itemProps126.xml><?xml version="1.0" encoding="utf-8"?>
<ds:datastoreItem xmlns:ds="http://schemas.openxmlformats.org/officeDocument/2006/customXml" ds:itemID="{B3183DF9-B6F2-4E96-9BF1-38B5E4F89D9D}">
  <ds:schemaRefs/>
</ds:datastoreItem>
</file>

<file path=customXml/itemProps127.xml><?xml version="1.0" encoding="utf-8"?>
<ds:datastoreItem xmlns:ds="http://schemas.openxmlformats.org/officeDocument/2006/customXml" ds:itemID="{F3B31467-4742-477E-BB6B-0771E818FA5F}">
  <ds:schemaRefs/>
</ds:datastoreItem>
</file>

<file path=customXml/itemProps128.xml><?xml version="1.0" encoding="utf-8"?>
<ds:datastoreItem xmlns:ds="http://schemas.openxmlformats.org/officeDocument/2006/customXml" ds:itemID="{753EE052-C514-44CD-9348-F950488A2938}">
  <ds:schemaRefs/>
</ds:datastoreItem>
</file>

<file path=customXml/itemProps129.xml><?xml version="1.0" encoding="utf-8"?>
<ds:datastoreItem xmlns:ds="http://schemas.openxmlformats.org/officeDocument/2006/customXml" ds:itemID="{FCFD3532-5305-433A-B3FF-289F57E5B29D}">
  <ds:schemaRefs/>
</ds:datastoreItem>
</file>

<file path=customXml/itemProps13.xml><?xml version="1.0" encoding="utf-8"?>
<ds:datastoreItem xmlns:ds="http://schemas.openxmlformats.org/officeDocument/2006/customXml" ds:itemID="{35658E06-3F0E-4826-9544-2EE4948DF153}">
  <ds:schemaRefs/>
</ds:datastoreItem>
</file>

<file path=customXml/itemProps130.xml><?xml version="1.0" encoding="utf-8"?>
<ds:datastoreItem xmlns:ds="http://schemas.openxmlformats.org/officeDocument/2006/customXml" ds:itemID="{C285C916-2539-4E02-9DCD-68186C685C29}">
  <ds:schemaRefs/>
</ds:datastoreItem>
</file>

<file path=customXml/itemProps131.xml><?xml version="1.0" encoding="utf-8"?>
<ds:datastoreItem xmlns:ds="http://schemas.openxmlformats.org/officeDocument/2006/customXml" ds:itemID="{026F60D8-F13F-4C1D-9D8F-A1864F0C2EF3}">
  <ds:schemaRefs/>
</ds:datastoreItem>
</file>

<file path=customXml/itemProps132.xml><?xml version="1.0" encoding="utf-8"?>
<ds:datastoreItem xmlns:ds="http://schemas.openxmlformats.org/officeDocument/2006/customXml" ds:itemID="{506663A7-CE2B-44DE-BD96-D23CC523665C}">
  <ds:schemaRefs/>
</ds:datastoreItem>
</file>

<file path=customXml/itemProps133.xml><?xml version="1.0" encoding="utf-8"?>
<ds:datastoreItem xmlns:ds="http://schemas.openxmlformats.org/officeDocument/2006/customXml" ds:itemID="{9FD5CE43-8FEA-40C5-BE1C-16175DA5A266}">
  <ds:schemaRefs/>
</ds:datastoreItem>
</file>

<file path=customXml/itemProps134.xml><?xml version="1.0" encoding="utf-8"?>
<ds:datastoreItem xmlns:ds="http://schemas.openxmlformats.org/officeDocument/2006/customXml" ds:itemID="{CAC84212-DA60-4427-ABB9-8CDDAFBC98F3}">
  <ds:schemaRefs/>
</ds:datastoreItem>
</file>

<file path=customXml/itemProps135.xml><?xml version="1.0" encoding="utf-8"?>
<ds:datastoreItem xmlns:ds="http://schemas.openxmlformats.org/officeDocument/2006/customXml" ds:itemID="{2D10C7FF-29EA-42A3-A359-4E9FBC94C51E}">
  <ds:schemaRefs/>
</ds:datastoreItem>
</file>

<file path=customXml/itemProps136.xml><?xml version="1.0" encoding="utf-8"?>
<ds:datastoreItem xmlns:ds="http://schemas.openxmlformats.org/officeDocument/2006/customXml" ds:itemID="{E5E3EDE2-FCA5-4375-8C0D-128A6F19C0A3}">
  <ds:schemaRefs/>
</ds:datastoreItem>
</file>

<file path=customXml/itemProps137.xml><?xml version="1.0" encoding="utf-8"?>
<ds:datastoreItem xmlns:ds="http://schemas.openxmlformats.org/officeDocument/2006/customXml" ds:itemID="{72F71124-FD4C-4ADE-A110-C0134982CBCB}">
  <ds:schemaRefs/>
</ds:datastoreItem>
</file>

<file path=customXml/itemProps138.xml><?xml version="1.0" encoding="utf-8"?>
<ds:datastoreItem xmlns:ds="http://schemas.openxmlformats.org/officeDocument/2006/customXml" ds:itemID="{78B471A2-D1C0-4444-A864-8093D562D278}">
  <ds:schemaRefs/>
</ds:datastoreItem>
</file>

<file path=customXml/itemProps139.xml><?xml version="1.0" encoding="utf-8"?>
<ds:datastoreItem xmlns:ds="http://schemas.openxmlformats.org/officeDocument/2006/customXml" ds:itemID="{E7217BD6-B3F5-4FB9-B4B6-E7C1EA356759}">
  <ds:schemaRefs/>
</ds:datastoreItem>
</file>

<file path=customXml/itemProps14.xml><?xml version="1.0" encoding="utf-8"?>
<ds:datastoreItem xmlns:ds="http://schemas.openxmlformats.org/officeDocument/2006/customXml" ds:itemID="{DAB56A38-5C7F-45BB-BA9B-72D380F83A52}">
  <ds:schemaRefs/>
</ds:datastoreItem>
</file>

<file path=customXml/itemProps140.xml><?xml version="1.0" encoding="utf-8"?>
<ds:datastoreItem xmlns:ds="http://schemas.openxmlformats.org/officeDocument/2006/customXml" ds:itemID="{D7E17124-B79E-4250-A2CA-A6E4A602268C}">
  <ds:schemaRefs/>
</ds:datastoreItem>
</file>

<file path=customXml/itemProps141.xml><?xml version="1.0" encoding="utf-8"?>
<ds:datastoreItem xmlns:ds="http://schemas.openxmlformats.org/officeDocument/2006/customXml" ds:itemID="{1C05239D-1938-4383-8D2B-8F979CA0BE47}">
  <ds:schemaRefs/>
</ds:datastoreItem>
</file>

<file path=customXml/itemProps142.xml><?xml version="1.0" encoding="utf-8"?>
<ds:datastoreItem xmlns:ds="http://schemas.openxmlformats.org/officeDocument/2006/customXml" ds:itemID="{404B2AF9-E657-4BF0-AFAC-8CE5A544375E}">
  <ds:schemaRefs/>
</ds:datastoreItem>
</file>

<file path=customXml/itemProps143.xml><?xml version="1.0" encoding="utf-8"?>
<ds:datastoreItem xmlns:ds="http://schemas.openxmlformats.org/officeDocument/2006/customXml" ds:itemID="{43BD6B92-EF4F-4424-8729-7550A76EA9DF}">
  <ds:schemaRefs/>
</ds:datastoreItem>
</file>

<file path=customXml/itemProps144.xml><?xml version="1.0" encoding="utf-8"?>
<ds:datastoreItem xmlns:ds="http://schemas.openxmlformats.org/officeDocument/2006/customXml" ds:itemID="{0AF6959D-534D-4930-B1B6-6FC26E3B61E9}">
  <ds:schemaRefs/>
</ds:datastoreItem>
</file>

<file path=customXml/itemProps145.xml><?xml version="1.0" encoding="utf-8"?>
<ds:datastoreItem xmlns:ds="http://schemas.openxmlformats.org/officeDocument/2006/customXml" ds:itemID="{DF4BD9DD-E39E-4323-9022-D91320ECA712}">
  <ds:schemaRefs/>
</ds:datastoreItem>
</file>

<file path=customXml/itemProps146.xml><?xml version="1.0" encoding="utf-8"?>
<ds:datastoreItem xmlns:ds="http://schemas.openxmlformats.org/officeDocument/2006/customXml" ds:itemID="{BA96D90F-B27A-4097-B0D0-FC6A33DB181C}">
  <ds:schemaRefs/>
</ds:datastoreItem>
</file>

<file path=customXml/itemProps147.xml><?xml version="1.0" encoding="utf-8"?>
<ds:datastoreItem xmlns:ds="http://schemas.openxmlformats.org/officeDocument/2006/customXml" ds:itemID="{50B4B5DE-C10F-49F6-85BA-212130072E6E}">
  <ds:schemaRefs/>
</ds:datastoreItem>
</file>

<file path=customXml/itemProps148.xml><?xml version="1.0" encoding="utf-8"?>
<ds:datastoreItem xmlns:ds="http://schemas.openxmlformats.org/officeDocument/2006/customXml" ds:itemID="{F3202606-E3E2-4A2B-8AD3-D89704CD687C}">
  <ds:schemaRefs/>
</ds:datastoreItem>
</file>

<file path=customXml/itemProps149.xml><?xml version="1.0" encoding="utf-8"?>
<ds:datastoreItem xmlns:ds="http://schemas.openxmlformats.org/officeDocument/2006/customXml" ds:itemID="{651A9C5F-E6C7-4F03-8AC1-716BC57B78F2}">
  <ds:schemaRefs/>
</ds:datastoreItem>
</file>

<file path=customXml/itemProps15.xml><?xml version="1.0" encoding="utf-8"?>
<ds:datastoreItem xmlns:ds="http://schemas.openxmlformats.org/officeDocument/2006/customXml" ds:itemID="{69DCD493-EC10-4285-AE4C-ACF38610345D}">
  <ds:schemaRefs/>
</ds:datastoreItem>
</file>

<file path=customXml/itemProps150.xml><?xml version="1.0" encoding="utf-8"?>
<ds:datastoreItem xmlns:ds="http://schemas.openxmlformats.org/officeDocument/2006/customXml" ds:itemID="{D09792A4-825D-407B-9856-6C1076F92585}">
  <ds:schemaRefs/>
</ds:datastoreItem>
</file>

<file path=customXml/itemProps16.xml><?xml version="1.0" encoding="utf-8"?>
<ds:datastoreItem xmlns:ds="http://schemas.openxmlformats.org/officeDocument/2006/customXml" ds:itemID="{E55C2932-7329-49B5-8539-15F7CD9B31AB}">
  <ds:schemaRefs/>
</ds:datastoreItem>
</file>

<file path=customXml/itemProps17.xml><?xml version="1.0" encoding="utf-8"?>
<ds:datastoreItem xmlns:ds="http://schemas.openxmlformats.org/officeDocument/2006/customXml" ds:itemID="{060AFEFE-F544-405B-91BD-9C2AA611BE7A}">
  <ds:schemaRefs/>
</ds:datastoreItem>
</file>

<file path=customXml/itemProps18.xml><?xml version="1.0" encoding="utf-8"?>
<ds:datastoreItem xmlns:ds="http://schemas.openxmlformats.org/officeDocument/2006/customXml" ds:itemID="{1C277611-72F3-4459-898B-70682F1DC5AB}">
  <ds:schemaRefs/>
</ds:datastoreItem>
</file>

<file path=customXml/itemProps19.xml><?xml version="1.0" encoding="utf-8"?>
<ds:datastoreItem xmlns:ds="http://schemas.openxmlformats.org/officeDocument/2006/customXml" ds:itemID="{F13D3090-BCD3-43CF-A0F3-2A9D2D085629}">
  <ds:schemaRefs/>
</ds:datastoreItem>
</file>

<file path=customXml/itemProps2.xml><?xml version="1.0" encoding="utf-8"?>
<ds:datastoreItem xmlns:ds="http://schemas.openxmlformats.org/officeDocument/2006/customXml" ds:itemID="{D094B35E-E3FC-4CA3-9C65-45BED50901E0}">
  <ds:schemaRefs/>
</ds:datastoreItem>
</file>

<file path=customXml/itemProps20.xml><?xml version="1.0" encoding="utf-8"?>
<ds:datastoreItem xmlns:ds="http://schemas.openxmlformats.org/officeDocument/2006/customXml" ds:itemID="{1B5F9292-57AB-40DF-97AB-DBB597853C5D}">
  <ds:schemaRefs/>
</ds:datastoreItem>
</file>

<file path=customXml/itemProps21.xml><?xml version="1.0" encoding="utf-8"?>
<ds:datastoreItem xmlns:ds="http://schemas.openxmlformats.org/officeDocument/2006/customXml" ds:itemID="{180FD3BF-4A99-4B19-B67F-3C55802D3D82}">
  <ds:schemaRefs/>
</ds:datastoreItem>
</file>

<file path=customXml/itemProps22.xml><?xml version="1.0" encoding="utf-8"?>
<ds:datastoreItem xmlns:ds="http://schemas.openxmlformats.org/officeDocument/2006/customXml" ds:itemID="{8BC6CF62-11C2-44D3-AB73-004E1C7A82BB}">
  <ds:schemaRefs/>
</ds:datastoreItem>
</file>

<file path=customXml/itemProps23.xml><?xml version="1.0" encoding="utf-8"?>
<ds:datastoreItem xmlns:ds="http://schemas.openxmlformats.org/officeDocument/2006/customXml" ds:itemID="{FA4C4946-B537-4C27-8604-14F929297D99}">
  <ds:schemaRefs/>
</ds:datastoreItem>
</file>

<file path=customXml/itemProps24.xml><?xml version="1.0" encoding="utf-8"?>
<ds:datastoreItem xmlns:ds="http://schemas.openxmlformats.org/officeDocument/2006/customXml" ds:itemID="{049DB32A-7738-40EB-899F-233FF45B11F4}">
  <ds:schemaRefs/>
</ds:datastoreItem>
</file>

<file path=customXml/itemProps25.xml><?xml version="1.0" encoding="utf-8"?>
<ds:datastoreItem xmlns:ds="http://schemas.openxmlformats.org/officeDocument/2006/customXml" ds:itemID="{444265E3-ED72-41A3-A1D9-4854841882AB}">
  <ds:schemaRefs/>
</ds:datastoreItem>
</file>

<file path=customXml/itemProps26.xml><?xml version="1.0" encoding="utf-8"?>
<ds:datastoreItem xmlns:ds="http://schemas.openxmlformats.org/officeDocument/2006/customXml" ds:itemID="{D3FCE0BE-D954-4BB6-B77C-FD386E2C2770}">
  <ds:schemaRefs/>
</ds:datastoreItem>
</file>

<file path=customXml/itemProps27.xml><?xml version="1.0" encoding="utf-8"?>
<ds:datastoreItem xmlns:ds="http://schemas.openxmlformats.org/officeDocument/2006/customXml" ds:itemID="{32CF8A84-051D-4406-9780-45387A2BDEB3}">
  <ds:schemaRefs/>
</ds:datastoreItem>
</file>

<file path=customXml/itemProps28.xml><?xml version="1.0" encoding="utf-8"?>
<ds:datastoreItem xmlns:ds="http://schemas.openxmlformats.org/officeDocument/2006/customXml" ds:itemID="{FBE2B271-4792-4952-A266-2C622145A9E8}">
  <ds:schemaRefs/>
</ds:datastoreItem>
</file>

<file path=customXml/itemProps29.xml><?xml version="1.0" encoding="utf-8"?>
<ds:datastoreItem xmlns:ds="http://schemas.openxmlformats.org/officeDocument/2006/customXml" ds:itemID="{42055BF1-E0CF-48F8-91B2-555C2FAE8440}">
  <ds:schemaRefs/>
</ds:datastoreItem>
</file>

<file path=customXml/itemProps3.xml><?xml version="1.0" encoding="utf-8"?>
<ds:datastoreItem xmlns:ds="http://schemas.openxmlformats.org/officeDocument/2006/customXml" ds:itemID="{9931DBC8-B055-445E-B282-2EE234C285AA}">
  <ds:schemaRefs/>
</ds:datastoreItem>
</file>

<file path=customXml/itemProps30.xml><?xml version="1.0" encoding="utf-8"?>
<ds:datastoreItem xmlns:ds="http://schemas.openxmlformats.org/officeDocument/2006/customXml" ds:itemID="{9B287BC8-8096-4F4B-A552-4908642D724C}">
  <ds:schemaRefs/>
</ds:datastoreItem>
</file>

<file path=customXml/itemProps31.xml><?xml version="1.0" encoding="utf-8"?>
<ds:datastoreItem xmlns:ds="http://schemas.openxmlformats.org/officeDocument/2006/customXml" ds:itemID="{1FCB8DE9-FA98-40B6-ADC9-8C149348C33F}">
  <ds:schemaRefs/>
</ds:datastoreItem>
</file>

<file path=customXml/itemProps32.xml><?xml version="1.0" encoding="utf-8"?>
<ds:datastoreItem xmlns:ds="http://schemas.openxmlformats.org/officeDocument/2006/customXml" ds:itemID="{4C403D19-3783-4CAA-9D1B-452EB0E1CEAF}">
  <ds:schemaRefs/>
</ds:datastoreItem>
</file>

<file path=customXml/itemProps33.xml><?xml version="1.0" encoding="utf-8"?>
<ds:datastoreItem xmlns:ds="http://schemas.openxmlformats.org/officeDocument/2006/customXml" ds:itemID="{A7C11017-1ECB-4851-AFAA-82F52748E686}">
  <ds:schemaRefs/>
</ds:datastoreItem>
</file>

<file path=customXml/itemProps34.xml><?xml version="1.0" encoding="utf-8"?>
<ds:datastoreItem xmlns:ds="http://schemas.openxmlformats.org/officeDocument/2006/customXml" ds:itemID="{7D18E83F-4CB7-469F-9820-550BC90776B4}">
  <ds:schemaRefs/>
</ds:datastoreItem>
</file>

<file path=customXml/itemProps35.xml><?xml version="1.0" encoding="utf-8"?>
<ds:datastoreItem xmlns:ds="http://schemas.openxmlformats.org/officeDocument/2006/customXml" ds:itemID="{25D53237-7165-44C9-AC2E-39A5EDCDB729}">
  <ds:schemaRefs/>
</ds:datastoreItem>
</file>

<file path=customXml/itemProps36.xml><?xml version="1.0" encoding="utf-8"?>
<ds:datastoreItem xmlns:ds="http://schemas.openxmlformats.org/officeDocument/2006/customXml" ds:itemID="{CDD4CB0C-E57F-4E7E-8126-1012DBC41E21}">
  <ds:schemaRefs/>
</ds:datastoreItem>
</file>

<file path=customXml/itemProps37.xml><?xml version="1.0" encoding="utf-8"?>
<ds:datastoreItem xmlns:ds="http://schemas.openxmlformats.org/officeDocument/2006/customXml" ds:itemID="{A1E59522-FFED-4222-A575-78FF270A7339}">
  <ds:schemaRefs/>
</ds:datastoreItem>
</file>

<file path=customXml/itemProps38.xml><?xml version="1.0" encoding="utf-8"?>
<ds:datastoreItem xmlns:ds="http://schemas.openxmlformats.org/officeDocument/2006/customXml" ds:itemID="{E054D41F-3D7B-48A7-AB5A-C171A108FA5B}">
  <ds:schemaRefs/>
</ds:datastoreItem>
</file>

<file path=customXml/itemProps39.xml><?xml version="1.0" encoding="utf-8"?>
<ds:datastoreItem xmlns:ds="http://schemas.openxmlformats.org/officeDocument/2006/customXml" ds:itemID="{C84B01D2-9511-48B1-BBE0-FDA585E5270A}">
  <ds:schemaRefs/>
</ds:datastoreItem>
</file>

<file path=customXml/itemProps4.xml><?xml version="1.0" encoding="utf-8"?>
<ds:datastoreItem xmlns:ds="http://schemas.openxmlformats.org/officeDocument/2006/customXml" ds:itemID="{C25A0809-BBB7-415F-91A8-AB0448AB106A}">
  <ds:schemaRefs/>
</ds:datastoreItem>
</file>

<file path=customXml/itemProps40.xml><?xml version="1.0" encoding="utf-8"?>
<ds:datastoreItem xmlns:ds="http://schemas.openxmlformats.org/officeDocument/2006/customXml" ds:itemID="{476F17EA-5D63-437C-AC53-05BC8598790D}">
  <ds:schemaRefs/>
</ds:datastoreItem>
</file>

<file path=customXml/itemProps41.xml><?xml version="1.0" encoding="utf-8"?>
<ds:datastoreItem xmlns:ds="http://schemas.openxmlformats.org/officeDocument/2006/customXml" ds:itemID="{C37D69D9-DB18-4146-9E3C-E16E3F36D793}">
  <ds:schemaRefs/>
</ds:datastoreItem>
</file>

<file path=customXml/itemProps42.xml><?xml version="1.0" encoding="utf-8"?>
<ds:datastoreItem xmlns:ds="http://schemas.openxmlformats.org/officeDocument/2006/customXml" ds:itemID="{44F1CE61-498A-4401-890C-2BE4C4950456}">
  <ds:schemaRefs/>
</ds:datastoreItem>
</file>

<file path=customXml/itemProps43.xml><?xml version="1.0" encoding="utf-8"?>
<ds:datastoreItem xmlns:ds="http://schemas.openxmlformats.org/officeDocument/2006/customXml" ds:itemID="{4880D691-9539-4351-86DF-9B3E3CC62B1C}">
  <ds:schemaRefs/>
</ds:datastoreItem>
</file>

<file path=customXml/itemProps44.xml><?xml version="1.0" encoding="utf-8"?>
<ds:datastoreItem xmlns:ds="http://schemas.openxmlformats.org/officeDocument/2006/customXml" ds:itemID="{2C6FB455-DA54-4957-B93B-06268A9DD0F7}">
  <ds:schemaRefs/>
</ds:datastoreItem>
</file>

<file path=customXml/itemProps45.xml><?xml version="1.0" encoding="utf-8"?>
<ds:datastoreItem xmlns:ds="http://schemas.openxmlformats.org/officeDocument/2006/customXml" ds:itemID="{5FB496FD-B8EF-4D67-A5FC-09B252EA1A3E}">
  <ds:schemaRefs/>
</ds:datastoreItem>
</file>

<file path=customXml/itemProps46.xml><?xml version="1.0" encoding="utf-8"?>
<ds:datastoreItem xmlns:ds="http://schemas.openxmlformats.org/officeDocument/2006/customXml" ds:itemID="{97AE33A2-7E44-47C4-9671-FB896CD54AAD}">
  <ds:schemaRefs/>
</ds:datastoreItem>
</file>

<file path=customXml/itemProps47.xml><?xml version="1.0" encoding="utf-8"?>
<ds:datastoreItem xmlns:ds="http://schemas.openxmlformats.org/officeDocument/2006/customXml" ds:itemID="{4758805E-DA24-43C3-922D-4D46C1DDD931}">
  <ds:schemaRefs/>
</ds:datastoreItem>
</file>

<file path=customXml/itemProps48.xml><?xml version="1.0" encoding="utf-8"?>
<ds:datastoreItem xmlns:ds="http://schemas.openxmlformats.org/officeDocument/2006/customXml" ds:itemID="{5DF561FA-A48D-45EA-AC78-91FEDCEF754C}">
  <ds:schemaRefs/>
</ds:datastoreItem>
</file>

<file path=customXml/itemProps49.xml><?xml version="1.0" encoding="utf-8"?>
<ds:datastoreItem xmlns:ds="http://schemas.openxmlformats.org/officeDocument/2006/customXml" ds:itemID="{43ABBA0B-F2F0-463A-861F-52ACA89C29C8}">
  <ds:schemaRefs/>
</ds:datastoreItem>
</file>

<file path=customXml/itemProps5.xml><?xml version="1.0" encoding="utf-8"?>
<ds:datastoreItem xmlns:ds="http://schemas.openxmlformats.org/officeDocument/2006/customXml" ds:itemID="{A396AF4B-B87A-4670-B0F8-8403618A5E9B}">
  <ds:schemaRefs/>
</ds:datastoreItem>
</file>

<file path=customXml/itemProps50.xml><?xml version="1.0" encoding="utf-8"?>
<ds:datastoreItem xmlns:ds="http://schemas.openxmlformats.org/officeDocument/2006/customXml" ds:itemID="{72FEBEFD-9C02-4642-B63F-A38314233053}">
  <ds:schemaRefs/>
</ds:datastoreItem>
</file>

<file path=customXml/itemProps51.xml><?xml version="1.0" encoding="utf-8"?>
<ds:datastoreItem xmlns:ds="http://schemas.openxmlformats.org/officeDocument/2006/customXml" ds:itemID="{1E766190-97BE-4EBC-A632-4377CB8AFAAE}">
  <ds:schemaRefs/>
</ds:datastoreItem>
</file>

<file path=customXml/itemProps52.xml><?xml version="1.0" encoding="utf-8"?>
<ds:datastoreItem xmlns:ds="http://schemas.openxmlformats.org/officeDocument/2006/customXml" ds:itemID="{44024112-041F-4216-A5D1-F1F69412E14E}">
  <ds:schemaRefs/>
</ds:datastoreItem>
</file>

<file path=customXml/itemProps53.xml><?xml version="1.0" encoding="utf-8"?>
<ds:datastoreItem xmlns:ds="http://schemas.openxmlformats.org/officeDocument/2006/customXml" ds:itemID="{3F2BEB80-4C2B-4E65-B2E3-52CC69E426EF}">
  <ds:schemaRefs/>
</ds:datastoreItem>
</file>

<file path=customXml/itemProps54.xml><?xml version="1.0" encoding="utf-8"?>
<ds:datastoreItem xmlns:ds="http://schemas.openxmlformats.org/officeDocument/2006/customXml" ds:itemID="{9BE12DBC-9A14-49D5-814C-D47D20D657FE}">
  <ds:schemaRefs/>
</ds:datastoreItem>
</file>

<file path=customXml/itemProps55.xml><?xml version="1.0" encoding="utf-8"?>
<ds:datastoreItem xmlns:ds="http://schemas.openxmlformats.org/officeDocument/2006/customXml" ds:itemID="{0E54A5CE-39A1-49A1-986B-8B3E81DF1057}">
  <ds:schemaRefs/>
</ds:datastoreItem>
</file>

<file path=customXml/itemProps56.xml><?xml version="1.0" encoding="utf-8"?>
<ds:datastoreItem xmlns:ds="http://schemas.openxmlformats.org/officeDocument/2006/customXml" ds:itemID="{5D1922AB-B1EB-45FD-A726-D8D91B8D5211}">
  <ds:schemaRefs/>
</ds:datastoreItem>
</file>

<file path=customXml/itemProps57.xml><?xml version="1.0" encoding="utf-8"?>
<ds:datastoreItem xmlns:ds="http://schemas.openxmlformats.org/officeDocument/2006/customXml" ds:itemID="{BEF05DD1-1321-4EA6-94C9-0E118BBF1017}">
  <ds:schemaRefs/>
</ds:datastoreItem>
</file>

<file path=customXml/itemProps58.xml><?xml version="1.0" encoding="utf-8"?>
<ds:datastoreItem xmlns:ds="http://schemas.openxmlformats.org/officeDocument/2006/customXml" ds:itemID="{8E87F330-D95F-4732-A6B5-B6669F32F3D5}">
  <ds:schemaRefs/>
</ds:datastoreItem>
</file>

<file path=customXml/itemProps59.xml><?xml version="1.0" encoding="utf-8"?>
<ds:datastoreItem xmlns:ds="http://schemas.openxmlformats.org/officeDocument/2006/customXml" ds:itemID="{16452D65-A45D-4F31-B7E1-57860833F612}">
  <ds:schemaRefs/>
</ds:datastoreItem>
</file>

<file path=customXml/itemProps6.xml><?xml version="1.0" encoding="utf-8"?>
<ds:datastoreItem xmlns:ds="http://schemas.openxmlformats.org/officeDocument/2006/customXml" ds:itemID="{5472C040-85B5-4A04-98F6-2311EE197AAC}">
  <ds:schemaRefs/>
</ds:datastoreItem>
</file>

<file path=customXml/itemProps60.xml><?xml version="1.0" encoding="utf-8"?>
<ds:datastoreItem xmlns:ds="http://schemas.openxmlformats.org/officeDocument/2006/customXml" ds:itemID="{0167E671-747B-4BED-8D20-CA68154C1FAA}">
  <ds:schemaRefs/>
</ds:datastoreItem>
</file>

<file path=customXml/itemProps61.xml><?xml version="1.0" encoding="utf-8"?>
<ds:datastoreItem xmlns:ds="http://schemas.openxmlformats.org/officeDocument/2006/customXml" ds:itemID="{A8D5BA15-7E3C-4638-9DD8-B1977D11E9D1}">
  <ds:schemaRefs/>
</ds:datastoreItem>
</file>

<file path=customXml/itemProps62.xml><?xml version="1.0" encoding="utf-8"?>
<ds:datastoreItem xmlns:ds="http://schemas.openxmlformats.org/officeDocument/2006/customXml" ds:itemID="{CEAB19F4-A357-4105-8585-32FE4E8DA037}">
  <ds:schemaRefs/>
</ds:datastoreItem>
</file>

<file path=customXml/itemProps63.xml><?xml version="1.0" encoding="utf-8"?>
<ds:datastoreItem xmlns:ds="http://schemas.openxmlformats.org/officeDocument/2006/customXml" ds:itemID="{729EC055-209A-4B57-8034-0E176D717C50}">
  <ds:schemaRefs/>
</ds:datastoreItem>
</file>

<file path=customXml/itemProps64.xml><?xml version="1.0" encoding="utf-8"?>
<ds:datastoreItem xmlns:ds="http://schemas.openxmlformats.org/officeDocument/2006/customXml" ds:itemID="{41442CB6-D867-4513-B76D-6AC153E35CD2}">
  <ds:schemaRefs/>
</ds:datastoreItem>
</file>

<file path=customXml/itemProps65.xml><?xml version="1.0" encoding="utf-8"?>
<ds:datastoreItem xmlns:ds="http://schemas.openxmlformats.org/officeDocument/2006/customXml" ds:itemID="{548C2A50-D6AE-4B09-AEB6-FA64395C5572}">
  <ds:schemaRefs/>
</ds:datastoreItem>
</file>

<file path=customXml/itemProps66.xml><?xml version="1.0" encoding="utf-8"?>
<ds:datastoreItem xmlns:ds="http://schemas.openxmlformats.org/officeDocument/2006/customXml" ds:itemID="{A0E42047-5A9E-49E3-A5F6-EB43728C5733}">
  <ds:schemaRefs/>
</ds:datastoreItem>
</file>

<file path=customXml/itemProps67.xml><?xml version="1.0" encoding="utf-8"?>
<ds:datastoreItem xmlns:ds="http://schemas.openxmlformats.org/officeDocument/2006/customXml" ds:itemID="{029CAEBF-DDE6-4545-AB8C-115E944799B6}">
  <ds:schemaRefs/>
</ds:datastoreItem>
</file>

<file path=customXml/itemProps68.xml><?xml version="1.0" encoding="utf-8"?>
<ds:datastoreItem xmlns:ds="http://schemas.openxmlformats.org/officeDocument/2006/customXml" ds:itemID="{4DD4C37F-B302-4100-92FD-60B96634E5D9}">
  <ds:schemaRefs/>
</ds:datastoreItem>
</file>

<file path=customXml/itemProps69.xml><?xml version="1.0" encoding="utf-8"?>
<ds:datastoreItem xmlns:ds="http://schemas.openxmlformats.org/officeDocument/2006/customXml" ds:itemID="{C8C46F2B-776A-4848-B9B9-D0C4A089E63C}">
  <ds:schemaRefs/>
</ds:datastoreItem>
</file>

<file path=customXml/itemProps7.xml><?xml version="1.0" encoding="utf-8"?>
<ds:datastoreItem xmlns:ds="http://schemas.openxmlformats.org/officeDocument/2006/customXml" ds:itemID="{CFE1C098-1CEC-447D-9B00-9060B5EC5267}">
  <ds:schemaRefs/>
</ds:datastoreItem>
</file>

<file path=customXml/itemProps70.xml><?xml version="1.0" encoding="utf-8"?>
<ds:datastoreItem xmlns:ds="http://schemas.openxmlformats.org/officeDocument/2006/customXml" ds:itemID="{F710A52F-E0C3-438F-81CB-80EC32DB8307}">
  <ds:schemaRefs/>
</ds:datastoreItem>
</file>

<file path=customXml/itemProps71.xml><?xml version="1.0" encoding="utf-8"?>
<ds:datastoreItem xmlns:ds="http://schemas.openxmlformats.org/officeDocument/2006/customXml" ds:itemID="{00C09603-D37C-4681-A5EC-D1AEF86C9292}">
  <ds:schemaRefs/>
</ds:datastoreItem>
</file>

<file path=customXml/itemProps72.xml><?xml version="1.0" encoding="utf-8"?>
<ds:datastoreItem xmlns:ds="http://schemas.openxmlformats.org/officeDocument/2006/customXml" ds:itemID="{B189D21A-9BCE-4472-B300-91048DEAC7C9}">
  <ds:schemaRefs/>
</ds:datastoreItem>
</file>

<file path=customXml/itemProps73.xml><?xml version="1.0" encoding="utf-8"?>
<ds:datastoreItem xmlns:ds="http://schemas.openxmlformats.org/officeDocument/2006/customXml" ds:itemID="{39B0A401-5F51-468E-9DB1-97E06DD94176}">
  <ds:schemaRefs/>
</ds:datastoreItem>
</file>

<file path=customXml/itemProps74.xml><?xml version="1.0" encoding="utf-8"?>
<ds:datastoreItem xmlns:ds="http://schemas.openxmlformats.org/officeDocument/2006/customXml" ds:itemID="{DD9B70DA-8AE2-418E-B6A1-210635D8955F}">
  <ds:schemaRefs/>
</ds:datastoreItem>
</file>

<file path=customXml/itemProps75.xml><?xml version="1.0" encoding="utf-8"?>
<ds:datastoreItem xmlns:ds="http://schemas.openxmlformats.org/officeDocument/2006/customXml" ds:itemID="{03A023DF-10B9-47EB-AEFF-E193DF32CF66}">
  <ds:schemaRefs/>
</ds:datastoreItem>
</file>

<file path=customXml/itemProps76.xml><?xml version="1.0" encoding="utf-8"?>
<ds:datastoreItem xmlns:ds="http://schemas.openxmlformats.org/officeDocument/2006/customXml" ds:itemID="{2C765966-9336-47B1-8965-0DC17D6EF72F}">
  <ds:schemaRefs/>
</ds:datastoreItem>
</file>

<file path=customXml/itemProps77.xml><?xml version="1.0" encoding="utf-8"?>
<ds:datastoreItem xmlns:ds="http://schemas.openxmlformats.org/officeDocument/2006/customXml" ds:itemID="{2F1225FF-BE2F-4235-B07E-167C81715FF9}">
  <ds:schemaRefs/>
</ds:datastoreItem>
</file>

<file path=customXml/itemProps78.xml><?xml version="1.0" encoding="utf-8"?>
<ds:datastoreItem xmlns:ds="http://schemas.openxmlformats.org/officeDocument/2006/customXml" ds:itemID="{93E60871-6263-4A79-B320-BEBF8F61D590}">
  <ds:schemaRefs/>
</ds:datastoreItem>
</file>

<file path=customXml/itemProps79.xml><?xml version="1.0" encoding="utf-8"?>
<ds:datastoreItem xmlns:ds="http://schemas.openxmlformats.org/officeDocument/2006/customXml" ds:itemID="{3D3DA196-58C0-4B96-8545-FE7EA772C230}">
  <ds:schemaRefs/>
</ds:datastoreItem>
</file>

<file path=customXml/itemProps8.xml><?xml version="1.0" encoding="utf-8"?>
<ds:datastoreItem xmlns:ds="http://schemas.openxmlformats.org/officeDocument/2006/customXml" ds:itemID="{CEAD7FF8-5AEA-4705-818E-BD595926E9AF}">
  <ds:schemaRefs/>
</ds:datastoreItem>
</file>

<file path=customXml/itemProps80.xml><?xml version="1.0" encoding="utf-8"?>
<ds:datastoreItem xmlns:ds="http://schemas.openxmlformats.org/officeDocument/2006/customXml" ds:itemID="{D7C9D78A-6DD7-4FC8-9425-84F6C11A6861}">
  <ds:schemaRefs/>
</ds:datastoreItem>
</file>

<file path=customXml/itemProps81.xml><?xml version="1.0" encoding="utf-8"?>
<ds:datastoreItem xmlns:ds="http://schemas.openxmlformats.org/officeDocument/2006/customXml" ds:itemID="{F58C37B4-6556-4A8C-91F1-402F67FF9885}">
  <ds:schemaRefs/>
</ds:datastoreItem>
</file>

<file path=customXml/itemProps82.xml><?xml version="1.0" encoding="utf-8"?>
<ds:datastoreItem xmlns:ds="http://schemas.openxmlformats.org/officeDocument/2006/customXml" ds:itemID="{30530AE2-B8FE-42C6-BF34-F4671625D31A}">
  <ds:schemaRefs/>
</ds:datastoreItem>
</file>

<file path=customXml/itemProps83.xml><?xml version="1.0" encoding="utf-8"?>
<ds:datastoreItem xmlns:ds="http://schemas.openxmlformats.org/officeDocument/2006/customXml" ds:itemID="{9CD491C8-A03C-4F5D-957D-3D7B1A00D838}">
  <ds:schemaRefs/>
</ds:datastoreItem>
</file>

<file path=customXml/itemProps84.xml><?xml version="1.0" encoding="utf-8"?>
<ds:datastoreItem xmlns:ds="http://schemas.openxmlformats.org/officeDocument/2006/customXml" ds:itemID="{6C9220EC-F96E-4A0F-ACBC-CC826A1701B5}">
  <ds:schemaRefs/>
</ds:datastoreItem>
</file>

<file path=customXml/itemProps85.xml><?xml version="1.0" encoding="utf-8"?>
<ds:datastoreItem xmlns:ds="http://schemas.openxmlformats.org/officeDocument/2006/customXml" ds:itemID="{CA9A63AE-E1DB-4148-BA32-C7E3EF4A71F3}">
  <ds:schemaRefs/>
</ds:datastoreItem>
</file>

<file path=customXml/itemProps86.xml><?xml version="1.0" encoding="utf-8"?>
<ds:datastoreItem xmlns:ds="http://schemas.openxmlformats.org/officeDocument/2006/customXml" ds:itemID="{8A2B7BA1-7BE2-41EA-9BB1-CA3C90EEA20E}">
  <ds:schemaRefs/>
</ds:datastoreItem>
</file>

<file path=customXml/itemProps87.xml><?xml version="1.0" encoding="utf-8"?>
<ds:datastoreItem xmlns:ds="http://schemas.openxmlformats.org/officeDocument/2006/customXml" ds:itemID="{A00C5C68-F06B-4932-B091-E6634F135FF9}">
  <ds:schemaRefs/>
</ds:datastoreItem>
</file>

<file path=customXml/itemProps88.xml><?xml version="1.0" encoding="utf-8"?>
<ds:datastoreItem xmlns:ds="http://schemas.openxmlformats.org/officeDocument/2006/customXml" ds:itemID="{8A6D64C0-9FED-45D2-93E8-43023245E134}">
  <ds:schemaRefs/>
</ds:datastoreItem>
</file>

<file path=customXml/itemProps89.xml><?xml version="1.0" encoding="utf-8"?>
<ds:datastoreItem xmlns:ds="http://schemas.openxmlformats.org/officeDocument/2006/customXml" ds:itemID="{56A002D2-3441-4EDD-A8BB-54BCDC5F9E62}">
  <ds:schemaRefs/>
</ds:datastoreItem>
</file>

<file path=customXml/itemProps9.xml><?xml version="1.0" encoding="utf-8"?>
<ds:datastoreItem xmlns:ds="http://schemas.openxmlformats.org/officeDocument/2006/customXml" ds:itemID="{8DCD15ED-6558-427B-AA15-DEFA7CFE09E6}">
  <ds:schemaRefs/>
</ds:datastoreItem>
</file>

<file path=customXml/itemProps90.xml><?xml version="1.0" encoding="utf-8"?>
<ds:datastoreItem xmlns:ds="http://schemas.openxmlformats.org/officeDocument/2006/customXml" ds:itemID="{D75E163D-59CF-471E-B52D-49CC8CD23FB6}">
  <ds:schemaRefs/>
</ds:datastoreItem>
</file>

<file path=customXml/itemProps91.xml><?xml version="1.0" encoding="utf-8"?>
<ds:datastoreItem xmlns:ds="http://schemas.openxmlformats.org/officeDocument/2006/customXml" ds:itemID="{AA358CA8-CA32-4572-AB37-FFB6CCC0C1D7}">
  <ds:schemaRefs/>
</ds:datastoreItem>
</file>

<file path=customXml/itemProps92.xml><?xml version="1.0" encoding="utf-8"?>
<ds:datastoreItem xmlns:ds="http://schemas.openxmlformats.org/officeDocument/2006/customXml" ds:itemID="{80777CA3-DB6A-49DD-B529-F70ACAB52F85}">
  <ds:schemaRefs/>
</ds:datastoreItem>
</file>

<file path=customXml/itemProps93.xml><?xml version="1.0" encoding="utf-8"?>
<ds:datastoreItem xmlns:ds="http://schemas.openxmlformats.org/officeDocument/2006/customXml" ds:itemID="{1C874BD7-725D-4E36-B2FF-AD32B8823297}">
  <ds:schemaRefs/>
</ds:datastoreItem>
</file>

<file path=customXml/itemProps94.xml><?xml version="1.0" encoding="utf-8"?>
<ds:datastoreItem xmlns:ds="http://schemas.openxmlformats.org/officeDocument/2006/customXml" ds:itemID="{B4134A97-23B9-46CC-960C-A949B2B47312}">
  <ds:schemaRefs/>
</ds:datastoreItem>
</file>

<file path=customXml/itemProps95.xml><?xml version="1.0" encoding="utf-8"?>
<ds:datastoreItem xmlns:ds="http://schemas.openxmlformats.org/officeDocument/2006/customXml" ds:itemID="{BAE5BEA0-DF4E-4058-BCFD-6D9F83B4F3DA}">
  <ds:schemaRefs/>
</ds:datastoreItem>
</file>

<file path=customXml/itemProps96.xml><?xml version="1.0" encoding="utf-8"?>
<ds:datastoreItem xmlns:ds="http://schemas.openxmlformats.org/officeDocument/2006/customXml" ds:itemID="{CD34AB54-5269-4AE1-A8FB-2DE93E5D2D01}">
  <ds:schemaRefs/>
</ds:datastoreItem>
</file>

<file path=customXml/itemProps97.xml><?xml version="1.0" encoding="utf-8"?>
<ds:datastoreItem xmlns:ds="http://schemas.openxmlformats.org/officeDocument/2006/customXml" ds:itemID="{1E5794C4-E5CD-4EE7-850B-D5C7BA6312F3}">
  <ds:schemaRefs/>
</ds:datastoreItem>
</file>

<file path=customXml/itemProps98.xml><?xml version="1.0" encoding="utf-8"?>
<ds:datastoreItem xmlns:ds="http://schemas.openxmlformats.org/officeDocument/2006/customXml" ds:itemID="{431A6604-7BD4-4DF0-BC8E-9BB254423986}">
  <ds:schemaRefs/>
</ds:datastoreItem>
</file>

<file path=customXml/itemProps99.xml><?xml version="1.0" encoding="utf-8"?>
<ds:datastoreItem xmlns:ds="http://schemas.openxmlformats.org/officeDocument/2006/customXml" ds:itemID="{C96CD4D9-DF7A-445F-AEB2-629F24D46825}">
  <ds:schemaRefs/>
</ds:datastoreItem>
</file>

<file path=docProps/app.xml><?xml version="1.0" encoding="utf-8"?>
<Properties xmlns="http://schemas.openxmlformats.org/officeDocument/2006/extended-properties" xmlns:vt="http://schemas.openxmlformats.org/officeDocument/2006/docPropsVTypes">
  <TotalTime>4</TotalTime>
  <Words>5719</Words>
  <Application>Microsoft Office PowerPoint</Application>
  <PresentationFormat>自定义</PresentationFormat>
  <Paragraphs>1058</Paragraphs>
  <Slides>150</Slides>
  <Notes>149</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150</vt:i4>
      </vt:variant>
    </vt:vector>
  </HeadingPairs>
  <TitlesOfParts>
    <vt:vector size="152" baseType="lpstr">
      <vt:lpstr>21版53中考课件版式</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cp:lastPrinted>2021-04-02T18:13:56Z</cp:lastPrinted>
  <dcterms:created xsi:type="dcterms:W3CDTF">2021-04-02T18:13:56Z</dcterms:created>
  <dcterms:modified xsi:type="dcterms:W3CDTF">2021-04-26T13:15:31Z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