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308" r:id="rId4"/>
    <p:sldId id="264" r:id="rId5"/>
    <p:sldId id="309" r:id="rId6"/>
    <p:sldId id="310" r:id="rId7"/>
    <p:sldId id="311" r:id="rId8"/>
    <p:sldId id="312" r:id="rId9"/>
    <p:sldId id="306" r:id="rId10"/>
    <p:sldId id="313" r:id="rId11"/>
    <p:sldId id="314" r:id="rId12"/>
    <p:sldId id="315" r:id="rId13"/>
    <p:sldId id="316" r:id="rId14"/>
    <p:sldId id="317" r:id="rId15"/>
    <p:sldId id="260" r:id="rId16"/>
    <p:sldId id="31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210" y="-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5386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第三章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5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3.3.1</a:t>
            </a:r>
            <a:r>
              <a:rPr lang="zh-CN" altLang="zh-CN" sz="2000" b="1" i="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　汽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化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4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5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7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7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第三章　物态变化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24D283C8-5852-4AF5-A770-024BADAE5E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7127682"/>
              </p:ext>
            </p:extLst>
          </p:nvPr>
        </p:nvGraphicFramePr>
        <p:xfrm>
          <a:off x="497958" y="1168100"/>
          <a:ext cx="11430000" cy="2989530"/>
        </p:xfrm>
        <a:graphic>
          <a:graphicData uri="http://schemas.openxmlformats.org/presentationml/2006/ole">
            <p:oleObj spid="_x0000_s3075" name="Document" r:id="rId3" imgW="3847376" imgH="100615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38E1F75-42DC-498A-8AA1-E635C8862738}"/>
              </a:ext>
            </a:extLst>
          </p:cNvPr>
          <p:cNvSpPr>
            <a:spLocks noChangeAspect="1"/>
          </p:cNvSpPr>
          <p:nvPr/>
        </p:nvSpPr>
        <p:spPr>
          <a:xfrm>
            <a:off x="264042" y="4157630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住在非洲沙漠中的居民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由于没有电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夏天无法用冰箱保鲜食物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一位物理老师发明了一种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沙漠冰箱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罐中罐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它由一个内罐和一个外罐组成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两罐之间填上潮湿的沙子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使用时将食物和饮料放在内罐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罐口盖上湿布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然后放在干燥通风的地方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并经常在两罐间的沙子上洒些水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这样就能起到保鲜作用。经常在两罐间洒些水的作用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保证水分的持续蒸发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而蒸发吸热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有致冷作用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将此罐放在干燥通风的地方是为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加快沙子中水的蒸发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E6F1176-9607-4F8A-B1F4-E5085F809608}"/>
              </a:ext>
            </a:extLst>
          </p:cNvPr>
          <p:cNvSpPr/>
          <p:nvPr/>
        </p:nvSpPr>
        <p:spPr>
          <a:xfrm>
            <a:off x="745404" y="5836022"/>
            <a:ext cx="572982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B30660F-0D44-496A-8708-CFD28EDC4139}"/>
              </a:ext>
            </a:extLst>
          </p:cNvPr>
          <p:cNvSpPr/>
          <p:nvPr/>
        </p:nvSpPr>
        <p:spPr>
          <a:xfrm>
            <a:off x="639079" y="6235653"/>
            <a:ext cx="572982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11344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91A3BCA-0A11-4F3C-AB20-2E83BBB5B94B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小李同学看到在沸腾的油锅中取铁球的表演后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得知锅中的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是由油和醋组成的混合液体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油的沸点为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287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醋的沸点只有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当温度达到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时液体就沸腾了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继续加热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液体的温度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不会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表演时铁球的温度不可能超过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只有当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醋全部汽化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继续加热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液体温度才会升高。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关于蒸发和沸腾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蒸发和沸腾都可以在任何温度下发生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蒸发和沸腾都需要吸热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蒸发是在液体表面进行的汽化现象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沸腾则是在液体表面和内部同时进行的汽化现象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蒸发是缓慢的汽化现象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沸腾是剧烈的汽化现象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BF8A75A-E9BD-4F84-B792-FE9F66723A89}"/>
              </a:ext>
            </a:extLst>
          </p:cNvPr>
          <p:cNvSpPr/>
          <p:nvPr/>
        </p:nvSpPr>
        <p:spPr>
          <a:xfrm>
            <a:off x="7082408" y="2157156"/>
            <a:ext cx="36038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0052863-F931-490D-BC03-43247C31D086}"/>
              </a:ext>
            </a:extLst>
          </p:cNvPr>
          <p:cNvSpPr/>
          <p:nvPr/>
        </p:nvSpPr>
        <p:spPr>
          <a:xfrm>
            <a:off x="1542844" y="2578052"/>
            <a:ext cx="66872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B28B322-74EB-4BD5-B3DE-305F2D437FFD}"/>
              </a:ext>
            </a:extLst>
          </p:cNvPr>
          <p:cNvSpPr/>
          <p:nvPr/>
        </p:nvSpPr>
        <p:spPr>
          <a:xfrm>
            <a:off x="9410937" y="2578052"/>
            <a:ext cx="66872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DF98922-65DD-4040-AC54-2E649AF76499}"/>
              </a:ext>
            </a:extLst>
          </p:cNvPr>
          <p:cNvSpPr/>
          <p:nvPr/>
        </p:nvSpPr>
        <p:spPr>
          <a:xfrm>
            <a:off x="381238" y="2967046"/>
            <a:ext cx="157515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4E77E74-44CE-4796-ABDC-C14ED92C09EE}"/>
              </a:ext>
            </a:extLst>
          </p:cNvPr>
          <p:cNvSpPr/>
          <p:nvPr/>
        </p:nvSpPr>
        <p:spPr>
          <a:xfrm>
            <a:off x="5551320" y="3372730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81307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04D5E854-5345-42DB-B69E-AABC657980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1657328"/>
              </p:ext>
            </p:extLst>
          </p:nvPr>
        </p:nvGraphicFramePr>
        <p:xfrm>
          <a:off x="4529951" y="3178175"/>
          <a:ext cx="5932487" cy="2982913"/>
        </p:xfrm>
        <a:graphic>
          <a:graphicData uri="http://schemas.openxmlformats.org/presentationml/2006/ole">
            <p:oleObj spid="_x0000_s4099" name="Document" r:id="rId3" imgW="2007593" imgH="100615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13BE4A2-92F3-4F6F-BE8B-ADB87C45A1F3}"/>
              </a:ext>
            </a:extLst>
          </p:cNvPr>
          <p:cNvSpPr>
            <a:spLocks noChangeAspect="1"/>
          </p:cNvSpPr>
          <p:nvPr/>
        </p:nvSpPr>
        <p:spPr>
          <a:xfrm>
            <a:off x="306572" y="1078979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炖菜是鸡西人舌尖上的美味。通常是把食物放入炖碗中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然后将碗放在大锅内的水中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碗与锅底不接触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如图所示。当锅里的水沸腾以后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碗中的汤将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同时沸腾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稍后沸腾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不会沸腾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汤的温度总是低于水的温度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不会沸腾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汤的温度能够达到水的沸点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下列措施中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能使蒸发减慢的是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给湿头发吹热风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把湿衣服晾在通风向阳处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把盛有酒精的瓶口盖严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将玻璃板上的水滴向周围摊开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028D26D-1008-4BDD-91F9-489339B9EA98}"/>
              </a:ext>
            </a:extLst>
          </p:cNvPr>
          <p:cNvSpPr/>
          <p:nvPr/>
        </p:nvSpPr>
        <p:spPr>
          <a:xfrm>
            <a:off x="7496194" y="1551101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9EBA0E3-6805-46ED-884F-4D84CADCD4E5}"/>
              </a:ext>
            </a:extLst>
          </p:cNvPr>
          <p:cNvSpPr/>
          <p:nvPr/>
        </p:nvSpPr>
        <p:spPr>
          <a:xfrm>
            <a:off x="4743246" y="3645714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73244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6F09771D-ACE2-4622-A9A5-4E908B2E8A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67863403"/>
              </p:ext>
            </p:extLst>
          </p:nvPr>
        </p:nvGraphicFramePr>
        <p:xfrm>
          <a:off x="1392864" y="1482368"/>
          <a:ext cx="8929577" cy="4667400"/>
        </p:xfrm>
        <a:graphic>
          <a:graphicData uri="http://schemas.openxmlformats.org/presentationml/2006/ole">
            <p:oleObj spid="_x0000_s5123" name="Document" r:id="rId3" imgW="3847376" imgH="201194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9743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276B583-26DE-42FC-B5E2-E55A3008CE84}"/>
              </a:ext>
            </a:extLst>
          </p:cNvPr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个标准大气压下做观察水沸腾的实验时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甲、乙、丙三组同学分别从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两套器材中任选一套来完成实验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实验室已准备多套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甲组同学发现所测水的沸点高于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他们选择的是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乙、丙两组同学虽然选用的实验装置相同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但水开始沸腾的时刻不同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他们绘制的水温随时间变化的图像如图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两个图像不同的原因是水的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质量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“D”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“E”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是水沸腾时的情景。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4479DBB-5EBF-4FFA-BAEC-FA9B23683484}"/>
              </a:ext>
            </a:extLst>
          </p:cNvPr>
          <p:cNvSpPr/>
          <p:nvPr/>
        </p:nvSpPr>
        <p:spPr>
          <a:xfrm>
            <a:off x="7816054" y="3156965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03CAEAF-DCCD-4756-A747-B8A474AFFF8F}"/>
              </a:ext>
            </a:extLst>
          </p:cNvPr>
          <p:cNvSpPr/>
          <p:nvPr/>
        </p:nvSpPr>
        <p:spPr>
          <a:xfrm>
            <a:off x="7957500" y="3980836"/>
            <a:ext cx="708035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70C815A-82D9-4884-BE56-21AFFDC9F979}"/>
              </a:ext>
            </a:extLst>
          </p:cNvPr>
          <p:cNvSpPr/>
          <p:nvPr/>
        </p:nvSpPr>
        <p:spPr>
          <a:xfrm>
            <a:off x="1585375" y="4383810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2985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0C35413F-7C18-47EB-B904-07EDEB41FD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0924331"/>
              </p:ext>
            </p:extLst>
          </p:nvPr>
        </p:nvGraphicFramePr>
        <p:xfrm>
          <a:off x="381000" y="3528528"/>
          <a:ext cx="11430000" cy="2989530"/>
        </p:xfrm>
        <a:graphic>
          <a:graphicData uri="http://schemas.openxmlformats.org/presentationml/2006/ole">
            <p:oleObj spid="_x0000_s6147" name="Document" r:id="rId3" imgW="3847376" imgH="100615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D710604-FD51-4B6C-98A9-8CAC5430B9C0}"/>
              </a:ext>
            </a:extLst>
          </p:cNvPr>
          <p:cNvSpPr>
            <a:spLocks noChangeAspect="1"/>
          </p:cNvSpPr>
          <p:nvPr/>
        </p:nvSpPr>
        <p:spPr>
          <a:xfrm>
            <a:off x="381000" y="1019639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李华同学在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块相同的玻璃板上各滴一滴质量相同的水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进行如图所示的实验探究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得出水蒸发快慢与水的温度、水的表面积和水面上方空气流动快慢有关。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两图的对比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可以得出水蒸发快慢与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水面上方的空气流动快慢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两图的对比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可以得出水蒸发快慢与水的温度有关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在相同的自然环境下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李华同学在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块相同的玻璃板上分别滴上质量相同的水和酒精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如图甲、乙所示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并控制它们的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表面积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结果发现图乙中的酒精先蒸发完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于是可以得出结论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在其他条件都相同的情况下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液体蒸发的快慢还与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液体种类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747CDEC-F61D-466E-A010-F11649DBBFA2}"/>
              </a:ext>
            </a:extLst>
          </p:cNvPr>
          <p:cNvSpPr/>
          <p:nvPr/>
        </p:nvSpPr>
        <p:spPr>
          <a:xfrm>
            <a:off x="6859125" y="1892614"/>
            <a:ext cx="323117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950CA20-A005-41A1-870B-FDF1B9ED5212}"/>
              </a:ext>
            </a:extLst>
          </p:cNvPr>
          <p:cNvSpPr/>
          <p:nvPr/>
        </p:nvSpPr>
        <p:spPr>
          <a:xfrm>
            <a:off x="1883087" y="2287613"/>
            <a:ext cx="77505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8A040DF-CE9D-4A5F-8010-739026D45745}"/>
              </a:ext>
            </a:extLst>
          </p:cNvPr>
          <p:cNvSpPr/>
          <p:nvPr/>
        </p:nvSpPr>
        <p:spPr>
          <a:xfrm>
            <a:off x="4349841" y="3093167"/>
            <a:ext cx="89201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9F77E84-5B6E-4B68-A14D-7A486015C8D6}"/>
              </a:ext>
            </a:extLst>
          </p:cNvPr>
          <p:cNvSpPr/>
          <p:nvPr/>
        </p:nvSpPr>
        <p:spPr>
          <a:xfrm>
            <a:off x="7390752" y="3503431"/>
            <a:ext cx="144490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AB70876E-3739-4BC1-88D1-39C6F0AC49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8147325"/>
              </p:ext>
            </p:extLst>
          </p:nvPr>
        </p:nvGraphicFramePr>
        <p:xfrm>
          <a:off x="519223" y="1416075"/>
          <a:ext cx="11430000" cy="1791832"/>
        </p:xfrm>
        <a:graphic>
          <a:graphicData uri="http://schemas.openxmlformats.org/presentationml/2006/ole">
            <p:oleObj spid="_x0000_s7171" name="Document" r:id="rId3" imgW="3847376" imgH="603475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80CFA32-AA99-49BB-876A-CF394FEF9F10}"/>
              </a:ext>
            </a:extLst>
          </p:cNvPr>
          <p:cNvSpPr>
            <a:spLocks noChangeAspect="1"/>
          </p:cNvSpPr>
          <p:nvPr/>
        </p:nvSpPr>
        <p:spPr>
          <a:xfrm>
            <a:off x="381000" y="3119823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我们知道液体蒸发时要吸热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请你举一个应用蒸发吸热的事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夏天吹风扇感觉凉快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AEC5887-D8A9-4363-AA31-45B195319CB6}"/>
              </a:ext>
            </a:extLst>
          </p:cNvPr>
          <p:cNvSpPr/>
          <p:nvPr/>
        </p:nvSpPr>
        <p:spPr>
          <a:xfrm>
            <a:off x="1117545" y="3587899"/>
            <a:ext cx="424126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21492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3</a:t>
            </a:r>
            <a:r>
              <a:rPr lang="zh-CN" altLang="zh-CN"/>
              <a:t>节　汽化和液化</a:t>
            </a:r>
          </a:p>
        </p:txBody>
      </p:sp>
    </p:spTree>
    <p:extLst>
      <p:ext uri="{BB962C8B-B14F-4D97-AF65-F5344CB8AC3E}">
        <p14:creationId xmlns:p14="http://schemas.microsoft.com/office/powerpoint/2010/main" xmlns="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1</a:t>
            </a:r>
            <a:r>
              <a:rPr lang="zh-CN" altLang="zh-CN"/>
              <a:t>课时　汽　化</a:t>
            </a:r>
          </a:p>
        </p:txBody>
      </p:sp>
    </p:spTree>
    <p:extLst>
      <p:ext uri="{BB962C8B-B14F-4D97-AF65-F5344CB8AC3E}">
        <p14:creationId xmlns:p14="http://schemas.microsoft.com/office/powerpoint/2010/main" xmlns="" val="3137732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C9FBC10-7F23-4456-8389-52D6AB94BFAD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汽化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炎炎夏日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考场如火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细心的监考老师轻轻地在教室地面上洒了些水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不一会儿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考生们就有凉爽、舒适的感觉。对于这一现象所蕴含的物理知识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利用了水的汽化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吸收热量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利用了水的汽化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放出热量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利用了水的凝固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吸收热量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利用了水的挥发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放出热量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4B61B7A-726A-446D-A55F-2BA988EA3001}"/>
              </a:ext>
            </a:extLst>
          </p:cNvPr>
          <p:cNvSpPr/>
          <p:nvPr/>
        </p:nvSpPr>
        <p:spPr>
          <a:xfrm>
            <a:off x="9421571" y="3007760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AE3DB0A-8AD9-430C-B729-42AC06036EFB}"/>
              </a:ext>
            </a:extLst>
          </p:cNvPr>
          <p:cNvSpPr>
            <a:spLocks noChangeAspect="1"/>
          </p:cNvSpPr>
          <p:nvPr/>
        </p:nvSpPr>
        <p:spPr>
          <a:xfrm>
            <a:off x="381000" y="1524939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教室内气温为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小江同学在温度计的玻璃泡上涂抹少量温度与室温相同的酒精。下列能正确地反映温度计示数随时间变化的图像是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06688201-F0AE-41C8-964E-543BE21CBB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6929307"/>
              </p:ext>
            </p:extLst>
          </p:nvPr>
        </p:nvGraphicFramePr>
        <p:xfrm>
          <a:off x="1903227" y="2284536"/>
          <a:ext cx="8631866" cy="4063101"/>
        </p:xfrm>
        <a:graphic>
          <a:graphicData uri="http://schemas.openxmlformats.org/presentationml/2006/ole">
            <p:oleObj spid="_x0000_s1027" name="Document" r:id="rId3" imgW="3847376" imgH="1810785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7415899-5FBD-43F0-A8C5-E0D84581B3BA}"/>
              </a:ext>
            </a:extLst>
          </p:cNvPr>
          <p:cNvSpPr/>
          <p:nvPr/>
        </p:nvSpPr>
        <p:spPr>
          <a:xfrm>
            <a:off x="5997085" y="1980602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34608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D086969-E826-4964-9238-F809B046025B}"/>
              </a:ext>
            </a:extLst>
          </p:cNvPr>
          <p:cNvSpPr>
            <a:spLocks noChangeAspect="1"/>
          </p:cNvSpPr>
          <p:nvPr/>
        </p:nvSpPr>
        <p:spPr>
          <a:xfrm>
            <a:off x="381000" y="1310061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沸腾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如图所示是水沸腾时观察到的实验情景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本实验中水的沸点是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98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此实验环境的大气压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小于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个标准大气压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水沸腾过程中需要不断吸收热量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但温度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481C56AA-DDFA-4116-9902-86A62C1FFB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4513999"/>
              </p:ext>
            </p:extLst>
          </p:nvPr>
        </p:nvGraphicFramePr>
        <p:xfrm>
          <a:off x="1477925" y="3048545"/>
          <a:ext cx="9057167" cy="3314237"/>
        </p:xfrm>
        <a:graphic>
          <a:graphicData uri="http://schemas.openxmlformats.org/presentationml/2006/ole">
            <p:oleObj spid="_x0000_s2051" name="Document" r:id="rId3" imgW="3847376" imgH="1408468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F98076A-1095-4A86-B5AC-F2B1A6041D25}"/>
              </a:ext>
            </a:extLst>
          </p:cNvPr>
          <p:cNvSpPr/>
          <p:nvPr/>
        </p:nvSpPr>
        <p:spPr>
          <a:xfrm>
            <a:off x="8283892" y="1763753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DB7BD14-BFFA-46A5-98DB-BC761B419EB5}"/>
              </a:ext>
            </a:extLst>
          </p:cNvPr>
          <p:cNvSpPr/>
          <p:nvPr/>
        </p:nvSpPr>
        <p:spPr>
          <a:xfrm>
            <a:off x="490222" y="2189051"/>
            <a:ext cx="58366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DC88D40-9C13-4F22-AEAE-66EE5ABA62E8}"/>
              </a:ext>
            </a:extLst>
          </p:cNvPr>
          <p:cNvSpPr/>
          <p:nvPr/>
        </p:nvSpPr>
        <p:spPr>
          <a:xfrm>
            <a:off x="919803" y="2578049"/>
            <a:ext cx="70623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27036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9AB9637-8FB0-4B5C-91D8-D522CDDB3E38}"/>
              </a:ext>
            </a:extLst>
          </p:cNvPr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4.2017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年亚冠赛中一位足球运动员受伤后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医生对着受伤部位喷射一种叫氯乙烷的药液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该药液会在皮肤表面迅速汽化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使受伤部位表面组织骤然变冷而暂时失去痛感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这说明氯乙烷具有较低的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熔点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凝固点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沸点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1543550-6B11-4FBB-8A67-3E312850EC3F}"/>
              </a:ext>
            </a:extLst>
          </p:cNvPr>
          <p:cNvSpPr/>
          <p:nvPr/>
        </p:nvSpPr>
        <p:spPr>
          <a:xfrm>
            <a:off x="1340826" y="3429000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72044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A481EED-7BD7-4F1C-88C8-7657E4A63262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蒸发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植物的蒸腾作用主要在叶片中进行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蒸腾作用能把植物体内的水以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蒸发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的方式变成水蒸气散发到植物体外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蒸发吸热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所以即使在炎热的夏天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植物体也不会由于温度太高而受到伤害。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喝滚烫的茶时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我们可以用嘴向水面吹气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使我们不至于被水烫伤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其主要原因是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向水面吹出的气可以将茶的热量带走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向水面吹气加快了水的蒸发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而蒸发有制冷作用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向水面吹出的二氧化碳有制冷作用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吹出的气体比茶的温度低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与茶混合后使茶的温度降低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27B0389-4A0D-48AA-A766-CFCA3F903E0A}"/>
              </a:ext>
            </a:extLst>
          </p:cNvPr>
          <p:cNvSpPr/>
          <p:nvPr/>
        </p:nvSpPr>
        <p:spPr>
          <a:xfrm>
            <a:off x="8783618" y="2167790"/>
            <a:ext cx="63682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130420C-4A9C-445C-895E-88AE41413863}"/>
              </a:ext>
            </a:extLst>
          </p:cNvPr>
          <p:cNvSpPr/>
          <p:nvPr/>
        </p:nvSpPr>
        <p:spPr>
          <a:xfrm>
            <a:off x="3467339" y="2571828"/>
            <a:ext cx="129604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ECB1C74-439F-4D2D-AFF9-C01CF8133D67}"/>
              </a:ext>
            </a:extLst>
          </p:cNvPr>
          <p:cNvSpPr/>
          <p:nvPr/>
        </p:nvSpPr>
        <p:spPr>
          <a:xfrm>
            <a:off x="10304074" y="3429000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61169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CEE5ED-5A38-481F-9421-60B9614C60F6}"/>
              </a:ext>
            </a:extLst>
          </p:cNvPr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在用水煮鸡蛋时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水沸腾后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小玉认为应该继续用猛火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而小利认为用小火维持沸腾就可以了。你认为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小利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的观念正确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应用到的物理知识是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水沸腾时温度保持不变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空调扇工作时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强力水泵将水槽中冰冷的水抽至超强吸水纤维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吸风轮使空调扇前面的气体流动加快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热空气便从空调扇后面通过吸水纤维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纤维中的水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蒸发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从热空气中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吸收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热空气的温度降低形成冷风经风道送出。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1316EA5-666F-4EA3-99C6-7FAAF695BD47}"/>
              </a:ext>
            </a:extLst>
          </p:cNvPr>
          <p:cNvSpPr/>
          <p:nvPr/>
        </p:nvSpPr>
        <p:spPr>
          <a:xfrm>
            <a:off x="1532213" y="2975862"/>
            <a:ext cx="64746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B08F840-9858-4174-A8E3-9B410876DDE4}"/>
              </a:ext>
            </a:extLst>
          </p:cNvPr>
          <p:cNvSpPr/>
          <p:nvPr/>
        </p:nvSpPr>
        <p:spPr>
          <a:xfrm>
            <a:off x="6671606" y="2975862"/>
            <a:ext cx="306781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B96854F-1DBC-41F2-9C87-D50CC40276B1}"/>
              </a:ext>
            </a:extLst>
          </p:cNvPr>
          <p:cNvSpPr/>
          <p:nvPr/>
        </p:nvSpPr>
        <p:spPr>
          <a:xfrm>
            <a:off x="8762353" y="3787765"/>
            <a:ext cx="64746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7EAA85D-89BA-46FF-9C35-D5B33FE076FD}"/>
              </a:ext>
            </a:extLst>
          </p:cNvPr>
          <p:cNvSpPr/>
          <p:nvPr/>
        </p:nvSpPr>
        <p:spPr>
          <a:xfrm>
            <a:off x="381000" y="4187396"/>
            <a:ext cx="64746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数学模板.potx" id="{C44F3D87-5A41-454B-839C-6223F4F91F5D}" vid="{9D64F39D-18DB-4E7B-A759-502D20CCC53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50</TotalTime>
  <Words>868</Words>
  <Application>Microsoft Office PowerPoint</Application>
  <PresentationFormat>自定义</PresentationFormat>
  <Paragraphs>53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数学模板</vt:lpstr>
      <vt:lpstr>Document</vt:lpstr>
      <vt:lpstr>第三章　物态变化</vt:lpstr>
      <vt:lpstr>第3节　汽化和液化</vt:lpstr>
      <vt:lpstr>第1课时　汽　化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第三章　物态变化</dc:title>
  <dc:creator>SunXueFeng</dc:creator>
  <cp:lastModifiedBy>Administrator</cp:lastModifiedBy>
  <cp:revision>3</cp:revision>
  <dcterms:created xsi:type="dcterms:W3CDTF">2018-07-02T06:31:49Z</dcterms:created>
  <dcterms:modified xsi:type="dcterms:W3CDTF">2018-07-04T05:51:52Z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