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6355716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24815;&#24615;&#22823;&#23567;&#19982;&#36136;&#37327;&#20851;&#31995;&#23454;&#39564;-_&#26631;&#28165;.mp4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7.GIF"/><Relationship Id="rId2" Type="http://schemas.openxmlformats.org/officeDocument/2006/relationships/hyperlink" Target="&#27773;&#36710;&#20013;&#30340;&#24815;&#24615;&#29616;&#35937;&#65288;&#19968;&#65289;.fl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&#24815;&#24615;&#28436;&#31034;.flv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23567;&#36710;&#20174;&#21516;&#19968;&#39640;&#24230;&#28369;&#19979;.sw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&#20285;&#21033;&#30053;&#29702;&#24819;&#23454;&#39564;.sw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700808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第八章  </a:t>
            </a:r>
            <a:r>
              <a:rPr lang="zh-CN" altLang="en-US" sz="4400" b="1" dirty="0" smtClean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运动和力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lang="zh-C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牛顿第一定律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87717" y="3187515"/>
            <a:ext cx="7790021" cy="977265"/>
          </a:xfrm>
          <a:prstGeom prst="rect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．牛顿第一定律是在</a:t>
            </a:r>
            <a:r>
              <a:rPr lang="zh-CN" altLang="en-US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大量经验事实的基础上，用推理的方法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概括出来的。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不能用实验直接证明。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88194" y="1459247"/>
            <a:ext cx="7789545" cy="1420495"/>
          </a:xfrm>
          <a:prstGeom prst="rect">
            <a:avLst/>
          </a:prstGeom>
          <a:noFill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．“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或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”指物体不受力时，原来静止的总保持静止，原来运动的就总保持原来的速度和方向做匀速直线运动。两种状态必有其一，不同时存在。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1507" name="Text Box 4"/>
          <p:cNvSpPr txBox="1"/>
          <p:nvPr/>
        </p:nvSpPr>
        <p:spPr>
          <a:xfrm>
            <a:off x="788194" y="4496534"/>
            <a:ext cx="7790498" cy="977265"/>
          </a:xfrm>
          <a:prstGeom prst="rect">
            <a:avLst/>
          </a:prstGeom>
          <a:noFill/>
          <a:ln w="9525" cap="flat" cmpd="sng">
            <a:solidFill>
              <a:srgbClr val="357D9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rIns="4050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牛顿第一定律说明了力和运动的关系：</a:t>
            </a:r>
            <a:r>
              <a:rPr lang="zh-CN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力不是维持物体运动的原因，而是改变物体运动状态的原因。</a:t>
            </a:r>
          </a:p>
        </p:txBody>
      </p:sp>
      <p:sp>
        <p:nvSpPr>
          <p:cNvPr id="9229" name="文本框 9228"/>
          <p:cNvSpPr txBox="1"/>
          <p:nvPr/>
        </p:nvSpPr>
        <p:spPr>
          <a:xfrm>
            <a:off x="5349245" y="2326322"/>
            <a:ext cx="33248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161BF6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静者恒静，动者恒动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ldLvl="0" animBg="1"/>
      <p:bldP spid="5" grpId="0" bldLvl="0" animBg="1"/>
      <p:bldP spid="21507" grpId="0" bldLvl="0" animBg="1"/>
      <p:bldP spid="92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3037047" y="1334391"/>
            <a:ext cx="2566988" cy="497758"/>
            <a:chOff x="6110" y="979"/>
            <a:chExt cx="5390" cy="1045"/>
          </a:xfrm>
        </p:grpSpPr>
        <p:grpSp>
          <p:nvGrpSpPr>
            <p:cNvPr id="21" name="组合 18"/>
            <p:cNvGrpSpPr/>
            <p:nvPr/>
          </p:nvGrpSpPr>
          <p:grpSpPr bwMode="auto">
            <a:xfrm>
              <a:off x="6110" y="1093"/>
              <a:ext cx="2853" cy="931"/>
              <a:chOff x="2212975" y="655169"/>
              <a:chExt cx="1811584" cy="591362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2212975" y="655169"/>
                <a:ext cx="1811584" cy="55506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23" name="矩形 1"/>
              <p:cNvSpPr>
                <a:spLocks noChangeArrowheads="1"/>
              </p:cNvSpPr>
              <p:nvPr/>
            </p:nvSpPr>
            <p:spPr bwMode="auto">
              <a:xfrm>
                <a:off x="2233963" y="731692"/>
                <a:ext cx="1666174" cy="51483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3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9107" y="979"/>
              <a:ext cx="2393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en-US" altLang="zh-CN" dirty="0"/>
                <a:t> </a:t>
              </a:r>
              <a:r>
                <a:rPr lang="zh-CN" altLang="en-US" dirty="0"/>
                <a:t>惯性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20053" y="1912554"/>
            <a:ext cx="865965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一切物体都有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保持原来运动状态不变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的性质，我们把这种性质叫做</a:t>
            </a:r>
            <a:r>
              <a:rPr lang="zh-CN" altLang="en-US" sz="2400" b="1" dirty="0">
                <a:solidFill>
                  <a:srgbClr val="161BF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惯性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5" name="Rectangle 4"/>
          <p:cNvSpPr/>
          <p:nvPr/>
        </p:nvSpPr>
        <p:spPr>
          <a:xfrm>
            <a:off x="959945" y="3164117"/>
            <a:ext cx="1313472" cy="40005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rgbClr val="9900FF"/>
                </a:solidFill>
                <a:latin typeface="楷体" panose="02010609060101010101" charset="-122"/>
                <a:ea typeface="楷体" panose="02010609060101010101" charset="-122"/>
              </a:rPr>
              <a:t>一切物体</a:t>
            </a:r>
          </a:p>
        </p:txBody>
      </p:sp>
      <p:sp>
        <p:nvSpPr>
          <p:cNvPr id="26" name="Rectangle 9"/>
          <p:cNvSpPr/>
          <p:nvPr/>
        </p:nvSpPr>
        <p:spPr>
          <a:xfrm>
            <a:off x="2273417" y="3137243"/>
            <a:ext cx="3200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：固体、液体、气体。</a:t>
            </a:r>
          </a:p>
        </p:txBody>
      </p:sp>
      <p:sp>
        <p:nvSpPr>
          <p:cNvPr id="27" name="Rectangle 14"/>
          <p:cNvSpPr/>
          <p:nvPr/>
        </p:nvSpPr>
        <p:spPr>
          <a:xfrm>
            <a:off x="959945" y="3856744"/>
            <a:ext cx="1284446" cy="40005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rgbClr val="9900FF"/>
                </a:solidFill>
                <a:latin typeface="楷体" panose="02010609060101010101" charset="-122"/>
                <a:ea typeface="楷体" panose="02010609060101010101" charset="-122"/>
              </a:rPr>
              <a:t>任何情况</a:t>
            </a:r>
          </a:p>
        </p:txBody>
      </p:sp>
      <p:sp>
        <p:nvSpPr>
          <p:cNvPr id="28" name="Rectangle 15"/>
          <p:cNvSpPr/>
          <p:nvPr/>
        </p:nvSpPr>
        <p:spPr>
          <a:xfrm>
            <a:off x="2664144" y="2575558"/>
            <a:ext cx="3600450" cy="46037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惯性是物体固有的属性。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9" name="Text Box 2"/>
          <p:cNvSpPr txBox="1"/>
          <p:nvPr/>
        </p:nvSpPr>
        <p:spPr>
          <a:xfrm>
            <a:off x="2221982" y="3694972"/>
            <a:ext cx="65036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在任何时候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任何状态下都具有惯性。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0" name="Text Box 2"/>
          <p:cNvSpPr txBox="1"/>
          <p:nvPr/>
        </p:nvSpPr>
        <p:spPr>
          <a:xfrm>
            <a:off x="217647" y="4436566"/>
            <a:ext cx="8862060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161BF6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注意：</a:t>
            </a:r>
            <a:r>
              <a:rPr lang="zh-CN" altLang="en-US" sz="24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惯性不是力。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在解答问题时</a:t>
            </a:r>
            <a:r>
              <a:rPr lang="en-US" altLang="zh-CN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,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只能说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“由于惯性</a:t>
            </a:r>
            <a:r>
              <a:rPr lang="zh-CN" altLang="en-US" sz="2400" b="1" dirty="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”“</a:t>
            </a:r>
            <a:r>
              <a:rPr lang="zh-CN" altLang="en-US" sz="24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具有惯性”；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而不能说“受到惯性</a:t>
            </a:r>
            <a:r>
              <a:rPr lang="zh-CN" altLang="en-US" sz="24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”“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由于惯性的作用</a:t>
            </a:r>
            <a:r>
              <a:rPr lang="zh-CN" altLang="en-US" sz="2400" b="1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”“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克服惯性”等</a:t>
            </a:r>
            <a:r>
              <a:rPr lang="en-US" altLang="zh-CN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,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否则就将惯性和作用混为一谈。</a:t>
            </a:r>
            <a:endParaRPr lang="en-US" altLang="zh-CN" b="1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/>
      <p:bldP spid="25" grpId="0" bldLvl="0" animBg="1"/>
      <p:bldP spid="26" grpId="0"/>
      <p:bldP spid="27" grpId="0" bldLvl="0" animBg="1"/>
      <p:bldP spid="28" grpId="0" bldLvl="0" animBg="1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/>
          <p:nvPr/>
        </p:nvSpPr>
        <p:spPr>
          <a:xfrm>
            <a:off x="160856" y="1957520"/>
            <a:ext cx="8692991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惯性的大小与物体的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有关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24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且只与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质量有关；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质量大的物体惯性大；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惯性大小反映了物体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保持运动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状态不变的能力大小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一个物体的质量大，惯性就大，它的运动状态就难以改变。反之则容易。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2447355" y="1461972"/>
            <a:ext cx="3958508" cy="495548"/>
            <a:chOff x="2506980" y="579256"/>
            <a:chExt cx="3958508" cy="495548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影响惯性大小的因素</a:t>
              </a:r>
            </a:p>
          </p:txBody>
        </p:sp>
      </p:grpSp>
      <p:pic>
        <p:nvPicPr>
          <p:cNvPr id="512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34" y="2207125"/>
            <a:ext cx="3171213" cy="2473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32871" y="4379732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/>
          <p:nvPr/>
        </p:nvSpPr>
        <p:spPr>
          <a:xfrm>
            <a:off x="484485" y="1359414"/>
            <a:ext cx="8391049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endParaRPr lang="en-US" altLang="zh-CN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卡车满载和空载时，哪个容易启动？哪个容易制动？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27879" y="2690187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空载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36966" y="2708241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空载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64272" y="1450242"/>
            <a:ext cx="1351392" cy="464786"/>
            <a:chOff x="571387" y="745077"/>
            <a:chExt cx="1351392" cy="464785"/>
          </a:xfrm>
        </p:grpSpPr>
        <p:grpSp>
          <p:nvGrpSpPr>
            <p:cNvPr id="11" name="组合 10"/>
            <p:cNvGrpSpPr/>
            <p:nvPr/>
          </p:nvGrpSpPr>
          <p:grpSpPr>
            <a:xfrm>
              <a:off x="835070" y="764930"/>
              <a:ext cx="1087709" cy="438801"/>
              <a:chOff x="835070" y="764930"/>
              <a:chExt cx="1087709" cy="438801"/>
            </a:xfrm>
          </p:grpSpPr>
          <p:sp>
            <p:nvSpPr>
              <p:cNvPr id="13" name="流程图: 库存数据 12"/>
              <p:cNvSpPr/>
              <p:nvPr/>
            </p:nvSpPr>
            <p:spPr>
              <a:xfrm rot="10800000">
                <a:off x="835070" y="764930"/>
                <a:ext cx="1087709" cy="438801"/>
              </a:xfrm>
              <a:prstGeom prst="flowChartOnlineStorage">
                <a:avLst/>
              </a:prstGeom>
              <a:solidFill>
                <a:srgbClr val="02B3C5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19402" y="770267"/>
                <a:ext cx="1003300" cy="398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zh-CN" altLang="en-US" sz="2000" kern="0" dirty="0">
                    <a:solidFill>
                      <a:prstClr val="white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讨论</a:t>
                </a:r>
              </a:p>
            </p:txBody>
          </p:sp>
        </p:grp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" t="4593" r="3507" b="2832"/>
            <a:stretch>
              <a:fillRect/>
            </a:stretch>
          </p:blipFill>
          <p:spPr bwMode="auto">
            <a:xfrm>
              <a:off x="571387" y="745077"/>
              <a:ext cx="456445" cy="46478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686353" y="3487235"/>
            <a:ext cx="797108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srgbClr val="161BF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拓展：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战斗机投入战斗前要抛掉副油箱是为了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减小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惯性，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提高灵活性。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96" y="4231117"/>
            <a:ext cx="2592767" cy="1396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742633" y="4177639"/>
            <a:ext cx="302561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纸板被弹出时，上面的物体由于惯性要保持原来的静止状态，所以不会随纸板飞出。</a:t>
            </a:r>
          </a:p>
        </p:txBody>
      </p:sp>
      <p:pic>
        <p:nvPicPr>
          <p:cNvPr id="17" name="图片 16" descr="fcc9b05902a50bc7e4cfefd42d4f20ab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988" y="2069471"/>
            <a:ext cx="3435278" cy="1932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570036" y="4234154"/>
            <a:ext cx="4100195" cy="1511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10000"/>
              </a:lnSpc>
            </a:pPr>
            <a:r>
              <a:rPr lang="zh-CN" altLang="en-US" sz="2100" b="1" dirty="0">
                <a:latin typeface="宋体" panose="02010600030101010101" pitchFamily="2" charset="-122"/>
              </a:rPr>
              <a:t>当汽车刹车时，人的下身由于摩擦而随之静止，人的上身由于惯性，会保持继续向前运动的状态，所以刹车或减速时，人会向前倾。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26734" y="1336137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惯性现象分析</a:t>
              </a:r>
            </a:p>
          </p:txBody>
        </p:sp>
      </p:grpSp>
      <p:pic>
        <p:nvPicPr>
          <p:cNvPr id="7170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82" y="2012312"/>
            <a:ext cx="2954517" cy="2046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23975" y="3675691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/>
      <p:bldP spid="18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同侧角的矩形 1"/>
          <p:cNvSpPr/>
          <p:nvPr/>
        </p:nvSpPr>
        <p:spPr>
          <a:xfrm>
            <a:off x="393999" y="1743198"/>
            <a:ext cx="8255051" cy="3694441"/>
          </a:xfrm>
          <a:prstGeom prst="snip2SameRect">
            <a:avLst/>
          </a:prstGeom>
          <a:grpFill/>
          <a:ln>
            <a:solidFill>
              <a:srgbClr val="0FB62A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94000" y="2194057"/>
            <a:ext cx="809566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buClr>
                <a:srgbClr val="161BF6"/>
              </a:buClr>
              <a:buFont typeface="Wingdings" panose="05000000000000000000" pitchFamily="2" charset="2"/>
              <a:buChar char="u"/>
            </a:pPr>
            <a:r>
              <a:rPr 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明确研究对象</a:t>
            </a: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开始处于怎样的运动状态</a:t>
            </a:r>
            <a:r>
              <a:rPr 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  <a:endParaRPr 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 marL="342900" indent="-342900" fontAlgn="auto">
              <a:lnSpc>
                <a:spcPct val="150000"/>
              </a:lnSpc>
              <a:buClr>
                <a:srgbClr val="161BF6"/>
              </a:buClr>
              <a:buFont typeface="Wingdings" panose="05000000000000000000" pitchFamily="2" charset="2"/>
              <a:buChar char="u"/>
            </a:pPr>
            <a:r>
              <a:rPr 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分析其中哪个物体</a:t>
            </a:r>
            <a:r>
              <a:rPr 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或物体的哪一部分</a:t>
            </a:r>
            <a:r>
              <a:rPr 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)</a:t>
            </a: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受何种力</a:t>
            </a:r>
            <a:r>
              <a:rPr 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运动状态发生何种变化</a:t>
            </a:r>
            <a:r>
              <a:rPr 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  <a:endParaRPr 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 marL="342900" indent="-342900" fontAlgn="auto">
              <a:lnSpc>
                <a:spcPct val="150000"/>
              </a:lnSpc>
              <a:buClr>
                <a:srgbClr val="161BF6"/>
              </a:buClr>
              <a:buFont typeface="Wingdings" panose="05000000000000000000" pitchFamily="2" charset="2"/>
              <a:buChar char="u"/>
            </a:pPr>
            <a:r>
              <a:rPr 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判断哪个物体</a:t>
            </a:r>
            <a:r>
              <a:rPr 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或物体的哪一部分</a:t>
            </a:r>
            <a:r>
              <a:rPr 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)</a:t>
            </a: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由于惯性要保持原来的运动状态</a:t>
            </a:r>
            <a:r>
              <a:rPr 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出现了怎样的现象。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466405" y="1488157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惯性现象分析的步骤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u=1461443585,2674316309&amp;fm=214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720" y="3979545"/>
            <a:ext cx="2976245" cy="1467485"/>
          </a:xfrm>
          <a:prstGeom prst="rect">
            <a:avLst/>
          </a:prstGeom>
        </p:spPr>
      </p:pic>
      <p:pic>
        <p:nvPicPr>
          <p:cNvPr id="7" name="图片 6" descr="8429f602ae2f4fb0985a3a8264b185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20" y="2249805"/>
            <a:ext cx="2976245" cy="1464945"/>
          </a:xfrm>
          <a:prstGeom prst="rect">
            <a:avLst/>
          </a:prstGeom>
        </p:spPr>
      </p:pic>
      <p:pic>
        <p:nvPicPr>
          <p:cNvPr id="15" name="图片 14" descr="001Db1PVzy6V4kGIvQN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60" y="3979545"/>
            <a:ext cx="2767965" cy="1467485"/>
          </a:xfrm>
          <a:prstGeom prst="rect">
            <a:avLst/>
          </a:prstGeom>
        </p:spPr>
      </p:pic>
      <p:pic>
        <p:nvPicPr>
          <p:cNvPr id="16" name="图片 15" descr="u=920772705,1687052541&amp;fm=16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285" y="2236470"/>
            <a:ext cx="2719070" cy="1479550"/>
          </a:xfrm>
          <a:prstGeom prst="rect">
            <a:avLst/>
          </a:prstGeom>
        </p:spPr>
      </p:pic>
      <p:pic>
        <p:nvPicPr>
          <p:cNvPr id="17" name="图片 16" descr="6e30233c0ef64cc1b8648422c02a30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60" y="2249805"/>
            <a:ext cx="2840990" cy="1465580"/>
          </a:xfrm>
          <a:prstGeom prst="rect">
            <a:avLst/>
          </a:prstGeom>
        </p:spPr>
      </p:pic>
      <p:pic>
        <p:nvPicPr>
          <p:cNvPr id="21" name="图片 20" descr="8ab9ba10e99440f887aa28cd8294c4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285" y="3949065"/>
            <a:ext cx="2719070" cy="153289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2379513" y="155976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惯性的利用和防止</a:t>
              </a:r>
            </a:p>
          </p:txBody>
        </p:sp>
      </p:grpSp>
      <p:sp>
        <p:nvSpPr>
          <p:cNvPr id="46092" name="矩形 46091"/>
          <p:cNvSpPr/>
          <p:nvPr/>
        </p:nvSpPr>
        <p:spPr>
          <a:xfrm>
            <a:off x="648176" y="3385635"/>
            <a:ext cx="7751921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27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华文琥珀" charset="0"/>
                <a:ea typeface="华文琥珀" charset="0"/>
              </a:rPr>
              <a:t>生活中，人们常常利用物体的惯性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4609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7184" y="4700561"/>
            <a:ext cx="815054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交通法规中，对车辆限速、限载，要求车辆保持车距，驾驶员系安全带，公交车启动时提醒乘客“站稳扶好”等，都是要减少惯性可能给人带来的伤害。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379513" y="155976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惯性的利用和防止</a:t>
              </a:r>
            </a:p>
          </p:txBody>
        </p:sp>
      </p:grpSp>
      <p:pic>
        <p:nvPicPr>
          <p:cNvPr id="4" name="图片 3" descr="54a3ed654a314263b6d094f4650c60e2_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" y="2336800"/>
            <a:ext cx="3666490" cy="2185035"/>
          </a:xfrm>
          <a:prstGeom prst="rect">
            <a:avLst/>
          </a:prstGeom>
        </p:spPr>
      </p:pic>
      <p:pic>
        <p:nvPicPr>
          <p:cNvPr id="5" name="图片 4" descr="u=1424218080,3451905183&amp;fm=214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760" y="2336800"/>
            <a:ext cx="3881120" cy="2185035"/>
          </a:xfrm>
          <a:prstGeom prst="rect">
            <a:avLst/>
          </a:prstGeom>
        </p:spPr>
      </p:pic>
      <p:sp>
        <p:nvSpPr>
          <p:cNvPr id="46092" name="矩形 46091"/>
          <p:cNvSpPr/>
          <p:nvPr/>
        </p:nvSpPr>
        <p:spPr>
          <a:xfrm>
            <a:off x="648176" y="3385635"/>
            <a:ext cx="7751921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27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华文琥珀" charset="0"/>
                <a:ea typeface="华文琥珀" charset="0"/>
              </a:rPr>
              <a:t>惯性有时也给人们带来危害，需要防范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609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09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7160" y="1979706"/>
            <a:ext cx="8922544" cy="392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161BF6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161BF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（2018•百色）如图所示是“探究阻力对物体运动的影响”的实验，下列有关叙述正确的是（　　）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A．实验时小车可以从斜面上的任何位置开始下滑 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B．实验中运动的小车会停下来，说明物体的运动需要力来维持 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C．实验表明，小车受到的阻力越小，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运动的距离越近 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D．根据以上实验现象进一步推理抽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象概括可以得出牛顿第一定律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569183" y="2534556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pic>
        <p:nvPicPr>
          <p:cNvPr id="3" name="图片 2" descr="30f441b2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61" y="4137316"/>
            <a:ext cx="2504599" cy="146351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46165" y="3036061"/>
            <a:ext cx="1250207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/>
          </a:p>
        </p:txBody>
      </p:sp>
      <p:sp>
        <p:nvSpPr>
          <p:cNvPr id="9" name="文本框 8"/>
          <p:cNvSpPr txBox="1"/>
          <p:nvPr/>
        </p:nvSpPr>
        <p:spPr>
          <a:xfrm>
            <a:off x="6274966" y="3493687"/>
            <a:ext cx="2466362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/>
          </a:p>
        </p:txBody>
      </p:sp>
      <p:sp>
        <p:nvSpPr>
          <p:cNvPr id="25" name="文本框 24"/>
          <p:cNvSpPr txBox="1"/>
          <p:nvPr/>
        </p:nvSpPr>
        <p:spPr>
          <a:xfrm>
            <a:off x="1161596" y="4427596"/>
            <a:ext cx="1204100" cy="3987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1000" b="1"/>
          </a:p>
          <a:p>
            <a:endParaRPr lang="zh-CN" altLang="en-US" sz="1000" b="1"/>
          </a:p>
        </p:txBody>
      </p:sp>
      <p:grpSp>
        <p:nvGrpSpPr>
          <p:cNvPr id="29" name="组合 3"/>
          <p:cNvGrpSpPr/>
          <p:nvPr/>
        </p:nvGrpSpPr>
        <p:grpSpPr bwMode="auto">
          <a:xfrm>
            <a:off x="3371850" y="1249416"/>
            <a:ext cx="1879997" cy="474345"/>
            <a:chOff x="497257" y="753279"/>
            <a:chExt cx="1881032" cy="475146"/>
          </a:xfrm>
        </p:grpSpPr>
        <p:grpSp>
          <p:nvGrpSpPr>
            <p:cNvPr id="30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2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1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10" name="线形标注 2 9"/>
          <p:cNvSpPr/>
          <p:nvPr/>
        </p:nvSpPr>
        <p:spPr>
          <a:xfrm>
            <a:off x="6118284" y="2534556"/>
            <a:ext cx="1677551" cy="460375"/>
          </a:xfrm>
          <a:prstGeom prst="borderCallout2">
            <a:avLst/>
          </a:prstGeom>
          <a:grpFill/>
          <a:ln>
            <a:solidFill>
              <a:schemeClr val="accent1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161BF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同一位置</a:t>
            </a:r>
          </a:p>
        </p:txBody>
      </p:sp>
      <p:sp>
        <p:nvSpPr>
          <p:cNvPr id="12" name="线形标注 3 11"/>
          <p:cNvSpPr/>
          <p:nvPr/>
        </p:nvSpPr>
        <p:spPr>
          <a:xfrm>
            <a:off x="6075649" y="1469811"/>
            <a:ext cx="2133711" cy="509896"/>
          </a:xfrm>
          <a:prstGeom prst="borderCallout3">
            <a:avLst>
              <a:gd name="adj1" fmla="val 20041"/>
              <a:gd name="adj2" fmla="val -3603"/>
              <a:gd name="adj3" fmla="val 18750"/>
              <a:gd name="adj4" fmla="val -16667"/>
              <a:gd name="adj5" fmla="val 100000"/>
              <a:gd name="adj6" fmla="val -16667"/>
              <a:gd name="adj7" fmla="val 400629"/>
              <a:gd name="adj8" fmla="val 6351"/>
            </a:avLst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161BF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受到了阻力</a:t>
            </a:r>
          </a:p>
        </p:txBody>
      </p:sp>
      <p:sp>
        <p:nvSpPr>
          <p:cNvPr id="43" name="线形标注 2 42"/>
          <p:cNvSpPr/>
          <p:nvPr/>
        </p:nvSpPr>
        <p:spPr>
          <a:xfrm>
            <a:off x="3133276" y="4340894"/>
            <a:ext cx="1677551" cy="366789"/>
          </a:xfrm>
          <a:prstGeom prst="borderCallout2">
            <a:avLst/>
          </a:prstGeom>
          <a:grpFill/>
          <a:ln>
            <a:solidFill>
              <a:schemeClr val="accent1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161BF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距离越远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bldLvl="0" animBg="1"/>
      <p:bldP spid="9" grpId="0" bldLvl="0" animBg="1"/>
      <p:bldP spid="25" grpId="0" bldLvl="0" animBg="1"/>
      <p:bldP spid="10" grpId="0" bldLvl="0" animBg="1"/>
      <p:bldP spid="12" grpId="0" bldLvl="0" animBg="1"/>
      <p:bldP spid="4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925" y="1703440"/>
            <a:ext cx="8982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161BF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161BF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（2019•铜仁）关于牛顿第一定律的理解，下列说法正确的是（　   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A．牛顿第一定律是通过凭空想象出来的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B．物体只要运动，就一定受到力的作用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C．不受力的物体，只能保持静止状态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D．如果物体不受到力的作用，原来运动的物体将保持原有的速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度一直做匀速直线运动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509645" y="2948634"/>
            <a:ext cx="2229724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/>
          </a:p>
        </p:txBody>
      </p:sp>
      <p:sp>
        <p:nvSpPr>
          <p:cNvPr id="3" name="圆角矩形标注 2"/>
          <p:cNvSpPr/>
          <p:nvPr/>
        </p:nvSpPr>
        <p:spPr>
          <a:xfrm>
            <a:off x="6614160" y="2252345"/>
            <a:ext cx="2028190" cy="467261"/>
          </a:xfrm>
          <a:prstGeom prst="wedgeRoundRectCallout">
            <a:avLst>
              <a:gd name="adj1" fmla="val -122612"/>
              <a:gd name="adj2" fmla="val 9244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实验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推理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89883" y="3488599"/>
            <a:ext cx="2762885" cy="4140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700" b="1"/>
          </a:p>
          <a:p>
            <a:endParaRPr lang="zh-CN" altLang="en-US" sz="700" b="1"/>
          </a:p>
          <a:p>
            <a:endParaRPr lang="zh-CN" altLang="en-US" sz="700" b="1"/>
          </a:p>
        </p:txBody>
      </p:sp>
      <p:sp>
        <p:nvSpPr>
          <p:cNvPr id="5" name="圆角矩形标注 4"/>
          <p:cNvSpPr/>
          <p:nvPr/>
        </p:nvSpPr>
        <p:spPr>
          <a:xfrm>
            <a:off x="5969635" y="3046095"/>
            <a:ext cx="2764790" cy="434755"/>
          </a:xfrm>
          <a:prstGeom prst="wedgeRoundRectCallout">
            <a:avLst>
              <a:gd name="adj1" fmla="val -63977"/>
              <a:gd name="adj2" fmla="val 5456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不受力，也会运动</a:t>
            </a:r>
          </a:p>
        </p:txBody>
      </p:sp>
      <p:sp>
        <p:nvSpPr>
          <p:cNvPr id="17420" name="文本框 17419"/>
          <p:cNvSpPr txBox="1"/>
          <p:nvPr/>
        </p:nvSpPr>
        <p:spPr>
          <a:xfrm>
            <a:off x="635652" y="2372198"/>
            <a:ext cx="5429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6181177" y="3818564"/>
            <a:ext cx="2123924" cy="758474"/>
          </a:xfrm>
          <a:prstGeom prst="wedgeRoundRectCallout">
            <a:avLst>
              <a:gd name="adj1" fmla="val -88438"/>
              <a:gd name="adj2" fmla="val 2047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静者恒静，动者恒动</a:t>
            </a:r>
            <a:endParaRPr lang="zh-CN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25" name="组合 3"/>
          <p:cNvGrpSpPr/>
          <p:nvPr/>
        </p:nvGrpSpPr>
        <p:grpSpPr bwMode="auto">
          <a:xfrm>
            <a:off x="3371850" y="1249416"/>
            <a:ext cx="1879997" cy="474345"/>
            <a:chOff x="497257" y="753279"/>
            <a:chExt cx="1881032" cy="475146"/>
          </a:xfrm>
        </p:grpSpPr>
        <p:grpSp>
          <p:nvGrpSpPr>
            <p:cNvPr id="27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33" name="文本框 3"/>
          <p:cNvSpPr txBox="1"/>
          <p:nvPr/>
        </p:nvSpPr>
        <p:spPr>
          <a:xfrm>
            <a:off x="2957401" y="4048748"/>
            <a:ext cx="2461888" cy="4140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700" b="1"/>
          </a:p>
          <a:p>
            <a:endParaRPr lang="zh-CN" altLang="en-US" sz="700" b="1"/>
          </a:p>
          <a:p>
            <a:endParaRPr lang="zh-CN" altLang="en-US" sz="700" b="1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 bldLvl="0" animBg="1"/>
      <p:bldP spid="4" grpId="0" bldLvl="0" animBg="1"/>
      <p:bldP spid="5" grpId="0" bldLvl="0" animBg="1"/>
      <p:bldP spid="17420" grpId="0" animBg="1"/>
      <p:bldP spid="6" grpId="0" bldLvl="0" animBg="1"/>
      <p:bldP spid="3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矩形 18448"/>
          <p:cNvSpPr/>
          <p:nvPr/>
        </p:nvSpPr>
        <p:spPr>
          <a:xfrm>
            <a:off x="547482" y="1597770"/>
            <a:ext cx="4309744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玩滑板车的人蹬地，车就会前进；人不蹬地，滑板车会滑动一段时间，最终会停下来。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同学们讨论一下，滑板车为什么会停下来？</a:t>
            </a:r>
            <a:endParaRPr lang="zh-CN" altLang="en-US" sz="2400" b="1" dirty="0">
              <a:solidFill>
                <a:srgbClr val="0066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84" y="1762387"/>
            <a:ext cx="3048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850" y="1873250"/>
            <a:ext cx="849693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rgbClr val="161BF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161BF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（2019•广西）下列现象中，属于利用惯性的是（　　）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A．坐汽车时要系好安全带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B．跳远运动员快速助跑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C．行车时要注意保持车距 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D．学校路段减速慢行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610661" y="2122858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334942" y="2192201"/>
            <a:ext cx="1255395" cy="3371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1600" b="1"/>
          </a:p>
        </p:txBody>
      </p:sp>
      <p:sp>
        <p:nvSpPr>
          <p:cNvPr id="11" name="文本框 10"/>
          <p:cNvSpPr txBox="1"/>
          <p:nvPr/>
        </p:nvSpPr>
        <p:spPr>
          <a:xfrm>
            <a:off x="2423795" y="3631039"/>
            <a:ext cx="1255395" cy="3683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b="1"/>
          </a:p>
        </p:txBody>
      </p:sp>
      <p:sp>
        <p:nvSpPr>
          <p:cNvPr id="12" name="圆角矩形标注 11"/>
          <p:cNvSpPr/>
          <p:nvPr/>
        </p:nvSpPr>
        <p:spPr>
          <a:xfrm>
            <a:off x="4404360" y="3279775"/>
            <a:ext cx="3298190" cy="635000"/>
          </a:xfrm>
          <a:prstGeom prst="wedgeRoundRectCallout">
            <a:avLst>
              <a:gd name="adj1" fmla="val -71305"/>
              <a:gd name="adj2" fmla="val 3608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利用惯性提高成绩</a:t>
            </a:r>
          </a:p>
        </p:txBody>
      </p:sp>
      <p:grpSp>
        <p:nvGrpSpPr>
          <p:cNvPr id="15" name="组合 3"/>
          <p:cNvGrpSpPr/>
          <p:nvPr/>
        </p:nvGrpSpPr>
        <p:grpSpPr bwMode="auto">
          <a:xfrm>
            <a:off x="3371850" y="1249416"/>
            <a:ext cx="1879997" cy="474345"/>
            <a:chOff x="497257" y="753279"/>
            <a:chExt cx="1881032" cy="475146"/>
          </a:xfrm>
        </p:grpSpPr>
        <p:grpSp>
          <p:nvGrpSpPr>
            <p:cNvPr id="1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5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ldLvl="0" animBg="1"/>
      <p:bldP spid="11" grpId="0" bldLvl="0" animBg="1"/>
      <p:bldP spid="1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197" y="1940726"/>
            <a:ext cx="907796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161BF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161BF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（2019•邵阳）同学们对运动场上出现的现象进行了讨论。下列说法正确的是（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A．运动员冲过终点时，由于受到惯性力的作用不会立即停下来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B．抛出去的篮球会在空中继续运动，是因为篮球具有惯性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C．踢出去的足球在地上越滚越慢，说明物体的运动需要力来维持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D．跳远运动员助跑起跳，是为了增大惯性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641671" y="3174108"/>
            <a:ext cx="2501909" cy="4140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100" b="1"/>
          </a:p>
        </p:txBody>
      </p:sp>
      <p:sp>
        <p:nvSpPr>
          <p:cNvPr id="27" name="文本框 26"/>
          <p:cNvSpPr txBox="1"/>
          <p:nvPr/>
        </p:nvSpPr>
        <p:spPr>
          <a:xfrm>
            <a:off x="4673040" y="4825533"/>
            <a:ext cx="1443990" cy="414020"/>
          </a:xfrm>
          <a:prstGeom prst="rect">
            <a:avLst/>
          </a:prstGeom>
          <a:noFill/>
          <a:ln w="28575" cmpd="sng">
            <a:solidFill>
              <a:srgbClr val="161BF6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100" b="1"/>
          </a:p>
        </p:txBody>
      </p:sp>
      <p:sp>
        <p:nvSpPr>
          <p:cNvPr id="3" name="文本框 2"/>
          <p:cNvSpPr txBox="1"/>
          <p:nvPr/>
        </p:nvSpPr>
        <p:spPr>
          <a:xfrm>
            <a:off x="6484863" y="4282579"/>
            <a:ext cx="2415855" cy="414020"/>
          </a:xfrm>
          <a:prstGeom prst="rect">
            <a:avLst/>
          </a:prstGeom>
          <a:noFill/>
          <a:ln w="28575" cmpd="sng">
            <a:solidFill>
              <a:srgbClr val="161BF6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100" b="1"/>
          </a:p>
        </p:txBody>
      </p:sp>
      <p:sp>
        <p:nvSpPr>
          <p:cNvPr id="5" name="文本框 4"/>
          <p:cNvSpPr txBox="1"/>
          <p:nvPr/>
        </p:nvSpPr>
        <p:spPr>
          <a:xfrm>
            <a:off x="2678053" y="2458809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18" name="组合 3"/>
          <p:cNvGrpSpPr/>
          <p:nvPr/>
        </p:nvGrpSpPr>
        <p:grpSpPr bwMode="auto">
          <a:xfrm>
            <a:off x="3371850" y="1249416"/>
            <a:ext cx="1879997" cy="474345"/>
            <a:chOff x="497257" y="753279"/>
            <a:chExt cx="1881032" cy="475146"/>
          </a:xfrm>
        </p:grpSpPr>
        <p:grpSp>
          <p:nvGrpSpPr>
            <p:cNvPr id="19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9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7" name="线形标注 2 6"/>
          <p:cNvSpPr/>
          <p:nvPr/>
        </p:nvSpPr>
        <p:spPr>
          <a:xfrm>
            <a:off x="5150485" y="2479378"/>
            <a:ext cx="2255901" cy="48715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6075"/>
              <a:gd name="adj6" fmla="val -16981"/>
            </a:avLst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惯性不是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</a:t>
            </a:r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</a:p>
        </p:txBody>
      </p:sp>
      <p:sp>
        <p:nvSpPr>
          <p:cNvPr id="8" name="线形标注 2 7"/>
          <p:cNvSpPr/>
          <p:nvPr/>
        </p:nvSpPr>
        <p:spPr>
          <a:xfrm>
            <a:off x="6508403" y="5032543"/>
            <a:ext cx="2625754" cy="562062"/>
          </a:xfrm>
          <a:prstGeom prst="borderCallout2">
            <a:avLst>
              <a:gd name="adj1" fmla="val 17258"/>
              <a:gd name="adj2" fmla="val -665"/>
              <a:gd name="adj3" fmla="val 18750"/>
              <a:gd name="adj4" fmla="val -5804"/>
              <a:gd name="adj5" fmla="val -86007"/>
              <a:gd name="adj6" fmla="val -1299"/>
            </a:avLst>
          </a:prstGeom>
          <a:grpFill/>
          <a:ln>
            <a:solidFill>
              <a:srgbClr val="161BF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足球受阻力作用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571179" y="5210191"/>
            <a:ext cx="4101861" cy="620785"/>
          </a:xfrm>
          <a:prstGeom prst="wedgeRoundRectCallout">
            <a:avLst>
              <a:gd name="adj1" fmla="val 51777"/>
              <a:gd name="adj2" fmla="val -61775"/>
              <a:gd name="adj3" fmla="val 16667"/>
            </a:avLst>
          </a:prstGeom>
          <a:grpFill/>
          <a:ln>
            <a:solidFill>
              <a:srgbClr val="161BF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惯性大小只与质量有关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7" grpId="0" bldLvl="0" animBg="1"/>
      <p:bldP spid="3" grpId="0" bldLvl="0" animBg="1"/>
      <p:bldP spid="5" grpId="0"/>
      <p:bldP spid="7" grpId="0" bldLvl="0" animBg="1"/>
      <p:bldP spid="8" grpId="0" bldLvl="0" animBg="1"/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7409"/>
          <p:cNvSpPr txBox="1"/>
          <p:nvPr/>
        </p:nvSpPr>
        <p:spPr>
          <a:xfrm>
            <a:off x="493395" y="2003988"/>
            <a:ext cx="865060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161BF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小冬用绳子拴着一石块，使石块绕手做圆周运动，如果石块受到的力突然全部消失，石块将（　　）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A．立即停止运动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B．做匀速直线运动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C．继续做圆周运动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D．速度越来越慢直到停止运动 </a:t>
            </a:r>
          </a:p>
        </p:txBody>
      </p:sp>
      <p:sp>
        <p:nvSpPr>
          <p:cNvPr id="17420" name="文本框 17419"/>
          <p:cNvSpPr txBox="1"/>
          <p:nvPr/>
        </p:nvSpPr>
        <p:spPr>
          <a:xfrm>
            <a:off x="7504778" y="2766493"/>
            <a:ext cx="5429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16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7" name="缺角矩形 1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缺角矩形 1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2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035" y="1787106"/>
            <a:ext cx="8990965" cy="407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2400" b="1" dirty="0">
                <a:solidFill>
                  <a:srgbClr val="161BF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在凉山州举行的中小学运动会中，来自各校的运动员们奋力拼搏，取得了优异的成绩。比赛中涉及到一些物理现象，下列说法正确的是（　　）</a:t>
            </a:r>
          </a:p>
          <a:p>
            <a:pPr fontAlgn="auto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A．乒乓球比赛时，球在空中飞行，所有力全部消失，球一定落向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地面 </a:t>
            </a:r>
          </a:p>
          <a:p>
            <a:pPr fontAlgn="auto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B．百米比赛时，运动员冲线后不能立即停下，是因为运动员受到   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惯性力的作用 </a:t>
            </a:r>
          </a:p>
          <a:p>
            <a:pPr fontAlgn="auto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C．跳远比赛时，运动员需要助跑，是为了增大惯性，跳得更远 </a:t>
            </a:r>
          </a:p>
          <a:p>
            <a:pPr fontAlgn="auto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D．足球比赛时，抱在守门员手中的足球也具有惯性 </a:t>
            </a:r>
          </a:p>
        </p:txBody>
      </p:sp>
      <p:sp>
        <p:nvSpPr>
          <p:cNvPr id="17420" name="文本框 17419"/>
          <p:cNvSpPr txBox="1"/>
          <p:nvPr/>
        </p:nvSpPr>
        <p:spPr>
          <a:xfrm>
            <a:off x="1844569" y="2693575"/>
            <a:ext cx="5429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>
          <a:xfrm>
            <a:off x="3393483" y="1371935"/>
            <a:ext cx="2411412" cy="450850"/>
            <a:chOff x="3564387" y="597378"/>
            <a:chExt cx="2247990" cy="419195"/>
          </a:xfrm>
        </p:grpSpPr>
        <p:sp>
          <p:nvSpPr>
            <p:cNvPr id="12" name="缺角矩形 11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358558" y="1329072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6536" y="2044690"/>
            <a:ext cx="869061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161BF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质量为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的滑块甲和质量为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的滑块乙（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），先后从同一光滑斜面的相同高度处由静止滑下，然后沿同一光滑水平面继续运动。假设水平面足够长，那么两个滑块在光滑水平面上运动的过程中，它们之间的距离将（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A．逐渐变长                                          B．逐渐变短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C．保持不变                                          D．以上情况都有可能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70801" y="3828351"/>
            <a:ext cx="3441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1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2" name="缺角矩形 11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7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5265" y="1971788"/>
            <a:ext cx="8713946" cy="3753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4000"/>
              </a:lnSpc>
            </a:pPr>
            <a:r>
              <a:rPr lang="en-US" altLang="zh-CN" sz="2400" b="1" dirty="0">
                <a:solidFill>
                  <a:srgbClr val="161BF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关于惯性，以下说法正确的是（　　）</a:t>
            </a:r>
          </a:p>
          <a:p>
            <a:pPr fontAlgn="auto">
              <a:lnSpc>
                <a:spcPct val="124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A．百米赛跑运动员到达终点不能马上停下来，是由于运动员具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4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有惯性 </a:t>
            </a:r>
          </a:p>
          <a:p>
            <a:pPr fontAlgn="auto">
              <a:lnSpc>
                <a:spcPct val="124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B．汽车驾驶员和乘客需要系上安全带，是为了减小汽车行驶中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4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人的惯性 </a:t>
            </a:r>
          </a:p>
          <a:p>
            <a:pPr fontAlgn="auto">
              <a:lnSpc>
                <a:spcPct val="124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C．行驶中的公交车紧急刹车时，乘客会向前倾，是由于惯性力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4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的作用 </a:t>
            </a:r>
          </a:p>
          <a:p>
            <a:pPr fontAlgn="auto">
              <a:lnSpc>
                <a:spcPct val="124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D．高速公路严禁超速，是因为速度越大惯性越大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90680" y="1980177"/>
            <a:ext cx="4032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16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7" name="缺角矩形 1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缺角矩形 1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2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288" y="1821154"/>
            <a:ext cx="904494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161BF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5.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一架飞机水平匀速飞行，从飞机上每隔2s释放一个铁球，先后共释放4个，如果不计空气阻力，则在某一时刻4个球在空中的排列情况大致为（　　）</a:t>
            </a:r>
          </a:p>
          <a:p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A                       B   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                    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085434" y="2533417"/>
            <a:ext cx="5473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8" y="3148681"/>
            <a:ext cx="1271784" cy="23501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22" y="3101506"/>
            <a:ext cx="2304395" cy="22324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5" r="37706" b="4463"/>
          <a:stretch>
            <a:fillRect/>
          </a:stretch>
        </p:blipFill>
        <p:spPr>
          <a:xfrm>
            <a:off x="4408076" y="3013683"/>
            <a:ext cx="729339" cy="22752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04" y="2952173"/>
            <a:ext cx="2412026" cy="2336767"/>
          </a:xfrm>
          <a:prstGeom prst="rect">
            <a:avLst/>
          </a:prstGeom>
        </p:spPr>
      </p:pic>
      <p:grpSp>
        <p:nvGrpSpPr>
          <p:cNvPr id="15" name="组合 1"/>
          <p:cNvGrpSpPr>
            <a:grpSpLocks noChangeAspect="1"/>
          </p:cNvGrpSpPr>
          <p:nvPr/>
        </p:nvGrpSpPr>
        <p:grpSpPr>
          <a:xfrm>
            <a:off x="3393483" y="1346768"/>
            <a:ext cx="2411412" cy="450850"/>
            <a:chOff x="3564387" y="597378"/>
            <a:chExt cx="2247990" cy="419195"/>
          </a:xfrm>
        </p:grpSpPr>
        <p:sp>
          <p:nvSpPr>
            <p:cNvPr id="16" name="缺角矩形 1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缺角矩形 20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2" name="缺角矩形 21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3" name="TextBox 15"/>
          <p:cNvSpPr txBox="1"/>
          <p:nvPr/>
        </p:nvSpPr>
        <p:spPr>
          <a:xfrm>
            <a:off x="3358558" y="1303905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681" y="1840680"/>
            <a:ext cx="8975408" cy="3194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在探究阻力对物体运动的影响时:</a:t>
            </a:r>
          </a:p>
          <a:p>
            <a:pPr fontAlgn="auto">
              <a:lnSpc>
                <a:spcPts val="484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08" name="人补八04.EPS" descr="id:2147509923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540767"/>
            <a:ext cx="8195786" cy="3290888"/>
          </a:xfrm>
          <a:prstGeom prst="rect">
            <a:avLst/>
          </a:prstGeom>
        </p:spPr>
      </p:pic>
      <p:grpSp>
        <p:nvGrpSpPr>
          <p:cNvPr id="19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20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3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7911" y="3060459"/>
            <a:ext cx="8707366" cy="2040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800"/>
              </a:lnSpc>
            </a:pP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如图甲所示，让小车从同一个斜面的同一高度静止释放，目的是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。由图可知，小车受到的阻力越小，小车运动的路程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。如果小车在绝对光滑的水平面上运动，小车将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72121" y="3502767"/>
            <a:ext cx="4458970" cy="5784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3800"/>
              </a:lnSpc>
            </a:pP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使小车到达水平面时的速度相同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31594" y="3995408"/>
            <a:ext cx="793750" cy="5784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3800"/>
              </a:lnSpc>
            </a:pPr>
            <a:r>
              <a:rPr lang="zh-CN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越远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0211" y="4477065"/>
            <a:ext cx="2320925" cy="5784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3800"/>
              </a:lnSpc>
            </a:pP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书宋_GBK" charset="0"/>
                <a:sym typeface="+mn-ea"/>
              </a:rPr>
              <a:t>做匀速直线运动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书宋_GBK" charset="0"/>
              <a:sym typeface="+mn-ea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89" y="1491537"/>
            <a:ext cx="693261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721" y="3474615"/>
            <a:ext cx="8705964" cy="25279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8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　(2)在辨析图乙小明、小华的观点,研究力与运动的关系时,为什么设计探究阻力对物体运动的影响,而不设计探究推力对物体运动的影响,理由是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___________________________________</a:t>
            </a:r>
          </a:p>
          <a:p>
            <a:pPr fontAlgn="auto">
              <a:lnSpc>
                <a:spcPts val="3800"/>
              </a:lnSpc>
            </a:pP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_______________________________________________________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ts val="38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 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42442" y="4370267"/>
            <a:ext cx="8798243" cy="1065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38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同一接触面摩擦力一定</a:t>
            </a:r>
            <a:r>
              <a:rPr 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容易探究摩擦力对物体的影</a:t>
            </a:r>
            <a:r>
              <a:rPr lang="zh-CN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响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</a:t>
            </a:r>
            <a:r>
              <a:rPr lang="zh-CN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而不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易控</a:t>
            </a:r>
            <a:r>
              <a:rPr lang="zh-CN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制</a:t>
            </a:r>
            <a:r>
              <a:rPr lang="zh-CN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推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力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zh-CN" sz="24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小且不便于测量推力的大小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25"/>
          <a:stretch>
            <a:fillRect/>
          </a:stretch>
        </p:blipFill>
        <p:spPr bwMode="auto">
          <a:xfrm>
            <a:off x="574075" y="1305321"/>
            <a:ext cx="7827257" cy="231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4097"/>
          <p:cNvGrpSpPr/>
          <p:nvPr/>
        </p:nvGrpSpPr>
        <p:grpSpPr>
          <a:xfrm>
            <a:off x="708660" y="4550066"/>
            <a:ext cx="7704979" cy="1014656"/>
            <a:chOff x="-202" y="12"/>
            <a:chExt cx="6101" cy="852"/>
          </a:xfrm>
        </p:grpSpPr>
        <p:sp>
          <p:nvSpPr>
            <p:cNvPr id="4099" name="文本框 4098"/>
            <p:cNvSpPr txBox="1"/>
            <p:nvPr/>
          </p:nvSpPr>
          <p:spPr>
            <a:xfrm>
              <a:off x="-202" y="12"/>
              <a:ext cx="2304" cy="85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亚里士多德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运动要靠力来维持</a:t>
              </a:r>
            </a:p>
          </p:txBody>
        </p:sp>
        <p:sp>
          <p:nvSpPr>
            <p:cNvPr id="4100" name="文本框 4099"/>
            <p:cNvSpPr txBox="1"/>
            <p:nvPr/>
          </p:nvSpPr>
          <p:spPr>
            <a:xfrm>
              <a:off x="3118" y="12"/>
              <a:ext cx="2781" cy="8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伽利略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161BF6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运动不需要力来维持</a:t>
              </a:r>
            </a:p>
          </p:txBody>
        </p:sp>
      </p:grpSp>
      <p:grpSp>
        <p:nvGrpSpPr>
          <p:cNvPr id="4105" name="组合 4104"/>
          <p:cNvGrpSpPr/>
          <p:nvPr/>
        </p:nvGrpSpPr>
        <p:grpSpPr>
          <a:xfrm>
            <a:off x="1143000" y="1800675"/>
            <a:ext cx="6572250" cy="436959"/>
            <a:chOff x="0" y="0"/>
            <a:chExt cx="5520" cy="367"/>
          </a:xfrm>
        </p:grpSpPr>
        <p:sp>
          <p:nvSpPr>
            <p:cNvPr id="4106" name="文本框 4105"/>
            <p:cNvSpPr txBox="1"/>
            <p:nvPr/>
          </p:nvSpPr>
          <p:spPr>
            <a:xfrm>
              <a:off x="3744" y="0"/>
              <a:ext cx="1776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楷体_GB2312" panose="02010609030101010101" pitchFamily="49" charset="-122"/>
                </a:rPr>
                <a:t>    </a:t>
              </a: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>
                      <a:srgbClr val="FFFFFF"/>
                    </a:outerShdw>
                  </a:effectLst>
                  <a:latin typeface="Arial" panose="020B0604020202020204" pitchFamily="34" charset="0"/>
                  <a:ea typeface="楷体_GB2312" panose="02010609030101010101" pitchFamily="49" charset="-122"/>
                </a:rPr>
                <a:t>伽利略</a:t>
              </a:r>
            </a:p>
          </p:txBody>
        </p:sp>
        <p:sp>
          <p:nvSpPr>
            <p:cNvPr id="4107" name="文本框 4106"/>
            <p:cNvSpPr txBox="1"/>
            <p:nvPr/>
          </p:nvSpPr>
          <p:spPr>
            <a:xfrm>
              <a:off x="0" y="58"/>
              <a:ext cx="2112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dirty="0"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楷体_GB2312" panose="02010609030101010101" pitchFamily="49" charset="-122"/>
                </a:rPr>
                <a:t>      </a:t>
              </a: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>
                      <a:srgbClr val="FFFFFF"/>
                    </a:outerShdw>
                  </a:effectLst>
                  <a:latin typeface="Arial" panose="020B0604020202020204" pitchFamily="34" charset="0"/>
                  <a:ea typeface="楷体_GB2312" panose="02010609030101010101" pitchFamily="49" charset="-122"/>
                </a:rPr>
                <a:t>亚里士多德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2033562"/>
            <a:ext cx="2627948" cy="2419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674" y="2033562"/>
            <a:ext cx="2748915" cy="2489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092" name="矩形 46091"/>
          <p:cNvSpPr/>
          <p:nvPr/>
        </p:nvSpPr>
        <p:spPr>
          <a:xfrm>
            <a:off x="593036" y="1404824"/>
            <a:ext cx="7751921" cy="685800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ctr"/>
            <a:r>
              <a:rPr lang="zh-CN" altLang="en-US" sz="2700" b="1" dirty="0">
                <a:solidFill>
                  <a:srgbClr val="161BF6"/>
                </a:solidFill>
                <a:latin typeface="楷体" panose="02010609060101010101" charset="-122"/>
                <a:ea typeface="楷体" panose="02010609060101010101" charset="-122"/>
              </a:rPr>
              <a:t>运</a:t>
            </a:r>
            <a:r>
              <a:rPr lang="zh-CN" altLang="en-US" sz="2700" b="1" dirty="0" smtClean="0">
                <a:solidFill>
                  <a:srgbClr val="161BF6"/>
                </a:solidFill>
                <a:latin typeface="楷体" panose="02010609060101010101" charset="-122"/>
                <a:ea typeface="楷体" panose="02010609060101010101" charset="-122"/>
              </a:rPr>
              <a:t>动与</a:t>
            </a:r>
            <a:r>
              <a:rPr lang="zh-CN" altLang="en-US" sz="2700" b="1" dirty="0">
                <a:solidFill>
                  <a:srgbClr val="161BF6"/>
                </a:solidFill>
                <a:latin typeface="楷体" panose="02010609060101010101" charset="-122"/>
                <a:ea typeface="楷体" panose="02010609060101010101" charset="-122"/>
              </a:rPr>
              <a:t>力</a:t>
            </a:r>
            <a:r>
              <a:rPr lang="zh-CN" altLang="en-US" sz="2700" b="1" dirty="0" smtClean="0">
                <a:solidFill>
                  <a:srgbClr val="161BF6"/>
                </a:solidFill>
                <a:latin typeface="楷体" panose="02010609060101010101" charset="-122"/>
                <a:ea typeface="楷体" panose="02010609060101010101" charset="-122"/>
              </a:rPr>
              <a:t>之</a:t>
            </a:r>
            <a:r>
              <a:rPr lang="zh-CN" altLang="en-US" sz="2700" b="1" dirty="0">
                <a:solidFill>
                  <a:srgbClr val="161BF6"/>
                </a:solidFill>
                <a:latin typeface="楷体" panose="02010609060101010101" charset="-122"/>
                <a:ea typeface="楷体" panose="02010609060101010101" charset="-122"/>
              </a:rPr>
              <a:t>间到底是什么关系呢？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8SL1.eps" descr="id:2147510207;FounderCES"/>
          <p:cNvPicPr>
            <a:picLocks noChangeAspect="1"/>
          </p:cNvPicPr>
          <p:nvPr/>
        </p:nvPicPr>
        <p:blipFill>
          <a:blip r:embed="rId2"/>
          <a:srcRect l="8731" r="8878"/>
          <a:stretch>
            <a:fillRect/>
          </a:stretch>
        </p:blipFill>
        <p:spPr>
          <a:xfrm>
            <a:off x="210979" y="1979745"/>
            <a:ext cx="8730615" cy="289893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8490" y="2034110"/>
            <a:ext cx="8560008" cy="3283208"/>
            <a:chOff x="508490" y="1176860"/>
            <a:chExt cx="8560008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29" y="2383605"/>
              <a:ext cx="4751769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26744" y="3672814"/>
            <a:ext cx="7871303" cy="15768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牛顿第一定律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的内容；理解力是改变物体运动状态的原因；理解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惯性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；能用惯性解释生活和自然中的有关现象。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1814645"/>
            <a:ext cx="7370445" cy="164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体会亚里士多德与伽利略的思想冲突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认识伽利略的理想实验方法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了解物理上理想实验的实质。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590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493" y="4055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3449" y="4057"/>
              <a:ext cx="456" cy="0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129711" y="1418722"/>
            <a:ext cx="4997371" cy="481307"/>
            <a:chOff x="6062" y="1013"/>
            <a:chExt cx="10493" cy="1011"/>
          </a:xfrm>
        </p:grpSpPr>
        <p:grpSp>
          <p:nvGrpSpPr>
            <p:cNvPr id="21" name="组合 18"/>
            <p:cNvGrpSpPr/>
            <p:nvPr/>
          </p:nvGrpSpPr>
          <p:grpSpPr bwMode="auto">
            <a:xfrm>
              <a:off x="6062" y="1138"/>
              <a:ext cx="2785" cy="886"/>
              <a:chOff x="2182648" y="684066"/>
              <a:chExt cx="1768805" cy="562753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2212975" y="684066"/>
                <a:ext cx="1685925" cy="53489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矩形 1"/>
              <p:cNvSpPr>
                <a:spLocks noChangeArrowheads="1"/>
              </p:cNvSpPr>
              <p:nvPr/>
            </p:nvSpPr>
            <p:spPr bwMode="auto">
              <a:xfrm>
                <a:off x="2182648" y="731692"/>
                <a:ext cx="1768805" cy="5151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8996" y="1013"/>
              <a:ext cx="755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阻力对物体运动的影响</a:t>
              </a: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5" y="2014722"/>
            <a:ext cx="519307" cy="52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41571" y="2048684"/>
            <a:ext cx="116606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161BF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演 示</a:t>
            </a: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56" y="2595060"/>
            <a:ext cx="3380765" cy="306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0445" y="5360373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85" y="2631276"/>
            <a:ext cx="3059887" cy="318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直接连接符 6"/>
          <p:cNvCxnSpPr/>
          <p:nvPr/>
        </p:nvCxnSpPr>
        <p:spPr>
          <a:xfrm>
            <a:off x="1855467" y="2724035"/>
            <a:ext cx="0" cy="2697242"/>
          </a:xfrm>
          <a:prstGeom prst="line">
            <a:avLst/>
          </a:prstGeom>
          <a:ln w="381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5" name="圆角矩形标注 14"/>
          <p:cNvSpPr/>
          <p:nvPr/>
        </p:nvSpPr>
        <p:spPr>
          <a:xfrm>
            <a:off x="494950" y="2724034"/>
            <a:ext cx="1149292" cy="2311345"/>
          </a:xfrm>
          <a:prstGeom prst="wedgeRoundRectCallout">
            <a:avLst>
              <a:gd name="adj1" fmla="val 66028"/>
              <a:gd name="adj2" fmla="val 42538"/>
              <a:gd name="adj3" fmla="val 16667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小车从同一高度静止滑下，在斜面底端获得相同的速度</a:t>
            </a:r>
          </a:p>
        </p:txBody>
      </p:sp>
      <p:sp>
        <p:nvSpPr>
          <p:cNvPr id="17" name="圆角矩形标注 16"/>
          <p:cNvSpPr/>
          <p:nvPr/>
        </p:nvSpPr>
        <p:spPr>
          <a:xfrm>
            <a:off x="8384796" y="2580942"/>
            <a:ext cx="478173" cy="2902591"/>
          </a:xfrm>
          <a:prstGeom prst="wedgeRoundRectCallout">
            <a:avLst>
              <a:gd name="adj1" fmla="val -99500"/>
              <a:gd name="adj2" fmla="val 40535"/>
              <a:gd name="adj3" fmla="val 16667"/>
            </a:avLst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比较小车滑行的距离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0" name="文本框 8"/>
          <p:cNvSpPr txBox="1"/>
          <p:nvPr/>
        </p:nvSpPr>
        <p:spPr>
          <a:xfrm>
            <a:off x="292677" y="5360373"/>
            <a:ext cx="17100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控制变量法</a:t>
            </a:r>
          </a:p>
        </p:txBody>
      </p:sp>
      <p:sp>
        <p:nvSpPr>
          <p:cNvPr id="41" name="文本框 9"/>
          <p:cNvSpPr txBox="1"/>
          <p:nvPr/>
        </p:nvSpPr>
        <p:spPr>
          <a:xfrm>
            <a:off x="7245955" y="2170901"/>
            <a:ext cx="10991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转换法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 bldLvl="0" animBg="1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8" name="Text Box 101"/>
          <p:cNvSpPr/>
          <p:nvPr/>
        </p:nvSpPr>
        <p:spPr>
          <a:xfrm>
            <a:off x="675323" y="1628135"/>
            <a:ext cx="7912418" cy="1269486"/>
          </a:xfrm>
          <a:prstGeom prst="roundRect">
            <a:avLst>
              <a:gd name="adj" fmla="val 9491"/>
            </a:avLst>
          </a:prstGeom>
          <a:noFill/>
          <a:ln w="25400" cap="flat" cmpd="sng">
            <a:solidFill>
              <a:srgbClr val="F79646"/>
            </a:solidFill>
            <a:prstDash val="solid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161BF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结论：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平面越光滑，受到的阻力越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，小车运动的距离越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，速度减小得越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 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18" name="Rectangle 103"/>
          <p:cNvSpPr/>
          <p:nvPr/>
        </p:nvSpPr>
        <p:spPr>
          <a:xfrm>
            <a:off x="5744098" y="172723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990000"/>
                </a:solidFill>
                <a:latin typeface="楷体" panose="02010609060101010101" charset="-122"/>
                <a:ea typeface="楷体" panose="02010609060101010101" charset="-122"/>
              </a:rPr>
              <a:t>小</a:t>
            </a:r>
          </a:p>
        </p:txBody>
      </p:sp>
      <p:sp>
        <p:nvSpPr>
          <p:cNvPr id="19" name="Rectangle 104"/>
          <p:cNvSpPr/>
          <p:nvPr/>
        </p:nvSpPr>
        <p:spPr>
          <a:xfrm>
            <a:off x="2333864" y="2271965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990000"/>
                </a:solidFill>
                <a:latin typeface="楷体" panose="02010609060101010101" charset="-122"/>
                <a:ea typeface="楷体" panose="02010609060101010101" charset="-122"/>
              </a:rPr>
              <a:t>长</a:t>
            </a:r>
          </a:p>
        </p:txBody>
      </p:sp>
      <p:sp>
        <p:nvSpPr>
          <p:cNvPr id="20" name="Rectangle 105"/>
          <p:cNvSpPr/>
          <p:nvPr/>
        </p:nvSpPr>
        <p:spPr>
          <a:xfrm>
            <a:off x="5912094" y="2285466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990000"/>
                </a:solidFill>
                <a:latin typeface="楷体" panose="02010609060101010101" charset="-122"/>
                <a:ea typeface="楷体" panose="02010609060101010101" charset="-122"/>
              </a:rPr>
              <a:t>慢</a:t>
            </a:r>
          </a:p>
        </p:txBody>
      </p:sp>
      <p:sp>
        <p:nvSpPr>
          <p:cNvPr id="22" name="TextBox 2"/>
          <p:cNvSpPr txBox="1"/>
          <p:nvPr/>
        </p:nvSpPr>
        <p:spPr>
          <a:xfrm>
            <a:off x="675323" y="3004080"/>
            <a:ext cx="8175062" cy="645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srgbClr val="161BF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设想：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如果物体受到的阻力为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零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，它是不是就不会停下来？</a:t>
            </a:r>
          </a:p>
        </p:txBody>
      </p:sp>
      <p:pic>
        <p:nvPicPr>
          <p:cNvPr id="31" name="图片 30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56" y="3650411"/>
            <a:ext cx="5764530" cy="2015490"/>
          </a:xfrm>
          <a:prstGeom prst="rect">
            <a:avLst/>
          </a:prstGeom>
        </p:spPr>
      </p:pic>
      <p:pic>
        <p:nvPicPr>
          <p:cNvPr id="30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47201" y="5209784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8" grpId="0" bldLvl="0" animBg="1"/>
      <p:bldP spid="18" grpId="0"/>
      <p:bldP spid="19" grpId="0"/>
      <p:bldP spid="20" grpId="0"/>
      <p:bldP spid="2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90746" y="1396228"/>
            <a:ext cx="4997371" cy="481307"/>
            <a:chOff x="6062" y="1013"/>
            <a:chExt cx="10493" cy="1011"/>
          </a:xfrm>
        </p:grpSpPr>
        <p:grpSp>
          <p:nvGrpSpPr>
            <p:cNvPr id="3" name="组合 18"/>
            <p:cNvGrpSpPr/>
            <p:nvPr/>
          </p:nvGrpSpPr>
          <p:grpSpPr bwMode="auto">
            <a:xfrm>
              <a:off x="6062" y="1138"/>
              <a:ext cx="2785" cy="886"/>
              <a:chOff x="2182648" y="684066"/>
              <a:chExt cx="1768805" cy="562753"/>
            </a:xfrm>
          </p:grpSpPr>
          <p:sp>
            <p:nvSpPr>
              <p:cNvPr id="5" name="圆角矩形 4"/>
              <p:cNvSpPr/>
              <p:nvPr/>
            </p:nvSpPr>
            <p:spPr>
              <a:xfrm>
                <a:off x="2212975" y="684066"/>
                <a:ext cx="1685925" cy="53489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矩形 1"/>
              <p:cNvSpPr>
                <a:spLocks noChangeArrowheads="1"/>
              </p:cNvSpPr>
              <p:nvPr/>
            </p:nvSpPr>
            <p:spPr bwMode="auto">
              <a:xfrm>
                <a:off x="2182648" y="731692"/>
                <a:ext cx="1768805" cy="5151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4" name="文本框 23"/>
            <p:cNvSpPr txBox="1"/>
            <p:nvPr/>
          </p:nvSpPr>
          <p:spPr>
            <a:xfrm>
              <a:off x="8996" y="1013"/>
              <a:ext cx="755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牛顿第一定律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22099" y="2048942"/>
            <a:ext cx="8461843" cy="1144731"/>
            <a:chOff x="422099" y="1317527"/>
            <a:chExt cx="8461843" cy="1144731"/>
          </a:xfrm>
        </p:grpSpPr>
        <p:sp>
          <p:nvSpPr>
            <p:cNvPr id="8" name="Text Box 11"/>
            <p:cNvSpPr txBox="1"/>
            <p:nvPr/>
          </p:nvSpPr>
          <p:spPr>
            <a:xfrm>
              <a:off x="1585519" y="1474393"/>
              <a:ext cx="7298423" cy="9772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300</a:t>
              </a: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年前，伽利略采用推理的方法得出结论：</a:t>
              </a:r>
              <a:r>
                <a:rPr lang="zh-CN" altLang="en-US" sz="2400" b="1" dirty="0">
                  <a:solidFill>
                    <a:srgbClr val="161BF6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如果物体在运动中不受到力的作用，它的速度将保持不变</a:t>
              </a: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。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099" y="1317527"/>
              <a:ext cx="1264088" cy="114473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2" name="Group 2"/>
          <p:cNvGrpSpPr/>
          <p:nvPr/>
        </p:nvGrpSpPr>
        <p:grpSpPr>
          <a:xfrm>
            <a:off x="459080" y="3257419"/>
            <a:ext cx="8424862" cy="1198959"/>
            <a:chOff x="-454" y="2522"/>
            <a:chExt cx="7076" cy="1007"/>
          </a:xfrm>
        </p:grpSpPr>
        <p:pic>
          <p:nvPicPr>
            <p:cNvPr id="13" name="Picture 3" descr="psn049_03_pic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" y="2537"/>
              <a:ext cx="631" cy="8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-454" y="2522"/>
              <a:ext cx="6445" cy="10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笛卡儿补充了伽利略的认识，指出：如果运动物体不受到任何力的作用，它不会向左、右方向偏，</a:t>
              </a:r>
              <a:r>
                <a:rPr lang="zh-CN" altLang="en-US" sz="2400" b="1" dirty="0">
                  <a:solidFill>
                    <a:srgbClr val="161BF6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将永远沿原来的方向做匀速运动。</a:t>
              </a:r>
            </a:p>
          </p:txBody>
        </p:sp>
      </p:grpSp>
      <p:cxnSp>
        <p:nvCxnSpPr>
          <p:cNvPr id="16" name="直接连接符 15"/>
          <p:cNvCxnSpPr>
            <a:endCxn id="13" idx="0"/>
          </p:cNvCxnSpPr>
          <p:nvPr/>
        </p:nvCxnSpPr>
        <p:spPr>
          <a:xfrm>
            <a:off x="194569" y="4132449"/>
            <a:ext cx="8313731" cy="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91014" y="4457569"/>
            <a:ext cx="8313731" cy="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56323" y="4534363"/>
            <a:ext cx="8327619" cy="1268354"/>
            <a:chOff x="556323" y="3677113"/>
            <a:chExt cx="8327619" cy="1268354"/>
          </a:xfrm>
        </p:grpSpPr>
        <p:pic>
          <p:nvPicPr>
            <p:cNvPr id="18" name="Picture 6" descr="niudun"/>
            <p:cNvPicPr>
              <a:picLocks noChangeAspect="1"/>
            </p:cNvPicPr>
            <p:nvPr/>
          </p:nvPicPr>
          <p:blipFill>
            <a:blip r:embed="rId4"/>
            <a:srcRect b="10167"/>
            <a:stretch>
              <a:fillRect/>
            </a:stretch>
          </p:blipFill>
          <p:spPr>
            <a:xfrm>
              <a:off x="556323" y="3693283"/>
              <a:ext cx="894972" cy="12521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1451296" y="3677113"/>
              <a:ext cx="7432646" cy="11988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牛顿总结了伽利略等人的研究成果，进一步得出：</a:t>
              </a:r>
              <a:r>
                <a:rPr lang="zh-C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一切物体在没有受到外力作用的时候，总保持匀速直线运动状态或静止状态。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12978"/>
          <a:stretch>
            <a:fillRect/>
          </a:stretch>
        </p:blipFill>
        <p:spPr>
          <a:xfrm>
            <a:off x="5728996" y="1901913"/>
            <a:ext cx="2842566" cy="2290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6" name="文本框 3075"/>
          <p:cNvSpPr txBox="1"/>
          <p:nvPr/>
        </p:nvSpPr>
        <p:spPr>
          <a:xfrm>
            <a:off x="206935" y="1641854"/>
            <a:ext cx="8484057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    牛顿是人类历史上出现过的最伟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大、最有影响的科学家，同时也是物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理学家、数学家和哲学家。万有引力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定律和三大运动定</a:t>
            </a:r>
            <a:r>
              <a:rPr lang="zh-CN" altLang="en-US" sz="2400" b="1" dirty="0" smtClean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律，这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四条定律构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成了一个统一的体系，被认为是“人类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智慧史上最伟大的一个成就”，由此奠定了之后三个世纪中物理界的科学观点，并成为现代工程学的基础。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397614" y="1117241"/>
            <a:ext cx="1508578" cy="661350"/>
            <a:chOff x="931250" y="529255"/>
            <a:chExt cx="1508578" cy="661350"/>
          </a:xfrm>
        </p:grpSpPr>
        <p:sp>
          <p:nvSpPr>
            <p:cNvPr id="12" name="流程图: 延期 11"/>
            <p:cNvSpPr/>
            <p:nvPr/>
          </p:nvSpPr>
          <p:spPr>
            <a:xfrm>
              <a:off x="1247163" y="714091"/>
              <a:ext cx="1007131" cy="461665"/>
            </a:xfrm>
            <a:prstGeom prst="flowChartDelay">
              <a:avLst/>
            </a:prstGeom>
            <a:solidFill>
              <a:srgbClr val="BECE3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934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250" y="529255"/>
              <a:ext cx="631825" cy="66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382815" y="742246"/>
              <a:ext cx="1057013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b="1" kern="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小资料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148"/>
            <a:ext cx="1273969" cy="1763078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45406" y="2940494"/>
            <a:ext cx="4436926" cy="460375"/>
          </a:xfrm>
          <a:prstGeom prst="rect">
            <a:avLst/>
          </a:prstGeom>
          <a:noFill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．“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一切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”适用于所有物体。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345406" y="3979042"/>
            <a:ext cx="6527483" cy="53403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．“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没有受到力的作用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”是定律成立的条件。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345406" y="4987104"/>
            <a:ext cx="3559493" cy="534035"/>
          </a:xfrm>
          <a:prstGeom prst="rect">
            <a:avLst/>
          </a:prstGeom>
          <a:noFill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．“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总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”一直、不变。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487" name="矩形 20486"/>
          <p:cNvSpPr/>
          <p:nvPr/>
        </p:nvSpPr>
        <p:spPr>
          <a:xfrm>
            <a:off x="942842" y="1406984"/>
            <a:ext cx="792411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161BF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牛顿第一定律：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一切物体在没有受到力的作用时，总保持静止状态或匀速直线运动状态。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216745" y="1549732"/>
            <a:ext cx="1221031" cy="4140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28730" y="1539226"/>
            <a:ext cx="2423636" cy="4140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69545" y="1523374"/>
            <a:ext cx="312221" cy="4140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7" grpId="0" bldLvl="0" animBg="1"/>
      <p:bldP spid="18" grpId="0" bldLvl="0" animBg="1"/>
      <p:bldP spid="20" grpId="0" bldLvl="0" animBg="1"/>
      <p:bldP spid="21" grpId="0" bldLvl="0" animBg="1"/>
      <p:bldP spid="2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1433</Words>
  <Application>Microsoft Office PowerPoint</Application>
  <PresentationFormat>全屏显示(4:3)</PresentationFormat>
  <Paragraphs>184</Paragraphs>
  <Slides>31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默认设计模板</vt:lpstr>
      <vt:lpstr> 第八章  运动和力  第1节  牛顿第一定律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