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20016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2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2841960" y="469878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" action="ppaction://noaction"/>
          </p:cNvPr>
          <p:cNvSpPr/>
          <p:nvPr userDrawn="1"/>
        </p:nvSpPr>
        <p:spPr>
          <a:xfrm>
            <a:off x="441785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" action="ppaction://noaction"/>
          </p:cNvPr>
          <p:cNvSpPr/>
          <p:nvPr userDrawn="1"/>
        </p:nvSpPr>
        <p:spPr>
          <a:xfrm>
            <a:off x="601805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" action="ppaction://noaction"/>
          </p:cNvPr>
          <p:cNvSpPr/>
          <p:nvPr userDrawn="1"/>
        </p:nvSpPr>
        <p:spPr>
          <a:xfrm>
            <a:off x="756110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" action="ppaction://noaction"/>
          </p:cNvPr>
          <p:cNvSpPr/>
          <p:nvPr userDrawn="1"/>
        </p:nvSpPr>
        <p:spPr>
          <a:xfrm>
            <a:off x="917273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直击中考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98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kern="1200" dirty="0" smtClean="0">
                <a:solidFill>
                  <a:schemeClr val="lt1"/>
                </a:solidFill>
                <a:effectLst/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</a:rPr>
              <a:t>章末小结与提升</a:t>
            </a:r>
            <a:endParaRPr lang="zh-CN" altLang="zh-CN" sz="2000" kern="1200" dirty="0">
              <a:solidFill>
                <a:schemeClr val="lt1"/>
              </a:solidFill>
              <a:effectLst/>
              <a:latin typeface="Adobe 黑体 Std R" panose="020B0400000000000000" pitchFamily="34" charset="-122"/>
              <a:ea typeface="Adobe 黑体 Std R" panose="020B0400000000000000" pitchFamily="34" charset="-122"/>
              <a:cs typeface="+mn-cs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7" y="485731"/>
            <a:ext cx="14040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4417539" y="485730"/>
            <a:ext cx="14040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5.docx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章末小结与提升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9878"/>
            <a:ext cx="11430000" cy="53922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下列情况符合安全用电原则的是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不弄湿用电器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不损坏绝缘层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保险盒的熔丝安装在零线上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将电风扇三线插头最长的脚折弯后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插在两孔插座上使用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在同一个插排上连接多个大功率用电器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安全教育已越来越引起学校和社会各界的高度重视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并开展了一系列丰富多彩的教育活动。在某校一次安全用电知识的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抢答比赛中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以下选项应叫答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有时可在电线上晾晒衣服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熔丝烧断后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可用铁丝代替接上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手机充电器能永久地插在插座上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发现有人触电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应立即断开电源开关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13559" y="99120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640414" y="406391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6614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023" y="1005021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甲站在干燥的木桌上一只手接触到火线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乙站在地上一只手接触到零线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丙站在干燥的木桌上一只手接触到火线。此时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丁站在地面上用手去拉丙。则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899561"/>
              </p:ext>
            </p:extLst>
          </p:nvPr>
        </p:nvGraphicFramePr>
        <p:xfrm>
          <a:off x="1335741" y="1965284"/>
          <a:ext cx="8826765" cy="150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3" imgW="3837724" imgH="652639" progId="Word.Document.12">
                  <p:embed/>
                </p:oleObj>
              </mc:Choice>
              <mc:Fallback>
                <p:oleObj name="文档" r:id="rId3" imgW="3837724" imgH="652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5741" y="1965284"/>
                        <a:ext cx="8826765" cy="1501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7553" y="3466354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甲、乙都会触电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甲、丙都会触电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乙、丁都会触电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丙、丁都会触电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下列关于生活用电的说法中错误的是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使用测电笔时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人体要接触笔尾金属体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但绝不能接触笔尖金属体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随意搬动亮着的台灯和电脑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控制用电器的开关要连接在火线和用电器之间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安全用电要做到不接触低压带电体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不靠近高压带电体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04759" y="155137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5887112" y="442661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9942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023" y="957679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生活中我们要时刻注意安全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下列行为符合安全常识的是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65762"/>
              </p:ext>
            </p:extLst>
          </p:nvPr>
        </p:nvGraphicFramePr>
        <p:xfrm>
          <a:off x="1322294" y="1581103"/>
          <a:ext cx="8826765" cy="4941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3" imgW="3837724" imgH="2148301" progId="Word.Document.12">
                  <p:embed/>
                </p:oleObj>
              </mc:Choice>
              <mc:Fallback>
                <p:oleObj name="文档" r:id="rId3" imgW="3837724" imgH="21483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2294" y="1581103"/>
                        <a:ext cx="8826765" cy="4941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507548" y="106550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4692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制作电热器发热体的电阻丝的材料要求是电阻率大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熔点高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家庭电路中空调突然停止工作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一定是发生了短路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漏电保护器和空气开关的作用相同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可以相互替代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三孔插座中的接地线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不与大地相连接也符合安全用电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6564" y="256462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3538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939451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家庭电路故障分析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各用电器之间是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并联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连接的。星期天小天在家里正开着空调上网查资料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妈妈做饭把电热水壶插头插进插座时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空气开关立刻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小天分析其原因可能是电热水壶插头内部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短路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也可能是家里电路中用电器总功率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过大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小明将电水壶插头连接在如图所示的三孔插座上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电水壶正常工作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同时电水壶金属外壳与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大地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此时将台灯连接在图中两孔插座上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闭合开关后灯不亮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台灯所在的支路开路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小明成功地排除了故障。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963571"/>
              </p:ext>
            </p:extLst>
          </p:nvPr>
        </p:nvGraphicFramePr>
        <p:xfrm>
          <a:off x="2303929" y="4712634"/>
          <a:ext cx="8826765" cy="1856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3" imgW="3837724" imgH="807686" progId="Word.Document.12">
                  <p:embed/>
                </p:oleObj>
              </mc:Choice>
              <mc:Fallback>
                <p:oleObj name="文档" r:id="rId3" imgW="3837724" imgH="8076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3929" y="4712634"/>
                        <a:ext cx="8826765" cy="18560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22942" y="1510185"/>
            <a:ext cx="89182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5022942" y="1832401"/>
            <a:ext cx="891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354249" y="2350445"/>
            <a:ext cx="9083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7354250" y="2672661"/>
            <a:ext cx="9083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108488" y="2811764"/>
            <a:ext cx="9147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2108488" y="3133980"/>
            <a:ext cx="9147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505385" y="3668499"/>
            <a:ext cx="9000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1505386" y="3990715"/>
            <a:ext cx="900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67419" y="4140401"/>
            <a:ext cx="281124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/>
          <p:cNvCxnSpPr/>
          <p:nvPr/>
        </p:nvCxnSpPr>
        <p:spPr>
          <a:xfrm>
            <a:off x="467419" y="4462617"/>
            <a:ext cx="28112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8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我们有时会遇到以下几种情况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电路中增加大功率的用电器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插座中的两个线头相碰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进户火线绝缘层破损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关闭正在使用的电烤箱。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则这几种情况中可能引起家庭电路中空气开关跳闸的是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	B.(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	D.(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39137" y="407215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60052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514481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当开关都闭合时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用试电笔测试插座的左、右孔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氖管都发光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电路中只有一处故障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下面有关电路图及故障的说法中错误的是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045324"/>
              </p:ext>
            </p:extLst>
          </p:nvPr>
        </p:nvGraphicFramePr>
        <p:xfrm>
          <a:off x="1510553" y="1917942"/>
          <a:ext cx="8826765" cy="177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3" imgW="3837724" imgH="773432" progId="Word.Document.12">
                  <p:embed/>
                </p:oleObj>
              </mc:Choice>
              <mc:Fallback>
                <p:oleObj name="文档" r:id="rId3" imgW="3837724" imgH="7734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0553" y="1917942"/>
                        <a:ext cx="8826765" cy="177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94447" y="4353894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电能表的单位是千瓦时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三孔插座是为了防止用电器外壳带电发生触电事故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若在导线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之间接一个灯泡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是并联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根据测试结果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之间断路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37493" y="151842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7027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48267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小明在家学习时遇到这样的情况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刚把台灯的插头插入插座中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就听到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家里的所有用电器都停止了工作。经检查是保险丝烧断了。请你用所学的物理知识解释保险丝烧断的原因。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473235"/>
              </p:ext>
            </p:extLst>
          </p:nvPr>
        </p:nvGraphicFramePr>
        <p:xfrm>
          <a:off x="515471" y="3139422"/>
          <a:ext cx="8826765" cy="173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文档" r:id="rId3" imgW="3837724" imgH="752518" progId="Word.Document.12">
                  <p:embed/>
                </p:oleObj>
              </mc:Choice>
              <mc:Fallback>
                <p:oleObj name="文档" r:id="rId3" imgW="3837724" imgH="7525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471" y="3139422"/>
                        <a:ext cx="8826765" cy="173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87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88864"/>
            <a:ext cx="1723549" cy="943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安全用电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122332"/>
              </p:ext>
            </p:extLst>
          </p:nvPr>
        </p:nvGraphicFramePr>
        <p:xfrm>
          <a:off x="2307370" y="1122768"/>
          <a:ext cx="8308412" cy="5529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4808042" imgH="3199735" progId="Word.Document.12">
                  <p:embed/>
                </p:oleObj>
              </mc:Choice>
              <mc:Fallback>
                <p:oleObj name="文档" r:id="rId3" imgW="4808042" imgH="3199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7370" y="1122768"/>
                        <a:ext cx="8308412" cy="5529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665493" y="1155720"/>
            <a:ext cx="8012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6843504" y="1542898"/>
            <a:ext cx="8012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7321298" y="1963028"/>
            <a:ext cx="80120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363916" y="3532071"/>
            <a:ext cx="7682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5132174" y="4322904"/>
            <a:ext cx="7682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7875374" y="4322904"/>
            <a:ext cx="7682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8690011" y="4775985"/>
            <a:ext cx="7682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家庭电路的连接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我国家庭电路的电压是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现在新建居民楼电路中的保险装置一般采用空气开关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空气开关安装在电能表的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后面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前后都可以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对家庭电路的安装过程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下列要求正确的是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电视机与电饭锅并联连接到家庭电路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控制各灯具的开关都应装在零线上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所有家用电器和插座都要串联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并且用电器与控制它的开关也要串联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三孔插座有时不需要接地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024" y="2309256"/>
            <a:ext cx="70235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952024" y="2631472"/>
            <a:ext cx="70235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54378" y="2721148"/>
            <a:ext cx="95559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654378" y="3043364"/>
            <a:ext cx="9555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431613" y="319070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113304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在使用如图所示的插线板时发现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只有在开关闭合时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指示灯才能发光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插孔才可以提供工作电压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即使指示灯损坏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开关闭合时插孔也能提供工作电压。图中插线板电路连接符合上述现象及安全用电要求的是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337482"/>
              </p:ext>
            </p:extLst>
          </p:nvPr>
        </p:nvGraphicFramePr>
        <p:xfrm>
          <a:off x="2233423" y="2736862"/>
          <a:ext cx="7294847" cy="375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37724" imgH="1974865" progId="Word.Document.12">
                  <p:embed/>
                </p:oleObj>
              </mc:Choice>
              <mc:Fallback>
                <p:oleObj name="文档" r:id="rId3" imgW="3837724" imgH="19748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33423" y="2736862"/>
                        <a:ext cx="7294847" cy="375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583116" y="214131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9031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30" y="105880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教室的讲台旁边装有一盏白炽灯和白炽灯的控制开关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老师需要在讲台上安装一个插座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下列是几位同学的安装方案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396409"/>
              </p:ext>
            </p:extLst>
          </p:nvPr>
        </p:nvGraphicFramePr>
        <p:xfrm>
          <a:off x="1335741" y="2019072"/>
          <a:ext cx="8826765" cy="2108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3" imgW="3837724" imgH="916580" progId="Word.Document.12">
                  <p:embed/>
                </p:oleObj>
              </mc:Choice>
              <mc:Fallback>
                <p:oleObj name="文档" r:id="rId3" imgW="3837724" imgH="9165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5741" y="2019072"/>
                        <a:ext cx="8826765" cy="2108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27212" y="44614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从白炽灯控制开关的两个接线柱上分别引出两根线将插座接入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从白炽灯灯头接线盒内的两个接线柱上分别引出两根线将插座接入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剥开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分别引出两根线将插座接入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剥开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分别引出两根线将插座接入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93148" y="158432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74422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857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图甲是某宾馆床头柜上的开关示意图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图乙是其控制的电路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为旋钮开关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单独控制台灯的通断和亮度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为单独控制电视插座的开关。请在图乙中将电路图连接完整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要求符合安全用电原则。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209940"/>
              </p:ext>
            </p:extLst>
          </p:nvPr>
        </p:nvGraphicFramePr>
        <p:xfrm>
          <a:off x="4131194" y="2108241"/>
          <a:ext cx="7294847" cy="1991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3" imgW="3837724" imgH="1047468" progId="Word.Document.12">
                  <p:embed/>
                </p:oleObj>
              </mc:Choice>
              <mc:Fallback>
                <p:oleObj name="文档" r:id="rId3" imgW="3837724" imgH="1047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1194" y="2108241"/>
                        <a:ext cx="7294847" cy="1991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756289"/>
              </p:ext>
            </p:extLst>
          </p:nvPr>
        </p:nvGraphicFramePr>
        <p:xfrm>
          <a:off x="380999" y="3805498"/>
          <a:ext cx="8826765" cy="2808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文档" r:id="rId5" imgW="3837724" imgH="1220904" progId="Word.Document.12">
                  <p:embed/>
                </p:oleObj>
              </mc:Choice>
              <mc:Fallback>
                <p:oleObj name="文档" r:id="rId5" imgW="3837724" imgH="12209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999" y="3805498"/>
                        <a:ext cx="8826765" cy="2808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986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105880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测电笔的原理及使用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如图所示为试电笔的结构及使用方法。下列说法正确的是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844269"/>
              </p:ext>
            </p:extLst>
          </p:nvPr>
        </p:nvGraphicFramePr>
        <p:xfrm>
          <a:off x="1013012" y="2019072"/>
          <a:ext cx="8826765" cy="2438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3837724" imgH="1060088" progId="Word.Document.12">
                  <p:embed/>
                </p:oleObj>
              </mc:Choice>
              <mc:Fallback>
                <p:oleObj name="文档" r:id="rId3" imgW="3837724" imgH="1060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3012" y="2019072"/>
                        <a:ext cx="8826765" cy="2438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27212" y="46900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试电笔可以判断物体是带正电还是带负电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若氖管发光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说明人体成了电流的通路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笔尖、电阻和氖管是导体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外壳、弹簧和笔卡是绝缘体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在两种使用试电笔的方法中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乙是错误的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4023" y="162115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4636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电工在断开开关时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取下灯泡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用测电笔测试灯头里面的两根导线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发现其中有一根导线使氖管发光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因为两根线一根是火线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另一根是零线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因为开关断开的那根线不能使氖管发光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此现象不正常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因为没接灯泡时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两根线都应使氖管发光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此现象不正常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因为没接灯泡时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两根线都不应使氖管发光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8153" y="274586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90941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918447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安全用电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如图所示是安装了漏电保护器的家庭电路。当漏电保护器检测到通过图中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两处的电流不相等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即发生漏电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会迅速切断电路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从而起到保护作用。当家电维修人员在图中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处不慎触电时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切断电路。若人体电阻为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触电时通过人体的电流为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243755"/>
              </p:ext>
            </p:extLst>
          </p:nvPr>
        </p:nvGraphicFramePr>
        <p:xfrm>
          <a:off x="1564341" y="3430027"/>
          <a:ext cx="8826765" cy="237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3" imgW="3837724" imgH="1031603" progId="Word.Document.12">
                  <p:embed/>
                </p:oleObj>
              </mc:Choice>
              <mc:Fallback>
                <p:oleObj name="文档" r:id="rId3" imgW="3837724" imgH="10316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4341" y="3430027"/>
                        <a:ext cx="8826765" cy="237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912629" y="233397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5912629" y="2656186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108070" y="2771137"/>
            <a:ext cx="13142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108070" y="3093353"/>
            <a:ext cx="13142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38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7C155E2F-8438-4A66-B358-F97AAC89D320}" vid="{C1BC2C2A-2BA3-4380-9783-7849E5DE9D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章末小结与提升</Template>
  <TotalTime>18</TotalTime>
  <Words>953</Words>
  <Application>Microsoft Office PowerPoint</Application>
  <PresentationFormat>自定义</PresentationFormat>
  <Paragraphs>72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章末小结与提升</dc:title>
  <dc:creator>微软用户</dc:creator>
  <cp:lastModifiedBy>dreamsummit</cp:lastModifiedBy>
  <cp:revision>5</cp:revision>
  <dcterms:created xsi:type="dcterms:W3CDTF">2019-09-24T08:43:08Z</dcterms:created>
  <dcterms:modified xsi:type="dcterms:W3CDTF">2019-09-29T09:48:59Z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