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1"/>
  </p:notesMasterIdLst>
  <p:handoutMasterIdLst>
    <p:handoutMasterId r:id="rId22"/>
  </p:handoutMasterIdLst>
  <p:sldIdLst>
    <p:sldId id="340" r:id="rId3"/>
    <p:sldId id="308" r:id="rId4"/>
    <p:sldId id="288" r:id="rId5"/>
    <p:sldId id="259" r:id="rId6"/>
    <p:sldId id="327" r:id="rId7"/>
    <p:sldId id="260" r:id="rId8"/>
    <p:sldId id="325" r:id="rId9"/>
    <p:sldId id="326" r:id="rId10"/>
    <p:sldId id="275" r:id="rId11"/>
    <p:sldId id="264" r:id="rId12"/>
    <p:sldId id="329" r:id="rId13"/>
    <p:sldId id="266" r:id="rId14"/>
    <p:sldId id="269" r:id="rId15"/>
    <p:sldId id="271" r:id="rId16"/>
    <p:sldId id="270" r:id="rId17"/>
    <p:sldId id="272" r:id="rId18"/>
    <p:sldId id="358" r:id="rId19"/>
    <p:sldId id="324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CC"/>
    <a:srgbClr val="FF5050"/>
    <a:srgbClr val="003399"/>
    <a:srgbClr val="3333FF"/>
    <a:srgbClr val="0066FF"/>
    <a:srgbClr val="3399FF"/>
    <a:srgbClr val="F0BBA8"/>
    <a:srgbClr val="FF0000"/>
    <a:srgbClr val="990000"/>
    <a:srgbClr val="00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2664" y="-930"/>
      </p:cViewPr>
      <p:guideLst>
        <p:guide orient="horz" pos="2134"/>
        <p:guide pos="299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6083538" cy="460835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#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418E7E-D6ED-433B-ACCC-64A727AD96A3}" type="doc">
      <dgm:prSet loTypeId="urn:microsoft.com/office/officeart/2005/8/layout/list1#1" loCatId="list" qsTypeId="urn:microsoft.com/office/officeart/2005/8/quickstyle/3d2#1" qsCatId="3D" csTypeId="urn:microsoft.com/office/officeart/2005/8/colors/colorful5#1" csCatId="colorful" phldr="1"/>
      <dgm:spPr/>
      <dgm:t>
        <a:bodyPr/>
        <a:lstStyle/>
        <a:p>
          <a:endParaRPr lang="zh-CN" altLang="en-US"/>
        </a:p>
      </dgm:t>
    </dgm:pt>
    <dgm:pt modelId="{C0764657-183C-4DBF-A37C-5B5EE061832A}">
      <dgm:prSet phldrT="[文本]"/>
      <dgm:spPr/>
      <dgm:t>
        <a:bodyPr/>
        <a:lstStyle/>
        <a:p>
          <a:r>
            <a:rPr lang="zh-CN" altLang="en-US" b="1" dirty="0" smtClean="0"/>
            <a:t>力的平衡</a:t>
          </a:r>
          <a:endParaRPr lang="zh-CN" altLang="en-US" b="1" dirty="0"/>
        </a:p>
      </dgm:t>
    </dgm:pt>
    <dgm:pt modelId="{BF8D7AE4-95C1-4002-B7DF-967C2D39494E}" type="parTrans" cxnId="{30FD6CBA-4FCE-482A-8FFD-D5C063095CDC}">
      <dgm:prSet/>
      <dgm:spPr/>
      <dgm:t>
        <a:bodyPr/>
        <a:lstStyle/>
        <a:p>
          <a:endParaRPr lang="zh-CN" altLang="en-US" b="1"/>
        </a:p>
      </dgm:t>
    </dgm:pt>
    <dgm:pt modelId="{F1D66969-C5F9-4453-9585-EE870A79CAE7}" type="sibTrans" cxnId="{30FD6CBA-4FCE-482A-8FFD-D5C063095CDC}">
      <dgm:prSet/>
      <dgm:spPr/>
      <dgm:t>
        <a:bodyPr/>
        <a:lstStyle/>
        <a:p>
          <a:endParaRPr lang="zh-CN" altLang="en-US" b="1"/>
        </a:p>
      </dgm:t>
    </dgm:pt>
    <dgm:pt modelId="{8A1F56F6-03A6-455F-80AB-1EB82FC051A8}">
      <dgm:prSet phldrT="[文本]"/>
      <dgm:spPr/>
      <dgm:t>
        <a:bodyPr/>
        <a:lstStyle/>
        <a:p>
          <a:r>
            <a:rPr lang="zh-CN" altLang="en-US" b="1" dirty="0" smtClean="0"/>
            <a:t>二力平衡条件</a:t>
          </a:r>
          <a:endParaRPr lang="zh-CN" altLang="en-US" b="1" dirty="0"/>
        </a:p>
      </dgm:t>
    </dgm:pt>
    <dgm:pt modelId="{708E688B-EF95-4187-96FA-91ECCEF40F8E}" type="parTrans" cxnId="{041A8252-16ED-4105-9A72-73DF6C32FE0C}">
      <dgm:prSet/>
      <dgm:spPr/>
      <dgm:t>
        <a:bodyPr/>
        <a:lstStyle/>
        <a:p>
          <a:endParaRPr lang="zh-CN" altLang="en-US" b="1"/>
        </a:p>
      </dgm:t>
    </dgm:pt>
    <dgm:pt modelId="{2BB74F9E-7812-4043-87FE-CD894105CC7E}" type="sibTrans" cxnId="{041A8252-16ED-4105-9A72-73DF6C32FE0C}">
      <dgm:prSet/>
      <dgm:spPr/>
      <dgm:t>
        <a:bodyPr/>
        <a:lstStyle/>
        <a:p>
          <a:endParaRPr lang="zh-CN" altLang="en-US" b="1"/>
        </a:p>
      </dgm:t>
    </dgm:pt>
    <dgm:pt modelId="{8A6A39EE-6F71-4F9E-AA5A-F237C7194778}">
      <dgm:prSet phldrT="[文本]"/>
      <dgm:spPr/>
      <dgm:t>
        <a:bodyPr/>
        <a:lstStyle/>
        <a:p>
          <a:r>
            <a:rPr lang="zh-CN" altLang="en-US" b="1" dirty="0" smtClean="0"/>
            <a:t>二力平衡条件的应用</a:t>
          </a:r>
          <a:endParaRPr lang="zh-CN" altLang="en-US" b="1" dirty="0"/>
        </a:p>
      </dgm:t>
    </dgm:pt>
    <dgm:pt modelId="{66C13BA3-DA8E-41AB-BD3D-3DE916ED9C8B}" type="parTrans" cxnId="{FA0127D3-C1A6-4879-8FB9-4B9962B905B5}">
      <dgm:prSet/>
      <dgm:spPr/>
      <dgm:t>
        <a:bodyPr/>
        <a:lstStyle/>
        <a:p>
          <a:endParaRPr lang="zh-CN" altLang="en-US" b="1"/>
        </a:p>
      </dgm:t>
    </dgm:pt>
    <dgm:pt modelId="{617CE692-E9B1-4A54-A8BE-81E43294B920}" type="sibTrans" cxnId="{FA0127D3-C1A6-4879-8FB9-4B9962B905B5}">
      <dgm:prSet/>
      <dgm:spPr/>
      <dgm:t>
        <a:bodyPr/>
        <a:lstStyle/>
        <a:p>
          <a:endParaRPr lang="zh-CN" altLang="en-US" b="1"/>
        </a:p>
      </dgm:t>
    </dgm:pt>
    <dgm:pt modelId="{8D7E1158-F303-4FF7-A0EE-606144FF7F8B}" type="pres">
      <dgm:prSet presAssocID="{B9418E7E-D6ED-433B-ACCC-64A727AD96A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EBDDE7F-8F1B-47A7-9377-34D30CAF894A}" type="pres">
      <dgm:prSet presAssocID="{C0764657-183C-4DBF-A37C-5B5EE061832A}" presName="parentLin" presStyleCnt="0"/>
      <dgm:spPr/>
    </dgm:pt>
    <dgm:pt modelId="{833901DA-9E4D-4919-88A6-1CED0165384F}" type="pres">
      <dgm:prSet presAssocID="{C0764657-183C-4DBF-A37C-5B5EE061832A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814F53A5-4D87-420A-8A92-FFEBC70916AA}" type="pres">
      <dgm:prSet presAssocID="{C0764657-183C-4DBF-A37C-5B5EE061832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6A1FE1-B861-43E8-BAA3-F1648DACE703}" type="pres">
      <dgm:prSet presAssocID="{C0764657-183C-4DBF-A37C-5B5EE061832A}" presName="negativeSpace" presStyleCnt="0"/>
      <dgm:spPr/>
    </dgm:pt>
    <dgm:pt modelId="{7FA92617-2152-4DA8-94C4-E19F96954FFF}" type="pres">
      <dgm:prSet presAssocID="{C0764657-183C-4DBF-A37C-5B5EE061832A}" presName="childText" presStyleLbl="conFgAcc1" presStyleIdx="0" presStyleCnt="3">
        <dgm:presLayoutVars>
          <dgm:bulletEnabled val="1"/>
        </dgm:presLayoutVars>
      </dgm:prSet>
      <dgm:spPr/>
    </dgm:pt>
    <dgm:pt modelId="{57D6CD53-1620-4826-8F2A-E0823D6313CD}" type="pres">
      <dgm:prSet presAssocID="{F1D66969-C5F9-4453-9585-EE870A79CAE7}" presName="spaceBetweenRectangles" presStyleCnt="0"/>
      <dgm:spPr/>
    </dgm:pt>
    <dgm:pt modelId="{C9D573F6-494C-4373-935F-C63700C5B871}" type="pres">
      <dgm:prSet presAssocID="{8A1F56F6-03A6-455F-80AB-1EB82FC051A8}" presName="parentLin" presStyleCnt="0"/>
      <dgm:spPr/>
    </dgm:pt>
    <dgm:pt modelId="{5B243AB7-5BB0-428B-A60D-0D97B8280FB2}" type="pres">
      <dgm:prSet presAssocID="{8A1F56F6-03A6-455F-80AB-1EB82FC051A8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AAFF683E-30EC-4CA9-B980-5F5F8A09C147}" type="pres">
      <dgm:prSet presAssocID="{8A1F56F6-03A6-455F-80AB-1EB82FC051A8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DF8C030-252D-4229-AE6F-68574711FE16}" type="pres">
      <dgm:prSet presAssocID="{8A1F56F6-03A6-455F-80AB-1EB82FC051A8}" presName="negativeSpace" presStyleCnt="0"/>
      <dgm:spPr/>
    </dgm:pt>
    <dgm:pt modelId="{667BE72F-D315-4400-925E-EB3FDB959BBB}" type="pres">
      <dgm:prSet presAssocID="{8A1F56F6-03A6-455F-80AB-1EB82FC051A8}" presName="childText" presStyleLbl="conFgAcc1" presStyleIdx="1" presStyleCnt="3">
        <dgm:presLayoutVars>
          <dgm:bulletEnabled val="1"/>
        </dgm:presLayoutVars>
      </dgm:prSet>
      <dgm:spPr/>
    </dgm:pt>
    <dgm:pt modelId="{9214070D-FE74-4B24-AC42-A75B882BCCFE}" type="pres">
      <dgm:prSet presAssocID="{2BB74F9E-7812-4043-87FE-CD894105CC7E}" presName="spaceBetweenRectangles" presStyleCnt="0"/>
      <dgm:spPr/>
    </dgm:pt>
    <dgm:pt modelId="{7C62A847-F414-4878-9E65-D8EC79656C17}" type="pres">
      <dgm:prSet presAssocID="{8A6A39EE-6F71-4F9E-AA5A-F237C7194778}" presName="parentLin" presStyleCnt="0"/>
      <dgm:spPr/>
    </dgm:pt>
    <dgm:pt modelId="{C692C808-23BD-450D-9C07-0916873D979C}" type="pres">
      <dgm:prSet presAssocID="{8A6A39EE-6F71-4F9E-AA5A-F237C7194778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C7C8B83E-A529-4D05-85F8-3F94A8C6E41D}" type="pres">
      <dgm:prSet presAssocID="{8A6A39EE-6F71-4F9E-AA5A-F237C719477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C6A0FE3-4827-47E1-A46D-97F265188831}" type="pres">
      <dgm:prSet presAssocID="{8A6A39EE-6F71-4F9E-AA5A-F237C7194778}" presName="negativeSpace" presStyleCnt="0"/>
      <dgm:spPr/>
    </dgm:pt>
    <dgm:pt modelId="{67D8A8A2-F843-4F83-A492-C2F70F7385AC}" type="pres">
      <dgm:prSet presAssocID="{8A6A39EE-6F71-4F9E-AA5A-F237C719477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DFD2B40-22CC-4929-B11F-7CE2DC5F7EA1}" type="presOf" srcId="{B9418E7E-D6ED-433B-ACCC-64A727AD96A3}" destId="{8D7E1158-F303-4FF7-A0EE-606144FF7F8B}" srcOrd="0" destOrd="0" presId="urn:microsoft.com/office/officeart/2005/8/layout/list1#1"/>
    <dgm:cxn modelId="{4D5CD384-33C2-4081-9FDD-7E77FF09B666}" type="presOf" srcId="{C0764657-183C-4DBF-A37C-5B5EE061832A}" destId="{833901DA-9E4D-4919-88A6-1CED0165384F}" srcOrd="0" destOrd="0" presId="urn:microsoft.com/office/officeart/2005/8/layout/list1#1"/>
    <dgm:cxn modelId="{A65A457B-FADF-4B22-8886-1CCBE36F2EF8}" type="presOf" srcId="{8A1F56F6-03A6-455F-80AB-1EB82FC051A8}" destId="{AAFF683E-30EC-4CA9-B980-5F5F8A09C147}" srcOrd="1" destOrd="0" presId="urn:microsoft.com/office/officeart/2005/8/layout/list1#1"/>
    <dgm:cxn modelId="{39E6FC4A-E24C-49BE-AC47-45A78BE128AC}" type="presOf" srcId="{8A1F56F6-03A6-455F-80AB-1EB82FC051A8}" destId="{5B243AB7-5BB0-428B-A60D-0D97B8280FB2}" srcOrd="0" destOrd="0" presId="urn:microsoft.com/office/officeart/2005/8/layout/list1#1"/>
    <dgm:cxn modelId="{FA0127D3-C1A6-4879-8FB9-4B9962B905B5}" srcId="{B9418E7E-D6ED-433B-ACCC-64A727AD96A3}" destId="{8A6A39EE-6F71-4F9E-AA5A-F237C7194778}" srcOrd="2" destOrd="0" parTransId="{66C13BA3-DA8E-41AB-BD3D-3DE916ED9C8B}" sibTransId="{617CE692-E9B1-4A54-A8BE-81E43294B920}"/>
    <dgm:cxn modelId="{041A8252-16ED-4105-9A72-73DF6C32FE0C}" srcId="{B9418E7E-D6ED-433B-ACCC-64A727AD96A3}" destId="{8A1F56F6-03A6-455F-80AB-1EB82FC051A8}" srcOrd="1" destOrd="0" parTransId="{708E688B-EF95-4187-96FA-91ECCEF40F8E}" sibTransId="{2BB74F9E-7812-4043-87FE-CD894105CC7E}"/>
    <dgm:cxn modelId="{30FD6CBA-4FCE-482A-8FFD-D5C063095CDC}" srcId="{B9418E7E-D6ED-433B-ACCC-64A727AD96A3}" destId="{C0764657-183C-4DBF-A37C-5B5EE061832A}" srcOrd="0" destOrd="0" parTransId="{BF8D7AE4-95C1-4002-B7DF-967C2D39494E}" sibTransId="{F1D66969-C5F9-4453-9585-EE870A79CAE7}"/>
    <dgm:cxn modelId="{CBF4C7C7-6A5C-4936-85F5-174BB4AF20CD}" type="presOf" srcId="{8A6A39EE-6F71-4F9E-AA5A-F237C7194778}" destId="{C692C808-23BD-450D-9C07-0916873D979C}" srcOrd="0" destOrd="0" presId="urn:microsoft.com/office/officeart/2005/8/layout/list1#1"/>
    <dgm:cxn modelId="{4EE0F76F-D3E5-4AE1-9E8C-442901FA6385}" type="presOf" srcId="{8A6A39EE-6F71-4F9E-AA5A-F237C7194778}" destId="{C7C8B83E-A529-4D05-85F8-3F94A8C6E41D}" srcOrd="1" destOrd="0" presId="urn:microsoft.com/office/officeart/2005/8/layout/list1#1"/>
    <dgm:cxn modelId="{C7F0D5CB-B244-4970-9DD0-61DDB0D18969}" type="presOf" srcId="{C0764657-183C-4DBF-A37C-5B5EE061832A}" destId="{814F53A5-4D87-420A-8A92-FFEBC70916AA}" srcOrd="1" destOrd="0" presId="urn:microsoft.com/office/officeart/2005/8/layout/list1#1"/>
    <dgm:cxn modelId="{BE823F41-F6B7-4E3D-9026-7D59A7CF67FC}" type="presParOf" srcId="{8D7E1158-F303-4FF7-A0EE-606144FF7F8B}" destId="{BEBDDE7F-8F1B-47A7-9377-34D30CAF894A}" srcOrd="0" destOrd="0" presId="urn:microsoft.com/office/officeart/2005/8/layout/list1#1"/>
    <dgm:cxn modelId="{2EA1C7AC-8BE7-401B-9193-E719C900DBC3}" type="presParOf" srcId="{BEBDDE7F-8F1B-47A7-9377-34D30CAF894A}" destId="{833901DA-9E4D-4919-88A6-1CED0165384F}" srcOrd="0" destOrd="0" presId="urn:microsoft.com/office/officeart/2005/8/layout/list1#1"/>
    <dgm:cxn modelId="{7F328680-E02C-4B37-9E62-F4148BCAF9BF}" type="presParOf" srcId="{BEBDDE7F-8F1B-47A7-9377-34D30CAF894A}" destId="{814F53A5-4D87-420A-8A92-FFEBC70916AA}" srcOrd="1" destOrd="0" presId="urn:microsoft.com/office/officeart/2005/8/layout/list1#1"/>
    <dgm:cxn modelId="{A874198D-93DA-404E-9A02-59F5605B5469}" type="presParOf" srcId="{8D7E1158-F303-4FF7-A0EE-606144FF7F8B}" destId="{2F6A1FE1-B861-43E8-BAA3-F1648DACE703}" srcOrd="1" destOrd="0" presId="urn:microsoft.com/office/officeart/2005/8/layout/list1#1"/>
    <dgm:cxn modelId="{41D1FDEC-154F-46C1-AC01-FE7F2BCBDF0D}" type="presParOf" srcId="{8D7E1158-F303-4FF7-A0EE-606144FF7F8B}" destId="{7FA92617-2152-4DA8-94C4-E19F96954FFF}" srcOrd="2" destOrd="0" presId="urn:microsoft.com/office/officeart/2005/8/layout/list1#1"/>
    <dgm:cxn modelId="{3D725417-4F90-4B98-A169-A5B303D54E3D}" type="presParOf" srcId="{8D7E1158-F303-4FF7-A0EE-606144FF7F8B}" destId="{57D6CD53-1620-4826-8F2A-E0823D6313CD}" srcOrd="3" destOrd="0" presId="urn:microsoft.com/office/officeart/2005/8/layout/list1#1"/>
    <dgm:cxn modelId="{7AE5902C-1F4E-43DF-94CA-495EDBA7FDC5}" type="presParOf" srcId="{8D7E1158-F303-4FF7-A0EE-606144FF7F8B}" destId="{C9D573F6-494C-4373-935F-C63700C5B871}" srcOrd="4" destOrd="0" presId="urn:microsoft.com/office/officeart/2005/8/layout/list1#1"/>
    <dgm:cxn modelId="{D3D45D11-6232-44B4-B8CF-BB6B60C7E46B}" type="presParOf" srcId="{C9D573F6-494C-4373-935F-C63700C5B871}" destId="{5B243AB7-5BB0-428B-A60D-0D97B8280FB2}" srcOrd="0" destOrd="0" presId="urn:microsoft.com/office/officeart/2005/8/layout/list1#1"/>
    <dgm:cxn modelId="{DB91D585-CC62-4759-8EAF-FBECC54D83ED}" type="presParOf" srcId="{C9D573F6-494C-4373-935F-C63700C5B871}" destId="{AAFF683E-30EC-4CA9-B980-5F5F8A09C147}" srcOrd="1" destOrd="0" presId="urn:microsoft.com/office/officeart/2005/8/layout/list1#1"/>
    <dgm:cxn modelId="{F3265D76-2071-4926-AF51-8D0D9D522FEC}" type="presParOf" srcId="{8D7E1158-F303-4FF7-A0EE-606144FF7F8B}" destId="{5DF8C030-252D-4229-AE6F-68574711FE16}" srcOrd="5" destOrd="0" presId="urn:microsoft.com/office/officeart/2005/8/layout/list1#1"/>
    <dgm:cxn modelId="{BD1BE087-B63D-482C-BE28-D3690D9BCABC}" type="presParOf" srcId="{8D7E1158-F303-4FF7-A0EE-606144FF7F8B}" destId="{667BE72F-D315-4400-925E-EB3FDB959BBB}" srcOrd="6" destOrd="0" presId="urn:microsoft.com/office/officeart/2005/8/layout/list1#1"/>
    <dgm:cxn modelId="{7FB8EF56-BF6A-43F7-A907-DC3D661E045D}" type="presParOf" srcId="{8D7E1158-F303-4FF7-A0EE-606144FF7F8B}" destId="{9214070D-FE74-4B24-AC42-A75B882BCCFE}" srcOrd="7" destOrd="0" presId="urn:microsoft.com/office/officeart/2005/8/layout/list1#1"/>
    <dgm:cxn modelId="{46742E48-06D5-4951-8978-7BBF69D05203}" type="presParOf" srcId="{8D7E1158-F303-4FF7-A0EE-606144FF7F8B}" destId="{7C62A847-F414-4878-9E65-D8EC79656C17}" srcOrd="8" destOrd="0" presId="urn:microsoft.com/office/officeart/2005/8/layout/list1#1"/>
    <dgm:cxn modelId="{B578F206-6556-4991-B486-CEFECAB762C4}" type="presParOf" srcId="{7C62A847-F414-4878-9E65-D8EC79656C17}" destId="{C692C808-23BD-450D-9C07-0916873D979C}" srcOrd="0" destOrd="0" presId="urn:microsoft.com/office/officeart/2005/8/layout/list1#1"/>
    <dgm:cxn modelId="{5FDBEFAA-6999-4573-B857-E2A566359CC7}" type="presParOf" srcId="{7C62A847-F414-4878-9E65-D8EC79656C17}" destId="{C7C8B83E-A529-4D05-85F8-3F94A8C6E41D}" srcOrd="1" destOrd="0" presId="urn:microsoft.com/office/officeart/2005/8/layout/list1#1"/>
    <dgm:cxn modelId="{94E08520-E5EB-4869-9E07-567328DB32AB}" type="presParOf" srcId="{8D7E1158-F303-4FF7-A0EE-606144FF7F8B}" destId="{FC6A0FE3-4827-47E1-A46D-97F265188831}" srcOrd="9" destOrd="0" presId="urn:microsoft.com/office/officeart/2005/8/layout/list1#1"/>
    <dgm:cxn modelId="{216E7773-4440-4A02-96EB-E5A7371A9B64}" type="presParOf" srcId="{8D7E1158-F303-4FF7-A0EE-606144FF7F8B}" destId="{67D8A8A2-F843-4F83-A492-C2F70F7385AC}" srcOrd="10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页眉占位符 4300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43011" name="日期占位符 4301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lvl="0" algn="r" fontAlgn="base"/>
              <a:t>2019/3/4</a:t>
            </a:fld>
            <a:endParaRPr lang="zh-CN" altLang="en-US" sz="1200" strike="noStrike" noProof="1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3012" name="页脚占位符 4301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/>
          <a:p>
            <a:pPr lvl="0" fontAlgn="base"/>
            <a:endParaRPr lang="en-US" altLang="zh-CN" sz="1200" strike="noStrike" noProof="1"/>
          </a:p>
        </p:txBody>
      </p:sp>
      <p:sp>
        <p:nvSpPr>
          <p:cNvPr id="43013" name="灯片编号占位符 4301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lvl="0" algn="r" fontAlgn="base"/>
              <a:t>‹#›</a:t>
            </a:fld>
            <a:endParaRPr lang="en-US" alt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lvl="0" algn="r" fontAlgn="base"/>
              <a:t>‹#›</a:t>
            </a:fld>
            <a:endParaRPr lang="en-US" alt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实验图片换成小车</a:t>
            </a:r>
          </a:p>
        </p:txBody>
      </p:sp>
      <p:sp>
        <p:nvSpPr>
          <p:cNvPr id="16387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pPr lvl="0" indent="0" algn="r"/>
              <a:t>7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实验图片换成小车</a:t>
            </a:r>
          </a:p>
        </p:txBody>
      </p:sp>
      <p:sp>
        <p:nvSpPr>
          <p:cNvPr id="19459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pPr lvl="0" indent="0" algn="r"/>
              <a:t>9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 userDrawn="1"/>
        </p:nvSpPr>
        <p:spPr>
          <a:xfrm>
            <a:off x="182880" y="190500"/>
            <a:ext cx="8794750" cy="6510020"/>
          </a:xfrm>
          <a:prstGeom prst="roundRect">
            <a:avLst>
              <a:gd name="adj" fmla="val 6369"/>
            </a:avLst>
          </a:prstGeom>
          <a:ln w="92075" cap="rnd" cmpd="thickThin">
            <a:solidFill>
              <a:srgbClr val="92D050">
                <a:alpha val="79000"/>
              </a:srgbClr>
            </a:solidFill>
            <a:prstDash val="solid"/>
            <a:round/>
          </a:ln>
          <a:effectLst>
            <a:glow rad="101600">
              <a:srgbClr val="92D050">
                <a:alpha val="40000"/>
              </a:srgb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F9E862F-5036-4C57-9E0F-1BB1505F4565}" type="datetimeFigureOut">
              <a:rPr kumimoji="0" lang="zh-CN" altLang="en-US" b="0" i="0" kern="1200" cap="none" spc="0" normalizeH="0" baseline="0" noProof="0" smtClean="0">
                <a:latin typeface="+mn-lt"/>
                <a:ea typeface="+mn-ea"/>
                <a:cs typeface="+mn-cs"/>
              </a:rPr>
              <a:pPr marL="0" marR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2019/3/4</a:t>
            </a:fld>
            <a:endParaRPr kumimoji="0" lang="zh-CN" altLang="en-US" b="0" i="0" kern="1200" cap="none" spc="0" normalizeH="0" baseline="0" noProof="0" smtClean="0"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fontAlgn="base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algn="r" fontAlgn="base"/>
              <a:t>‹#›</a:t>
            </a:fld>
            <a:endParaRPr lang="en-US" altLang="zh-CN" sz="1200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lvl="0" algn="r" fontAlgn="base"/>
              <a:t>‹#›</a:t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lvl="0" algn="r" fontAlgn="base"/>
              <a:t>‹#›</a:t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2019/3/4</a:t>
            </a:fld>
            <a:endParaRPr lang="zh-CN" altLang="en-US" strike="noStrike" noProof="1" smtClean="0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2019/3/4</a:t>
            </a:fld>
            <a:endParaRPr lang="zh-CN" altLang="en-US" strike="noStrike" noProof="1" smtClean="0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 algn="l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2019/3/4</a:t>
            </a:fld>
            <a:endParaRPr lang="zh-CN" altLang="en-US" strike="noStrike" noProof="1" smtClean="0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2019/3/4</a:t>
            </a:fld>
            <a:endParaRPr lang="zh-CN" altLang="en-US" strike="noStrike" noProof="1" smtClean="0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970222"/>
          </a:xfrm>
        </p:spPr>
        <p:txBody>
          <a:bodyPr/>
          <a:lstStyle>
            <a:lvl1pPr algn="ctr">
              <a:defRPr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4793" y="1567346"/>
            <a:ext cx="352638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44793" y="2338388"/>
            <a:ext cx="3526380" cy="378596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17212" y="1567346"/>
            <a:ext cx="352638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171450" indent="-171450">
              <a:buNone/>
              <a:defRPr lang="zh-CN" altLang="en-US" b="0" smtClean="0"/>
            </a:lvl1pPr>
          </a:lstStyle>
          <a:p>
            <a:pPr marL="0" lvl="0" indent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7212" y="2357460"/>
            <a:ext cx="3526381" cy="376689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2019/3/4</a:t>
            </a:fld>
            <a:endParaRPr lang="zh-CN" altLang="en-US" strike="noStrike" noProof="1" smtClean="0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2019/3/4</a:t>
            </a:fld>
            <a:endParaRPr lang="zh-CN" altLang="en-US" strike="noStrike" noProof="1" smtClean="0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2019/3/4</a:t>
            </a:fld>
            <a:endParaRPr lang="zh-CN" altLang="en-US" strike="noStrike" noProof="1" smtClean="0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95638" cy="1600200"/>
          </a:xfrm>
        </p:spPr>
        <p:txBody>
          <a:bodyPr anchor="t" anchorCtr="0">
            <a:normAutofit/>
          </a:bodyPr>
          <a:lstStyle>
            <a:lvl1pPr>
              <a:defRPr sz="3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8600" y="457201"/>
            <a:ext cx="4477941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95638" cy="381158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2019/3/4</a:t>
            </a:fld>
            <a:endParaRPr lang="zh-CN" altLang="en-US" strike="noStrike" noProof="1" smtClean="0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 userDrawn="1"/>
        </p:nvSpPr>
        <p:spPr>
          <a:xfrm>
            <a:off x="182880" y="190500"/>
            <a:ext cx="8794750" cy="6510020"/>
          </a:xfrm>
          <a:prstGeom prst="roundRect">
            <a:avLst>
              <a:gd name="adj" fmla="val 6369"/>
            </a:avLst>
          </a:prstGeom>
          <a:ln w="92075" cap="rnd" cmpd="thickThin">
            <a:solidFill>
              <a:srgbClr val="92D050">
                <a:alpha val="79000"/>
              </a:srgbClr>
            </a:solidFill>
            <a:prstDash val="solid"/>
            <a:round/>
          </a:ln>
          <a:effectLst>
            <a:glow rad="101600">
              <a:srgbClr val="92D050">
                <a:alpha val="40000"/>
              </a:srgb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5123" name="图片 6" descr="2457331_225200085000_2"/>
          <p:cNvPicPr>
            <a:picLocks noChangeAspect="1"/>
          </p:cNvPicPr>
          <p:nvPr userDrawn="1"/>
        </p:nvPicPr>
        <p:blipFill>
          <a:blip r:embed="rId2" cstate="print"/>
          <a:srcRect r="993" b="12318"/>
          <a:stretch>
            <a:fillRect/>
          </a:stretch>
        </p:blipFill>
        <p:spPr>
          <a:xfrm>
            <a:off x="6597650" y="5094288"/>
            <a:ext cx="2530475" cy="1681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F9E862F-5036-4C57-9E0F-1BB1505F4565}" type="datetimeFigureOut">
              <a:rPr kumimoji="0" lang="zh-CN" altLang="en-US" b="0" i="0" kern="1200" cap="none" spc="0" normalizeH="0" baseline="0" noProof="0" smtClean="0">
                <a:latin typeface="+mn-lt"/>
                <a:ea typeface="+mn-ea"/>
                <a:cs typeface="+mn-cs"/>
              </a:rPr>
              <a:pPr marL="0" marR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2019/3/4</a:t>
            </a:fld>
            <a:endParaRPr kumimoji="0" lang="zh-CN" altLang="en-US" b="0" i="0" kern="1200" cap="none" spc="0" normalizeH="0" baseline="0" noProof="0" smtClean="0"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fontAlgn="base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algn="r" fontAlgn="base"/>
              <a:t>‹#›</a:t>
            </a:fld>
            <a:endParaRPr lang="en-US" altLang="zh-CN" sz="1200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2019/3/4</a:t>
            </a:fld>
            <a:endParaRPr lang="zh-CN" altLang="en-US" strike="noStrike" noProof="1" smtClean="0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2019/3/4</a:t>
            </a:fld>
            <a:endParaRPr lang="zh-CN" altLang="en-US" strike="noStrike" noProof="1" smtClean="0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lvl="0" algn="r" fontAlgn="base"/>
              <a:t>‹#›</a:t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lvl="0" algn="r" fontAlgn="base"/>
              <a:t>‹#›</a:t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lvl="0" algn="r" fontAlgn="base"/>
              <a:t>‹#›</a:t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lvl="0" algn="r" fontAlgn="base"/>
              <a:t>‹#›</a:t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lvl="0" algn="r" fontAlgn="base"/>
              <a:t>‹#›</a:t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lvl="0" algn="r" fontAlgn="base"/>
              <a:t>‹#›</a:t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lvl="0" algn="r" fontAlgn="base"/>
              <a:t>‹#›</a:t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lvl="0" algn="r" fontAlgn="base"/>
              <a:t>‹#›</a:t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2019/3/4</a:t>
            </a:fld>
            <a:endParaRPr lang="zh-CN" altLang="en-US" strike="noStrike" noProof="1" smtClean="0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227330" y="190500"/>
            <a:ext cx="8794750" cy="6510020"/>
          </a:xfrm>
          <a:prstGeom prst="roundRect">
            <a:avLst>
              <a:gd name="adj" fmla="val 6369"/>
            </a:avLst>
          </a:prstGeom>
          <a:ln w="92075" cap="rnd" cmpd="thickThin">
            <a:solidFill>
              <a:srgbClr val="92D050">
                <a:alpha val="79000"/>
              </a:srgbClr>
            </a:solidFill>
            <a:prstDash val="solid"/>
            <a:round/>
          </a:ln>
          <a:effectLst>
            <a:glow rad="101600">
              <a:srgbClr val="92D050">
                <a:alpha val="40000"/>
              </a:srgb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99" name=" 199"/>
          <p:cNvSpPr/>
          <p:nvPr/>
        </p:nvSpPr>
        <p:spPr>
          <a:xfrm>
            <a:off x="245744" y="228600"/>
            <a:ext cx="3103881" cy="1097915"/>
          </a:xfrm>
          <a:custGeom>
            <a:avLst/>
            <a:gdLst>
              <a:gd name="connsiteX0" fmla="*/ 0 w 1079818"/>
              <a:gd name="connsiteY0" fmla="*/ 0 h 1080105"/>
              <a:gd name="connsiteX1" fmla="*/ 1079818 w 1079818"/>
              <a:gd name="connsiteY1" fmla="*/ 0 h 1080105"/>
              <a:gd name="connsiteX2" fmla="*/ 110134 w 1079818"/>
              <a:gd name="connsiteY2" fmla="*/ 1074544 h 1080105"/>
              <a:gd name="connsiteX3" fmla="*/ 0 w 1079818"/>
              <a:gd name="connsiteY3" fmla="*/ 1080105 h 1080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818" h="1080105">
                <a:moveTo>
                  <a:pt x="0" y="0"/>
                </a:moveTo>
                <a:lnTo>
                  <a:pt x="1079818" y="0"/>
                </a:lnTo>
                <a:cubicBezTo>
                  <a:pt x="1079818" y="559251"/>
                  <a:pt x="654791" y="1019231"/>
                  <a:pt x="110134" y="1074544"/>
                </a:cubicBezTo>
                <a:lnTo>
                  <a:pt x="0" y="1080105"/>
                </a:lnTo>
                <a:close/>
              </a:path>
            </a:pathLst>
          </a:custGeom>
          <a:solidFill>
            <a:srgbClr val="92D050">
              <a:alpha val="11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32000" y="1104900"/>
            <a:ext cx="5080000" cy="155447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altLang="en-US" sz="9600" b="1" strike="noStrike" noProof="1">
                <a:solidFill>
                  <a:schemeClr val="tx1"/>
                </a:solidFill>
                <a:effectLst>
                  <a:glow rad="101600">
                    <a:srgbClr val="00B050">
                      <a:alpha val="40000"/>
                    </a:srgb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二力平衡</a:t>
            </a:r>
            <a:endParaRPr lang="zh-CN" altLang="en-US" sz="9600" b="1" strike="noStrike" noProof="1">
              <a:solidFill>
                <a:schemeClr val="tx1"/>
              </a:solidFill>
              <a:effectLst>
                <a:glow rad="101600">
                  <a:srgbClr val="00B050">
                    <a:alpha val="40000"/>
                  </a:srgb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201305270947391225"/>
          <p:cNvPicPr>
            <a:picLocks noChangeAspect="1"/>
          </p:cNvPicPr>
          <p:nvPr/>
        </p:nvPicPr>
        <p:blipFill>
          <a:blip r:embed="rId2" cstate="print"/>
          <a:srcRect l="6948" r="15395"/>
          <a:stretch>
            <a:fillRect/>
          </a:stretch>
        </p:blipFill>
        <p:spPr>
          <a:xfrm>
            <a:off x="320675" y="4368800"/>
            <a:ext cx="2533650" cy="193357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图片 5" descr="U11696P6DT20140930103428"/>
          <p:cNvPicPr>
            <a:picLocks noChangeAspect="1"/>
          </p:cNvPicPr>
          <p:nvPr/>
        </p:nvPicPr>
        <p:blipFill>
          <a:blip r:embed="rId3" cstate="print"/>
          <a:srcRect l="4377" r="31147" b="5203"/>
          <a:stretch>
            <a:fillRect/>
          </a:stretch>
        </p:blipFill>
        <p:spPr>
          <a:xfrm>
            <a:off x="765175" y="2774950"/>
            <a:ext cx="2000885" cy="166560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198" name="文本框 7"/>
          <p:cNvSpPr txBox="1"/>
          <p:nvPr/>
        </p:nvSpPr>
        <p:spPr>
          <a:xfrm>
            <a:off x="471488" y="466725"/>
            <a:ext cx="2274887" cy="549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第八章 第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70450" y="2825750"/>
            <a:ext cx="3663950" cy="396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郑州市第十三中学 蔡明珠</a:t>
            </a:r>
          </a:p>
        </p:txBody>
      </p:sp>
      <p:pic>
        <p:nvPicPr>
          <p:cNvPr id="3" name="图片 2" descr="20141110023225569"/>
          <p:cNvPicPr>
            <a:picLocks noChangeAspect="1"/>
          </p:cNvPicPr>
          <p:nvPr/>
        </p:nvPicPr>
        <p:blipFill>
          <a:blip r:embed="rId4" cstate="print"/>
          <a:srcRect l="9141" r="7395"/>
          <a:stretch>
            <a:fillRect/>
          </a:stretch>
        </p:blipFill>
        <p:spPr>
          <a:xfrm>
            <a:off x="2717800" y="3267075"/>
            <a:ext cx="4291330" cy="3013710"/>
          </a:xfrm>
          <a:prstGeom prst="rect">
            <a:avLst/>
          </a:prstGeom>
          <a:ln>
            <a:solidFill>
              <a:schemeClr val="accent1"/>
            </a:solidFill>
          </a:ln>
          <a:effectLst>
            <a:softEdge rad="177800"/>
          </a:effectLst>
        </p:spPr>
      </p:pic>
      <p:pic>
        <p:nvPicPr>
          <p:cNvPr id="5" name="图片 4" descr="003Bip3Tzy6HgUAJUkP43&amp;690"/>
          <p:cNvPicPr>
            <a:picLocks noChangeAspect="1"/>
          </p:cNvPicPr>
          <p:nvPr/>
        </p:nvPicPr>
        <p:blipFill>
          <a:blip r:embed="rId5" cstate="print"/>
          <a:srcRect l="19068" r="29218"/>
          <a:stretch>
            <a:fillRect/>
          </a:stretch>
        </p:blipFill>
        <p:spPr>
          <a:xfrm>
            <a:off x="6976744" y="3310890"/>
            <a:ext cx="1874520" cy="2800350"/>
          </a:xfrm>
          <a:prstGeom prst="rect">
            <a:avLst/>
          </a:prstGeom>
          <a:effectLst>
            <a:softEdge rad="1524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2"/>
          <p:cNvSpPr txBox="1"/>
          <p:nvPr/>
        </p:nvSpPr>
        <p:spPr>
          <a:xfrm>
            <a:off x="792163" y="1857375"/>
            <a:ext cx="7650163" cy="18462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spAutoFit/>
          </a:bodyPr>
          <a:lstStyle/>
          <a:p>
            <a:pPr lvl="0" fontAlgn="base">
              <a:lnSpc>
                <a:spcPct val="120000"/>
              </a:lnSpc>
            </a:pPr>
            <a:r>
              <a:rPr lang="zh-CN" altLang="en-US" sz="3200" b="1" strike="noStrike" noProof="1">
                <a:latin typeface="仿宋" panose="02010609060101010101" charset="-122"/>
                <a:ea typeface="仿宋" panose="02010609060101010101" charset="-122"/>
              </a:rPr>
              <a:t> </a:t>
            </a:r>
            <a:r>
              <a:rPr lang="zh-CN" altLang="en-US" sz="3200" b="1" strike="noStrike" noProof="1">
                <a:latin typeface="微软雅黑" panose="020B0503020204020204" charset="-122"/>
                <a:ea typeface="微软雅黑" panose="020B0503020204020204" charset="-122"/>
              </a:rPr>
              <a:t>  作用在</a:t>
            </a:r>
            <a:r>
              <a:rPr lang="zh-CN" altLang="en-US" sz="3200" b="1" strike="noStrike" noProof="1">
                <a:solidFill>
                  <a:srgbClr val="FF5050"/>
                </a:solidFill>
                <a:latin typeface="微软雅黑" panose="020B0503020204020204" charset="-122"/>
                <a:ea typeface="微软雅黑" panose="020B0503020204020204" charset="-122"/>
              </a:rPr>
              <a:t>同一物体上</a:t>
            </a:r>
            <a:r>
              <a:rPr lang="zh-CN" altLang="en-US" sz="3200" b="1" strike="noStrike" noProof="1">
                <a:latin typeface="微软雅黑" panose="020B0503020204020204" charset="-122"/>
                <a:ea typeface="微软雅黑" panose="020B0503020204020204" charset="-122"/>
              </a:rPr>
              <a:t>的两个力，如果</a:t>
            </a:r>
            <a:r>
              <a:rPr lang="zh-CN" altLang="en-US" sz="3200" b="1" strike="noStrike" noProof="1">
                <a:solidFill>
                  <a:srgbClr val="FF5050"/>
                </a:solidFill>
                <a:latin typeface="微软雅黑" panose="020B0503020204020204" charset="-122"/>
                <a:ea typeface="微软雅黑" panose="020B0503020204020204" charset="-122"/>
              </a:rPr>
              <a:t>大小相等</a:t>
            </a:r>
            <a:r>
              <a:rPr lang="zh-CN" altLang="en-US" sz="3200" b="1" strike="noStrike" noProof="1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200" b="1" strike="noStrike" noProof="1">
                <a:solidFill>
                  <a:srgbClr val="FF5050"/>
                </a:solidFill>
                <a:latin typeface="微软雅黑" panose="020B0503020204020204" charset="-122"/>
                <a:ea typeface="微软雅黑" panose="020B0503020204020204" charset="-122"/>
              </a:rPr>
              <a:t>方向相反</a:t>
            </a:r>
            <a:r>
              <a:rPr lang="zh-CN" altLang="en-US" sz="3200" b="1" strike="noStrike" noProof="1">
                <a:latin typeface="微软雅黑" panose="020B0503020204020204" charset="-122"/>
                <a:ea typeface="微软雅黑" panose="020B0503020204020204" charset="-122"/>
              </a:rPr>
              <a:t>，并且在</a:t>
            </a:r>
            <a:r>
              <a:rPr lang="zh-CN" altLang="en-US" sz="3200" b="1" strike="noStrike" noProof="1">
                <a:solidFill>
                  <a:srgbClr val="FF5050"/>
                </a:solidFill>
                <a:latin typeface="微软雅黑" panose="020B0503020204020204" charset="-122"/>
                <a:ea typeface="微软雅黑" panose="020B0503020204020204" charset="-122"/>
              </a:rPr>
              <a:t>同一条直线上</a:t>
            </a:r>
            <a:r>
              <a:rPr lang="zh-CN" altLang="en-US" sz="3200" b="1" strike="noStrike" noProof="1">
                <a:latin typeface="微软雅黑" panose="020B0503020204020204" charset="-122"/>
                <a:ea typeface="微软雅黑" panose="020B0503020204020204" charset="-122"/>
              </a:rPr>
              <a:t>，这两个力就彼此平衡。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57250" y="4568825"/>
            <a:ext cx="6278563" cy="5794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lvl="0" fontAlgn="base"/>
            <a:r>
              <a:rPr lang="zh-CN" altLang="en-US" sz="3200" b="1" strike="noStrike" noProof="1">
                <a:solidFill>
                  <a:srgbClr val="000000"/>
                </a:solidFill>
                <a:latin typeface="宋体" panose="02010600030101010101" pitchFamily="2" charset="-122"/>
                <a:ea typeface="仿宋" panose="02010609060101010101" charset="-122"/>
              </a:rPr>
              <a:t>简记：同体、等大、反向、共线。</a:t>
            </a:r>
          </a:p>
        </p:txBody>
      </p:sp>
      <p:grpSp>
        <p:nvGrpSpPr>
          <p:cNvPr id="20483" name="组合 2"/>
          <p:cNvGrpSpPr/>
          <p:nvPr/>
        </p:nvGrpSpPr>
        <p:grpSpPr>
          <a:xfrm>
            <a:off x="384175" y="684213"/>
            <a:ext cx="2536825" cy="619125"/>
            <a:chOff x="-140978" y="381080"/>
            <a:chExt cx="3735244" cy="736600"/>
          </a:xfrm>
        </p:grpSpPr>
        <p:sp>
          <p:nvSpPr>
            <p:cNvPr id="2" name="圆角矩形 1"/>
            <p:cNvSpPr/>
            <p:nvPr/>
          </p:nvSpPr>
          <p:spPr bwMode="auto">
            <a:xfrm>
              <a:off x="61913" y="381080"/>
              <a:ext cx="3473450" cy="736600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20485" name="TextBox 5"/>
            <p:cNvSpPr/>
            <p:nvPr/>
          </p:nvSpPr>
          <p:spPr>
            <a:xfrm>
              <a:off x="-140978" y="383346"/>
              <a:ext cx="3735244" cy="723366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二力平衡条件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2" descr="u=2328127230,1322308587&amp;fm=21&amp;gp=0"/>
          <p:cNvPicPr>
            <a:picLocks noChangeAspect="1"/>
          </p:cNvPicPr>
          <p:nvPr/>
        </p:nvPicPr>
        <p:blipFill>
          <a:blip r:embed="rId2" cstate="print"/>
          <a:srcRect l="32953" r="7231"/>
          <a:stretch>
            <a:fillRect/>
          </a:stretch>
        </p:blipFill>
        <p:spPr>
          <a:xfrm>
            <a:off x="739775" y="2065338"/>
            <a:ext cx="2097088" cy="24558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7" name="Group 20"/>
          <p:cNvGrpSpPr/>
          <p:nvPr/>
        </p:nvGrpSpPr>
        <p:grpSpPr>
          <a:xfrm>
            <a:off x="1730375" y="3930650"/>
            <a:ext cx="762000" cy="1570038"/>
            <a:chOff x="3696" y="2784"/>
            <a:chExt cx="480" cy="989"/>
          </a:xfrm>
        </p:grpSpPr>
        <p:sp>
          <p:nvSpPr>
            <p:cNvPr id="21507" name="Line 21"/>
            <p:cNvSpPr/>
            <p:nvPr/>
          </p:nvSpPr>
          <p:spPr>
            <a:xfrm>
              <a:off x="3696" y="2784"/>
              <a:ext cx="0" cy="912"/>
            </a:xfrm>
            <a:prstGeom prst="line">
              <a:avLst/>
            </a:prstGeom>
            <a:ln w="38100" cap="flat" cmpd="sng">
              <a:solidFill>
                <a:srgbClr val="CC0000"/>
              </a:solidFill>
              <a:prstDash val="solid"/>
              <a:round/>
              <a:headEnd type="none" w="med" len="med"/>
              <a:tailEnd type="triangle" w="lg" len="lg"/>
            </a:ln>
          </p:spPr>
          <p:txBody>
            <a:bodyPr anchor="t"/>
            <a:lstStyle/>
            <a:p>
              <a:pPr lvl="0" indent="0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08" name="Text Box 22"/>
            <p:cNvSpPr txBox="1"/>
            <p:nvPr/>
          </p:nvSpPr>
          <p:spPr>
            <a:xfrm>
              <a:off x="3744" y="3408"/>
              <a:ext cx="43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200" b="1" i="1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</a:p>
          </p:txBody>
        </p:sp>
      </p:grpSp>
      <p:grpSp>
        <p:nvGrpSpPr>
          <p:cNvPr id="34" name="Group 23"/>
          <p:cNvGrpSpPr/>
          <p:nvPr/>
        </p:nvGrpSpPr>
        <p:grpSpPr>
          <a:xfrm>
            <a:off x="1730375" y="2406650"/>
            <a:ext cx="533400" cy="1600200"/>
            <a:chOff x="3696" y="1824"/>
            <a:chExt cx="336" cy="1008"/>
          </a:xfrm>
        </p:grpSpPr>
        <p:sp>
          <p:nvSpPr>
            <p:cNvPr id="21510" name="Line 24"/>
            <p:cNvSpPr/>
            <p:nvPr/>
          </p:nvSpPr>
          <p:spPr>
            <a:xfrm flipV="1">
              <a:off x="3696" y="1920"/>
              <a:ext cx="0" cy="912"/>
            </a:xfrm>
            <a:prstGeom prst="line">
              <a:avLst/>
            </a:prstGeom>
            <a:ln w="38100" cap="flat" cmpd="sng">
              <a:solidFill>
                <a:srgbClr val="CC0000"/>
              </a:solidFill>
              <a:prstDash val="solid"/>
              <a:round/>
              <a:headEnd type="none" w="med" len="med"/>
              <a:tailEnd type="triangle" w="lg" len="lg"/>
            </a:ln>
          </p:spPr>
          <p:txBody>
            <a:bodyPr anchor="t"/>
            <a:lstStyle/>
            <a:p>
              <a:pPr lvl="0" indent="0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1" name="Text Box 25"/>
            <p:cNvSpPr txBox="1"/>
            <p:nvPr/>
          </p:nvSpPr>
          <p:spPr>
            <a:xfrm>
              <a:off x="3744" y="1824"/>
              <a:ext cx="28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200" b="1" i="1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3535363" y="2811463"/>
            <a:ext cx="4583113" cy="5000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/>
            <a:r>
              <a:rPr lang="zh-CN" altLang="en-US" sz="2800" b="1" strike="noStrike" noProof="1">
                <a:solidFill>
                  <a:srgbClr val="000000"/>
                </a:solidFill>
                <a:latin typeface="宋体" panose="02010600030101010101" pitchFamily="2" charset="-122"/>
              </a:rPr>
              <a:t>分析物体受到哪些平衡力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533775" y="2168525"/>
            <a:ext cx="4610100" cy="51752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 fontAlgn="base"/>
            <a:r>
              <a:rPr lang="zh-CN" altLang="en-US" sz="2800" b="1" strike="noStrike" noProof="1">
                <a:solidFill>
                  <a:srgbClr val="000000"/>
                </a:solidFill>
                <a:latin typeface="Times New Roman" panose="02020603050405020304" pitchFamily="18" charset="0"/>
              </a:rPr>
              <a:t>分析物体是否处于平衡状态</a:t>
            </a:r>
          </a:p>
        </p:txBody>
      </p:sp>
      <p:sp>
        <p:nvSpPr>
          <p:cNvPr id="23566" name="TextBox 39"/>
          <p:cNvSpPr txBox="1"/>
          <p:nvPr/>
        </p:nvSpPr>
        <p:spPr>
          <a:xfrm>
            <a:off x="3548063" y="3427413"/>
            <a:ext cx="4576762" cy="518160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4BACC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若已知其中一个力</a:t>
            </a:r>
          </a:p>
        </p:txBody>
      </p:sp>
      <p:sp>
        <p:nvSpPr>
          <p:cNvPr id="28678" name="TextBox 41"/>
          <p:cNvSpPr txBox="1"/>
          <p:nvPr/>
        </p:nvSpPr>
        <p:spPr>
          <a:xfrm>
            <a:off x="4611688" y="4989513"/>
            <a:ext cx="2685415" cy="518160"/>
          </a:xfrm>
          <a:prstGeom prst="rect">
            <a:avLst/>
          </a:prstGeom>
          <a:gradFill rotWithShape="1">
            <a:gsLst>
              <a:gs pos="0">
                <a:srgbClr val="CB6C1D">
                  <a:alpha val="100000"/>
                </a:srgbClr>
              </a:gs>
              <a:gs pos="80000">
                <a:srgbClr val="FF8F2A">
                  <a:alpha val="100000"/>
                </a:srgbClr>
              </a:gs>
              <a:gs pos="100000">
                <a:srgbClr val="FF8F26">
                  <a:alpha val="100000"/>
                </a:srgbClr>
              </a:gs>
              <a:gs pos="100000">
                <a:srgbClr val="FF8F26">
                  <a:alpha val="100000"/>
                </a:srgbClr>
              </a:gs>
              <a:gs pos="100000">
                <a:srgbClr val="FF8F26">
                  <a:alpha val="100000"/>
                </a:srgbClr>
              </a:gs>
              <a:gs pos="100000">
                <a:srgbClr val="FF8F26">
                  <a:alpha val="100000"/>
                </a:srgbClr>
              </a:gs>
              <a:gs pos="100000">
                <a:srgbClr val="FF8F26">
                  <a:alpha val="100000"/>
                </a:srgbClr>
              </a:gs>
              <a:gs pos="100000">
                <a:srgbClr val="FF8F26">
                  <a:alpha val="100000"/>
                </a:srgbClr>
              </a:gs>
              <a:gs pos="100000">
                <a:srgbClr val="FF8F26">
                  <a:alpha val="100000"/>
                </a:srgbClr>
              </a:gs>
            </a:gsLst>
            <a:lin ang="16200000"/>
            <a:tileRect/>
          </a:gradFill>
          <a:ln w="9525" cap="flat" cmpd="sng">
            <a:solidFill>
              <a:srgbClr val="F6924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求另一个力大小</a:t>
            </a:r>
          </a:p>
        </p:txBody>
      </p:sp>
      <p:sp>
        <p:nvSpPr>
          <p:cNvPr id="43" name="右箭头 42"/>
          <p:cNvSpPr/>
          <p:nvPr/>
        </p:nvSpPr>
        <p:spPr>
          <a:xfrm rot="5400000">
            <a:off x="5202238" y="4284663"/>
            <a:ext cx="901700" cy="361950"/>
          </a:xfrm>
          <a:prstGeom prst="rightArrow">
            <a:avLst>
              <a:gd name="adj1" fmla="val 50000"/>
              <a:gd name="adj2" fmla="val 38654"/>
            </a:avLst>
          </a:prstGeom>
          <a:solidFill>
            <a:schemeClr val="accent2">
              <a:alpha val="79000"/>
            </a:schemeClr>
          </a:solidFill>
          <a:ln>
            <a:solidFill>
              <a:schemeClr val="accent2">
                <a:shade val="50000"/>
                <a:alpha val="77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076950" y="4224338"/>
            <a:ext cx="2316163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二力平衡条件</a:t>
            </a:r>
          </a:p>
        </p:txBody>
      </p:sp>
      <p:grpSp>
        <p:nvGrpSpPr>
          <p:cNvPr id="21518" name="组合 2"/>
          <p:cNvGrpSpPr/>
          <p:nvPr/>
        </p:nvGrpSpPr>
        <p:grpSpPr>
          <a:xfrm>
            <a:off x="384175" y="684213"/>
            <a:ext cx="2536825" cy="619125"/>
            <a:chOff x="-140978" y="381080"/>
            <a:chExt cx="3735244" cy="736600"/>
          </a:xfrm>
        </p:grpSpPr>
        <p:sp>
          <p:nvSpPr>
            <p:cNvPr id="2" name="圆角矩形 1"/>
            <p:cNvSpPr/>
            <p:nvPr/>
          </p:nvSpPr>
          <p:spPr bwMode="auto">
            <a:xfrm>
              <a:off x="61913" y="381080"/>
              <a:ext cx="3473450" cy="736600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21520" name="TextBox 5"/>
            <p:cNvSpPr/>
            <p:nvPr/>
          </p:nvSpPr>
          <p:spPr>
            <a:xfrm>
              <a:off x="-140978" y="383346"/>
              <a:ext cx="3735244" cy="723364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二力平衡应用</a:t>
              </a:r>
            </a:p>
          </p:txBody>
        </p:sp>
      </p:grpSp>
      <p:sp>
        <p:nvSpPr>
          <p:cNvPr id="3" name="椭圆 2"/>
          <p:cNvSpPr/>
          <p:nvPr/>
        </p:nvSpPr>
        <p:spPr>
          <a:xfrm>
            <a:off x="1692275" y="3844925"/>
            <a:ext cx="74613" cy="746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2549" name="文本框 3"/>
          <p:cNvSpPr txBox="1"/>
          <p:nvPr/>
        </p:nvSpPr>
        <p:spPr>
          <a:xfrm>
            <a:off x="3291205" y="1138555"/>
            <a:ext cx="4827905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已知桌面对花盆的支持力为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20N,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求花盆重力？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9" grpId="0" bldLvl="0" animBg="1"/>
      <p:bldP spid="23566" grpId="0" bldLvl="0" animBg="1"/>
      <p:bldP spid="28678" grpId="0" bldLvl="0" animBg="1"/>
      <p:bldP spid="43" grpId="0" bldLvl="0" animBg="1"/>
      <p:bldP spid="44" grpId="0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3" descr="751ea5b3780a21547d670faaa8d5_600_600"/>
          <p:cNvPicPr>
            <a:picLocks noChangeAspect="1"/>
          </p:cNvPicPr>
          <p:nvPr/>
        </p:nvPicPr>
        <p:blipFill>
          <a:blip r:embed="rId2" cstate="print"/>
          <a:srcRect t="18108" b="15790"/>
          <a:stretch>
            <a:fillRect/>
          </a:stretch>
        </p:blipFill>
        <p:spPr>
          <a:xfrm>
            <a:off x="1733550" y="4219575"/>
            <a:ext cx="2025650" cy="1046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42938" y="1500188"/>
            <a:ext cx="4000500" cy="21383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</a:pPr>
            <a:r>
              <a:rPr lang="zh-CN" altLang="en-US" sz="2800" b="1" strike="noStrike" noProof="1">
                <a:solidFill>
                  <a:srgbClr val="FFFFFF"/>
                </a:solidFill>
                <a:latin typeface="Times New Roman" panose="02020603050405020304" pitchFamily="18" charset="0"/>
              </a:rPr>
              <a:t>一辆小车在水平道路上做匀速直线运动，水平方向受到</a:t>
            </a:r>
            <a:r>
              <a:rPr lang="en-US" altLang="zh-CN" sz="2800" b="1" strike="noStrike" noProof="1">
                <a:solidFill>
                  <a:srgbClr val="FFFFFF"/>
                </a:solidFill>
                <a:latin typeface="Times New Roman" panose="02020603050405020304" pitchFamily="18" charset="0"/>
              </a:rPr>
              <a:t>50 N</a:t>
            </a:r>
            <a:r>
              <a:rPr lang="zh-CN" altLang="en-US" sz="2800" b="1" strike="noStrike" noProof="1">
                <a:solidFill>
                  <a:srgbClr val="FFFFFF"/>
                </a:solidFill>
                <a:latin typeface="Times New Roman" panose="02020603050405020304" pitchFamily="18" charset="0"/>
              </a:rPr>
              <a:t>的拉力，小汽车质量为</a:t>
            </a:r>
            <a:r>
              <a:rPr lang="en-US" altLang="zh-CN" sz="2800" b="1" strike="noStrike" noProof="1">
                <a:solidFill>
                  <a:srgbClr val="FFFFFF"/>
                </a:solidFill>
                <a:latin typeface="Times New Roman" panose="02020603050405020304" pitchFamily="18" charset="0"/>
              </a:rPr>
              <a:t>2000kg</a:t>
            </a:r>
            <a:r>
              <a:rPr lang="zh-CN" altLang="en-US" sz="2800" b="1" strike="noStrike" noProof="1">
                <a:solidFill>
                  <a:srgbClr val="FFFFFF"/>
                </a:solidFill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22531" name="Line 5"/>
          <p:cNvSpPr/>
          <p:nvPr/>
        </p:nvSpPr>
        <p:spPr>
          <a:xfrm flipH="1">
            <a:off x="1920875" y="4260850"/>
            <a:ext cx="457200" cy="0"/>
          </a:xfrm>
          <a:prstGeom prst="line">
            <a:avLst/>
          </a:prstGeom>
          <a:ln w="15875" cap="flat" cmpd="sng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</p:spPr>
        <p:txBody>
          <a:bodyPr anchor="t"/>
          <a:lstStyle/>
          <a:p>
            <a:pPr lvl="0" indent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Text Box 6"/>
          <p:cNvSpPr txBox="1"/>
          <p:nvPr/>
        </p:nvSpPr>
        <p:spPr>
          <a:xfrm>
            <a:off x="2047875" y="3789363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</a:p>
        </p:txBody>
      </p:sp>
      <p:grpSp>
        <p:nvGrpSpPr>
          <p:cNvPr id="22534" name="Group 10"/>
          <p:cNvGrpSpPr/>
          <p:nvPr/>
        </p:nvGrpSpPr>
        <p:grpSpPr>
          <a:xfrm>
            <a:off x="2835275" y="4781550"/>
            <a:ext cx="533400" cy="1128713"/>
            <a:chOff x="4128" y="2544"/>
            <a:chExt cx="336" cy="711"/>
          </a:xfrm>
        </p:grpSpPr>
        <p:sp>
          <p:nvSpPr>
            <p:cNvPr id="22535" name="Line 11"/>
            <p:cNvSpPr/>
            <p:nvPr/>
          </p:nvSpPr>
          <p:spPr>
            <a:xfrm>
              <a:off x="4128" y="2544"/>
              <a:ext cx="0" cy="528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triangle" w="lg" len="lg"/>
            </a:ln>
          </p:spPr>
          <p:txBody>
            <a:bodyPr anchor="t"/>
            <a:lstStyle/>
            <a:p>
              <a:pPr lvl="0" indent="0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36" name="Text Box 12"/>
            <p:cNvSpPr txBox="1"/>
            <p:nvPr/>
          </p:nvSpPr>
          <p:spPr>
            <a:xfrm>
              <a:off x="4176" y="2928"/>
              <a:ext cx="28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</a:p>
          </p:txBody>
        </p:sp>
      </p:grpSp>
      <p:grpSp>
        <p:nvGrpSpPr>
          <p:cNvPr id="22537" name="Group 13"/>
          <p:cNvGrpSpPr/>
          <p:nvPr/>
        </p:nvGrpSpPr>
        <p:grpSpPr>
          <a:xfrm>
            <a:off x="2835275" y="3714750"/>
            <a:ext cx="685800" cy="1066800"/>
            <a:chOff x="4128" y="1872"/>
            <a:chExt cx="432" cy="672"/>
          </a:xfrm>
        </p:grpSpPr>
        <p:sp>
          <p:nvSpPr>
            <p:cNvPr id="22538" name="Line 14"/>
            <p:cNvSpPr/>
            <p:nvPr/>
          </p:nvSpPr>
          <p:spPr>
            <a:xfrm flipV="1">
              <a:off x="4128" y="2016"/>
              <a:ext cx="0" cy="528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triangle" w="lg" len="lg"/>
            </a:ln>
          </p:spPr>
          <p:txBody>
            <a:bodyPr anchor="t"/>
            <a:lstStyle/>
            <a:p>
              <a:pPr lvl="0" indent="0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39" name="Text Box 15"/>
            <p:cNvSpPr txBox="1"/>
            <p:nvPr/>
          </p:nvSpPr>
          <p:spPr>
            <a:xfrm>
              <a:off x="4176" y="1872"/>
              <a:ext cx="38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59080" y="4476750"/>
            <a:ext cx="2652395" cy="487680"/>
            <a:chOff x="408" y="7050"/>
            <a:chExt cx="4177" cy="768"/>
          </a:xfrm>
        </p:grpSpPr>
        <p:sp>
          <p:nvSpPr>
            <p:cNvPr id="22533" name="Oval 9"/>
            <p:cNvSpPr/>
            <p:nvPr/>
          </p:nvSpPr>
          <p:spPr>
            <a:xfrm>
              <a:off x="4345" y="7410"/>
              <a:ext cx="240" cy="240"/>
            </a:xfrm>
            <a:prstGeom prst="ellipse">
              <a:avLst/>
            </a:prstGeom>
            <a:solidFill>
              <a:srgbClr val="CC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/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0" name="Line 17"/>
            <p:cNvSpPr/>
            <p:nvPr/>
          </p:nvSpPr>
          <p:spPr>
            <a:xfrm flipH="1">
              <a:off x="2435" y="7530"/>
              <a:ext cx="1985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lg" len="lg"/>
            </a:ln>
          </p:spPr>
          <p:txBody>
            <a:bodyPr anchor="t"/>
            <a:lstStyle/>
            <a:p>
              <a:pPr lvl="0" indent="0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1" name="Text Box 18"/>
            <p:cNvSpPr txBox="1"/>
            <p:nvPr/>
          </p:nvSpPr>
          <p:spPr>
            <a:xfrm>
              <a:off x="408" y="7050"/>
              <a:ext cx="2317" cy="7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6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2600" b="1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2600" b="1">
                  <a:latin typeface="Times New Roman" panose="02020603050405020304" pitchFamily="18" charset="0"/>
                  <a:ea typeface="宋体" panose="02010600030101010101" pitchFamily="2" charset="-122"/>
                </a:rPr>
                <a:t>=50 N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35275" y="4476750"/>
            <a:ext cx="1808480" cy="487680"/>
            <a:chOff x="4465" y="7050"/>
            <a:chExt cx="2848" cy="768"/>
          </a:xfrm>
        </p:grpSpPr>
        <p:sp>
          <p:nvSpPr>
            <p:cNvPr id="22542" name="Line 20"/>
            <p:cNvSpPr/>
            <p:nvPr/>
          </p:nvSpPr>
          <p:spPr>
            <a:xfrm>
              <a:off x="4465" y="7530"/>
              <a:ext cx="1985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lg" len="lg"/>
            </a:ln>
          </p:spPr>
          <p:txBody>
            <a:bodyPr anchor="t"/>
            <a:lstStyle/>
            <a:p>
              <a:pPr lvl="0" indent="0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3" name="Text Box 21"/>
            <p:cNvSpPr txBox="1"/>
            <p:nvPr/>
          </p:nvSpPr>
          <p:spPr>
            <a:xfrm>
              <a:off x="6355" y="7050"/>
              <a:ext cx="958" cy="7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6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2600" b="1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544" name="组合 2"/>
          <p:cNvGrpSpPr/>
          <p:nvPr/>
        </p:nvGrpSpPr>
        <p:grpSpPr>
          <a:xfrm>
            <a:off x="384175" y="684213"/>
            <a:ext cx="2536825" cy="619125"/>
            <a:chOff x="-140978" y="381080"/>
            <a:chExt cx="3735244" cy="736600"/>
          </a:xfrm>
        </p:grpSpPr>
        <p:sp>
          <p:nvSpPr>
            <p:cNvPr id="3" name="圆角矩形 2"/>
            <p:cNvSpPr/>
            <p:nvPr/>
          </p:nvSpPr>
          <p:spPr bwMode="auto">
            <a:xfrm>
              <a:off x="61913" y="381080"/>
              <a:ext cx="3473450" cy="736600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22546" name="TextBox 5"/>
            <p:cNvSpPr/>
            <p:nvPr/>
          </p:nvSpPr>
          <p:spPr>
            <a:xfrm>
              <a:off x="-140978" y="383346"/>
              <a:ext cx="3735244" cy="723364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二力平衡应用</a:t>
              </a:r>
            </a:p>
          </p:txBody>
        </p:sp>
      </p:grpSp>
      <p:grpSp>
        <p:nvGrpSpPr>
          <p:cNvPr id="14342" name="组合 4"/>
          <p:cNvGrpSpPr/>
          <p:nvPr/>
        </p:nvGrpSpPr>
        <p:grpSpPr>
          <a:xfrm>
            <a:off x="5113338" y="1631950"/>
            <a:ext cx="3233737" cy="996950"/>
            <a:chOff x="8052" y="2919"/>
            <a:chExt cx="5095" cy="1570"/>
          </a:xfrm>
        </p:grpSpPr>
        <p:sp>
          <p:nvSpPr>
            <p:cNvPr id="5" name="对角圆角矩形 4"/>
            <p:cNvSpPr/>
            <p:nvPr/>
          </p:nvSpPr>
          <p:spPr bwMode="auto">
            <a:xfrm>
              <a:off x="8052" y="2919"/>
              <a:ext cx="5095" cy="1570"/>
            </a:xfrm>
            <a:prstGeom prst="round2DiagRect">
              <a:avLst>
                <a:gd name="adj1" fmla="val 10663"/>
                <a:gd name="adj2" fmla="val 3173"/>
              </a:avLst>
            </a:prstGeom>
            <a:solidFill>
              <a:srgbClr val="92D050">
                <a:alpha val="35000"/>
              </a:srgbClr>
            </a:solidFill>
            <a:ln w="28575">
              <a:solidFill>
                <a:schemeClr val="accent3">
                  <a:alpha val="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22549" name="文本框 3"/>
            <p:cNvSpPr txBox="1"/>
            <p:nvPr/>
          </p:nvSpPr>
          <p:spPr>
            <a:xfrm>
              <a:off x="8472" y="3062"/>
              <a:ext cx="4402" cy="12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问题一：小车受到的阻力为多少？</a:t>
              </a:r>
            </a:p>
          </p:txBody>
        </p:sp>
      </p:grpSp>
      <p:grpSp>
        <p:nvGrpSpPr>
          <p:cNvPr id="6" name="组合 4"/>
          <p:cNvGrpSpPr/>
          <p:nvPr/>
        </p:nvGrpSpPr>
        <p:grpSpPr>
          <a:xfrm>
            <a:off x="5146675" y="3403600"/>
            <a:ext cx="3330575" cy="1327150"/>
            <a:chOff x="8052" y="2919"/>
            <a:chExt cx="5095" cy="1570"/>
          </a:xfrm>
        </p:grpSpPr>
        <p:sp>
          <p:nvSpPr>
            <p:cNvPr id="7" name="对角圆角矩形 6"/>
            <p:cNvSpPr/>
            <p:nvPr/>
          </p:nvSpPr>
          <p:spPr bwMode="auto">
            <a:xfrm>
              <a:off x="8052" y="2919"/>
              <a:ext cx="5095" cy="1570"/>
            </a:xfrm>
            <a:prstGeom prst="round2DiagRect">
              <a:avLst>
                <a:gd name="adj1" fmla="val 10663"/>
                <a:gd name="adj2" fmla="val 3173"/>
              </a:avLst>
            </a:prstGeom>
            <a:solidFill>
              <a:srgbClr val="92D050">
                <a:alpha val="35000"/>
              </a:srgbClr>
            </a:solidFill>
            <a:ln w="28575">
              <a:solidFill>
                <a:schemeClr val="accent3">
                  <a:alpha val="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22552" name="文本框 3"/>
            <p:cNvSpPr txBox="1"/>
            <p:nvPr/>
          </p:nvSpPr>
          <p:spPr>
            <a:xfrm>
              <a:off x="8472" y="3062"/>
              <a:ext cx="4402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问题二：小车受到路面对它的支持力为多少？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 txBox="1"/>
          <p:nvPr/>
        </p:nvSpPr>
        <p:spPr>
          <a:xfrm>
            <a:off x="571500" y="1785938"/>
            <a:ext cx="6715125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r>
              <a:rPr lang="en-US" altLang="zh-CN" sz="2800" b="1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en-US" altLang="zh-CN" sz="2800" b="1">
                <a:solidFill>
                  <a:srgbClr val="92D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．下列情况，两力平衡了吗？为什么？</a:t>
            </a:r>
          </a:p>
        </p:txBody>
      </p:sp>
      <p:sp>
        <p:nvSpPr>
          <p:cNvPr id="23564" name="Text Box 15"/>
          <p:cNvSpPr txBox="1"/>
          <p:nvPr/>
        </p:nvSpPr>
        <p:spPr>
          <a:xfrm>
            <a:off x="7766050" y="2619375"/>
            <a:ext cx="1262063" cy="457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=5 N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57225" y="2573655"/>
            <a:ext cx="8280400" cy="3766185"/>
            <a:chOff x="1035" y="4053"/>
            <a:chExt cx="13040" cy="5931"/>
          </a:xfrm>
        </p:grpSpPr>
        <p:sp>
          <p:nvSpPr>
            <p:cNvPr id="55" name="Rectangle 5"/>
            <p:cNvSpPr>
              <a:spLocks noChangeArrowheads="1"/>
            </p:cNvSpPr>
            <p:nvPr/>
          </p:nvSpPr>
          <p:spPr bwMode="auto">
            <a:xfrm>
              <a:off x="2975" y="4810"/>
              <a:ext cx="1855" cy="1203"/>
            </a:xfrm>
            <a:prstGeom prst="rect">
              <a:avLst/>
            </a:prstGeom>
            <a:ln>
              <a:headEnd type="none" w="sm" len="sm"/>
              <a:tailEnd type="none" w="sm" len="sm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lvl="0" fontAlgn="base"/>
              <a:endParaRPr lang="zh-CN" altLang="en-US" sz="2800" b="1" strike="noStrike" noProof="1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555" name="Line 6"/>
            <p:cNvSpPr/>
            <p:nvPr/>
          </p:nvSpPr>
          <p:spPr>
            <a:xfrm flipH="1">
              <a:off x="1518" y="4833"/>
              <a:ext cx="1457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miter/>
              <a:headEnd type="oval" w="sm" len="sm"/>
              <a:tailEnd type="triangle" w="med" len="med"/>
            </a:ln>
          </p:spPr>
          <p:txBody>
            <a:bodyPr anchor="t"/>
            <a:lstStyle/>
            <a:p>
              <a:pPr lvl="0" indent="0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56" name="Line 7"/>
            <p:cNvSpPr/>
            <p:nvPr/>
          </p:nvSpPr>
          <p:spPr>
            <a:xfrm>
              <a:off x="4860" y="5968"/>
              <a:ext cx="1458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miter/>
              <a:headEnd type="oval" w="sm" len="sm"/>
              <a:tailEnd type="triangle" w="med" len="med"/>
            </a:ln>
          </p:spPr>
          <p:txBody>
            <a:bodyPr anchor="t"/>
            <a:lstStyle/>
            <a:p>
              <a:pPr lvl="0" indent="0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57" name="Text Box 8"/>
            <p:cNvSpPr txBox="1"/>
            <p:nvPr/>
          </p:nvSpPr>
          <p:spPr>
            <a:xfrm>
              <a:off x="1035" y="4053"/>
              <a:ext cx="2835" cy="720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=5</a:t>
              </a: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</a:p>
          </p:txBody>
        </p:sp>
        <p:sp>
          <p:nvSpPr>
            <p:cNvPr id="23558" name="Text Box 9"/>
            <p:cNvSpPr txBox="1"/>
            <p:nvPr/>
          </p:nvSpPr>
          <p:spPr>
            <a:xfrm>
              <a:off x="5308" y="5248"/>
              <a:ext cx="1892" cy="720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=5 N</a:t>
              </a:r>
            </a:p>
          </p:txBody>
        </p:sp>
        <p:sp>
          <p:nvSpPr>
            <p:cNvPr id="23559" name="Text Box 10"/>
            <p:cNvSpPr txBox="1"/>
            <p:nvPr/>
          </p:nvSpPr>
          <p:spPr>
            <a:xfrm>
              <a:off x="3505" y="6013"/>
              <a:ext cx="795" cy="815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36" name="AutoShape 11"/>
            <p:cNvSpPr>
              <a:spLocks noChangeArrowheads="1"/>
            </p:cNvSpPr>
            <p:nvPr/>
          </p:nvSpPr>
          <p:spPr bwMode="auto">
            <a:xfrm>
              <a:off x="9068" y="4655"/>
              <a:ext cx="2385" cy="1203"/>
            </a:xfrm>
            <a:prstGeom prst="parallelogram">
              <a:avLst>
                <a:gd name="adj" fmla="val 49584"/>
              </a:avLst>
            </a:prstGeom>
            <a:ln>
              <a:headEnd type="none" w="sm" len="sm"/>
              <a:tailEnd type="none" w="sm" len="sm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lvl="0" fontAlgn="base"/>
              <a:endParaRPr lang="zh-CN" altLang="en-US" sz="2800" b="1" strike="noStrike" noProof="1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561" name="Line 12"/>
            <p:cNvSpPr/>
            <p:nvPr/>
          </p:nvSpPr>
          <p:spPr>
            <a:xfrm rot="1444530" flipH="1">
              <a:off x="8318" y="5623"/>
              <a:ext cx="700" cy="842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miter/>
              <a:headEnd type="oval" w="sm" len="sm"/>
              <a:tailEnd type="triangle" w="med" len="med"/>
            </a:ln>
          </p:spPr>
          <p:txBody>
            <a:bodyPr anchor="t"/>
            <a:lstStyle/>
            <a:p>
              <a:pPr lvl="0" indent="0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62" name="Line 13"/>
            <p:cNvSpPr/>
            <p:nvPr/>
          </p:nvSpPr>
          <p:spPr>
            <a:xfrm flipV="1">
              <a:off x="11453" y="4053"/>
              <a:ext cx="1192" cy="602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miter/>
              <a:headEnd type="oval" w="sm" len="sm"/>
              <a:tailEnd type="triangle" w="med" len="med"/>
            </a:ln>
          </p:spPr>
          <p:txBody>
            <a:bodyPr anchor="t"/>
            <a:lstStyle/>
            <a:p>
              <a:pPr lvl="0" indent="0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63" name="Text Box 14"/>
            <p:cNvSpPr txBox="1"/>
            <p:nvPr/>
          </p:nvSpPr>
          <p:spPr>
            <a:xfrm>
              <a:off x="7695" y="6250"/>
              <a:ext cx="1843" cy="720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=3 N</a:t>
              </a:r>
            </a:p>
          </p:txBody>
        </p:sp>
        <p:sp>
          <p:nvSpPr>
            <p:cNvPr id="23565" name="Text Box 16"/>
            <p:cNvSpPr txBox="1"/>
            <p:nvPr/>
          </p:nvSpPr>
          <p:spPr>
            <a:xfrm>
              <a:off x="9995" y="5858"/>
              <a:ext cx="663" cy="815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42" name="Rectangle 17"/>
            <p:cNvSpPr>
              <a:spLocks noChangeArrowheads="1"/>
            </p:cNvSpPr>
            <p:nvPr/>
          </p:nvSpPr>
          <p:spPr bwMode="auto">
            <a:xfrm>
              <a:off x="2975" y="7665"/>
              <a:ext cx="795" cy="1355"/>
            </a:xfrm>
            <a:prstGeom prst="rect">
              <a:avLst/>
            </a:prstGeom>
            <a:ln>
              <a:headEnd type="none" w="sm" len="sm"/>
              <a:tailEnd type="none" w="sm" len="sm"/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lvl="0" fontAlgn="base"/>
              <a:endParaRPr lang="zh-CN" altLang="en-US" sz="2800" b="1" strike="noStrike" noProof="1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" name="Rectangle 18"/>
            <p:cNvSpPr>
              <a:spLocks noChangeArrowheads="1"/>
            </p:cNvSpPr>
            <p:nvPr/>
          </p:nvSpPr>
          <p:spPr bwMode="auto">
            <a:xfrm>
              <a:off x="3903" y="7665"/>
              <a:ext cx="795" cy="1355"/>
            </a:xfrm>
            <a:prstGeom prst="rect">
              <a:avLst/>
            </a:prstGeom>
            <a:ln>
              <a:headEnd type="none" w="sm" len="sm"/>
              <a:tailEnd type="none" w="sm" len="sm"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lvl="0" fontAlgn="base"/>
              <a:endParaRPr lang="zh-CN" altLang="en-US" sz="2800" b="1" strike="noStrike" noProof="1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568" name="Line 19"/>
            <p:cNvSpPr/>
            <p:nvPr/>
          </p:nvSpPr>
          <p:spPr>
            <a:xfrm flipH="1">
              <a:off x="1518" y="8268"/>
              <a:ext cx="1457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miter/>
              <a:headEnd type="oval" w="sm" len="sm"/>
              <a:tailEnd type="triangle" w="med" len="med"/>
            </a:ln>
          </p:spPr>
          <p:txBody>
            <a:bodyPr anchor="t"/>
            <a:lstStyle/>
            <a:p>
              <a:pPr lvl="0" indent="0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69" name="Line 20"/>
            <p:cNvSpPr/>
            <p:nvPr/>
          </p:nvSpPr>
          <p:spPr>
            <a:xfrm flipH="1">
              <a:off x="4698" y="8268"/>
              <a:ext cx="1457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miter/>
              <a:headEnd type="triangle" w="med" len="med"/>
              <a:tailEnd type="oval" w="sm" len="sm"/>
            </a:ln>
          </p:spPr>
          <p:txBody>
            <a:bodyPr anchor="t"/>
            <a:lstStyle/>
            <a:p>
              <a:pPr lvl="0" indent="0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70" name="Text Box 21"/>
            <p:cNvSpPr txBox="1"/>
            <p:nvPr/>
          </p:nvSpPr>
          <p:spPr>
            <a:xfrm>
              <a:off x="1035" y="7515"/>
              <a:ext cx="1988" cy="720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=5 N</a:t>
              </a:r>
            </a:p>
          </p:txBody>
        </p:sp>
        <p:sp>
          <p:nvSpPr>
            <p:cNvPr id="23571" name="Text Box 22"/>
            <p:cNvSpPr txBox="1"/>
            <p:nvPr/>
          </p:nvSpPr>
          <p:spPr>
            <a:xfrm>
              <a:off x="5053" y="7525"/>
              <a:ext cx="2147" cy="720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=5 N</a:t>
              </a:r>
            </a:p>
          </p:txBody>
        </p:sp>
        <p:sp>
          <p:nvSpPr>
            <p:cNvPr id="23572" name="Text Box 23"/>
            <p:cNvSpPr txBox="1"/>
            <p:nvPr/>
          </p:nvSpPr>
          <p:spPr>
            <a:xfrm>
              <a:off x="3505" y="9020"/>
              <a:ext cx="663" cy="815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49" name="AutoShape 24"/>
            <p:cNvSpPr>
              <a:spLocks noChangeArrowheads="1"/>
            </p:cNvSpPr>
            <p:nvPr/>
          </p:nvSpPr>
          <p:spPr bwMode="auto">
            <a:xfrm>
              <a:off x="9068" y="7665"/>
              <a:ext cx="2120" cy="1505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ln>
              <a:headEnd type="none" w="sm" len="sm"/>
              <a:tailEnd type="none" w="sm" len="sm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lvl="0" fontAlgn="base"/>
              <a:endParaRPr lang="zh-CN" altLang="en-US" sz="2800" b="1" strike="noStrike" noProof="1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574" name="Line 26"/>
            <p:cNvSpPr/>
            <p:nvPr/>
          </p:nvSpPr>
          <p:spPr>
            <a:xfrm flipH="1">
              <a:off x="10915" y="6790"/>
              <a:ext cx="1325" cy="903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miter/>
              <a:headEnd type="triangle" w="med" len="med"/>
              <a:tailEnd type="oval" w="sm" len="sm"/>
            </a:ln>
          </p:spPr>
          <p:txBody>
            <a:bodyPr anchor="t"/>
            <a:lstStyle/>
            <a:p>
              <a:pPr lvl="0" indent="0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75" name="Text Box 27"/>
            <p:cNvSpPr txBox="1"/>
            <p:nvPr/>
          </p:nvSpPr>
          <p:spPr>
            <a:xfrm>
              <a:off x="6918" y="8720"/>
              <a:ext cx="2117" cy="720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=5 N</a:t>
              </a:r>
            </a:p>
          </p:txBody>
        </p:sp>
        <p:sp>
          <p:nvSpPr>
            <p:cNvPr id="23576" name="Text Box 28"/>
            <p:cNvSpPr txBox="1"/>
            <p:nvPr/>
          </p:nvSpPr>
          <p:spPr>
            <a:xfrm>
              <a:off x="11983" y="6748"/>
              <a:ext cx="2092" cy="720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=5 N</a:t>
              </a:r>
            </a:p>
          </p:txBody>
        </p:sp>
        <p:sp>
          <p:nvSpPr>
            <p:cNvPr id="23577" name="Text Box 29"/>
            <p:cNvSpPr txBox="1"/>
            <p:nvPr/>
          </p:nvSpPr>
          <p:spPr>
            <a:xfrm>
              <a:off x="9863" y="9170"/>
              <a:ext cx="662" cy="815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</a:p>
          </p:txBody>
        </p:sp>
        <p:sp>
          <p:nvSpPr>
            <p:cNvPr id="23578" name="Line 25"/>
            <p:cNvSpPr/>
            <p:nvPr/>
          </p:nvSpPr>
          <p:spPr>
            <a:xfrm flipH="1">
              <a:off x="8140" y="8720"/>
              <a:ext cx="1325" cy="903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miter/>
              <a:headEnd type="oval" w="sm" len="sm"/>
              <a:tailEnd type="triangle" w="med" len="med"/>
            </a:ln>
          </p:spPr>
          <p:txBody>
            <a:bodyPr anchor="t"/>
            <a:lstStyle/>
            <a:p>
              <a:pPr lvl="0" indent="0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79" name="直接连接符 30765"/>
            <p:cNvSpPr/>
            <p:nvPr/>
          </p:nvSpPr>
          <p:spPr>
            <a:xfrm flipV="1">
              <a:off x="9113" y="4693"/>
              <a:ext cx="2270" cy="113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3580" name="组合 2"/>
          <p:cNvGrpSpPr/>
          <p:nvPr/>
        </p:nvGrpSpPr>
        <p:grpSpPr>
          <a:xfrm>
            <a:off x="384175" y="685800"/>
            <a:ext cx="2220913" cy="619125"/>
            <a:chOff x="-140978" y="381080"/>
            <a:chExt cx="3735244" cy="736600"/>
          </a:xfrm>
        </p:grpSpPr>
        <p:sp>
          <p:nvSpPr>
            <p:cNvPr id="3" name="圆角矩形 2"/>
            <p:cNvSpPr/>
            <p:nvPr/>
          </p:nvSpPr>
          <p:spPr bwMode="auto">
            <a:xfrm>
              <a:off x="61913" y="381080"/>
              <a:ext cx="3473450" cy="736600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23582" name="TextBox 5"/>
            <p:cNvSpPr/>
            <p:nvPr/>
          </p:nvSpPr>
          <p:spPr>
            <a:xfrm>
              <a:off x="-140978" y="383346"/>
              <a:ext cx="3735244" cy="723364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当堂检测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 txBox="1"/>
          <p:nvPr/>
        </p:nvSpPr>
        <p:spPr>
          <a:xfrm>
            <a:off x="0" y="1214438"/>
            <a:ext cx="9144000" cy="3352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lvl="0" indent="-342900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en-US" altLang="zh-CN" sz="3200" b="1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．物理书放在水平桌面上，下列属于平衡力的是（         ）。</a:t>
            </a:r>
            <a:b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．物理书所受的重力与物理书对桌面的压力</a:t>
            </a:r>
            <a:b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．物理书对桌面的压力与桌面对物理书的支持力</a:t>
            </a:r>
            <a:b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．物理书所受的重力与地面对桌子的支持力</a:t>
            </a:r>
            <a:b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．物理书所受的重力与桌面对物理书的支持力</a:t>
            </a:r>
          </a:p>
        </p:txBody>
      </p:sp>
      <p:grpSp>
        <p:nvGrpSpPr>
          <p:cNvPr id="24578" name="组合 12"/>
          <p:cNvGrpSpPr/>
          <p:nvPr/>
        </p:nvGrpSpPr>
        <p:grpSpPr>
          <a:xfrm>
            <a:off x="3402013" y="4464050"/>
            <a:ext cx="2641600" cy="2085975"/>
            <a:chOff x="5500694" y="4429132"/>
            <a:chExt cx="2641041" cy="2085965"/>
          </a:xfrm>
        </p:grpSpPr>
        <p:pic>
          <p:nvPicPr>
            <p:cNvPr id="24579" name="Picture 3" descr="AD06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00694" y="4500570"/>
              <a:ext cx="2641041" cy="17922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0" name="Oval 5"/>
            <p:cNvSpPr/>
            <p:nvPr/>
          </p:nvSpPr>
          <p:spPr>
            <a:xfrm>
              <a:off x="6780229" y="5286388"/>
              <a:ext cx="149225" cy="130175"/>
            </a:xfrm>
            <a:prstGeom prst="ellipse">
              <a:avLst/>
            </a:pr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/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4581" name="Group 6"/>
            <p:cNvGrpSpPr/>
            <p:nvPr/>
          </p:nvGrpSpPr>
          <p:grpSpPr>
            <a:xfrm>
              <a:off x="6858016" y="5365763"/>
              <a:ext cx="762000" cy="1149334"/>
              <a:chOff x="3696" y="2784"/>
              <a:chExt cx="480" cy="1262"/>
            </a:xfrm>
          </p:grpSpPr>
          <p:sp>
            <p:nvSpPr>
              <p:cNvPr id="24582" name="Line 7"/>
              <p:cNvSpPr/>
              <p:nvPr/>
            </p:nvSpPr>
            <p:spPr>
              <a:xfrm>
                <a:off x="3696" y="2784"/>
                <a:ext cx="0" cy="912"/>
              </a:xfrm>
              <a:prstGeom prst="line">
                <a:avLst/>
              </a:prstGeom>
              <a:ln w="38100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triangle" w="lg" len="lg"/>
              </a:ln>
            </p:spPr>
            <p:txBody>
              <a:bodyPr anchor="t"/>
              <a:lstStyle/>
              <a:p>
                <a:pPr lvl="0" indent="0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583" name="Text Box 8"/>
              <p:cNvSpPr txBox="1"/>
              <p:nvPr/>
            </p:nvSpPr>
            <p:spPr>
              <a:xfrm>
                <a:off x="3743" y="3410"/>
                <a:ext cx="433" cy="6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>
                  <a:spcBef>
                    <a:spcPct val="50000"/>
                  </a:spcBef>
                </a:pPr>
                <a:r>
                  <a:rPr lang="en-US" altLang="zh-CN" sz="3200" b="1" i="1">
                    <a:solidFill>
                      <a:srgbClr val="CC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G</a:t>
                </a:r>
              </a:p>
            </p:txBody>
          </p:sp>
        </p:grpSp>
        <p:grpSp>
          <p:nvGrpSpPr>
            <p:cNvPr id="24584" name="Group 9"/>
            <p:cNvGrpSpPr/>
            <p:nvPr/>
          </p:nvGrpSpPr>
          <p:grpSpPr>
            <a:xfrm>
              <a:off x="6858016" y="4429132"/>
              <a:ext cx="533400" cy="915988"/>
              <a:chOff x="3504" y="2544"/>
              <a:chExt cx="336" cy="577"/>
            </a:xfrm>
          </p:grpSpPr>
          <p:sp>
            <p:nvSpPr>
              <p:cNvPr id="24585" name="Line 10"/>
              <p:cNvSpPr/>
              <p:nvPr/>
            </p:nvSpPr>
            <p:spPr>
              <a:xfrm flipV="1">
                <a:off x="3504" y="2599"/>
                <a:ext cx="0" cy="522"/>
              </a:xfrm>
              <a:prstGeom prst="line">
                <a:avLst/>
              </a:prstGeom>
              <a:ln w="38100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triangle" w="lg" len="lg"/>
              </a:ln>
            </p:spPr>
            <p:txBody>
              <a:bodyPr anchor="t"/>
              <a:lstStyle/>
              <a:p>
                <a:pPr lvl="0" indent="0"/>
                <a:endParaRPr lang="zh-CN" altLang="en-US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586" name="Text Box 11"/>
              <p:cNvSpPr txBox="1"/>
              <p:nvPr/>
            </p:nvSpPr>
            <p:spPr>
              <a:xfrm>
                <a:off x="3535" y="2544"/>
                <a:ext cx="305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>
                  <a:spcBef>
                    <a:spcPct val="50000"/>
                  </a:spcBef>
                </a:pPr>
                <a:r>
                  <a:rPr lang="zh-CN" altLang="en-US" sz="3200" b="1" i="1" dirty="0">
                    <a:solidFill>
                      <a:srgbClr val="CC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Ｆ</a:t>
                </a:r>
              </a:p>
            </p:txBody>
          </p:sp>
        </p:grpSp>
      </p:grpSp>
      <p:sp>
        <p:nvSpPr>
          <p:cNvPr id="12" name="Text Box 12"/>
          <p:cNvSpPr txBox="1"/>
          <p:nvPr/>
        </p:nvSpPr>
        <p:spPr>
          <a:xfrm>
            <a:off x="957263" y="1814513"/>
            <a:ext cx="9144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b="1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  <p:grpSp>
        <p:nvGrpSpPr>
          <p:cNvPr id="24588" name="组合 2"/>
          <p:cNvGrpSpPr/>
          <p:nvPr/>
        </p:nvGrpSpPr>
        <p:grpSpPr>
          <a:xfrm>
            <a:off x="384175" y="596900"/>
            <a:ext cx="2220913" cy="619125"/>
            <a:chOff x="-140978" y="381080"/>
            <a:chExt cx="3735244" cy="736600"/>
          </a:xfrm>
        </p:grpSpPr>
        <p:sp>
          <p:nvSpPr>
            <p:cNvPr id="3" name="圆角矩形 2"/>
            <p:cNvSpPr/>
            <p:nvPr/>
          </p:nvSpPr>
          <p:spPr bwMode="auto">
            <a:xfrm>
              <a:off x="61913" y="381080"/>
              <a:ext cx="3473450" cy="736600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24590" name="TextBox 5"/>
            <p:cNvSpPr/>
            <p:nvPr/>
          </p:nvSpPr>
          <p:spPr>
            <a:xfrm>
              <a:off x="-140978" y="383346"/>
              <a:ext cx="3735244" cy="723364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当堂检测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 txBox="1"/>
          <p:nvPr/>
        </p:nvSpPr>
        <p:spPr>
          <a:xfrm>
            <a:off x="611188" y="1571625"/>
            <a:ext cx="7962900" cy="3276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92D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B3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．起重机以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1 </a:t>
            </a:r>
            <a:r>
              <a:rPr lang="en-US" altLang="zh-CN" sz="2800" b="1" err="1">
                <a:latin typeface="Times New Roman" panose="02020603050405020304" pitchFamily="18" charset="0"/>
                <a:ea typeface="宋体" panose="02010600030101010101" pitchFamily="2" charset="-122"/>
              </a:rPr>
              <a:t>m/s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的速度匀速吊起一个重物，钢丝绳对重物的拉力是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6 000 N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。若起重机吊着这个物体以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en-US" altLang="zh-CN" sz="2800" b="1" err="1">
                <a:latin typeface="Times New Roman" panose="02020603050405020304" pitchFamily="18" charset="0"/>
                <a:ea typeface="宋体" panose="02010600030101010101" pitchFamily="2" charset="-122"/>
              </a:rPr>
              <a:t>m/s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的速度匀速下降，这时钢丝绳对重物的拉力是（           ）。</a:t>
            </a:r>
          </a:p>
          <a:p>
            <a:pPr lvl="0" indent="0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12 000 N	           B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6 000 N	 </a:t>
            </a:r>
            <a:b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C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3 000 N	           D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、无法判定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60613" y="3163888"/>
            <a:ext cx="454025" cy="579437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 b="1">
                <a:solidFill>
                  <a:srgbClr val="FF5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endParaRPr lang="en-US" altLang="zh-CN" sz="3200" b="1" dirty="0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5603" name="组合 2"/>
          <p:cNvGrpSpPr/>
          <p:nvPr/>
        </p:nvGrpSpPr>
        <p:grpSpPr>
          <a:xfrm>
            <a:off x="384175" y="685800"/>
            <a:ext cx="2220913" cy="619125"/>
            <a:chOff x="-140978" y="381080"/>
            <a:chExt cx="3735244" cy="736600"/>
          </a:xfrm>
        </p:grpSpPr>
        <p:sp>
          <p:nvSpPr>
            <p:cNvPr id="2" name="圆角矩形 1"/>
            <p:cNvSpPr/>
            <p:nvPr/>
          </p:nvSpPr>
          <p:spPr bwMode="auto">
            <a:xfrm>
              <a:off x="61913" y="381080"/>
              <a:ext cx="3473450" cy="736600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25605" name="TextBox 5"/>
            <p:cNvSpPr/>
            <p:nvPr/>
          </p:nvSpPr>
          <p:spPr>
            <a:xfrm>
              <a:off x="-140978" y="383346"/>
              <a:ext cx="3735244" cy="723364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当堂检测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1447778" y="1644639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6626" name="组合 2"/>
          <p:cNvGrpSpPr/>
          <p:nvPr/>
        </p:nvGrpSpPr>
        <p:grpSpPr>
          <a:xfrm>
            <a:off x="473075" y="596900"/>
            <a:ext cx="2220913" cy="619125"/>
            <a:chOff x="-140978" y="381080"/>
            <a:chExt cx="3735244" cy="736600"/>
          </a:xfrm>
        </p:grpSpPr>
        <p:sp>
          <p:nvSpPr>
            <p:cNvPr id="6" name="圆角矩形 5"/>
            <p:cNvSpPr/>
            <p:nvPr/>
          </p:nvSpPr>
          <p:spPr bwMode="auto">
            <a:xfrm>
              <a:off x="61913" y="381080"/>
              <a:ext cx="3473450" cy="736600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26628" name="TextBox 5"/>
            <p:cNvSpPr/>
            <p:nvPr/>
          </p:nvSpPr>
          <p:spPr>
            <a:xfrm>
              <a:off x="-140978" y="383346"/>
              <a:ext cx="3735244" cy="723364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课堂小结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43075" y="1645285"/>
            <a:ext cx="4283710" cy="897890"/>
            <a:chOff x="2745" y="2591"/>
            <a:chExt cx="6746" cy="1414"/>
          </a:xfrm>
        </p:grpSpPr>
        <p:sp>
          <p:nvSpPr>
            <p:cNvPr id="4" name="圆角矩形 3"/>
            <p:cNvSpPr/>
            <p:nvPr/>
          </p:nvSpPr>
          <p:spPr>
            <a:xfrm>
              <a:off x="2745" y="2591"/>
              <a:ext cx="6746" cy="1415"/>
            </a:xfrm>
            <a:prstGeom prst="round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124" y="2838"/>
              <a:ext cx="6367" cy="9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0099CC">
                      <a:alpha val="41000"/>
                    </a:srgbClr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宋体" panose="02010600030101010101" pitchFamily="2" charset="-122"/>
                </a:rPr>
                <a:t>平衡状态 平衡力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746760" y="2951480"/>
            <a:ext cx="7560945" cy="142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4860" y="4323080"/>
            <a:ext cx="6854825" cy="142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06" name="图片 5" descr="问号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5402">
            <a:off x="6746875" y="3448050"/>
            <a:ext cx="2857500" cy="3403600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对角圆角矩形 4"/>
          <p:cNvSpPr/>
          <p:nvPr/>
        </p:nvSpPr>
        <p:spPr bwMode="auto">
          <a:xfrm>
            <a:off x="611505" y="1631950"/>
            <a:ext cx="7735570" cy="996950"/>
          </a:xfrm>
          <a:prstGeom prst="round2DiagRect">
            <a:avLst>
              <a:gd name="adj1" fmla="val 10663"/>
              <a:gd name="adj2" fmla="val 3173"/>
            </a:avLst>
          </a:prstGeom>
          <a:solidFill>
            <a:srgbClr val="92D050">
              <a:alpha val="35000"/>
            </a:srgbClr>
          </a:solidFill>
          <a:ln w="28575">
            <a:solidFill>
              <a:schemeClr val="accent3">
                <a:alpha val="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PMingLiU" panose="02020500000000000000" pitchFamily="18" charset="-120"/>
              <a:cs typeface="+mn-cs"/>
            </a:endParaRPr>
          </a:p>
        </p:txBody>
      </p:sp>
      <p:sp>
        <p:nvSpPr>
          <p:cNvPr id="25601" name="Rectangle 2"/>
          <p:cNvSpPr txBox="1"/>
          <p:nvPr/>
        </p:nvSpPr>
        <p:spPr>
          <a:xfrm>
            <a:off x="611505" y="1749425"/>
            <a:ext cx="7962900" cy="88011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FF505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必做：</a:t>
            </a:r>
            <a:r>
              <a:rPr lang="zh-CN" altLang="en-US" sz="2800" b="1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92D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作业模块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组题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收获与疑惑模块 </a:t>
            </a:r>
          </a:p>
        </p:txBody>
      </p:sp>
      <p:grpSp>
        <p:nvGrpSpPr>
          <p:cNvPr id="25603" name="组合 2"/>
          <p:cNvGrpSpPr/>
          <p:nvPr/>
        </p:nvGrpSpPr>
        <p:grpSpPr>
          <a:xfrm>
            <a:off x="384175" y="685800"/>
            <a:ext cx="2220913" cy="619125"/>
            <a:chOff x="-140978" y="381080"/>
            <a:chExt cx="3735244" cy="736600"/>
          </a:xfrm>
        </p:grpSpPr>
        <p:sp>
          <p:nvSpPr>
            <p:cNvPr id="2" name="圆角矩形 1"/>
            <p:cNvSpPr/>
            <p:nvPr/>
          </p:nvSpPr>
          <p:spPr bwMode="auto">
            <a:xfrm>
              <a:off x="61913" y="381080"/>
              <a:ext cx="3473450" cy="736600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25605" name="TextBox 5"/>
            <p:cNvSpPr/>
            <p:nvPr/>
          </p:nvSpPr>
          <p:spPr>
            <a:xfrm>
              <a:off x="-140978" y="383346"/>
              <a:ext cx="3735244" cy="723364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课后作业</a:t>
              </a:r>
            </a:p>
          </p:txBody>
        </p:sp>
      </p:grpSp>
      <p:sp>
        <p:nvSpPr>
          <p:cNvPr id="7" name="对角圆角矩形 6"/>
          <p:cNvSpPr/>
          <p:nvPr/>
        </p:nvSpPr>
        <p:spPr bwMode="auto">
          <a:xfrm>
            <a:off x="605155" y="3225800"/>
            <a:ext cx="7735570" cy="996950"/>
          </a:xfrm>
          <a:prstGeom prst="round2DiagRect">
            <a:avLst>
              <a:gd name="adj1" fmla="val 10663"/>
              <a:gd name="adj2" fmla="val 3173"/>
            </a:avLst>
          </a:prstGeom>
          <a:solidFill>
            <a:srgbClr val="92D050">
              <a:alpha val="35000"/>
            </a:srgbClr>
          </a:solidFill>
          <a:ln w="28575">
            <a:solidFill>
              <a:schemeClr val="accent3">
                <a:alpha val="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PMingLiU" panose="02020500000000000000" pitchFamily="18" charset="-120"/>
              <a:cs typeface="+mn-cs"/>
            </a:endParaRPr>
          </a:p>
        </p:txBody>
      </p:sp>
      <p:sp>
        <p:nvSpPr>
          <p:cNvPr id="8" name="Rectangle 2"/>
          <p:cNvSpPr txBox="1"/>
          <p:nvPr/>
        </p:nvSpPr>
        <p:spPr>
          <a:xfrm>
            <a:off x="649605" y="3387725"/>
            <a:ext cx="7962900" cy="88011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FF505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选做：</a:t>
            </a:r>
            <a:r>
              <a:rPr lang="zh-CN" altLang="en-US" sz="2800" b="1" dirty="0">
                <a:solidFill>
                  <a:srgbClr val="92D05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92D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作业模块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组题（微课讲解）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04159" y="1016000"/>
            <a:ext cx="3535680" cy="109728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altLang="en-US" sz="6600" b="1" strike="noStrike" noProof="1">
                <a:solidFill>
                  <a:schemeClr val="tx1"/>
                </a:solidFill>
                <a:effectLst>
                  <a:glow rad="101600">
                    <a:srgbClr val="00B050">
                      <a:alpha val="40000"/>
                    </a:srgb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谢谢观赏</a:t>
            </a:r>
            <a:endParaRPr lang="zh-CN" altLang="en-US" sz="6600" b="1" strike="noStrike" noProof="1">
              <a:solidFill>
                <a:schemeClr val="tx1"/>
              </a:solidFill>
              <a:effectLst>
                <a:glow rad="101600">
                  <a:srgbClr val="00B050">
                    <a:alpha val="40000"/>
                  </a:srgb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20141110023225569"/>
          <p:cNvPicPr>
            <a:picLocks noChangeAspect="1"/>
          </p:cNvPicPr>
          <p:nvPr/>
        </p:nvPicPr>
        <p:blipFill>
          <a:blip r:embed="rId2" cstate="print"/>
          <a:srcRect l="9141" r="7395"/>
          <a:stretch>
            <a:fillRect/>
          </a:stretch>
        </p:blipFill>
        <p:spPr>
          <a:xfrm>
            <a:off x="2609850" y="2345054"/>
            <a:ext cx="4291965" cy="3571240"/>
          </a:xfrm>
          <a:prstGeom prst="rect">
            <a:avLst/>
          </a:prstGeom>
          <a:ln>
            <a:solidFill>
              <a:schemeClr val="accent1"/>
            </a:solidFill>
          </a:ln>
          <a:effectLst>
            <a:softEdge rad="177800"/>
          </a:effectLst>
        </p:spPr>
      </p:pic>
      <p:pic>
        <p:nvPicPr>
          <p:cNvPr id="4" name="图片 3" descr="201305270947391225"/>
          <p:cNvPicPr>
            <a:picLocks noChangeAspect="1"/>
          </p:cNvPicPr>
          <p:nvPr/>
        </p:nvPicPr>
        <p:blipFill>
          <a:blip r:embed="rId3" cstate="print"/>
          <a:srcRect l="6948" r="15395"/>
          <a:stretch>
            <a:fillRect/>
          </a:stretch>
        </p:blipFill>
        <p:spPr>
          <a:xfrm>
            <a:off x="212725" y="3966844"/>
            <a:ext cx="2533650" cy="229108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图片 4" descr="003Bip3Tzy6HgUAJUkP43&amp;690"/>
          <p:cNvPicPr>
            <a:picLocks noChangeAspect="1"/>
          </p:cNvPicPr>
          <p:nvPr/>
        </p:nvPicPr>
        <p:blipFill>
          <a:blip r:embed="rId4" cstate="print"/>
          <a:srcRect l="19068" r="29218"/>
          <a:stretch>
            <a:fillRect/>
          </a:stretch>
        </p:blipFill>
        <p:spPr>
          <a:xfrm>
            <a:off x="6869430" y="2714625"/>
            <a:ext cx="1874520" cy="2421890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6" name="图片 5" descr="U11696P6DT20140930103428"/>
          <p:cNvPicPr>
            <a:picLocks noChangeAspect="1"/>
          </p:cNvPicPr>
          <p:nvPr/>
        </p:nvPicPr>
        <p:blipFill>
          <a:blip r:embed="rId5" cstate="print"/>
          <a:srcRect l="4377" r="31147" b="5203"/>
          <a:stretch>
            <a:fillRect/>
          </a:stretch>
        </p:blipFill>
        <p:spPr>
          <a:xfrm>
            <a:off x="657225" y="2077719"/>
            <a:ext cx="2000885" cy="1973581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合 2"/>
          <p:cNvGrpSpPr/>
          <p:nvPr/>
        </p:nvGrpSpPr>
        <p:grpSpPr>
          <a:xfrm>
            <a:off x="522288" y="684213"/>
            <a:ext cx="2359025" cy="619125"/>
            <a:chOff x="61913" y="381080"/>
            <a:chExt cx="3473450" cy="736600"/>
          </a:xfrm>
        </p:grpSpPr>
        <p:sp>
          <p:nvSpPr>
            <p:cNvPr id="7" name="圆角矩形 6"/>
            <p:cNvSpPr/>
            <p:nvPr/>
          </p:nvSpPr>
          <p:spPr bwMode="auto">
            <a:xfrm>
              <a:off x="61913" y="381080"/>
              <a:ext cx="3473450" cy="736600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10243" name="TextBox 5"/>
            <p:cNvSpPr/>
            <p:nvPr/>
          </p:nvSpPr>
          <p:spPr>
            <a:xfrm>
              <a:off x="78537" y="382350"/>
              <a:ext cx="3455077" cy="728202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学习目标</a:t>
              </a:r>
            </a:p>
          </p:txBody>
        </p:sp>
      </p:grpSp>
      <p:sp>
        <p:nvSpPr>
          <p:cNvPr id="3" name="对角圆角矩形 2"/>
          <p:cNvSpPr/>
          <p:nvPr/>
        </p:nvSpPr>
        <p:spPr bwMode="auto">
          <a:xfrm>
            <a:off x="803275" y="1712913"/>
            <a:ext cx="7286625" cy="3941763"/>
          </a:xfrm>
          <a:prstGeom prst="round2DiagRect">
            <a:avLst>
              <a:gd name="adj1" fmla="val 10663"/>
              <a:gd name="adj2" fmla="val 0"/>
            </a:avLst>
          </a:prstGeom>
          <a:solidFill>
            <a:srgbClr val="92D050">
              <a:alpha val="35000"/>
            </a:srgbClr>
          </a:solidFill>
          <a:ln w="28575">
            <a:solidFill>
              <a:schemeClr val="accent3">
                <a:alpha val="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PMingLiU" panose="02020500000000000000" pitchFamily="18" charset="-120"/>
              <a:cs typeface="+mn-cs"/>
            </a:endParaRPr>
          </a:p>
        </p:txBody>
      </p:sp>
      <p:sp>
        <p:nvSpPr>
          <p:cNvPr id="10245" name="文本框 1"/>
          <p:cNvSpPr txBox="1"/>
          <p:nvPr/>
        </p:nvSpPr>
        <p:spPr>
          <a:xfrm>
            <a:off x="1016000" y="1711325"/>
            <a:ext cx="7027863" cy="3931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、依据生活经验认识平衡力和平衡状态，会判断物体受到的力是否为平衡力。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2、小组合作经历二力平衡条件探究过程，归纳总结得出结论。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3、通过分析实际情景，能利用二力平衡条件解决问题。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4" descr="267868-12120921164719"/>
          <p:cNvPicPr>
            <a:picLocks noChangeAspect="1"/>
          </p:cNvPicPr>
          <p:nvPr/>
        </p:nvPicPr>
        <p:blipFill>
          <a:blip r:embed="rId2" cstate="print"/>
          <a:srcRect l="5243" r="13196"/>
          <a:stretch>
            <a:fillRect/>
          </a:stretch>
        </p:blipFill>
        <p:spPr>
          <a:xfrm>
            <a:off x="5921375" y="3787775"/>
            <a:ext cx="2679700" cy="246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871538" y="1770063"/>
            <a:ext cx="7180263" cy="5492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lvl="0" fontAlgn="base"/>
            <a:r>
              <a:rPr lang="zh-CN" altLang="en-US" sz="2800" b="1" strike="noStrike" noProof="1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静止状态</a:t>
            </a:r>
            <a:r>
              <a:rPr lang="zh-CN" altLang="en-US" sz="2800" b="1" strike="noStrike" noProof="1"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zh-CN" altLang="en-US" sz="2800" b="1" strike="noStrike" noProof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匀速直线运动状态</a:t>
            </a:r>
            <a:r>
              <a:rPr lang="zh-CN" altLang="en-US" sz="2800" b="1" strike="noStrike" noProof="1">
                <a:latin typeface="微软雅黑" panose="020B0503020204020204" charset="-122"/>
                <a:ea typeface="微软雅黑" panose="020B0503020204020204" charset="-122"/>
              </a:rPr>
              <a:t>又叫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平衡状态</a:t>
            </a:r>
            <a:r>
              <a:rPr lang="zh-CN" altLang="en-US" sz="2800" b="1" strike="noStrike" noProof="1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grpSp>
        <p:nvGrpSpPr>
          <p:cNvPr id="11267" name="组合 2"/>
          <p:cNvGrpSpPr/>
          <p:nvPr/>
        </p:nvGrpSpPr>
        <p:grpSpPr>
          <a:xfrm>
            <a:off x="522288" y="684213"/>
            <a:ext cx="2359025" cy="619125"/>
            <a:chOff x="61913" y="381080"/>
            <a:chExt cx="3473450" cy="736600"/>
          </a:xfrm>
        </p:grpSpPr>
        <p:sp>
          <p:nvSpPr>
            <p:cNvPr id="7" name="圆角矩形 6"/>
            <p:cNvSpPr/>
            <p:nvPr/>
          </p:nvSpPr>
          <p:spPr bwMode="auto">
            <a:xfrm>
              <a:off x="61913" y="381080"/>
              <a:ext cx="3473450" cy="736600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11269" name="TextBox 5"/>
            <p:cNvSpPr/>
            <p:nvPr/>
          </p:nvSpPr>
          <p:spPr>
            <a:xfrm>
              <a:off x="78537" y="382350"/>
              <a:ext cx="3455077" cy="723363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平衡状态</a:t>
              </a:r>
            </a:p>
          </p:txBody>
        </p:sp>
      </p:grpSp>
      <p:sp>
        <p:nvSpPr>
          <p:cNvPr id="2" name="平行四边形 1"/>
          <p:cNvSpPr/>
          <p:nvPr/>
        </p:nvSpPr>
        <p:spPr>
          <a:xfrm>
            <a:off x="727254" y="2838450"/>
            <a:ext cx="7689492" cy="634598"/>
          </a:xfrm>
          <a:prstGeom prst="parallelogram">
            <a:avLst/>
          </a:prstGeom>
          <a:noFill/>
          <a:ln>
            <a:noFill/>
          </a:ln>
          <a:effectLst>
            <a:outerShdw blurRad="50800" dist="50800" dir="9540000" algn="ctr" rotWithShape="0">
              <a:srgbClr val="000000">
                <a:alpha val="43000"/>
              </a:srgbClr>
            </a:outerShdw>
          </a:effectLst>
        </p:spPr>
        <p:txBody>
          <a:bodyPr wrap="none" rtlCol="0" anchor="t">
            <a:spAutoFit/>
          </a:bodyPr>
          <a:lstStyle/>
          <a:p>
            <a:pPr lvl="0" algn="ctr" fontAlgn="base"/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ea"/>
              </a:rPr>
              <a:t>你能列举就出处于平衡状态的物体吗？</a:t>
            </a:r>
            <a:endParaRPr lang="zh-CN" altLang="en-US" sz="28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+mn-ea"/>
              <a:sym typeface="+mn-ea"/>
            </a:endParaRPr>
          </a:p>
        </p:txBody>
      </p:sp>
      <p:pic>
        <p:nvPicPr>
          <p:cNvPr id="11271" name="图片 2" descr="u=2328127230,1322308587&amp;fm=21&amp;gp=0"/>
          <p:cNvPicPr>
            <a:picLocks noChangeAspect="1"/>
          </p:cNvPicPr>
          <p:nvPr/>
        </p:nvPicPr>
        <p:blipFill>
          <a:blip r:embed="rId3" cstate="print"/>
          <a:srcRect l="19266"/>
          <a:stretch>
            <a:fillRect/>
          </a:stretch>
        </p:blipFill>
        <p:spPr>
          <a:xfrm>
            <a:off x="258763" y="3798888"/>
            <a:ext cx="2832100" cy="2455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图片 3" descr="2893663_094210023421_2"/>
          <p:cNvPicPr>
            <a:picLocks noChangeAspect="1"/>
          </p:cNvPicPr>
          <p:nvPr/>
        </p:nvPicPr>
        <p:blipFill>
          <a:blip r:embed="rId4" cstate="print"/>
          <a:srcRect b="7397"/>
          <a:stretch>
            <a:fillRect/>
          </a:stretch>
        </p:blipFill>
        <p:spPr>
          <a:xfrm>
            <a:off x="3132138" y="3787775"/>
            <a:ext cx="2705100" cy="2497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6"/>
          <p:cNvSpPr txBox="1"/>
          <p:nvPr/>
        </p:nvSpPr>
        <p:spPr>
          <a:xfrm>
            <a:off x="698500" y="1501775"/>
            <a:ext cx="7886700" cy="11874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lvl="0" fontAlgn="base">
              <a:lnSpc>
                <a:spcPct val="120000"/>
              </a:lnSpc>
            </a:pPr>
            <a:r>
              <a:rPr lang="zh-CN" altLang="en-US" sz="2800" strike="noStrike" noProof="1">
                <a:latin typeface="微软雅黑" panose="020B0503020204020204" charset="-122"/>
                <a:ea typeface="微软雅黑" panose="020B0503020204020204" charset="-122"/>
              </a:rPr>
              <a:t>物体在受到几个力的作用时，如果</a:t>
            </a:r>
            <a:r>
              <a:rPr lang="zh-CN" altLang="en-US" sz="2800" strike="noStrike" noProof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保持静止</a:t>
            </a:r>
            <a:r>
              <a:rPr lang="zh-CN" altLang="en-US" sz="2800" strike="noStrike" noProof="1"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zh-CN" altLang="en-US" sz="2800" strike="noStrike" noProof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匀速直线运动状态</a:t>
            </a:r>
            <a:r>
              <a:rPr lang="zh-CN" altLang="en-US" sz="2800" strike="noStrike" noProof="1">
                <a:latin typeface="微软雅黑" panose="020B0503020204020204" charset="-122"/>
                <a:ea typeface="微软雅黑" panose="020B0503020204020204" charset="-122"/>
              </a:rPr>
              <a:t>，我们就说这几个力</a:t>
            </a:r>
            <a:r>
              <a:rPr lang="zh-CN" altLang="en-US" sz="2800" b="1" strike="noStrike" noProof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相互平衡</a:t>
            </a:r>
            <a:r>
              <a:rPr lang="zh-CN" altLang="en-US" sz="3200" strike="noStrike" noProof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3200" b="1" strike="noStrike" noProof="1">
                <a:latin typeface="仿宋" panose="02010609060101010101" charset="-122"/>
                <a:ea typeface="仿宋" panose="02010609060101010101" charset="-122"/>
              </a:rPr>
              <a:t>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051050" y="2060575"/>
            <a:ext cx="1979613" cy="1703388"/>
            <a:chOff x="2571736" y="2000240"/>
            <a:chExt cx="1979435" cy="1866119"/>
          </a:xfrm>
        </p:grpSpPr>
        <p:sp>
          <p:nvSpPr>
            <p:cNvPr id="5" name="矩形 4"/>
            <p:cNvSpPr/>
            <p:nvPr/>
          </p:nvSpPr>
          <p:spPr>
            <a:xfrm>
              <a:off x="2571736" y="3287219"/>
              <a:ext cx="1979435" cy="57914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lvl="0" fontAlgn="base"/>
              <a:r>
                <a:rPr lang="zh-CN" altLang="en-US" sz="2800" b="1" strike="noStrike" noProof="1">
                  <a:solidFill>
                    <a:srgbClr val="000000"/>
                  </a:solidFill>
                  <a:latin typeface="宋体" panose="02010600030101010101" pitchFamily="2" charset="-122"/>
                  <a:ea typeface="仿宋" panose="02010609060101010101" charset="-122"/>
                </a:rPr>
                <a:t>只受两个力</a:t>
              </a:r>
              <a:endParaRPr lang="zh-CN" altLang="en-US" sz="2800" strike="noStrike" noProof="1">
                <a:solidFill>
                  <a:srgbClr val="FFFFFF"/>
                </a:solidFill>
                <a:latin typeface="宋体" panose="02010600030101010101" pitchFamily="2" charset="-122"/>
                <a:ea typeface="仿宋" panose="02010609060101010101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3214678" y="2000240"/>
              <a:ext cx="1071570" cy="1588"/>
            </a:xfrm>
            <a:prstGeom prst="line">
              <a:avLst/>
            </a:prstGeom>
            <a:ln w="38100"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下箭头 7"/>
            <p:cNvSpPr/>
            <p:nvPr/>
          </p:nvSpPr>
          <p:spPr>
            <a:xfrm>
              <a:off x="3865750" y="2073980"/>
              <a:ext cx="200642" cy="1142976"/>
            </a:xfrm>
            <a:prstGeom prst="downArrow">
              <a:avLst/>
            </a:prstGeom>
            <a:solidFill>
              <a:schemeClr val="bg1"/>
            </a:soli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643438" y="2636838"/>
            <a:ext cx="1928812" cy="1485900"/>
            <a:chOff x="6572264" y="2500306"/>
            <a:chExt cx="1928826" cy="1219868"/>
          </a:xfrm>
        </p:grpSpPr>
        <p:sp>
          <p:nvSpPr>
            <p:cNvPr id="4" name="矩形 3"/>
            <p:cNvSpPr/>
            <p:nvPr/>
          </p:nvSpPr>
          <p:spPr>
            <a:xfrm>
              <a:off x="6572264" y="3286182"/>
              <a:ext cx="1622436" cy="43399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lvl="0" fontAlgn="base"/>
              <a:r>
                <a:rPr lang="zh-CN" altLang="en-US" sz="2800" b="1" strike="noStrike" noProof="1">
                  <a:solidFill>
                    <a:schemeClr val="tx1"/>
                  </a:solidFill>
                  <a:latin typeface="宋体" panose="02010600030101010101" pitchFamily="2" charset="-122"/>
                  <a:ea typeface="仿宋" panose="02010609060101010101" charset="-122"/>
                </a:rPr>
                <a:t>二力平衡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6572264" y="2500306"/>
              <a:ext cx="1928826" cy="1588"/>
            </a:xfrm>
            <a:prstGeom prst="line">
              <a:avLst/>
            </a:prstGeom>
            <a:ln w="38100"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下箭头 10"/>
            <p:cNvSpPr/>
            <p:nvPr/>
          </p:nvSpPr>
          <p:spPr>
            <a:xfrm>
              <a:off x="7536201" y="2571726"/>
              <a:ext cx="179706" cy="714196"/>
            </a:xfrm>
            <a:prstGeom prst="downArrow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31863" y="4676775"/>
            <a:ext cx="5773738" cy="974725"/>
          </a:xfrm>
          <a:prstGeom prst="rect">
            <a:avLst/>
          </a:prstGeom>
          <a:solidFill>
            <a:srgbClr val="92D050">
              <a:alpha val="45000"/>
            </a:srgbClr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fontAlgn="base"/>
            <a:r>
              <a:rPr lang="zh-CN" altLang="en-US" sz="2800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二力平衡最简单。那么什么样的两个力才能使物体处于平衡状态呢？</a:t>
            </a:r>
          </a:p>
        </p:txBody>
      </p:sp>
      <p:grpSp>
        <p:nvGrpSpPr>
          <p:cNvPr id="12299" name="组合 2"/>
          <p:cNvGrpSpPr/>
          <p:nvPr/>
        </p:nvGrpSpPr>
        <p:grpSpPr>
          <a:xfrm>
            <a:off x="522288" y="684213"/>
            <a:ext cx="2359025" cy="619125"/>
            <a:chOff x="61913" y="381080"/>
            <a:chExt cx="3473450" cy="736600"/>
          </a:xfrm>
        </p:grpSpPr>
        <p:sp>
          <p:nvSpPr>
            <p:cNvPr id="2" name="圆角矩形 1"/>
            <p:cNvSpPr/>
            <p:nvPr/>
          </p:nvSpPr>
          <p:spPr bwMode="auto">
            <a:xfrm>
              <a:off x="61913" y="381080"/>
              <a:ext cx="3473450" cy="736600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12301" name="TextBox 5"/>
            <p:cNvSpPr/>
            <p:nvPr/>
          </p:nvSpPr>
          <p:spPr>
            <a:xfrm>
              <a:off x="78537" y="382350"/>
              <a:ext cx="3455077" cy="728202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力的平衡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"/>
          <p:cNvGrpSpPr/>
          <p:nvPr/>
        </p:nvGrpSpPr>
        <p:grpSpPr>
          <a:xfrm>
            <a:off x="533400" y="649288"/>
            <a:ext cx="2000250" cy="619125"/>
            <a:chOff x="61913" y="381080"/>
            <a:chExt cx="3473450" cy="736600"/>
          </a:xfrm>
        </p:grpSpPr>
        <p:sp>
          <p:nvSpPr>
            <p:cNvPr id="10" name="圆角矩形 9"/>
            <p:cNvSpPr/>
            <p:nvPr/>
          </p:nvSpPr>
          <p:spPr bwMode="auto">
            <a:xfrm>
              <a:off x="61913" y="381080"/>
              <a:ext cx="3473450" cy="736600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13315" name="TextBox 5"/>
            <p:cNvSpPr/>
            <p:nvPr/>
          </p:nvSpPr>
          <p:spPr>
            <a:xfrm>
              <a:off x="78537" y="382350"/>
              <a:ext cx="3455077" cy="722396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提出问题</a:t>
              </a:r>
            </a:p>
          </p:txBody>
        </p:sp>
      </p:grpSp>
      <p:sp>
        <p:nvSpPr>
          <p:cNvPr id="12" name="右箭头 11"/>
          <p:cNvSpPr/>
          <p:nvPr/>
        </p:nvSpPr>
        <p:spPr>
          <a:xfrm>
            <a:off x="2740025" y="829310"/>
            <a:ext cx="455295" cy="269875"/>
          </a:xfrm>
          <a:prstGeom prst="rightArrow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  <a:scene3d>
            <a:camera prst="perspectiveFront"/>
            <a:lightRig rig="threePt" dir="t"/>
          </a:scene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29299" y="755015"/>
            <a:ext cx="5600700" cy="518160"/>
          </a:xfrm>
          <a:prstGeom prst="rect">
            <a:avLst/>
          </a:prstGeom>
          <a:solidFill>
            <a:srgbClr val="92D050">
              <a:alpha val="62000"/>
            </a:srgbClr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zh-CN" altLang="en-US" sz="2800" b="1" strike="noStrike" noProof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二力平衡的条件是什么？</a:t>
            </a:r>
          </a:p>
        </p:txBody>
      </p:sp>
      <p:grpSp>
        <p:nvGrpSpPr>
          <p:cNvPr id="14" name="组合 2"/>
          <p:cNvGrpSpPr/>
          <p:nvPr/>
        </p:nvGrpSpPr>
        <p:grpSpPr>
          <a:xfrm>
            <a:off x="527050" y="1443038"/>
            <a:ext cx="2000250" cy="619125"/>
            <a:chOff x="61913" y="381080"/>
            <a:chExt cx="3473450" cy="736600"/>
          </a:xfrm>
        </p:grpSpPr>
        <p:sp>
          <p:nvSpPr>
            <p:cNvPr id="15" name="圆角矩形 14"/>
            <p:cNvSpPr/>
            <p:nvPr/>
          </p:nvSpPr>
          <p:spPr bwMode="auto">
            <a:xfrm>
              <a:off x="61913" y="381080"/>
              <a:ext cx="3473450" cy="736600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13320" name="TextBox 5"/>
            <p:cNvSpPr/>
            <p:nvPr/>
          </p:nvSpPr>
          <p:spPr>
            <a:xfrm>
              <a:off x="78537" y="382350"/>
              <a:ext cx="3455077" cy="723367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作出猜想</a:t>
              </a:r>
            </a:p>
          </p:txBody>
        </p:sp>
      </p:grpSp>
      <p:pic>
        <p:nvPicPr>
          <p:cNvPr id="23554" name="Picture 12" descr="5"/>
          <p:cNvPicPr>
            <a:picLocks noChangeAspect="1"/>
          </p:cNvPicPr>
          <p:nvPr/>
        </p:nvPicPr>
        <p:blipFill>
          <a:blip r:embed="rId2" cstate="print"/>
          <a:srcRect t="104" b="26563"/>
          <a:stretch>
            <a:fillRect/>
          </a:stretch>
        </p:blipFill>
        <p:spPr>
          <a:xfrm>
            <a:off x="1233488" y="2101850"/>
            <a:ext cx="909637" cy="33528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7" name="Group 20"/>
          <p:cNvGrpSpPr/>
          <p:nvPr/>
        </p:nvGrpSpPr>
        <p:grpSpPr>
          <a:xfrm>
            <a:off x="1682750" y="5232400"/>
            <a:ext cx="762000" cy="1216025"/>
            <a:chOff x="3696" y="2784"/>
            <a:chExt cx="480" cy="1192"/>
          </a:xfrm>
        </p:grpSpPr>
        <p:sp>
          <p:nvSpPr>
            <p:cNvPr id="13323" name="Line 21"/>
            <p:cNvSpPr/>
            <p:nvPr/>
          </p:nvSpPr>
          <p:spPr>
            <a:xfrm>
              <a:off x="3696" y="2784"/>
              <a:ext cx="0" cy="912"/>
            </a:xfrm>
            <a:prstGeom prst="line">
              <a:avLst/>
            </a:prstGeom>
            <a:ln w="38100" cap="flat" cmpd="sng">
              <a:solidFill>
                <a:srgbClr val="CC0000"/>
              </a:solidFill>
              <a:prstDash val="solid"/>
              <a:round/>
              <a:headEnd type="none" w="med" len="med"/>
              <a:tailEnd type="triangle" w="lg" len="lg"/>
            </a:ln>
          </p:spPr>
          <p:txBody>
            <a:bodyPr anchor="t"/>
            <a:lstStyle/>
            <a:p>
              <a:pPr lvl="0" indent="0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4" name="Text Box 22"/>
            <p:cNvSpPr txBox="1"/>
            <p:nvPr/>
          </p:nvSpPr>
          <p:spPr>
            <a:xfrm>
              <a:off x="3744" y="3408"/>
              <a:ext cx="432" cy="5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200" b="1" i="1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</a:p>
          </p:txBody>
        </p:sp>
      </p:grpSp>
      <p:grpSp>
        <p:nvGrpSpPr>
          <p:cNvPr id="34" name="Group 23"/>
          <p:cNvGrpSpPr/>
          <p:nvPr/>
        </p:nvGrpSpPr>
        <p:grpSpPr>
          <a:xfrm>
            <a:off x="1685925" y="4116388"/>
            <a:ext cx="533400" cy="1223962"/>
            <a:chOff x="3696" y="1824"/>
            <a:chExt cx="336" cy="1008"/>
          </a:xfrm>
        </p:grpSpPr>
        <p:sp>
          <p:nvSpPr>
            <p:cNvPr id="13326" name="Line 24"/>
            <p:cNvSpPr/>
            <p:nvPr/>
          </p:nvSpPr>
          <p:spPr>
            <a:xfrm flipV="1">
              <a:off x="3696" y="1920"/>
              <a:ext cx="0" cy="912"/>
            </a:xfrm>
            <a:prstGeom prst="line">
              <a:avLst/>
            </a:prstGeom>
            <a:ln w="38100" cap="flat" cmpd="sng">
              <a:solidFill>
                <a:srgbClr val="CC0000"/>
              </a:solidFill>
              <a:prstDash val="solid"/>
              <a:round/>
              <a:headEnd type="none" w="med" len="med"/>
              <a:tailEnd type="triangle" w="lg" len="lg"/>
            </a:ln>
          </p:spPr>
          <p:txBody>
            <a:bodyPr anchor="t"/>
            <a:lstStyle/>
            <a:p>
              <a:pPr lvl="0" indent="0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7" name="Text Box 25"/>
            <p:cNvSpPr txBox="1"/>
            <p:nvPr/>
          </p:nvSpPr>
          <p:spPr>
            <a:xfrm>
              <a:off x="3744" y="1824"/>
              <a:ext cx="288" cy="4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200" b="1" i="1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2789238" y="3300413"/>
            <a:ext cx="4160838" cy="5000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/>
            <a:r>
              <a:rPr lang="zh-CN" altLang="en-US" sz="2800" b="1" strike="noStrike" noProof="1">
                <a:solidFill>
                  <a:srgbClr val="000000"/>
                </a:solidFill>
                <a:latin typeface="宋体" panose="02010600030101010101" pitchFamily="2" charset="-122"/>
              </a:rPr>
              <a:t>重力与拉力为一对平衡力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778125" y="2657475"/>
            <a:ext cx="4154488" cy="51752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 fontAlgn="base"/>
            <a:r>
              <a:rPr lang="zh-CN" altLang="en-US" sz="2800" b="1" strike="noStrike" noProof="1">
                <a:solidFill>
                  <a:srgbClr val="000000"/>
                </a:solidFill>
                <a:latin typeface="Times New Roman" panose="02020603050405020304" pitchFamily="18" charset="0"/>
              </a:rPr>
              <a:t>物块处于平衡状态</a:t>
            </a:r>
          </a:p>
        </p:txBody>
      </p:sp>
      <p:sp>
        <p:nvSpPr>
          <p:cNvPr id="23566" name="TextBox 39"/>
          <p:cNvSpPr txBox="1"/>
          <p:nvPr/>
        </p:nvSpPr>
        <p:spPr>
          <a:xfrm>
            <a:off x="2798763" y="3916363"/>
            <a:ext cx="4144962" cy="519112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4BACC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重力大小等于拉力大小</a:t>
            </a:r>
          </a:p>
        </p:txBody>
      </p:sp>
      <p:sp>
        <p:nvSpPr>
          <p:cNvPr id="41" name="右大括号 40"/>
          <p:cNvSpPr/>
          <p:nvPr/>
        </p:nvSpPr>
        <p:spPr>
          <a:xfrm>
            <a:off x="7180263" y="2800350"/>
            <a:ext cx="390525" cy="1500188"/>
          </a:xfrm>
          <a:prstGeom prst="righ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78" name="TextBox 41"/>
          <p:cNvSpPr txBox="1"/>
          <p:nvPr/>
        </p:nvSpPr>
        <p:spPr>
          <a:xfrm>
            <a:off x="4122738" y="5033963"/>
            <a:ext cx="1782762" cy="517525"/>
          </a:xfrm>
          <a:prstGeom prst="rect">
            <a:avLst/>
          </a:prstGeom>
          <a:gradFill rotWithShape="1">
            <a:gsLst>
              <a:gs pos="0">
                <a:srgbClr val="CB6C1D">
                  <a:alpha val="100000"/>
                </a:srgbClr>
              </a:gs>
              <a:gs pos="80000">
                <a:srgbClr val="FF8F2A">
                  <a:alpha val="100000"/>
                </a:srgbClr>
              </a:gs>
              <a:gs pos="100000">
                <a:srgbClr val="FF8F26">
                  <a:alpha val="100000"/>
                </a:srgbClr>
              </a:gs>
              <a:gs pos="100000">
                <a:srgbClr val="FF8F26">
                  <a:alpha val="100000"/>
                </a:srgbClr>
              </a:gs>
              <a:gs pos="100000">
                <a:srgbClr val="FF8F26">
                  <a:alpha val="100000"/>
                </a:srgbClr>
              </a:gs>
              <a:gs pos="100000">
                <a:srgbClr val="FF8F26">
                  <a:alpha val="100000"/>
                </a:srgbClr>
              </a:gs>
              <a:gs pos="100000">
                <a:srgbClr val="FF8F26">
                  <a:alpha val="100000"/>
                </a:srgbClr>
              </a:gs>
              <a:gs pos="100000">
                <a:srgbClr val="FF8F26">
                  <a:alpha val="100000"/>
                </a:srgbClr>
              </a:gs>
              <a:gs pos="100000">
                <a:srgbClr val="FF8F26">
                  <a:alpha val="100000"/>
                </a:srgbClr>
              </a:gs>
            </a:gsLst>
            <a:lin ang="16200000"/>
            <a:tileRect/>
          </a:gradFill>
          <a:ln w="9525" cap="flat" cmpd="sng">
            <a:solidFill>
              <a:srgbClr val="F6924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分析 猜想</a:t>
            </a:r>
          </a:p>
        </p:txBody>
      </p:sp>
      <p:sp>
        <p:nvSpPr>
          <p:cNvPr id="3" name="椭圆 2"/>
          <p:cNvSpPr/>
          <p:nvPr/>
        </p:nvSpPr>
        <p:spPr>
          <a:xfrm>
            <a:off x="1647825" y="5178425"/>
            <a:ext cx="74613" cy="746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37" grpId="0" bldLvl="0" animBg="1"/>
      <p:bldP spid="39" grpId="0" bldLvl="0" animBg="1"/>
      <p:bldP spid="23566" grpId="0" bldLvl="0" animBg="1"/>
      <p:bldP spid="41" grpId="0" bldLvl="0" animBg="1"/>
      <p:bldP spid="28678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2"/>
          <p:cNvGrpSpPr/>
          <p:nvPr/>
        </p:nvGrpSpPr>
        <p:grpSpPr>
          <a:xfrm>
            <a:off x="533400" y="649288"/>
            <a:ext cx="2000250" cy="619125"/>
            <a:chOff x="61913" y="381080"/>
            <a:chExt cx="3473450" cy="736600"/>
          </a:xfrm>
        </p:grpSpPr>
        <p:sp>
          <p:nvSpPr>
            <p:cNvPr id="10" name="圆角矩形 9"/>
            <p:cNvSpPr/>
            <p:nvPr/>
          </p:nvSpPr>
          <p:spPr bwMode="auto">
            <a:xfrm>
              <a:off x="61913" y="381080"/>
              <a:ext cx="3473450" cy="736600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14339" name="TextBox 5"/>
            <p:cNvSpPr/>
            <p:nvPr/>
          </p:nvSpPr>
          <p:spPr>
            <a:xfrm>
              <a:off x="78537" y="382350"/>
              <a:ext cx="3455077" cy="722396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提出问题</a:t>
              </a:r>
            </a:p>
          </p:txBody>
        </p:sp>
      </p:grpSp>
      <p:sp>
        <p:nvSpPr>
          <p:cNvPr id="12" name="右箭头 11"/>
          <p:cNvSpPr/>
          <p:nvPr/>
        </p:nvSpPr>
        <p:spPr>
          <a:xfrm>
            <a:off x="2740025" y="829310"/>
            <a:ext cx="455295" cy="269875"/>
          </a:xfrm>
          <a:prstGeom prst="rightArrow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  <a:scene3d>
            <a:camera prst="perspectiveFront"/>
            <a:lightRig rig="threePt" dir="t"/>
          </a:scene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29298" y="755015"/>
            <a:ext cx="5600700" cy="518160"/>
          </a:xfrm>
          <a:prstGeom prst="rect">
            <a:avLst/>
          </a:prstGeom>
          <a:solidFill>
            <a:srgbClr val="92D050">
              <a:alpha val="62000"/>
            </a:srgbClr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zh-CN" altLang="en-US" sz="2800" b="1" strike="noStrike" noProof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二力平衡的条件是什么？</a:t>
            </a:r>
          </a:p>
        </p:txBody>
      </p:sp>
      <p:grpSp>
        <p:nvGrpSpPr>
          <p:cNvPr id="14342" name="组合 2"/>
          <p:cNvGrpSpPr/>
          <p:nvPr/>
        </p:nvGrpSpPr>
        <p:grpSpPr>
          <a:xfrm>
            <a:off x="527050" y="1754188"/>
            <a:ext cx="2000250" cy="619125"/>
            <a:chOff x="61913" y="381080"/>
            <a:chExt cx="3473450" cy="736600"/>
          </a:xfrm>
        </p:grpSpPr>
        <p:sp>
          <p:nvSpPr>
            <p:cNvPr id="15" name="圆角矩形 14"/>
            <p:cNvSpPr/>
            <p:nvPr/>
          </p:nvSpPr>
          <p:spPr bwMode="auto">
            <a:xfrm>
              <a:off x="61913" y="381080"/>
              <a:ext cx="3473450" cy="736600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14344" name="TextBox 5"/>
            <p:cNvSpPr/>
            <p:nvPr/>
          </p:nvSpPr>
          <p:spPr>
            <a:xfrm>
              <a:off x="78537" y="382350"/>
              <a:ext cx="3455077" cy="723367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作出猜想</a:t>
              </a:r>
            </a:p>
          </p:txBody>
        </p:sp>
      </p:grpSp>
      <p:sp>
        <p:nvSpPr>
          <p:cNvPr id="16" name="右箭头 15"/>
          <p:cNvSpPr/>
          <p:nvPr/>
        </p:nvSpPr>
        <p:spPr>
          <a:xfrm>
            <a:off x="2733675" y="1978660"/>
            <a:ext cx="455295" cy="269875"/>
          </a:xfrm>
          <a:prstGeom prst="rightArrow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  <a:scene3d>
            <a:camera prst="perspectiveFront"/>
            <a:lightRig rig="threePt" dir="t"/>
          </a:scene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22948" y="1859915"/>
            <a:ext cx="5600700" cy="518160"/>
          </a:xfrm>
          <a:prstGeom prst="rect">
            <a:avLst/>
          </a:prstGeom>
          <a:solidFill>
            <a:srgbClr val="92D050">
              <a:alpha val="62000"/>
            </a:srgbClr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zh-CN" altLang="en-US" sz="2800" b="1" strike="noStrike" noProof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一、两个力的大小可能要相等。</a:t>
            </a:r>
          </a:p>
        </p:txBody>
      </p:sp>
      <p:grpSp>
        <p:nvGrpSpPr>
          <p:cNvPr id="18" name="组合 2"/>
          <p:cNvGrpSpPr/>
          <p:nvPr/>
        </p:nvGrpSpPr>
        <p:grpSpPr>
          <a:xfrm>
            <a:off x="527050" y="4510088"/>
            <a:ext cx="2000250" cy="650875"/>
            <a:chOff x="61913" y="381080"/>
            <a:chExt cx="3473450" cy="774200"/>
          </a:xfrm>
        </p:grpSpPr>
        <p:sp>
          <p:nvSpPr>
            <p:cNvPr id="19" name="圆角矩形 18"/>
            <p:cNvSpPr/>
            <p:nvPr/>
          </p:nvSpPr>
          <p:spPr bwMode="auto">
            <a:xfrm>
              <a:off x="61913" y="381080"/>
              <a:ext cx="3473450" cy="736600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14349" name="TextBox 5"/>
            <p:cNvSpPr/>
            <p:nvPr/>
          </p:nvSpPr>
          <p:spPr>
            <a:xfrm>
              <a:off x="78537" y="382350"/>
              <a:ext cx="3455077" cy="772930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设计实验</a:t>
              </a:r>
            </a:p>
          </p:txBody>
        </p:sp>
      </p:grpSp>
      <p:sp>
        <p:nvSpPr>
          <p:cNvPr id="20" name="右箭头 19"/>
          <p:cNvSpPr/>
          <p:nvPr/>
        </p:nvSpPr>
        <p:spPr>
          <a:xfrm>
            <a:off x="2733675" y="4690110"/>
            <a:ext cx="455295" cy="269875"/>
          </a:xfrm>
          <a:prstGeom prst="rightArrow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  <a:scene3d>
            <a:camera prst="perspectiveFront"/>
            <a:lightRig rig="threePt" dir="t"/>
          </a:scene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324860" y="4615815"/>
            <a:ext cx="3896989" cy="944880"/>
          </a:xfrm>
          <a:prstGeom prst="rect">
            <a:avLst/>
          </a:prstGeom>
          <a:solidFill>
            <a:srgbClr val="92D050">
              <a:alpha val="62000"/>
            </a:srgbClr>
          </a:solidFill>
          <a:effectLst/>
        </p:spPr>
        <p:txBody>
          <a:bodyPr wrap="square" rtlCol="0">
            <a:spAutoFit/>
          </a:bodyPr>
          <a:lstStyle/>
          <a:p>
            <a:pPr fontAlgn="base"/>
            <a:r>
              <a:rPr lang="zh-CN" altLang="en-US" sz="2800" b="1" strike="noStrike" noProof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控制变量法</a:t>
            </a:r>
          </a:p>
          <a:p>
            <a:pPr fontAlgn="base"/>
            <a:r>
              <a:rPr lang="zh-CN" altLang="en-US" sz="2800" b="1" strike="noStrike" noProof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平衡状态选取静止状态</a:t>
            </a:r>
          </a:p>
        </p:txBody>
      </p:sp>
      <p:sp>
        <p:nvSpPr>
          <p:cNvPr id="22" name="右箭头 21"/>
          <p:cNvSpPr/>
          <p:nvPr/>
        </p:nvSpPr>
        <p:spPr>
          <a:xfrm>
            <a:off x="2727325" y="2639060"/>
            <a:ext cx="455295" cy="269875"/>
          </a:xfrm>
          <a:prstGeom prst="rightArrow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  <a:scene3d>
            <a:camera prst="perspectiveFront"/>
            <a:lightRig rig="threePt" dir="t"/>
          </a:scene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16598" y="2564765"/>
            <a:ext cx="5600700" cy="518160"/>
          </a:xfrm>
          <a:prstGeom prst="rect">
            <a:avLst/>
          </a:prstGeom>
          <a:solidFill>
            <a:srgbClr val="92D050">
              <a:alpha val="62000"/>
            </a:srgbClr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zh-CN" altLang="en-US" sz="2800" b="1" strike="noStrike" noProof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二、两个力的方向可能要相反。</a:t>
            </a:r>
          </a:p>
        </p:txBody>
      </p:sp>
      <p:sp>
        <p:nvSpPr>
          <p:cNvPr id="24" name="右箭头 23"/>
          <p:cNvSpPr/>
          <p:nvPr/>
        </p:nvSpPr>
        <p:spPr>
          <a:xfrm>
            <a:off x="2733675" y="3267710"/>
            <a:ext cx="455295" cy="269875"/>
          </a:xfrm>
          <a:prstGeom prst="rightArrow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  <a:scene3d>
            <a:camera prst="perspectiveFront"/>
            <a:lightRig rig="threePt" dir="t"/>
          </a:scene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16604" y="3231515"/>
            <a:ext cx="5600700" cy="518160"/>
          </a:xfrm>
          <a:prstGeom prst="rect">
            <a:avLst/>
          </a:prstGeom>
          <a:solidFill>
            <a:srgbClr val="92D050">
              <a:alpha val="62000"/>
            </a:srgbClr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zh-CN" altLang="en-US" sz="2800" b="1" strike="noStrike" noProof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三、两个力可能要在同一条直线上。</a:t>
            </a:r>
          </a:p>
        </p:txBody>
      </p:sp>
      <p:sp>
        <p:nvSpPr>
          <p:cNvPr id="26" name="右箭头 25"/>
          <p:cNvSpPr/>
          <p:nvPr/>
        </p:nvSpPr>
        <p:spPr>
          <a:xfrm>
            <a:off x="2727325" y="3928110"/>
            <a:ext cx="455295" cy="269875"/>
          </a:xfrm>
          <a:prstGeom prst="rightArrow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  <a:scene3d>
            <a:camera prst="perspectiveFront"/>
            <a:lightRig rig="threePt" dir="t"/>
          </a:scene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10254" y="3891915"/>
            <a:ext cx="5600700" cy="518160"/>
          </a:xfrm>
          <a:prstGeom prst="rect">
            <a:avLst/>
          </a:prstGeom>
          <a:solidFill>
            <a:srgbClr val="92D050">
              <a:alpha val="62000"/>
            </a:srgbClr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zh-CN" altLang="en-US" sz="2800" b="1" strike="noStrike" noProof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四、两个力可能要作用在同一物体。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59" name="表格 41058"/>
          <p:cNvGraphicFramePr/>
          <p:nvPr/>
        </p:nvGraphicFramePr>
        <p:xfrm>
          <a:off x="431800" y="1587500"/>
          <a:ext cx="8326438" cy="3732530"/>
        </p:xfrm>
        <a:graphic>
          <a:graphicData uri="http://schemas.openxmlformats.org/drawingml/2006/table">
            <a:tbl>
              <a:tblPr/>
              <a:tblGrid>
                <a:gridCol w="990600"/>
                <a:gridCol w="1260475"/>
                <a:gridCol w="1395413"/>
                <a:gridCol w="3060700"/>
                <a:gridCol w="1619250"/>
              </a:tblGrid>
              <a:tr h="528955">
                <a:tc rowSpan="2"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实验</a:t>
                      </a:r>
                    </a:p>
                  </a:txBody>
                  <a:tcPr marL="90000" marR="90000" marT="46800" marB="46800" anchor="ctr">
                    <a:lnL w="3810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3810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小车在水平方向所受二力的情况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3810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9050">
                      <a:solidFill>
                        <a:srgbClr val="92D050"/>
                      </a:solidFill>
                      <a:prstDash val="solid"/>
                    </a:lnR>
                    <a:lnT w="3810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是否平衡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38100">
                      <a:solidFill>
                        <a:srgbClr val="92D050"/>
                      </a:solidFill>
                      <a:prstDash val="solid"/>
                    </a:lnR>
                    <a:lnT w="3810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023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3810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B w="19050">
                      <a:solidFill>
                        <a:srgbClr val="92D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大小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方向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是否在一条直线上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9050">
                      <a:solidFill>
                        <a:srgbClr val="92D050"/>
                      </a:solidFill>
                      <a:prstDash val="solid"/>
                    </a:lnL>
                    <a:lnR w="38100">
                      <a:solidFill>
                        <a:srgbClr val="92D050"/>
                      </a:solidFill>
                      <a:prstDash val="solid"/>
                    </a:lnR>
                    <a:lnB w="19050">
                      <a:solidFill>
                        <a:srgbClr val="92D050"/>
                      </a:solidFill>
                      <a:prstDash val="solid"/>
                    </a:lnB>
                  </a:tcPr>
                </a:tc>
              </a:tr>
              <a:tr h="635000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一</a:t>
                      </a:r>
                    </a:p>
                  </a:txBody>
                  <a:tcPr marL="90000" marR="90000" marT="46800" marB="46800" anchor="ctr">
                    <a:lnL w="3810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5050"/>
                          </a:solidFill>
                        </a:rPr>
                        <a:t>相等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5050"/>
                          </a:solidFill>
                        </a:rPr>
                        <a:t>相反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5050"/>
                          </a:solidFill>
                        </a:rPr>
                        <a:t>在同一条直线上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00B050"/>
                          </a:solidFill>
                        </a:rPr>
                        <a:t>平衡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3810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3413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二</a:t>
                      </a:r>
                    </a:p>
                  </a:txBody>
                  <a:tcPr marL="90000" marR="90000" marT="46800" marB="46800" anchor="ctr">
                    <a:lnL w="3810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3333FF"/>
                          </a:solidFill>
                        </a:rPr>
                        <a:t>不相等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5050"/>
                          </a:solidFill>
                        </a:rPr>
                        <a:t>相反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5050"/>
                          </a:solidFill>
                        </a:rPr>
                        <a:t>在同一条直线上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hlink"/>
                        </a:solidFill>
                      </a:endParaRP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3810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69925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三</a:t>
                      </a:r>
                    </a:p>
                  </a:txBody>
                  <a:tcPr marL="90000" marR="90000" marT="46800" marB="46800" anchor="ctr">
                    <a:lnL w="3810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5050"/>
                          </a:solidFill>
                        </a:rPr>
                        <a:t>相等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3333FF"/>
                          </a:solidFill>
                        </a:rPr>
                        <a:t>相同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5050"/>
                          </a:solidFill>
                        </a:rPr>
                        <a:t>在同一条直线上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hlink"/>
                        </a:solidFill>
                      </a:endParaRP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3810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5000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四</a:t>
                      </a:r>
                    </a:p>
                  </a:txBody>
                  <a:tcPr marL="90000" marR="90000" marT="46800" marB="46800" anchor="ctr">
                    <a:lnL w="3810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3810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5050"/>
                          </a:solidFill>
                        </a:rPr>
                        <a:t>相等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3810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5050"/>
                          </a:solidFill>
                        </a:rPr>
                        <a:t>相反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3810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3333FF"/>
                          </a:solidFill>
                        </a:rPr>
                        <a:t>不在同一条直线上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3810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hlink"/>
                        </a:solidFill>
                      </a:endParaRP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3810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3810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5401" name="组合 2"/>
          <p:cNvGrpSpPr/>
          <p:nvPr/>
        </p:nvGrpSpPr>
        <p:grpSpPr>
          <a:xfrm>
            <a:off x="533400" y="649288"/>
            <a:ext cx="2000250" cy="650875"/>
            <a:chOff x="61913" y="381080"/>
            <a:chExt cx="3473450" cy="774026"/>
          </a:xfrm>
        </p:grpSpPr>
        <p:sp>
          <p:nvSpPr>
            <p:cNvPr id="10" name="圆角矩形 9"/>
            <p:cNvSpPr/>
            <p:nvPr/>
          </p:nvSpPr>
          <p:spPr bwMode="auto">
            <a:xfrm>
              <a:off x="61913" y="381080"/>
              <a:ext cx="3473450" cy="736600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15403" name="TextBox 5"/>
            <p:cNvSpPr/>
            <p:nvPr/>
          </p:nvSpPr>
          <p:spPr>
            <a:xfrm>
              <a:off x="78537" y="382350"/>
              <a:ext cx="3455077" cy="772756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表格设计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2765425" y="2789873"/>
            <a:ext cx="1252538" cy="541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矩形 8"/>
          <p:cNvSpPr/>
          <p:nvPr/>
        </p:nvSpPr>
        <p:spPr>
          <a:xfrm>
            <a:off x="4325620" y="2786380"/>
            <a:ext cx="2601913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1" name="矩形 10"/>
          <p:cNvSpPr/>
          <p:nvPr/>
        </p:nvSpPr>
        <p:spPr>
          <a:xfrm>
            <a:off x="2765425" y="4080828"/>
            <a:ext cx="1252538" cy="541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2" name="矩形 11"/>
          <p:cNvSpPr/>
          <p:nvPr/>
        </p:nvSpPr>
        <p:spPr>
          <a:xfrm>
            <a:off x="4321175" y="3416300"/>
            <a:ext cx="2606675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3" name="矩形 12"/>
          <p:cNvSpPr/>
          <p:nvPr/>
        </p:nvSpPr>
        <p:spPr>
          <a:xfrm>
            <a:off x="1476375" y="4083050"/>
            <a:ext cx="1135063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4" name="矩形 13"/>
          <p:cNvSpPr/>
          <p:nvPr/>
        </p:nvSpPr>
        <p:spPr>
          <a:xfrm>
            <a:off x="2720975" y="3414078"/>
            <a:ext cx="1252538" cy="541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5" name="矩形 14"/>
          <p:cNvSpPr/>
          <p:nvPr/>
        </p:nvSpPr>
        <p:spPr>
          <a:xfrm>
            <a:off x="4187825" y="4083050"/>
            <a:ext cx="2833688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6" name="矩形 15"/>
          <p:cNvSpPr/>
          <p:nvPr/>
        </p:nvSpPr>
        <p:spPr>
          <a:xfrm>
            <a:off x="1565275" y="4705350"/>
            <a:ext cx="1006475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7" name="矩形 16"/>
          <p:cNvSpPr/>
          <p:nvPr/>
        </p:nvSpPr>
        <p:spPr>
          <a:xfrm>
            <a:off x="2765425" y="4703763"/>
            <a:ext cx="1252538" cy="541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" name="矩形 17"/>
          <p:cNvSpPr/>
          <p:nvPr/>
        </p:nvSpPr>
        <p:spPr>
          <a:xfrm>
            <a:off x="4135120" y="4705985"/>
            <a:ext cx="2886075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矩形 1"/>
          <p:cNvSpPr/>
          <p:nvPr/>
        </p:nvSpPr>
        <p:spPr>
          <a:xfrm>
            <a:off x="1471295" y="3422650"/>
            <a:ext cx="1184910" cy="541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" name="矩形 2"/>
          <p:cNvSpPr/>
          <p:nvPr/>
        </p:nvSpPr>
        <p:spPr>
          <a:xfrm>
            <a:off x="7291705" y="2791778"/>
            <a:ext cx="1252538" cy="541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2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2"/>
          <p:cNvGrpSpPr/>
          <p:nvPr/>
        </p:nvGrpSpPr>
        <p:grpSpPr>
          <a:xfrm>
            <a:off x="533400" y="427038"/>
            <a:ext cx="2000250" cy="650875"/>
            <a:chOff x="61913" y="381080"/>
            <a:chExt cx="3473450" cy="773852"/>
          </a:xfrm>
        </p:grpSpPr>
        <p:sp>
          <p:nvSpPr>
            <p:cNvPr id="10" name="圆角矩形 9"/>
            <p:cNvSpPr/>
            <p:nvPr/>
          </p:nvSpPr>
          <p:spPr bwMode="auto">
            <a:xfrm>
              <a:off x="61913" y="381080"/>
              <a:ext cx="3473450" cy="736600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17411" name="TextBox 5"/>
            <p:cNvSpPr/>
            <p:nvPr/>
          </p:nvSpPr>
          <p:spPr>
            <a:xfrm>
              <a:off x="78537" y="382350"/>
              <a:ext cx="3455077" cy="772582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操作步骤</a:t>
              </a:r>
            </a:p>
          </p:txBody>
        </p:sp>
      </p:grpSp>
      <p:pic>
        <p:nvPicPr>
          <p:cNvPr id="14337" name="Picture 4" descr="C:\Users\acer\Desktop\二力平衡\P60310-131945-05.jpgP60310-131945-05"/>
          <p:cNvPicPr>
            <a:picLocks noChangeAspect="1"/>
          </p:cNvPicPr>
          <p:nvPr/>
        </p:nvPicPr>
        <p:blipFill>
          <a:blip r:embed="rId2" cstate="print"/>
          <a:srcRect r="10874"/>
          <a:stretch>
            <a:fillRect/>
          </a:stretch>
        </p:blipFill>
        <p:spPr>
          <a:xfrm>
            <a:off x="1019175" y="1380490"/>
            <a:ext cx="3354388" cy="2317750"/>
          </a:xfrm>
          <a:prstGeom prst="rect">
            <a:avLst/>
          </a:prstGeom>
          <a:noFill/>
          <a:ln w="9525">
            <a:noFill/>
            <a:miter/>
          </a:ln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4" descr="C:\Users\acer\Desktop\二力平衡\P60310-132940.jpgP60310-132940"/>
          <p:cNvPicPr>
            <a:picLocks noChangeAspect="1"/>
          </p:cNvPicPr>
          <p:nvPr/>
        </p:nvPicPr>
        <p:blipFill>
          <a:blip r:embed="rId3" cstate="print"/>
          <a:srcRect l="34731" t="25159" b="19586"/>
          <a:stretch>
            <a:fillRect/>
          </a:stretch>
        </p:blipFill>
        <p:spPr>
          <a:xfrm>
            <a:off x="5067300" y="4194175"/>
            <a:ext cx="3400425" cy="2338388"/>
          </a:xfrm>
          <a:prstGeom prst="rect">
            <a:avLst/>
          </a:prstGeom>
          <a:noFill/>
          <a:ln w="9525">
            <a:noFill/>
            <a:miter/>
          </a:ln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1" descr="P60310-19352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67300" y="1386840"/>
            <a:ext cx="3351213" cy="2300288"/>
          </a:xfrm>
          <a:prstGeom prst="rect">
            <a:avLst/>
          </a:prstGeom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2" descr="P60310-19373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19175" y="4160838"/>
            <a:ext cx="3371850" cy="2339975"/>
          </a:xfrm>
          <a:prstGeom prst="rect">
            <a:avLst/>
          </a:prstGeom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 rot="660000">
            <a:off x="485775" y="1375408"/>
            <a:ext cx="401955" cy="548640"/>
          </a:xfrm>
          <a:prstGeom prst="rect">
            <a:avLst/>
          </a:prstGeom>
          <a:noFill/>
          <a:effectLst>
            <a:outerShdw blurRad="50800" dist="101600" dir="18900000" algn="bl" rotWithShape="0">
              <a:srgbClr val="66CCFF">
                <a:alpha val="40000"/>
              </a:srgbClr>
            </a:outerShdw>
            <a:reflection blurRad="6350" stA="52000" endA="300" endPos="0" dir="5400000" sy="-100000" algn="bl" rotWithShape="0"/>
          </a:effectLst>
        </p:spPr>
        <p:txBody>
          <a:bodyPr wrap="none" rtlCol="0">
            <a:spAutoFit/>
          </a:bodyPr>
          <a:lstStyle/>
          <a:p>
            <a:pPr fontAlgn="base"/>
            <a:r>
              <a:rPr lang="en-US" altLang="zh-CN" sz="2800" b="1" strike="noStrike" noProof="1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1</a:t>
            </a:r>
            <a:endParaRPr lang="en-US" altLang="zh-CN" sz="2800" b="1" strike="noStrike" noProof="1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660000">
            <a:off x="4524375" y="1413508"/>
            <a:ext cx="401955" cy="548640"/>
          </a:xfrm>
          <a:prstGeom prst="rect">
            <a:avLst/>
          </a:prstGeom>
          <a:noFill/>
          <a:effectLst>
            <a:outerShdw blurRad="50800" dist="101600" dir="18900000" algn="bl" rotWithShape="0">
              <a:srgbClr val="66CCFF">
                <a:alpha val="40000"/>
              </a:srgbClr>
            </a:outerShdw>
            <a:reflection blurRad="6350" stA="52000" endA="300" endPos="0" dir="5400000" sy="-100000" algn="bl" rotWithShape="0"/>
          </a:effectLst>
        </p:spPr>
        <p:txBody>
          <a:bodyPr wrap="none" rtlCol="0">
            <a:spAutoFit/>
          </a:bodyPr>
          <a:lstStyle/>
          <a:p>
            <a:pPr fontAlgn="base"/>
            <a:r>
              <a:rPr lang="en-US" altLang="zh-CN" sz="2800" b="1" strike="noStrike" noProof="1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2</a:t>
            </a:r>
            <a:endParaRPr lang="en-US" altLang="zh-CN" sz="2800" b="1" strike="noStrike" noProof="1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660000">
            <a:off x="479425" y="4124958"/>
            <a:ext cx="401955" cy="548640"/>
          </a:xfrm>
          <a:prstGeom prst="rect">
            <a:avLst/>
          </a:prstGeom>
          <a:noFill/>
          <a:effectLst>
            <a:outerShdw blurRad="50800" dist="101600" dir="18900000" algn="bl" rotWithShape="0">
              <a:srgbClr val="66CCFF">
                <a:alpha val="40000"/>
              </a:srgbClr>
            </a:outerShdw>
            <a:reflection blurRad="6350" stA="52000" endA="300" endPos="0" dir="5400000" sy="-100000" algn="bl" rotWithShape="0"/>
          </a:effectLst>
        </p:spPr>
        <p:txBody>
          <a:bodyPr wrap="none" rtlCol="0">
            <a:spAutoFit/>
          </a:bodyPr>
          <a:lstStyle/>
          <a:p>
            <a:pPr fontAlgn="base"/>
            <a:r>
              <a:rPr lang="en-US" altLang="zh-CN" sz="2800" b="1" strike="noStrike" noProof="1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3</a:t>
            </a:r>
            <a:endParaRPr lang="en-US" altLang="zh-CN" sz="2800" b="1" strike="noStrike" noProof="1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rot="660000">
            <a:off x="4568825" y="4080508"/>
            <a:ext cx="401955" cy="548640"/>
          </a:xfrm>
          <a:prstGeom prst="rect">
            <a:avLst/>
          </a:prstGeom>
          <a:noFill/>
          <a:effectLst>
            <a:outerShdw blurRad="50800" dist="101600" dir="18900000" algn="bl" rotWithShape="0">
              <a:srgbClr val="66CCFF">
                <a:alpha val="40000"/>
              </a:srgbClr>
            </a:outerShdw>
            <a:reflection blurRad="6350" stA="52000" endA="300" endPos="0" dir="5400000" sy="-100000" algn="bl" rotWithShape="0"/>
          </a:effectLst>
        </p:spPr>
        <p:txBody>
          <a:bodyPr wrap="none" rtlCol="0">
            <a:spAutoFit/>
          </a:bodyPr>
          <a:lstStyle/>
          <a:p>
            <a:pPr fontAlgn="base"/>
            <a:r>
              <a:rPr lang="en-US" altLang="zh-CN" sz="2800" b="1" strike="noStrike" noProof="1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4</a:t>
            </a:r>
            <a:endParaRPr lang="en-US" altLang="zh-CN" sz="2800" b="1" strike="noStrike" noProof="1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59" name="表格 41058"/>
          <p:cNvGraphicFramePr/>
          <p:nvPr/>
        </p:nvGraphicFramePr>
        <p:xfrm>
          <a:off x="431800" y="1587500"/>
          <a:ext cx="8326438" cy="3705225"/>
        </p:xfrm>
        <a:graphic>
          <a:graphicData uri="http://schemas.openxmlformats.org/drawingml/2006/table">
            <a:tbl>
              <a:tblPr/>
              <a:tblGrid>
                <a:gridCol w="990600"/>
                <a:gridCol w="1260475"/>
                <a:gridCol w="1395413"/>
                <a:gridCol w="3060700"/>
                <a:gridCol w="1619250"/>
              </a:tblGrid>
              <a:tr h="528955">
                <a:tc rowSpan="2"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实验</a:t>
                      </a:r>
                    </a:p>
                  </a:txBody>
                  <a:tcPr marL="90000" marR="90000" marT="46800" marB="46800" anchor="ctr">
                    <a:lnL w="3810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3810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小车在水平方向所受二力的情况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3810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3810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9050">
                      <a:solidFill>
                        <a:srgbClr val="92D050"/>
                      </a:solidFill>
                      <a:prstDash val="solid"/>
                    </a:lnR>
                    <a:lnT w="3810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是否平衡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38100">
                      <a:solidFill>
                        <a:srgbClr val="92D050"/>
                      </a:solidFill>
                      <a:prstDash val="solid"/>
                    </a:lnR>
                    <a:lnT w="3810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023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3810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B w="19050">
                      <a:solidFill>
                        <a:srgbClr val="92D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大小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方向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是否在一条直线上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9050">
                      <a:solidFill>
                        <a:srgbClr val="92D050"/>
                      </a:solidFill>
                      <a:prstDash val="solid"/>
                    </a:lnL>
                    <a:lnR w="38100">
                      <a:solidFill>
                        <a:srgbClr val="92D050"/>
                      </a:solidFill>
                      <a:prstDash val="solid"/>
                    </a:lnR>
                    <a:lnB w="19050">
                      <a:solidFill>
                        <a:srgbClr val="92D050"/>
                      </a:solidFill>
                      <a:prstDash val="solid"/>
                    </a:lnB>
                  </a:tcPr>
                </a:tc>
              </a:tr>
              <a:tr h="635000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一</a:t>
                      </a:r>
                    </a:p>
                  </a:txBody>
                  <a:tcPr marL="90000" marR="90000" marT="46800" marB="46800" anchor="ctr">
                    <a:lnL w="3810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5050"/>
                          </a:solidFill>
                        </a:rPr>
                        <a:t>相等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5050"/>
                          </a:solidFill>
                        </a:rPr>
                        <a:t>相反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5050"/>
                          </a:solidFill>
                        </a:rPr>
                        <a:t>在同一条直线上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hlink"/>
                        </a:solidFill>
                      </a:endParaRP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3810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3413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二</a:t>
                      </a:r>
                    </a:p>
                  </a:txBody>
                  <a:tcPr marL="90000" marR="90000" marT="46800" marB="46800" anchor="ctr">
                    <a:lnL w="3810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3333FF"/>
                          </a:solidFill>
                        </a:rPr>
                        <a:t>不相等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5050"/>
                          </a:solidFill>
                        </a:rPr>
                        <a:t>相反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5050"/>
                          </a:solidFill>
                        </a:rPr>
                        <a:t>在同一条直线上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hlink"/>
                        </a:solidFill>
                      </a:endParaRP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3810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3255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三</a:t>
                      </a:r>
                    </a:p>
                  </a:txBody>
                  <a:tcPr marL="90000" marR="90000" marT="46800" marB="46800" anchor="ctr">
                    <a:lnL w="3810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5050"/>
                          </a:solidFill>
                        </a:rPr>
                        <a:t>相等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3333FF"/>
                          </a:solidFill>
                        </a:rPr>
                        <a:t>相同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5050"/>
                          </a:solidFill>
                        </a:rPr>
                        <a:t>在同一条直线上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hlink"/>
                        </a:solidFill>
                      </a:endParaRP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3810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1905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5000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</a:rPr>
                        <a:t>四</a:t>
                      </a:r>
                    </a:p>
                  </a:txBody>
                  <a:tcPr marL="90000" marR="90000" marT="46800" marB="46800" anchor="ctr">
                    <a:lnL w="3810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3810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5050"/>
                          </a:solidFill>
                        </a:rPr>
                        <a:t>相等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3810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5050"/>
                          </a:solidFill>
                        </a:rPr>
                        <a:t>相反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3810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3333FF"/>
                          </a:solidFill>
                        </a:rPr>
                        <a:t>不在同一条直线上</a:t>
                      </a: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1905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3810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hlink"/>
                        </a:solidFill>
                      </a:endParaRPr>
                    </a:p>
                  </a:txBody>
                  <a:tcPr marL="90000" marR="90000" marT="46800" marB="46800" anchor="ctr">
                    <a:lnL w="19050">
                      <a:solidFill>
                        <a:srgbClr val="92D050"/>
                      </a:solidFill>
                      <a:prstDash val="solid"/>
                    </a:lnL>
                    <a:lnR w="38100">
                      <a:solidFill>
                        <a:srgbClr val="92D050"/>
                      </a:solidFill>
                      <a:prstDash val="solid"/>
                    </a:lnR>
                    <a:lnT w="19050">
                      <a:solidFill>
                        <a:srgbClr val="92D050"/>
                      </a:solidFill>
                      <a:prstDash val="solid"/>
                    </a:lnT>
                    <a:lnB w="38100">
                      <a:solidFill>
                        <a:srgbClr val="92D05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8473" name="组合 2"/>
          <p:cNvGrpSpPr/>
          <p:nvPr/>
        </p:nvGrpSpPr>
        <p:grpSpPr>
          <a:xfrm>
            <a:off x="533400" y="649288"/>
            <a:ext cx="2000250" cy="619125"/>
            <a:chOff x="61913" y="381080"/>
            <a:chExt cx="3473450" cy="736600"/>
          </a:xfrm>
        </p:grpSpPr>
        <p:sp>
          <p:nvSpPr>
            <p:cNvPr id="10" name="圆角矩形 9"/>
            <p:cNvSpPr/>
            <p:nvPr/>
          </p:nvSpPr>
          <p:spPr bwMode="auto">
            <a:xfrm>
              <a:off x="61913" y="381080"/>
              <a:ext cx="3473450" cy="736600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18475" name="TextBox 5"/>
            <p:cNvSpPr/>
            <p:nvPr/>
          </p:nvSpPr>
          <p:spPr>
            <a:xfrm>
              <a:off x="78537" y="382350"/>
              <a:ext cx="3455077" cy="723038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结果展示</a:t>
              </a:r>
            </a:p>
          </p:txBody>
        </p:sp>
      </p:grpSp>
      <p:graphicFrame>
        <p:nvGraphicFramePr>
          <p:cNvPr id="2" name="表格 1"/>
          <p:cNvGraphicFramePr/>
          <p:nvPr/>
        </p:nvGraphicFramePr>
        <p:xfrm>
          <a:off x="446088" y="5372100"/>
          <a:ext cx="8323263" cy="517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9010"/>
                <a:gridCol w="1261110"/>
                <a:gridCol w="1414780"/>
                <a:gridCol w="3055620"/>
                <a:gridCol w="1623060"/>
              </a:tblGrid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>
                          <a:solidFill>
                            <a:schemeClr val="tx1"/>
                          </a:solidFill>
                        </a:rPr>
                        <a:t>五</a:t>
                      </a:r>
                    </a:p>
                  </a:txBody>
                  <a:tcPr>
                    <a:lnL w="38100">
                      <a:solidFill>
                        <a:srgbClr val="92D050"/>
                      </a:solidFill>
                      <a:prstDash val="solid"/>
                    </a:lnL>
                    <a:lnR w="38100">
                      <a:solidFill>
                        <a:srgbClr val="92D050"/>
                      </a:solidFill>
                      <a:prstDash val="solid"/>
                    </a:lnR>
                    <a:lnT w="38100">
                      <a:solidFill>
                        <a:srgbClr val="92D050"/>
                      </a:solidFill>
                      <a:prstDash val="solid"/>
                    </a:lnT>
                    <a:lnB w="38100">
                      <a:solidFill>
                        <a:srgbClr val="92D05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>
                          <a:solidFill>
                            <a:srgbClr val="FF5050"/>
                          </a:solidFill>
                        </a:rPr>
                        <a:t>相等</a:t>
                      </a:r>
                    </a:p>
                  </a:txBody>
                  <a:tcPr>
                    <a:lnL w="38100">
                      <a:solidFill>
                        <a:srgbClr val="92D050"/>
                      </a:solidFill>
                      <a:prstDash val="solid"/>
                    </a:lnL>
                    <a:lnR w="38100">
                      <a:solidFill>
                        <a:srgbClr val="92D050"/>
                      </a:solidFill>
                      <a:prstDash val="solid"/>
                    </a:lnR>
                    <a:lnT w="38100">
                      <a:solidFill>
                        <a:srgbClr val="92D050"/>
                      </a:solidFill>
                      <a:prstDash val="solid"/>
                    </a:lnT>
                    <a:lnB w="38100">
                      <a:solidFill>
                        <a:srgbClr val="92D05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dirty="0">
                          <a:solidFill>
                            <a:srgbClr val="FF5050"/>
                          </a:solidFill>
                          <a:sym typeface="+mn-ea"/>
                        </a:rPr>
                        <a:t>相反</a:t>
                      </a:r>
                      <a:endParaRPr sz="2800">
                        <a:sym typeface="+mn-ea"/>
                      </a:endParaRPr>
                    </a:p>
                  </a:txBody>
                  <a:tcPr>
                    <a:lnL w="38100">
                      <a:solidFill>
                        <a:srgbClr val="92D050"/>
                      </a:solidFill>
                      <a:prstDash val="solid"/>
                    </a:lnL>
                    <a:lnR w="38100">
                      <a:solidFill>
                        <a:srgbClr val="92D050"/>
                      </a:solidFill>
                      <a:prstDash val="solid"/>
                    </a:lnR>
                    <a:lnT w="38100">
                      <a:solidFill>
                        <a:srgbClr val="92D050"/>
                      </a:solidFill>
                      <a:prstDash val="solid"/>
                    </a:lnT>
                    <a:lnB w="38100">
                      <a:solidFill>
                        <a:srgbClr val="92D05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dirty="0">
                          <a:solidFill>
                            <a:srgbClr val="3333FF"/>
                          </a:solidFill>
                          <a:sym typeface="+mn-ea"/>
                        </a:rPr>
                        <a:t>不在同一物体上</a:t>
                      </a:r>
                    </a:p>
                  </a:txBody>
                  <a:tcPr>
                    <a:lnL w="38100">
                      <a:solidFill>
                        <a:srgbClr val="92D050"/>
                      </a:solidFill>
                      <a:prstDash val="solid"/>
                    </a:lnL>
                    <a:lnR w="38100">
                      <a:solidFill>
                        <a:srgbClr val="92D050"/>
                      </a:solidFill>
                      <a:prstDash val="solid"/>
                    </a:lnR>
                    <a:lnT w="38100">
                      <a:solidFill>
                        <a:srgbClr val="92D050"/>
                      </a:solidFill>
                      <a:prstDash val="solid"/>
                    </a:lnT>
                    <a:lnB w="38100">
                      <a:solidFill>
                        <a:srgbClr val="92D05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/>
                    </a:p>
                  </a:txBody>
                  <a:tcPr>
                    <a:lnL w="38100">
                      <a:solidFill>
                        <a:srgbClr val="92D050"/>
                      </a:solidFill>
                      <a:prstDash val="solid"/>
                    </a:lnL>
                    <a:lnR w="38100">
                      <a:solidFill>
                        <a:srgbClr val="92D050"/>
                      </a:solidFill>
                      <a:prstDash val="solid"/>
                    </a:lnR>
                    <a:lnT w="38100">
                      <a:solidFill>
                        <a:srgbClr val="92D050"/>
                      </a:solidFill>
                      <a:prstDash val="solid"/>
                    </a:lnT>
                    <a:lnB w="38100">
                      <a:solidFill>
                        <a:srgbClr val="92D05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435850" y="2809875"/>
            <a:ext cx="89789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平衡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429500" y="3470275"/>
            <a:ext cx="1255395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不平衡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423150" y="4086225"/>
            <a:ext cx="1255395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不平衡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416800" y="4702175"/>
            <a:ext cx="1255395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不平衡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416800" y="5368925"/>
            <a:ext cx="1255395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不平衡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noFill/>
        <a:noFill/>
        <a:noFill/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8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694</Words>
  <Application>Microsoft Office PowerPoint</Application>
  <PresentationFormat>全屏显示(4:3)</PresentationFormat>
  <Paragraphs>152</Paragraphs>
  <Slides>18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Office 主题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物理八年级下册</dc:title>
  <dc:creator>人民教育电子音像出版社</dc:creator>
  <cp:lastModifiedBy>China</cp:lastModifiedBy>
  <cp:revision>80</cp:revision>
  <dcterms:created xsi:type="dcterms:W3CDTF">2012-10-03T14:56:00Z</dcterms:created>
  <dcterms:modified xsi:type="dcterms:W3CDTF">2019-03-04T03:39:42Z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