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8054-51CC-40EC-B3E7-6095A42702A4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1EA1-C864-455C-A732-72EC755546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870D0895-05CE-4E50-8465-68D1353769AB}" type="slidenum">
              <a:rPr sz="1200">
                <a:solidFill>
                  <a:prstClr val="black"/>
                </a:solidFill>
              </a:rPr>
              <a:pPr algn="r"/>
              <a:t>4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24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9AE82077-B159-4131-8DFE-A696ADC82563}" type="slidenum">
              <a:rPr sz="1200">
                <a:solidFill>
                  <a:prstClr val="black"/>
                </a:solidFill>
              </a:rPr>
              <a:pPr algn="r"/>
              <a:t>5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902CD24D-F740-44B4-94EF-D6CDFAB35EC0}" type="slidenum">
              <a:rPr sz="1200">
                <a:solidFill>
                  <a:prstClr val="black"/>
                </a:solidFill>
              </a:rPr>
              <a:pPr algn="r"/>
              <a:t>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33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B4B1C5FA-CBDD-4F2E-9EF9-00DC3B469DCA}" type="slidenum">
              <a:rPr sz="1200">
                <a:solidFill>
                  <a:prstClr val="black"/>
                </a:solidFill>
              </a:rPr>
              <a:pPr algn="r"/>
              <a:t>7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423AD88A-24E1-430A-8F9B-A9F571082FCE}" type="slidenum">
              <a:rPr sz="1200">
                <a:solidFill>
                  <a:prstClr val="black"/>
                </a:solidFill>
              </a:rPr>
              <a:pPr algn="r"/>
              <a:t>8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91E38A8B-BD0F-4941-96BD-E79ED550E6BB}" type="slidenum">
              <a:rPr sz="1200">
                <a:solidFill>
                  <a:prstClr val="black"/>
                </a:solidFill>
              </a:rPr>
              <a:pPr algn="r"/>
              <a:t>9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1218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3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8.jpeg"/><Relationship Id="rId7" Type="http://schemas.openxmlformats.org/officeDocument/2006/relationships/image" Target="../media/image7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0.xml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6"/>
          <p:cNvSpPr/>
          <p:nvPr/>
        </p:nvSpPr>
        <p:spPr>
          <a:xfrm>
            <a:off x="1474788" y="1690688"/>
            <a:ext cx="6157912" cy="89883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>
              <a:lnSpc>
                <a:spcPct val="150000"/>
              </a:lnSpc>
            </a:pPr>
            <a:r>
              <a:rPr sz="40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第</a:t>
            </a:r>
            <a:r>
              <a:rPr lang="en-US" altLang="zh-CN" sz="40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18</a:t>
            </a:r>
            <a:r>
              <a:rPr sz="4000" b="1" kern="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课时 杠杆</a:t>
            </a:r>
            <a:endParaRPr sz="4000" b="1" kern="0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</p:txBody>
      </p:sp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6227763" y="411163"/>
            <a:ext cx="24495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540385" indent="-540385" algn="ctr">
              <a:lnSpc>
                <a:spcPct val="150000"/>
              </a:lnSpc>
            </a:pPr>
            <a:r>
              <a:rPr sz="3000" b="1" kern="0">
                <a:solidFill>
                  <a:srgbClr val="7030A0"/>
                </a:solidFill>
                <a:latin typeface="宋体" pitchFamily="2" charset="-122"/>
              </a:rPr>
              <a:t>基础梳理篇</a:t>
            </a:r>
            <a:endParaRPr altLang="zh-CN" sz="3000" b="1" kern="0">
              <a:solidFill>
                <a:srgbClr val="7030A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03921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2"/>
          <p:cNvSpPr txBox="1">
            <a:spLocks noChangeArrowheads="1"/>
          </p:cNvSpPr>
          <p:nvPr/>
        </p:nvSpPr>
        <p:spPr bwMode="auto">
          <a:xfrm>
            <a:off x="468313" y="1058863"/>
            <a:ext cx="8115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】如图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所示杠杆中，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为支点，请画出图中力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的力臂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9458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杠杆作图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19459" name="矩形 5"/>
          <p:cNvSpPr/>
          <p:nvPr/>
        </p:nvSpPr>
        <p:spPr>
          <a:xfrm>
            <a:off x="1187450" y="2308225"/>
            <a:ext cx="23510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解：如图所示。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4025" y="2152650"/>
            <a:ext cx="2709863" cy="19526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61" name="Picture 6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825" y="2282825"/>
            <a:ext cx="2082800" cy="1908175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3721502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3"/>
          <p:cNvSpPr>
            <a:spLocks noChangeArrowheads="1"/>
          </p:cNvSpPr>
          <p:nvPr/>
        </p:nvSpPr>
        <p:spPr bwMode="auto">
          <a:xfrm>
            <a:off x="360363" y="555625"/>
            <a:ext cx="84597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】甲是一款水管扳手钳，用它夹水管时，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AOB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部分可视为一个杠杆，其简化示意图如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图乙所示。请在乙图中画出：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阻力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的力臂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杠杆平衡时，作用在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	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点的最小动力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及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其力臂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3302000" y="2211388"/>
            <a:ext cx="23495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解：如图所示。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825" y="1435100"/>
            <a:ext cx="3795713" cy="1857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84" name="Picture 6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25" y="3003550"/>
            <a:ext cx="2076450" cy="1355725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3874762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"/>
          <p:cNvSpPr>
            <a:spLocks noChangeArrowheads="1"/>
          </p:cNvSpPr>
          <p:nvPr/>
        </p:nvSpPr>
        <p:spPr bwMode="auto">
          <a:xfrm>
            <a:off x="468313" y="781050"/>
            <a:ext cx="82073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一、杠杆力臂作图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1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．找点： 找出杠杆的支点。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2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．画线： 画出动力作用线和阻力作用线，必要时用虚线画线延长。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3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．作垂线段： 从支点向力的作用线作垂线，标出垂足。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．标力臂： 标出支点到垂足间的距离即为该力的力臂。</a:t>
            </a:r>
          </a:p>
        </p:txBody>
      </p:sp>
    </p:spTree>
    <p:extLst>
      <p:ext uri="{BB962C8B-B14F-4D97-AF65-F5344CB8AC3E}">
        <p14:creationId xmlns:p14="http://schemas.microsoft.com/office/powerpoint/2010/main" val="4129269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0" name="矩形 5"/>
          <p:cNvSpPr>
            <a:spLocks noChangeArrowheads="1"/>
          </p:cNvSpPr>
          <p:nvPr/>
        </p:nvSpPr>
        <p:spPr bwMode="auto">
          <a:xfrm>
            <a:off x="468313" y="781050"/>
            <a:ext cx="8207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sz="2400" b="1" kern="0">
                <a:solidFill>
                  <a:srgbClr val="C00000"/>
                </a:solidFill>
                <a:latin typeface="Times New Roman"/>
              </a:rPr>
              <a:t>二、最小力作图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1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．当阻力、阻力臂一</a:t>
            </a:r>
            <a:endParaRPr lang="en-US" altLang="zh-CN" sz="2400" b="1" kern="0">
              <a:solidFill>
                <a:srgbClr val="C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sz="2400" b="1" kern="0">
                <a:solidFill>
                  <a:srgbClr val="C00000"/>
                </a:solidFill>
                <a:latin typeface="Times New Roman"/>
              </a:rPr>
              <a:t>定时，按以下步骤确定</a:t>
            </a:r>
            <a:endParaRPr lang="en-US" altLang="zh-CN" sz="2400" b="1" kern="0">
              <a:solidFill>
                <a:srgbClr val="C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sz="2400" b="1" kern="0">
                <a:solidFill>
                  <a:srgbClr val="C00000"/>
                </a:solidFill>
                <a:latin typeface="Times New Roman"/>
              </a:rPr>
              <a:t>杠杆的最小动力：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2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．当动力臂和阻力</a:t>
            </a:r>
            <a:endParaRPr lang="en-US" altLang="zh-CN" sz="2400" b="1" kern="0">
              <a:solidFill>
                <a:srgbClr val="C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sz="2400" b="1" kern="0">
                <a:solidFill>
                  <a:srgbClr val="C00000"/>
                </a:solidFill>
                <a:latin typeface="Times New Roman"/>
              </a:rPr>
              <a:t>一定时，由杠杆平衡条件可知，阻力臂最小时，动力最小。</a:t>
            </a:r>
          </a:p>
        </p:txBody>
      </p:sp>
      <p:pic>
        <p:nvPicPr>
          <p:cNvPr id="22531" name="Picture 2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0" y="688975"/>
            <a:ext cx="5495925" cy="2890838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413035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2"/>
          <p:cNvSpPr txBox="1">
            <a:spLocks noChangeArrowheads="1"/>
          </p:cNvSpPr>
          <p:nvPr/>
        </p:nvSpPr>
        <p:spPr bwMode="auto">
          <a:xfrm>
            <a:off x="488950" y="1058863"/>
            <a:ext cx="8115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福州质检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分】如图所示的简单机械，在使用中属于省力杠杆的是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3554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杠杆的类型判断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953735"/>
                </a:solidFill>
                <a:latin typeface="Times New Roman" pitchFamily="18" charset="0"/>
              </a:rPr>
              <a:t>高频考点</a:t>
            </a:r>
            <a:r>
              <a:rPr lang="en-US" altLang="zh-CN" sz="2400" b="1" kern="0">
                <a:solidFill>
                  <a:srgbClr val="953735"/>
                </a:solidFill>
                <a:latin typeface="Times New Roman" pitchFamily="18" charset="0"/>
              </a:rPr>
              <a:t>】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23555" name="矩形 6"/>
          <p:cNvSpPr>
            <a:spLocks noChangeArrowheads="1"/>
          </p:cNvSpPr>
          <p:nvPr/>
        </p:nvSpPr>
        <p:spPr bwMode="auto">
          <a:xfrm>
            <a:off x="4595813" y="1563688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A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028"/>
          <a:stretch>
            <a:fillRect/>
          </a:stretch>
        </p:blipFill>
        <p:spPr>
          <a:xfrm>
            <a:off x="179388" y="2211388"/>
            <a:ext cx="4854575" cy="18875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07"/>
          <a:stretch>
            <a:fillRect/>
          </a:stretch>
        </p:blipFill>
        <p:spPr>
          <a:xfrm>
            <a:off x="4325938" y="2514600"/>
            <a:ext cx="4854575" cy="154781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500626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2"/>
          <p:cNvSpPr txBox="1">
            <a:spLocks noChangeArrowheads="1"/>
          </p:cNvSpPr>
          <p:nvPr/>
        </p:nvSpPr>
        <p:spPr bwMode="auto">
          <a:xfrm>
            <a:off x="488950" y="771525"/>
            <a:ext cx="8115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】在如图所示的四种用具中，正常使用时属于费力杠杆的是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4578" name="矩形 6"/>
          <p:cNvSpPr>
            <a:spLocks noChangeArrowheads="1"/>
          </p:cNvSpPr>
          <p:nvPr/>
        </p:nvSpPr>
        <p:spPr bwMode="auto">
          <a:xfrm>
            <a:off x="2411413" y="1347788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4579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1"/>
          <a:stretch>
            <a:fillRect/>
          </a:stretch>
        </p:blipFill>
        <p:spPr>
          <a:xfrm>
            <a:off x="34925" y="2132013"/>
            <a:ext cx="4656138" cy="17621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446"/>
          <a:stretch>
            <a:fillRect/>
          </a:stretch>
        </p:blipFill>
        <p:spPr>
          <a:xfrm>
            <a:off x="4668838" y="2355850"/>
            <a:ext cx="4656137" cy="16065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871025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5"/>
          <p:cNvSpPr>
            <a:spLocks noChangeArrowheads="1"/>
          </p:cNvSpPr>
          <p:nvPr/>
        </p:nvSpPr>
        <p:spPr bwMode="auto">
          <a:xfrm>
            <a:off x="581025" y="1131888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】如图所示，要使杠杆处于平衡状态，在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点分别作用的四个力中，最小的是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　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　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　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4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5602" name="矩形 15"/>
          <p:cNvSpPr>
            <a:spLocks noChangeArrowheads="1"/>
          </p:cNvSpPr>
          <p:nvPr/>
        </p:nvSpPr>
        <p:spPr bwMode="auto">
          <a:xfrm>
            <a:off x="539750" y="741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杠杆平衡条件的应用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25603" name="矩形 6"/>
          <p:cNvSpPr>
            <a:spLocks noChangeArrowheads="1"/>
          </p:cNvSpPr>
          <p:nvPr/>
        </p:nvSpPr>
        <p:spPr bwMode="auto">
          <a:xfrm>
            <a:off x="5029200" y="1708150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5604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675" y="2339975"/>
            <a:ext cx="3384550" cy="20320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027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5"/>
          <p:cNvSpPr>
            <a:spLocks noChangeArrowheads="1"/>
          </p:cNvSpPr>
          <p:nvPr/>
        </p:nvSpPr>
        <p:spPr bwMode="auto">
          <a:xfrm>
            <a:off x="581025" y="484188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分】如图，在水平位置平衡的杠杆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处挂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个相同的小球，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处挂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个相同的钩码，此时杠杆仍保持原位置平衡。已知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个钩码重为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0.5 N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，则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个小球重为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________N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；将左右两侧的物体同时向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点移动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格后，杠杆将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仍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保持原位置平衡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左端下沉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右端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下沉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6626" name="矩形 6"/>
          <p:cNvSpPr>
            <a:spLocks noChangeArrowheads="1"/>
          </p:cNvSpPr>
          <p:nvPr/>
        </p:nvSpPr>
        <p:spPr bwMode="auto">
          <a:xfrm>
            <a:off x="3013075" y="2127250"/>
            <a:ext cx="569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1.5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888" y="2771775"/>
            <a:ext cx="2520950" cy="18446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8" name="矩形 7"/>
          <p:cNvSpPr>
            <a:spLocks noChangeArrowheads="1"/>
          </p:cNvSpPr>
          <p:nvPr/>
        </p:nvSpPr>
        <p:spPr bwMode="auto">
          <a:xfrm>
            <a:off x="3941763" y="2643188"/>
            <a:ext cx="1422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右端下沉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31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5"/>
          <p:cNvSpPr>
            <a:spLocks noChangeArrowheads="1"/>
          </p:cNvSpPr>
          <p:nvPr/>
        </p:nvSpPr>
        <p:spPr bwMode="auto">
          <a:xfrm>
            <a:off x="565150" y="555625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7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】如图所示，轻质木杆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可以绕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点转动，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AB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∶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端挂着重为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300 N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的物体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G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，为了使木杆保持水平位置平衡，且物体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G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对水平地面的压力为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100 N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，需要在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点施加竖直向下的力的大小为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lang="pt-BR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</a:p>
          <a:p>
            <a:pPr marL="358140" indent="-358140" algn="just">
              <a:lnSpc>
                <a:spcPct val="150000"/>
              </a:lnSpc>
            </a:pPr>
            <a:r>
              <a:rPr lang="pt-BR" altLang="zh-CN" sz="2400" b="1" kern="0">
                <a:solidFill>
                  <a:prstClr val="black"/>
                </a:solidFill>
                <a:latin typeface="Times New Roman"/>
              </a:rPr>
              <a:t>	A</a:t>
            </a:r>
            <a:r>
              <a:rPr altLang="pt-BR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pt-BR" altLang="zh-CN" sz="2400" b="1" kern="0">
                <a:solidFill>
                  <a:prstClr val="black"/>
                </a:solidFill>
                <a:latin typeface="Times New Roman"/>
              </a:rPr>
              <a:t>400  N         B</a:t>
            </a:r>
            <a:r>
              <a:rPr altLang="pt-BR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pt-BR" altLang="zh-CN" sz="2400" b="1" kern="0">
                <a:solidFill>
                  <a:prstClr val="black"/>
                </a:solidFill>
                <a:latin typeface="Times New Roman"/>
              </a:rPr>
              <a:t>600 N  </a:t>
            </a:r>
          </a:p>
          <a:p>
            <a:pPr marL="357505" indent="-1905" algn="just">
              <a:lnSpc>
                <a:spcPct val="150000"/>
              </a:lnSpc>
            </a:pPr>
            <a:r>
              <a:rPr lang="pt-BR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pt-BR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pt-BR" altLang="zh-CN" sz="2400" b="1" kern="0">
                <a:solidFill>
                  <a:prstClr val="black"/>
                </a:solidFill>
                <a:latin typeface="Times New Roman"/>
              </a:rPr>
              <a:t>800 N          D</a:t>
            </a:r>
            <a:r>
              <a:rPr altLang="pt-BR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pt-BR" altLang="zh-CN" sz="2400" b="1" kern="0">
                <a:solidFill>
                  <a:prstClr val="black"/>
                </a:solidFill>
                <a:latin typeface="Times New Roman"/>
              </a:rPr>
              <a:t>1 200 N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7650" name="矩形 3"/>
          <p:cNvSpPr>
            <a:spLocks noChangeArrowheads="1"/>
          </p:cNvSpPr>
          <p:nvPr/>
        </p:nvSpPr>
        <p:spPr bwMode="auto">
          <a:xfrm>
            <a:off x="7423150" y="2211388"/>
            <a:ext cx="388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B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7651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5638" y="2787650"/>
            <a:ext cx="3657600" cy="16811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37771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"/>
          <p:cNvSpPr>
            <a:spLocks noChangeArrowheads="1"/>
          </p:cNvSpPr>
          <p:nvPr/>
        </p:nvSpPr>
        <p:spPr bwMode="auto">
          <a:xfrm>
            <a:off x="565150" y="642938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8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】如图所示，甲正方体棱长为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0.1 m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，乙的体积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V</a:t>
            </a:r>
            <a:r>
              <a:rPr altLang="zh-CN" sz="2400" b="1" kern="0" baseline="-25000">
                <a:solidFill>
                  <a:prstClr val="black"/>
                </a:solidFill>
                <a:latin typeface="Times New Roman"/>
              </a:rPr>
              <a:t>乙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2×10</a:t>
            </a:r>
            <a:r>
              <a:rPr altLang="zh-CN" sz="2400" b="1" kern="0" baseline="30000">
                <a:solidFill>
                  <a:prstClr val="black"/>
                </a:solidFill>
                <a:latin typeface="Times New Roman"/>
              </a:rPr>
              <a:t>－</a:t>
            </a:r>
            <a:r>
              <a:rPr lang="en-US" altLang="zh-CN" sz="2400" b="1" kern="0" baseline="30000">
                <a:solidFill>
                  <a:prstClr val="black"/>
                </a:solidFill>
                <a:latin typeface="Times New Roman"/>
              </a:rPr>
              <a:t>3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m</a:t>
            </a:r>
            <a:r>
              <a:rPr lang="en-US" altLang="zh-CN" sz="2400" b="1" kern="0" baseline="3000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，将甲、乙两物体分别用细线挂在杠杆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设杠杆的自重不计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OA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∶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OB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，甲对水平面的压强为零。若往容器加入某液体使乙浸没在其中，甲对水平面的压强为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6 000 Pa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，则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7650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56"/>
          <p:cNvGrpSpPr/>
          <p:nvPr/>
        </p:nvGrpSpPr>
        <p:grpSpPr>
          <a:xfrm>
            <a:off x="3568700" y="-561975"/>
            <a:ext cx="1755775" cy="1755775"/>
            <a:chOff x="2894659" y="1465288"/>
            <a:chExt cx="1727827" cy="1727827"/>
          </a:xfrm>
        </p:grpSpPr>
        <p:grpSp>
          <p:nvGrpSpPr>
            <p:cNvPr id="5122" name="组合 57"/>
            <p:cNvGrpSpPr>
              <a:grpSpLocks noGrp="1" noChangeAspect="1"/>
            </p:cNvGrpSpPr>
            <p:nvPr/>
          </p:nvGrpSpPr>
          <p:grpSpPr>
            <a:xfrm>
              <a:off x="2804310" y="1456286"/>
              <a:ext cx="1856504" cy="1856409"/>
              <a:chOff x="1827622" y="1343919"/>
              <a:chExt cx="2304000" cy="2304000"/>
            </a:xfrm>
          </p:grpSpPr>
        </p:grpSp>
        <p:sp>
          <p:nvSpPr>
            <p:cNvPr id="5123" name="流程图: 联系 32"/>
            <p:cNvSpPr/>
            <p:nvPr/>
          </p:nvSpPr>
          <p:spPr>
            <a:xfrm>
              <a:off x="2894659" y="1465288"/>
              <a:ext cx="1727827" cy="1727827"/>
            </a:xfrm>
            <a:prstGeom prst="flowChartConnector">
              <a:avLst/>
            </a:prstGeom>
            <a:noFill/>
            <a:ln w="3175">
              <a:solidFill>
                <a:srgbClr val="00B7CA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endParaRPr b="1" kern="0">
                <a:solidFill>
                  <a:srgbClr val="FFFFFF"/>
                </a:solidFill>
              </a:endParaRPr>
            </a:p>
          </p:txBody>
        </p:sp>
      </p:grpSp>
      <p:pic>
        <p:nvPicPr>
          <p:cNvPr id="5124" name="组合 6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666750"/>
            <a:ext cx="658813" cy="660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5" name="组合 6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13" y="325438"/>
            <a:ext cx="658812" cy="6588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6" name="组合 6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25" y="736600"/>
            <a:ext cx="612775" cy="6127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7" name="组合 70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63" y="762000"/>
            <a:ext cx="769937" cy="7699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8" name="组合 7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185738"/>
            <a:ext cx="585788" cy="5699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9" name="组合 76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175" y="1103313"/>
            <a:ext cx="601663" cy="6016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5130" name="文本框 131"/>
          <p:cNvSpPr/>
          <p:nvPr/>
        </p:nvSpPr>
        <p:spPr>
          <a:xfrm>
            <a:off x="3757613" y="101600"/>
            <a:ext cx="1414462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400" b="1" ker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目录</a:t>
            </a:r>
          </a:p>
        </p:txBody>
      </p:sp>
      <p:grpSp>
        <p:nvGrpSpPr>
          <p:cNvPr id="5131" name="组合 130"/>
          <p:cNvGrpSpPr/>
          <p:nvPr/>
        </p:nvGrpSpPr>
        <p:grpSpPr>
          <a:xfrm>
            <a:off x="2425700" y="2097088"/>
            <a:ext cx="4235450" cy="2008187"/>
            <a:chOff x="1847662" y="1504750"/>
            <a:chExt cx="5448676" cy="2584754"/>
          </a:xfrm>
        </p:grpSpPr>
        <p:grpSp>
          <p:nvGrpSpPr>
            <p:cNvPr id="5132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5133" name="圆角矩形 132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34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5135" name="椭圆 153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椭圆 15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37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5138" name="椭圆 151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椭圆 152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40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5141" name="文本框 16">
              <a:hlinkClick r:id="rId8" action="ppaction://hlinksldjump"/>
            </p:cNvPr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5142" name="组合 137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5143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5144" name="椭圆 139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5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grpSp>
        <p:nvGrpSpPr>
          <p:cNvPr id="5146" name="组合 159"/>
          <p:cNvGrpSpPr/>
          <p:nvPr/>
        </p:nvGrpSpPr>
        <p:grpSpPr>
          <a:xfrm>
            <a:off x="2425700" y="3222625"/>
            <a:ext cx="4449763" cy="2085975"/>
            <a:chOff x="2000534" y="2474331"/>
            <a:chExt cx="5723839" cy="2584754"/>
          </a:xfrm>
        </p:grpSpPr>
        <p:grpSp>
          <p:nvGrpSpPr>
            <p:cNvPr id="5147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5148" name="圆角矩形 161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49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5150" name="椭圆 178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椭圆 179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2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5153" name="椭圆 176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4" name="椭圆 17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5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5156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5157" name="椭圆 172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8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5159" name="组合 166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5160" name="文本框 47">
              <a:hlinkClick r:id="rId9" action="ppaction://hlinksldjump"/>
            </p:cNvPr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5161" name="组合 184"/>
          <p:cNvGrpSpPr/>
          <p:nvPr/>
        </p:nvGrpSpPr>
        <p:grpSpPr>
          <a:xfrm>
            <a:off x="2425700" y="987425"/>
            <a:ext cx="4192588" cy="1992313"/>
            <a:chOff x="1851755" y="1505713"/>
            <a:chExt cx="5440491" cy="2584754"/>
          </a:xfrm>
        </p:grpSpPr>
        <p:grpSp>
          <p:nvGrpSpPr>
            <p:cNvPr id="5162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5163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5164" name="圆角矩形 187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65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6" name="椭圆 200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67" name="椭圆 201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68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9" name="椭圆 198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0" name="椭圆 199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71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5172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5173" name="椭圆 194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4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5175" name="文本框 24">
                <a:hlinkClick r:id="rId10" action="ppaction://hlinksldjump"/>
              </p:cNvPr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5176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3312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5"/>
          <p:cNvSpPr>
            <a:spLocks noChangeArrowheads="1"/>
          </p:cNvSpPr>
          <p:nvPr/>
        </p:nvSpPr>
        <p:spPr bwMode="auto">
          <a:xfrm>
            <a:off x="468313" y="1127125"/>
            <a:ext cx="8023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．甲、乙物体的质量比是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．乙物体受到的浮力是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 N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．液体密度为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1.5× 10</a:t>
            </a:r>
            <a:r>
              <a:rPr lang="en-US" altLang="zh-CN" sz="2400" b="1" kern="0" baseline="30000">
                <a:solidFill>
                  <a:prstClr val="black"/>
                </a:solidFill>
                <a:latin typeface="Times New Roman"/>
              </a:rPr>
              <a:t>3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kg/m</a:t>
            </a:r>
            <a:r>
              <a:rPr lang="en-US" altLang="zh-CN" sz="2400" b="1" kern="0" baseline="30000">
                <a:solidFill>
                  <a:prstClr val="black"/>
                </a:solidFill>
                <a:latin typeface="Times New Roman"/>
              </a:rPr>
              <a:t>3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．甲对水平面的压力变化量为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600 N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8438" y="1274763"/>
            <a:ext cx="3182937" cy="1673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9699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700" name="矩形 6"/>
          <p:cNvSpPr/>
          <p:nvPr/>
        </p:nvSpPr>
        <p:spPr>
          <a:xfrm>
            <a:off x="395288" y="2211388"/>
            <a:ext cx="501650" cy="78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500" kern="0">
                <a:solidFill>
                  <a:srgbClr val="C00000"/>
                </a:solidFill>
                <a:latin typeface="Times New Roman" pitchFamily="18" charset="0"/>
              </a:rPr>
              <a:t>√</a:t>
            </a:r>
            <a:endParaRPr sz="4500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97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5"/>
          <p:cNvSpPr>
            <a:spLocks noChangeArrowheads="1"/>
          </p:cNvSpPr>
          <p:nvPr/>
        </p:nvSpPr>
        <p:spPr bwMode="auto">
          <a:xfrm>
            <a:off x="633413" y="627063"/>
            <a:ext cx="6459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/>
              </a:rPr>
              <a:t>4   </a:t>
            </a:r>
            <a:r>
              <a:rPr sz="2400" b="1" kern="0">
                <a:solidFill>
                  <a:srgbClr val="E46C0A"/>
                </a:solidFill>
                <a:latin typeface="Times New Roman"/>
              </a:rPr>
              <a:t>实验：探究杠杆的平衡条件</a:t>
            </a:r>
          </a:p>
        </p:txBody>
      </p:sp>
      <p:sp>
        <p:nvSpPr>
          <p:cNvPr id="30722" name="矩形 5"/>
          <p:cNvSpPr/>
          <p:nvPr/>
        </p:nvSpPr>
        <p:spPr>
          <a:xfrm>
            <a:off x="581025" y="1103313"/>
            <a:ext cx="8023225" cy="2222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188" indent="-357188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【实验剖析】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1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．实验装置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如图所示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1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．让支点处于杠杆中央的目的：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 </a:t>
            </a:r>
            <a:endParaRPr lang="en-US" altLang="zh-CN" sz="2400" b="1" kern="0">
              <a:solidFill>
                <a:prstClr val="black"/>
              </a:solidFill>
              <a:latin typeface="宋体" pitchFamily="2" charset="-122"/>
            </a:endParaRPr>
          </a:p>
          <a:p>
            <a:pPr marL="3571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宋体" pitchFamily="2" charset="-122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减少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对实验造成的影响。</a:t>
            </a:r>
            <a:endParaRPr altLang="zh-CN" sz="1000" kern="0">
              <a:solidFill>
                <a:prstClr val="black"/>
              </a:solidFill>
              <a:latin typeface="宋体" pitchFamily="2" charset="-122"/>
              <a:ea typeface="Courier New" pitchFamily="49" charset="0"/>
            </a:endParaRPr>
          </a:p>
        </p:txBody>
      </p:sp>
      <p:pic>
        <p:nvPicPr>
          <p:cNvPr id="30723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9413" y="1244600"/>
            <a:ext cx="2667000" cy="23352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4" name="矩形 6"/>
          <p:cNvSpPr>
            <a:spLocks noChangeArrowheads="1"/>
          </p:cNvSpPr>
          <p:nvPr/>
        </p:nvSpPr>
        <p:spPr bwMode="auto">
          <a:xfrm>
            <a:off x="1692275" y="2698750"/>
            <a:ext cx="14208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杠杆自重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1925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5"/>
          <p:cNvSpPr>
            <a:spLocks noChangeArrowheads="1"/>
          </p:cNvSpPr>
          <p:nvPr/>
        </p:nvSpPr>
        <p:spPr bwMode="auto">
          <a:xfrm>
            <a:off x="581025" y="627063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．调节杠杆在水平位置平衡的目的：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lang="en-US"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 charset="0"/>
              </a:rPr>
              <a:t>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．实验前杠杆平衡的调平：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左高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调，右高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调。平衡后的实验过程中不能再调节平衡螺母。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．实验数据的分析与处理。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．交流与反思</a:t>
            </a: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实验中多次测量的目的是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1746" name="矩形 2"/>
          <p:cNvSpPr>
            <a:spLocks noChangeArrowheads="1"/>
          </p:cNvSpPr>
          <p:nvPr/>
        </p:nvSpPr>
        <p:spPr bwMode="auto">
          <a:xfrm>
            <a:off x="1116013" y="1116013"/>
            <a:ext cx="29686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便于读出杠杆的力臂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1747" name="矩形 3"/>
          <p:cNvSpPr>
            <a:spLocks noChangeArrowheads="1"/>
          </p:cNvSpPr>
          <p:nvPr/>
        </p:nvSpPr>
        <p:spPr bwMode="auto">
          <a:xfrm>
            <a:off x="5662613" y="1695450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左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1748" name="矩形 4"/>
          <p:cNvSpPr>
            <a:spLocks noChangeArrowheads="1"/>
          </p:cNvSpPr>
          <p:nvPr/>
        </p:nvSpPr>
        <p:spPr bwMode="auto">
          <a:xfrm>
            <a:off x="7740650" y="1674813"/>
            <a:ext cx="4937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右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4505325" y="3867150"/>
            <a:ext cx="26590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使结论具有普遍性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5646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5"/>
          <p:cNvSpPr/>
          <p:nvPr/>
        </p:nvSpPr>
        <p:spPr>
          <a:xfrm>
            <a:off x="581025" y="423863"/>
            <a:ext cx="8023225" cy="39004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1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将一端的钩码换成弹簧测力计的好处：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能直接读出拉力大小，实验操作更方便。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1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杠杆再平衡的判断：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若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 pitchFamily="18" charset="0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 pitchFamily="18" charset="0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≠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 pitchFamily="18" charset="0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 pitchFamily="18" charset="0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，则哪边乘积大，杠杆就向哪边倾斜。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188" indent="-357188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弹簧测力计从竖直拉杠杆变成倾斜拉杠杆，测力计示数的变化及原因：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阻力和阻力臂大小不变，拉力力臂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，弹簧测力计示数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 pitchFamily="18" charset="0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  <a:ea typeface="Courier New" pitchFamily="49" charset="0"/>
            </a:endParaRPr>
          </a:p>
        </p:txBody>
      </p:sp>
      <p:sp>
        <p:nvSpPr>
          <p:cNvPr id="32770" name="矩形 2"/>
          <p:cNvSpPr>
            <a:spLocks noChangeArrowheads="1"/>
          </p:cNvSpPr>
          <p:nvPr/>
        </p:nvSpPr>
        <p:spPr bwMode="auto">
          <a:xfrm>
            <a:off x="1258888" y="3676650"/>
            <a:ext cx="8048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变小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2771" name="矩形 3"/>
          <p:cNvSpPr>
            <a:spLocks noChangeArrowheads="1"/>
          </p:cNvSpPr>
          <p:nvPr/>
        </p:nvSpPr>
        <p:spPr bwMode="auto">
          <a:xfrm>
            <a:off x="4919663" y="3676650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变大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521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5"/>
          <p:cNvSpPr>
            <a:spLocks noChangeArrowheads="1"/>
          </p:cNvSpPr>
          <p:nvPr/>
        </p:nvSpPr>
        <p:spPr bwMode="auto">
          <a:xfrm>
            <a:off x="581025" y="720725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7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．实验结论：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杠杆的平衡条件：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动力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×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动力臂＝阻力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×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阻力臂或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＝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5289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9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探究杠杆平衡条件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的实验中：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杠杆安装在支架上静止后如图甲所示，此时杠杆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平衡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不平衡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。应将杠杆的螺母向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调节，使杠杆在水平位置平衡。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481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75" y="2211388"/>
            <a:ext cx="5343525" cy="23764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271588" y="1708150"/>
            <a:ext cx="8048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平衡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1317625" y="2219325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右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29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4"/>
          <p:cNvSpPr>
            <a:spLocks noChangeArrowheads="1"/>
          </p:cNvSpPr>
          <p:nvPr/>
        </p:nvSpPr>
        <p:spPr bwMode="auto">
          <a:xfrm>
            <a:off x="539750" y="555625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杠杆在水平位置平衡后，在图乙所示的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点挂上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个钩码，可在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点挂上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个钩码使杠杆仍在水平位置平衡。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杠杆平衡后，再在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两处各加一个钩码，杠杆的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端会下沉，此后，该同学又经过多次试验，得出的杠杆的平衡条件是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5842" name="矩形 6"/>
          <p:cNvSpPr>
            <a:spLocks noChangeArrowheads="1"/>
          </p:cNvSpPr>
          <p:nvPr/>
        </p:nvSpPr>
        <p:spPr bwMode="auto">
          <a:xfrm>
            <a:off x="3276600" y="1020763"/>
            <a:ext cx="338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2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5843" name="矩形 7"/>
          <p:cNvSpPr>
            <a:spLocks noChangeArrowheads="1"/>
          </p:cNvSpPr>
          <p:nvPr/>
        </p:nvSpPr>
        <p:spPr bwMode="auto">
          <a:xfrm>
            <a:off x="7823200" y="1609725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右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5844" name="矩形 5"/>
          <p:cNvSpPr>
            <a:spLocks noChangeArrowheads="1"/>
          </p:cNvSpPr>
          <p:nvPr/>
        </p:nvSpPr>
        <p:spPr bwMode="auto">
          <a:xfrm>
            <a:off x="3076575" y="2643188"/>
            <a:ext cx="1690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/>
              </a:rPr>
              <a:t>1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＝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F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L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/>
              </a:rPr>
              <a:t>2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29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4"/>
          <p:cNvSpPr>
            <a:spLocks noChangeArrowheads="1"/>
          </p:cNvSpPr>
          <p:nvPr/>
        </p:nvSpPr>
        <p:spPr bwMode="auto">
          <a:xfrm>
            <a:off x="539750" y="952500"/>
            <a:ext cx="8023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取下</a:t>
            </a:r>
            <a:r>
              <a:rPr lang="en-US" altLang="zh-CN" sz="2400" b="1" i="1" kern="0">
                <a:solidFill>
                  <a:srgbClr val="000000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点的钩码，改用弹簧测力计拉杠杆的</a:t>
            </a:r>
            <a:r>
              <a:rPr lang="en-US" altLang="zh-CN" sz="2400" b="1" i="1" kern="0">
                <a:solidFill>
                  <a:srgbClr val="000000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点，当弹簧测力计由位置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转至位置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的过程中，杠杆在水平位置始终保持平衡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如图丙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，测力计的示数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变大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不变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变小</a:t>
            </a:r>
            <a:r>
              <a:rPr lang="en-US" altLang="zh-CN" sz="2400" b="1" kern="0">
                <a:solidFill>
                  <a:srgbClr val="000000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srgbClr val="000000"/>
                </a:solidFill>
                <a:latin typeface="Times New Roman"/>
              </a:rPr>
              <a:t>。</a:t>
            </a:r>
            <a:endParaRPr altLang="zh-CN" sz="1000" kern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36866" name="矩形 5"/>
          <p:cNvSpPr>
            <a:spLocks noChangeArrowheads="1"/>
          </p:cNvSpPr>
          <p:nvPr/>
        </p:nvSpPr>
        <p:spPr bwMode="auto">
          <a:xfrm>
            <a:off x="6516688" y="2020888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变大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6867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97848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27"/>
          <p:cNvGrpSpPr/>
          <p:nvPr/>
        </p:nvGrpSpPr>
        <p:grpSpPr>
          <a:xfrm>
            <a:off x="2425700" y="269875"/>
            <a:ext cx="4449763" cy="2085975"/>
            <a:chOff x="2000534" y="2474331"/>
            <a:chExt cx="5723839" cy="2584754"/>
          </a:xfrm>
        </p:grpSpPr>
        <p:grpSp>
          <p:nvGrpSpPr>
            <p:cNvPr id="37890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37891" name="圆角矩形 29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37892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37893" name="椭圆 46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4" name="椭圆 4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895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37896" name="椭圆 44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7" name="椭圆 45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898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37899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37900" name="椭圆 40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901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37902" name="组合 34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37903" name="文本框 47"/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37904" name="组合 1"/>
          <p:cNvGrpSpPr/>
          <p:nvPr/>
        </p:nvGrpSpPr>
        <p:grpSpPr>
          <a:xfrm>
            <a:off x="1592263" y="1924050"/>
            <a:ext cx="542925" cy="547688"/>
            <a:chOff x="1153731" y="1592014"/>
            <a:chExt cx="543166" cy="547688"/>
          </a:xfrm>
        </p:grpSpPr>
        <p:pic>
          <p:nvPicPr>
            <p:cNvPr id="37905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7906" name="矩形 53">
              <a:hlinkClick r:id="rId2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1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37907" name="组合 1"/>
          <p:cNvGrpSpPr/>
          <p:nvPr/>
        </p:nvGrpSpPr>
        <p:grpSpPr>
          <a:xfrm>
            <a:off x="2843213" y="1924050"/>
            <a:ext cx="542925" cy="547688"/>
            <a:chOff x="1153731" y="1592014"/>
            <a:chExt cx="543166" cy="547688"/>
          </a:xfrm>
        </p:grpSpPr>
        <p:pic>
          <p:nvPicPr>
            <p:cNvPr id="37908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7909" name="矩形 32">
              <a:hlinkClick r:id="rId4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2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37910" name="组合 1"/>
          <p:cNvGrpSpPr/>
          <p:nvPr/>
        </p:nvGrpSpPr>
        <p:grpSpPr>
          <a:xfrm>
            <a:off x="4275138" y="1924050"/>
            <a:ext cx="542925" cy="547688"/>
            <a:chOff x="1153731" y="1592014"/>
            <a:chExt cx="543166" cy="547688"/>
          </a:xfrm>
        </p:grpSpPr>
        <p:pic>
          <p:nvPicPr>
            <p:cNvPr id="37911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7912" name="矩形 41">
              <a:hlinkClick r:id="rId5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3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pic>
        <p:nvPicPr>
          <p:cNvPr id="37913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450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7914" name="组合 1"/>
          <p:cNvGrpSpPr/>
          <p:nvPr/>
        </p:nvGrpSpPr>
        <p:grpSpPr>
          <a:xfrm>
            <a:off x="5730875" y="1924050"/>
            <a:ext cx="542925" cy="547688"/>
            <a:chOff x="1153731" y="1592014"/>
            <a:chExt cx="543166" cy="547688"/>
          </a:xfrm>
        </p:grpSpPr>
        <p:pic>
          <p:nvPicPr>
            <p:cNvPr id="37915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7916" name="矩形 55">
              <a:hlinkClick r:id="rId8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4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9419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4"/>
          <p:cNvSpPr>
            <a:spLocks noChangeArrowheads="1"/>
          </p:cNvSpPr>
          <p:nvPr/>
        </p:nvSpPr>
        <p:spPr bwMode="auto">
          <a:xfrm>
            <a:off x="395288" y="555625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lang="en-US"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1.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2018·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分】《墨经》最早记述了秤的杠杆原理。图中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标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本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表示力臂，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权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重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表示力，以下说法符合杠杆平衡原理的是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权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重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时，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端一定上扬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权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重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时，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标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一定小于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本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．增大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重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时，应把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权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向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端移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．增大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重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时，应换用更小的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权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8914" name="矩形 3"/>
          <p:cNvSpPr>
            <a:spLocks noChangeArrowheads="1"/>
          </p:cNvSpPr>
          <p:nvPr/>
        </p:nvSpPr>
        <p:spPr bwMode="auto">
          <a:xfrm>
            <a:off x="3849688" y="1684338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8915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1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1863" y="1660525"/>
            <a:ext cx="2981325" cy="15748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916775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5"/>
          <p:cNvGrpSpPr/>
          <p:nvPr/>
        </p:nvGrpSpPr>
        <p:grpSpPr>
          <a:xfrm>
            <a:off x="2425700" y="279400"/>
            <a:ext cx="4192588" cy="1992313"/>
            <a:chOff x="1851755" y="1505713"/>
            <a:chExt cx="5440491" cy="2584754"/>
          </a:xfrm>
        </p:grpSpPr>
        <p:grpSp>
          <p:nvGrpSpPr>
            <p:cNvPr id="6146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6147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6148" name="圆角矩形 8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149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0" name="椭圆 21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1" name="椭圆 22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2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3" name="椭圆 19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4" name="椭圆 20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5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6156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6157" name="椭圆 15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8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6159" name="文本框 24"/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6160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  <p:sp>
        <p:nvSpPr>
          <p:cNvPr id="6161" name="矩形 1">
            <a:hlinkClick r:id="rId2" action="ppaction://hlinksldjump"/>
          </p:cNvPr>
          <p:cNvSpPr/>
          <p:nvPr/>
        </p:nvSpPr>
        <p:spPr>
          <a:xfrm>
            <a:off x="1835150" y="1685925"/>
            <a:ext cx="5788025" cy="460375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认识杠杆</a:t>
            </a:r>
          </a:p>
        </p:txBody>
      </p:sp>
      <p:sp>
        <p:nvSpPr>
          <p:cNvPr id="6162" name="矩形 2">
            <a:hlinkClick r:id="rId3" action="ppaction://hlinksldjump"/>
          </p:cNvPr>
          <p:cNvSpPr/>
          <p:nvPr/>
        </p:nvSpPr>
        <p:spPr>
          <a:xfrm>
            <a:off x="1835150" y="2284413"/>
            <a:ext cx="5788025" cy="461962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杠杆的分类</a:t>
            </a:r>
          </a:p>
        </p:txBody>
      </p:sp>
      <p:pic>
        <p:nvPicPr>
          <p:cNvPr id="6163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30675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37085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分】小儿垂钓时的鱼竿是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省力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等臂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费力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杠杆，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怕得鱼惊不应人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是因为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可以传声。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9938" name="矩形 3"/>
          <p:cNvSpPr>
            <a:spLocks noChangeArrowheads="1"/>
          </p:cNvSpPr>
          <p:nvPr/>
        </p:nvSpPr>
        <p:spPr bwMode="auto">
          <a:xfrm>
            <a:off x="6673850" y="581025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费力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9939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738" y="1989138"/>
            <a:ext cx="2622550" cy="19256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9941" name="矩形 5"/>
          <p:cNvSpPr>
            <a:spLocks noChangeArrowheads="1"/>
          </p:cNvSpPr>
          <p:nvPr/>
        </p:nvSpPr>
        <p:spPr bwMode="auto">
          <a:xfrm>
            <a:off x="1406525" y="1673225"/>
            <a:ext cx="4937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水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367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4"/>
          <p:cNvSpPr>
            <a:spLocks noChangeArrowheads="1"/>
          </p:cNvSpPr>
          <p:nvPr/>
        </p:nvSpPr>
        <p:spPr bwMode="auto">
          <a:xfrm>
            <a:off x="565150" y="555625"/>
            <a:ext cx="8023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分】如图是我国古代劳动人民在工地上运送巨木的情景。架在支架上的横杆属于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省力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 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费力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等臂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杠杆；支架下面垫有面积较大的石块，是为了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增大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减小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对地面的压强。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0962" name="矩形 3"/>
          <p:cNvSpPr>
            <a:spLocks noChangeArrowheads="1"/>
          </p:cNvSpPr>
          <p:nvPr/>
        </p:nvSpPr>
        <p:spPr bwMode="auto">
          <a:xfrm>
            <a:off x="6792913" y="1058863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省力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0963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64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575" y="2674938"/>
            <a:ext cx="3357563" cy="17827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65" name="矩形 5"/>
          <p:cNvSpPr>
            <a:spLocks noChangeArrowheads="1"/>
          </p:cNvSpPr>
          <p:nvPr/>
        </p:nvSpPr>
        <p:spPr bwMode="auto">
          <a:xfrm>
            <a:off x="2784475" y="2193925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减小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7211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4"/>
          <p:cNvSpPr>
            <a:spLocks noChangeArrowheads="1"/>
          </p:cNvSpPr>
          <p:nvPr/>
        </p:nvSpPr>
        <p:spPr bwMode="auto">
          <a:xfrm>
            <a:off x="522288" y="742950"/>
            <a:ext cx="8023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lang="en-US"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4.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2017·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分】如图所示，撬起瓶盖的起瓶器是属于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省力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费力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等臂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杠杆，其支点是图中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点。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0875" y="1779588"/>
            <a:ext cx="2762250" cy="23764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87" name="矩形 3"/>
          <p:cNvSpPr>
            <a:spLocks noChangeArrowheads="1"/>
          </p:cNvSpPr>
          <p:nvPr/>
        </p:nvSpPr>
        <p:spPr bwMode="auto">
          <a:xfrm>
            <a:off x="1547813" y="1279525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省力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1988" name="矩形 5"/>
          <p:cNvSpPr>
            <a:spLocks noChangeArrowheads="1"/>
          </p:cNvSpPr>
          <p:nvPr/>
        </p:nvSpPr>
        <p:spPr bwMode="auto">
          <a:xfrm>
            <a:off x="2073275" y="1779588"/>
            <a:ext cx="390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A</a:t>
            </a:r>
            <a:endParaRPr altLang="zh-CN" sz="1000" i="1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1989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990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226800" y="12128500"/>
            <a:ext cx="3048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955204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9725" y="1176338"/>
            <a:ext cx="6562725" cy="2790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0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认识杠杆</a:t>
            </a:r>
          </a:p>
        </p:txBody>
      </p:sp>
      <p:sp>
        <p:nvSpPr>
          <p:cNvPr id="7171" name="矩形 1"/>
          <p:cNvSpPr/>
          <p:nvPr/>
        </p:nvSpPr>
        <p:spPr>
          <a:xfrm>
            <a:off x="5364163" y="1149350"/>
            <a:ext cx="1112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固定点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40"/>
          <a:stretch>
            <a:fillRect/>
          </a:stretch>
        </p:blipFill>
        <p:spPr>
          <a:xfrm>
            <a:off x="1435100" y="1285875"/>
            <a:ext cx="174625" cy="26543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3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475" y="1844675"/>
            <a:ext cx="493713" cy="15954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38408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275" y="557213"/>
            <a:ext cx="5437188" cy="4029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8" name="矩形 13"/>
          <p:cNvSpPr/>
          <p:nvPr/>
        </p:nvSpPr>
        <p:spPr>
          <a:xfrm>
            <a:off x="2700338" y="4841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支点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19" name="矩形 14"/>
          <p:cNvSpPr/>
          <p:nvPr/>
        </p:nvSpPr>
        <p:spPr>
          <a:xfrm>
            <a:off x="2700338" y="1139825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动力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0" name="矩形 15"/>
          <p:cNvSpPr/>
          <p:nvPr/>
        </p:nvSpPr>
        <p:spPr>
          <a:xfrm>
            <a:off x="3768725" y="1774825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阻碍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1" name="矩形 16"/>
          <p:cNvSpPr/>
          <p:nvPr/>
        </p:nvSpPr>
        <p:spPr>
          <a:xfrm>
            <a:off x="4827588" y="2117725"/>
            <a:ext cx="1112837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/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动力</a:t>
            </a:r>
            <a:endParaRPr lang="en-US" altLang="zh-CN" sz="2400" b="1" ker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作用线</a:t>
            </a:r>
            <a:endParaRPr sz="2400" kern="0">
              <a:solidFill>
                <a:prstClr val="black"/>
              </a:solidFill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40"/>
          <a:stretch>
            <a:fillRect/>
          </a:stretch>
        </p:blipFill>
        <p:spPr>
          <a:xfrm>
            <a:off x="1393825" y="484188"/>
            <a:ext cx="257175" cy="38846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475" y="1617663"/>
            <a:ext cx="493713" cy="1597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4" name="矩形 9"/>
          <p:cNvSpPr/>
          <p:nvPr/>
        </p:nvSpPr>
        <p:spPr>
          <a:xfrm>
            <a:off x="2366963" y="2943225"/>
            <a:ext cx="1036637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200" b="1" kern="0">
                <a:solidFill>
                  <a:srgbClr val="C00000"/>
                </a:solidFill>
                <a:latin typeface="Times New Roman" pitchFamily="18" charset="0"/>
              </a:rPr>
              <a:t>阻力臂</a:t>
            </a:r>
            <a:endParaRPr sz="2200" kern="0">
              <a:solidFill>
                <a:prstClr val="black"/>
              </a:solidFill>
            </a:endParaRPr>
          </a:p>
        </p:txBody>
      </p:sp>
      <p:sp>
        <p:nvSpPr>
          <p:cNvPr id="9225" name="矩形 10"/>
          <p:cNvSpPr/>
          <p:nvPr/>
        </p:nvSpPr>
        <p:spPr>
          <a:xfrm>
            <a:off x="2076450" y="4037013"/>
            <a:ext cx="14859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F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l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＝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F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altLang="zh-CN" sz="2400" b="1" i="1" kern="0">
                <a:solidFill>
                  <a:srgbClr val="C00000"/>
                </a:solidFill>
                <a:latin typeface="Times New Roman" pitchFamily="18" charset="0"/>
              </a:rPr>
              <a:t>l</a:t>
            </a:r>
            <a:r>
              <a:rPr lang="en-US" altLang="zh-CN" sz="2400" b="1" kern="0" baseline="-25000">
                <a:solidFill>
                  <a:srgbClr val="C00000"/>
                </a:solidFill>
                <a:latin typeface="Times New Roman" pitchFamily="18" charset="0"/>
              </a:rPr>
              <a:t>2</a:t>
            </a:r>
            <a:endParaRPr sz="24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33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  <p:bldP spid="9224" grpId="0"/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6" name="矩形 9"/>
          <p:cNvSpPr>
            <a:spLocks noChangeArrowheads="1"/>
          </p:cNvSpPr>
          <p:nvPr/>
        </p:nvSpPr>
        <p:spPr bwMode="auto">
          <a:xfrm>
            <a:off x="468313" y="1155700"/>
            <a:ext cx="820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易错提醒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动力作用线、阻力作用线、支点一定作用在杠杆上，力臂不一定在杠杆上。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0920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表格 3"/>
          <p:cNvGraphicFramePr>
            <a:graphicFrameLocks noGrp="1"/>
          </p:cNvGraphicFramePr>
          <p:nvPr/>
        </p:nvGraphicFramePr>
        <p:xfrm>
          <a:off x="755650" y="1109662"/>
          <a:ext cx="7637461" cy="3330575"/>
        </p:xfrm>
        <a:graphic>
          <a:graphicData uri="http://schemas.openxmlformats.org/drawingml/2006/table">
            <a:tbl>
              <a:tblPr/>
              <a:tblGrid>
                <a:gridCol w="1909762"/>
                <a:gridCol w="1908175"/>
                <a:gridCol w="1909762"/>
                <a:gridCol w="1909762"/>
              </a:tblGrid>
              <a:tr h="5238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分类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省力杠杆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费力杠杆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等臂杠杆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48748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示意图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67786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力臂关系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l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en-US" altLang="zh-CN" sz="2400" b="1" i="1">
                          <a:latin typeface="Times New Roman"/>
                        </a:rPr>
                        <a:t>l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l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en-US" altLang="zh-CN" sz="2400" b="1" i="1">
                          <a:latin typeface="Times New Roman"/>
                        </a:rPr>
                        <a:t>l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l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en-US" altLang="zh-CN" sz="2400" b="1" i="1">
                          <a:latin typeface="Times New Roman"/>
                        </a:rPr>
                        <a:t>l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力的关系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F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en-US" altLang="zh-CN" sz="2400" b="1" i="1">
                          <a:latin typeface="Times New Roman"/>
                        </a:rPr>
                        <a:t>F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F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en-US" altLang="zh-CN" sz="2400" b="1" i="1">
                          <a:latin typeface="Times New Roman"/>
                        </a:rPr>
                        <a:t>F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F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1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en-US" altLang="zh-CN" sz="2400" b="1" i="1">
                          <a:latin typeface="Times New Roman"/>
                        </a:rPr>
                        <a:t>F</a:t>
                      </a:r>
                      <a:r>
                        <a:rPr lang="en-US" altLang="zh-CN" sz="2400" b="1" baseline="-25000">
                          <a:latin typeface="Times New Roman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40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杠杆的分类</a:t>
            </a:r>
          </a:p>
        </p:txBody>
      </p:sp>
      <p:sp>
        <p:nvSpPr>
          <p:cNvPr id="13341" name="矩形 5"/>
          <p:cNvSpPr/>
          <p:nvPr/>
        </p:nvSpPr>
        <p:spPr>
          <a:xfrm>
            <a:off x="3387725" y="3190875"/>
            <a:ext cx="4937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＞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13342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9225" y="1870075"/>
            <a:ext cx="1866900" cy="11128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43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7088" y="1784350"/>
            <a:ext cx="1866900" cy="12350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44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7163" y="1979613"/>
            <a:ext cx="1789112" cy="10207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45" name="矩形 20"/>
          <p:cNvSpPr/>
          <p:nvPr/>
        </p:nvSpPr>
        <p:spPr>
          <a:xfrm>
            <a:off x="3286125" y="3867150"/>
            <a:ext cx="4937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＜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46" name="矩形 21"/>
          <p:cNvSpPr/>
          <p:nvPr/>
        </p:nvSpPr>
        <p:spPr>
          <a:xfrm>
            <a:off x="5230813" y="3203575"/>
            <a:ext cx="49371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＜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47" name="矩形 22"/>
          <p:cNvSpPr/>
          <p:nvPr/>
        </p:nvSpPr>
        <p:spPr>
          <a:xfrm>
            <a:off x="5200650" y="3844925"/>
            <a:ext cx="4937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＞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48" name="矩形 24"/>
          <p:cNvSpPr/>
          <p:nvPr/>
        </p:nvSpPr>
        <p:spPr>
          <a:xfrm>
            <a:off x="7246938" y="3233738"/>
            <a:ext cx="4937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＝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3349" name="矩形 25"/>
          <p:cNvSpPr/>
          <p:nvPr/>
        </p:nvSpPr>
        <p:spPr>
          <a:xfrm>
            <a:off x="7234238" y="3910013"/>
            <a:ext cx="4937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＝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06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/>
      <p:bldP spid="13345" grpId="0"/>
      <p:bldP spid="13346" grpId="0"/>
      <p:bldP spid="13347" grpId="0"/>
      <p:bldP spid="13348" grpId="0"/>
      <p:bldP spid="133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表格 5"/>
          <p:cNvGraphicFramePr>
            <a:graphicFrameLocks noGrp="1"/>
          </p:cNvGraphicFramePr>
          <p:nvPr/>
        </p:nvGraphicFramePr>
        <p:xfrm>
          <a:off x="539750" y="855662"/>
          <a:ext cx="8064500" cy="2833688"/>
        </p:xfrm>
        <a:graphic>
          <a:graphicData uri="http://schemas.openxmlformats.org/drawingml/2006/table">
            <a:tbl>
              <a:tblPr/>
              <a:tblGrid>
                <a:gridCol w="1282700"/>
                <a:gridCol w="2260600"/>
                <a:gridCol w="2260600"/>
                <a:gridCol w="2260600"/>
              </a:tblGrid>
              <a:tr h="4905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分类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省力杠杆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费力杠杆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等臂杠杆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87788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特点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省力，</a:t>
                      </a:r>
                      <a:endParaRPr lang="en-US" altLang="zh-CN" sz="2400" b="1">
                        <a:latin typeface="Times New Roman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距离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费力，</a:t>
                      </a:r>
                      <a:endParaRPr lang="en-US" altLang="zh-CN" sz="2400" b="1">
                        <a:latin typeface="Times New Roman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距离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不省力，</a:t>
                      </a:r>
                      <a:endParaRPr lang="en-US" altLang="zh-CN" sz="2400" b="1">
                        <a:latin typeface="Times New Roman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也不费距离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46526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应用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开瓶器、老虎钳、羊角锤、撬棒、手推车等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镊子、筷子、船桨、钓鱼竿、理发剪等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托盘天平、跷跷板等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3570" marR="2357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383" name="矩形 2"/>
          <p:cNvSpPr/>
          <p:nvPr/>
        </p:nvSpPr>
        <p:spPr>
          <a:xfrm>
            <a:off x="2411413" y="1708150"/>
            <a:ext cx="4937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费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5384" name="矩形 6"/>
          <p:cNvSpPr/>
          <p:nvPr/>
        </p:nvSpPr>
        <p:spPr>
          <a:xfrm>
            <a:off x="4675188" y="1733550"/>
            <a:ext cx="4937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省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15385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58000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  <p:bldP spid="153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2"/>
          <p:cNvGrpSpPr/>
          <p:nvPr/>
        </p:nvGrpSpPr>
        <p:grpSpPr>
          <a:xfrm>
            <a:off x="2517775" y="195263"/>
            <a:ext cx="4235450" cy="2008187"/>
            <a:chOff x="1847662" y="1504750"/>
            <a:chExt cx="5448676" cy="2584754"/>
          </a:xfrm>
        </p:grpSpPr>
        <p:grpSp>
          <p:nvGrpSpPr>
            <p:cNvPr id="17410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17411" name="圆角矩形 4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17412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17413" name="椭圆 25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4" name="椭圆 26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415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17416" name="椭圆 23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椭圆 2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418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17419" name="文本框 16"/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17420" name="组合 9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17421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17422" name="椭圆 11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3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sp>
        <p:nvSpPr>
          <p:cNvPr id="17424" name="矩形 1">
            <a:hlinkClick r:id="rId3" action="ppaction://hlinksldjump"/>
          </p:cNvPr>
          <p:cNvSpPr/>
          <p:nvPr/>
        </p:nvSpPr>
        <p:spPr>
          <a:xfrm>
            <a:off x="1471613" y="1563688"/>
            <a:ext cx="6326187" cy="461962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杠杆作图</a:t>
            </a:r>
          </a:p>
        </p:txBody>
      </p:sp>
      <p:sp>
        <p:nvSpPr>
          <p:cNvPr id="17425" name="矩形 2">
            <a:hlinkClick r:id="rId4" action="ppaction://hlinksldjump"/>
          </p:cNvPr>
          <p:cNvSpPr/>
          <p:nvPr/>
        </p:nvSpPr>
        <p:spPr>
          <a:xfrm>
            <a:off x="1485900" y="2305050"/>
            <a:ext cx="6326188" cy="461963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杠杆的类型判断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sz="2400" b="1" kern="0">
              <a:solidFill>
                <a:prstClr val="white"/>
              </a:solidFill>
              <a:latin typeface="隶书" pitchFamily="49" charset="-122"/>
              <a:ea typeface="隶书" panose="02010509060101010101" pitchFamily="49" charset="-122"/>
            </a:endParaRPr>
          </a:p>
        </p:txBody>
      </p:sp>
      <p:sp>
        <p:nvSpPr>
          <p:cNvPr id="17426" name="矩形 3">
            <a:hlinkClick r:id="rId5" action="ppaction://hlinksldjump"/>
          </p:cNvPr>
          <p:cNvSpPr/>
          <p:nvPr/>
        </p:nvSpPr>
        <p:spPr>
          <a:xfrm>
            <a:off x="1458913" y="3067050"/>
            <a:ext cx="6326187" cy="461963"/>
          </a:xfrm>
          <a:prstGeom prst="rect">
            <a:avLst/>
          </a:prstGeom>
          <a:solidFill>
            <a:srgbClr val="EF9F9F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杠杆平衡条件的应用</a:t>
            </a:r>
          </a:p>
        </p:txBody>
      </p:sp>
      <p:sp>
        <p:nvSpPr>
          <p:cNvPr id="17427" name="矩形 51">
            <a:hlinkClick r:id="rId6" action="ppaction://hlinksldjump"/>
          </p:cNvPr>
          <p:cNvSpPr/>
          <p:nvPr/>
        </p:nvSpPr>
        <p:spPr bwMode="auto">
          <a:xfrm>
            <a:off x="1458913" y="3854450"/>
            <a:ext cx="6326188" cy="460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·4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实验</a:t>
            </a:r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探究杠杆的平衡条件</a:t>
            </a:r>
          </a:p>
        </p:txBody>
      </p:sp>
      <p:pic>
        <p:nvPicPr>
          <p:cNvPr id="17428" name="Picture 7" descr="C:\Users\Administrator\Desktop\习题课件\返回框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450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41651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nimBg="1"/>
      <p:bldP spid="17425" grpId="0" animBg="1"/>
      <p:bldP spid="17426" grpId="0" animBg="1"/>
      <p:bldP spid="1742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全屏显示(16:9)</PresentationFormat>
  <Paragraphs>173</Paragraphs>
  <Slides>32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Office 主题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</cp:revision>
  <dcterms:created xsi:type="dcterms:W3CDTF">2021-03-14T01:54:00Z</dcterms:created>
  <dcterms:modified xsi:type="dcterms:W3CDTF">2021-03-14T02:04:28Z</dcterms:modified>
</cp:coreProperties>
</file>