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308" r:id="rId4"/>
    <p:sldId id="309" r:id="rId5"/>
    <p:sldId id="306" r:id="rId6"/>
    <p:sldId id="310" r:id="rId7"/>
    <p:sldId id="311" r:id="rId8"/>
    <p:sldId id="312" r:id="rId9"/>
    <p:sldId id="313" r:id="rId10"/>
    <p:sldId id="314" r:id="rId11"/>
    <p:sldId id="307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9FE8"/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333" autoAdjust="0"/>
  </p:normalViewPr>
  <p:slideViewPr>
    <p:cSldViewPr snapToGrid="0">
      <p:cViewPr varScale="1">
        <p:scale>
          <a:sx n="86" d="100"/>
          <a:sy n="86" d="100"/>
        </p:scale>
        <p:origin x="-72" y="-156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56475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rId2" action="ppaction://hlinksldjump"/>
          </p:cNvPr>
          <p:cNvSpPr/>
          <p:nvPr userDrawn="1"/>
        </p:nvSpPr>
        <p:spPr>
          <a:xfrm>
            <a:off x="489028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/>
          </p:cNvPr>
          <p:cNvSpPr/>
          <p:nvPr userDrawn="1"/>
        </p:nvSpPr>
        <p:spPr>
          <a:xfrm>
            <a:off x="6952855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2019/9/29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2019/9/29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5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19F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19F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第十八章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4884356" y="485730"/>
            <a:ext cx="1821600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同侧圆角矩形 10">
            <a:hlinkClick r:id="rId14" action="ppaction://hlinksldjump" tooltip="点击进入"/>
          </p:cNvPr>
          <p:cNvSpPr/>
          <p:nvPr userDrawn="1"/>
        </p:nvSpPr>
        <p:spPr>
          <a:xfrm>
            <a:off x="6941756" y="485730"/>
            <a:ext cx="1821600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oleObject" Target="../embeddings/oleObject5.bin"/><Relationship Id="rId7" Type="http://schemas.openxmlformats.org/officeDocument/2006/relationships/package" Target="../embeddings/Microsoft_Word_Document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5.emf"/><Relationship Id="rId4" Type="http://schemas.openxmlformats.org/officeDocument/2006/relationships/package" Target="../embeddings/Microsoft_Word_Document5.docx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Word_Document1.docx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Document2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Word_Document3.docx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4.emf"/><Relationship Id="rId4" Type="http://schemas.openxmlformats.org/officeDocument/2006/relationships/package" Target="../embeddings/Microsoft_Word_Document4.docx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18.2</a:t>
            </a:r>
            <a:r>
              <a:rPr lang="zh-CN" altLang="zh-CN" dirty="0"/>
              <a:t>　怎样用电才安全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22556"/>
            <a:ext cx="11430000" cy="58354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下列生活中的做法不符合用电器安装规则和安全用电原则的是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利用停电机会用湿抹布和洗洁剂清洗教室内的插座　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原来的保险丝经常熔断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不查原因就换上一根铜导线　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在学校的学生寝室内使用电吹风、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热得快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等大功率家用电器　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早晨上学前在家里使用电熨斗熨衣服时突然停电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放下电熨斗后就背着书包上学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①②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②③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①②④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①②③④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据报道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某市地铁三号线存在安全事故隐患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整条线路所用电缆偷工减料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各项生产指标都不符合地铁施工标准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电缆线径的实际横截面积小于标称的横截面积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会造成电缆电线发热过大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可能发生火灾。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请你用学过的物理知识解释存在安全隐患的原因。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电缆线径的实际横截面积小于标称的横截面积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导线的横截面积小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电阻大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根据焦耳定律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Q=I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Rt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可知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在电流和时间一定时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它产生的热量就比较多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电缆的温度就升得较高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容易引发火灾。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248954" y="1147720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007457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21341" y="966762"/>
            <a:ext cx="11430000" cy="13864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17.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现代家庭中家用电器日益增多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安全用电是一个十分突出的问题。下表提供了一组人体电阻数据。如图所示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用电器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R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接在电压为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220 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的家庭电路上时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消耗的电功率为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1100 W,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电路中接有额定电流为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10 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的保险丝。则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endParaRPr lang="zh-CN" altLang="en-US" sz="2400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1096329"/>
              </p:ext>
            </p:extLst>
          </p:nvPr>
        </p:nvGraphicFramePr>
        <p:xfrm>
          <a:off x="-304799" y="2353167"/>
          <a:ext cx="8957555" cy="22068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name="文档" r:id="rId4" imgW="3894589" imgH="959488" progId="Word.Document.12">
                  <p:embed/>
                </p:oleObj>
              </mc:Choice>
              <mc:Fallback>
                <p:oleObj name="文档" r:id="rId4" imgW="3894589" imgH="9594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-304799" y="2353167"/>
                        <a:ext cx="8957555" cy="22068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2261717"/>
              </p:ext>
            </p:extLst>
          </p:nvPr>
        </p:nvGraphicFramePr>
        <p:xfrm>
          <a:off x="5262283" y="2222405"/>
          <a:ext cx="8826765" cy="20525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name="文档" r:id="rId7" imgW="3837724" imgH="892421" progId="Word.Document.12">
                  <p:embed/>
                </p:oleObj>
              </mc:Choice>
              <mc:Fallback>
                <p:oleObj name="文档" r:id="rId7" imgW="3837724" imgH="89242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262283" y="2222405"/>
                        <a:ext cx="8826765" cy="20525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421341" y="4274973"/>
            <a:ext cx="11546542" cy="2289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NEU-BZ-S92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只有用电器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接入电路时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通过保险丝的电流为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一个全身潮湿的人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赤脚站在地上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由于不小心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手接触到了火线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发生触电事故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则通过人体的电流为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0.025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上表电阻数据适用于此人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保险丝不能救人命的原因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人触电时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通过人体的电流远小于保险丝的熔断电流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46001" y="4394866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7446001" y="4717082"/>
            <a:ext cx="3908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3167614" y="5232164"/>
            <a:ext cx="84232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/>
          <p:cNvCxnSpPr/>
          <p:nvPr/>
        </p:nvCxnSpPr>
        <p:spPr>
          <a:xfrm>
            <a:off x="3167615" y="5554380"/>
            <a:ext cx="84232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3466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03076"/>
            <a:ext cx="11430000" cy="45058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过载与短路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当家中同时使用的用电器的总功率过大时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电路的总电流就会过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大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家庭电路中的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空气开关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会自动断开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切断电路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起到保护电路的作用。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引起电路中的电流超过规定值的原因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可能是电路连接用电器总功率过大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也可能发生了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短路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避免电流超过电线规定值引起火灾的一种好方法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是在电路中串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保险丝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在家庭电路中若发生以下三种情况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灯座里的两个线头相碰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开关里的两线头相碰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两孔插座中的两线头相碰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其中会引起电路中熔丝熔断的是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①②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①③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②③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①②③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240715" y="1847937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/>
          <p:cNvCxnSpPr/>
          <p:nvPr/>
        </p:nvCxnSpPr>
        <p:spPr>
          <a:xfrm>
            <a:off x="9240715" y="2170153"/>
            <a:ext cx="3908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3375374" y="2292781"/>
            <a:ext cx="1419047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/>
          <p:cNvCxnSpPr/>
          <p:nvPr/>
        </p:nvCxnSpPr>
        <p:spPr>
          <a:xfrm>
            <a:off x="3375375" y="2614997"/>
            <a:ext cx="141904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241775" y="3165991"/>
            <a:ext cx="94125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/>
          <p:cNvCxnSpPr/>
          <p:nvPr/>
        </p:nvCxnSpPr>
        <p:spPr>
          <a:xfrm>
            <a:off x="1241775" y="3488207"/>
            <a:ext cx="94125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706314" y="3602596"/>
            <a:ext cx="1122485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/>
          <p:cNvCxnSpPr/>
          <p:nvPr/>
        </p:nvCxnSpPr>
        <p:spPr>
          <a:xfrm>
            <a:off x="706315" y="3924812"/>
            <a:ext cx="112248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9028798" y="4492284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11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73366"/>
            <a:ext cx="11430000" cy="27330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避免触电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为了确保用电的安全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日常生活中更换灯泡、搬动电器前应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断开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电源开关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电饭锅、电热水器使用的是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三脚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电源插头。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小明无意间接触到了电动机的金属外壳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发生了触电事故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原因是金属外壳带电并且电动机的金属外壳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没有接地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。在发生触电事故的现场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不要用手去拉触电的人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而是要立即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切断电源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3480022"/>
              </p:ext>
            </p:extLst>
          </p:nvPr>
        </p:nvGraphicFramePr>
        <p:xfrm>
          <a:off x="1994647" y="3930090"/>
          <a:ext cx="8826765" cy="21769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文档" r:id="rId4" imgW="3837724" imgH="946507" progId="Word.Document.12">
                  <p:embed/>
                </p:oleObj>
              </mc:Choice>
              <mc:Fallback>
                <p:oleObj name="文档" r:id="rId4" imgW="3837724" imgH="94650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94647" y="3930090"/>
                        <a:ext cx="8826765" cy="21769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8507547" y="1633753"/>
            <a:ext cx="867111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/>
          <p:cNvCxnSpPr/>
          <p:nvPr/>
        </p:nvCxnSpPr>
        <p:spPr>
          <a:xfrm>
            <a:off x="8507548" y="1955969"/>
            <a:ext cx="8671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3622510" y="2053883"/>
            <a:ext cx="974204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/>
          <p:cNvCxnSpPr/>
          <p:nvPr/>
        </p:nvCxnSpPr>
        <p:spPr>
          <a:xfrm>
            <a:off x="3622510" y="2376099"/>
            <a:ext cx="97420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4339201" y="2930152"/>
            <a:ext cx="1410809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/>
          <p:cNvCxnSpPr/>
          <p:nvPr/>
        </p:nvCxnSpPr>
        <p:spPr>
          <a:xfrm>
            <a:off x="4339202" y="3252368"/>
            <a:ext cx="141080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3128240" y="3372889"/>
            <a:ext cx="1468474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/>
          <p:cNvCxnSpPr/>
          <p:nvPr/>
        </p:nvCxnSpPr>
        <p:spPr>
          <a:xfrm>
            <a:off x="3128240" y="3695105"/>
            <a:ext cx="146847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7358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411071"/>
            <a:ext cx="11430000" cy="22898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下列情况容易发生触电事故的是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火线断路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不使用绝缘层破损的导线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使用大功率家用电器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发现高压输电线掉落地面时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快步赶去用木棍挑开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80608" y="2531677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459023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46529" y="1046471"/>
            <a:ext cx="11627224" cy="27330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小军姐弟俩为妈妈庆祝母亲节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他们已使用了电饭锅蒸饭、电磁炉蒸鱼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开着油烟机炒菜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刚启动烤箱烤鸡时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家里的空气开关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跳闸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原因可能是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用电器的总功率过大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小军暂不使用烤箱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在手湿的情况下重新合上空气开关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继续炒菜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做法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不符合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符合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不符合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安全用电原则。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如图所示是家庭电路中造成电线燃烧的两种常见情况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甲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图所示的情况是过载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乙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图所示的情况是短路。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564799"/>
              </p:ext>
            </p:extLst>
          </p:nvPr>
        </p:nvGraphicFramePr>
        <p:xfrm>
          <a:off x="1080247" y="4248383"/>
          <a:ext cx="8826765" cy="17639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文档" r:id="rId4" imgW="3837724" imgH="766941" progId="Word.Document.12">
                  <p:embed/>
                </p:oleObj>
              </mc:Choice>
              <mc:Fallback>
                <p:oleObj name="文档" r:id="rId4" imgW="3837724" imgH="76694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80247" y="4248383"/>
                        <a:ext cx="8826765" cy="17639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8326315" y="1617278"/>
            <a:ext cx="2984236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/>
          <p:cNvCxnSpPr/>
          <p:nvPr/>
        </p:nvCxnSpPr>
        <p:spPr>
          <a:xfrm>
            <a:off x="8326315" y="1939494"/>
            <a:ext cx="298423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516844" y="2482250"/>
            <a:ext cx="108953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/>
          <p:cNvCxnSpPr/>
          <p:nvPr/>
        </p:nvCxnSpPr>
        <p:spPr>
          <a:xfrm>
            <a:off x="516845" y="2804466"/>
            <a:ext cx="108953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8491072" y="2918855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/>
          <p:cNvCxnSpPr/>
          <p:nvPr/>
        </p:nvCxnSpPr>
        <p:spPr>
          <a:xfrm>
            <a:off x="8491072" y="3241071"/>
            <a:ext cx="3908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961689" y="3371937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/>
          <p:cNvCxnSpPr/>
          <p:nvPr/>
        </p:nvCxnSpPr>
        <p:spPr>
          <a:xfrm>
            <a:off x="961689" y="3694153"/>
            <a:ext cx="3908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61682" y="958235"/>
            <a:ext cx="11430000" cy="14034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两点均是灯头连接导线的螺丝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当电路中的开关都断开时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站在地上的人用手接触电路中的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会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触电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用手接触电路中的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不会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触电。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7065700"/>
              </p:ext>
            </p:extLst>
          </p:nvPr>
        </p:nvGraphicFramePr>
        <p:xfrm>
          <a:off x="1645023" y="1923069"/>
          <a:ext cx="8826765" cy="14496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文档" r:id="rId4" imgW="3837724" imgH="630284" progId="Word.Document.12">
                  <p:embed/>
                </p:oleObj>
              </mc:Choice>
              <mc:Fallback>
                <p:oleObj name="文档" r:id="rId4" imgW="3837724" imgH="63028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45023" y="1923069"/>
                        <a:ext cx="8826765" cy="14496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461682" y="3809565"/>
            <a:ext cx="11430000" cy="22898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关于家庭用电及安全常识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低于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220 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的电压对人体是安全的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家庭电路中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各用电器都是串联在电路中的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不能用铜丝替代保险丝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控制用电器的开关应该接在该用电器和零线之间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21364" y="1506573"/>
            <a:ext cx="55407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/>
          <p:cNvCxnSpPr/>
          <p:nvPr/>
        </p:nvCxnSpPr>
        <p:spPr>
          <a:xfrm>
            <a:off x="3721365" y="1828789"/>
            <a:ext cx="55407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8614639" y="1506573"/>
            <a:ext cx="891826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/>
          <p:cNvCxnSpPr/>
          <p:nvPr/>
        </p:nvCxnSpPr>
        <p:spPr>
          <a:xfrm>
            <a:off x="8614640" y="1828789"/>
            <a:ext cx="89182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6950597" y="3932110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825646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24675"/>
            <a:ext cx="11430000" cy="406265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关于家庭电路及安全用电的理解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电能表的转盘转得越快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说明用电器消耗的电能越多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看完电视要切断电源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避免待机耗电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保险盒内的熔丝安装在零线上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空气开关跳闸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立即合上恢复供电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某同学家的电灯均正常工作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当他把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“220 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W”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的台灯插入插座后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闭合台灯开关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室内电灯全部熄灭。发生这一现象的原因可能是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插座处短路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台灯灯头处短路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插座处断路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台灯灯头处断路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55181" y="1658467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/>
          <p:cNvSpPr/>
          <p:nvPr/>
        </p:nvSpPr>
        <p:spPr>
          <a:xfrm>
            <a:off x="7428392" y="4302813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4181702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46529" y="948573"/>
            <a:ext cx="6965048" cy="517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如图所示的做法中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符合安全用电原则的是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6793314"/>
              </p:ext>
            </p:extLst>
          </p:nvPr>
        </p:nvGraphicFramePr>
        <p:xfrm>
          <a:off x="1752600" y="1661833"/>
          <a:ext cx="8826765" cy="48772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文档" r:id="rId4" imgW="3837724" imgH="2120537" progId="Word.Document.12">
                  <p:embed/>
                </p:oleObj>
              </mc:Choice>
              <mc:Fallback>
                <p:oleObj name="文档" r:id="rId4" imgW="3837724" imgH="212053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52600" y="1661833"/>
                        <a:ext cx="8826765" cy="48772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6423375" y="1068368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628009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189472"/>
            <a:ext cx="11430000" cy="27330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以人为本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创建平安和谐校园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是构建和谐社会的重要组成部分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同学们在日常生活中必须注意安全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珍惜生命。下列有关安全方面的说法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雷雨天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人在高处打伞行走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一定不会被雷击中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在两线插头的插排上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使用三线插头的用电器同样安全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学校新增了两个微机室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只更换额定电流较大的保险丝即可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家庭电路安装漏电保护器是防止漏电而采取的安全措施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034769" y="2770575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644295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" id="{35A1A427-B0BE-4EBA-BD37-B5B7F39F28CC}" vid="{6F90AB7F-A1D5-45F3-B48B-DC487930784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19</TotalTime>
  <Words>541</Words>
  <Application>Microsoft Office PowerPoint</Application>
  <PresentationFormat>自定义</PresentationFormat>
  <Paragraphs>50</Paragraphs>
  <Slides>11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数学模板</vt:lpstr>
      <vt:lpstr>文档</vt:lpstr>
      <vt:lpstr>18.2　怎样用电才安全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18.2　怎样用电才安全</dc:title>
  <dc:creator>微软用户</dc:creator>
  <cp:lastModifiedBy>dreamsummit</cp:lastModifiedBy>
  <cp:revision>4</cp:revision>
  <dcterms:created xsi:type="dcterms:W3CDTF">2019-09-24T08:12:42Z</dcterms:created>
  <dcterms:modified xsi:type="dcterms:W3CDTF">2019-09-29T09:38:17Z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