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C2EB-DCB2-44AA-A78B-84568CD4A1BA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854F3-7A12-47BF-BD24-447020140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90B9A0FD-CFCD-4ACD-8BE9-FC7DEAAB45A5}" type="slidenum">
              <a:rPr lang="en-US" altLang="zh-CN" sz="1200" smtClean="0"/>
              <a:pPr eaLnBrk="1" hangingPunct="1"/>
              <a:t>4</a:t>
            </a:fld>
            <a:endParaRPr lang="en-US" altLang="zh-CN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超级连接到</a:t>
            </a:r>
            <a:r>
              <a:rPr lang="en-US" altLang="zh-CN" smtClean="0">
                <a:ea typeface="宋体" charset="-122"/>
              </a:rPr>
              <a:t>〈</a:t>
            </a:r>
            <a:r>
              <a:rPr lang="zh-CN" altLang="en-US" smtClean="0">
                <a:ea typeface="宋体" charset="-122"/>
              </a:rPr>
              <a:t>苍穹寻奇</a:t>
            </a:r>
            <a:r>
              <a:rPr lang="en-US" altLang="zh-CN" smtClean="0">
                <a:ea typeface="宋体" charset="-122"/>
              </a:rPr>
              <a:t>〉38</a:t>
            </a:r>
            <a:r>
              <a:rPr lang="zh-CN" altLang="en-US" smtClean="0">
                <a:ea typeface="宋体" charset="-122"/>
              </a:rPr>
              <a:t>分</a:t>
            </a:r>
            <a:r>
              <a:rPr lang="en-US" altLang="zh-CN" smtClean="0">
                <a:ea typeface="宋体" charset="-122"/>
              </a:rPr>
              <a:t>30</a:t>
            </a:r>
            <a:r>
              <a:rPr lang="zh-CN" altLang="en-US" smtClean="0">
                <a:ea typeface="宋体" charset="-122"/>
              </a:rPr>
              <a:t>秒</a:t>
            </a:r>
            <a:r>
              <a:rPr lang="en-US" altLang="zh-CN" smtClean="0">
                <a:ea typeface="宋体" charset="-122"/>
              </a:rPr>
              <a:t>————41</a:t>
            </a:r>
            <a:r>
              <a:rPr lang="zh-CN" altLang="en-US" smtClean="0">
                <a:ea typeface="宋体" charset="-122"/>
              </a:rPr>
              <a:t>分</a:t>
            </a:r>
            <a:r>
              <a:rPr lang="en-US" altLang="zh-CN" smtClean="0">
                <a:ea typeface="宋体" charset="-122"/>
              </a:rPr>
              <a:t>20</a:t>
            </a:r>
            <a:r>
              <a:rPr lang="zh-CN" altLang="en-US" smtClean="0">
                <a:ea typeface="宋体" charset="-122"/>
              </a:rPr>
              <a:t>秒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D8DEFE25-D3F8-400D-84FB-D66C1B8B6B87}" type="slidenum">
              <a:rPr lang="en-US" altLang="zh-CN" sz="1200" smtClean="0"/>
              <a:pPr eaLnBrk="1" hangingPunct="1"/>
              <a:t>7</a:t>
            </a:fld>
            <a:endParaRPr lang="en-US" altLang="zh-CN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教师此处应</a:t>
            </a:r>
            <a:r>
              <a:rPr lang="zh-CN" altLang="en-US" smtClean="0">
                <a:solidFill>
                  <a:srgbClr val="FF0000"/>
                </a:solidFill>
                <a:ea typeface="宋体" charset="-122"/>
              </a:rPr>
              <a:t>板书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fld id="{F0268A27-C677-4778-8BDB-1CAE87163BAF}" type="slidenum">
              <a:rPr lang="en-US" altLang="zh-CN" sz="1200" smtClean="0"/>
              <a:pPr eaLnBrk="1" hangingPunct="1"/>
              <a:t>19</a:t>
            </a:fld>
            <a:endParaRPr lang="en-US" altLang="zh-CN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《</a:t>
            </a:r>
            <a:r>
              <a:rPr lang="zh-CN" altLang="en-US" smtClean="0">
                <a:ea typeface="宋体" charset="-122"/>
              </a:rPr>
              <a:t>宇宙和人</a:t>
            </a:r>
            <a:r>
              <a:rPr lang="en-US" altLang="zh-CN" smtClean="0">
                <a:ea typeface="宋体" charset="-122"/>
              </a:rPr>
              <a:t>》50</a:t>
            </a:r>
            <a:r>
              <a:rPr lang="zh-CN" altLang="en-US" smtClean="0">
                <a:ea typeface="宋体" charset="-122"/>
              </a:rPr>
              <a:t>分</a:t>
            </a:r>
            <a:r>
              <a:rPr lang="en-US" altLang="zh-CN" smtClean="0">
                <a:ea typeface="宋体" charset="-122"/>
              </a:rPr>
              <a:t>49</a:t>
            </a:r>
            <a:r>
              <a:rPr lang="zh-CN" altLang="en-US" smtClean="0">
                <a:ea typeface="宋体" charset="-122"/>
              </a:rPr>
              <a:t>秒</a:t>
            </a:r>
            <a:r>
              <a:rPr lang="en-US" altLang="zh-CN" smtClean="0">
                <a:ea typeface="宋体" charset="-122"/>
              </a:rPr>
              <a:t>————————53</a:t>
            </a:r>
            <a:r>
              <a:rPr lang="zh-CN" altLang="en-US" smtClean="0">
                <a:ea typeface="宋体" charset="-122"/>
              </a:rPr>
              <a:t>分</a:t>
            </a:r>
            <a:r>
              <a:rPr lang="en-US" altLang="zh-CN" smtClean="0">
                <a:ea typeface="宋体" charset="-122"/>
              </a:rPr>
              <a:t>44 </a:t>
            </a:r>
            <a:r>
              <a:rPr lang="zh-CN" altLang="en-US" smtClean="0">
                <a:ea typeface="宋体" charset="-122"/>
              </a:rPr>
              <a:t>秒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0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00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tint val="66000"/>
                <a:satMod val="160000"/>
              </a:schemeClr>
            </a:gs>
            <a:gs pos="3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9977;&#12289;&#23431;&#23449;&#25506;&#31192;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3485;&#31353;&#23547;&#22855;.rmv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tcedu.com.cn/xxfc/school_mingd/xszy/jy_yzts/mysun/sx1.htm" TargetMode="External"/><Relationship Id="rId7" Type="http://schemas.openxmlformats.org/officeDocument/2006/relationships/hyperlink" Target="http://www.astron.sh.cn/sun/tuxing.html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5121"/>
          <p:cNvSpPr>
            <a:spLocks noChangeArrowheads="1"/>
          </p:cNvSpPr>
          <p:nvPr/>
        </p:nvSpPr>
        <p:spPr bwMode="auto">
          <a:xfrm>
            <a:off x="1619250" y="1993107"/>
            <a:ext cx="59055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6000" b="1" dirty="0">
                <a:solidFill>
                  <a:schemeClr val="tx2"/>
                </a:solidFill>
                <a:ea typeface="华文行楷" pitchFamily="2" charset="-122"/>
              </a:rPr>
              <a:t>教学课件</a:t>
            </a:r>
          </a:p>
        </p:txBody>
      </p:sp>
      <p:sp>
        <p:nvSpPr>
          <p:cNvPr id="34819" name="文本框 5122"/>
          <p:cNvSpPr txBox="1">
            <a:spLocks noChangeArrowheads="1"/>
          </p:cNvSpPr>
          <p:nvPr/>
        </p:nvSpPr>
        <p:spPr bwMode="auto">
          <a:xfrm>
            <a:off x="685800" y="2420888"/>
            <a:ext cx="79898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en-US" altLang="zh-CN" sz="6000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/>
            <a:r>
              <a:rPr lang="zh-CN" altLang="en-US" sz="40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物理  八年级下册  江苏科技版</a:t>
            </a:r>
            <a:endParaRPr lang="zh-CN" altLang="zh-CN" sz="4000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 eaLnBrk="1" hangingPunct="1">
              <a:buFont typeface="Arial" charset="0"/>
              <a:buNone/>
            </a:pPr>
            <a:endParaRPr lang="en-US" altLang="zh-CN" sz="4000" b="1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862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[big worlds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85875"/>
            <a:ext cx="671512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1143000" y="5143500"/>
            <a:ext cx="6643688" cy="11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这张混合图显示了太阳和其余</a:t>
            </a:r>
            <a:r>
              <a:rPr lang="en-US" altLang="zh-CN" sz="2400" b="1" dirty="0">
                <a:latin typeface="+mn-ea"/>
                <a:ea typeface="+mn-ea"/>
              </a:rPr>
              <a:t>5</a:t>
            </a:r>
            <a:r>
              <a:rPr lang="zh-CN" altLang="en-US" sz="2400" b="1" dirty="0">
                <a:latin typeface="+mn-ea"/>
                <a:ea typeface="+mn-ea"/>
              </a:rPr>
              <a:t>个最大的行星的比例关系。（地球就是其中最小的星球。） </a:t>
            </a:r>
          </a:p>
        </p:txBody>
      </p:sp>
    </p:spTree>
    <p:extLst>
      <p:ext uri="{BB962C8B-B14F-4D97-AF65-F5344CB8AC3E}">
        <p14:creationId xmlns:p14="http://schemas.microsoft.com/office/powerpoint/2010/main" val="16253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射电望远镜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071563"/>
            <a:ext cx="7500937" cy="53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724525" y="5799138"/>
            <a:ext cx="309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j-ea"/>
                <a:ea typeface="+mj-ea"/>
              </a:rPr>
              <a:t>射电望远镜</a:t>
            </a:r>
          </a:p>
        </p:txBody>
      </p:sp>
      <p:grpSp>
        <p:nvGrpSpPr>
          <p:cNvPr id="45060" name="Group 5"/>
          <p:cNvGrpSpPr>
            <a:grpSpLocks/>
          </p:cNvGrpSpPr>
          <p:nvPr/>
        </p:nvGrpSpPr>
        <p:grpSpPr bwMode="auto">
          <a:xfrm>
            <a:off x="8686800" y="6553200"/>
            <a:ext cx="457200" cy="304800"/>
            <a:chOff x="5376" y="4128"/>
            <a:chExt cx="288" cy="192"/>
          </a:xfrm>
        </p:grpSpPr>
        <p:sp>
          <p:nvSpPr>
            <p:cNvPr id="45061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62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6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ab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143000"/>
            <a:ext cx="550068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500938" y="1785938"/>
            <a:ext cx="9366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哈勃望远镜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8572500" y="6429375"/>
            <a:ext cx="571500" cy="428625"/>
            <a:chOff x="5376" y="4128"/>
            <a:chExt cx="288" cy="192"/>
          </a:xfrm>
        </p:grpSpPr>
        <p:sp>
          <p:nvSpPr>
            <p:cNvPr id="46085" name="AutoShape 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8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51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86625" y="2143125"/>
            <a:ext cx="571500" cy="19288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latin typeface="+mj-ea"/>
              </a:rPr>
              <a:t>银河系全景</a:t>
            </a:r>
            <a:endParaRPr lang="zh-CN" altLang="en-US" sz="4000" dirty="0" smtClean="0">
              <a:latin typeface="+mj-ea"/>
            </a:endParaRPr>
          </a:p>
        </p:txBody>
      </p:sp>
      <p:pic>
        <p:nvPicPr>
          <p:cNvPr id="47107" name="Picture 3" descr="银河系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67151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5750" y="928688"/>
            <a:ext cx="650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⑷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群星和弥漫物质</a:t>
            </a:r>
            <a:r>
              <a:rPr lang="zh-CN" altLang="en-US" b="1" dirty="0">
                <a:latin typeface="+mn-ea"/>
                <a:ea typeface="+mn-ea"/>
              </a:rPr>
              <a:t>集合成一个庞大的天体系统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85813" y="5143500"/>
            <a:ext cx="6500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太阳是银河系中数以千亿计恒星中的一颗</a:t>
            </a:r>
          </a:p>
        </p:txBody>
      </p:sp>
      <p:grpSp>
        <p:nvGrpSpPr>
          <p:cNvPr id="47110" name="Group 7"/>
          <p:cNvGrpSpPr>
            <a:grpSpLocks/>
          </p:cNvGrpSpPr>
          <p:nvPr/>
        </p:nvGrpSpPr>
        <p:grpSpPr bwMode="auto">
          <a:xfrm>
            <a:off x="8429625" y="6429375"/>
            <a:ext cx="714375" cy="428625"/>
            <a:chOff x="5376" y="4128"/>
            <a:chExt cx="288" cy="192"/>
          </a:xfrm>
        </p:grpSpPr>
        <p:sp>
          <p:nvSpPr>
            <p:cNvPr id="47111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47112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3455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8" grpId="0" autoUpdateAnimBg="0"/>
      <p:bldP spid="2150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河外星系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6072188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929438" y="1643063"/>
            <a:ext cx="6429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+mj-ea"/>
                <a:ea typeface="+mj-ea"/>
              </a:rPr>
              <a:t>银河系全景</a:t>
            </a:r>
            <a:endParaRPr lang="zh-CN" altLang="en-US" sz="4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pSp>
        <p:nvGrpSpPr>
          <p:cNvPr id="48132" name="Group 7"/>
          <p:cNvGrpSpPr>
            <a:grpSpLocks/>
          </p:cNvGrpSpPr>
          <p:nvPr/>
        </p:nvGrpSpPr>
        <p:grpSpPr bwMode="auto">
          <a:xfrm>
            <a:off x="8429625" y="6429375"/>
            <a:ext cx="714375" cy="428625"/>
            <a:chOff x="5376" y="4128"/>
            <a:chExt cx="288" cy="192"/>
          </a:xfrm>
        </p:grpSpPr>
        <p:sp>
          <p:nvSpPr>
            <p:cNvPr id="48133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34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768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4625" y="1357313"/>
            <a:ext cx="4932363" cy="3997325"/>
            <a:chOff x="0" y="-80"/>
            <a:chExt cx="2971" cy="2352"/>
          </a:xfrm>
        </p:grpSpPr>
        <p:pic>
          <p:nvPicPr>
            <p:cNvPr id="49162" name="Picture 5" descr="27659.jpg (11807 字节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1" cy="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4" name="Text Box 6"/>
            <p:cNvSpPr txBox="1">
              <a:spLocks noChangeArrowheads="1"/>
            </p:cNvSpPr>
            <p:nvPr/>
          </p:nvSpPr>
          <p:spPr bwMode="auto">
            <a:xfrm>
              <a:off x="0" y="-80"/>
              <a:ext cx="340" cy="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0" lang="zh-CN" altLang="en-US" sz="40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银河附近星系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894263" y="1493838"/>
            <a:ext cx="4141787" cy="3649662"/>
            <a:chOff x="0" y="2084"/>
            <a:chExt cx="2789" cy="2299"/>
          </a:xfrm>
        </p:grpSpPr>
        <p:pic>
          <p:nvPicPr>
            <p:cNvPr id="49160" name="Picture 8" descr="仙女星系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84"/>
              <a:ext cx="2789" cy="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0" y="2774"/>
              <a:ext cx="431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0" lang="zh-CN" altLang="en-US" sz="4000" b="1" dirty="0">
                  <a:solidFill>
                    <a:srgbClr val="FFFF66"/>
                  </a:solidFill>
                  <a:latin typeface="+mj-ea"/>
                  <a:ea typeface="+mj-ea"/>
                </a:rPr>
                <a:t>仙女星系</a:t>
              </a:r>
            </a:p>
          </p:txBody>
        </p:sp>
      </p:grp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142875" y="5357813"/>
            <a:ext cx="889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紧靠银河系</a:t>
            </a:r>
            <a:r>
              <a:rPr lang="zh-CN" altLang="en-US" sz="2400" b="1" dirty="0">
                <a:latin typeface="+mn-ea"/>
                <a:ea typeface="+mn-ea"/>
              </a:rPr>
              <a:t>的星系是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仙女</a:t>
            </a:r>
            <a:r>
              <a:rPr lang="zh-CN" altLang="en-US" sz="2400" b="1" dirty="0">
                <a:latin typeface="+mn-ea"/>
                <a:ea typeface="+mn-ea"/>
              </a:rPr>
              <a:t>星系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en-US" sz="2400" b="1" dirty="0">
                <a:latin typeface="+mn-ea"/>
                <a:ea typeface="+mn-ea"/>
              </a:rPr>
              <a:t>它与我们相距</a:t>
            </a: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200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万光年</a:t>
            </a:r>
          </a:p>
        </p:txBody>
      </p:sp>
      <p:grpSp>
        <p:nvGrpSpPr>
          <p:cNvPr id="49157" name="Group 11"/>
          <p:cNvGrpSpPr>
            <a:grpSpLocks/>
          </p:cNvGrpSpPr>
          <p:nvPr/>
        </p:nvGrpSpPr>
        <p:grpSpPr bwMode="auto">
          <a:xfrm>
            <a:off x="8501063" y="6429375"/>
            <a:ext cx="642937" cy="428625"/>
            <a:chOff x="5376" y="4128"/>
            <a:chExt cx="288" cy="192"/>
          </a:xfrm>
        </p:grpSpPr>
        <p:sp>
          <p:nvSpPr>
            <p:cNvPr id="49158" name="AutoShape 12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59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72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81" name="Picture 17" descr="7-图片-37老鹰星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43375"/>
            <a:ext cx="33226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15" descr="7-图片-31不规则星系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28688"/>
            <a:ext cx="351472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72063" y="1143000"/>
            <a:ext cx="3289300" cy="2552700"/>
            <a:chOff x="3363" y="-66"/>
            <a:chExt cx="3153" cy="2373"/>
          </a:xfrm>
        </p:grpSpPr>
        <p:pic>
          <p:nvPicPr>
            <p:cNvPr id="50190" name="Picture 6" descr="27662.jpg (15474 字节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" y="-66"/>
              <a:ext cx="3153" cy="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 Box 7"/>
            <p:cNvSpPr txBox="1">
              <a:spLocks noChangeArrowheads="1"/>
            </p:cNvSpPr>
            <p:nvPr/>
          </p:nvSpPr>
          <p:spPr bwMode="auto">
            <a:xfrm>
              <a:off x="5833" y="200"/>
              <a:ext cx="543" cy="1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0" lang="zh-CN" altLang="en-US" b="1" dirty="0">
                  <a:solidFill>
                    <a:srgbClr val="FFFF66"/>
                  </a:solidFill>
                  <a:latin typeface="+mn-ea"/>
                  <a:ea typeface="+mn-ea"/>
                </a:rPr>
                <a:t>草帽星系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857750" y="4286250"/>
            <a:ext cx="3643313" cy="2247900"/>
            <a:chOff x="2789" y="2089"/>
            <a:chExt cx="2971" cy="2231"/>
          </a:xfrm>
        </p:grpSpPr>
        <p:pic>
          <p:nvPicPr>
            <p:cNvPr id="50188" name="Picture 12" descr="马头星云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089"/>
              <a:ext cx="2971" cy="2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5351" y="2335"/>
              <a:ext cx="409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0" lang="zh-CN" altLang="en-US" b="1" dirty="0">
                  <a:solidFill>
                    <a:srgbClr val="FFFF66"/>
                  </a:solidFill>
                  <a:latin typeface="+mn-ea"/>
                  <a:ea typeface="+mn-ea"/>
                </a:rPr>
                <a:t>马头星云</a:t>
              </a:r>
            </a:p>
          </p:txBody>
        </p:sp>
      </p:grp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500063" y="3643313"/>
            <a:ext cx="72326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散布在宇宙中的星系多达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１０００亿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个</a:t>
            </a: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642938" y="1285875"/>
            <a:ext cx="5540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solidFill>
                  <a:srgbClr val="FFFF00"/>
                </a:solidFill>
                <a:latin typeface="+mn-ea"/>
                <a:ea typeface="+mn-ea"/>
              </a:rPr>
              <a:t>不规则星系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571500" y="4657725"/>
            <a:ext cx="55403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solidFill>
                  <a:srgbClr val="FFFF00"/>
                </a:solidFill>
                <a:latin typeface="+mn-ea"/>
                <a:ea typeface="+mn-ea"/>
              </a:rPr>
              <a:t>老鹰星云</a:t>
            </a:r>
          </a:p>
        </p:txBody>
      </p:sp>
      <p:grpSp>
        <p:nvGrpSpPr>
          <p:cNvPr id="50185" name="Group 20"/>
          <p:cNvGrpSpPr>
            <a:grpSpLocks/>
          </p:cNvGrpSpPr>
          <p:nvPr/>
        </p:nvGrpSpPr>
        <p:grpSpPr bwMode="auto">
          <a:xfrm>
            <a:off x="8572500" y="6500813"/>
            <a:ext cx="519113" cy="357187"/>
            <a:chOff x="5376" y="4128"/>
            <a:chExt cx="288" cy="192"/>
          </a:xfrm>
        </p:grpSpPr>
        <p:sp>
          <p:nvSpPr>
            <p:cNvPr id="50186" name="AutoShape 21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  <p:sp>
          <p:nvSpPr>
            <p:cNvPr id="50187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2298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2" grpId="0"/>
      <p:bldP spid="1136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000125"/>
            <a:ext cx="592931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2176463" y="60213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166688" y="1052513"/>
            <a:ext cx="14160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0000FF"/>
                </a:solidFill>
                <a:latin typeface="+mj-ea"/>
                <a:ea typeface="+mj-ea"/>
              </a:rPr>
              <a:t>宇宙</a:t>
            </a:r>
            <a:r>
              <a:rPr lang="zh-CN" altLang="en-US" sz="4000" b="1" dirty="0">
                <a:solidFill>
                  <a:srgbClr val="FF0000"/>
                </a:solidFill>
                <a:latin typeface="+mj-ea"/>
                <a:ea typeface="+mj-ea"/>
              </a:rPr>
              <a:t>是一个有</a:t>
            </a:r>
            <a:r>
              <a:rPr lang="zh-CN" altLang="en-US" sz="4000" b="1" dirty="0">
                <a:solidFill>
                  <a:schemeClr val="accent2"/>
                </a:solidFill>
                <a:latin typeface="+mj-ea"/>
                <a:ea typeface="+mj-ea"/>
              </a:rPr>
              <a:t>层次</a:t>
            </a:r>
            <a:r>
              <a:rPr lang="zh-CN" altLang="en-US" sz="4000" b="1" dirty="0">
                <a:solidFill>
                  <a:srgbClr val="FF0000"/>
                </a:solidFill>
                <a:latin typeface="+mj-ea"/>
                <a:ea typeface="+mj-ea"/>
              </a:rPr>
              <a:t>的天体结构系统</a:t>
            </a:r>
          </a:p>
        </p:txBody>
      </p:sp>
      <p:grpSp>
        <p:nvGrpSpPr>
          <p:cNvPr id="51205" name="Group 11"/>
          <p:cNvGrpSpPr>
            <a:grpSpLocks/>
          </p:cNvGrpSpPr>
          <p:nvPr/>
        </p:nvGrpSpPr>
        <p:grpSpPr bwMode="auto">
          <a:xfrm>
            <a:off x="8429625" y="6429375"/>
            <a:ext cx="714375" cy="428625"/>
            <a:chOff x="5376" y="4128"/>
            <a:chExt cx="288" cy="192"/>
          </a:xfrm>
        </p:grpSpPr>
        <p:sp>
          <p:nvSpPr>
            <p:cNvPr id="51206" name="AutoShape 12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07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4687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1752600" y="585152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792663" y="2760663"/>
            <a:ext cx="38512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b="1" dirty="0">
                <a:latin typeface="+mn-ea"/>
                <a:ea typeface="+mn-ea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天文学中，取</a:t>
            </a:r>
            <a:r>
              <a:rPr lang="zh-CN" altLang="en-US" b="1" dirty="0">
                <a:solidFill>
                  <a:srgbClr val="0000FF"/>
                </a:solidFill>
                <a:latin typeface="+mn-ea"/>
                <a:ea typeface="+mn-ea"/>
              </a:rPr>
              <a:t>地球到太阳的平均距离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为一个天文单位</a:t>
            </a:r>
            <a:r>
              <a:rPr lang="en-US" altLang="zh-CN" b="1" dirty="0">
                <a:latin typeface="+mn-ea"/>
                <a:ea typeface="+mn-ea"/>
              </a:rPr>
              <a:t>(AU)</a:t>
            </a:r>
          </a:p>
        </p:txBody>
      </p:sp>
      <p:sp>
        <p:nvSpPr>
          <p:cNvPr id="52228" name="Line 13"/>
          <p:cNvSpPr>
            <a:spLocks noChangeShapeType="1"/>
          </p:cNvSpPr>
          <p:nvPr/>
        </p:nvSpPr>
        <p:spPr bwMode="auto">
          <a:xfrm flipV="1">
            <a:off x="2801938" y="1916113"/>
            <a:ext cx="590550" cy="2492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2229" name="Picture 15" descr="sun_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85938"/>
            <a:ext cx="414337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Line 16"/>
          <p:cNvSpPr>
            <a:spLocks noChangeShapeType="1"/>
          </p:cNvSpPr>
          <p:nvPr/>
        </p:nvSpPr>
        <p:spPr bwMode="auto">
          <a:xfrm>
            <a:off x="3594100" y="2674938"/>
            <a:ext cx="328613" cy="1492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2231" name="Group 17"/>
          <p:cNvGrpSpPr>
            <a:grpSpLocks/>
          </p:cNvGrpSpPr>
          <p:nvPr/>
        </p:nvGrpSpPr>
        <p:grpSpPr bwMode="auto">
          <a:xfrm>
            <a:off x="8501063" y="6429375"/>
            <a:ext cx="642937" cy="428625"/>
            <a:chOff x="5376" y="4128"/>
            <a:chExt cx="288" cy="192"/>
          </a:xfrm>
        </p:grpSpPr>
        <p:sp>
          <p:nvSpPr>
            <p:cNvPr id="52232" name="AutoShape 1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233" name="AutoShape 1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18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428875" y="1857375"/>
            <a:ext cx="4714875" cy="785813"/>
          </a:xfrm>
          <a:prstGeom prst="cloudCallout">
            <a:avLst>
              <a:gd name="adj1" fmla="val 35977"/>
              <a:gd name="adj2" fmla="val 13375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kumimoji="0" lang="zh-CN" altLang="en-US" sz="3200" b="1" dirty="0">
                <a:solidFill>
                  <a:schemeClr val="bg1"/>
                </a:solidFill>
                <a:latin typeface="+mn-ea"/>
                <a:ea typeface="+mn-ea"/>
              </a:rPr>
              <a:t>宇宙从何而来？</a:t>
            </a:r>
          </a:p>
        </p:txBody>
      </p:sp>
      <p:pic>
        <p:nvPicPr>
          <p:cNvPr id="53251" name="Picture 3" descr="无标题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3000375"/>
            <a:ext cx="172561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3528" y="3873846"/>
            <a:ext cx="7056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宇宙起源于</a:t>
            </a:r>
            <a:r>
              <a:rPr lang="en-US" altLang="zh-CN" sz="2800" b="1" dirty="0">
                <a:solidFill>
                  <a:schemeClr val="accent2"/>
                </a:solidFill>
                <a:latin typeface="+mn-ea"/>
                <a:ea typeface="+mn-ea"/>
              </a:rPr>
              <a:t>150</a:t>
            </a:r>
            <a:r>
              <a:rPr lang="zh-CN" altLang="en-US" sz="2800" b="1" dirty="0">
                <a:solidFill>
                  <a:schemeClr val="accent2"/>
                </a:solidFill>
                <a:latin typeface="+mn-ea"/>
                <a:ea typeface="+mn-ea"/>
              </a:rPr>
              <a:t>亿年前的一次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大爆炸</a:t>
            </a:r>
          </a:p>
        </p:txBody>
      </p:sp>
      <p:grpSp>
        <p:nvGrpSpPr>
          <p:cNvPr id="53253" name="Group 7"/>
          <p:cNvGrpSpPr>
            <a:grpSpLocks/>
          </p:cNvGrpSpPr>
          <p:nvPr/>
        </p:nvGrpSpPr>
        <p:grpSpPr bwMode="auto">
          <a:xfrm>
            <a:off x="8501063" y="6429375"/>
            <a:ext cx="642937" cy="428625"/>
            <a:chOff x="5376" y="4128"/>
            <a:chExt cx="288" cy="192"/>
          </a:xfrm>
        </p:grpSpPr>
        <p:sp>
          <p:nvSpPr>
            <p:cNvPr id="53254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255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27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"/>
          <p:cNvSpPr>
            <a:spLocks noGrp="1"/>
          </p:cNvSpPr>
          <p:nvPr>
            <p:ph idx="4294967295"/>
          </p:nvPr>
        </p:nvSpPr>
        <p:spPr bwMode="auto">
          <a:xfrm>
            <a:off x="0" y="2392363"/>
            <a:ext cx="9144000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0" algn="ctr" eaLnBrk="1" hangingPunct="1"/>
            <a:r>
              <a:rPr lang="zh-CN" altLang="en-US" sz="3600" b="1" dirty="0" smtClean="0">
                <a:latin typeface="华文新魏" pitchFamily="2" charset="-122"/>
                <a:ea typeface="华文新魏" pitchFamily="2" charset="-122"/>
              </a:rPr>
              <a:t>第七章　从粒子到宇宙</a:t>
            </a:r>
            <a:endParaRPr lang="zh-CN" altLang="en-US" sz="66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indent="0" algn="ctr" eaLnBrk="1" hangingPunct="1"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60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、宇宙探秘</a:t>
            </a:r>
          </a:p>
        </p:txBody>
      </p:sp>
    </p:spTree>
    <p:extLst>
      <p:ext uri="{BB962C8B-B14F-4D97-AF65-F5344CB8AC3E}">
        <p14:creationId xmlns:p14="http://schemas.microsoft.com/office/powerpoint/2010/main" val="351689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88938" y="2498725"/>
            <a:ext cx="81835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2400" b="1" dirty="0">
                <a:latin typeface="+mn-ea"/>
                <a:ea typeface="+mn-ea"/>
              </a:rPr>
              <a:t>　　</a:t>
            </a:r>
            <a:r>
              <a:rPr kumimoji="0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宇宙起源于一个“原始火球”</a:t>
            </a:r>
            <a:r>
              <a:rPr kumimoji="0" lang="zh-CN" altLang="en-US" sz="2400" b="1" dirty="0">
                <a:latin typeface="+mn-ea"/>
                <a:ea typeface="+mn-ea"/>
              </a:rPr>
              <a:t>，</a:t>
            </a:r>
            <a:r>
              <a:rPr kumimoji="0" lang="en-US" altLang="zh-CN" sz="2400" b="1" dirty="0">
                <a:latin typeface="+mn-ea"/>
                <a:ea typeface="+mn-ea"/>
              </a:rPr>
              <a:t>……</a:t>
            </a:r>
            <a:r>
              <a:rPr kumimoji="0" lang="zh-CN" altLang="en-US" sz="2400" b="1" dirty="0">
                <a:latin typeface="+mn-ea"/>
                <a:ea typeface="+mn-ea"/>
              </a:rPr>
              <a:t>原始火球发生爆炸，这种爆炸是整体的，涉及</a:t>
            </a:r>
            <a:r>
              <a:rPr kumimoji="0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宇宙的全部物质及时间、空间</a:t>
            </a:r>
            <a:r>
              <a:rPr kumimoji="0" lang="zh-CN" altLang="en-US" sz="2400" b="1" dirty="0">
                <a:latin typeface="+mn-ea"/>
                <a:ea typeface="+mn-ea"/>
              </a:rPr>
              <a:t>，爆炸导致</a:t>
            </a:r>
            <a:r>
              <a:rPr kumimoji="0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宇宙空间处处膨胀</a:t>
            </a:r>
            <a:r>
              <a:rPr kumimoji="0" lang="zh-CN" altLang="en-US" sz="2400" b="1" dirty="0">
                <a:latin typeface="+mn-ea"/>
                <a:ea typeface="+mn-ea"/>
              </a:rPr>
              <a:t>，</a:t>
            </a:r>
            <a:r>
              <a:rPr kumimoji="0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温度降低</a:t>
            </a:r>
            <a:r>
              <a:rPr kumimoji="0" lang="zh-CN" altLang="en-US" sz="2400" b="1" dirty="0">
                <a:latin typeface="+mn-ea"/>
                <a:ea typeface="+mn-ea"/>
              </a:rPr>
              <a:t>，降到一定程度时，逐步形成</a:t>
            </a:r>
            <a:r>
              <a:rPr kumimoji="0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超星系团，星系团乃至恒星和行星</a:t>
            </a:r>
            <a:r>
              <a:rPr kumimoji="0" lang="zh-CN" altLang="en-US" sz="2400" b="1" dirty="0">
                <a:latin typeface="+mn-ea"/>
                <a:ea typeface="+mn-ea"/>
              </a:rPr>
              <a:t>等。</a:t>
            </a:r>
          </a:p>
          <a:p>
            <a:pPr>
              <a:defRPr/>
            </a:pPr>
            <a:endParaRPr kumimoji="0" lang="en-US" altLang="zh-CN" sz="2400" b="1" dirty="0">
              <a:latin typeface="+mn-ea"/>
              <a:ea typeface="+mn-ea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500063" y="1357313"/>
            <a:ext cx="3836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sz="4000" b="1" dirty="0">
                <a:solidFill>
                  <a:srgbClr val="0000FF"/>
                </a:solidFill>
                <a:latin typeface="+mj-ea"/>
                <a:ea typeface="+mj-ea"/>
              </a:rPr>
              <a:t>宇宙大爆炸模型</a:t>
            </a:r>
          </a:p>
        </p:txBody>
      </p:sp>
      <p:grpSp>
        <p:nvGrpSpPr>
          <p:cNvPr id="54276" name="Group 5"/>
          <p:cNvGrpSpPr>
            <a:grpSpLocks/>
          </p:cNvGrpSpPr>
          <p:nvPr/>
        </p:nvGrpSpPr>
        <p:grpSpPr bwMode="auto">
          <a:xfrm>
            <a:off x="8429625" y="6429375"/>
            <a:ext cx="714375" cy="428625"/>
            <a:chOff x="5376" y="4128"/>
            <a:chExt cx="288" cy="192"/>
          </a:xfrm>
        </p:grpSpPr>
        <p:sp>
          <p:nvSpPr>
            <p:cNvPr id="54277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78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49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07719" y="880618"/>
            <a:ext cx="8286750" cy="16677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2400" b="1" dirty="0">
                <a:latin typeface="+mn-ea"/>
                <a:ea typeface="+mn-ea"/>
              </a:rPr>
              <a:t>　　 当一列火车</a:t>
            </a:r>
            <a:r>
              <a:rPr kumimoji="0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迎面开来</a:t>
            </a:r>
            <a:r>
              <a:rPr kumimoji="0" lang="zh-CN" altLang="en-US" sz="2400" b="1" dirty="0">
                <a:latin typeface="+mn-ea"/>
                <a:ea typeface="+mn-ea"/>
              </a:rPr>
              <a:t>的时候，我们听到的汽笛声</a:t>
            </a:r>
            <a:r>
              <a:rPr kumimoji="0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音调升高</a:t>
            </a:r>
            <a:r>
              <a:rPr kumimoji="0" lang="zh-CN" altLang="en-US" sz="2400" b="1" dirty="0">
                <a:latin typeface="+mn-ea"/>
                <a:ea typeface="+mn-ea"/>
              </a:rPr>
              <a:t>（声波的波长变短），而当他</a:t>
            </a:r>
            <a:r>
              <a:rPr kumimoji="0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远离</a:t>
            </a:r>
            <a:r>
              <a:rPr kumimoji="0" lang="zh-CN" altLang="en-US" sz="2400" b="1" dirty="0">
                <a:latin typeface="+mn-ea"/>
                <a:ea typeface="+mn-ea"/>
              </a:rPr>
              <a:t>我们时，音调就明显</a:t>
            </a:r>
            <a:r>
              <a:rPr kumimoji="0"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降低。</a:t>
            </a:r>
            <a:r>
              <a:rPr kumimoji="0" lang="zh-CN" altLang="en-US" sz="2400" b="1" dirty="0">
                <a:latin typeface="+mn-ea"/>
                <a:ea typeface="+mn-ea"/>
              </a:rPr>
              <a:t>叫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547664" y="2045554"/>
            <a:ext cx="2448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多普勒效应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14313" y="2708920"/>
            <a:ext cx="8286750" cy="193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2800" b="1" dirty="0">
                <a:latin typeface="+mn-ea"/>
                <a:ea typeface="+mn-ea"/>
              </a:rPr>
              <a:t>　　科学家们用仪器观测星系发出的光，发现</a:t>
            </a:r>
            <a:r>
              <a:rPr kumimoji="0"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星系的光谱向长波方向偏移</a:t>
            </a:r>
            <a:r>
              <a:rPr kumimoji="0" lang="zh-CN" altLang="en-US" sz="2800" b="1" dirty="0">
                <a:latin typeface="+mn-ea"/>
                <a:ea typeface="+mn-ea"/>
              </a:rPr>
              <a:t>，称之为</a:t>
            </a:r>
            <a:r>
              <a:rPr kumimoji="0"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谱线“红移”</a:t>
            </a:r>
            <a:r>
              <a:rPr kumimoji="0" lang="zh-CN" altLang="en-US" sz="2800" b="1" dirty="0">
                <a:latin typeface="+mn-ea"/>
                <a:ea typeface="+mn-ea"/>
              </a:rPr>
              <a:t>，这一现象说明了</a:t>
            </a:r>
            <a:endParaRPr kumimoji="0" lang="zh-CN" altLang="en-US" sz="2800" b="1" dirty="0">
              <a:solidFill>
                <a:srgbClr val="993300"/>
              </a:solidFill>
              <a:latin typeface="+mn-ea"/>
              <a:ea typeface="+mn-ea"/>
            </a:endParaRPr>
          </a:p>
        </p:txBody>
      </p:sp>
      <p:grpSp>
        <p:nvGrpSpPr>
          <p:cNvPr id="55301" name="Group 7"/>
          <p:cNvGrpSpPr>
            <a:grpSpLocks/>
          </p:cNvGrpSpPr>
          <p:nvPr/>
        </p:nvGrpSpPr>
        <p:grpSpPr bwMode="auto">
          <a:xfrm>
            <a:off x="8501063" y="6429375"/>
            <a:ext cx="642937" cy="428625"/>
            <a:chOff x="5376" y="4128"/>
            <a:chExt cx="288" cy="192"/>
          </a:xfrm>
        </p:grpSpPr>
        <p:sp>
          <p:nvSpPr>
            <p:cNvPr id="23560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23561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</p:grp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2411760" y="4116037"/>
            <a:ext cx="37081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CN" altLang="en-US" sz="2800" b="1" dirty="0">
                <a:solidFill>
                  <a:srgbClr val="993300"/>
                </a:solidFill>
                <a:latin typeface="+mn-ea"/>
                <a:ea typeface="+mn-ea"/>
              </a:rPr>
              <a:t>星系在远离我们</a:t>
            </a:r>
          </a:p>
        </p:txBody>
      </p:sp>
    </p:spTree>
    <p:extLst>
      <p:ext uri="{BB962C8B-B14F-4D97-AF65-F5344CB8AC3E}">
        <p14:creationId xmlns:p14="http://schemas.microsoft.com/office/powerpoint/2010/main" val="162906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05" grpId="0"/>
      <p:bldP spid="1024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6" descr="sun_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28688"/>
            <a:ext cx="881697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42875" y="2538413"/>
            <a:ext cx="1500188" cy="4619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 dirty="0">
                <a:solidFill>
                  <a:schemeClr val="tx2"/>
                </a:solidFill>
                <a:latin typeface="+mn-ea"/>
                <a:ea typeface="+mn-ea"/>
              </a:rPr>
              <a:t>宇宙组成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987675" y="4518025"/>
            <a:ext cx="15462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太阳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987675" y="5813425"/>
            <a:ext cx="122396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行星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6715125" y="1466850"/>
            <a:ext cx="1868488" cy="461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太阳系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2541588" y="2109788"/>
            <a:ext cx="1673225" cy="4619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银河系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2555875" y="3087688"/>
            <a:ext cx="1931988" cy="4619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河外星系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92275" y="2357438"/>
            <a:ext cx="836613" cy="922337"/>
            <a:chOff x="2517" y="1525"/>
            <a:chExt cx="454" cy="499"/>
          </a:xfrm>
        </p:grpSpPr>
        <p:sp>
          <p:nvSpPr>
            <p:cNvPr id="24616" name="Line 10"/>
            <p:cNvSpPr>
              <a:spLocks noChangeShapeType="1"/>
            </p:cNvSpPr>
            <p:nvPr/>
          </p:nvSpPr>
          <p:spPr bwMode="auto">
            <a:xfrm>
              <a:off x="2744" y="1525"/>
              <a:ext cx="22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17" name="Line 11"/>
            <p:cNvSpPr>
              <a:spLocks noChangeShapeType="1"/>
            </p:cNvSpPr>
            <p:nvPr/>
          </p:nvSpPr>
          <p:spPr bwMode="auto">
            <a:xfrm>
              <a:off x="2744" y="2024"/>
              <a:ext cx="22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18" name="Line 12"/>
            <p:cNvSpPr>
              <a:spLocks noChangeShapeType="1"/>
            </p:cNvSpPr>
            <p:nvPr/>
          </p:nvSpPr>
          <p:spPr bwMode="auto">
            <a:xfrm>
              <a:off x="2744" y="1525"/>
              <a:ext cx="0" cy="4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19" name="Line 13"/>
            <p:cNvSpPr>
              <a:spLocks noChangeShapeType="1"/>
            </p:cNvSpPr>
            <p:nvPr/>
          </p:nvSpPr>
          <p:spPr bwMode="auto">
            <a:xfrm>
              <a:off x="2517" y="1752"/>
              <a:ext cx="22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214813" y="2008188"/>
            <a:ext cx="515937" cy="706437"/>
            <a:chOff x="2517" y="1525"/>
            <a:chExt cx="454" cy="499"/>
          </a:xfrm>
        </p:grpSpPr>
        <p:sp>
          <p:nvSpPr>
            <p:cNvPr id="24612" name="Line 15"/>
            <p:cNvSpPr>
              <a:spLocks noChangeShapeType="1"/>
            </p:cNvSpPr>
            <p:nvPr/>
          </p:nvSpPr>
          <p:spPr bwMode="auto">
            <a:xfrm>
              <a:off x="2745" y="1525"/>
              <a:ext cx="2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13" name="Line 16"/>
            <p:cNvSpPr>
              <a:spLocks noChangeShapeType="1"/>
            </p:cNvSpPr>
            <p:nvPr/>
          </p:nvSpPr>
          <p:spPr bwMode="auto">
            <a:xfrm>
              <a:off x="2745" y="2024"/>
              <a:ext cx="2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14" name="Line 17"/>
            <p:cNvSpPr>
              <a:spLocks noChangeShapeType="1"/>
            </p:cNvSpPr>
            <p:nvPr/>
          </p:nvSpPr>
          <p:spPr bwMode="auto">
            <a:xfrm>
              <a:off x="2745" y="1525"/>
              <a:ext cx="0" cy="4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15" name="Line 18"/>
            <p:cNvSpPr>
              <a:spLocks noChangeShapeType="1"/>
            </p:cNvSpPr>
            <p:nvPr/>
          </p:nvSpPr>
          <p:spPr bwMode="auto">
            <a:xfrm>
              <a:off x="2517" y="1752"/>
              <a:ext cx="22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10800000" flipH="1">
            <a:off x="6286500" y="1689100"/>
            <a:ext cx="385763" cy="596900"/>
            <a:chOff x="2517" y="1525"/>
            <a:chExt cx="454" cy="499"/>
          </a:xfrm>
        </p:grpSpPr>
        <p:sp>
          <p:nvSpPr>
            <p:cNvPr id="24608" name="Line 20"/>
            <p:cNvSpPr>
              <a:spLocks noChangeShapeType="1"/>
            </p:cNvSpPr>
            <p:nvPr/>
          </p:nvSpPr>
          <p:spPr bwMode="auto">
            <a:xfrm>
              <a:off x="2752" y="1525"/>
              <a:ext cx="22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09" name="Line 21"/>
            <p:cNvSpPr>
              <a:spLocks noChangeShapeType="1"/>
            </p:cNvSpPr>
            <p:nvPr/>
          </p:nvSpPr>
          <p:spPr bwMode="auto">
            <a:xfrm>
              <a:off x="2752" y="2024"/>
              <a:ext cx="22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10" name="Line 22"/>
            <p:cNvSpPr>
              <a:spLocks noChangeShapeType="1"/>
            </p:cNvSpPr>
            <p:nvPr/>
          </p:nvSpPr>
          <p:spPr bwMode="auto">
            <a:xfrm>
              <a:off x="2752" y="1525"/>
              <a:ext cx="0" cy="4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11" name="Line 23"/>
            <p:cNvSpPr>
              <a:spLocks noChangeShapeType="1"/>
            </p:cNvSpPr>
            <p:nvPr/>
          </p:nvSpPr>
          <p:spPr bwMode="auto">
            <a:xfrm>
              <a:off x="2517" y="1752"/>
              <a:ext cx="2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56332" name="WordArt 24"/>
          <p:cNvSpPr>
            <a:spLocks noChangeArrowheads="1" noChangeShapeType="1" noTextEdit="1"/>
          </p:cNvSpPr>
          <p:nvPr/>
        </p:nvSpPr>
        <p:spPr bwMode="auto">
          <a:xfrm>
            <a:off x="6084888" y="4140200"/>
            <a:ext cx="1801812" cy="868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小结</a:t>
            </a:r>
          </a:p>
        </p:txBody>
      </p:sp>
      <p:sp>
        <p:nvSpPr>
          <p:cNvPr id="127001" name="Text Box 25"/>
          <p:cNvSpPr txBox="1">
            <a:spLocks noChangeArrowheads="1"/>
          </p:cNvSpPr>
          <p:nvPr/>
        </p:nvSpPr>
        <p:spPr bwMode="auto">
          <a:xfrm>
            <a:off x="4714875" y="1752600"/>
            <a:ext cx="1544638" cy="461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群星</a:t>
            </a:r>
          </a:p>
        </p:txBody>
      </p:sp>
      <p:sp>
        <p:nvSpPr>
          <p:cNvPr id="127002" name="Text Box 26"/>
          <p:cNvSpPr txBox="1">
            <a:spLocks noChangeArrowheads="1"/>
          </p:cNvSpPr>
          <p:nvPr/>
        </p:nvSpPr>
        <p:spPr bwMode="auto">
          <a:xfrm>
            <a:off x="4786313" y="2466975"/>
            <a:ext cx="1866900" cy="461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弥漫物质</a:t>
            </a:r>
          </a:p>
        </p:txBody>
      </p:sp>
      <p:sp>
        <p:nvSpPr>
          <p:cNvPr id="127003" name="Text Box 27"/>
          <p:cNvSpPr txBox="1">
            <a:spLocks noChangeArrowheads="1"/>
          </p:cNvSpPr>
          <p:nvPr/>
        </p:nvSpPr>
        <p:spPr bwMode="auto">
          <a:xfrm>
            <a:off x="131763" y="5181600"/>
            <a:ext cx="1868487" cy="461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太阳系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051050" y="5022850"/>
            <a:ext cx="836613" cy="922338"/>
            <a:chOff x="2517" y="1525"/>
            <a:chExt cx="454" cy="499"/>
          </a:xfrm>
        </p:grpSpPr>
        <p:sp>
          <p:nvSpPr>
            <p:cNvPr id="24604" name="Line 29"/>
            <p:cNvSpPr>
              <a:spLocks noChangeShapeType="1"/>
            </p:cNvSpPr>
            <p:nvPr/>
          </p:nvSpPr>
          <p:spPr bwMode="auto">
            <a:xfrm>
              <a:off x="2744" y="1525"/>
              <a:ext cx="22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05" name="Line 30"/>
            <p:cNvSpPr>
              <a:spLocks noChangeShapeType="1"/>
            </p:cNvSpPr>
            <p:nvPr/>
          </p:nvSpPr>
          <p:spPr bwMode="auto">
            <a:xfrm>
              <a:off x="2744" y="2024"/>
              <a:ext cx="22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06" name="Line 31"/>
            <p:cNvSpPr>
              <a:spLocks noChangeShapeType="1"/>
            </p:cNvSpPr>
            <p:nvPr/>
          </p:nvSpPr>
          <p:spPr bwMode="auto">
            <a:xfrm>
              <a:off x="2744" y="1525"/>
              <a:ext cx="0" cy="4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07" name="Line 32"/>
            <p:cNvSpPr>
              <a:spLocks noChangeShapeType="1"/>
            </p:cNvSpPr>
            <p:nvPr/>
          </p:nvSpPr>
          <p:spPr bwMode="auto">
            <a:xfrm>
              <a:off x="2517" y="1752"/>
              <a:ext cx="22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214813" y="5649913"/>
            <a:ext cx="836612" cy="922337"/>
            <a:chOff x="2517" y="1525"/>
            <a:chExt cx="454" cy="499"/>
          </a:xfrm>
        </p:grpSpPr>
        <p:sp>
          <p:nvSpPr>
            <p:cNvPr id="24600" name="Line 34"/>
            <p:cNvSpPr>
              <a:spLocks noChangeShapeType="1"/>
            </p:cNvSpPr>
            <p:nvPr/>
          </p:nvSpPr>
          <p:spPr bwMode="auto">
            <a:xfrm>
              <a:off x="2744" y="1525"/>
              <a:ext cx="22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01" name="Line 35"/>
            <p:cNvSpPr>
              <a:spLocks noChangeShapeType="1"/>
            </p:cNvSpPr>
            <p:nvPr/>
          </p:nvSpPr>
          <p:spPr bwMode="auto">
            <a:xfrm>
              <a:off x="2744" y="2024"/>
              <a:ext cx="22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02" name="Line 36"/>
            <p:cNvSpPr>
              <a:spLocks noChangeShapeType="1"/>
            </p:cNvSpPr>
            <p:nvPr/>
          </p:nvSpPr>
          <p:spPr bwMode="auto">
            <a:xfrm>
              <a:off x="2744" y="1525"/>
              <a:ext cx="0" cy="4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603" name="Line 37"/>
            <p:cNvSpPr>
              <a:spLocks noChangeShapeType="1"/>
            </p:cNvSpPr>
            <p:nvPr/>
          </p:nvSpPr>
          <p:spPr bwMode="auto">
            <a:xfrm>
              <a:off x="2517" y="1752"/>
              <a:ext cx="22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27014" name="Text Box 38"/>
          <p:cNvSpPr txBox="1">
            <a:spLocks noChangeArrowheads="1"/>
          </p:cNvSpPr>
          <p:nvPr/>
        </p:nvSpPr>
        <p:spPr bwMode="auto">
          <a:xfrm>
            <a:off x="5072063" y="6253163"/>
            <a:ext cx="12223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地球</a:t>
            </a:r>
          </a:p>
        </p:txBody>
      </p:sp>
      <p:grpSp>
        <p:nvGrpSpPr>
          <p:cNvPr id="56339" name="Group 39"/>
          <p:cNvGrpSpPr>
            <a:grpSpLocks/>
          </p:cNvGrpSpPr>
          <p:nvPr/>
        </p:nvGrpSpPr>
        <p:grpSpPr bwMode="auto">
          <a:xfrm>
            <a:off x="8429625" y="6500813"/>
            <a:ext cx="714375" cy="357187"/>
            <a:chOff x="5376" y="4128"/>
            <a:chExt cx="288" cy="192"/>
          </a:xfrm>
        </p:grpSpPr>
        <p:sp>
          <p:nvSpPr>
            <p:cNvPr id="24598" name="AutoShape 4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599" name="AutoShape 4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27021" name="Text Box 45"/>
          <p:cNvSpPr txBox="1">
            <a:spLocks noChangeArrowheads="1"/>
          </p:cNvSpPr>
          <p:nvPr/>
        </p:nvSpPr>
        <p:spPr bwMode="auto">
          <a:xfrm>
            <a:off x="6715125" y="2071688"/>
            <a:ext cx="1833563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千亿个</a:t>
            </a:r>
          </a:p>
        </p:txBody>
      </p:sp>
      <p:sp>
        <p:nvSpPr>
          <p:cNvPr id="46" name="矩形 45"/>
          <p:cNvSpPr/>
          <p:nvPr/>
        </p:nvSpPr>
        <p:spPr>
          <a:xfrm>
            <a:off x="4643438" y="5429250"/>
            <a:ext cx="19288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千亿个</a:t>
            </a:r>
          </a:p>
        </p:txBody>
      </p:sp>
    </p:spTree>
    <p:extLst>
      <p:ext uri="{BB962C8B-B14F-4D97-AF65-F5344CB8AC3E}">
        <p14:creationId xmlns:p14="http://schemas.microsoft.com/office/powerpoint/2010/main" val="20277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  <p:bldP spid="126982" grpId="0" animBg="1"/>
      <p:bldP spid="126983" grpId="0" animBg="1"/>
      <p:bldP spid="126984" grpId="0" animBg="1"/>
      <p:bldP spid="127001" grpId="0" animBg="1"/>
      <p:bldP spid="127002" grpId="0" animBg="1"/>
      <p:bldP spid="127003" grpId="0" animBg="1"/>
      <p:bldP spid="127021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28688"/>
            <a:ext cx="881697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357563" y="1798638"/>
            <a:ext cx="27368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sz="4000" b="1" dirty="0">
                <a:solidFill>
                  <a:schemeClr val="bg1"/>
                </a:solidFill>
                <a:latin typeface="+mj-ea"/>
                <a:ea typeface="+mj-ea"/>
              </a:rPr>
              <a:t>宇宙起源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4143375" y="3214688"/>
            <a:ext cx="649288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星系团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860425" y="3313113"/>
            <a:ext cx="18716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宇宙大爆炸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3055938" y="2952750"/>
            <a:ext cx="792162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超星系团</a:t>
            </a:r>
          </a:p>
        </p:txBody>
      </p:sp>
      <p:sp>
        <p:nvSpPr>
          <p:cNvPr id="134151" name="Line 7"/>
          <p:cNvSpPr>
            <a:spLocks noChangeShapeType="1"/>
          </p:cNvSpPr>
          <p:nvPr/>
        </p:nvSpPr>
        <p:spPr bwMode="auto">
          <a:xfrm>
            <a:off x="2714625" y="3571875"/>
            <a:ext cx="35718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3786188" y="3786188"/>
            <a:ext cx="35718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5072063" y="3384550"/>
            <a:ext cx="719137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星系</a:t>
            </a:r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4783138" y="3786188"/>
            <a:ext cx="2889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786438" y="3286125"/>
            <a:ext cx="935037" cy="1223963"/>
            <a:chOff x="2517" y="1525"/>
            <a:chExt cx="454" cy="499"/>
          </a:xfrm>
        </p:grpSpPr>
        <p:sp>
          <p:nvSpPr>
            <p:cNvPr id="57361" name="Line 12"/>
            <p:cNvSpPr>
              <a:spLocks noChangeShapeType="1"/>
            </p:cNvSpPr>
            <p:nvPr/>
          </p:nvSpPr>
          <p:spPr bwMode="auto">
            <a:xfrm>
              <a:off x="2744" y="1525"/>
              <a:ext cx="22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62" name="Line 13"/>
            <p:cNvSpPr>
              <a:spLocks noChangeShapeType="1"/>
            </p:cNvSpPr>
            <p:nvPr/>
          </p:nvSpPr>
          <p:spPr bwMode="auto">
            <a:xfrm>
              <a:off x="2744" y="2024"/>
              <a:ext cx="22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63" name="Line 14"/>
            <p:cNvSpPr>
              <a:spLocks noChangeShapeType="1"/>
            </p:cNvSpPr>
            <p:nvPr/>
          </p:nvSpPr>
          <p:spPr bwMode="auto">
            <a:xfrm>
              <a:off x="2744" y="1525"/>
              <a:ext cx="0" cy="4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64" name="Line 15"/>
            <p:cNvSpPr>
              <a:spLocks noChangeShapeType="1"/>
            </p:cNvSpPr>
            <p:nvPr/>
          </p:nvSpPr>
          <p:spPr bwMode="auto">
            <a:xfrm>
              <a:off x="2517" y="1752"/>
              <a:ext cx="22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6715125" y="4286250"/>
            <a:ext cx="13684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行星</a:t>
            </a: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6727825" y="3024188"/>
            <a:ext cx="13684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恒星</a:t>
            </a:r>
          </a:p>
        </p:txBody>
      </p:sp>
      <p:grpSp>
        <p:nvGrpSpPr>
          <p:cNvPr id="57358" name="Group 19"/>
          <p:cNvGrpSpPr>
            <a:grpSpLocks/>
          </p:cNvGrpSpPr>
          <p:nvPr/>
        </p:nvGrpSpPr>
        <p:grpSpPr bwMode="auto">
          <a:xfrm>
            <a:off x="8501063" y="6429375"/>
            <a:ext cx="642937" cy="428625"/>
            <a:chOff x="5376" y="4128"/>
            <a:chExt cx="288" cy="192"/>
          </a:xfrm>
        </p:grpSpPr>
        <p:sp>
          <p:nvSpPr>
            <p:cNvPr id="57359" name="AutoShape 2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0" name="AutoShape 2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068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4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8" grpId="0" animBg="1"/>
      <p:bldP spid="134149" grpId="0" animBg="1"/>
      <p:bldP spid="134150" grpId="0" animBg="1"/>
      <p:bldP spid="134151" grpId="0" animBg="1"/>
      <p:bldP spid="134152" grpId="0" animBg="1"/>
      <p:bldP spid="134153" grpId="0" animBg="1"/>
      <p:bldP spid="134154" grpId="0" animBg="1"/>
      <p:bldP spid="134160" grpId="0" animBg="1"/>
      <p:bldP spid="1341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879" y="1052736"/>
            <a:ext cx="2714625" cy="6429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2800" b="1" dirty="0" smtClean="0">
                <a:latin typeface="+mn-ea"/>
                <a:ea typeface="+mn-ea"/>
              </a:rPr>
              <a:t>                  </a:t>
            </a:r>
            <a:r>
              <a:rPr lang="zh-CN" altLang="en-US" sz="2800" b="1" dirty="0" smtClean="0">
                <a:latin typeface="+mn-ea"/>
                <a:ea typeface="+mn-ea"/>
              </a:rPr>
              <a:t>中国实现飞天梦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303588" y="2000250"/>
            <a:ext cx="558165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en-US" altLang="zh-CN" sz="2000" b="1" dirty="0">
                <a:latin typeface="+mn-ea"/>
                <a:ea typeface="+mn-ea"/>
              </a:rPr>
              <a:t>19</a:t>
            </a:r>
            <a:r>
              <a:rPr kumimoji="0"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70</a:t>
            </a:r>
            <a:r>
              <a:rPr kumimoji="0" lang="zh-CN" altLang="en-US" sz="2000" b="1" dirty="0">
                <a:latin typeface="+mn-ea"/>
                <a:ea typeface="+mn-ea"/>
              </a:rPr>
              <a:t>年</a:t>
            </a:r>
            <a:r>
              <a:rPr kumimoji="0" lang="en-US" altLang="zh-CN" sz="2000" b="1" dirty="0">
                <a:latin typeface="+mn-ea"/>
                <a:ea typeface="+mn-ea"/>
              </a:rPr>
              <a:t>4</a:t>
            </a:r>
            <a:r>
              <a:rPr kumimoji="0" lang="zh-CN" altLang="en-US" sz="2000" b="1" dirty="0">
                <a:latin typeface="+mn-ea"/>
                <a:ea typeface="+mn-ea"/>
              </a:rPr>
              <a:t>月</a:t>
            </a:r>
            <a:r>
              <a:rPr kumimoji="0" lang="en-US" altLang="zh-CN" sz="2000" b="1" dirty="0">
                <a:latin typeface="+mn-ea"/>
                <a:ea typeface="+mn-ea"/>
              </a:rPr>
              <a:t>24</a:t>
            </a:r>
            <a:r>
              <a:rPr kumimoji="0" lang="zh-CN" altLang="en-US" sz="2000" b="1" dirty="0">
                <a:latin typeface="+mn-ea"/>
                <a:ea typeface="+mn-ea"/>
              </a:rPr>
              <a:t>，发射</a:t>
            </a:r>
            <a:r>
              <a:rPr kumimoji="0"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第一颗人造地球卫星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zh-CN" sz="2000" b="1" dirty="0">
                <a:latin typeface="+mn-ea"/>
                <a:ea typeface="+mn-ea"/>
              </a:rPr>
              <a:t>19</a:t>
            </a:r>
            <a:r>
              <a:rPr kumimoji="0"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75</a:t>
            </a:r>
            <a:r>
              <a:rPr kumimoji="0" lang="en-US" altLang="zh-CN" sz="2000" b="1" dirty="0">
                <a:latin typeface="+mn-ea"/>
                <a:ea typeface="+mn-ea"/>
              </a:rPr>
              <a:t>.11.26</a:t>
            </a:r>
            <a:r>
              <a:rPr kumimoji="0" lang="zh-CN" altLang="en-US" sz="2000" b="1" dirty="0">
                <a:latin typeface="+mn-ea"/>
                <a:ea typeface="+mn-ea"/>
              </a:rPr>
              <a:t>，</a:t>
            </a:r>
            <a:r>
              <a:rPr kumimoji="0"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“返回遥感卫星</a:t>
            </a:r>
            <a:r>
              <a:rPr kumimoji="0" lang="zh-CN" altLang="en-US" sz="2000" b="1" dirty="0">
                <a:latin typeface="+mn-ea"/>
                <a:ea typeface="+mn-ea"/>
              </a:rPr>
              <a:t>一号”，三天后成功回收卫星。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zh-CN" sz="2000" b="1" dirty="0">
                <a:latin typeface="+mn-ea"/>
                <a:ea typeface="+mn-ea"/>
              </a:rPr>
              <a:t>19</a:t>
            </a:r>
            <a:r>
              <a:rPr kumimoji="0"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81</a:t>
            </a:r>
            <a:r>
              <a:rPr kumimoji="0" lang="zh-CN" altLang="en-US" sz="2000" b="1" dirty="0">
                <a:latin typeface="+mn-ea"/>
                <a:ea typeface="+mn-ea"/>
              </a:rPr>
              <a:t>年</a:t>
            </a:r>
            <a:r>
              <a:rPr kumimoji="0" lang="en-US" altLang="zh-CN" sz="2000" b="1" dirty="0">
                <a:latin typeface="+mn-ea"/>
                <a:ea typeface="+mn-ea"/>
              </a:rPr>
              <a:t>9</a:t>
            </a:r>
            <a:r>
              <a:rPr kumimoji="0" lang="zh-CN" altLang="en-US" sz="2000" b="1" dirty="0">
                <a:latin typeface="+mn-ea"/>
                <a:ea typeface="+mn-ea"/>
              </a:rPr>
              <a:t>月</a:t>
            </a:r>
            <a:r>
              <a:rPr kumimoji="0" lang="en-US" altLang="zh-CN" sz="2000" b="1" dirty="0">
                <a:latin typeface="+mn-ea"/>
                <a:ea typeface="+mn-ea"/>
              </a:rPr>
              <a:t>20</a:t>
            </a:r>
            <a:r>
              <a:rPr kumimoji="0" lang="zh-CN" altLang="en-US" sz="2000" b="1" dirty="0">
                <a:latin typeface="+mn-ea"/>
                <a:ea typeface="+mn-ea"/>
              </a:rPr>
              <a:t>，成功实现</a:t>
            </a:r>
            <a:r>
              <a:rPr kumimoji="0"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“一箭多星” 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zh-CN" sz="2000" b="1" dirty="0">
                <a:latin typeface="+mn-ea"/>
                <a:ea typeface="+mn-ea"/>
              </a:rPr>
              <a:t>19</a:t>
            </a:r>
            <a:r>
              <a:rPr kumimoji="0"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99</a:t>
            </a:r>
            <a:r>
              <a:rPr kumimoji="0" lang="zh-CN" altLang="en-US" sz="2000" b="1" dirty="0">
                <a:latin typeface="+mn-ea"/>
                <a:ea typeface="+mn-ea"/>
              </a:rPr>
              <a:t>年</a:t>
            </a:r>
            <a:r>
              <a:rPr kumimoji="0" lang="en-US" altLang="zh-CN" sz="2000" b="1" dirty="0">
                <a:latin typeface="+mn-ea"/>
                <a:ea typeface="+mn-ea"/>
              </a:rPr>
              <a:t>11</a:t>
            </a:r>
            <a:r>
              <a:rPr kumimoji="0" lang="zh-CN" altLang="en-US" sz="2000" b="1" dirty="0">
                <a:latin typeface="+mn-ea"/>
                <a:ea typeface="+mn-ea"/>
              </a:rPr>
              <a:t>月</a:t>
            </a:r>
            <a:r>
              <a:rPr kumimoji="0" lang="en-US" altLang="zh-CN" sz="2000" b="1" dirty="0">
                <a:latin typeface="+mn-ea"/>
                <a:ea typeface="+mn-ea"/>
              </a:rPr>
              <a:t>20</a:t>
            </a:r>
            <a:r>
              <a:rPr kumimoji="0" lang="zh-CN" altLang="en-US" sz="2000" b="1" dirty="0">
                <a:latin typeface="+mn-ea"/>
                <a:ea typeface="+mn-ea"/>
              </a:rPr>
              <a:t>号，我国第一艘</a:t>
            </a:r>
            <a:r>
              <a:rPr kumimoji="0"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载人航天试验飞船</a:t>
            </a:r>
            <a:r>
              <a:rPr kumimoji="0" lang="zh-CN" altLang="en-US" sz="2000" b="1" dirty="0">
                <a:latin typeface="+mn-ea"/>
                <a:ea typeface="+mn-ea"/>
              </a:rPr>
              <a:t>“神一”发射成功，标志着我国载人航天技术取得突破性进展。</a:t>
            </a:r>
          </a:p>
        </p:txBody>
      </p:sp>
      <p:grpSp>
        <p:nvGrpSpPr>
          <p:cNvPr id="58372" name="Group 5"/>
          <p:cNvGrpSpPr>
            <a:grpSpLocks/>
          </p:cNvGrpSpPr>
          <p:nvPr/>
        </p:nvGrpSpPr>
        <p:grpSpPr bwMode="auto">
          <a:xfrm>
            <a:off x="8501063" y="6410325"/>
            <a:ext cx="642937" cy="447675"/>
            <a:chOff x="5376" y="4128"/>
            <a:chExt cx="288" cy="192"/>
          </a:xfrm>
        </p:grpSpPr>
        <p:sp>
          <p:nvSpPr>
            <p:cNvPr id="58374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  <p:sp>
          <p:nvSpPr>
            <p:cNvPr id="58375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200"/>
            </a:p>
          </p:txBody>
        </p:sp>
      </p:grpSp>
      <p:pic>
        <p:nvPicPr>
          <p:cNvPr id="58373" name="Picture 8" descr="神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00250"/>
            <a:ext cx="30892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2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4714875" y="4714875"/>
            <a:ext cx="4071938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en-US" altLang="zh-CN" b="1" dirty="0">
                <a:latin typeface="+mn-ea"/>
                <a:ea typeface="+mn-ea"/>
              </a:rPr>
              <a:t>20</a:t>
            </a:r>
            <a:r>
              <a:rPr kumimoji="0" lang="en-US" altLang="zh-CN" b="1" dirty="0">
                <a:solidFill>
                  <a:srgbClr val="0000FF"/>
                </a:solidFill>
                <a:latin typeface="+mn-ea"/>
                <a:ea typeface="+mn-ea"/>
              </a:rPr>
              <a:t>03</a:t>
            </a:r>
            <a:r>
              <a:rPr kumimoji="0" lang="en-US" altLang="zh-CN" b="1" dirty="0">
                <a:latin typeface="+mn-ea"/>
                <a:ea typeface="+mn-ea"/>
              </a:rPr>
              <a:t>.10.15</a:t>
            </a:r>
            <a:r>
              <a:rPr kumimoji="0" lang="zh-CN" altLang="en-US" b="1" dirty="0">
                <a:latin typeface="+mn-ea"/>
                <a:ea typeface="+mn-ea"/>
              </a:rPr>
              <a:t>，“神</a:t>
            </a:r>
            <a:r>
              <a:rPr kumimoji="0" lang="en-US" altLang="zh-CN" b="1" dirty="0">
                <a:latin typeface="+mn-ea"/>
                <a:ea typeface="+mn-ea"/>
              </a:rPr>
              <a:t>5”</a:t>
            </a:r>
            <a:r>
              <a:rPr kumimoji="0" lang="zh-CN" altLang="en-US" b="1" dirty="0">
                <a:latin typeface="+mn-ea"/>
                <a:ea typeface="+mn-ea"/>
              </a:rPr>
              <a:t>发射成功</a:t>
            </a:r>
            <a:r>
              <a:rPr kumimoji="0" lang="zh-CN" altLang="en-US" b="1" dirty="0">
                <a:solidFill>
                  <a:srgbClr val="993300"/>
                </a:solidFill>
                <a:latin typeface="+mn-ea"/>
                <a:ea typeface="+mn-ea"/>
              </a:rPr>
              <a:t>杨利伟</a:t>
            </a:r>
            <a:r>
              <a:rPr kumimoji="0" lang="zh-CN" altLang="en-US" b="1" dirty="0">
                <a:latin typeface="+mn-ea"/>
                <a:ea typeface="+mn-ea"/>
              </a:rPr>
              <a:t>是中国第一位进入太空的人</a:t>
            </a:r>
          </a:p>
        </p:txBody>
      </p:sp>
      <p:pic>
        <p:nvPicPr>
          <p:cNvPr id="104453" name="Picture 5" descr="7-图片-39神州五号遨游太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28688"/>
            <a:ext cx="316071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6" descr="7-图片-40杨利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" r="2072"/>
          <a:stretch>
            <a:fillRect/>
          </a:stretch>
        </p:blipFill>
        <p:spPr bwMode="auto">
          <a:xfrm>
            <a:off x="5357813" y="1143000"/>
            <a:ext cx="30003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7" descr="7-图片-41神州飞船成功返回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05263"/>
            <a:ext cx="34464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500063" y="3357563"/>
            <a:ext cx="410368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b="1" dirty="0">
                <a:solidFill>
                  <a:srgbClr val="0000FF"/>
                </a:solidFill>
                <a:latin typeface="+mn-ea"/>
                <a:ea typeface="+mn-ea"/>
              </a:rPr>
              <a:t>神州五号</a:t>
            </a:r>
            <a:r>
              <a:rPr kumimoji="0" lang="zh-CN" altLang="en-US" b="1" dirty="0">
                <a:latin typeface="+mn-ea"/>
                <a:ea typeface="+mn-ea"/>
              </a:rPr>
              <a:t>遨游太空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768350" y="6324600"/>
            <a:ext cx="26606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b="1" dirty="0">
                <a:latin typeface="+mn-ea"/>
                <a:ea typeface="+mn-ea"/>
              </a:rPr>
              <a:t>神州飞船成功</a:t>
            </a:r>
            <a:r>
              <a:rPr kumimoji="0" lang="zh-CN" altLang="en-US" b="1" dirty="0">
                <a:solidFill>
                  <a:srgbClr val="0000FF"/>
                </a:solidFill>
                <a:latin typeface="+mn-ea"/>
                <a:ea typeface="+mn-ea"/>
              </a:rPr>
              <a:t>返回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4572000" y="1403350"/>
            <a:ext cx="71437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0000FF"/>
                </a:solidFill>
                <a:latin typeface="+mn-ea"/>
                <a:ea typeface="+mn-ea"/>
              </a:rPr>
              <a:t>                  </a:t>
            </a:r>
            <a:r>
              <a:rPr lang="zh-CN" altLang="en-US" b="1" dirty="0">
                <a:solidFill>
                  <a:srgbClr val="0000FF"/>
                </a:solidFill>
                <a:latin typeface="+mn-ea"/>
                <a:ea typeface="+mn-ea"/>
              </a:rPr>
              <a:t>中国实现飞天梦</a:t>
            </a:r>
          </a:p>
        </p:txBody>
      </p:sp>
      <p:grpSp>
        <p:nvGrpSpPr>
          <p:cNvPr id="59401" name="Group 11"/>
          <p:cNvGrpSpPr>
            <a:grpSpLocks/>
          </p:cNvGrpSpPr>
          <p:nvPr/>
        </p:nvGrpSpPr>
        <p:grpSpPr bwMode="auto">
          <a:xfrm>
            <a:off x="8501063" y="6429375"/>
            <a:ext cx="642937" cy="428625"/>
            <a:chOff x="5376" y="4128"/>
            <a:chExt cx="288" cy="192"/>
          </a:xfrm>
        </p:grpSpPr>
        <p:sp>
          <p:nvSpPr>
            <p:cNvPr id="27658" name="AutoShape 12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27659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2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6" grpId="0"/>
      <p:bldP spid="1044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7-图片-42神州六号成功返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4572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14313" y="4643438"/>
            <a:ext cx="5143500" cy="1754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en-US" altLang="zh-CN" b="1" dirty="0">
                <a:latin typeface="+mn-ea"/>
                <a:ea typeface="+mn-ea"/>
              </a:rPr>
              <a:t>20</a:t>
            </a:r>
            <a:r>
              <a:rPr kumimoji="0" lang="en-US" altLang="zh-CN" b="1" dirty="0">
                <a:solidFill>
                  <a:srgbClr val="0000FF"/>
                </a:solidFill>
                <a:latin typeface="+mn-ea"/>
                <a:ea typeface="+mn-ea"/>
              </a:rPr>
              <a:t>05</a:t>
            </a:r>
            <a:r>
              <a:rPr kumimoji="0" lang="en-US" altLang="zh-CN" b="1" dirty="0">
                <a:latin typeface="+mn-ea"/>
                <a:ea typeface="+mn-ea"/>
              </a:rPr>
              <a:t>.10.17</a:t>
            </a:r>
            <a:r>
              <a:rPr kumimoji="0" lang="zh-CN" altLang="en-US" b="1" dirty="0">
                <a:latin typeface="+mn-ea"/>
                <a:ea typeface="+mn-ea"/>
              </a:rPr>
              <a:t>，</a:t>
            </a:r>
            <a:r>
              <a:rPr kumimoji="0" lang="zh-CN" altLang="en-US" b="1" dirty="0">
                <a:solidFill>
                  <a:srgbClr val="0000FF"/>
                </a:solidFill>
                <a:latin typeface="+mn-ea"/>
                <a:ea typeface="+mn-ea"/>
              </a:rPr>
              <a:t>费俊龙和聂海胜</a:t>
            </a:r>
            <a:r>
              <a:rPr kumimoji="0" lang="zh-CN" altLang="en-US" b="1" dirty="0">
                <a:latin typeface="+mn-ea"/>
                <a:ea typeface="+mn-ea"/>
              </a:rPr>
              <a:t>乘座</a:t>
            </a:r>
            <a:r>
              <a:rPr kumimoji="0" lang="zh-CN" altLang="en-US" b="1" dirty="0">
                <a:solidFill>
                  <a:srgbClr val="0000FF"/>
                </a:solidFill>
                <a:latin typeface="+mn-ea"/>
                <a:ea typeface="+mn-ea"/>
              </a:rPr>
              <a:t>“神</a:t>
            </a:r>
            <a:r>
              <a:rPr kumimoji="0" lang="en-US" altLang="zh-CN" b="1" dirty="0">
                <a:solidFill>
                  <a:srgbClr val="0000FF"/>
                </a:solidFill>
                <a:latin typeface="+mn-ea"/>
                <a:ea typeface="+mn-ea"/>
              </a:rPr>
              <a:t>6”</a:t>
            </a:r>
            <a:r>
              <a:rPr kumimoji="0" lang="zh-CN" altLang="en-US" b="1" dirty="0">
                <a:solidFill>
                  <a:srgbClr val="0000FF"/>
                </a:solidFill>
                <a:latin typeface="+mn-ea"/>
                <a:ea typeface="+mn-ea"/>
              </a:rPr>
              <a:t>飞船</a:t>
            </a:r>
            <a:r>
              <a:rPr kumimoji="0" lang="zh-CN" altLang="en-US" b="1" dirty="0">
                <a:latin typeface="+mn-ea"/>
                <a:ea typeface="+mn-ea"/>
              </a:rPr>
              <a:t>经过</a:t>
            </a:r>
            <a:r>
              <a:rPr kumimoji="0" lang="zh-CN" altLang="en-US" b="1" dirty="0">
                <a:solidFill>
                  <a:srgbClr val="0000FF"/>
                </a:solidFill>
                <a:latin typeface="+mn-ea"/>
                <a:ea typeface="+mn-ea"/>
              </a:rPr>
              <a:t>五天</a:t>
            </a:r>
            <a:r>
              <a:rPr kumimoji="0" lang="zh-CN" altLang="en-US" b="1" dirty="0">
                <a:latin typeface="+mn-ea"/>
                <a:ea typeface="+mn-ea"/>
              </a:rPr>
              <a:t>的太空飞行</a:t>
            </a:r>
            <a:r>
              <a:rPr kumimoji="0" lang="zh-CN" altLang="en-US" b="1" dirty="0">
                <a:solidFill>
                  <a:srgbClr val="0000FF"/>
                </a:solidFill>
                <a:latin typeface="+mn-ea"/>
                <a:ea typeface="+mn-ea"/>
              </a:rPr>
              <a:t>成功返回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5794375" y="5643563"/>
            <a:ext cx="27066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CN" b="1" dirty="0">
                <a:latin typeface="+mn-ea"/>
                <a:ea typeface="+mn-ea"/>
              </a:rPr>
              <a:t>“</a:t>
            </a:r>
            <a:r>
              <a:rPr kumimoji="0" lang="zh-CN" altLang="en-US" b="1" dirty="0">
                <a:latin typeface="+mn-ea"/>
                <a:ea typeface="+mn-ea"/>
              </a:rPr>
              <a:t>神</a:t>
            </a:r>
            <a:r>
              <a:rPr kumimoji="0" lang="en-US" altLang="zh-CN" b="1" dirty="0">
                <a:latin typeface="+mn-ea"/>
                <a:ea typeface="+mn-ea"/>
              </a:rPr>
              <a:t>6”</a:t>
            </a:r>
            <a:r>
              <a:rPr kumimoji="0" lang="zh-CN" altLang="en-US" b="1" dirty="0">
                <a:latin typeface="+mn-ea"/>
                <a:ea typeface="+mn-ea"/>
              </a:rPr>
              <a:t>打开舱门</a:t>
            </a:r>
          </a:p>
        </p:txBody>
      </p:sp>
      <p:grpSp>
        <p:nvGrpSpPr>
          <p:cNvPr id="60421" name="Group 9"/>
          <p:cNvGrpSpPr>
            <a:grpSpLocks/>
          </p:cNvGrpSpPr>
          <p:nvPr/>
        </p:nvGrpSpPr>
        <p:grpSpPr bwMode="auto">
          <a:xfrm>
            <a:off x="8501063" y="6500813"/>
            <a:ext cx="642937" cy="357187"/>
            <a:chOff x="5376" y="4128"/>
            <a:chExt cx="288" cy="192"/>
          </a:xfrm>
        </p:grpSpPr>
        <p:sp>
          <p:nvSpPr>
            <p:cNvPr id="60423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24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05484" name="Picture 12" descr="7-图片-43神州六号打开舱门瞬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000125"/>
            <a:ext cx="3152775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  <p:bldP spid="1054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7-图片-38神州飞船发射现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764704"/>
            <a:ext cx="36433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956111" y="2632056"/>
            <a:ext cx="489743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CN" sz="2800" b="1" dirty="0">
                <a:latin typeface="+mn-ea"/>
                <a:ea typeface="+mn-ea"/>
              </a:rPr>
              <a:t>20</a:t>
            </a:r>
            <a:r>
              <a:rPr kumimoji="0"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07</a:t>
            </a:r>
            <a:r>
              <a:rPr kumimoji="0" lang="en-US" altLang="zh-CN" sz="2800" b="1" dirty="0">
                <a:latin typeface="+mn-ea"/>
                <a:ea typeface="+mn-ea"/>
              </a:rPr>
              <a:t>.10.24</a:t>
            </a:r>
            <a:r>
              <a:rPr kumimoji="0" lang="zh-CN" altLang="en-US" sz="2800" b="1" dirty="0">
                <a:latin typeface="+mn-ea"/>
                <a:ea typeface="+mn-ea"/>
              </a:rPr>
              <a:t>，发射成功了第一颗月球探测卫星“         ”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899592" y="5855495"/>
            <a:ext cx="27860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CN" altLang="en-US" sz="2400" b="1" dirty="0">
                <a:latin typeface="+mn-ea"/>
                <a:ea typeface="+mn-ea"/>
              </a:rPr>
              <a:t>神州飞船发射现场</a:t>
            </a:r>
            <a:endParaRPr kumimoji="0"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4873153" y="3717032"/>
            <a:ext cx="223296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CN" altLang="en-US" sz="3200" b="1" dirty="0">
                <a:solidFill>
                  <a:srgbClr val="993300"/>
                </a:solidFill>
                <a:latin typeface="+mn-ea"/>
                <a:ea typeface="+mn-ea"/>
              </a:rPr>
              <a:t>嫦娥一号</a:t>
            </a: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4489450" y="1340768"/>
            <a:ext cx="30003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           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中国实现飞天梦</a:t>
            </a:r>
          </a:p>
        </p:txBody>
      </p:sp>
      <p:grpSp>
        <p:nvGrpSpPr>
          <p:cNvPr id="61447" name="Group 9"/>
          <p:cNvGrpSpPr>
            <a:grpSpLocks/>
          </p:cNvGrpSpPr>
          <p:nvPr/>
        </p:nvGrpSpPr>
        <p:grpSpPr bwMode="auto">
          <a:xfrm>
            <a:off x="8501063" y="6429375"/>
            <a:ext cx="642937" cy="428625"/>
            <a:chOff x="5376" y="4128"/>
            <a:chExt cx="288" cy="192"/>
          </a:xfrm>
        </p:grpSpPr>
        <p:sp>
          <p:nvSpPr>
            <p:cNvPr id="61448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49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41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6502" grpId="0"/>
      <p:bldP spid="1065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地球与月球的合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5875"/>
            <a:ext cx="407193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929313" y="1214438"/>
            <a:ext cx="8572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sz="4000" b="1" dirty="0">
                <a:solidFill>
                  <a:schemeClr val="accent2"/>
                </a:solidFill>
                <a:latin typeface="+mn-ea"/>
                <a:ea typeface="+mn-ea"/>
              </a:rPr>
              <a:t>我们的邻居</a:t>
            </a:r>
            <a:r>
              <a:rPr kumimoji="0" lang="en-US" altLang="zh-CN" sz="4000" b="1" dirty="0">
                <a:solidFill>
                  <a:schemeClr val="accent2"/>
                </a:solidFill>
                <a:latin typeface="+mn-ea"/>
                <a:ea typeface="+mn-ea"/>
              </a:rPr>
              <a:t>--</a:t>
            </a:r>
            <a:r>
              <a:rPr kumimoji="0" lang="zh-CN" altLang="en-US" sz="4000" b="1" dirty="0">
                <a:solidFill>
                  <a:schemeClr val="accent2"/>
                </a:solidFill>
                <a:latin typeface="+mn-ea"/>
                <a:ea typeface="+mn-ea"/>
              </a:rPr>
              <a:t>月球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8501063" y="6429375"/>
            <a:ext cx="642937" cy="428625"/>
            <a:chOff x="5376" y="4128"/>
            <a:chExt cx="288" cy="192"/>
          </a:xfrm>
        </p:grpSpPr>
        <p:sp>
          <p:nvSpPr>
            <p:cNvPr id="62469" name="AutoShape 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7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28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“阿波罗”15号的月球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16075"/>
            <a:ext cx="714375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14688" y="928688"/>
            <a:ext cx="496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sz="4000" b="1" dirty="0">
                <a:latin typeface="+mj-ea"/>
                <a:ea typeface="+mj-ea"/>
              </a:rPr>
              <a:t>漫步月球</a:t>
            </a:r>
            <a:r>
              <a:rPr kumimoji="0" lang="zh-CN" altLang="en-US" sz="4000" dirty="0">
                <a:latin typeface="+mj-ea"/>
                <a:ea typeface="+mj-ea"/>
              </a:rPr>
              <a:t>。。</a:t>
            </a: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8501063" y="6357938"/>
            <a:ext cx="642937" cy="500062"/>
            <a:chOff x="5376" y="4128"/>
            <a:chExt cx="288" cy="192"/>
          </a:xfrm>
        </p:grpSpPr>
        <p:sp>
          <p:nvSpPr>
            <p:cNvPr id="63493" name="AutoShape 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49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85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0031132201452_ZGiTJ86g9ZG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2560637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00313" y="1571625"/>
            <a:ext cx="6000750" cy="928688"/>
          </a:xfrm>
          <a:prstGeom prst="cloudCallout">
            <a:avLst>
              <a:gd name="adj1" fmla="val -51690"/>
              <a:gd name="adj2" fmla="val 70616"/>
            </a:avLst>
          </a:pr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kumimoji="0"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古代人对宇宙是如何认识的？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786063" y="2748627"/>
            <a:ext cx="3384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、盖天说</a:t>
            </a:r>
            <a:r>
              <a:rPr lang="zh-CN" altLang="en-US" sz="2800" b="1" dirty="0">
                <a:latin typeface="+mn-ea"/>
                <a:ea typeface="+mn-ea"/>
              </a:rPr>
              <a:t>：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070224" y="3459705"/>
            <a:ext cx="51741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天圆</a:t>
            </a:r>
            <a:r>
              <a:rPr lang="zh-CN" altLang="en-US" sz="2800" b="1" dirty="0">
                <a:latin typeface="+mn-ea"/>
                <a:ea typeface="+mn-ea"/>
              </a:rPr>
              <a:t>如张盖，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地方</a:t>
            </a:r>
            <a:r>
              <a:rPr lang="zh-CN" altLang="en-US" sz="2800" b="1" dirty="0">
                <a:latin typeface="+mn-ea"/>
                <a:ea typeface="+mn-ea"/>
              </a:rPr>
              <a:t>如棋局”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786062" y="4071938"/>
            <a:ext cx="4522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、浑天说</a:t>
            </a:r>
            <a:r>
              <a:rPr lang="zh-CN" altLang="en-US" sz="2800" b="1" dirty="0">
                <a:latin typeface="+mn-ea"/>
                <a:ea typeface="+mn-ea"/>
              </a:rPr>
              <a:t>：</a:t>
            </a:r>
            <a:r>
              <a:rPr lang="en-US" altLang="zh-CN" sz="2800" b="1" dirty="0">
                <a:latin typeface="+mn-ea"/>
                <a:ea typeface="+mn-ea"/>
              </a:rPr>
              <a:t>—</a:t>
            </a:r>
            <a:r>
              <a:rPr lang="zh-CN" altLang="en-US" sz="2800" b="1" dirty="0">
                <a:latin typeface="+mn-ea"/>
                <a:ea typeface="+mn-ea"/>
              </a:rPr>
              <a:t>汉</a:t>
            </a:r>
            <a:r>
              <a:rPr lang="en-US" altLang="zh-CN" sz="2800" b="1" dirty="0">
                <a:latin typeface="+mn-ea"/>
                <a:ea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</a:rPr>
              <a:t>张衡</a:t>
            </a:r>
          </a:p>
        </p:txBody>
      </p:sp>
      <p:sp>
        <p:nvSpPr>
          <p:cNvPr id="49159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85586" y="4797152"/>
            <a:ext cx="5783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“</a:t>
            </a:r>
            <a:r>
              <a:rPr lang="zh-CN" altLang="en-US" sz="2800" b="1" dirty="0">
                <a:latin typeface="+mn-ea"/>
                <a:ea typeface="+mn-ea"/>
              </a:rPr>
              <a:t>天之包地，如壳之裹黄”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79388" y="2492375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天圆地方</a:t>
            </a:r>
          </a:p>
        </p:txBody>
      </p:sp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8501063" y="6500813"/>
            <a:ext cx="642937" cy="357187"/>
            <a:chOff x="5376" y="4128"/>
            <a:chExt cx="288" cy="192"/>
          </a:xfrm>
        </p:grpSpPr>
        <p:sp>
          <p:nvSpPr>
            <p:cNvPr id="36874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75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08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57" grpId="0" autoUpdateAnimBg="0"/>
      <p:bldP spid="49158" grpId="0" autoUpdateAnimBg="0"/>
      <p:bldP spid="49159" grpId="0" autoUpdateAnimBg="0"/>
      <p:bldP spid="4916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1172007-hpkSmM7s9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285875"/>
            <a:ext cx="71199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3850" y="5949950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143250" y="5929313"/>
            <a:ext cx="30845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solidFill>
                  <a:srgbClr val="0000FF"/>
                </a:solidFill>
                <a:latin typeface="+mn-ea"/>
                <a:ea typeface="+mn-ea"/>
              </a:rPr>
              <a:t>月球表面</a:t>
            </a:r>
          </a:p>
        </p:txBody>
      </p: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8572500" y="6429375"/>
            <a:ext cx="571500" cy="428625"/>
            <a:chOff x="5376" y="4128"/>
            <a:chExt cx="288" cy="192"/>
          </a:xfrm>
        </p:grpSpPr>
        <p:sp>
          <p:nvSpPr>
            <p:cNvPr id="6451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19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582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88925" y="1928813"/>
            <a:ext cx="8640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solidFill>
                  <a:srgbClr val="00B0F0"/>
                </a:solidFill>
                <a:latin typeface="+mn-ea"/>
                <a:ea typeface="+mn-ea"/>
              </a:rPr>
              <a:t>人的一生相对于浩淼的宇宙是多么的渺小和短暂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95275" y="257175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solidFill>
                  <a:srgbClr val="00B0F0"/>
                </a:solidFill>
                <a:latin typeface="+mn-ea"/>
                <a:ea typeface="+mn-ea"/>
              </a:rPr>
              <a:t>但是人类对宇宙奥秘的探索却是一刻也未停止过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5750" y="3143250"/>
            <a:ext cx="604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solidFill>
                  <a:srgbClr val="00B0F0"/>
                </a:solidFill>
                <a:latin typeface="+mn-ea"/>
                <a:ea typeface="+mn-ea"/>
              </a:rPr>
              <a:t>宇宙有多大？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5750" y="3714750"/>
            <a:ext cx="5364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solidFill>
                  <a:srgbClr val="00B0F0"/>
                </a:solidFill>
                <a:latin typeface="+mn-ea"/>
                <a:ea typeface="+mn-ea"/>
              </a:rPr>
              <a:t>宇宙是有限还是无限？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85750" y="4286250"/>
            <a:ext cx="4716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solidFill>
                  <a:srgbClr val="00B0F0"/>
                </a:solidFill>
                <a:latin typeface="+mn-ea"/>
                <a:ea typeface="+mn-ea"/>
              </a:rPr>
              <a:t>宇宙有没有中心？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85750" y="4786313"/>
            <a:ext cx="6769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solidFill>
                  <a:srgbClr val="00B0F0"/>
                </a:solidFill>
                <a:latin typeface="+mn-ea"/>
                <a:ea typeface="+mn-ea"/>
              </a:rPr>
              <a:t>如果有，它的中心在哪里？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38125" y="5294313"/>
            <a:ext cx="390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solidFill>
                  <a:srgbClr val="00B0F0"/>
                </a:solidFill>
                <a:latin typeface="+mn-ea"/>
                <a:ea typeface="+mn-ea"/>
              </a:rPr>
              <a:t>宇宙如何变化？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14313" y="5824538"/>
            <a:ext cx="521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solidFill>
                  <a:srgbClr val="00B0F0"/>
                </a:solidFill>
                <a:latin typeface="+mn-ea"/>
                <a:ea typeface="+mn-ea"/>
              </a:rPr>
              <a:t>宇宙的</a:t>
            </a:r>
            <a:r>
              <a:rPr kumimoji="0" lang="zh-CN" altLang="en-US" b="1" dirty="0">
                <a:solidFill>
                  <a:srgbClr val="00B0F0"/>
                </a:solidFill>
                <a:latin typeface="+mn-ea"/>
                <a:ea typeface="+mn-ea"/>
              </a:rPr>
              <a:t>未来将是什么？</a:t>
            </a:r>
            <a:endParaRPr lang="zh-CN" altLang="en-US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grpSp>
        <p:nvGrpSpPr>
          <p:cNvPr id="65546" name="Group 16"/>
          <p:cNvGrpSpPr>
            <a:grpSpLocks/>
          </p:cNvGrpSpPr>
          <p:nvPr/>
        </p:nvGrpSpPr>
        <p:grpSpPr bwMode="auto">
          <a:xfrm>
            <a:off x="8501063" y="6429375"/>
            <a:ext cx="642937" cy="428625"/>
            <a:chOff x="5376" y="4128"/>
            <a:chExt cx="288" cy="192"/>
          </a:xfrm>
        </p:grpSpPr>
        <p:sp>
          <p:nvSpPr>
            <p:cNvPr id="33804" name="AutoShape 1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solidFill>
                  <a:srgbClr val="00B0F0"/>
                </a:solidFill>
                <a:latin typeface="+mn-ea"/>
                <a:ea typeface="+mn-ea"/>
              </a:endParaRPr>
            </a:p>
          </p:txBody>
        </p:sp>
        <p:sp>
          <p:nvSpPr>
            <p:cNvPr id="33805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solidFill>
                  <a:srgbClr val="00B0F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071813" y="107791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j-ea"/>
                <a:ea typeface="+mj-ea"/>
              </a:rPr>
              <a:t>课后寄语</a:t>
            </a:r>
          </a:p>
        </p:txBody>
      </p:sp>
    </p:spTree>
    <p:extLst>
      <p:ext uri="{BB962C8B-B14F-4D97-AF65-F5344CB8AC3E}">
        <p14:creationId xmlns:p14="http://schemas.microsoft.com/office/powerpoint/2010/main" val="19499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  <p:bldP spid="15367" grpId="0" autoUpdateAnimBg="0"/>
      <p:bldP spid="15368" grpId="0" autoUpdateAnimBg="0"/>
      <p:bldP spid="15370" grpId="0" autoUpdateAnimBg="0"/>
      <p:bldP spid="15371" grpId="0" autoUpdateAnimBg="0"/>
      <p:bldP spid="1537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射电望远镜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28688"/>
            <a:ext cx="7786688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8501063" y="6500813"/>
            <a:ext cx="642937" cy="357187"/>
            <a:chOff x="5376" y="4128"/>
            <a:chExt cx="288" cy="192"/>
          </a:xfrm>
        </p:grpSpPr>
        <p:sp>
          <p:nvSpPr>
            <p:cNvPr id="66564" name="AutoShape 4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6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41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Group 2"/>
          <p:cNvGraphicFramePr>
            <a:graphicFrameLocks noGrp="1"/>
          </p:cNvGraphicFramePr>
          <p:nvPr/>
        </p:nvGraphicFramePr>
        <p:xfrm>
          <a:off x="142875" y="1004888"/>
          <a:ext cx="8858250" cy="5710236"/>
        </p:xfrm>
        <a:graphic>
          <a:graphicData uri="http://schemas.openxmlformats.org/drawingml/2006/table">
            <a:tbl>
              <a:tblPr/>
              <a:tblGrid>
                <a:gridCol w="1221827"/>
                <a:gridCol w="1999335"/>
                <a:gridCol w="2506154"/>
                <a:gridCol w="1374557"/>
                <a:gridCol w="1756377"/>
              </a:tblGrid>
              <a:tr h="1128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与太阳距离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（ 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km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半径（千米） 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和地球的比值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质量</a:t>
                      </a:r>
                      <a:b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地球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密度</a:t>
                      </a:r>
                      <a:b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(g/cm</a:t>
                      </a:r>
                      <a:r>
                        <a:rPr kumimoji="1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太阳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697000 /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ea"/>
                          <a:ea typeface="+mn-ea"/>
                        </a:rPr>
                        <a:t>109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332,800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1.410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水星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58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2500/ 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0.38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0.05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5.43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金星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108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6052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 0.95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0.89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5.25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ea"/>
                          <a:ea typeface="+mn-ea"/>
                        </a:rPr>
                        <a:t>地球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ea"/>
                          <a:ea typeface="+mn-ea"/>
                        </a:rPr>
                        <a:t>149.6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6378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 /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ea"/>
                          <a:ea typeface="+mn-ea"/>
                        </a:rPr>
                        <a:t>1.00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1.00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5.52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火星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228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3398/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 0.53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0.11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3.95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木星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778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71492/ </a:t>
                      </a: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11.0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318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1.33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土星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1430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60268/ 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9.5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95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0.69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天王星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2870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25559/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4.0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1.29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海王星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4496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24764/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 3.9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1.64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冥王星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5906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1160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 /0.18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0.002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2.03</a:t>
                      </a:r>
                    </a:p>
                  </a:txBody>
                  <a:tcPr marT="45722" marB="4572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9" descr="课堂练习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090246"/>
            <a:ext cx="43924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313" y="2214563"/>
            <a:ext cx="8572500" cy="203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marL="215900" indent="-215900" algn="l" defTabSz="8642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26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335" indent="-215900" algn="l" defTabSz="86423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770" indent="-215900" algn="l" defTabSz="86423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3205" indent="-215900" algn="l" defTabSz="86423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indent="-215900" algn="l" defTabSz="86423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5535" indent="-215900" algn="l" defTabSz="86423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605" indent="-215900" algn="l" defTabSz="86423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indent="-215900" algn="l" defTabSz="86423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840" indent="-215900" algn="l" defTabSz="86423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+mn-ea"/>
              </a:rPr>
              <a:t>1.</a:t>
            </a:r>
            <a:r>
              <a:rPr lang="zh-CN" altLang="en-US" sz="2400" b="1" dirty="0">
                <a:latin typeface="+mn-ea"/>
              </a:rPr>
              <a:t>下列各物质的尺度，按由小到大的顺序排列正确的是 </a:t>
            </a:r>
            <a:r>
              <a:rPr lang="en-US" altLang="zh-CN" sz="2400" b="1" dirty="0">
                <a:latin typeface="+mn-ea"/>
              </a:rPr>
              <a:t>(  </a:t>
            </a:r>
            <a:r>
              <a:rPr lang="zh-CN" altLang="en-US" sz="2400" b="1" dirty="0">
                <a:latin typeface="+mn-ea"/>
              </a:rPr>
              <a:t>　</a:t>
            </a:r>
            <a:r>
              <a:rPr lang="en-US" altLang="zh-CN" sz="2400" b="1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n-ea"/>
              </a:rPr>
              <a:t>　 </a:t>
            </a:r>
            <a:r>
              <a:rPr lang="en-US" altLang="zh-CN" sz="2400" b="1" dirty="0" smtClean="0">
                <a:latin typeface="+mn-ea"/>
              </a:rPr>
              <a:t>A. </a:t>
            </a:r>
            <a:r>
              <a:rPr lang="zh-CN" altLang="en-US" sz="2400" b="1" dirty="0">
                <a:latin typeface="+mn-ea"/>
              </a:rPr>
              <a:t>乒乓球、原子、宇宙、太阳系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n-ea"/>
              </a:rPr>
              <a:t>　 </a:t>
            </a:r>
            <a:r>
              <a:rPr lang="en-US" altLang="zh-CN" sz="2400" b="1" dirty="0" smtClean="0">
                <a:latin typeface="+mn-ea"/>
              </a:rPr>
              <a:t>B. </a:t>
            </a:r>
            <a:r>
              <a:rPr lang="zh-CN" altLang="en-US" sz="2400" b="1" dirty="0">
                <a:latin typeface="+mn-ea"/>
              </a:rPr>
              <a:t>乒乓球、太阳系、宇宙、原子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n-ea"/>
              </a:rPr>
              <a:t>　 </a:t>
            </a:r>
            <a:r>
              <a:rPr lang="en-US" altLang="zh-CN" sz="2400" b="1" dirty="0" smtClean="0">
                <a:latin typeface="+mn-ea"/>
              </a:rPr>
              <a:t>C. </a:t>
            </a:r>
            <a:r>
              <a:rPr lang="zh-CN" altLang="en-US" sz="2400" b="1" dirty="0">
                <a:latin typeface="+mn-ea"/>
              </a:rPr>
              <a:t>原子、乒乓球、太阳系、宇宙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n-ea"/>
              </a:rPr>
              <a:t>   </a:t>
            </a:r>
            <a:r>
              <a:rPr lang="en-US" altLang="zh-CN" sz="2400" b="1" dirty="0" smtClean="0">
                <a:latin typeface="+mn-ea"/>
              </a:rPr>
              <a:t>D. </a:t>
            </a:r>
            <a:r>
              <a:rPr lang="zh-CN" altLang="en-US" sz="2400" b="1" dirty="0">
                <a:latin typeface="+mn-ea"/>
              </a:rPr>
              <a:t>原子、乒乓球、宇宙、太阳系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72438" y="2324100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C 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357188" y="1214438"/>
            <a:ext cx="8215312" cy="3429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235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670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470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270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70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505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940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</a:rPr>
              <a:t>2.</a:t>
            </a:r>
            <a:r>
              <a:rPr lang="zh-CN" altLang="en-US" sz="2400" b="1" dirty="0">
                <a:latin typeface="+mn-ea"/>
              </a:rPr>
              <a:t>科学家通过对星系光谱的研究发现</a:t>
            </a:r>
            <a:r>
              <a:rPr lang="en-US" altLang="zh-CN" sz="2400" b="1" dirty="0">
                <a:latin typeface="+mn-ea"/>
              </a:rPr>
              <a:t>,</a:t>
            </a:r>
            <a:r>
              <a:rPr lang="zh-CN" altLang="en-US" sz="2400" b="1" dirty="0">
                <a:latin typeface="+mn-ea"/>
              </a:rPr>
              <a:t>所有的星系都在远离我们而去</a:t>
            </a:r>
            <a:r>
              <a:rPr lang="en-US" altLang="zh-CN" sz="2400" b="1" dirty="0">
                <a:latin typeface="+mn-ea"/>
              </a:rPr>
              <a:t>,</a:t>
            </a:r>
            <a:r>
              <a:rPr lang="zh-CN" altLang="en-US" sz="2400" b="1" dirty="0">
                <a:latin typeface="+mn-ea"/>
              </a:rPr>
              <a:t>宇宙中星系间的距离在不断扩大</a:t>
            </a:r>
            <a:r>
              <a:rPr lang="en-US" altLang="zh-CN" sz="2400" b="1" dirty="0">
                <a:latin typeface="+mn-ea"/>
              </a:rPr>
              <a:t>,</a:t>
            </a:r>
            <a:r>
              <a:rPr lang="zh-CN" altLang="en-US" sz="2400" b="1" dirty="0">
                <a:latin typeface="+mn-ea"/>
              </a:rPr>
              <a:t>这说明</a:t>
            </a:r>
            <a:r>
              <a:rPr lang="en-US" altLang="zh-CN" sz="2400" b="1" dirty="0">
                <a:latin typeface="+mn-ea"/>
              </a:rPr>
              <a:t>(    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</a:rPr>
              <a:t>  </a:t>
            </a:r>
            <a:r>
              <a:rPr lang="en-US" altLang="zh-CN" sz="2400" b="1" dirty="0" smtClean="0">
                <a:latin typeface="+mn-ea"/>
              </a:rPr>
              <a:t>A. </a:t>
            </a:r>
            <a:r>
              <a:rPr lang="zh-CN" altLang="en-US" sz="2400" b="1" dirty="0">
                <a:latin typeface="+mn-ea"/>
              </a:rPr>
              <a:t>宇宙处在不断的膨胀中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  </a:t>
            </a:r>
            <a:r>
              <a:rPr lang="en-US" altLang="zh-CN" sz="2400" b="1" dirty="0" smtClean="0">
                <a:latin typeface="+mn-ea"/>
              </a:rPr>
              <a:t>B. </a:t>
            </a:r>
            <a:r>
              <a:rPr lang="zh-CN" altLang="en-US" sz="2400" b="1" dirty="0">
                <a:latin typeface="+mn-ea"/>
              </a:rPr>
              <a:t>银河系是一个庞大的天体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  </a:t>
            </a:r>
            <a:r>
              <a:rPr lang="en-US" altLang="zh-CN" sz="2400" b="1" dirty="0" smtClean="0">
                <a:latin typeface="+mn-ea"/>
              </a:rPr>
              <a:t>C. </a:t>
            </a:r>
            <a:r>
              <a:rPr lang="zh-CN" altLang="en-US" sz="2400" b="1" dirty="0">
                <a:latin typeface="+mn-ea"/>
              </a:rPr>
              <a:t>太阳是太阳系的中心天体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  </a:t>
            </a:r>
            <a:r>
              <a:rPr lang="en-US" altLang="zh-CN" sz="2400" b="1" dirty="0">
                <a:latin typeface="+mn-ea"/>
              </a:rPr>
              <a:t>D </a:t>
            </a:r>
            <a:r>
              <a:rPr lang="zh-CN" altLang="en-US" sz="2400" b="1" dirty="0">
                <a:latin typeface="+mn-ea"/>
              </a:rPr>
              <a:t>太阳和太阳系最终也会走向死亡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00938" y="1857375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A 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2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857375" y="1500188"/>
            <a:ext cx="5357813" cy="1285875"/>
          </a:xfrm>
          <a:prstGeom prst="cloudCallout">
            <a:avLst>
              <a:gd name="adj1" fmla="val -51102"/>
              <a:gd name="adj2" fmla="val 81139"/>
            </a:avLst>
          </a:prstGeom>
          <a:solidFill>
            <a:schemeClr val="hlink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kumimoji="0" lang="zh-CN" altLang="en-US" b="1">
                <a:solidFill>
                  <a:srgbClr val="FF0000"/>
                </a:solidFill>
                <a:latin typeface="+mn-ea"/>
                <a:ea typeface="+mn-ea"/>
              </a:rPr>
              <a:t>古代西方的科学家对宇宙是如何认识的？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643188" y="3130024"/>
            <a:ext cx="21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、地心说</a:t>
            </a:r>
            <a:r>
              <a:rPr lang="zh-CN" altLang="en-US" sz="2800" b="1" dirty="0">
                <a:latin typeface="+mn-ea"/>
                <a:ea typeface="+mn-ea"/>
              </a:rPr>
              <a:t>：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071813" y="3786188"/>
            <a:ext cx="5653087" cy="11137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宇宙结构是</a:t>
            </a:r>
            <a:r>
              <a:rPr lang="zh-CN" altLang="en-US" sz="2400" b="1" u="sng" dirty="0">
                <a:solidFill>
                  <a:schemeClr val="accent2"/>
                </a:solidFill>
                <a:latin typeface="+mn-ea"/>
                <a:ea typeface="+mn-ea"/>
              </a:rPr>
              <a:t>以地球为中心</a:t>
            </a:r>
            <a:r>
              <a:rPr lang="zh-CN" altLang="en-US" sz="2400" b="1" dirty="0">
                <a:latin typeface="+mn-ea"/>
                <a:ea typeface="+mn-ea"/>
              </a:rPr>
              <a:t>的一系列同心圆行星体系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643188" y="4895850"/>
            <a:ext cx="4502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哥白尼</a:t>
            </a:r>
            <a:r>
              <a:rPr lang="zh-CN" altLang="en-US" sz="2800" b="1" dirty="0">
                <a:latin typeface="+mn-ea"/>
                <a:ea typeface="+mn-ea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日心说</a:t>
            </a:r>
            <a:r>
              <a:rPr lang="zh-CN" altLang="en-US" sz="2800" b="1" dirty="0">
                <a:latin typeface="+mn-ea"/>
                <a:ea typeface="+mn-ea"/>
              </a:rPr>
              <a:t>：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071813" y="5429250"/>
            <a:ext cx="5653088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“</a:t>
            </a:r>
            <a:r>
              <a:rPr lang="zh-CN" altLang="en-US" sz="2800" b="1" u="sng" dirty="0">
                <a:solidFill>
                  <a:schemeClr val="accent2"/>
                </a:solidFill>
                <a:latin typeface="+mn-ea"/>
                <a:ea typeface="+mn-ea"/>
              </a:rPr>
              <a:t>太阳是宇宙的中心</a:t>
            </a:r>
            <a:r>
              <a:rPr lang="zh-CN" altLang="en-US" sz="2800" b="1" dirty="0">
                <a:latin typeface="+mn-ea"/>
                <a:ea typeface="+mn-ea"/>
              </a:rPr>
              <a:t>，地球围绕太阳运转”</a:t>
            </a:r>
          </a:p>
        </p:txBody>
      </p:sp>
      <p:grpSp>
        <p:nvGrpSpPr>
          <p:cNvPr id="37895" name="Group 8"/>
          <p:cNvGrpSpPr>
            <a:grpSpLocks/>
          </p:cNvGrpSpPr>
          <p:nvPr/>
        </p:nvGrpSpPr>
        <p:grpSpPr bwMode="auto">
          <a:xfrm>
            <a:off x="8501063" y="6429375"/>
            <a:ext cx="642937" cy="428625"/>
            <a:chOff x="5376" y="4128"/>
            <a:chExt cx="288" cy="192"/>
          </a:xfrm>
        </p:grpSpPr>
        <p:sp>
          <p:nvSpPr>
            <p:cNvPr id="37897" name="AutoShape 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8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7896" name="Picture 11" descr="gebai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86125"/>
            <a:ext cx="24161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  <p:bldP spid="48133" grpId="0" animBg="1" autoUpdateAnimBg="0"/>
      <p:bldP spid="48134" grpId="0" autoUpdateAnimBg="0"/>
      <p:bldP spid="4813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785813" y="1643063"/>
            <a:ext cx="5214937" cy="1357312"/>
          </a:xfrm>
          <a:prstGeom prst="cloudCallout">
            <a:avLst>
              <a:gd name="adj1" fmla="val 32051"/>
              <a:gd name="adj2" fmla="val 123106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能谈一谈今天的你对宇宙的了解吗？</a:t>
            </a:r>
          </a:p>
        </p:txBody>
      </p:sp>
      <p:pic>
        <p:nvPicPr>
          <p:cNvPr id="38915" name="Picture 3" descr="无标题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2857500"/>
            <a:ext cx="2174875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9"/>
          <p:cNvGrpSpPr>
            <a:grpSpLocks/>
          </p:cNvGrpSpPr>
          <p:nvPr/>
        </p:nvGrpSpPr>
        <p:grpSpPr bwMode="auto">
          <a:xfrm>
            <a:off x="8686800" y="6553200"/>
            <a:ext cx="457200" cy="304800"/>
            <a:chOff x="5376" y="4128"/>
            <a:chExt cx="288" cy="192"/>
          </a:xfrm>
        </p:grpSpPr>
        <p:sp>
          <p:nvSpPr>
            <p:cNvPr id="38917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18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11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26" descr="地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00125"/>
            <a:ext cx="577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027"/>
          <p:cNvSpPr txBox="1">
            <a:spLocks noChangeArrowheads="1"/>
          </p:cNvSpPr>
          <p:nvPr/>
        </p:nvSpPr>
        <p:spPr bwMode="auto">
          <a:xfrm>
            <a:off x="928688" y="1928813"/>
            <a:ext cx="800100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sz="4000" b="1" dirty="0">
                <a:solidFill>
                  <a:schemeClr val="accent2"/>
                </a:solidFill>
                <a:latin typeface="+mj-ea"/>
                <a:ea typeface="+mj-ea"/>
              </a:rPr>
              <a:t>我们生活的地球</a:t>
            </a:r>
          </a:p>
        </p:txBody>
      </p:sp>
      <p:grpSp>
        <p:nvGrpSpPr>
          <p:cNvPr id="39940" name="Group 1028"/>
          <p:cNvGrpSpPr>
            <a:grpSpLocks/>
          </p:cNvGrpSpPr>
          <p:nvPr/>
        </p:nvGrpSpPr>
        <p:grpSpPr bwMode="auto">
          <a:xfrm>
            <a:off x="8572500" y="6429375"/>
            <a:ext cx="571500" cy="428625"/>
            <a:chOff x="5376" y="4128"/>
            <a:chExt cx="288" cy="192"/>
          </a:xfrm>
        </p:grpSpPr>
        <p:sp>
          <p:nvSpPr>
            <p:cNvPr id="39941" name="AutoShape 102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42" name="AutoShape 103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50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un_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928688"/>
            <a:ext cx="542925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0" y="2000250"/>
            <a:ext cx="8001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</a:rPr>
              <a:t>太阳系鸟瞰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8686800" y="6553200"/>
            <a:ext cx="457200" cy="304800"/>
            <a:chOff x="5376" y="4128"/>
            <a:chExt cx="288" cy="192"/>
          </a:xfrm>
        </p:grpSpPr>
        <p:sp>
          <p:nvSpPr>
            <p:cNvPr id="40965" name="AutoShape 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6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9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lu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1831975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sx1">
            <a:hlinkClick r:id="rId3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857250"/>
            <a:ext cx="1489075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地球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000125"/>
            <a:ext cx="1458912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火星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43250"/>
            <a:ext cx="12731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saturnx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071813"/>
            <a:ext cx="10668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天王星１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501015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 descr="0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5072063"/>
            <a:ext cx="174783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Text Box 11"/>
          <p:cNvSpPr txBox="1">
            <a:spLocks noChangeArrowheads="1"/>
          </p:cNvSpPr>
          <p:nvPr/>
        </p:nvSpPr>
        <p:spPr bwMode="auto">
          <a:xfrm flipH="1">
            <a:off x="714375" y="2571750"/>
            <a:ext cx="1116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太阳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 flipH="1">
            <a:off x="2879725" y="2533650"/>
            <a:ext cx="1117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水</a:t>
            </a: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星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 flipH="1">
            <a:off x="5472113" y="2533650"/>
            <a:ext cx="1117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金</a:t>
            </a:r>
            <a:r>
              <a:rPr kumimoji="0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星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 flipH="1">
            <a:off x="7848600" y="2462213"/>
            <a:ext cx="1117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地球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 flipH="1">
            <a:off x="511175" y="3305175"/>
            <a:ext cx="271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火</a:t>
            </a:r>
            <a:r>
              <a:rPr kumimoji="0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星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 flipH="1">
            <a:off x="3643313" y="3286125"/>
            <a:ext cx="33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木</a:t>
            </a: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星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 flipH="1">
            <a:off x="1546225" y="4937125"/>
            <a:ext cx="674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天</a:t>
            </a:r>
            <a:r>
              <a:rPr kumimoji="0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王星</a:t>
            </a: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 flipH="1">
            <a:off x="5076825" y="4937125"/>
            <a:ext cx="674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海</a:t>
            </a:r>
            <a:r>
              <a:rPr kumimoji="0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王星</a:t>
            </a:r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 flipH="1">
            <a:off x="4572000" y="1571625"/>
            <a:ext cx="290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 flipH="1">
            <a:off x="6929438" y="1643063"/>
            <a:ext cx="290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 flipH="1">
            <a:off x="157163" y="3573463"/>
            <a:ext cx="206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 flipH="1">
            <a:off x="2928938" y="3789363"/>
            <a:ext cx="206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 flipH="1">
            <a:off x="6413500" y="3717925"/>
            <a:ext cx="274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 flipH="1">
            <a:off x="1065213" y="5670550"/>
            <a:ext cx="357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 flipH="1">
            <a:off x="4521200" y="5737225"/>
            <a:ext cx="357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 flipH="1">
            <a:off x="2286000" y="1643063"/>
            <a:ext cx="24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pic>
        <p:nvPicPr>
          <p:cNvPr id="78877" name="Picture 29" descr="7-图片-22木星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143250"/>
            <a:ext cx="14239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78" name="Text Box 30"/>
          <p:cNvSpPr txBox="1">
            <a:spLocks noChangeArrowheads="1"/>
          </p:cNvSpPr>
          <p:nvPr/>
        </p:nvSpPr>
        <p:spPr bwMode="auto">
          <a:xfrm flipH="1">
            <a:off x="7096125" y="3233738"/>
            <a:ext cx="330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CN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土</a:t>
            </a:r>
            <a:r>
              <a:rPr kumimoji="0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星</a:t>
            </a:r>
          </a:p>
        </p:txBody>
      </p:sp>
      <p:grpSp>
        <p:nvGrpSpPr>
          <p:cNvPr id="42011" name="Group 31"/>
          <p:cNvGrpSpPr>
            <a:grpSpLocks/>
          </p:cNvGrpSpPr>
          <p:nvPr/>
        </p:nvGrpSpPr>
        <p:grpSpPr bwMode="auto">
          <a:xfrm flipH="1">
            <a:off x="8572500" y="6483350"/>
            <a:ext cx="571500" cy="374650"/>
            <a:chOff x="5376" y="4128"/>
            <a:chExt cx="288" cy="192"/>
          </a:xfrm>
        </p:grpSpPr>
        <p:sp>
          <p:nvSpPr>
            <p:cNvPr id="10269" name="AutoShape 32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10270" name="AutoShape 3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</p:grpSp>
      <p:pic>
        <p:nvPicPr>
          <p:cNvPr id="42012" name="Picture 32" descr="https://ss0.bdstatic.com/94oJfD_bAAcT8t7mm9GUKT-xh_/timg?image&amp;quality=100&amp;size=b4000_4000&amp;sec=1574921404&amp;di=8c18a76e1d7364e0bdb579081492c6b0&amp;src=http://5b0988e595225.cdn.sohucs.com/images/20170728/787ebd6416514698a86e0be14f3e45bd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928688"/>
            <a:ext cx="14287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9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0" grpId="0" autoUpdateAnimBg="0"/>
      <p:bldP spid="78861" grpId="0" autoUpdateAnimBg="0"/>
      <p:bldP spid="78862" grpId="0" autoUpdateAnimBg="0"/>
      <p:bldP spid="78863" grpId="0" autoUpdateAnimBg="0"/>
      <p:bldP spid="78864" grpId="0" autoUpdateAnimBg="0"/>
      <p:bldP spid="78865" grpId="0" autoUpdateAnimBg="0"/>
      <p:bldP spid="78866" grpId="0" autoUpdateAnimBg="0"/>
      <p:bldP spid="7887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19550" y="1340768"/>
            <a:ext cx="4481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⑴</a:t>
            </a:r>
            <a:r>
              <a:rPr lang="zh-CN" altLang="en-US" sz="2800" b="1" dirty="0">
                <a:latin typeface="+mn-ea"/>
                <a:ea typeface="+mn-ea"/>
              </a:rPr>
              <a:t>月亮围绕地球转动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824038" y="538797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zh-CN" b="1">
              <a:latin typeface="+mn-ea"/>
              <a:ea typeface="+mn-ea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038695" y="2060848"/>
            <a:ext cx="47529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⑵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地球等八大行星围绕太阳转动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051716" y="3140968"/>
            <a:ext cx="3600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⑶</a:t>
            </a:r>
            <a:r>
              <a:rPr lang="zh-CN" altLang="en-US" sz="2800" b="1" dirty="0">
                <a:latin typeface="+mn-ea"/>
                <a:ea typeface="+mn-ea"/>
              </a:rPr>
              <a:t>恒星也在运动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57188" y="4538663"/>
            <a:ext cx="67151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太阳系的最大范围约可延伸到一光年以外。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grpSp>
        <p:nvGrpSpPr>
          <p:cNvPr id="43015" name="Group 14"/>
          <p:cNvGrpSpPr>
            <a:grpSpLocks/>
          </p:cNvGrpSpPr>
          <p:nvPr/>
        </p:nvGrpSpPr>
        <p:grpSpPr bwMode="auto">
          <a:xfrm>
            <a:off x="8501063" y="6500813"/>
            <a:ext cx="642937" cy="357187"/>
            <a:chOff x="5376" y="4128"/>
            <a:chExt cx="288" cy="192"/>
          </a:xfrm>
        </p:grpSpPr>
        <p:sp>
          <p:nvSpPr>
            <p:cNvPr id="11276" name="AutoShape 1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11277" name="AutoShape 1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</p:grp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51520" y="5219702"/>
            <a:ext cx="9396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b="1" dirty="0">
                <a:latin typeface="+mn-ea"/>
                <a:ea typeface="+mn-ea"/>
              </a:rPr>
              <a:t> 1</a:t>
            </a:r>
            <a:r>
              <a:rPr lang="zh-CN" altLang="en-US" sz="2000" b="1" dirty="0">
                <a:latin typeface="+mn-ea"/>
                <a:ea typeface="+mn-ea"/>
              </a:rPr>
              <a:t>光年</a:t>
            </a:r>
            <a:r>
              <a:rPr lang="en-US" altLang="zh-CN" sz="2000" b="1" dirty="0">
                <a:latin typeface="+mn-ea"/>
                <a:ea typeface="+mn-ea"/>
              </a:rPr>
              <a:t>(l.y.)</a:t>
            </a:r>
            <a:r>
              <a:rPr lang="zh-CN" altLang="en-US" sz="2000" b="1" dirty="0">
                <a:latin typeface="+mn-ea"/>
                <a:ea typeface="+mn-ea"/>
              </a:rPr>
              <a:t>表示</a:t>
            </a:r>
            <a:r>
              <a:rPr lang="zh-CN" altLang="en-US" sz="2000" b="1" u="sng" dirty="0">
                <a:latin typeface="+mn-ea"/>
                <a:ea typeface="+mn-ea"/>
              </a:rPr>
              <a:t>                     </a:t>
            </a:r>
            <a:r>
              <a:rPr lang="zh-CN" altLang="en-US" sz="2000" b="1" dirty="0">
                <a:latin typeface="+mn-ea"/>
                <a:ea typeface="+mn-ea"/>
              </a:rPr>
              <a:t>，它是</a:t>
            </a:r>
            <a:r>
              <a:rPr lang="en-US" altLang="zh-CN" sz="2000" b="1" dirty="0">
                <a:latin typeface="+mn-ea"/>
                <a:ea typeface="+mn-ea"/>
              </a:rPr>
              <a:t>_____</a:t>
            </a:r>
            <a:r>
              <a:rPr lang="zh-CN" altLang="en-US" sz="2000" b="1" dirty="0">
                <a:latin typeface="+mn-ea"/>
                <a:ea typeface="+mn-ea"/>
              </a:rPr>
              <a:t>单位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531746" y="5182212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光在一年中行进的路程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5820657" y="5206753"/>
            <a:ext cx="81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长度</a:t>
            </a:r>
          </a:p>
        </p:txBody>
      </p:sp>
      <p:pic>
        <p:nvPicPr>
          <p:cNvPr id="43019" name="Picture 20" descr="sun_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00125"/>
            <a:ext cx="31750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7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  <p:bldP spid="20487" grpId="0"/>
      <p:bldP spid="20488" grpId="0"/>
      <p:bldP spid="20497" grpId="0"/>
      <p:bldP spid="20498" grpId="0"/>
      <p:bldP spid="2049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1220</Words>
  <Application>Microsoft Office PowerPoint</Application>
  <PresentationFormat>全屏显示(4:3)</PresentationFormat>
  <Paragraphs>180</Paragraphs>
  <Slides>35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银河系全景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中国实现飞天梦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15</cp:revision>
  <dcterms:created xsi:type="dcterms:W3CDTF">2020-04-20T03:18:26Z</dcterms:created>
  <dcterms:modified xsi:type="dcterms:W3CDTF">2020-04-22T00:24:57Z</dcterms:modified>
</cp:coreProperties>
</file>