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Lst>
  <p:notesMasterIdLst>
    <p:notesMasterId r:id="rId29"/>
  </p:notesMasterIdLst>
  <p:sldIdLst>
    <p:sldId id="336" r:id="rId4"/>
    <p:sldId id="631" r:id="rId5"/>
    <p:sldId id="649" r:id="rId6"/>
    <p:sldId id="670" r:id="rId7"/>
    <p:sldId id="669" r:id="rId8"/>
    <p:sldId id="672" r:id="rId9"/>
    <p:sldId id="673" r:id="rId10"/>
    <p:sldId id="668" r:id="rId11"/>
    <p:sldId id="650" r:id="rId12"/>
    <p:sldId id="632" r:id="rId13"/>
    <p:sldId id="651" r:id="rId14"/>
    <p:sldId id="663" r:id="rId15"/>
    <p:sldId id="652" r:id="rId16"/>
    <p:sldId id="664" r:id="rId17"/>
    <p:sldId id="636" r:id="rId18"/>
    <p:sldId id="637" r:id="rId19"/>
    <p:sldId id="653" r:id="rId20"/>
    <p:sldId id="638" r:id="rId21"/>
    <p:sldId id="639" r:id="rId22"/>
    <p:sldId id="665" r:id="rId23"/>
    <p:sldId id="666" r:id="rId24"/>
    <p:sldId id="667" r:id="rId25"/>
    <p:sldId id="642" r:id="rId26"/>
    <p:sldId id="656" r:id="rId27"/>
    <p:sldId id="657" r:id="rId28"/>
  </p:sldIdLst>
  <p:sldSz cx="9144000" cy="6858000" type="screen4x3"/>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003366"/>
    <a:srgbClr val="6499C9"/>
    <a:srgbClr val="84B4E0"/>
    <a:srgbClr val="95BADB"/>
    <a:srgbClr val="7FACD4"/>
    <a:srgbClr val="609ED6"/>
    <a:srgbClr val="5C93C6"/>
    <a:srgbClr val="7CADD8"/>
    <a:srgbClr val="85B3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00" d="100"/>
          <a:sy n="100" d="100"/>
        </p:scale>
        <p:origin x="-1944" y="-402"/>
      </p:cViewPr>
      <p:guideLst>
        <p:guide orient="horz" pos="2132"/>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2020/4/9</a:t>
            </a:fld>
            <a:endParaRPr lang="zh-CN" altLang="en-US"/>
          </a:p>
        </p:txBody>
      </p:sp>
      <p:sp>
        <p:nvSpPr>
          <p:cNvPr id="4" name="幻灯片图像占位符 3"/>
          <p:cNvSpPr>
            <a:spLocks noGrp="1" noRot="1" noChangeAspect="1"/>
          </p:cNvSpPr>
          <p:nvPr>
            <p:ph type="sldImg" idx="2"/>
          </p:nvPr>
        </p:nvSpPr>
        <p:spPr>
          <a:xfrm>
            <a:off x="1247775" y="1279525"/>
            <a:ext cx="4606925"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147866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247775" y="1279525"/>
            <a:ext cx="4606925"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E4C6C1A-02BF-4B1A-86F8-BA9FBA49F515}" type="slidenum">
              <a:rPr lang="zh-CN" altLang="en-US" smtClean="0"/>
              <a:t>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7698" b="7698"/>
          <a:stretch>
            <a:fillRect/>
          </a:stretch>
        </p:blipFill>
        <p:spPr>
          <a:xfrm>
            <a:off x="0" y="-1"/>
            <a:ext cx="9144002" cy="6858001"/>
          </a:xfrm>
          <a:prstGeom prst="rect">
            <a:avLst/>
          </a:prstGeom>
        </p:spPr>
      </p:pic>
      <p:sp>
        <p:nvSpPr>
          <p:cNvPr id="3" name="矩形 2"/>
          <p:cNvSpPr/>
          <p:nvPr userDrawn="1"/>
        </p:nvSpPr>
        <p:spPr>
          <a:xfrm>
            <a:off x="107505" y="164638"/>
            <a:ext cx="8928992" cy="6528725"/>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6923112" cy="418058"/>
          </a:xfr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a:lstStyle>
            <a:lvl1pPr algn="l">
              <a:defRPr b="1">
                <a:solidFill>
                  <a:schemeClr val="bg1"/>
                </a:solidFill>
              </a:defRPr>
            </a:lvl1p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8" name="页脚占位符 7"/>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4" name="页脚占位符 3"/>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3" name="页脚占位符 2"/>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EB7321E8-B17C-41F8-AC25-2BD77A7EE48D}"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EDA88C6-0BAE-4637-AD23-DDBFB9FAA3D3}"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6923112" cy="418058"/>
          </a:xfr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a:lstStyle>
            <a:lvl1pPr algn="l">
              <a:defRPr b="1">
                <a:solidFill>
                  <a:schemeClr val="bg1"/>
                </a:solidFill>
              </a:defRPr>
            </a:lvl1pPr>
          </a:lstStyle>
          <a:p>
            <a:r>
              <a:rPr lang="zh-CN" altLang="en-US"/>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8" name="页脚占位符 7"/>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4" name="页脚占位符 3"/>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7"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7"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3" name="页脚占位符 2"/>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6" name="页脚占位符 5"/>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2C8D3A49-1C4F-4F0D-BA52-CD04CC7C4AC0}"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871FE13A-0711-4516-8935-DF59419AC13C}"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标题和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文本占位符 2"/>
          <p:cNvSpPr>
            <a:spLocks noGrp="1"/>
          </p:cNvSpPr>
          <p:nvPr>
            <p:ph type="body"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EB7321E8-B17C-41F8-AC25-2BD77A7EE48D}" type="datetimeFigureOut">
              <a:rPr lang="zh-CN" altLang="en-US" smtClean="0">
                <a:solidFill>
                  <a:prstClr val="black"/>
                </a:solidFill>
              </a:rPr>
              <a:t>2020/4/9</a:t>
            </a:fld>
            <a:endParaRPr lang="zh-CN" altLang="en-US">
              <a:solidFill>
                <a:prstClr val="black"/>
              </a:solidFill>
            </a:endParaRPr>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7EDA88C6-0BAE-4637-AD23-DDBFB9FAA3D3}"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0"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90080"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2020/4/9</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6851104" cy="418058"/>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457200" y="980728"/>
            <a:ext cx="8229600" cy="5184576"/>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2000" b="1" kern="1200">
          <a:solidFill>
            <a:schemeClr val="bg1"/>
          </a:solidFill>
          <a:latin typeface="黑体" panose="02010609060101010101" pitchFamily="2" charset="-122"/>
          <a:ea typeface="黑体" panose="02010609060101010101" pitchFamily="2"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6851104" cy="418058"/>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0" scaled="1"/>
            <a:tileRect/>
          </a:gradFill>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457200" y="980728"/>
            <a:ext cx="8229600" cy="5184576"/>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spcBef>
          <a:spcPct val="0"/>
        </a:spcBef>
        <a:buNone/>
        <a:defRPr sz="2000" b="1" kern="1200">
          <a:solidFill>
            <a:schemeClr val="bg1"/>
          </a:solidFill>
          <a:latin typeface="黑体" panose="02010609060101010101" pitchFamily="2" charset="-122"/>
          <a:ea typeface="黑体" panose="02010609060101010101" pitchFamily="2"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262666" y="3010136"/>
            <a:ext cx="1386747" cy="398780"/>
          </a:xfrm>
          <a:prstGeom prst="rect">
            <a:avLst/>
          </a:prstGeom>
          <a:noFill/>
        </p:spPr>
        <p:txBody>
          <a:bodyPr wrap="square" rtlCol="0">
            <a:spAutoFit/>
          </a:bodyPr>
          <a:lstStyle/>
          <a:p>
            <a:r>
              <a:rPr lang="zh-CN" altLang="en-US" sz="2000" dirty="0">
                <a:solidFill>
                  <a:schemeClr val="bg1"/>
                </a:solidFill>
                <a:latin typeface="Agency FB" panose="020B0503020202020204" pitchFamily="34" charset="0"/>
              </a:rPr>
              <a:t>学  视</a:t>
            </a:r>
          </a:p>
        </p:txBody>
      </p:sp>
      <p:sp>
        <p:nvSpPr>
          <p:cNvPr id="11" name="文本框 10"/>
          <p:cNvSpPr txBox="1"/>
          <p:nvPr/>
        </p:nvSpPr>
        <p:spPr>
          <a:xfrm>
            <a:off x="-12505" y="2608973"/>
            <a:ext cx="9143999" cy="1015663"/>
          </a:xfrm>
          <a:prstGeom prst="rect">
            <a:avLst/>
          </a:prstGeom>
          <a:noFill/>
        </p:spPr>
        <p:txBody>
          <a:bodyPr wrap="square" rtlCol="0">
            <a:spAutoFit/>
          </a:bodyPr>
          <a:lstStyle/>
          <a:p>
            <a:pPr algn="ctr">
              <a:lnSpc>
                <a:spcPct val="150000"/>
              </a:lnSpc>
            </a:pPr>
            <a:r>
              <a:rPr lang="zh-CN" altLang="en-US" sz="3600" b="1" dirty="0">
                <a:solidFill>
                  <a:srgbClr val="2E75B6"/>
                </a:solidFill>
                <a:latin typeface="黑体" panose="02010609060101010101" pitchFamily="2" charset="-122"/>
                <a:ea typeface="黑体" panose="02010609060101010101" pitchFamily="2" charset="-122"/>
                <a:sym typeface="+mn-ea"/>
              </a:rPr>
              <a:t>第九章   </a:t>
            </a:r>
            <a:r>
              <a:rPr lang="zh-CN" altLang="en-US" sz="4000" b="1" dirty="0">
                <a:solidFill>
                  <a:srgbClr val="2E75B6"/>
                </a:solidFill>
                <a:latin typeface="黑体" panose="02010609060101010101" pitchFamily="2" charset="-122"/>
                <a:ea typeface="黑体" panose="02010609060101010101" pitchFamily="2" charset="-122"/>
                <a:sym typeface="+mn-ea"/>
              </a:rPr>
              <a:t>浮力</a:t>
            </a:r>
            <a:r>
              <a:rPr lang="zh-CN" altLang="en-US" sz="3600" b="1" dirty="0">
                <a:solidFill>
                  <a:srgbClr val="2E75B6"/>
                </a:solidFill>
                <a:latin typeface="黑体" panose="02010609060101010101" pitchFamily="2" charset="-122"/>
                <a:ea typeface="黑体" panose="02010609060101010101" pitchFamily="2" charset="-122"/>
                <a:sym typeface="+mn-ea"/>
              </a:rPr>
              <a:t>与升力</a:t>
            </a:r>
          </a:p>
        </p:txBody>
      </p:sp>
      <p:sp>
        <p:nvSpPr>
          <p:cNvPr id="31" name="矩形 30"/>
          <p:cNvSpPr/>
          <p:nvPr/>
        </p:nvSpPr>
        <p:spPr>
          <a:xfrm>
            <a:off x="-12504" y="3505734"/>
            <a:ext cx="9143998" cy="824456"/>
          </a:xfrm>
          <a:prstGeom prst="rect">
            <a:avLst/>
          </a:prstGeom>
        </p:spPr>
        <p:txBody>
          <a:bodyPr wrap="square">
            <a:spAutoFit/>
          </a:bodyPr>
          <a:lstStyle/>
          <a:p>
            <a:pPr algn="ctr">
              <a:lnSpc>
                <a:spcPct val="150000"/>
              </a:lnSpc>
            </a:pPr>
            <a:r>
              <a:rPr lang="en-US" altLang="zh-CN" sz="3600"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  9.1   </a:t>
            </a:r>
            <a:r>
              <a:rPr lang="zh-CN" altLang="en-US" sz="3600"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sym typeface="+mn-ea"/>
              </a:rPr>
              <a:t>认识浮力</a:t>
            </a:r>
            <a:endParaRPr lang="zh-CN" altLang="en-US" sz="3600" dirty="0">
              <a:solidFill>
                <a:srgbClr val="FF0000"/>
              </a:solidFill>
              <a:effectLst>
                <a:outerShdw blurRad="38100" dist="25400" dir="5400000" algn="ctr" rotWithShape="0">
                  <a:srgbClr val="6E747A">
                    <a:alpha val="43000"/>
                  </a:srgbClr>
                </a:outerShdw>
              </a:effectLst>
              <a:latin typeface="Arial" panose="020B0604020202020204" pitchFamily="34" charset="0"/>
              <a:ea typeface="微软雅黑" panose="020B0503020204020204" charset="-122"/>
            </a:endParaRPr>
          </a:p>
        </p:txBody>
      </p:sp>
      <p:grpSp>
        <p:nvGrpSpPr>
          <p:cNvPr id="3" name="组合 2"/>
          <p:cNvGrpSpPr/>
          <p:nvPr/>
        </p:nvGrpSpPr>
        <p:grpSpPr>
          <a:xfrm>
            <a:off x="-12505" y="1212806"/>
            <a:ext cx="9144000" cy="1359936"/>
            <a:chOff x="-12505" y="1212806"/>
            <a:chExt cx="9144000" cy="1359936"/>
          </a:xfrm>
        </p:grpSpPr>
        <p:sp>
          <p:nvSpPr>
            <p:cNvPr id="6" name="矩形 5"/>
            <p:cNvSpPr/>
            <p:nvPr/>
          </p:nvSpPr>
          <p:spPr>
            <a:xfrm>
              <a:off x="-12505" y="2337484"/>
              <a:ext cx="9144000" cy="2352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椭圆 9"/>
            <p:cNvSpPr/>
            <p:nvPr/>
          </p:nvSpPr>
          <p:spPr>
            <a:xfrm>
              <a:off x="1853930" y="1212806"/>
              <a:ext cx="1050639" cy="1136052"/>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a:solidFill>
                    <a:schemeClr val="bg1"/>
                  </a:solidFill>
                  <a:latin typeface="黑体" panose="02010609060101010101" pitchFamily="2" charset="-122"/>
                  <a:ea typeface="黑体" panose="02010609060101010101" pitchFamily="2" charset="-122"/>
                </a:rPr>
                <a:t>理</a:t>
              </a:r>
            </a:p>
          </p:txBody>
        </p:sp>
        <p:sp>
          <p:nvSpPr>
            <p:cNvPr id="5" name="椭圆 4"/>
            <p:cNvSpPr/>
            <p:nvPr/>
          </p:nvSpPr>
          <p:spPr>
            <a:xfrm>
              <a:off x="788895" y="1212806"/>
              <a:ext cx="1082585" cy="1136051"/>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a:solidFill>
                    <a:schemeClr val="bg1"/>
                  </a:solidFill>
                  <a:latin typeface="黑体" panose="02010609060101010101" pitchFamily="2" charset="-122"/>
                  <a:ea typeface="黑体" panose="02010609060101010101" pitchFamily="2" charset="-122"/>
                </a:rPr>
                <a:t>物</a:t>
              </a:r>
            </a:p>
          </p:txBody>
        </p:sp>
      </p:gr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165361" y="1421904"/>
            <a:ext cx="1490925" cy="556945"/>
            <a:chOff x="165361" y="1471332"/>
            <a:chExt cx="1490925" cy="556945"/>
          </a:xfrm>
        </p:grpSpPr>
        <p:sp>
          <p:nvSpPr>
            <p:cNvPr id="15" name="AutoShape 65"/>
            <p:cNvSpPr>
              <a:spLocks noChangeArrowheads="1"/>
            </p:cNvSpPr>
            <p:nvPr/>
          </p:nvSpPr>
          <p:spPr bwMode="auto">
            <a:xfrm>
              <a:off x="165361" y="1507520"/>
              <a:ext cx="1490443" cy="520757"/>
            </a:xfrm>
            <a:prstGeom prst="homePlate">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70">
                <a:solidFill>
                  <a:srgbClr val="000000"/>
                </a:solidFill>
              </a:endParaRPr>
            </a:p>
          </p:txBody>
        </p:sp>
        <p:sp>
          <p:nvSpPr>
            <p:cNvPr id="4" name="TextBox 3"/>
            <p:cNvSpPr txBox="1"/>
            <p:nvPr/>
          </p:nvSpPr>
          <p:spPr>
            <a:xfrm>
              <a:off x="191204" y="1471332"/>
              <a:ext cx="1465082" cy="523220"/>
            </a:xfrm>
            <a:prstGeom prst="rect">
              <a:avLst/>
            </a:prstGeom>
            <a:noFill/>
          </p:spPr>
          <p:txBody>
            <a:bodyPr wrap="square" rtlCol="0">
              <a:spAutoFit/>
            </a:bodyPr>
            <a:lstStyle/>
            <a:p>
              <a:r>
                <a:rPr lang="zh-CN" altLang="en-US" sz="2800" b="1" dirty="0">
                  <a:solidFill>
                    <a:schemeClr val="bg1"/>
                  </a:solidFill>
                  <a:latin typeface="黑体" panose="02010609060101010101" pitchFamily="2" charset="-122"/>
                  <a:ea typeface="黑体" panose="02010609060101010101" pitchFamily="2" charset="-122"/>
                </a:rPr>
                <a:t>知识点</a:t>
              </a:r>
            </a:p>
          </p:txBody>
        </p:sp>
      </p:grpSp>
      <p:sp>
        <p:nvSpPr>
          <p:cNvPr id="5" name="TextBox 4"/>
          <p:cNvSpPr txBox="1"/>
          <p:nvPr/>
        </p:nvSpPr>
        <p:spPr>
          <a:xfrm>
            <a:off x="1668161" y="1482807"/>
            <a:ext cx="4893274" cy="523220"/>
          </a:xfrm>
          <a:prstGeom prst="rect">
            <a:avLst/>
          </a:prstGeom>
          <a:noFill/>
        </p:spPr>
        <p:txBody>
          <a:bodyPr wrap="square" rtlCol="0">
            <a:spAutoFit/>
          </a:bodyPr>
          <a:lstStyle/>
          <a:p>
            <a:r>
              <a:rPr lang="zh-CN" altLang="en-US" sz="2800" b="1" dirty="0">
                <a:solidFill>
                  <a:srgbClr val="2E75B6"/>
                </a:solidFill>
              </a:rPr>
              <a:t>什么是浮力</a:t>
            </a:r>
          </a:p>
        </p:txBody>
      </p:sp>
      <p:sp>
        <p:nvSpPr>
          <p:cNvPr id="28" name="文本占位符 2"/>
          <p:cNvSpPr txBox="1"/>
          <p:nvPr/>
        </p:nvSpPr>
        <p:spPr>
          <a:xfrm>
            <a:off x="432486" y="2006027"/>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sz="2600" dirty="0"/>
              <a:t>1.</a:t>
            </a:r>
            <a:r>
              <a:rPr lang="zh-CN" altLang="en-US" sz="2600" dirty="0"/>
              <a:t>下列关于浮力的说法中正确的是（　　）</a:t>
            </a:r>
          </a:p>
          <a:p>
            <a:pPr marL="0" indent="0">
              <a:lnSpc>
                <a:spcPct val="100000"/>
              </a:lnSpc>
              <a:spcBef>
                <a:spcPts val="0"/>
              </a:spcBef>
              <a:buNone/>
            </a:pPr>
            <a:r>
              <a:rPr lang="en-US" altLang="zh-CN" sz="2600" dirty="0"/>
              <a:t>A.</a:t>
            </a:r>
            <a:r>
              <a:rPr lang="zh-CN" altLang="en-US" sz="2600" dirty="0"/>
              <a:t>浮力都是由水产生的  </a:t>
            </a:r>
            <a:endParaRPr lang="en-US" altLang="zh-CN" sz="2600" dirty="0"/>
          </a:p>
          <a:p>
            <a:pPr marL="0" indent="0">
              <a:lnSpc>
                <a:spcPct val="100000"/>
              </a:lnSpc>
              <a:spcBef>
                <a:spcPts val="0"/>
              </a:spcBef>
              <a:buNone/>
            </a:pPr>
            <a:r>
              <a:rPr lang="en-US" altLang="zh-CN" sz="2600" dirty="0"/>
              <a:t>B.</a:t>
            </a:r>
            <a:r>
              <a:rPr lang="zh-CN" altLang="en-US" sz="2600" dirty="0"/>
              <a:t>只有固体才能受到浮力的作用 </a:t>
            </a:r>
          </a:p>
          <a:p>
            <a:pPr marL="0" indent="0">
              <a:lnSpc>
                <a:spcPct val="100000"/>
              </a:lnSpc>
              <a:spcBef>
                <a:spcPts val="0"/>
              </a:spcBef>
              <a:buNone/>
            </a:pPr>
            <a:r>
              <a:rPr lang="en-US" altLang="zh-CN" sz="2600" dirty="0"/>
              <a:t>C.</a:t>
            </a:r>
            <a:r>
              <a:rPr lang="zh-CN" altLang="en-US" sz="2600" dirty="0"/>
              <a:t>浮力方向与重力方向相反  </a:t>
            </a:r>
            <a:endParaRPr lang="en-US" altLang="zh-CN" sz="2600" dirty="0"/>
          </a:p>
          <a:p>
            <a:pPr marL="0" indent="0">
              <a:lnSpc>
                <a:spcPct val="100000"/>
              </a:lnSpc>
              <a:spcBef>
                <a:spcPts val="0"/>
              </a:spcBef>
              <a:buNone/>
            </a:pPr>
            <a:r>
              <a:rPr lang="en-US" altLang="zh-CN" sz="2600" dirty="0"/>
              <a:t>D.</a:t>
            </a:r>
            <a:r>
              <a:rPr lang="zh-CN" altLang="en-US" sz="2600" dirty="0"/>
              <a:t>在不同液体中浮力方向会不同</a:t>
            </a:r>
            <a:endParaRPr lang="en-US" altLang="zh-CN" sz="2600" dirty="0"/>
          </a:p>
          <a:p>
            <a:pPr marL="0" indent="0">
              <a:lnSpc>
                <a:spcPct val="100000"/>
              </a:lnSpc>
              <a:spcBef>
                <a:spcPts val="0"/>
              </a:spcBef>
              <a:buNone/>
            </a:pPr>
            <a:endParaRPr lang="zh-CN" altLang="en-US" sz="2600" dirty="0"/>
          </a:p>
          <a:p>
            <a:pPr marL="0" indent="0">
              <a:lnSpc>
                <a:spcPct val="100000"/>
              </a:lnSpc>
              <a:spcBef>
                <a:spcPts val="0"/>
              </a:spcBef>
              <a:buNone/>
            </a:pPr>
            <a:r>
              <a:rPr lang="en-US" altLang="zh-CN" sz="2600" dirty="0"/>
              <a:t>2. </a:t>
            </a:r>
            <a:r>
              <a:rPr lang="zh-CN" altLang="en-US" sz="2600" dirty="0"/>
              <a:t>下列情景中的物体，没有受到浮力的是（　　）</a:t>
            </a:r>
          </a:p>
          <a:p>
            <a:pPr marL="0" indent="0">
              <a:lnSpc>
                <a:spcPct val="100000"/>
              </a:lnSpc>
              <a:spcBef>
                <a:spcPts val="0"/>
              </a:spcBef>
              <a:buNone/>
            </a:pPr>
            <a:r>
              <a:rPr lang="en-US" altLang="zh-CN" sz="2600" dirty="0"/>
              <a:t>A.</a:t>
            </a:r>
            <a:r>
              <a:rPr lang="zh-CN" altLang="en-US" sz="2600" dirty="0"/>
              <a:t>水中的气泡  </a:t>
            </a:r>
            <a:endParaRPr lang="en-US" altLang="zh-CN" sz="2600" dirty="0"/>
          </a:p>
          <a:p>
            <a:pPr marL="0" indent="0">
              <a:lnSpc>
                <a:spcPct val="100000"/>
              </a:lnSpc>
              <a:spcBef>
                <a:spcPts val="0"/>
              </a:spcBef>
              <a:buNone/>
            </a:pPr>
            <a:r>
              <a:rPr lang="en-US" altLang="zh-CN" sz="2600" dirty="0"/>
              <a:t>B.</a:t>
            </a:r>
            <a:r>
              <a:rPr lang="zh-CN" altLang="en-US" sz="2600" dirty="0"/>
              <a:t>漂在水面上的树叶</a:t>
            </a:r>
          </a:p>
          <a:p>
            <a:pPr marL="0" indent="0">
              <a:lnSpc>
                <a:spcPct val="100000"/>
              </a:lnSpc>
              <a:spcBef>
                <a:spcPts val="0"/>
              </a:spcBef>
              <a:buNone/>
            </a:pPr>
            <a:r>
              <a:rPr lang="en-US" altLang="zh-CN" sz="2600" dirty="0"/>
              <a:t>C.</a:t>
            </a:r>
            <a:r>
              <a:rPr lang="zh-CN" altLang="en-US" sz="2600" dirty="0"/>
              <a:t>水中的桥墩  </a:t>
            </a:r>
            <a:endParaRPr lang="en-US" altLang="zh-CN" sz="2600" dirty="0"/>
          </a:p>
          <a:p>
            <a:pPr marL="0" indent="0">
              <a:lnSpc>
                <a:spcPct val="100000"/>
              </a:lnSpc>
              <a:spcBef>
                <a:spcPts val="0"/>
              </a:spcBef>
              <a:buNone/>
            </a:pPr>
            <a:r>
              <a:rPr lang="en-US" altLang="zh-CN" sz="2600" dirty="0"/>
              <a:t>D.</a:t>
            </a:r>
            <a:r>
              <a:rPr lang="zh-CN" altLang="en-US" sz="2600" dirty="0"/>
              <a:t>水中正在下沉的石头</a:t>
            </a:r>
          </a:p>
        </p:txBody>
      </p:sp>
      <p:sp>
        <p:nvSpPr>
          <p:cNvPr id="16" name="文本框 15"/>
          <p:cNvSpPr txBox="1"/>
          <p:nvPr/>
        </p:nvSpPr>
        <p:spPr>
          <a:xfrm>
            <a:off x="5882407" y="1978849"/>
            <a:ext cx="425116"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C</a:t>
            </a:r>
            <a:endParaRPr lang="en-US" altLang="en-US" sz="2600" dirty="0">
              <a:latin typeface="+mn-lt"/>
              <a:sym typeface="+mn-ea"/>
            </a:endParaRPr>
          </a:p>
        </p:txBody>
      </p:sp>
      <p:sp>
        <p:nvSpPr>
          <p:cNvPr id="17" name="文本框 16"/>
          <p:cNvSpPr txBox="1"/>
          <p:nvPr/>
        </p:nvSpPr>
        <p:spPr>
          <a:xfrm>
            <a:off x="6857998" y="4352093"/>
            <a:ext cx="425116"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C</a:t>
            </a:r>
            <a:endParaRPr lang="en-US" altLang="en-US" sz="2600" dirty="0">
              <a:latin typeface="+mn-lt"/>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165361" y="1421904"/>
            <a:ext cx="1490925" cy="556945"/>
            <a:chOff x="165361" y="1471332"/>
            <a:chExt cx="1490925" cy="556945"/>
          </a:xfrm>
        </p:grpSpPr>
        <p:sp>
          <p:nvSpPr>
            <p:cNvPr id="15" name="AutoShape 65"/>
            <p:cNvSpPr>
              <a:spLocks noChangeArrowheads="1"/>
            </p:cNvSpPr>
            <p:nvPr/>
          </p:nvSpPr>
          <p:spPr bwMode="auto">
            <a:xfrm>
              <a:off x="165361" y="1507520"/>
              <a:ext cx="1490443" cy="520757"/>
            </a:xfrm>
            <a:prstGeom prst="homePlate">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70">
                <a:solidFill>
                  <a:srgbClr val="000000"/>
                </a:solidFill>
              </a:endParaRPr>
            </a:p>
          </p:txBody>
        </p:sp>
        <p:sp>
          <p:nvSpPr>
            <p:cNvPr id="4" name="TextBox 3"/>
            <p:cNvSpPr txBox="1"/>
            <p:nvPr/>
          </p:nvSpPr>
          <p:spPr>
            <a:xfrm>
              <a:off x="191204" y="1471332"/>
              <a:ext cx="1465082" cy="523220"/>
            </a:xfrm>
            <a:prstGeom prst="rect">
              <a:avLst/>
            </a:prstGeom>
            <a:noFill/>
          </p:spPr>
          <p:txBody>
            <a:bodyPr wrap="square" rtlCol="0">
              <a:spAutoFit/>
            </a:bodyPr>
            <a:lstStyle/>
            <a:p>
              <a:r>
                <a:rPr lang="zh-CN" altLang="en-US" sz="2800" b="1" dirty="0">
                  <a:solidFill>
                    <a:schemeClr val="bg1"/>
                  </a:solidFill>
                  <a:latin typeface="黑体" panose="02010609060101010101" pitchFamily="2" charset="-122"/>
                  <a:ea typeface="黑体" panose="02010609060101010101" pitchFamily="2" charset="-122"/>
                </a:rPr>
                <a:t>知识点</a:t>
              </a:r>
            </a:p>
          </p:txBody>
        </p:sp>
      </p:grpSp>
      <p:sp>
        <p:nvSpPr>
          <p:cNvPr id="5" name="TextBox 4"/>
          <p:cNvSpPr txBox="1"/>
          <p:nvPr/>
        </p:nvSpPr>
        <p:spPr>
          <a:xfrm>
            <a:off x="1668161" y="1482807"/>
            <a:ext cx="4893274" cy="523220"/>
          </a:xfrm>
          <a:prstGeom prst="rect">
            <a:avLst/>
          </a:prstGeom>
          <a:noFill/>
        </p:spPr>
        <p:txBody>
          <a:bodyPr wrap="square" rtlCol="0">
            <a:spAutoFit/>
          </a:bodyPr>
          <a:lstStyle/>
          <a:p>
            <a:r>
              <a:rPr lang="zh-CN" altLang="en-US" sz="2800" b="1" dirty="0">
                <a:solidFill>
                  <a:srgbClr val="2E75B6"/>
                </a:solidFill>
              </a:rPr>
              <a:t>浮力是怎样产生的</a:t>
            </a:r>
          </a:p>
        </p:txBody>
      </p:sp>
      <p:sp>
        <p:nvSpPr>
          <p:cNvPr id="28" name="文本占位符 2"/>
          <p:cNvSpPr txBox="1"/>
          <p:nvPr/>
        </p:nvSpPr>
        <p:spPr>
          <a:xfrm>
            <a:off x="432486" y="2006027"/>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dirty="0"/>
              <a:t>3.</a:t>
            </a:r>
            <a:r>
              <a:rPr lang="zh-CN" altLang="en-US" dirty="0"/>
              <a:t>如图</a:t>
            </a:r>
            <a:r>
              <a:rPr lang="en-US" altLang="zh-CN" dirty="0"/>
              <a:t>9.1</a:t>
            </a:r>
            <a:r>
              <a:rPr lang="zh-CN" altLang="en-US" dirty="0"/>
              <a:t>－</a:t>
            </a:r>
            <a:r>
              <a:rPr lang="en-US" altLang="zh-CN" dirty="0"/>
              <a:t>1</a:t>
            </a:r>
            <a:r>
              <a:rPr lang="zh-CN" altLang="en-US" dirty="0"/>
              <a:t>，取一个瓶口内径略小于乒乓球直径的雪碧瓶，去掉其底部，把一个乒乓球放到瓶口处，然后向瓶里注水，会发现水从瓶口流出，乒乓球不上浮。若用手指堵住瓶口，不久就可观察到乒乓球上浮起来。此实验说明了（　　）</a:t>
            </a: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r>
              <a:rPr lang="en-US" altLang="zh-CN" dirty="0"/>
              <a:t>A.</a:t>
            </a:r>
            <a:r>
              <a:rPr lang="zh-CN" altLang="en-US" dirty="0"/>
              <a:t>大气存在压强  </a:t>
            </a:r>
          </a:p>
          <a:p>
            <a:pPr marL="0" indent="0">
              <a:lnSpc>
                <a:spcPct val="100000"/>
              </a:lnSpc>
              <a:spcBef>
                <a:spcPts val="0"/>
              </a:spcBef>
              <a:buNone/>
            </a:pPr>
            <a:r>
              <a:rPr lang="en-US" altLang="zh-CN" dirty="0"/>
              <a:t>B.</a:t>
            </a:r>
            <a:r>
              <a:rPr lang="zh-CN" altLang="en-US" dirty="0"/>
              <a:t>连通器原理</a:t>
            </a:r>
          </a:p>
          <a:p>
            <a:pPr marL="0" indent="0">
              <a:lnSpc>
                <a:spcPct val="100000"/>
              </a:lnSpc>
              <a:spcBef>
                <a:spcPts val="0"/>
              </a:spcBef>
              <a:buNone/>
            </a:pPr>
            <a:r>
              <a:rPr lang="en-US" altLang="zh-CN" dirty="0"/>
              <a:t>C.</a:t>
            </a:r>
            <a:r>
              <a:rPr lang="zh-CN" altLang="en-US" dirty="0"/>
              <a:t>浮力产生的原因  </a:t>
            </a:r>
          </a:p>
          <a:p>
            <a:pPr marL="0" indent="0">
              <a:lnSpc>
                <a:spcPct val="100000"/>
              </a:lnSpc>
              <a:spcBef>
                <a:spcPts val="0"/>
              </a:spcBef>
              <a:buNone/>
            </a:pPr>
            <a:r>
              <a:rPr lang="en-US" altLang="zh-CN" dirty="0"/>
              <a:t>D.</a:t>
            </a:r>
            <a:r>
              <a:rPr lang="zh-CN" altLang="en-US" dirty="0"/>
              <a:t>液体的压强与液体的密度和深度有关</a:t>
            </a:r>
          </a:p>
        </p:txBody>
      </p:sp>
      <p:sp>
        <p:nvSpPr>
          <p:cNvPr id="18" name="文本框 17"/>
          <p:cNvSpPr txBox="1"/>
          <p:nvPr/>
        </p:nvSpPr>
        <p:spPr>
          <a:xfrm>
            <a:off x="4881873" y="3826185"/>
            <a:ext cx="44435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800" dirty="0">
                <a:latin typeface="+mn-lt"/>
                <a:sym typeface="+mn-ea"/>
              </a:rPr>
              <a:t>C</a:t>
            </a:r>
            <a:endParaRPr lang="en-US" altLang="en-US" sz="2800" dirty="0">
              <a:latin typeface="+mn-lt"/>
              <a:sym typeface="+mn-ea"/>
            </a:endParaRPr>
          </a:p>
        </p:txBody>
      </p:sp>
      <p:pic>
        <p:nvPicPr>
          <p:cNvPr id="8" name="图片 7"/>
          <p:cNvPicPr>
            <a:picLocks noChangeAspect="1"/>
          </p:cNvPicPr>
          <p:nvPr/>
        </p:nvPicPr>
        <p:blipFill>
          <a:blip r:embed="rId3"/>
          <a:stretch>
            <a:fillRect/>
          </a:stretch>
        </p:blipFill>
        <p:spPr>
          <a:xfrm>
            <a:off x="4737786" y="4346808"/>
            <a:ext cx="3875976" cy="19009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p:cNvSpPr txBox="1"/>
          <p:nvPr/>
        </p:nvSpPr>
        <p:spPr>
          <a:xfrm>
            <a:off x="432486" y="1439966"/>
            <a:ext cx="8496726" cy="54180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US" altLang="zh-CN" sz="2600" dirty="0"/>
          </a:p>
          <a:p>
            <a:pPr marL="0" indent="0">
              <a:lnSpc>
                <a:spcPct val="100000"/>
              </a:lnSpc>
              <a:spcBef>
                <a:spcPts val="0"/>
              </a:spcBef>
              <a:buNone/>
            </a:pPr>
            <a:r>
              <a:rPr lang="en-US" altLang="zh-CN" sz="2600" dirty="0"/>
              <a:t>4.</a:t>
            </a:r>
            <a:r>
              <a:rPr lang="zh-CN" altLang="en-US" sz="2600" dirty="0"/>
              <a:t>浮力是由于液体对物体向</a:t>
            </a:r>
            <a:r>
              <a:rPr lang="en-US" altLang="zh-CN" sz="2400" dirty="0"/>
              <a:t>__________</a:t>
            </a:r>
            <a:r>
              <a:rPr lang="zh-CN" altLang="en-US" sz="2600" dirty="0"/>
              <a:t>和向</a:t>
            </a:r>
            <a:r>
              <a:rPr lang="en-US" altLang="zh-CN" sz="2400" dirty="0"/>
              <a:t>__________</a:t>
            </a:r>
            <a:r>
              <a:rPr lang="zh-CN" altLang="en-US" sz="2600" dirty="0"/>
              <a:t>的压力差而产生的。如一个浸没在水中的正方体上表面受到的压力为</a:t>
            </a:r>
            <a:r>
              <a:rPr lang="en-US" altLang="zh-CN" sz="2600" dirty="0"/>
              <a:t>10 N</a:t>
            </a:r>
            <a:r>
              <a:rPr lang="zh-CN" altLang="en-US" sz="2600" dirty="0"/>
              <a:t>，方向向下，下表面受到</a:t>
            </a:r>
            <a:r>
              <a:rPr lang="en-US" altLang="zh-CN" sz="2600" dirty="0"/>
              <a:t>30 N</a:t>
            </a:r>
            <a:r>
              <a:rPr lang="zh-CN" altLang="en-US" sz="2600" dirty="0"/>
              <a:t>的压力，方向</a:t>
            </a:r>
            <a:r>
              <a:rPr lang="en-US" altLang="zh-CN" sz="2400" dirty="0"/>
              <a:t>__________</a:t>
            </a:r>
            <a:r>
              <a:rPr lang="zh-CN" altLang="en-US" sz="2600" dirty="0"/>
              <a:t>，则浮力为</a:t>
            </a:r>
            <a:r>
              <a:rPr lang="en-US" altLang="zh-CN" sz="2400" dirty="0"/>
              <a:t>__________</a:t>
            </a:r>
            <a:r>
              <a:rPr lang="zh-CN" altLang="en-US" sz="2600" dirty="0"/>
              <a:t>。</a:t>
            </a:r>
          </a:p>
        </p:txBody>
      </p:sp>
      <p:sp>
        <p:nvSpPr>
          <p:cNvPr id="21" name="文本框 20"/>
          <p:cNvSpPr txBox="1"/>
          <p:nvPr/>
        </p:nvSpPr>
        <p:spPr>
          <a:xfrm>
            <a:off x="4883866" y="1786192"/>
            <a:ext cx="519694"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600" dirty="0">
                <a:latin typeface="+mn-lt"/>
                <a:sym typeface="+mn-ea"/>
              </a:rPr>
              <a:t>上</a:t>
            </a:r>
            <a:endParaRPr lang="en-US" altLang="en-US" sz="2600" dirty="0">
              <a:latin typeface="+mn-lt"/>
              <a:sym typeface="+mn-ea"/>
            </a:endParaRPr>
          </a:p>
        </p:txBody>
      </p:sp>
      <p:sp>
        <p:nvSpPr>
          <p:cNvPr id="15" name="文本框 14"/>
          <p:cNvSpPr txBox="1"/>
          <p:nvPr/>
        </p:nvSpPr>
        <p:spPr>
          <a:xfrm>
            <a:off x="7131766" y="1786192"/>
            <a:ext cx="519694"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600" dirty="0">
                <a:latin typeface="+mn-lt"/>
                <a:sym typeface="+mn-ea"/>
              </a:rPr>
              <a:t>下</a:t>
            </a:r>
            <a:endParaRPr lang="en-US" altLang="en-US" sz="2600" dirty="0">
              <a:latin typeface="+mn-lt"/>
              <a:sym typeface="+mn-ea"/>
            </a:endParaRPr>
          </a:p>
        </p:txBody>
      </p:sp>
      <p:sp>
        <p:nvSpPr>
          <p:cNvPr id="16" name="文本框 15"/>
          <p:cNvSpPr txBox="1"/>
          <p:nvPr/>
        </p:nvSpPr>
        <p:spPr>
          <a:xfrm>
            <a:off x="1029108" y="3042307"/>
            <a:ext cx="854721"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600" dirty="0">
                <a:latin typeface="+mn-lt"/>
                <a:sym typeface="+mn-ea"/>
              </a:rPr>
              <a:t>向上</a:t>
            </a:r>
            <a:endParaRPr lang="en-US" altLang="en-US" sz="2600" dirty="0">
              <a:latin typeface="+mn-lt"/>
              <a:sym typeface="+mn-ea"/>
            </a:endParaRPr>
          </a:p>
        </p:txBody>
      </p:sp>
      <p:sp>
        <p:nvSpPr>
          <p:cNvPr id="17" name="文本框 16"/>
          <p:cNvSpPr txBox="1"/>
          <p:nvPr/>
        </p:nvSpPr>
        <p:spPr>
          <a:xfrm>
            <a:off x="3967137" y="3042307"/>
            <a:ext cx="854721"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20 N</a:t>
            </a:r>
            <a:endParaRPr lang="en-US" altLang="en-US" sz="2600" dirty="0">
              <a:latin typeface="+mn-lt"/>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p:cNvGrpSpPr/>
          <p:nvPr/>
        </p:nvGrpSpPr>
        <p:grpSpPr>
          <a:xfrm>
            <a:off x="165361" y="1421904"/>
            <a:ext cx="1490925" cy="556945"/>
            <a:chOff x="165361" y="1471332"/>
            <a:chExt cx="1490925" cy="556945"/>
          </a:xfrm>
        </p:grpSpPr>
        <p:sp>
          <p:nvSpPr>
            <p:cNvPr id="15" name="AutoShape 65"/>
            <p:cNvSpPr>
              <a:spLocks noChangeArrowheads="1"/>
            </p:cNvSpPr>
            <p:nvPr/>
          </p:nvSpPr>
          <p:spPr bwMode="auto">
            <a:xfrm>
              <a:off x="165361" y="1507520"/>
              <a:ext cx="1490443" cy="520757"/>
            </a:xfrm>
            <a:prstGeom prst="homePlate">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70">
                <a:solidFill>
                  <a:srgbClr val="000000"/>
                </a:solidFill>
              </a:endParaRPr>
            </a:p>
          </p:txBody>
        </p:sp>
        <p:sp>
          <p:nvSpPr>
            <p:cNvPr id="4" name="TextBox 3"/>
            <p:cNvSpPr txBox="1"/>
            <p:nvPr/>
          </p:nvSpPr>
          <p:spPr>
            <a:xfrm>
              <a:off x="191204" y="1471332"/>
              <a:ext cx="1465082" cy="523220"/>
            </a:xfrm>
            <a:prstGeom prst="rect">
              <a:avLst/>
            </a:prstGeom>
            <a:noFill/>
          </p:spPr>
          <p:txBody>
            <a:bodyPr wrap="square" rtlCol="0">
              <a:spAutoFit/>
            </a:bodyPr>
            <a:lstStyle/>
            <a:p>
              <a:r>
                <a:rPr lang="zh-CN" altLang="en-US" sz="2800" b="1" dirty="0">
                  <a:solidFill>
                    <a:schemeClr val="bg1"/>
                  </a:solidFill>
                  <a:latin typeface="黑体" panose="02010609060101010101" pitchFamily="2" charset="-122"/>
                  <a:ea typeface="黑体" panose="02010609060101010101" pitchFamily="2" charset="-122"/>
                </a:rPr>
                <a:t>知识点</a:t>
              </a:r>
            </a:p>
          </p:txBody>
        </p:sp>
      </p:grpSp>
      <p:sp>
        <p:nvSpPr>
          <p:cNvPr id="5" name="TextBox 4"/>
          <p:cNvSpPr txBox="1"/>
          <p:nvPr/>
        </p:nvSpPr>
        <p:spPr>
          <a:xfrm>
            <a:off x="1668161" y="1482807"/>
            <a:ext cx="4893274" cy="523220"/>
          </a:xfrm>
          <a:prstGeom prst="rect">
            <a:avLst/>
          </a:prstGeom>
          <a:noFill/>
        </p:spPr>
        <p:txBody>
          <a:bodyPr wrap="square" rtlCol="0">
            <a:spAutoFit/>
          </a:bodyPr>
          <a:lstStyle/>
          <a:p>
            <a:r>
              <a:rPr lang="zh-CN" altLang="en-US" sz="2800" b="1" dirty="0">
                <a:solidFill>
                  <a:srgbClr val="2E75B6"/>
                </a:solidFill>
              </a:rPr>
              <a:t>浮力大小与哪些因素有关</a:t>
            </a:r>
          </a:p>
        </p:txBody>
      </p:sp>
      <p:sp>
        <p:nvSpPr>
          <p:cNvPr id="28" name="文本占位符 2"/>
          <p:cNvSpPr txBox="1"/>
          <p:nvPr/>
        </p:nvSpPr>
        <p:spPr>
          <a:xfrm>
            <a:off x="432486" y="1954072"/>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US" altLang="zh-CN" sz="2600" dirty="0"/>
          </a:p>
          <a:p>
            <a:pPr marL="0" indent="0">
              <a:lnSpc>
                <a:spcPct val="100000"/>
              </a:lnSpc>
              <a:spcBef>
                <a:spcPts val="0"/>
              </a:spcBef>
              <a:buNone/>
            </a:pPr>
            <a:r>
              <a:rPr lang="en-US" altLang="zh-CN" sz="2600" dirty="0"/>
              <a:t>5.</a:t>
            </a:r>
            <a:r>
              <a:rPr lang="zh-CN" altLang="en-US" sz="2600" dirty="0"/>
              <a:t>关于浮力，下列说法中正确的是（　　）</a:t>
            </a:r>
          </a:p>
          <a:p>
            <a:pPr marL="0" indent="0">
              <a:lnSpc>
                <a:spcPct val="100000"/>
              </a:lnSpc>
              <a:spcBef>
                <a:spcPts val="0"/>
              </a:spcBef>
              <a:buNone/>
            </a:pPr>
            <a:r>
              <a:rPr lang="en-US" altLang="zh-CN" sz="2600" dirty="0"/>
              <a:t>A.</a:t>
            </a:r>
            <a:r>
              <a:rPr lang="zh-CN" altLang="en-US" sz="2600" dirty="0"/>
              <a:t>物体浸没在水中越深，受到的浮力越大</a:t>
            </a:r>
          </a:p>
          <a:p>
            <a:pPr marL="0" indent="0">
              <a:lnSpc>
                <a:spcPct val="100000"/>
              </a:lnSpc>
              <a:spcBef>
                <a:spcPts val="0"/>
              </a:spcBef>
              <a:buNone/>
            </a:pPr>
            <a:r>
              <a:rPr lang="en-US" altLang="zh-CN" sz="2600" dirty="0"/>
              <a:t>B.</a:t>
            </a:r>
            <a:r>
              <a:rPr lang="zh-CN" altLang="en-US" sz="2600" dirty="0"/>
              <a:t>在液体中，上浮的物体受到浮力，下沉的物体也受到</a:t>
            </a:r>
            <a:endParaRPr lang="en-US" altLang="zh-CN" sz="2600" dirty="0"/>
          </a:p>
          <a:p>
            <a:pPr marL="0" indent="0">
              <a:lnSpc>
                <a:spcPct val="100000"/>
              </a:lnSpc>
              <a:spcBef>
                <a:spcPts val="0"/>
              </a:spcBef>
              <a:buNone/>
            </a:pPr>
            <a:r>
              <a:rPr lang="en-US" altLang="zh-CN" sz="2600" dirty="0"/>
              <a:t>    </a:t>
            </a:r>
            <a:r>
              <a:rPr lang="zh-CN" altLang="en-US" sz="2600" dirty="0"/>
              <a:t>浮力</a:t>
            </a:r>
          </a:p>
          <a:p>
            <a:pPr marL="0" indent="0">
              <a:lnSpc>
                <a:spcPct val="100000"/>
              </a:lnSpc>
              <a:spcBef>
                <a:spcPts val="0"/>
              </a:spcBef>
              <a:buNone/>
            </a:pPr>
            <a:r>
              <a:rPr lang="en-US" altLang="zh-CN" sz="2600" dirty="0"/>
              <a:t>C.</a:t>
            </a:r>
            <a:r>
              <a:rPr lang="zh-CN" altLang="en-US" sz="2600" dirty="0"/>
              <a:t>同一物体，分别浸没在不同的液体中，受到的浮力相</a:t>
            </a:r>
            <a:endParaRPr lang="en-US" altLang="zh-CN" sz="2600" dirty="0"/>
          </a:p>
          <a:p>
            <a:pPr marL="0" indent="0">
              <a:lnSpc>
                <a:spcPct val="100000"/>
              </a:lnSpc>
              <a:spcBef>
                <a:spcPts val="0"/>
              </a:spcBef>
              <a:buNone/>
            </a:pPr>
            <a:r>
              <a:rPr lang="en-US" altLang="zh-CN" sz="2600" dirty="0"/>
              <a:t>    </a:t>
            </a:r>
            <a:r>
              <a:rPr lang="zh-CN" altLang="en-US" sz="2600" dirty="0"/>
              <a:t>等</a:t>
            </a:r>
          </a:p>
          <a:p>
            <a:pPr marL="0" indent="0">
              <a:lnSpc>
                <a:spcPct val="100000"/>
              </a:lnSpc>
              <a:spcBef>
                <a:spcPts val="0"/>
              </a:spcBef>
              <a:buNone/>
            </a:pPr>
            <a:r>
              <a:rPr lang="en-US" altLang="zh-CN" sz="2600" dirty="0"/>
              <a:t>D.</a:t>
            </a:r>
            <a:r>
              <a:rPr lang="zh-CN" altLang="en-US" sz="2600" dirty="0"/>
              <a:t>浮力的大小与物体的形状有关</a:t>
            </a:r>
          </a:p>
        </p:txBody>
      </p:sp>
      <p:sp>
        <p:nvSpPr>
          <p:cNvPr id="24" name="文本框 23"/>
          <p:cNvSpPr txBox="1"/>
          <p:nvPr/>
        </p:nvSpPr>
        <p:spPr>
          <a:xfrm>
            <a:off x="5911125" y="2364221"/>
            <a:ext cx="407484" cy="492443"/>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600" dirty="0">
                <a:latin typeface="+mn-lt"/>
                <a:sym typeface="+mn-ea"/>
              </a:rPr>
              <a:t>B</a:t>
            </a:r>
            <a:endParaRPr lang="en-US" altLang="en-US" sz="2600" dirty="0">
              <a:latin typeface="+mn-lt"/>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课堂训练</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占位符 2"/>
          <p:cNvSpPr txBox="1"/>
          <p:nvPr/>
        </p:nvSpPr>
        <p:spPr>
          <a:xfrm>
            <a:off x="214788" y="1439966"/>
            <a:ext cx="8714424" cy="54180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sz="2400" dirty="0"/>
              <a:t>6.</a:t>
            </a:r>
            <a:r>
              <a:rPr lang="zh-CN" altLang="en-US" sz="2400" dirty="0"/>
              <a:t>小明用弹簧测力计、圆柱体、两个相同的烧杯（分别装有一定量的水和盐水）对浸在液体中的物体所受的浮力进行了探究，其装置和弹簧测力计示数如图</a:t>
            </a:r>
            <a:r>
              <a:rPr lang="en-US" altLang="zh-CN" sz="2400" dirty="0"/>
              <a:t>9.1</a:t>
            </a:r>
            <a:r>
              <a:rPr lang="zh-CN" altLang="en-US" sz="2400" dirty="0"/>
              <a:t>－</a:t>
            </a:r>
            <a:r>
              <a:rPr lang="en-US" altLang="zh-CN" sz="2400" dirty="0"/>
              <a:t>2</a:t>
            </a:r>
            <a:r>
              <a:rPr lang="zh-CN" altLang="en-US" sz="2400" dirty="0"/>
              <a:t>所示。</a:t>
            </a:r>
            <a:endParaRPr lang="en-US" altLang="zh-CN" sz="2400" dirty="0"/>
          </a:p>
          <a:p>
            <a:pPr marL="0" indent="0">
              <a:lnSpc>
                <a:spcPct val="100000"/>
              </a:lnSpc>
              <a:spcBef>
                <a:spcPts val="0"/>
              </a:spcBef>
              <a:buNone/>
            </a:pPr>
            <a:endParaRPr lang="en-US" altLang="zh-CN" sz="2400" dirty="0"/>
          </a:p>
          <a:p>
            <a:pPr marL="0" indent="0">
              <a:lnSpc>
                <a:spcPct val="100000"/>
              </a:lnSpc>
              <a:spcBef>
                <a:spcPts val="0"/>
              </a:spcBef>
              <a:buNone/>
            </a:pPr>
            <a:endParaRPr lang="en-US" altLang="zh-CN" sz="2400" dirty="0"/>
          </a:p>
          <a:p>
            <a:pPr marL="0" indent="0">
              <a:lnSpc>
                <a:spcPct val="100000"/>
              </a:lnSpc>
              <a:spcBef>
                <a:spcPts val="0"/>
              </a:spcBef>
              <a:buNone/>
            </a:pPr>
            <a:endParaRPr lang="en-US" altLang="zh-CN" sz="2400" dirty="0"/>
          </a:p>
          <a:p>
            <a:pPr marL="0" indent="0">
              <a:lnSpc>
                <a:spcPct val="100000"/>
              </a:lnSpc>
              <a:spcBef>
                <a:spcPts val="0"/>
              </a:spcBef>
              <a:buNone/>
            </a:pPr>
            <a:endParaRPr lang="en-US" altLang="zh-CN" sz="2400" dirty="0"/>
          </a:p>
          <a:p>
            <a:pPr marL="0" indent="0">
              <a:lnSpc>
                <a:spcPct val="100000"/>
              </a:lnSpc>
              <a:spcBef>
                <a:spcPts val="0"/>
              </a:spcBef>
              <a:buNone/>
            </a:pPr>
            <a:endParaRPr lang="en-US" altLang="zh-CN" sz="2400" dirty="0"/>
          </a:p>
          <a:p>
            <a:pPr marL="0" indent="0">
              <a:lnSpc>
                <a:spcPct val="100000"/>
              </a:lnSpc>
              <a:spcBef>
                <a:spcPts val="0"/>
              </a:spcBef>
              <a:buNone/>
            </a:pPr>
            <a:endParaRPr lang="en-US" altLang="zh-CN" sz="2400" dirty="0"/>
          </a:p>
          <a:p>
            <a:pPr marL="0" indent="0">
              <a:lnSpc>
                <a:spcPct val="100000"/>
              </a:lnSpc>
              <a:spcBef>
                <a:spcPts val="0"/>
              </a:spcBef>
              <a:buNone/>
            </a:pPr>
            <a:r>
              <a:rPr lang="zh-CN" altLang="en-US" sz="2400" dirty="0"/>
              <a:t>（</a:t>
            </a:r>
            <a:r>
              <a:rPr lang="en-US" altLang="zh-CN" sz="2400" dirty="0"/>
              <a:t>1</a:t>
            </a:r>
            <a:r>
              <a:rPr lang="zh-CN" altLang="en-US" sz="2400" dirty="0"/>
              <a:t>）分析图甲、乙、丙，说明浮力的大小与</a:t>
            </a:r>
            <a:r>
              <a:rPr lang="en-US" altLang="zh-CN" sz="2400" dirty="0"/>
              <a:t>____________</a:t>
            </a:r>
            <a:r>
              <a:rPr lang="zh-CN" altLang="en-US" sz="2400" dirty="0"/>
              <a:t>有关。</a:t>
            </a:r>
          </a:p>
          <a:p>
            <a:pPr marL="0" indent="0">
              <a:lnSpc>
                <a:spcPct val="100000"/>
              </a:lnSpc>
              <a:spcBef>
                <a:spcPts val="0"/>
              </a:spcBef>
              <a:buNone/>
            </a:pPr>
            <a:r>
              <a:rPr lang="zh-CN" altLang="en-US" sz="2400" dirty="0"/>
              <a:t>（</a:t>
            </a:r>
            <a:r>
              <a:rPr lang="en-US" altLang="zh-CN" sz="2400" dirty="0"/>
              <a:t>2</a:t>
            </a:r>
            <a:r>
              <a:rPr lang="zh-CN" altLang="en-US" sz="2400" dirty="0"/>
              <a:t>）为探究浮力大小与物体浸没在液体中的深度有无关系，可选图</a:t>
            </a:r>
            <a:r>
              <a:rPr lang="en-US" altLang="zh-CN" sz="2400" dirty="0"/>
              <a:t>____________</a:t>
            </a:r>
            <a:r>
              <a:rPr lang="zh-CN" altLang="en-US" sz="2400" dirty="0"/>
              <a:t>来进行探究。</a:t>
            </a:r>
          </a:p>
          <a:p>
            <a:pPr marL="0" indent="0">
              <a:lnSpc>
                <a:spcPct val="100000"/>
              </a:lnSpc>
              <a:spcBef>
                <a:spcPts val="0"/>
              </a:spcBef>
              <a:buNone/>
            </a:pPr>
            <a:r>
              <a:rPr lang="zh-CN" altLang="en-US" sz="2400" dirty="0"/>
              <a:t>（</a:t>
            </a:r>
            <a:r>
              <a:rPr lang="en-US" altLang="zh-CN" sz="2400" dirty="0"/>
              <a:t>3</a:t>
            </a:r>
            <a:r>
              <a:rPr lang="zh-CN" altLang="en-US" sz="2400" dirty="0"/>
              <a:t>）圆柱体浸没在水中时受到的浮力是</a:t>
            </a:r>
            <a:r>
              <a:rPr lang="en-US" altLang="zh-CN" sz="2400" dirty="0"/>
              <a:t>_______ N</a:t>
            </a:r>
            <a:r>
              <a:rPr lang="zh-CN" altLang="en-US" sz="2400" dirty="0"/>
              <a:t>，圆柱体的体积是</a:t>
            </a:r>
            <a:r>
              <a:rPr lang="en-US" altLang="zh-CN" sz="2400" dirty="0"/>
              <a:t>___________ m</a:t>
            </a:r>
            <a:r>
              <a:rPr lang="en-US" altLang="zh-CN" sz="2400" baseline="30000" dirty="0"/>
              <a:t>3</a:t>
            </a:r>
            <a:r>
              <a:rPr lang="zh-CN" altLang="en-US" sz="2400" dirty="0"/>
              <a:t>。</a:t>
            </a:r>
          </a:p>
          <a:p>
            <a:pPr marL="0" indent="0">
              <a:lnSpc>
                <a:spcPct val="100000"/>
              </a:lnSpc>
              <a:spcBef>
                <a:spcPts val="0"/>
              </a:spcBef>
              <a:buNone/>
            </a:pPr>
            <a:endParaRPr lang="en-US" altLang="zh-CN" sz="2400" dirty="0"/>
          </a:p>
        </p:txBody>
      </p:sp>
      <p:sp>
        <p:nvSpPr>
          <p:cNvPr id="21" name="文本框 20"/>
          <p:cNvSpPr txBox="1"/>
          <p:nvPr/>
        </p:nvSpPr>
        <p:spPr>
          <a:xfrm>
            <a:off x="6155560" y="4759038"/>
            <a:ext cx="2040943" cy="461665"/>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dirty="0">
                <a:latin typeface="+mn-lt"/>
                <a:sym typeface="+mn-ea"/>
              </a:rPr>
              <a:t>排开液体体积</a:t>
            </a:r>
            <a:endParaRPr lang="en-US" altLang="en-US" dirty="0">
              <a:latin typeface="+mn-lt"/>
              <a:sym typeface="+mn-ea"/>
            </a:endParaRPr>
          </a:p>
        </p:txBody>
      </p:sp>
      <p:pic>
        <p:nvPicPr>
          <p:cNvPr id="4" name="图片 3"/>
          <p:cNvPicPr>
            <a:picLocks noChangeAspect="1"/>
          </p:cNvPicPr>
          <p:nvPr/>
        </p:nvPicPr>
        <p:blipFill>
          <a:blip r:embed="rId3"/>
          <a:stretch>
            <a:fillRect/>
          </a:stretch>
        </p:blipFill>
        <p:spPr>
          <a:xfrm>
            <a:off x="1731006" y="2603440"/>
            <a:ext cx="5681988" cy="2153851"/>
          </a:xfrm>
          <a:prstGeom prst="rect">
            <a:avLst/>
          </a:prstGeom>
        </p:spPr>
      </p:pic>
      <p:sp>
        <p:nvSpPr>
          <p:cNvPr id="13" name="文本框 12"/>
          <p:cNvSpPr txBox="1"/>
          <p:nvPr/>
        </p:nvSpPr>
        <p:spPr>
          <a:xfrm>
            <a:off x="961260" y="5468387"/>
            <a:ext cx="1731564" cy="461665"/>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dirty="0">
                <a:latin typeface="+mn-lt"/>
                <a:sym typeface="+mn-ea"/>
              </a:rPr>
              <a:t>甲、丙、丁</a:t>
            </a:r>
            <a:endParaRPr lang="en-US" altLang="en-US" dirty="0">
              <a:latin typeface="+mn-lt"/>
              <a:sym typeface="+mn-ea"/>
            </a:endParaRPr>
          </a:p>
        </p:txBody>
      </p:sp>
      <p:sp>
        <p:nvSpPr>
          <p:cNvPr id="14" name="文本框 13"/>
          <p:cNvSpPr txBox="1"/>
          <p:nvPr/>
        </p:nvSpPr>
        <p:spPr>
          <a:xfrm>
            <a:off x="5910083" y="5818675"/>
            <a:ext cx="338554" cy="461665"/>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dirty="0">
                <a:latin typeface="+mn-lt"/>
                <a:sym typeface="+mn-ea"/>
              </a:rPr>
              <a:t>4</a:t>
            </a:r>
            <a:endParaRPr lang="en-US" altLang="en-US" dirty="0">
              <a:latin typeface="+mn-lt"/>
              <a:sym typeface="+mn-ea"/>
            </a:endParaRPr>
          </a:p>
        </p:txBody>
      </p:sp>
      <p:sp>
        <p:nvSpPr>
          <p:cNvPr id="15" name="文本框 14"/>
          <p:cNvSpPr txBox="1"/>
          <p:nvPr/>
        </p:nvSpPr>
        <p:spPr>
          <a:xfrm>
            <a:off x="1143000" y="6175332"/>
            <a:ext cx="1265090" cy="461665"/>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dirty="0">
                <a:latin typeface="+mn-lt"/>
                <a:sym typeface="+mn-ea"/>
              </a:rPr>
              <a:t>4×10</a:t>
            </a:r>
            <a:r>
              <a:rPr lang="zh-CN" altLang="en-US" baseline="30000" dirty="0">
                <a:latin typeface="+mn-lt"/>
                <a:sym typeface="+mn-ea"/>
              </a:rPr>
              <a:t>－</a:t>
            </a:r>
            <a:r>
              <a:rPr lang="en-US" altLang="zh-CN" baseline="30000" dirty="0">
                <a:latin typeface="+mn-lt"/>
                <a:sym typeface="+mn-ea"/>
              </a:rPr>
              <a:t>4</a:t>
            </a:r>
            <a:endParaRPr lang="en-US" altLang="en-US" baseline="30000" dirty="0">
              <a:latin typeface="+mn-lt"/>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占位符 2"/>
          <p:cNvSpPr txBox="1"/>
          <p:nvPr/>
        </p:nvSpPr>
        <p:spPr>
          <a:xfrm>
            <a:off x="432486" y="1415026"/>
            <a:ext cx="8229600" cy="5608073"/>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dirty="0"/>
              <a:t>1.</a:t>
            </a:r>
            <a:r>
              <a:rPr lang="zh-CN" altLang="en-US" dirty="0"/>
              <a:t>乒乓球漂浮于水面上，乒乓球所受浮力的施力物体是（　　）</a:t>
            </a:r>
          </a:p>
          <a:p>
            <a:pPr marL="0" indent="0">
              <a:lnSpc>
                <a:spcPct val="100000"/>
              </a:lnSpc>
              <a:spcBef>
                <a:spcPts val="0"/>
              </a:spcBef>
              <a:buNone/>
            </a:pPr>
            <a:r>
              <a:rPr lang="en-US" altLang="zh-CN" dirty="0"/>
              <a:t>A.</a:t>
            </a:r>
            <a:r>
              <a:rPr lang="zh-CN" altLang="en-US" dirty="0"/>
              <a:t>空气                             </a:t>
            </a:r>
            <a:r>
              <a:rPr lang="en-US" altLang="zh-CN" dirty="0"/>
              <a:t>B.</a:t>
            </a:r>
            <a:r>
              <a:rPr lang="zh-CN" altLang="en-US" dirty="0"/>
              <a:t>乒乓球  </a:t>
            </a:r>
            <a:endParaRPr lang="en-US" altLang="zh-CN" dirty="0"/>
          </a:p>
          <a:p>
            <a:pPr marL="0" indent="0">
              <a:lnSpc>
                <a:spcPct val="100000"/>
              </a:lnSpc>
              <a:spcBef>
                <a:spcPts val="0"/>
              </a:spcBef>
              <a:buNone/>
            </a:pPr>
            <a:r>
              <a:rPr lang="en-US" altLang="zh-CN" dirty="0"/>
              <a:t>C.</a:t>
            </a:r>
            <a:r>
              <a:rPr lang="zh-CN" altLang="en-US" dirty="0"/>
              <a:t>水                                 </a:t>
            </a:r>
            <a:r>
              <a:rPr lang="en-US" altLang="zh-CN" dirty="0"/>
              <a:t>D.</a:t>
            </a:r>
            <a:r>
              <a:rPr lang="zh-CN" altLang="en-US" dirty="0"/>
              <a:t>盛水容器</a:t>
            </a:r>
          </a:p>
          <a:p>
            <a:pPr marL="0" indent="0">
              <a:lnSpc>
                <a:spcPct val="100000"/>
              </a:lnSpc>
              <a:spcBef>
                <a:spcPts val="0"/>
              </a:spcBef>
              <a:buNone/>
            </a:pPr>
            <a:endParaRPr lang="en-US" altLang="zh-CN" dirty="0"/>
          </a:p>
          <a:p>
            <a:pPr marL="0" indent="0">
              <a:lnSpc>
                <a:spcPct val="100000"/>
              </a:lnSpc>
              <a:spcBef>
                <a:spcPts val="0"/>
              </a:spcBef>
              <a:buNone/>
            </a:pPr>
            <a:r>
              <a:rPr lang="en-US" altLang="zh-CN" dirty="0"/>
              <a:t>2.</a:t>
            </a:r>
            <a:r>
              <a:rPr lang="zh-CN" altLang="en-US" dirty="0"/>
              <a:t>将石块和木块抛入一杯水中，结果发现木块浮在水面上，而石块却沉入水中。就此现象，下列分析正确的是（　　）</a:t>
            </a:r>
          </a:p>
          <a:p>
            <a:pPr marL="0" indent="0">
              <a:lnSpc>
                <a:spcPct val="100000"/>
              </a:lnSpc>
              <a:spcBef>
                <a:spcPts val="0"/>
              </a:spcBef>
              <a:buNone/>
            </a:pPr>
            <a:r>
              <a:rPr lang="en-US" altLang="zh-CN" dirty="0"/>
              <a:t>A.</a:t>
            </a:r>
            <a:r>
              <a:rPr lang="zh-CN" altLang="en-US" dirty="0"/>
              <a:t>木块受到浮力，石块不受浮力  </a:t>
            </a:r>
            <a:endParaRPr lang="en-US" altLang="zh-CN" dirty="0"/>
          </a:p>
          <a:p>
            <a:pPr marL="0" indent="0">
              <a:lnSpc>
                <a:spcPct val="100000"/>
              </a:lnSpc>
              <a:spcBef>
                <a:spcPts val="0"/>
              </a:spcBef>
              <a:buNone/>
            </a:pPr>
            <a:r>
              <a:rPr lang="en-US" altLang="zh-CN" dirty="0"/>
              <a:t>B.</a:t>
            </a:r>
            <a:r>
              <a:rPr lang="zh-CN" altLang="en-US" dirty="0"/>
              <a:t>木块不受到浮力，石块受到浮力</a:t>
            </a:r>
          </a:p>
          <a:p>
            <a:pPr marL="0" indent="0">
              <a:lnSpc>
                <a:spcPct val="100000"/>
              </a:lnSpc>
              <a:spcBef>
                <a:spcPts val="0"/>
              </a:spcBef>
              <a:buNone/>
            </a:pPr>
            <a:r>
              <a:rPr lang="en-US" altLang="zh-CN" dirty="0"/>
              <a:t>C.</a:t>
            </a:r>
            <a:r>
              <a:rPr lang="zh-CN" altLang="en-US" dirty="0"/>
              <a:t>木块和石块都不受浮力  </a:t>
            </a:r>
            <a:endParaRPr lang="en-US" altLang="zh-CN" dirty="0"/>
          </a:p>
          <a:p>
            <a:pPr marL="0" indent="0">
              <a:lnSpc>
                <a:spcPct val="100000"/>
              </a:lnSpc>
              <a:spcBef>
                <a:spcPts val="0"/>
              </a:spcBef>
              <a:buNone/>
            </a:pPr>
            <a:r>
              <a:rPr lang="en-US" altLang="zh-CN" dirty="0"/>
              <a:t>D.</a:t>
            </a:r>
            <a:r>
              <a:rPr lang="zh-CN" altLang="en-US" dirty="0"/>
              <a:t>木块和石块都受到浮力</a:t>
            </a:r>
          </a:p>
        </p:txBody>
      </p:sp>
      <p:sp>
        <p:nvSpPr>
          <p:cNvPr id="23" name="矩形 22"/>
          <p:cNvSpPr/>
          <p:nvPr/>
        </p:nvSpPr>
        <p:spPr>
          <a:xfrm>
            <a:off x="1757898" y="1848677"/>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C</a:t>
            </a:r>
            <a:endParaRPr lang="zh-CN" altLang="en-US" dirty="0"/>
          </a:p>
        </p:txBody>
      </p:sp>
      <p:sp>
        <p:nvSpPr>
          <p:cNvPr id="13" name="矩形 12"/>
          <p:cNvSpPr/>
          <p:nvPr/>
        </p:nvSpPr>
        <p:spPr>
          <a:xfrm>
            <a:off x="2482816" y="4425072"/>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D</a:t>
            </a:r>
            <a:endParaRPr lang="zh-CN" alt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1580"/>
            <a:ext cx="8229600" cy="56215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dirty="0"/>
              <a:t>3.</a:t>
            </a:r>
            <a:r>
              <a:rPr lang="zh-CN" altLang="en-US" dirty="0"/>
              <a:t>如图</a:t>
            </a:r>
            <a:r>
              <a:rPr lang="en-US" altLang="zh-CN" dirty="0"/>
              <a:t>9.1</a:t>
            </a:r>
            <a:r>
              <a:rPr lang="zh-CN" altLang="en-US" dirty="0"/>
              <a:t>－</a:t>
            </a:r>
            <a:r>
              <a:rPr lang="en-US" altLang="zh-CN" dirty="0"/>
              <a:t>3</a:t>
            </a:r>
            <a:r>
              <a:rPr lang="zh-CN" altLang="en-US" dirty="0"/>
              <a:t>甲所示，将一挂在弹簧测力计下的圆柱体金属块缓慢浸入水中（水足够深），在圆柱体接触容器底之前，图</a:t>
            </a:r>
            <a:r>
              <a:rPr lang="en-US" altLang="zh-CN" dirty="0"/>
              <a:t>9.1</a:t>
            </a:r>
            <a:r>
              <a:rPr lang="zh-CN" altLang="en-US" dirty="0"/>
              <a:t>－</a:t>
            </a:r>
            <a:r>
              <a:rPr lang="en-US" altLang="zh-CN" dirty="0"/>
              <a:t>3</a:t>
            </a:r>
            <a:r>
              <a:rPr lang="zh-CN" altLang="en-US" dirty="0"/>
              <a:t>乙中能正确反映弹簧测力计示数</a:t>
            </a:r>
            <a:r>
              <a:rPr lang="en-US" altLang="zh-CN" i="1" dirty="0"/>
              <a:t>F</a:t>
            </a:r>
            <a:r>
              <a:rPr lang="zh-CN" altLang="en-US" dirty="0"/>
              <a:t>与圆柱体下表面到水面的距离</a:t>
            </a:r>
            <a:r>
              <a:rPr lang="en-US" altLang="zh-CN" dirty="0"/>
              <a:t>h</a:t>
            </a:r>
            <a:r>
              <a:rPr lang="zh-CN" altLang="en-US" dirty="0"/>
              <a:t>的关系的图象是（　　）</a:t>
            </a: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endParaRPr lang="en-US" altLang="zh-CN" dirty="0"/>
          </a:p>
          <a:p>
            <a:pPr marL="0" indent="0">
              <a:lnSpc>
                <a:spcPct val="100000"/>
              </a:lnSpc>
              <a:spcBef>
                <a:spcPts val="0"/>
              </a:spcBef>
              <a:buNone/>
            </a:pPr>
            <a:r>
              <a:rPr lang="en-US" altLang="zh-CN" dirty="0"/>
              <a:t>                     A                  B                   C                   D</a:t>
            </a:r>
          </a:p>
          <a:p>
            <a:pPr marL="0" indent="0">
              <a:lnSpc>
                <a:spcPct val="100000"/>
              </a:lnSpc>
              <a:spcBef>
                <a:spcPts val="0"/>
              </a:spcBef>
              <a:buNone/>
            </a:pPr>
            <a:endParaRPr lang="zh-CN" altLang="zh-CN" dirty="0"/>
          </a:p>
        </p:txBody>
      </p:sp>
      <p:sp>
        <p:nvSpPr>
          <p:cNvPr id="13" name="矩形 12"/>
          <p:cNvSpPr/>
          <p:nvPr/>
        </p:nvSpPr>
        <p:spPr>
          <a:xfrm>
            <a:off x="1778041" y="3167390"/>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A</a:t>
            </a:r>
            <a:endParaRPr lang="zh-CN" altLang="en-US" dirty="0"/>
          </a:p>
        </p:txBody>
      </p:sp>
      <p:pic>
        <p:nvPicPr>
          <p:cNvPr id="4" name="图片 3"/>
          <p:cNvPicPr>
            <a:picLocks noChangeAspect="1"/>
          </p:cNvPicPr>
          <p:nvPr/>
        </p:nvPicPr>
        <p:blipFill>
          <a:blip r:embed="rId3"/>
          <a:stretch>
            <a:fillRect/>
          </a:stretch>
        </p:blipFill>
        <p:spPr>
          <a:xfrm>
            <a:off x="251858" y="3769780"/>
            <a:ext cx="1163695" cy="2880387"/>
          </a:xfrm>
          <a:prstGeom prst="rect">
            <a:avLst/>
          </a:prstGeom>
        </p:spPr>
      </p:pic>
      <p:pic>
        <p:nvPicPr>
          <p:cNvPr id="5" name="图片 4"/>
          <p:cNvPicPr>
            <a:picLocks noChangeAspect="1"/>
          </p:cNvPicPr>
          <p:nvPr/>
        </p:nvPicPr>
        <p:blipFill>
          <a:blip r:embed="rId4"/>
          <a:stretch>
            <a:fillRect/>
          </a:stretch>
        </p:blipFill>
        <p:spPr>
          <a:xfrm>
            <a:off x="1596181" y="4287997"/>
            <a:ext cx="1715648" cy="1700772"/>
          </a:xfrm>
          <a:prstGeom prst="rect">
            <a:avLst/>
          </a:prstGeom>
        </p:spPr>
      </p:pic>
      <p:pic>
        <p:nvPicPr>
          <p:cNvPr id="6" name="图片 5"/>
          <p:cNvPicPr>
            <a:picLocks noChangeAspect="1"/>
          </p:cNvPicPr>
          <p:nvPr/>
        </p:nvPicPr>
        <p:blipFill>
          <a:blip r:embed="rId5"/>
          <a:stretch>
            <a:fillRect/>
          </a:stretch>
        </p:blipFill>
        <p:spPr>
          <a:xfrm>
            <a:off x="3491948" y="4287997"/>
            <a:ext cx="1715648" cy="1700772"/>
          </a:xfrm>
          <a:prstGeom prst="rect">
            <a:avLst/>
          </a:prstGeom>
        </p:spPr>
      </p:pic>
      <p:pic>
        <p:nvPicPr>
          <p:cNvPr id="8" name="图片 7"/>
          <p:cNvPicPr>
            <a:picLocks noChangeAspect="1"/>
          </p:cNvPicPr>
          <p:nvPr/>
        </p:nvPicPr>
        <p:blipFill>
          <a:blip r:embed="rId6"/>
          <a:stretch>
            <a:fillRect/>
          </a:stretch>
        </p:blipFill>
        <p:spPr>
          <a:xfrm>
            <a:off x="5389107" y="4332624"/>
            <a:ext cx="1720606" cy="1656145"/>
          </a:xfrm>
          <a:prstGeom prst="rect">
            <a:avLst/>
          </a:prstGeom>
        </p:spPr>
      </p:pic>
      <p:pic>
        <p:nvPicPr>
          <p:cNvPr id="9" name="图片 8"/>
          <p:cNvPicPr>
            <a:picLocks noChangeAspect="1"/>
          </p:cNvPicPr>
          <p:nvPr/>
        </p:nvPicPr>
        <p:blipFill>
          <a:blip r:embed="rId7"/>
          <a:stretch>
            <a:fillRect/>
          </a:stretch>
        </p:blipFill>
        <p:spPr>
          <a:xfrm>
            <a:off x="7291224" y="4307831"/>
            <a:ext cx="1720606" cy="1680938"/>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1580"/>
            <a:ext cx="8229600" cy="56977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dirty="0"/>
              <a:t>4.</a:t>
            </a:r>
            <a:r>
              <a:rPr lang="zh-CN" altLang="en-US" dirty="0"/>
              <a:t>如图</a:t>
            </a:r>
            <a:r>
              <a:rPr lang="en-US" altLang="zh-CN" dirty="0"/>
              <a:t>9.1</a:t>
            </a:r>
            <a:r>
              <a:rPr lang="zh-CN" altLang="en-US" dirty="0"/>
              <a:t>－</a:t>
            </a:r>
            <a:r>
              <a:rPr lang="en-US" altLang="zh-CN" dirty="0"/>
              <a:t>4</a:t>
            </a:r>
            <a:r>
              <a:rPr lang="zh-CN" altLang="en-US" dirty="0"/>
              <a:t>所示，用细绳将一物体系在容器底部，若物体所受浮力为</a:t>
            </a:r>
            <a:r>
              <a:rPr lang="en-US" altLang="zh-CN" dirty="0"/>
              <a:t>10 N</a:t>
            </a:r>
            <a:r>
              <a:rPr lang="zh-CN" altLang="en-US" dirty="0"/>
              <a:t>，上表面受到水向下的压力为</a:t>
            </a:r>
            <a:r>
              <a:rPr lang="en-US" altLang="zh-CN" dirty="0"/>
              <a:t>4 N</a:t>
            </a:r>
            <a:r>
              <a:rPr lang="zh-CN" altLang="en-US" dirty="0"/>
              <a:t>，则物体下表面受到水向上的压力为（　　）</a:t>
            </a:r>
          </a:p>
          <a:p>
            <a:pPr marL="0" indent="0">
              <a:lnSpc>
                <a:spcPct val="100000"/>
              </a:lnSpc>
              <a:spcBef>
                <a:spcPts val="0"/>
              </a:spcBef>
              <a:buNone/>
            </a:pPr>
            <a:r>
              <a:rPr lang="en-US" altLang="zh-CN" dirty="0"/>
              <a:t>A.4 N  </a:t>
            </a:r>
          </a:p>
          <a:p>
            <a:pPr marL="0" indent="0">
              <a:lnSpc>
                <a:spcPct val="100000"/>
              </a:lnSpc>
              <a:spcBef>
                <a:spcPts val="0"/>
              </a:spcBef>
              <a:buNone/>
            </a:pPr>
            <a:r>
              <a:rPr lang="en-US" altLang="zh-CN" dirty="0"/>
              <a:t>B.6 N</a:t>
            </a:r>
          </a:p>
          <a:p>
            <a:pPr marL="0" indent="0">
              <a:lnSpc>
                <a:spcPct val="100000"/>
              </a:lnSpc>
              <a:spcBef>
                <a:spcPts val="0"/>
              </a:spcBef>
              <a:buNone/>
            </a:pPr>
            <a:r>
              <a:rPr lang="en-US" altLang="zh-CN" dirty="0"/>
              <a:t>C.14 N  </a:t>
            </a:r>
          </a:p>
          <a:p>
            <a:pPr marL="0" indent="0">
              <a:lnSpc>
                <a:spcPct val="100000"/>
              </a:lnSpc>
              <a:spcBef>
                <a:spcPts val="0"/>
              </a:spcBef>
              <a:buNone/>
            </a:pPr>
            <a:r>
              <a:rPr lang="en-US" altLang="zh-CN" dirty="0"/>
              <a:t>D.7 N</a:t>
            </a:r>
          </a:p>
          <a:p>
            <a:pPr marL="0" indent="0">
              <a:lnSpc>
                <a:spcPct val="100000"/>
              </a:lnSpc>
              <a:spcBef>
                <a:spcPts val="0"/>
              </a:spcBef>
              <a:buNone/>
            </a:pPr>
            <a:endParaRPr lang="en-US" altLang="zh-CN" dirty="0"/>
          </a:p>
        </p:txBody>
      </p:sp>
      <p:sp>
        <p:nvSpPr>
          <p:cNvPr id="13" name="矩形 12"/>
          <p:cNvSpPr/>
          <p:nvPr/>
        </p:nvSpPr>
        <p:spPr>
          <a:xfrm>
            <a:off x="7653666" y="2257001"/>
            <a:ext cx="444352" cy="523220"/>
          </a:xfrm>
          <a:prstGeom prst="rect">
            <a:avLst/>
          </a:prstGeom>
        </p:spPr>
        <p:txBody>
          <a:bodyPr wrap="none">
            <a:spAutoFit/>
          </a:bodyPr>
          <a:lstStyle/>
          <a:p>
            <a:r>
              <a:rPr lang="en-US" altLang="zh-CN" sz="2800" b="1" dirty="0">
                <a:solidFill>
                  <a:srgbClr val="FF0000"/>
                </a:solidFill>
                <a:latin typeface="Times New Roman" panose="02020603050405020304"/>
              </a:rPr>
              <a:t>C</a:t>
            </a:r>
            <a:endParaRPr lang="zh-CN" altLang="en-US" dirty="0"/>
          </a:p>
        </p:txBody>
      </p:sp>
      <p:pic>
        <p:nvPicPr>
          <p:cNvPr id="9" name="图片 8"/>
          <p:cNvPicPr>
            <a:picLocks noChangeAspect="1"/>
          </p:cNvPicPr>
          <p:nvPr/>
        </p:nvPicPr>
        <p:blipFill>
          <a:blip r:embed="rId3"/>
          <a:stretch>
            <a:fillRect/>
          </a:stretch>
        </p:blipFill>
        <p:spPr>
          <a:xfrm>
            <a:off x="5308600" y="2974415"/>
            <a:ext cx="2345066" cy="19756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5" y="1401580"/>
            <a:ext cx="8306269" cy="56723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n-US" altLang="zh-CN" dirty="0"/>
              <a:t>5.</a:t>
            </a:r>
            <a:r>
              <a:rPr lang="zh-CN" altLang="en-US" dirty="0"/>
              <a:t>潜水员在从水面下</a:t>
            </a:r>
            <a:r>
              <a:rPr lang="en-US" altLang="zh-CN" dirty="0"/>
              <a:t>20 m</a:t>
            </a:r>
            <a:r>
              <a:rPr lang="zh-CN" altLang="en-US" dirty="0"/>
              <a:t>深处上浮到水面下</a:t>
            </a:r>
            <a:r>
              <a:rPr lang="en-US" altLang="zh-CN" dirty="0"/>
              <a:t>5 m</a:t>
            </a:r>
            <a:r>
              <a:rPr lang="zh-CN" altLang="en-US" dirty="0"/>
              <a:t>位置的过程中，受到的浮力的大小</a:t>
            </a:r>
            <a:r>
              <a:rPr lang="en-US" altLang="zh-CN" dirty="0"/>
              <a:t>__________</a:t>
            </a:r>
            <a:r>
              <a:rPr lang="zh-CN" altLang="en-US" dirty="0"/>
              <a:t>（选填“变大”“变小”或“不变”），浮力的方向</a:t>
            </a:r>
            <a:r>
              <a:rPr lang="en-US" altLang="zh-CN" dirty="0"/>
              <a:t>__________________ </a:t>
            </a:r>
            <a:r>
              <a:rPr lang="zh-CN" altLang="en-US" dirty="0"/>
              <a:t>。</a:t>
            </a:r>
          </a:p>
          <a:p>
            <a:pPr marL="0" indent="0">
              <a:lnSpc>
                <a:spcPct val="110000"/>
              </a:lnSpc>
              <a:spcBef>
                <a:spcPts val="0"/>
              </a:spcBef>
              <a:buNone/>
            </a:pPr>
            <a:endParaRPr lang="en-US" altLang="zh-CN" dirty="0"/>
          </a:p>
          <a:p>
            <a:pPr marL="0" indent="0">
              <a:lnSpc>
                <a:spcPct val="110000"/>
              </a:lnSpc>
              <a:spcBef>
                <a:spcPts val="0"/>
              </a:spcBef>
              <a:buNone/>
            </a:pPr>
            <a:r>
              <a:rPr lang="en-US" altLang="zh-CN" dirty="0"/>
              <a:t>6.</a:t>
            </a:r>
            <a:r>
              <a:rPr lang="zh-CN" altLang="en-US" dirty="0"/>
              <a:t>弹簧测力计下吊着重为</a:t>
            </a:r>
            <a:r>
              <a:rPr lang="en-US" altLang="zh-CN" dirty="0"/>
              <a:t>14.7 N</a:t>
            </a:r>
            <a:r>
              <a:rPr lang="zh-CN" altLang="en-US" dirty="0"/>
              <a:t>的正方体金属块，当它完全浸没在水中时，弹簧测力计的示数为</a:t>
            </a:r>
            <a:r>
              <a:rPr lang="en-US" altLang="zh-CN" dirty="0"/>
              <a:t>9.8 N</a:t>
            </a:r>
            <a:r>
              <a:rPr lang="zh-CN" altLang="en-US" dirty="0"/>
              <a:t>，则金属块所受浮力为</a:t>
            </a:r>
            <a:r>
              <a:rPr lang="en-US" altLang="zh-CN" dirty="0"/>
              <a:t>__________N</a:t>
            </a:r>
            <a:r>
              <a:rPr lang="zh-CN" altLang="en-US" dirty="0"/>
              <a:t>。若金属块上表面所受水的压力为</a:t>
            </a:r>
            <a:r>
              <a:rPr lang="en-US" altLang="zh-CN" dirty="0"/>
              <a:t>19.6 N</a:t>
            </a:r>
            <a:r>
              <a:rPr lang="zh-CN" altLang="en-US" dirty="0"/>
              <a:t>，则金属块下表面所受水的压力为</a:t>
            </a:r>
            <a:r>
              <a:rPr lang="en-US" altLang="zh-CN" dirty="0"/>
              <a:t>___________N</a:t>
            </a:r>
            <a:r>
              <a:rPr lang="zh-CN" altLang="en-US" dirty="0"/>
              <a:t>。</a:t>
            </a:r>
            <a:endParaRPr lang="zh-CN" altLang="zh-CN" dirty="0"/>
          </a:p>
        </p:txBody>
      </p:sp>
      <p:sp>
        <p:nvSpPr>
          <p:cNvPr id="13" name="矩形 12"/>
          <p:cNvSpPr/>
          <p:nvPr/>
        </p:nvSpPr>
        <p:spPr>
          <a:xfrm>
            <a:off x="5521111" y="1844825"/>
            <a:ext cx="906017" cy="523220"/>
          </a:xfrm>
          <a:prstGeom prst="rect">
            <a:avLst/>
          </a:prstGeom>
        </p:spPr>
        <p:txBody>
          <a:bodyPr wrap="none">
            <a:spAutoFit/>
          </a:bodyPr>
          <a:lstStyle/>
          <a:p>
            <a:r>
              <a:rPr lang="zh-CN" altLang="en-US" sz="2800" b="1" dirty="0">
                <a:solidFill>
                  <a:srgbClr val="FF0000"/>
                </a:solidFill>
                <a:ea typeface="楷体" panose="02010609060101010101" pitchFamily="49" charset="-122"/>
              </a:rPr>
              <a:t>不变</a:t>
            </a:r>
            <a:endParaRPr lang="zh-CN" altLang="en-US" dirty="0">
              <a:ea typeface="楷体" panose="02010609060101010101" pitchFamily="49" charset="-122"/>
            </a:endParaRPr>
          </a:p>
        </p:txBody>
      </p:sp>
      <p:sp>
        <p:nvSpPr>
          <p:cNvPr id="15" name="矩形 14"/>
          <p:cNvSpPr/>
          <p:nvPr/>
        </p:nvSpPr>
        <p:spPr>
          <a:xfrm>
            <a:off x="924444" y="2818520"/>
            <a:ext cx="1627369" cy="523220"/>
          </a:xfrm>
          <a:prstGeom prst="rect">
            <a:avLst/>
          </a:prstGeom>
        </p:spPr>
        <p:txBody>
          <a:bodyPr wrap="none">
            <a:spAutoFit/>
          </a:bodyPr>
          <a:lstStyle/>
          <a:p>
            <a:r>
              <a:rPr lang="zh-CN" altLang="en-US" sz="2800" b="1" dirty="0">
                <a:solidFill>
                  <a:srgbClr val="FF0000"/>
                </a:solidFill>
                <a:ea typeface="楷体" panose="02010609060101010101" pitchFamily="49" charset="-122"/>
              </a:rPr>
              <a:t>竖直向上</a:t>
            </a:r>
            <a:endParaRPr lang="zh-CN" altLang="en-US" dirty="0">
              <a:ea typeface="楷体" panose="02010609060101010101" pitchFamily="49" charset="-122"/>
            </a:endParaRPr>
          </a:p>
        </p:txBody>
      </p:sp>
      <p:sp>
        <p:nvSpPr>
          <p:cNvPr id="16" name="矩形 15"/>
          <p:cNvSpPr/>
          <p:nvPr/>
        </p:nvSpPr>
        <p:spPr>
          <a:xfrm>
            <a:off x="4289944" y="4698120"/>
            <a:ext cx="633507"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4.9</a:t>
            </a:r>
            <a:endParaRPr lang="zh-CN" altLang="en-US" dirty="0">
              <a:ea typeface="楷体" panose="02010609060101010101" pitchFamily="49" charset="-122"/>
            </a:endParaRPr>
          </a:p>
        </p:txBody>
      </p:sp>
      <p:sp>
        <p:nvSpPr>
          <p:cNvPr id="17" name="矩形 16"/>
          <p:cNvSpPr/>
          <p:nvPr/>
        </p:nvSpPr>
        <p:spPr>
          <a:xfrm>
            <a:off x="1978544" y="5639554"/>
            <a:ext cx="813043"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24.5</a:t>
            </a:r>
            <a:endParaRPr lang="zh-CN" altLang="en-US" dirty="0">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6062"/>
            <a:ext cx="8229600" cy="5655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sz="2600" dirty="0"/>
              <a:t>7.</a:t>
            </a:r>
            <a:r>
              <a:rPr lang="zh-CN" altLang="en-US" sz="2600" dirty="0"/>
              <a:t>在探究影响浮力大小因素的实验中，同学们提出了下列</a:t>
            </a:r>
            <a:r>
              <a:rPr lang="en-US" altLang="zh-CN" sz="2600" dirty="0"/>
              <a:t>4</a:t>
            </a:r>
            <a:r>
              <a:rPr lang="zh-CN" altLang="en-US" sz="2600" dirty="0"/>
              <a:t>种猜想：</a:t>
            </a:r>
          </a:p>
          <a:p>
            <a:pPr marL="0" indent="0">
              <a:lnSpc>
                <a:spcPct val="100000"/>
              </a:lnSpc>
              <a:spcBef>
                <a:spcPts val="0"/>
              </a:spcBef>
              <a:buNone/>
            </a:pPr>
            <a:r>
              <a:rPr lang="zh-CN" altLang="en-US" sz="2600" dirty="0"/>
              <a:t>猜想</a:t>
            </a:r>
            <a:r>
              <a:rPr lang="en-US" altLang="zh-CN" sz="2600" dirty="0"/>
              <a:t>1</a:t>
            </a:r>
            <a:r>
              <a:rPr lang="zh-CN" altLang="en-US" sz="2600" dirty="0"/>
              <a:t>：浮力的大小与液体的密度有关；</a:t>
            </a:r>
          </a:p>
          <a:p>
            <a:pPr marL="0" indent="0">
              <a:lnSpc>
                <a:spcPct val="100000"/>
              </a:lnSpc>
              <a:spcBef>
                <a:spcPts val="0"/>
              </a:spcBef>
              <a:buNone/>
            </a:pPr>
            <a:r>
              <a:rPr lang="zh-CN" altLang="en-US" sz="2600" dirty="0"/>
              <a:t>猜想</a:t>
            </a:r>
            <a:r>
              <a:rPr lang="en-US" altLang="zh-CN" sz="2600" dirty="0"/>
              <a:t>2</a:t>
            </a:r>
            <a:r>
              <a:rPr lang="zh-CN" altLang="en-US" sz="2600" dirty="0"/>
              <a:t>：浮力的大小与物体浸入液体中的体积有关；</a:t>
            </a:r>
          </a:p>
          <a:p>
            <a:pPr marL="0" indent="0">
              <a:lnSpc>
                <a:spcPct val="100000"/>
              </a:lnSpc>
              <a:spcBef>
                <a:spcPts val="0"/>
              </a:spcBef>
              <a:buNone/>
            </a:pPr>
            <a:r>
              <a:rPr lang="zh-CN" altLang="en-US" sz="2600" dirty="0"/>
              <a:t>猜想</a:t>
            </a:r>
            <a:r>
              <a:rPr lang="en-US" altLang="zh-CN" sz="2600" dirty="0"/>
              <a:t>3</a:t>
            </a:r>
            <a:r>
              <a:rPr lang="zh-CN" altLang="en-US" sz="2600" dirty="0"/>
              <a:t>：浮力的大小与物体的形状有关；</a:t>
            </a:r>
          </a:p>
          <a:p>
            <a:pPr marL="0" indent="0">
              <a:lnSpc>
                <a:spcPct val="100000"/>
              </a:lnSpc>
              <a:spcBef>
                <a:spcPts val="0"/>
              </a:spcBef>
              <a:buNone/>
            </a:pPr>
            <a:r>
              <a:rPr lang="zh-CN" altLang="en-US" sz="2600" dirty="0"/>
              <a:t>猜想</a:t>
            </a:r>
            <a:r>
              <a:rPr lang="en-US" altLang="zh-CN" sz="2600" dirty="0"/>
              <a:t>4</a:t>
            </a:r>
            <a:r>
              <a:rPr lang="zh-CN" altLang="en-US" sz="2600" dirty="0"/>
              <a:t>：浮力的大小与物体所受的重力有关。</a:t>
            </a:r>
            <a:endParaRPr lang="en-US" altLang="zh-CN" sz="2600" dirty="0"/>
          </a:p>
          <a:p>
            <a:pPr marL="0" indent="0">
              <a:lnSpc>
                <a:spcPct val="100000"/>
              </a:lnSpc>
              <a:spcBef>
                <a:spcPts val="0"/>
              </a:spcBef>
              <a:buNone/>
            </a:pPr>
            <a:r>
              <a:rPr lang="zh-CN" altLang="en-US" sz="2600" dirty="0"/>
              <a:t>（</a:t>
            </a:r>
            <a:r>
              <a:rPr lang="en-US" altLang="zh-CN" sz="2600" dirty="0"/>
              <a:t>1</a:t>
            </a:r>
            <a:r>
              <a:rPr lang="zh-CN" altLang="en-US" sz="2600" dirty="0"/>
              <a:t>）如图</a:t>
            </a:r>
            <a:r>
              <a:rPr lang="en-US" altLang="zh-CN" sz="2600" dirty="0"/>
              <a:t>9.1</a:t>
            </a:r>
            <a:r>
              <a:rPr lang="zh-CN" altLang="en-US" sz="2600" dirty="0"/>
              <a:t>－</a:t>
            </a:r>
            <a:r>
              <a:rPr lang="en-US" altLang="zh-CN" sz="2600" dirty="0"/>
              <a:t>5</a:t>
            </a:r>
            <a:r>
              <a:rPr lang="zh-CN" altLang="en-US" sz="2600" dirty="0"/>
              <a:t>甲所示，小明把一</a:t>
            </a:r>
            <a:endParaRPr lang="en-US" altLang="zh-CN" sz="2600" dirty="0"/>
          </a:p>
          <a:p>
            <a:pPr marL="0" indent="0">
              <a:lnSpc>
                <a:spcPct val="100000"/>
              </a:lnSpc>
              <a:spcBef>
                <a:spcPts val="0"/>
              </a:spcBef>
              <a:buNone/>
            </a:pPr>
            <a:r>
              <a:rPr lang="zh-CN" altLang="en-US" sz="2600" dirty="0"/>
              <a:t>个柱状固体挂在弹簧测力计下，使</a:t>
            </a:r>
            <a:endParaRPr lang="en-US" altLang="zh-CN" sz="2600" dirty="0"/>
          </a:p>
          <a:p>
            <a:pPr marL="0" indent="0">
              <a:lnSpc>
                <a:spcPct val="100000"/>
              </a:lnSpc>
              <a:spcBef>
                <a:spcPts val="0"/>
              </a:spcBef>
              <a:buNone/>
            </a:pPr>
            <a:r>
              <a:rPr lang="zh-CN" altLang="en-US" sz="2600" dirty="0"/>
              <a:t>它浸在液体中的体积逐渐增大，观</a:t>
            </a:r>
            <a:endParaRPr lang="en-US" altLang="zh-CN" sz="2600" dirty="0"/>
          </a:p>
          <a:p>
            <a:pPr marL="0" indent="0">
              <a:lnSpc>
                <a:spcPct val="100000"/>
              </a:lnSpc>
              <a:spcBef>
                <a:spcPts val="0"/>
              </a:spcBef>
              <a:buNone/>
            </a:pPr>
            <a:r>
              <a:rPr lang="zh-CN" altLang="en-US" sz="2600" dirty="0"/>
              <a:t>察到弹簧测力计的读数逐渐变小，</a:t>
            </a:r>
            <a:endParaRPr lang="en-US" altLang="zh-CN" sz="2600" dirty="0"/>
          </a:p>
          <a:p>
            <a:pPr marL="0" indent="0">
              <a:lnSpc>
                <a:spcPct val="100000"/>
              </a:lnSpc>
              <a:spcBef>
                <a:spcPts val="0"/>
              </a:spcBef>
              <a:buNone/>
            </a:pPr>
            <a:r>
              <a:rPr lang="zh-CN" altLang="en-US" sz="2600" dirty="0"/>
              <a:t>此实验说明了猜想</a:t>
            </a:r>
            <a:r>
              <a:rPr lang="en-US" altLang="zh-CN" sz="2400" dirty="0"/>
              <a:t>______</a:t>
            </a:r>
            <a:r>
              <a:rPr lang="zh-CN" altLang="en-US" sz="2600" dirty="0"/>
              <a:t>是正确的。</a:t>
            </a:r>
          </a:p>
          <a:p>
            <a:pPr marL="0" indent="0">
              <a:lnSpc>
                <a:spcPct val="100000"/>
              </a:lnSpc>
              <a:spcBef>
                <a:spcPts val="0"/>
              </a:spcBef>
              <a:buNone/>
            </a:pPr>
            <a:endParaRPr lang="zh-CN" altLang="en-US" sz="2600" dirty="0"/>
          </a:p>
        </p:txBody>
      </p:sp>
      <p:pic>
        <p:nvPicPr>
          <p:cNvPr id="4" name="图片 3"/>
          <p:cNvPicPr>
            <a:picLocks noChangeAspect="1"/>
          </p:cNvPicPr>
          <p:nvPr/>
        </p:nvPicPr>
        <p:blipFill>
          <a:blip r:embed="rId3"/>
          <a:stretch>
            <a:fillRect/>
          </a:stretch>
        </p:blipFill>
        <p:spPr>
          <a:xfrm>
            <a:off x="5981162" y="4067758"/>
            <a:ext cx="3010018" cy="2577640"/>
          </a:xfrm>
          <a:prstGeom prst="rect">
            <a:avLst/>
          </a:prstGeom>
        </p:spPr>
      </p:pic>
      <p:sp>
        <p:nvSpPr>
          <p:cNvPr id="14" name="矩形 13"/>
          <p:cNvSpPr/>
          <p:nvPr/>
        </p:nvSpPr>
        <p:spPr>
          <a:xfrm>
            <a:off x="3398622" y="5356578"/>
            <a:ext cx="364202"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2</a:t>
            </a:r>
            <a:endParaRPr lang="zh-CN" altLang="en-US" dirty="0">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课标与考点</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89756" y="2024622"/>
            <a:ext cx="6988356" cy="523220"/>
          </a:xfrm>
          <a:prstGeom prst="rect">
            <a:avLst/>
          </a:prstGeom>
        </p:spPr>
        <p:txBody>
          <a:bodyPr wrap="square">
            <a:spAutoFit/>
          </a:bodyPr>
          <a:lstStyle/>
          <a:p>
            <a:r>
              <a:rPr lang="zh-CN" altLang="en-US" sz="2800" b="1" dirty="0">
                <a:latin typeface="+mn-ea"/>
                <a:sym typeface="+mn-ea"/>
              </a:rPr>
              <a:t>课程标准</a:t>
            </a:r>
            <a:endParaRPr lang="en-US" altLang="zh-CN" sz="2800" b="1" dirty="0">
              <a:latin typeface="+mn-ea"/>
              <a:sym typeface="+mn-ea"/>
            </a:endParaRPr>
          </a:p>
        </p:txBody>
      </p:sp>
      <p:sp>
        <p:nvSpPr>
          <p:cNvPr id="11" name="矩形 10"/>
          <p:cNvSpPr/>
          <p:nvPr/>
        </p:nvSpPr>
        <p:spPr>
          <a:xfrm>
            <a:off x="1089757" y="3493886"/>
            <a:ext cx="1764654" cy="523220"/>
          </a:xfrm>
          <a:prstGeom prst="rect">
            <a:avLst/>
          </a:prstGeom>
        </p:spPr>
        <p:txBody>
          <a:bodyPr wrap="square">
            <a:spAutoFit/>
          </a:bodyPr>
          <a:lstStyle/>
          <a:p>
            <a:r>
              <a:rPr lang="zh-CN" altLang="en-US" sz="2800" b="1" dirty="0">
                <a:latin typeface="+mn-ea"/>
                <a:sym typeface="+mn-ea"/>
              </a:rPr>
              <a:t>核心考点</a:t>
            </a:r>
            <a:endParaRPr lang="en-US" altLang="zh-CN" sz="2800" b="1" dirty="0">
              <a:latin typeface="+mn-ea"/>
              <a:sym typeface="+mn-ea"/>
            </a:endParaRPr>
          </a:p>
        </p:txBody>
      </p:sp>
      <p:sp>
        <p:nvSpPr>
          <p:cNvPr id="12" name="矩形 11"/>
          <p:cNvSpPr/>
          <p:nvPr/>
        </p:nvSpPr>
        <p:spPr>
          <a:xfrm>
            <a:off x="1092940" y="2564926"/>
            <a:ext cx="6988356" cy="954107"/>
          </a:xfrm>
          <a:prstGeom prst="rect">
            <a:avLst/>
          </a:prstGeom>
        </p:spPr>
        <p:txBody>
          <a:bodyPr wrap="square">
            <a:spAutoFit/>
          </a:bodyPr>
          <a:lstStyle/>
          <a:p>
            <a:r>
              <a:rPr lang="zh-CN" altLang="en-US" sz="2800" dirty="0">
                <a:latin typeface="楷体" panose="02010609060101010101" pitchFamily="49" charset="-122"/>
                <a:ea typeface="楷体" panose="02010609060101010101" pitchFamily="49" charset="-122"/>
              </a:rPr>
              <a:t>通过实验，认识浮力；探究浮力大小与哪些因素有关。</a:t>
            </a:r>
          </a:p>
        </p:txBody>
      </p:sp>
      <p:sp>
        <p:nvSpPr>
          <p:cNvPr id="13" name="矩形 12"/>
          <p:cNvSpPr/>
          <p:nvPr/>
        </p:nvSpPr>
        <p:spPr>
          <a:xfrm>
            <a:off x="1119834" y="4098398"/>
            <a:ext cx="6958278" cy="954107"/>
          </a:xfrm>
          <a:prstGeom prst="rect">
            <a:avLst/>
          </a:prstGeom>
        </p:spPr>
        <p:txBody>
          <a:bodyPr wrap="square">
            <a:spAutoFit/>
          </a:bodyPr>
          <a:lstStyle/>
          <a:p>
            <a:r>
              <a:rPr lang="zh-CN" altLang="en-US" sz="2800" dirty="0">
                <a:latin typeface="楷体" panose="02010609060101010101" pitchFamily="49" charset="-122"/>
                <a:ea typeface="楷体" panose="02010609060101010101" pitchFamily="49" charset="-122"/>
              </a:rPr>
              <a:t>什么是浮力、浮力是怎样产生的、浮力大小与哪些因素有关。</a:t>
            </a:r>
            <a:endParaRPr lang="zh-CN" altLang="en-US" sz="2800" dirty="0">
              <a:latin typeface="楷体" panose="02010609060101010101" pitchFamily="49" charset="-122"/>
              <a:ea typeface="楷体" panose="02010609060101010101" pitchFamily="49" charset="-122"/>
              <a:sym typeface="+mn-ea"/>
            </a:endParaRPr>
          </a:p>
        </p:txBody>
      </p:sp>
      <p:grpSp>
        <p:nvGrpSpPr>
          <p:cNvPr id="14" name="组合 13"/>
          <p:cNvGrpSpPr/>
          <p:nvPr/>
        </p:nvGrpSpPr>
        <p:grpSpPr>
          <a:xfrm>
            <a:off x="7135554" y="4902478"/>
            <a:ext cx="655637" cy="655637"/>
            <a:chOff x="1517331" y="1125257"/>
            <a:chExt cx="2204282" cy="2204282"/>
          </a:xfrm>
        </p:grpSpPr>
        <p:sp>
          <p:nvSpPr>
            <p:cNvPr id="15" name="椭圆 14"/>
            <p:cNvSpPr/>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sp>
          <p:nvSpPr>
            <p:cNvPr id="16" name="椭圆 15"/>
            <p:cNvSpPr/>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grpSp>
      <p:grpSp>
        <p:nvGrpSpPr>
          <p:cNvPr id="17" name="组合 16"/>
          <p:cNvGrpSpPr/>
          <p:nvPr/>
        </p:nvGrpSpPr>
        <p:grpSpPr>
          <a:xfrm>
            <a:off x="8294262" y="4986793"/>
            <a:ext cx="655637" cy="655637"/>
            <a:chOff x="1517331" y="1125257"/>
            <a:chExt cx="2204282" cy="2204282"/>
          </a:xfrm>
        </p:grpSpPr>
        <p:sp>
          <p:nvSpPr>
            <p:cNvPr id="18" name="椭圆 17"/>
            <p:cNvSpPr/>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sp>
          <p:nvSpPr>
            <p:cNvPr id="19" name="椭圆 18"/>
            <p:cNvSpPr/>
            <p:nvPr/>
          </p:nvSpPr>
          <p:spPr>
            <a:xfrm>
              <a:off x="1719372" y="1327298"/>
              <a:ext cx="1800200" cy="1800200"/>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grpSp>
      <p:grpSp>
        <p:nvGrpSpPr>
          <p:cNvPr id="20" name="组合 19"/>
          <p:cNvGrpSpPr/>
          <p:nvPr/>
        </p:nvGrpSpPr>
        <p:grpSpPr>
          <a:xfrm>
            <a:off x="7477787" y="5551599"/>
            <a:ext cx="935391" cy="935391"/>
            <a:chOff x="1517331" y="1125257"/>
            <a:chExt cx="2204282" cy="2204282"/>
          </a:xfrm>
        </p:grpSpPr>
        <p:sp>
          <p:nvSpPr>
            <p:cNvPr id="21" name="椭圆 20"/>
            <p:cNvSpPr/>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sp>
          <p:nvSpPr>
            <p:cNvPr id="22" name="椭圆 21"/>
            <p:cNvSpPr/>
            <p:nvPr/>
          </p:nvSpPr>
          <p:spPr>
            <a:xfrm>
              <a:off x="1719372" y="1327298"/>
              <a:ext cx="1800200" cy="1800200"/>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grpSp>
      <p:grpSp>
        <p:nvGrpSpPr>
          <p:cNvPr id="23" name="组合 22"/>
          <p:cNvGrpSpPr/>
          <p:nvPr/>
        </p:nvGrpSpPr>
        <p:grpSpPr>
          <a:xfrm>
            <a:off x="6743640" y="6067044"/>
            <a:ext cx="452009" cy="452172"/>
            <a:chOff x="1463339" y="1072758"/>
            <a:chExt cx="1546058" cy="1546058"/>
          </a:xfrm>
          <a:effectLst>
            <a:outerShdw blurRad="330200" dist="215900" dir="6900000" sx="71000" sy="71000" algn="t" rotWithShape="0">
              <a:prstClr val="black">
                <a:alpha val="54000"/>
              </a:prstClr>
            </a:outerShdw>
          </a:effectLst>
        </p:grpSpPr>
        <p:sp>
          <p:nvSpPr>
            <p:cNvPr id="24" name="同心圆 23"/>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solidFill>
                  <a:schemeClr val="tx1"/>
                </a:solidFill>
              </a:endParaRPr>
            </a:p>
          </p:txBody>
        </p:sp>
        <p:sp>
          <p:nvSpPr>
            <p:cNvPr id="25" name="椭圆 24"/>
            <p:cNvSpPr/>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70"/>
            </a:p>
          </p:txBody>
        </p:sp>
      </p:gr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6062"/>
            <a:ext cx="8229600" cy="5655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sz="2600" dirty="0"/>
              <a:t>7.</a:t>
            </a:r>
            <a:r>
              <a:rPr lang="zh-CN" altLang="en-US" sz="2600" dirty="0"/>
              <a:t>在探究影响浮力大小因素的实验中，同学们提出了下列</a:t>
            </a:r>
            <a:r>
              <a:rPr lang="en-US" altLang="zh-CN" sz="2600" dirty="0"/>
              <a:t>4</a:t>
            </a:r>
            <a:r>
              <a:rPr lang="zh-CN" altLang="en-US" sz="2600" dirty="0"/>
              <a:t>种猜想：</a:t>
            </a:r>
          </a:p>
          <a:p>
            <a:pPr marL="0" indent="0">
              <a:lnSpc>
                <a:spcPct val="100000"/>
              </a:lnSpc>
              <a:spcBef>
                <a:spcPts val="0"/>
              </a:spcBef>
              <a:buNone/>
            </a:pPr>
            <a:r>
              <a:rPr lang="zh-CN" altLang="en-US" sz="2600" dirty="0"/>
              <a:t>猜想</a:t>
            </a:r>
            <a:r>
              <a:rPr lang="en-US" altLang="zh-CN" sz="2600" dirty="0"/>
              <a:t>1</a:t>
            </a:r>
            <a:r>
              <a:rPr lang="zh-CN" altLang="en-US" sz="2600" dirty="0"/>
              <a:t>：浮力的大小与液体的密度有关；</a:t>
            </a:r>
          </a:p>
          <a:p>
            <a:pPr marL="0" indent="0">
              <a:lnSpc>
                <a:spcPct val="100000"/>
              </a:lnSpc>
              <a:spcBef>
                <a:spcPts val="0"/>
              </a:spcBef>
              <a:buNone/>
            </a:pPr>
            <a:r>
              <a:rPr lang="zh-CN" altLang="en-US" sz="2600" dirty="0"/>
              <a:t>猜想</a:t>
            </a:r>
            <a:r>
              <a:rPr lang="en-US" altLang="zh-CN" sz="2600" dirty="0"/>
              <a:t>2</a:t>
            </a:r>
            <a:r>
              <a:rPr lang="zh-CN" altLang="en-US" sz="2600" dirty="0"/>
              <a:t>：浮力的大小与物体浸入液体中的体积有关；</a:t>
            </a:r>
          </a:p>
          <a:p>
            <a:pPr marL="0" indent="0">
              <a:lnSpc>
                <a:spcPct val="100000"/>
              </a:lnSpc>
              <a:spcBef>
                <a:spcPts val="0"/>
              </a:spcBef>
              <a:buNone/>
            </a:pPr>
            <a:r>
              <a:rPr lang="zh-CN" altLang="en-US" sz="2600" dirty="0"/>
              <a:t>猜想</a:t>
            </a:r>
            <a:r>
              <a:rPr lang="en-US" altLang="zh-CN" sz="2600" dirty="0"/>
              <a:t>3</a:t>
            </a:r>
            <a:r>
              <a:rPr lang="zh-CN" altLang="en-US" sz="2600" dirty="0"/>
              <a:t>：浮力的大小与物体的形状有关；</a:t>
            </a:r>
          </a:p>
          <a:p>
            <a:pPr marL="0" indent="0">
              <a:lnSpc>
                <a:spcPct val="100000"/>
              </a:lnSpc>
              <a:spcBef>
                <a:spcPts val="0"/>
              </a:spcBef>
              <a:buNone/>
            </a:pPr>
            <a:r>
              <a:rPr lang="zh-CN" altLang="en-US" sz="2600" dirty="0"/>
              <a:t>猜想</a:t>
            </a:r>
            <a:r>
              <a:rPr lang="en-US" altLang="zh-CN" sz="2600" dirty="0"/>
              <a:t>4</a:t>
            </a:r>
            <a:r>
              <a:rPr lang="zh-CN" altLang="en-US" sz="2600" dirty="0"/>
              <a:t>：浮力的大小与物体所受的重力有关。</a:t>
            </a:r>
            <a:endParaRPr lang="en-US" altLang="zh-CN" sz="2600" dirty="0"/>
          </a:p>
          <a:p>
            <a:pPr marL="0" indent="0">
              <a:lnSpc>
                <a:spcPct val="100000"/>
              </a:lnSpc>
              <a:spcBef>
                <a:spcPts val="0"/>
              </a:spcBef>
              <a:buNone/>
            </a:pPr>
            <a:r>
              <a:rPr lang="zh-CN" altLang="en-US" sz="2600" dirty="0"/>
              <a:t>（</a:t>
            </a:r>
            <a:r>
              <a:rPr lang="en-US" altLang="zh-CN" sz="2600" dirty="0"/>
              <a:t>2</a:t>
            </a:r>
            <a:r>
              <a:rPr lang="zh-CN" altLang="en-US" sz="2600" dirty="0"/>
              <a:t>）如图</a:t>
            </a:r>
            <a:r>
              <a:rPr lang="en-US" altLang="zh-CN" sz="2600" dirty="0"/>
              <a:t>9.1</a:t>
            </a:r>
            <a:r>
              <a:rPr lang="zh-CN" altLang="en-US" sz="2600" dirty="0"/>
              <a:t>－</a:t>
            </a:r>
            <a:r>
              <a:rPr lang="en-US" altLang="zh-CN" sz="2600" dirty="0"/>
              <a:t>5</a:t>
            </a:r>
            <a:r>
              <a:rPr lang="zh-CN" altLang="en-US" sz="2600" dirty="0"/>
              <a:t>乙，小明将同一石</a:t>
            </a:r>
            <a:endParaRPr lang="en-US" altLang="zh-CN" sz="2600" dirty="0"/>
          </a:p>
          <a:p>
            <a:pPr marL="0" indent="0">
              <a:lnSpc>
                <a:spcPct val="100000"/>
              </a:lnSpc>
              <a:spcBef>
                <a:spcPts val="0"/>
              </a:spcBef>
              <a:buNone/>
            </a:pPr>
            <a:r>
              <a:rPr lang="zh-CN" altLang="en-US" sz="2600" dirty="0"/>
              <a:t>块先后浸没在水和盐水中，此实验</a:t>
            </a:r>
            <a:endParaRPr lang="en-US" altLang="zh-CN" sz="2600" dirty="0"/>
          </a:p>
          <a:p>
            <a:pPr marL="0" indent="0">
              <a:lnSpc>
                <a:spcPct val="100000"/>
              </a:lnSpc>
              <a:spcBef>
                <a:spcPts val="0"/>
              </a:spcBef>
              <a:buNone/>
            </a:pPr>
            <a:r>
              <a:rPr lang="zh-CN" altLang="en-US" sz="2600" dirty="0"/>
              <a:t>是为了验证猜想</a:t>
            </a:r>
            <a:r>
              <a:rPr lang="en-US" altLang="zh-CN" dirty="0"/>
              <a:t>______</a:t>
            </a:r>
            <a:r>
              <a:rPr lang="zh-CN" altLang="en-US" sz="2600" dirty="0"/>
              <a:t>。在实验中，</a:t>
            </a:r>
            <a:endParaRPr lang="en-US" altLang="zh-CN" sz="2600" dirty="0"/>
          </a:p>
          <a:p>
            <a:pPr marL="0" indent="0">
              <a:lnSpc>
                <a:spcPct val="100000"/>
              </a:lnSpc>
              <a:spcBef>
                <a:spcPts val="0"/>
              </a:spcBef>
              <a:buNone/>
            </a:pPr>
            <a:r>
              <a:rPr lang="zh-CN" altLang="en-US" sz="2600" dirty="0"/>
              <a:t>观察到石块浸没在盐水中静止时弹</a:t>
            </a:r>
            <a:endParaRPr lang="en-US" altLang="zh-CN" sz="2600" dirty="0"/>
          </a:p>
          <a:p>
            <a:pPr marL="0" indent="0">
              <a:lnSpc>
                <a:spcPct val="100000"/>
              </a:lnSpc>
              <a:spcBef>
                <a:spcPts val="0"/>
              </a:spcBef>
              <a:buNone/>
            </a:pPr>
            <a:r>
              <a:rPr lang="zh-CN" altLang="en-US" sz="2600" dirty="0"/>
              <a:t>簧测力计的示数较小，说明石块在</a:t>
            </a:r>
            <a:endParaRPr lang="en-US" altLang="zh-CN" sz="2600" dirty="0"/>
          </a:p>
          <a:p>
            <a:pPr marL="0" indent="0">
              <a:lnSpc>
                <a:spcPct val="100000"/>
              </a:lnSpc>
              <a:spcBef>
                <a:spcPts val="0"/>
              </a:spcBef>
              <a:buNone/>
            </a:pPr>
            <a:r>
              <a:rPr lang="zh-CN" altLang="en-US" sz="2600" dirty="0"/>
              <a:t>盐水中所受浮力较</a:t>
            </a:r>
            <a:r>
              <a:rPr lang="en-US" altLang="zh-CN" sz="2400" dirty="0"/>
              <a:t>________</a:t>
            </a:r>
            <a:r>
              <a:rPr lang="zh-CN" altLang="en-US" sz="2600" dirty="0"/>
              <a:t>（选填</a:t>
            </a:r>
            <a:endParaRPr lang="en-US" altLang="zh-CN" sz="2600" dirty="0"/>
          </a:p>
          <a:p>
            <a:pPr marL="0" indent="0">
              <a:lnSpc>
                <a:spcPct val="100000"/>
              </a:lnSpc>
              <a:spcBef>
                <a:spcPts val="0"/>
              </a:spcBef>
              <a:buNone/>
            </a:pPr>
            <a:r>
              <a:rPr lang="zh-CN" altLang="en-US" sz="2600" dirty="0"/>
              <a:t>“大”</a:t>
            </a:r>
            <a:r>
              <a:rPr lang="en-US" altLang="zh-CN" sz="2600" dirty="0"/>
              <a:t> </a:t>
            </a:r>
            <a:r>
              <a:rPr lang="zh-CN" altLang="en-US" sz="2600" dirty="0"/>
              <a:t>或“小”）。</a:t>
            </a:r>
          </a:p>
          <a:p>
            <a:pPr marL="0" indent="0">
              <a:lnSpc>
                <a:spcPct val="100000"/>
              </a:lnSpc>
              <a:spcBef>
                <a:spcPts val="0"/>
              </a:spcBef>
              <a:buNone/>
            </a:pPr>
            <a:endParaRPr lang="zh-CN" altLang="en-US" sz="2600" dirty="0"/>
          </a:p>
        </p:txBody>
      </p:sp>
      <p:pic>
        <p:nvPicPr>
          <p:cNvPr id="4" name="图片 3"/>
          <p:cNvPicPr>
            <a:picLocks noChangeAspect="1"/>
          </p:cNvPicPr>
          <p:nvPr/>
        </p:nvPicPr>
        <p:blipFill>
          <a:blip r:embed="rId3"/>
          <a:stretch>
            <a:fillRect/>
          </a:stretch>
        </p:blipFill>
        <p:spPr>
          <a:xfrm>
            <a:off x="5981162" y="4067758"/>
            <a:ext cx="3010018" cy="2577640"/>
          </a:xfrm>
          <a:prstGeom prst="rect">
            <a:avLst/>
          </a:prstGeom>
        </p:spPr>
      </p:pic>
      <p:sp>
        <p:nvSpPr>
          <p:cNvPr id="14" name="矩形 13"/>
          <p:cNvSpPr/>
          <p:nvPr/>
        </p:nvSpPr>
        <p:spPr>
          <a:xfrm>
            <a:off x="3162839" y="4594578"/>
            <a:ext cx="364202" cy="523220"/>
          </a:xfrm>
          <a:prstGeom prst="rect">
            <a:avLst/>
          </a:prstGeom>
        </p:spPr>
        <p:txBody>
          <a:bodyPr wrap="none">
            <a:spAutoFit/>
          </a:bodyPr>
          <a:lstStyle/>
          <a:p>
            <a:r>
              <a:rPr lang="en-US" altLang="zh-CN" sz="2800" b="1" dirty="0">
                <a:solidFill>
                  <a:srgbClr val="FF0000"/>
                </a:solidFill>
                <a:ea typeface="楷体" panose="02010609060101010101" pitchFamily="49" charset="-122"/>
              </a:rPr>
              <a:t>1</a:t>
            </a:r>
            <a:endParaRPr lang="zh-CN" altLang="en-US" dirty="0">
              <a:ea typeface="楷体" panose="02010609060101010101" pitchFamily="49" charset="-122"/>
            </a:endParaRPr>
          </a:p>
        </p:txBody>
      </p:sp>
      <p:sp>
        <p:nvSpPr>
          <p:cNvPr id="13" name="矩形 12"/>
          <p:cNvSpPr/>
          <p:nvPr/>
        </p:nvSpPr>
        <p:spPr>
          <a:xfrm>
            <a:off x="3554203" y="5788378"/>
            <a:ext cx="545342" cy="523220"/>
          </a:xfrm>
          <a:prstGeom prst="rect">
            <a:avLst/>
          </a:prstGeom>
        </p:spPr>
        <p:txBody>
          <a:bodyPr wrap="none">
            <a:spAutoFit/>
          </a:bodyPr>
          <a:lstStyle/>
          <a:p>
            <a:r>
              <a:rPr lang="zh-CN" altLang="en-US" sz="2800" b="1" dirty="0">
                <a:solidFill>
                  <a:srgbClr val="FF0000"/>
                </a:solidFill>
                <a:ea typeface="楷体" panose="02010609060101010101" pitchFamily="49" charset="-122"/>
              </a:rPr>
              <a:t>大</a:t>
            </a:r>
            <a:endParaRPr lang="zh-CN" altLang="en-US" dirty="0">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6062"/>
            <a:ext cx="8229600" cy="5655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sz="2600" dirty="0"/>
              <a:t>7.</a:t>
            </a:r>
            <a:r>
              <a:rPr lang="zh-CN" altLang="en-US" sz="2600" dirty="0"/>
              <a:t>在探究影响浮力大小因素的实验中，同学们提出了下列</a:t>
            </a:r>
            <a:r>
              <a:rPr lang="en-US" altLang="zh-CN" sz="2600" dirty="0"/>
              <a:t>4</a:t>
            </a:r>
            <a:r>
              <a:rPr lang="zh-CN" altLang="en-US" sz="2600" dirty="0"/>
              <a:t>种猜想：</a:t>
            </a:r>
          </a:p>
          <a:p>
            <a:pPr marL="0" indent="0">
              <a:lnSpc>
                <a:spcPct val="100000"/>
              </a:lnSpc>
              <a:spcBef>
                <a:spcPts val="0"/>
              </a:spcBef>
              <a:buNone/>
            </a:pPr>
            <a:r>
              <a:rPr lang="zh-CN" altLang="en-US" sz="2600" dirty="0"/>
              <a:t>猜想</a:t>
            </a:r>
            <a:r>
              <a:rPr lang="en-US" altLang="zh-CN" sz="2600" dirty="0"/>
              <a:t>1</a:t>
            </a:r>
            <a:r>
              <a:rPr lang="zh-CN" altLang="en-US" sz="2600" dirty="0"/>
              <a:t>：浮力的大小与液体的密度有关；</a:t>
            </a:r>
          </a:p>
          <a:p>
            <a:pPr marL="0" indent="0">
              <a:lnSpc>
                <a:spcPct val="100000"/>
              </a:lnSpc>
              <a:spcBef>
                <a:spcPts val="0"/>
              </a:spcBef>
              <a:buNone/>
            </a:pPr>
            <a:r>
              <a:rPr lang="zh-CN" altLang="en-US" sz="2600" dirty="0"/>
              <a:t>猜想</a:t>
            </a:r>
            <a:r>
              <a:rPr lang="en-US" altLang="zh-CN" sz="2600" dirty="0"/>
              <a:t>2</a:t>
            </a:r>
            <a:r>
              <a:rPr lang="zh-CN" altLang="en-US" sz="2600" dirty="0"/>
              <a:t>：浮力的大小与物体浸入液体中的体积有关；</a:t>
            </a:r>
          </a:p>
          <a:p>
            <a:pPr marL="0" indent="0">
              <a:lnSpc>
                <a:spcPct val="100000"/>
              </a:lnSpc>
              <a:spcBef>
                <a:spcPts val="0"/>
              </a:spcBef>
              <a:buNone/>
            </a:pPr>
            <a:r>
              <a:rPr lang="zh-CN" altLang="en-US" sz="2600" dirty="0"/>
              <a:t>猜想</a:t>
            </a:r>
            <a:r>
              <a:rPr lang="en-US" altLang="zh-CN" sz="2600" dirty="0"/>
              <a:t>3</a:t>
            </a:r>
            <a:r>
              <a:rPr lang="zh-CN" altLang="en-US" sz="2600" dirty="0"/>
              <a:t>：浮力的大小与物体的形状有关；</a:t>
            </a:r>
          </a:p>
          <a:p>
            <a:pPr marL="0" indent="0">
              <a:lnSpc>
                <a:spcPct val="100000"/>
              </a:lnSpc>
              <a:spcBef>
                <a:spcPts val="0"/>
              </a:spcBef>
              <a:buNone/>
            </a:pPr>
            <a:r>
              <a:rPr lang="zh-CN" altLang="en-US" sz="2600" dirty="0"/>
              <a:t>猜想</a:t>
            </a:r>
            <a:r>
              <a:rPr lang="en-US" altLang="zh-CN" sz="2600" dirty="0"/>
              <a:t>4</a:t>
            </a:r>
            <a:r>
              <a:rPr lang="zh-CN" altLang="en-US" sz="2600" dirty="0"/>
              <a:t>：浮力的大小与物体所受的重力有关。</a:t>
            </a:r>
            <a:endParaRPr lang="en-US" altLang="zh-CN" sz="2600" dirty="0"/>
          </a:p>
          <a:p>
            <a:pPr marL="0" indent="0">
              <a:lnSpc>
                <a:spcPct val="100000"/>
              </a:lnSpc>
              <a:spcBef>
                <a:spcPts val="0"/>
              </a:spcBef>
              <a:buNone/>
            </a:pPr>
            <a:r>
              <a:rPr lang="zh-CN" altLang="en-US" sz="2600" dirty="0"/>
              <a:t>（</a:t>
            </a:r>
            <a:r>
              <a:rPr lang="en-US" altLang="zh-CN" sz="2600" dirty="0"/>
              <a:t>3</a:t>
            </a:r>
            <a:r>
              <a:rPr lang="zh-CN" altLang="en-US" sz="2600" dirty="0"/>
              <a:t>）为了验证猜想</a:t>
            </a:r>
            <a:r>
              <a:rPr lang="en-US" altLang="zh-CN" sz="2600" dirty="0"/>
              <a:t>3</a:t>
            </a:r>
            <a:r>
              <a:rPr lang="zh-CN" altLang="en-US" sz="2600" dirty="0"/>
              <a:t>，小明将同一个</a:t>
            </a:r>
            <a:endParaRPr lang="en-US" altLang="zh-CN" sz="2600" dirty="0"/>
          </a:p>
          <a:p>
            <a:pPr marL="0" indent="0">
              <a:lnSpc>
                <a:spcPct val="100000"/>
              </a:lnSpc>
              <a:spcBef>
                <a:spcPts val="0"/>
              </a:spcBef>
              <a:buNone/>
            </a:pPr>
            <a:r>
              <a:rPr lang="zh-CN" altLang="en-US" sz="2600" dirty="0"/>
              <a:t>橡皮泥做成不同的形状，先后放入水</a:t>
            </a:r>
            <a:endParaRPr lang="en-US" altLang="zh-CN" sz="2600" dirty="0"/>
          </a:p>
          <a:p>
            <a:pPr marL="0" indent="0">
              <a:lnSpc>
                <a:spcPct val="100000"/>
              </a:lnSpc>
              <a:spcBef>
                <a:spcPts val="0"/>
              </a:spcBef>
              <a:buNone/>
            </a:pPr>
            <a:r>
              <a:rPr lang="zh-CN" altLang="en-US" sz="2600" dirty="0"/>
              <a:t>中，发现有的漂浮在水面上，有的下</a:t>
            </a:r>
            <a:endParaRPr lang="en-US" altLang="zh-CN" sz="2600" dirty="0"/>
          </a:p>
          <a:p>
            <a:pPr marL="0" indent="0">
              <a:lnSpc>
                <a:spcPct val="100000"/>
              </a:lnSpc>
              <a:spcBef>
                <a:spcPts val="0"/>
              </a:spcBef>
              <a:buNone/>
            </a:pPr>
            <a:r>
              <a:rPr lang="zh-CN" altLang="en-US" sz="2600" dirty="0"/>
              <a:t>沉，由此得出结论：浮力的大小与物</a:t>
            </a:r>
            <a:endParaRPr lang="en-US" altLang="zh-CN" sz="2600" dirty="0"/>
          </a:p>
          <a:p>
            <a:pPr marL="0" indent="0">
              <a:lnSpc>
                <a:spcPct val="100000"/>
              </a:lnSpc>
              <a:spcBef>
                <a:spcPts val="0"/>
              </a:spcBef>
              <a:buNone/>
            </a:pPr>
            <a:r>
              <a:rPr lang="zh-CN" altLang="en-US" sz="2600" dirty="0"/>
              <a:t>体的形状有关。请指出他的探究方案</a:t>
            </a:r>
            <a:endParaRPr lang="en-US" altLang="zh-CN" sz="2600" dirty="0"/>
          </a:p>
          <a:p>
            <a:pPr marL="0" indent="0">
              <a:lnSpc>
                <a:spcPct val="100000"/>
              </a:lnSpc>
              <a:spcBef>
                <a:spcPts val="0"/>
              </a:spcBef>
              <a:buNone/>
            </a:pPr>
            <a:r>
              <a:rPr lang="zh-CN" altLang="en-US" sz="2600" dirty="0"/>
              <a:t>的错误：</a:t>
            </a:r>
            <a:r>
              <a:rPr lang="en-US" altLang="zh-CN" dirty="0"/>
              <a:t>______________________</a:t>
            </a:r>
          </a:p>
          <a:p>
            <a:pPr marL="0" indent="0">
              <a:lnSpc>
                <a:spcPct val="100000"/>
              </a:lnSpc>
              <a:spcBef>
                <a:spcPts val="0"/>
              </a:spcBef>
              <a:buNone/>
            </a:pPr>
            <a:r>
              <a:rPr lang="en-US" altLang="zh-CN" dirty="0"/>
              <a:t>________________</a:t>
            </a:r>
            <a:r>
              <a:rPr lang="zh-CN" altLang="en-US" sz="2600" dirty="0"/>
              <a:t>。</a:t>
            </a:r>
          </a:p>
        </p:txBody>
      </p:sp>
      <p:pic>
        <p:nvPicPr>
          <p:cNvPr id="4" name="图片 3"/>
          <p:cNvPicPr>
            <a:picLocks noChangeAspect="1"/>
          </p:cNvPicPr>
          <p:nvPr/>
        </p:nvPicPr>
        <p:blipFill>
          <a:blip r:embed="rId3"/>
          <a:stretch>
            <a:fillRect/>
          </a:stretch>
        </p:blipFill>
        <p:spPr>
          <a:xfrm>
            <a:off x="5981162" y="4067758"/>
            <a:ext cx="3010018" cy="2577640"/>
          </a:xfrm>
          <a:prstGeom prst="rect">
            <a:avLst/>
          </a:prstGeom>
        </p:spPr>
      </p:pic>
      <p:sp>
        <p:nvSpPr>
          <p:cNvPr id="13" name="矩形 12"/>
          <p:cNvSpPr/>
          <p:nvPr/>
        </p:nvSpPr>
        <p:spPr>
          <a:xfrm>
            <a:off x="432486" y="5747124"/>
            <a:ext cx="5281550" cy="954107"/>
          </a:xfrm>
          <a:prstGeom prst="rect">
            <a:avLst/>
          </a:prstGeom>
        </p:spPr>
        <p:txBody>
          <a:bodyPr wrap="square">
            <a:spAutoFit/>
          </a:bodyPr>
          <a:lstStyle/>
          <a:p>
            <a:r>
              <a:rPr lang="zh-CN" altLang="en-US" sz="2800" b="1" dirty="0">
                <a:solidFill>
                  <a:srgbClr val="FF0000"/>
                </a:solidFill>
                <a:ea typeface="楷体" panose="02010609060101010101" pitchFamily="49" charset="-122"/>
              </a:rPr>
              <a:t>                没有控制橡皮泥浸入液体的体积相同</a:t>
            </a:r>
            <a:endParaRPr lang="zh-CN" altLang="en-US" dirty="0">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课后巩固</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占位符 2"/>
          <p:cNvSpPr txBox="1"/>
          <p:nvPr/>
        </p:nvSpPr>
        <p:spPr>
          <a:xfrm>
            <a:off x="432486" y="1406062"/>
            <a:ext cx="8229600" cy="5655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sz="2600" dirty="0"/>
              <a:t>7.</a:t>
            </a:r>
            <a:r>
              <a:rPr lang="zh-CN" altLang="en-US" sz="2600" dirty="0"/>
              <a:t>在探究影响浮力大小因素的实验中，同学们提出了下列</a:t>
            </a:r>
            <a:r>
              <a:rPr lang="en-US" altLang="zh-CN" sz="2600" dirty="0"/>
              <a:t>4</a:t>
            </a:r>
            <a:r>
              <a:rPr lang="zh-CN" altLang="en-US" sz="2600" dirty="0"/>
              <a:t>种猜想：</a:t>
            </a:r>
          </a:p>
          <a:p>
            <a:pPr marL="0" indent="0">
              <a:lnSpc>
                <a:spcPct val="100000"/>
              </a:lnSpc>
              <a:spcBef>
                <a:spcPts val="0"/>
              </a:spcBef>
              <a:buNone/>
            </a:pPr>
            <a:r>
              <a:rPr lang="zh-CN" altLang="en-US" sz="2600" dirty="0"/>
              <a:t>猜想</a:t>
            </a:r>
            <a:r>
              <a:rPr lang="en-US" altLang="zh-CN" sz="2600" dirty="0"/>
              <a:t>1</a:t>
            </a:r>
            <a:r>
              <a:rPr lang="zh-CN" altLang="en-US" sz="2600" dirty="0"/>
              <a:t>：浮力的大小与液体的密度有关；</a:t>
            </a:r>
          </a:p>
          <a:p>
            <a:pPr marL="0" indent="0">
              <a:lnSpc>
                <a:spcPct val="100000"/>
              </a:lnSpc>
              <a:spcBef>
                <a:spcPts val="0"/>
              </a:spcBef>
              <a:buNone/>
            </a:pPr>
            <a:r>
              <a:rPr lang="zh-CN" altLang="en-US" sz="2600" dirty="0"/>
              <a:t>猜想</a:t>
            </a:r>
            <a:r>
              <a:rPr lang="en-US" altLang="zh-CN" sz="2600" dirty="0"/>
              <a:t>2</a:t>
            </a:r>
            <a:r>
              <a:rPr lang="zh-CN" altLang="en-US" sz="2600" dirty="0"/>
              <a:t>：浮力的大小与物体浸入液体中的体积有关；</a:t>
            </a:r>
          </a:p>
          <a:p>
            <a:pPr marL="0" indent="0">
              <a:lnSpc>
                <a:spcPct val="100000"/>
              </a:lnSpc>
              <a:spcBef>
                <a:spcPts val="0"/>
              </a:spcBef>
              <a:buNone/>
            </a:pPr>
            <a:r>
              <a:rPr lang="zh-CN" altLang="en-US" sz="2600" dirty="0"/>
              <a:t>猜想</a:t>
            </a:r>
            <a:r>
              <a:rPr lang="en-US" altLang="zh-CN" sz="2600" dirty="0"/>
              <a:t>3</a:t>
            </a:r>
            <a:r>
              <a:rPr lang="zh-CN" altLang="en-US" sz="2600" dirty="0"/>
              <a:t>：浮力的大小与物体的形状有关；</a:t>
            </a:r>
          </a:p>
          <a:p>
            <a:pPr marL="0" indent="0">
              <a:lnSpc>
                <a:spcPct val="100000"/>
              </a:lnSpc>
              <a:spcBef>
                <a:spcPts val="0"/>
              </a:spcBef>
              <a:buNone/>
            </a:pPr>
            <a:r>
              <a:rPr lang="zh-CN" altLang="en-US" sz="2600" dirty="0"/>
              <a:t>猜想</a:t>
            </a:r>
            <a:r>
              <a:rPr lang="en-US" altLang="zh-CN" sz="2600" dirty="0"/>
              <a:t>4</a:t>
            </a:r>
            <a:r>
              <a:rPr lang="zh-CN" altLang="en-US" sz="2600" dirty="0"/>
              <a:t>：浮力的大小与物体所受的重力有关。</a:t>
            </a:r>
            <a:endParaRPr lang="en-US" altLang="zh-CN" sz="2600" dirty="0"/>
          </a:p>
          <a:p>
            <a:pPr marL="0" indent="0">
              <a:lnSpc>
                <a:spcPct val="100000"/>
              </a:lnSpc>
              <a:spcBef>
                <a:spcPts val="0"/>
              </a:spcBef>
              <a:buNone/>
            </a:pPr>
            <a:r>
              <a:rPr lang="zh-CN" altLang="en-US" sz="2600" dirty="0"/>
              <a:t>（</a:t>
            </a:r>
            <a:r>
              <a:rPr lang="en-US" altLang="zh-CN" sz="2600" dirty="0"/>
              <a:t>4</a:t>
            </a:r>
            <a:r>
              <a:rPr lang="zh-CN" altLang="en-US" sz="2600" dirty="0"/>
              <a:t>）为了验证猜想</a:t>
            </a:r>
            <a:r>
              <a:rPr lang="en-US" altLang="zh-CN" sz="2600" dirty="0"/>
              <a:t>4</a:t>
            </a:r>
            <a:r>
              <a:rPr lang="zh-CN" altLang="en-US" sz="2600" dirty="0"/>
              <a:t>，小明将重力相</a:t>
            </a:r>
            <a:endParaRPr lang="en-US" altLang="zh-CN" sz="2600" dirty="0"/>
          </a:p>
          <a:p>
            <a:pPr marL="0" indent="0">
              <a:lnSpc>
                <a:spcPct val="100000"/>
              </a:lnSpc>
              <a:spcBef>
                <a:spcPts val="0"/>
              </a:spcBef>
              <a:buNone/>
            </a:pPr>
            <a:r>
              <a:rPr lang="zh-CN" altLang="en-US" sz="2600" dirty="0"/>
              <a:t>同而体积不相同的铁块和铝块浸没在</a:t>
            </a:r>
            <a:endParaRPr lang="en-US" altLang="zh-CN" sz="2600" dirty="0"/>
          </a:p>
          <a:p>
            <a:pPr marL="0" indent="0">
              <a:lnSpc>
                <a:spcPct val="100000"/>
              </a:lnSpc>
              <a:spcBef>
                <a:spcPts val="0"/>
              </a:spcBef>
              <a:buNone/>
            </a:pPr>
            <a:r>
              <a:rPr lang="zh-CN" altLang="en-US" sz="2600" dirty="0"/>
              <a:t>水中，观察到所受的浮力大小不相等，</a:t>
            </a:r>
            <a:endParaRPr lang="en-US" altLang="zh-CN" sz="2600" dirty="0"/>
          </a:p>
          <a:p>
            <a:pPr marL="0" indent="0">
              <a:lnSpc>
                <a:spcPct val="100000"/>
              </a:lnSpc>
              <a:spcBef>
                <a:spcPts val="0"/>
              </a:spcBef>
              <a:buNone/>
            </a:pPr>
            <a:r>
              <a:rPr lang="zh-CN" altLang="en-US" sz="2600" dirty="0"/>
              <a:t>由此得出结论：浮力大小与物体所受</a:t>
            </a:r>
            <a:endParaRPr lang="en-US" altLang="zh-CN" sz="2600" dirty="0"/>
          </a:p>
          <a:p>
            <a:pPr marL="0" indent="0">
              <a:lnSpc>
                <a:spcPct val="100000"/>
              </a:lnSpc>
              <a:spcBef>
                <a:spcPts val="0"/>
              </a:spcBef>
              <a:buNone/>
            </a:pPr>
            <a:r>
              <a:rPr lang="zh-CN" altLang="en-US" sz="2600" dirty="0"/>
              <a:t>的重力无关。请指出他的探究方案的</a:t>
            </a:r>
            <a:endParaRPr lang="en-US" altLang="zh-CN" sz="2600" dirty="0"/>
          </a:p>
          <a:p>
            <a:pPr marL="0" indent="0">
              <a:lnSpc>
                <a:spcPct val="100000"/>
              </a:lnSpc>
              <a:spcBef>
                <a:spcPts val="0"/>
              </a:spcBef>
              <a:buNone/>
            </a:pPr>
            <a:r>
              <a:rPr lang="zh-CN" altLang="en-US" sz="2600" dirty="0"/>
              <a:t>错误：</a:t>
            </a:r>
            <a:r>
              <a:rPr lang="en-US" altLang="zh-CN" sz="2400" dirty="0"/>
              <a:t>____________________________</a:t>
            </a:r>
          </a:p>
          <a:p>
            <a:pPr marL="0" indent="0">
              <a:lnSpc>
                <a:spcPct val="100000"/>
              </a:lnSpc>
              <a:spcBef>
                <a:spcPts val="0"/>
              </a:spcBef>
              <a:buNone/>
            </a:pPr>
            <a:r>
              <a:rPr lang="en-US" altLang="zh-CN" dirty="0"/>
              <a:t>____________________________</a:t>
            </a:r>
            <a:r>
              <a:rPr lang="zh-CN" altLang="en-US" sz="2600" dirty="0"/>
              <a:t>。</a:t>
            </a:r>
          </a:p>
        </p:txBody>
      </p:sp>
      <p:pic>
        <p:nvPicPr>
          <p:cNvPr id="4" name="图片 3"/>
          <p:cNvPicPr>
            <a:picLocks noChangeAspect="1"/>
          </p:cNvPicPr>
          <p:nvPr/>
        </p:nvPicPr>
        <p:blipFill>
          <a:blip r:embed="rId3"/>
          <a:stretch>
            <a:fillRect/>
          </a:stretch>
        </p:blipFill>
        <p:spPr>
          <a:xfrm>
            <a:off x="5981162" y="4067758"/>
            <a:ext cx="3010018" cy="2577640"/>
          </a:xfrm>
          <a:prstGeom prst="rect">
            <a:avLst/>
          </a:prstGeom>
        </p:spPr>
      </p:pic>
      <p:sp>
        <p:nvSpPr>
          <p:cNvPr id="13" name="矩形 12"/>
          <p:cNvSpPr/>
          <p:nvPr/>
        </p:nvSpPr>
        <p:spPr>
          <a:xfrm>
            <a:off x="554115" y="5719270"/>
            <a:ext cx="5281550" cy="954107"/>
          </a:xfrm>
          <a:prstGeom prst="rect">
            <a:avLst/>
          </a:prstGeom>
        </p:spPr>
        <p:txBody>
          <a:bodyPr wrap="square">
            <a:spAutoFit/>
          </a:bodyPr>
          <a:lstStyle/>
          <a:p>
            <a:r>
              <a:rPr lang="zh-CN" altLang="en-US" sz="2800" b="1" dirty="0">
                <a:solidFill>
                  <a:srgbClr val="FF0000"/>
                </a:solidFill>
                <a:ea typeface="楷体" panose="02010609060101010101" pitchFamily="49" charset="-122"/>
              </a:rPr>
              <a:t>         没有改变重力的大小，没有控制物体浸入液体的体积相同</a:t>
            </a:r>
            <a:endParaRPr lang="zh-CN" altLang="en-US" dirty="0">
              <a:ea typeface="楷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Bef>
                <a:spcPts val="0"/>
              </a:spcBef>
              <a:buNone/>
            </a:pPr>
            <a:r>
              <a:rPr lang="en-US" altLang="zh-CN" sz="2800" dirty="0"/>
              <a:t>1.</a:t>
            </a:r>
            <a:r>
              <a:rPr lang="zh-CN" altLang="en-US" sz="2800" dirty="0"/>
              <a:t>某海滨浴场水底布满石头，在海水中游泳的人由深水走向浅水的过程中，下列体验和分析中正确的是（　　）</a:t>
            </a:r>
          </a:p>
          <a:p>
            <a:pPr marL="0" indent="0">
              <a:lnSpc>
                <a:spcPct val="100000"/>
              </a:lnSpc>
              <a:spcBef>
                <a:spcPts val="0"/>
              </a:spcBef>
              <a:buNone/>
            </a:pPr>
            <a:r>
              <a:rPr lang="en-US" altLang="zh-CN" sz="2800" dirty="0"/>
              <a:t>A. </a:t>
            </a:r>
            <a:r>
              <a:rPr lang="zh-CN" altLang="en-US" sz="2800" dirty="0"/>
              <a:t>脚越来越疼，因为水底对人的支持力越来越大</a:t>
            </a:r>
          </a:p>
          <a:p>
            <a:pPr marL="0" indent="0">
              <a:lnSpc>
                <a:spcPct val="100000"/>
              </a:lnSpc>
              <a:spcBef>
                <a:spcPts val="0"/>
              </a:spcBef>
              <a:buNone/>
            </a:pPr>
            <a:r>
              <a:rPr lang="en-US" altLang="zh-CN" sz="2800" dirty="0"/>
              <a:t>B. </a:t>
            </a:r>
            <a:r>
              <a:rPr lang="zh-CN" altLang="en-US" sz="2800" dirty="0"/>
              <a:t>脚越来越疼，因为人受到的重力越来越大</a:t>
            </a:r>
          </a:p>
          <a:p>
            <a:pPr marL="0" indent="0">
              <a:lnSpc>
                <a:spcPct val="100000"/>
              </a:lnSpc>
              <a:spcBef>
                <a:spcPts val="0"/>
              </a:spcBef>
              <a:buNone/>
            </a:pPr>
            <a:r>
              <a:rPr lang="en-US" altLang="zh-CN" sz="2800" dirty="0"/>
              <a:t>C. </a:t>
            </a:r>
            <a:r>
              <a:rPr lang="zh-CN" altLang="en-US" sz="2800" dirty="0"/>
              <a:t>脚不疼，因为人越来越轻</a:t>
            </a:r>
          </a:p>
          <a:p>
            <a:pPr marL="0" indent="0">
              <a:lnSpc>
                <a:spcPct val="100000"/>
              </a:lnSpc>
              <a:spcBef>
                <a:spcPts val="0"/>
              </a:spcBef>
              <a:buNone/>
            </a:pPr>
            <a:r>
              <a:rPr lang="en-US" altLang="zh-CN" sz="2800" dirty="0"/>
              <a:t>D. </a:t>
            </a:r>
            <a:r>
              <a:rPr lang="zh-CN" altLang="en-US" sz="2800" dirty="0"/>
              <a:t>脚不疼，因为水底对人的支持力越来越大</a:t>
            </a:r>
          </a:p>
        </p:txBody>
      </p:sp>
      <p:sp>
        <p:nvSpPr>
          <p:cNvPr id="12" name="矩形 11"/>
          <p:cNvSpPr/>
          <p:nvPr/>
        </p:nvSpPr>
        <p:spPr>
          <a:xfrm>
            <a:off x="1377453" y="2283624"/>
            <a:ext cx="444352" cy="523220"/>
          </a:xfrm>
          <a:prstGeom prst="rect">
            <a:avLst/>
          </a:prstGeom>
        </p:spPr>
        <p:txBody>
          <a:bodyPr wrap="none">
            <a:spAutoFit/>
          </a:bodyPr>
          <a:lstStyle/>
          <a:p>
            <a:r>
              <a:rPr lang="en-US" altLang="zh-CN" sz="2800" b="1" dirty="0">
                <a:solidFill>
                  <a:srgbClr val="FF0000"/>
                </a:solidFill>
              </a:rPr>
              <a:t>A</a:t>
            </a:r>
            <a:endParaRPr lang="zh-CN" altLang="en-US" b="1"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Bef>
                <a:spcPts val="0"/>
              </a:spcBef>
              <a:buNone/>
            </a:pPr>
            <a:r>
              <a:rPr lang="en-US" altLang="zh-CN" sz="2600" dirty="0"/>
              <a:t>2.</a:t>
            </a:r>
            <a:r>
              <a:rPr lang="zh-CN" altLang="en-US" sz="2600" dirty="0"/>
              <a:t>小明帮爷爷浇菜园。他从井中提水时发现盛满水的桶露出水面越多，提桶的力就越大。由此他猜想：浮力大小可能与物体排开液体的体积有关。于是他找来一个金属圆柱体、弹簧测力计和烧杯等器材进行了如图</a:t>
            </a:r>
            <a:r>
              <a:rPr lang="en-US" altLang="zh-CN" sz="2600" dirty="0"/>
              <a:t>9.1</a:t>
            </a:r>
            <a:r>
              <a:rPr lang="zh-CN" altLang="en-US" sz="2600" dirty="0"/>
              <a:t>－</a:t>
            </a:r>
            <a:r>
              <a:rPr lang="en-US" altLang="zh-CN" sz="2600" dirty="0"/>
              <a:t>6</a:t>
            </a:r>
            <a:r>
              <a:rPr lang="zh-CN" altLang="en-US" sz="2600" dirty="0"/>
              <a:t>所示的探究。</a:t>
            </a:r>
            <a:endParaRPr lang="en-US" altLang="zh-CN" sz="2600" dirty="0"/>
          </a:p>
          <a:p>
            <a:pPr marL="0" indent="0">
              <a:lnSpc>
                <a:spcPct val="100000"/>
              </a:lnSpc>
              <a:spcBef>
                <a:spcPts val="0"/>
              </a:spcBef>
              <a:buNone/>
            </a:pPr>
            <a:r>
              <a:rPr lang="zh-CN" altLang="en-US" sz="2600" dirty="0"/>
              <a:t>（</a:t>
            </a:r>
            <a:r>
              <a:rPr lang="en-US" altLang="zh-CN" sz="2600" dirty="0"/>
              <a:t>1</a:t>
            </a:r>
            <a:r>
              <a:rPr lang="zh-CN" altLang="en-US" sz="2600" dirty="0"/>
              <a:t>）分析图中弹簧测力计示</a:t>
            </a:r>
            <a:endParaRPr lang="en-US" altLang="zh-CN" sz="2600" dirty="0"/>
          </a:p>
          <a:p>
            <a:pPr marL="0" indent="0">
              <a:lnSpc>
                <a:spcPct val="100000"/>
              </a:lnSpc>
              <a:spcBef>
                <a:spcPts val="0"/>
              </a:spcBef>
              <a:buNone/>
            </a:pPr>
            <a:r>
              <a:rPr lang="zh-CN" altLang="en-US" sz="2600" dirty="0"/>
              <a:t>数变化，可知物体排开液体</a:t>
            </a:r>
            <a:endParaRPr lang="en-US" altLang="zh-CN" sz="2600" dirty="0"/>
          </a:p>
          <a:p>
            <a:pPr marL="0" indent="0">
              <a:lnSpc>
                <a:spcPct val="100000"/>
              </a:lnSpc>
              <a:spcBef>
                <a:spcPts val="0"/>
              </a:spcBef>
              <a:buNone/>
            </a:pPr>
            <a:r>
              <a:rPr lang="zh-CN" altLang="en-US" sz="2600" dirty="0"/>
              <a:t>的体积越大，所受的浮力</a:t>
            </a:r>
            <a:r>
              <a:rPr lang="en-US" altLang="zh-CN" sz="2600" dirty="0"/>
              <a:t>__</a:t>
            </a:r>
          </a:p>
          <a:p>
            <a:pPr marL="0" indent="0">
              <a:lnSpc>
                <a:spcPct val="100000"/>
              </a:lnSpc>
              <a:spcBef>
                <a:spcPts val="0"/>
              </a:spcBef>
              <a:buNone/>
            </a:pPr>
            <a:r>
              <a:rPr lang="en-US" altLang="zh-CN" sz="2600" dirty="0"/>
              <a:t>________</a:t>
            </a:r>
            <a:r>
              <a:rPr lang="zh-CN" altLang="en-US" sz="2600" dirty="0"/>
              <a:t>。</a:t>
            </a:r>
            <a:endParaRPr lang="en-US" altLang="zh-CN" sz="2600" dirty="0"/>
          </a:p>
          <a:p>
            <a:pPr marL="0" indent="0">
              <a:lnSpc>
                <a:spcPct val="100000"/>
              </a:lnSpc>
              <a:spcBef>
                <a:spcPts val="0"/>
              </a:spcBef>
              <a:buNone/>
            </a:pPr>
            <a:endParaRPr lang="zh-CN" altLang="zh-CN" sz="2600" dirty="0"/>
          </a:p>
        </p:txBody>
      </p:sp>
      <p:sp>
        <p:nvSpPr>
          <p:cNvPr id="12" name="矩形 11"/>
          <p:cNvSpPr/>
          <p:nvPr/>
        </p:nvSpPr>
        <p:spPr>
          <a:xfrm>
            <a:off x="618282" y="4602889"/>
            <a:ext cx="854721" cy="492443"/>
          </a:xfrm>
          <a:prstGeom prst="rect">
            <a:avLst/>
          </a:prstGeom>
        </p:spPr>
        <p:txBody>
          <a:bodyPr wrap="none">
            <a:spAutoFit/>
          </a:bodyPr>
          <a:lstStyle/>
          <a:p>
            <a:r>
              <a:rPr lang="zh-CN" altLang="en-US" sz="2600" b="1" dirty="0">
                <a:solidFill>
                  <a:srgbClr val="FF0000"/>
                </a:solidFill>
                <a:latin typeface="楷体" panose="02010609060101010101" pitchFamily="49" charset="-122"/>
                <a:ea typeface="楷体" panose="02010609060101010101" pitchFamily="49" charset="-122"/>
              </a:rPr>
              <a:t>越大</a:t>
            </a:r>
            <a:endParaRPr lang="zh-CN" altLang="en-US" sz="2600" b="1" dirty="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3"/>
          <a:stretch>
            <a:fillRect/>
          </a:stretch>
        </p:blipFill>
        <p:spPr>
          <a:xfrm>
            <a:off x="4903283" y="3288143"/>
            <a:ext cx="4076857" cy="29730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培优提升</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占位符 2"/>
          <p:cNvSpPr txBox="1"/>
          <p:nvPr/>
        </p:nvSpPr>
        <p:spPr>
          <a:xfrm>
            <a:off x="432486" y="1444610"/>
            <a:ext cx="8229600" cy="5464060"/>
          </a:xfrm>
          <a:prstGeom prst="rect">
            <a:avLst/>
          </a:prstGeom>
        </p:spPr>
        <p:txBody>
          <a:bodyPr>
            <a:noAutofit/>
          </a:bodyPr>
          <a:lstStyle>
            <a:lvl1pPr marL="182245" indent="-182245" algn="l" defTabSz="728345" rtl="0" eaLnBrk="1" latinLnBrk="0" hangingPunct="1">
              <a:lnSpc>
                <a:spcPct val="90000"/>
              </a:lnSpc>
              <a:spcBef>
                <a:spcPts val="795"/>
              </a:spcBef>
              <a:buFont typeface="Arial" panose="020B0604020202020204" pitchFamily="34" charset="0"/>
              <a:buChar char="•"/>
              <a:defRPr sz="2200" kern="1200">
                <a:solidFill>
                  <a:schemeClr val="tx1"/>
                </a:solidFill>
                <a:latin typeface="+mn-lt"/>
                <a:ea typeface="+mn-ea"/>
                <a:cs typeface="+mn-cs"/>
              </a:defRPr>
            </a:lvl1pPr>
            <a:lvl2pPr marL="546100" indent="-182245" algn="l" defTabSz="728345" rtl="0" eaLnBrk="1" latinLnBrk="0" hangingPunct="1">
              <a:lnSpc>
                <a:spcPct val="90000"/>
              </a:lnSpc>
              <a:spcBef>
                <a:spcPts val="400"/>
              </a:spcBef>
              <a:buFont typeface="Arial" panose="020B0604020202020204" pitchFamily="34" charset="0"/>
              <a:buChar char="•"/>
              <a:defRPr sz="1900" kern="1200">
                <a:solidFill>
                  <a:schemeClr val="tx1"/>
                </a:solidFill>
                <a:latin typeface="+mn-lt"/>
                <a:ea typeface="+mn-ea"/>
                <a:cs typeface="+mn-cs"/>
              </a:defRPr>
            </a:lvl2pPr>
            <a:lvl3pPr marL="910590" indent="-182245" algn="l" defTabSz="728345"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744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4pPr>
            <a:lvl5pPr marL="163830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5pPr>
            <a:lvl6pPr marL="2002790"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6pPr>
            <a:lvl7pPr marL="236664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7pPr>
            <a:lvl8pPr marL="273113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8pPr>
            <a:lvl9pPr marL="3095625" indent="-182245" algn="l" defTabSz="728345" rtl="0" eaLnBrk="1" latinLnBrk="0" hangingPunct="1">
              <a:lnSpc>
                <a:spcPct val="90000"/>
              </a:lnSpc>
              <a:spcBef>
                <a:spcPts val="400"/>
              </a:spcBef>
              <a:buFont typeface="Arial" panose="020B0604020202020204" pitchFamily="34" charset="0"/>
              <a:buChar char="•"/>
              <a:defRPr sz="1400" kern="1200">
                <a:solidFill>
                  <a:schemeClr val="tx1"/>
                </a:solidFill>
                <a:latin typeface="+mn-lt"/>
                <a:ea typeface="+mn-ea"/>
                <a:cs typeface="+mn-cs"/>
              </a:defRPr>
            </a:lvl9pPr>
          </a:lstStyle>
          <a:p>
            <a:pPr marL="0" indent="0">
              <a:lnSpc>
                <a:spcPct val="100000"/>
              </a:lnSpc>
              <a:spcBef>
                <a:spcPts val="0"/>
              </a:spcBef>
              <a:buNone/>
            </a:pPr>
            <a:r>
              <a:rPr lang="zh-CN" altLang="en-US" sz="2600" dirty="0"/>
              <a:t>（</a:t>
            </a:r>
            <a:r>
              <a:rPr lang="en-US" altLang="zh-CN" sz="2600" dirty="0"/>
              <a:t>2</a:t>
            </a:r>
            <a:r>
              <a:rPr lang="zh-CN" altLang="en-US" sz="2600" dirty="0"/>
              <a:t>）实验结束后，小明绘制了弹簧测力计对金属圆柱体的拉力和金属圆柱体所受浮力随浸入液体深度变化的曲线，如图</a:t>
            </a:r>
            <a:r>
              <a:rPr lang="en-US" altLang="zh-CN" sz="2600" dirty="0"/>
              <a:t>9.1</a:t>
            </a:r>
            <a:r>
              <a:rPr lang="zh-CN" altLang="en-US" sz="2600" dirty="0"/>
              <a:t>－</a:t>
            </a:r>
            <a:r>
              <a:rPr lang="en-US" altLang="zh-CN" sz="2600" dirty="0"/>
              <a:t>7</a:t>
            </a:r>
            <a:r>
              <a:rPr lang="zh-CN" altLang="en-US" sz="2600" dirty="0"/>
              <a:t>所示。（</a:t>
            </a:r>
            <a:r>
              <a:rPr lang="en-US" altLang="zh-CN" sz="2600" i="1" dirty="0"/>
              <a:t>ρ</a:t>
            </a:r>
            <a:r>
              <a:rPr lang="zh-CN" altLang="en-US" sz="2600" baseline="-25000" dirty="0"/>
              <a:t>水</a:t>
            </a:r>
            <a:r>
              <a:rPr lang="zh-CN" altLang="en-US" sz="2600" dirty="0"/>
              <a:t>＝</a:t>
            </a:r>
            <a:r>
              <a:rPr lang="en-US" altLang="zh-CN" sz="2600" dirty="0"/>
              <a:t>1.0×10</a:t>
            </a:r>
            <a:r>
              <a:rPr lang="en-US" altLang="zh-CN" sz="2600" baseline="30000" dirty="0"/>
              <a:t>3</a:t>
            </a:r>
            <a:r>
              <a:rPr lang="en-US" altLang="zh-CN" sz="2600" dirty="0"/>
              <a:t> kg/m</a:t>
            </a:r>
            <a:r>
              <a:rPr lang="en-US" altLang="zh-CN" sz="2600" baseline="30000" dirty="0"/>
              <a:t>3</a:t>
            </a:r>
            <a:r>
              <a:rPr lang="zh-CN" altLang="en-US" sz="2600" dirty="0"/>
              <a:t>，</a:t>
            </a:r>
            <a:r>
              <a:rPr lang="en-US" altLang="zh-CN" sz="2600" i="1" dirty="0"/>
              <a:t>g</a:t>
            </a:r>
            <a:r>
              <a:rPr lang="zh-CN" altLang="en-US" sz="2600" dirty="0"/>
              <a:t>＝</a:t>
            </a:r>
            <a:r>
              <a:rPr lang="en-US" altLang="zh-CN" sz="2600" dirty="0"/>
              <a:t>10 N/kg</a:t>
            </a:r>
            <a:r>
              <a:rPr lang="zh-CN" altLang="en-US" sz="2600" dirty="0"/>
              <a:t>）</a:t>
            </a:r>
          </a:p>
          <a:p>
            <a:pPr marL="0" indent="0">
              <a:lnSpc>
                <a:spcPct val="100000"/>
              </a:lnSpc>
              <a:spcBef>
                <a:spcPts val="0"/>
              </a:spcBef>
              <a:buNone/>
            </a:pPr>
            <a:r>
              <a:rPr lang="zh-CN" altLang="en-US" sz="2600" dirty="0"/>
              <a:t>分析图象可知：</a:t>
            </a:r>
          </a:p>
          <a:p>
            <a:pPr marL="0" indent="0">
              <a:lnSpc>
                <a:spcPct val="100000"/>
              </a:lnSpc>
              <a:spcBef>
                <a:spcPts val="0"/>
              </a:spcBef>
              <a:buNone/>
            </a:pPr>
            <a:r>
              <a:rPr lang="zh-CN" altLang="en-US" sz="2600" dirty="0"/>
              <a:t>①曲线</a:t>
            </a:r>
            <a:r>
              <a:rPr lang="en-US" altLang="zh-CN" sz="2600" dirty="0"/>
              <a:t>_______</a:t>
            </a:r>
            <a:r>
              <a:rPr lang="zh-CN" altLang="en-US" sz="2600" dirty="0"/>
              <a:t>（选填“</a:t>
            </a:r>
            <a:r>
              <a:rPr lang="en-US" altLang="zh-CN" sz="2600" i="1" dirty="0"/>
              <a:t>a</a:t>
            </a:r>
            <a:r>
              <a:rPr lang="en-US" altLang="zh-CN" sz="2600" dirty="0"/>
              <a:t>”</a:t>
            </a:r>
            <a:r>
              <a:rPr lang="zh-CN" altLang="en-US" sz="2600" dirty="0"/>
              <a:t>或“</a:t>
            </a:r>
            <a:r>
              <a:rPr lang="en-US" altLang="zh-CN" sz="2600" i="1" dirty="0"/>
              <a:t>b</a:t>
            </a:r>
            <a:r>
              <a:rPr lang="en-US" altLang="zh-CN" sz="2600" dirty="0"/>
              <a:t>”</a:t>
            </a:r>
            <a:r>
              <a:rPr lang="zh-CN" altLang="en-US" sz="2600" dirty="0"/>
              <a:t>）</a:t>
            </a:r>
            <a:endParaRPr lang="en-US" altLang="zh-CN" sz="2600" dirty="0"/>
          </a:p>
          <a:p>
            <a:pPr marL="0" indent="0">
              <a:lnSpc>
                <a:spcPct val="100000"/>
              </a:lnSpc>
              <a:spcBef>
                <a:spcPts val="0"/>
              </a:spcBef>
              <a:buNone/>
            </a:pPr>
            <a:r>
              <a:rPr lang="zh-CN" altLang="en-US" sz="2600" dirty="0"/>
              <a:t>描述的是金属圆柱体所受浮力的变</a:t>
            </a:r>
            <a:endParaRPr lang="en-US" altLang="zh-CN" sz="2600" dirty="0"/>
          </a:p>
          <a:p>
            <a:pPr marL="0" indent="0">
              <a:lnSpc>
                <a:spcPct val="100000"/>
              </a:lnSpc>
              <a:spcBef>
                <a:spcPts val="0"/>
              </a:spcBef>
              <a:buNone/>
            </a:pPr>
            <a:r>
              <a:rPr lang="zh-CN" altLang="en-US" sz="2600" dirty="0"/>
              <a:t>化情况；</a:t>
            </a:r>
          </a:p>
          <a:p>
            <a:pPr marL="0" indent="0">
              <a:lnSpc>
                <a:spcPct val="100000"/>
              </a:lnSpc>
              <a:spcBef>
                <a:spcPts val="0"/>
              </a:spcBef>
              <a:buNone/>
            </a:pPr>
            <a:r>
              <a:rPr lang="zh-CN" altLang="en-US" sz="2600" dirty="0"/>
              <a:t>②该金属圆柱体所受的重力为</a:t>
            </a:r>
            <a:r>
              <a:rPr lang="en-US" altLang="zh-CN" sz="2600" dirty="0"/>
              <a:t>____</a:t>
            </a:r>
          </a:p>
          <a:p>
            <a:pPr marL="0" indent="0">
              <a:lnSpc>
                <a:spcPct val="100000"/>
              </a:lnSpc>
              <a:spcBef>
                <a:spcPts val="0"/>
              </a:spcBef>
              <a:buNone/>
            </a:pPr>
            <a:r>
              <a:rPr lang="en-US" altLang="zh-CN" sz="2600" dirty="0"/>
              <a:t>____N</a:t>
            </a:r>
            <a:r>
              <a:rPr lang="zh-CN" altLang="en-US" sz="2600" dirty="0"/>
              <a:t>。</a:t>
            </a:r>
            <a:endParaRPr lang="zh-CN" altLang="zh-CN" sz="2600" dirty="0"/>
          </a:p>
        </p:txBody>
      </p:sp>
      <p:sp>
        <p:nvSpPr>
          <p:cNvPr id="12" name="矩形 11"/>
          <p:cNvSpPr/>
          <p:nvPr/>
        </p:nvSpPr>
        <p:spPr>
          <a:xfrm>
            <a:off x="1786771" y="3365500"/>
            <a:ext cx="352982" cy="492443"/>
          </a:xfrm>
          <a:prstGeom prst="rect">
            <a:avLst/>
          </a:prstGeom>
        </p:spPr>
        <p:txBody>
          <a:bodyPr wrap="none">
            <a:spAutoFit/>
          </a:bodyPr>
          <a:lstStyle/>
          <a:p>
            <a:r>
              <a:rPr lang="en-US" altLang="zh-CN" sz="2600" b="1" i="1" dirty="0">
                <a:solidFill>
                  <a:srgbClr val="FF0000"/>
                </a:solidFill>
                <a:ea typeface="楷体" panose="02010609060101010101" pitchFamily="49" charset="-122"/>
              </a:rPr>
              <a:t>a</a:t>
            </a:r>
            <a:endParaRPr lang="zh-CN" altLang="en-US" sz="2600" b="1" i="1" dirty="0">
              <a:ea typeface="楷体" panose="02010609060101010101" pitchFamily="49" charset="-122"/>
            </a:endParaRPr>
          </a:p>
        </p:txBody>
      </p:sp>
      <p:sp>
        <p:nvSpPr>
          <p:cNvPr id="18" name="矩形 17"/>
          <p:cNvSpPr/>
          <p:nvPr/>
        </p:nvSpPr>
        <p:spPr>
          <a:xfrm>
            <a:off x="4981145" y="4560830"/>
            <a:ext cx="601447" cy="492443"/>
          </a:xfrm>
          <a:prstGeom prst="rect">
            <a:avLst/>
          </a:prstGeom>
        </p:spPr>
        <p:txBody>
          <a:bodyPr wrap="none">
            <a:spAutoFit/>
          </a:bodyPr>
          <a:lstStyle/>
          <a:p>
            <a:r>
              <a:rPr lang="en-US" altLang="zh-CN" sz="2600" b="1" dirty="0">
                <a:solidFill>
                  <a:srgbClr val="FF0000"/>
                </a:solidFill>
                <a:ea typeface="楷体" panose="02010609060101010101" pitchFamily="49" charset="-122"/>
              </a:rPr>
              <a:t>2.7</a:t>
            </a:r>
            <a:endParaRPr lang="zh-CN" altLang="en-US" sz="2600" b="1" dirty="0">
              <a:ea typeface="楷体" panose="02010609060101010101" pitchFamily="49" charset="-122"/>
            </a:endParaRPr>
          </a:p>
        </p:txBody>
      </p:sp>
      <p:pic>
        <p:nvPicPr>
          <p:cNvPr id="4" name="图片 3"/>
          <p:cNvPicPr>
            <a:picLocks noChangeAspect="1"/>
          </p:cNvPicPr>
          <p:nvPr/>
        </p:nvPicPr>
        <p:blipFill>
          <a:blip r:embed="rId3"/>
          <a:stretch>
            <a:fillRect/>
          </a:stretch>
        </p:blipFill>
        <p:spPr>
          <a:xfrm>
            <a:off x="6118423" y="3173146"/>
            <a:ext cx="2477612" cy="27753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nvGrpSpPr>
        <p:grpSpPr>
          <a:xfrm>
            <a:off x="2289595" y="1762669"/>
            <a:ext cx="2883592" cy="2347476"/>
            <a:chOff x="357467" y="1837340"/>
            <a:chExt cx="2883592" cy="2347476"/>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467" y="1837340"/>
              <a:ext cx="2883592" cy="1978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9472" y="3815484"/>
              <a:ext cx="2031325" cy="369332"/>
            </a:xfrm>
            <a:prstGeom prst="rect">
              <a:avLst/>
            </a:prstGeom>
            <a:noFill/>
          </p:spPr>
          <p:txBody>
            <a:bodyPr wrap="none" rtlCol="0">
              <a:spAutoFit/>
            </a:bodyPr>
            <a:lstStyle/>
            <a:p>
              <a:r>
                <a:rPr lang="zh-CN" altLang="en-US" dirty="0" smtClean="0"/>
                <a:t>孔明灯能升入天空</a:t>
              </a:r>
              <a:endParaRPr lang="zh-CN" altLang="en-US" dirty="0"/>
            </a:p>
          </p:txBody>
        </p:sp>
      </p:grpSp>
      <p:grpSp>
        <p:nvGrpSpPr>
          <p:cNvPr id="6" name="组合 5"/>
          <p:cNvGrpSpPr/>
          <p:nvPr/>
        </p:nvGrpSpPr>
        <p:grpSpPr>
          <a:xfrm>
            <a:off x="5790155" y="1645428"/>
            <a:ext cx="2031325" cy="2369436"/>
            <a:chOff x="4249110" y="1334345"/>
            <a:chExt cx="2031325" cy="2369436"/>
          </a:xfrm>
        </p:grpSpPr>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7287" y="1334345"/>
              <a:ext cx="1434972" cy="2008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4249110" y="3334449"/>
              <a:ext cx="2031325" cy="369332"/>
            </a:xfrm>
            <a:prstGeom prst="rect">
              <a:avLst/>
            </a:prstGeom>
            <a:noFill/>
          </p:spPr>
          <p:txBody>
            <a:bodyPr wrap="none" rtlCol="0">
              <a:spAutoFit/>
            </a:bodyPr>
            <a:lstStyle/>
            <a:p>
              <a:r>
                <a:rPr lang="zh-CN" altLang="en-US" dirty="0" smtClean="0"/>
                <a:t>热气球能腾空而起</a:t>
              </a:r>
              <a:endParaRPr lang="zh-CN" altLang="en-US" dirty="0"/>
            </a:p>
          </p:txBody>
        </p:sp>
      </p:grpSp>
      <p:grpSp>
        <p:nvGrpSpPr>
          <p:cNvPr id="9" name="组合 8"/>
          <p:cNvGrpSpPr/>
          <p:nvPr/>
        </p:nvGrpSpPr>
        <p:grpSpPr>
          <a:xfrm>
            <a:off x="107596" y="4192504"/>
            <a:ext cx="3877985" cy="2607707"/>
            <a:chOff x="7116" y="4548188"/>
            <a:chExt cx="3877985" cy="2607707"/>
          </a:xfrm>
        </p:grpSpPr>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467" y="4548188"/>
              <a:ext cx="3228975"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7116" y="6786563"/>
              <a:ext cx="3877985" cy="369332"/>
            </a:xfrm>
            <a:prstGeom prst="rect">
              <a:avLst/>
            </a:prstGeom>
            <a:noFill/>
          </p:spPr>
          <p:txBody>
            <a:bodyPr wrap="none" rtlCol="0">
              <a:spAutoFit/>
            </a:bodyPr>
            <a:lstStyle/>
            <a:p>
              <a:r>
                <a:rPr lang="zh-CN" altLang="en-US" dirty="0" smtClean="0"/>
                <a:t>不会游泳的小孩能借助泳圈浮在水面</a:t>
              </a:r>
              <a:endParaRPr lang="zh-CN" altLang="en-US" dirty="0"/>
            </a:p>
          </p:txBody>
        </p:sp>
      </p:grpSp>
      <p:grpSp>
        <p:nvGrpSpPr>
          <p:cNvPr id="5" name="组合 4"/>
          <p:cNvGrpSpPr/>
          <p:nvPr/>
        </p:nvGrpSpPr>
        <p:grpSpPr>
          <a:xfrm>
            <a:off x="4308546" y="4042160"/>
            <a:ext cx="3609548" cy="2771699"/>
            <a:chOff x="4547286" y="4270967"/>
            <a:chExt cx="3609548" cy="2771699"/>
          </a:xfrm>
        </p:grpSpPr>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7286" y="4270967"/>
              <a:ext cx="3609548" cy="2403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4643900" y="6673334"/>
              <a:ext cx="3416320" cy="369332"/>
            </a:xfrm>
            <a:prstGeom prst="rect">
              <a:avLst/>
            </a:prstGeom>
            <a:noFill/>
          </p:spPr>
          <p:txBody>
            <a:bodyPr wrap="none" rtlCol="0">
              <a:spAutoFit/>
            </a:bodyPr>
            <a:lstStyle/>
            <a:p>
              <a:r>
                <a:rPr lang="zh-CN" altLang="en-US" dirty="0" smtClean="0"/>
                <a:t>巨大沉重的游轮能漂浮在海面上</a:t>
              </a:r>
              <a:endParaRPr lang="zh-CN" altLang="en-US" dirty="0"/>
            </a:p>
          </p:txBody>
        </p:sp>
      </p:grpSp>
      <p:pic>
        <p:nvPicPr>
          <p:cNvPr id="10" name="图片 9"/>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3448" y="1463570"/>
            <a:ext cx="2009740" cy="1507305"/>
          </a:xfrm>
          <a:prstGeom prst="rect">
            <a:avLst/>
          </a:prstGeom>
        </p:spPr>
      </p:pic>
      <p:sp>
        <p:nvSpPr>
          <p:cNvPr id="11" name="TextBox 10"/>
          <p:cNvSpPr txBox="1"/>
          <p:nvPr/>
        </p:nvSpPr>
        <p:spPr>
          <a:xfrm>
            <a:off x="912399" y="2283542"/>
            <a:ext cx="902811" cy="523220"/>
          </a:xfrm>
          <a:prstGeom prst="rect">
            <a:avLst/>
          </a:prstGeom>
          <a:solidFill>
            <a:srgbClr val="FFFF00"/>
          </a:solidFill>
        </p:spPr>
        <p:txBody>
          <a:bodyPr wrap="none" rtlCol="0">
            <a:spAutoFit/>
          </a:bodyPr>
          <a:lstStyle/>
          <a:p>
            <a:r>
              <a:rPr lang="zh-CN" altLang="en-US" sz="2800" b="1" dirty="0" smtClean="0">
                <a:solidFill>
                  <a:srgbClr val="FF0000"/>
                </a:solidFill>
              </a:rPr>
              <a:t>思考</a:t>
            </a:r>
            <a:endParaRPr lang="zh-CN" altLang="en-US" sz="2800" b="1" dirty="0">
              <a:solidFill>
                <a:srgbClr val="FF0000"/>
              </a:solidFill>
            </a:endParaRPr>
          </a:p>
        </p:txBody>
      </p:sp>
      <p:pic>
        <p:nvPicPr>
          <p:cNvPr id="12" name="图片 11"/>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23160" y="4913194"/>
            <a:ext cx="1320912" cy="1887017"/>
          </a:xfrm>
          <a:prstGeom prst="rect">
            <a:avLst/>
          </a:prstGeom>
        </p:spPr>
      </p:pic>
      <p:sp>
        <p:nvSpPr>
          <p:cNvPr id="14" name="圆角矩形标注 13"/>
          <p:cNvSpPr/>
          <p:nvPr/>
        </p:nvSpPr>
        <p:spPr>
          <a:xfrm>
            <a:off x="2838734" y="3431341"/>
            <a:ext cx="4899547" cy="1357608"/>
          </a:xfrm>
          <a:prstGeom prst="wedgeRoundRectCallout">
            <a:avLst>
              <a:gd name="adj1" fmla="val 57868"/>
              <a:gd name="adj2" fmla="val 68532"/>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浸入液体或气体中的物体，都受到液体或气体对它向上的</a:t>
            </a:r>
            <a:r>
              <a:rPr lang="zh-CN" altLang="en-US" sz="2800" dirty="0" smtClean="0">
                <a:solidFill>
                  <a:schemeClr val="tx1"/>
                </a:solidFill>
              </a:rPr>
              <a:t>力这个力我们称之为浮力。</a:t>
            </a:r>
            <a:endParaRPr lang="zh-CN" altLang="en-US" sz="2800" dirty="0">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2"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right)">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9711" y="2542714"/>
            <a:ext cx="3086100" cy="287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descr="165393071"/>
          <p:cNvPicPr>
            <a:picLocks noChangeAspect="1"/>
          </p:cNvPicPr>
          <p:nvPr/>
        </p:nvPicPr>
        <p:blipFill>
          <a:blip r:embed="rId3"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 Box 6"/>
          <p:cNvSpPr txBox="1">
            <a:spLocks noChangeArrowheads="1"/>
          </p:cNvSpPr>
          <p:nvPr/>
        </p:nvSpPr>
        <p:spPr bwMode="auto">
          <a:xfrm>
            <a:off x="1133478" y="2733592"/>
            <a:ext cx="3494087" cy="707886"/>
          </a:xfrm>
          <a:prstGeom prst="rect">
            <a:avLst/>
          </a:prstGeom>
          <a:solidFill>
            <a:schemeClr val="accent1">
              <a:lumMod val="40000"/>
              <a:lumOff val="60000"/>
            </a:schemeClr>
          </a:solidFill>
          <a:ln w="9525">
            <a:noFill/>
            <a:miter lim="800000"/>
          </a:ln>
        </p:spPr>
        <p:txBody>
          <a:bodyPr>
            <a:spAutoFit/>
          </a:bodyPr>
          <a:lstStyle/>
          <a:p>
            <a:pPr eaLnBrk="1" hangingPunct="1">
              <a:spcBef>
                <a:spcPct val="50000"/>
              </a:spcBef>
            </a:pPr>
            <a:r>
              <a:rPr lang="zh-CN" altLang="en-US" sz="2000" b="1" dirty="0">
                <a:solidFill>
                  <a:srgbClr val="FF0066"/>
                </a:solidFill>
                <a:ea typeface="+mj-ea"/>
                <a:cs typeface="Times New Roman" panose="02020603050405020304" pitchFamily="18" charset="0"/>
              </a:rPr>
              <a:t>浸在水中的正方体有</a:t>
            </a:r>
            <a:r>
              <a:rPr lang="en-US" altLang="zh-CN" sz="2000" b="1" dirty="0">
                <a:solidFill>
                  <a:srgbClr val="FF0066"/>
                </a:solidFill>
                <a:ea typeface="+mj-ea"/>
                <a:cs typeface="Times New Roman" panose="02020603050405020304" pitchFamily="18" charset="0"/>
              </a:rPr>
              <a:t>4</a:t>
            </a:r>
            <a:r>
              <a:rPr lang="zh-CN" altLang="en-US" sz="2000" b="1" dirty="0">
                <a:solidFill>
                  <a:srgbClr val="FF0066"/>
                </a:solidFill>
                <a:ea typeface="+mj-ea"/>
                <a:cs typeface="Times New Roman" panose="02020603050405020304" pitchFamily="18" charset="0"/>
              </a:rPr>
              <a:t>个</a:t>
            </a:r>
            <a:r>
              <a:rPr lang="zh-CN" altLang="en-US" sz="2000" b="1" dirty="0" smtClean="0">
                <a:solidFill>
                  <a:srgbClr val="FF0066"/>
                </a:solidFill>
                <a:ea typeface="+mj-ea"/>
                <a:cs typeface="Times New Roman" panose="02020603050405020304" pitchFamily="18" charset="0"/>
              </a:rPr>
              <a:t>侧面，</a:t>
            </a:r>
            <a:r>
              <a:rPr lang="en-US" altLang="zh-CN" sz="2000" b="1" dirty="0" smtClean="0">
                <a:solidFill>
                  <a:srgbClr val="FF0066"/>
                </a:solidFill>
                <a:ea typeface="+mj-ea"/>
                <a:cs typeface="Times New Roman" panose="02020603050405020304" pitchFamily="18" charset="0"/>
              </a:rPr>
              <a:t>2</a:t>
            </a:r>
            <a:r>
              <a:rPr lang="zh-CN" altLang="en-US" sz="2000" b="1" dirty="0">
                <a:solidFill>
                  <a:srgbClr val="FF0066"/>
                </a:solidFill>
                <a:ea typeface="+mj-ea"/>
                <a:cs typeface="Times New Roman" panose="02020603050405020304" pitchFamily="18" charset="0"/>
              </a:rPr>
              <a:t>个上、下表面</a:t>
            </a:r>
          </a:p>
        </p:txBody>
      </p:sp>
      <p:sp>
        <p:nvSpPr>
          <p:cNvPr id="13" name="Text Box 8"/>
          <p:cNvSpPr txBox="1">
            <a:spLocks noChangeArrowheads="1"/>
          </p:cNvSpPr>
          <p:nvPr/>
        </p:nvSpPr>
        <p:spPr bwMode="auto">
          <a:xfrm>
            <a:off x="1526384" y="3981801"/>
            <a:ext cx="2708275" cy="707886"/>
          </a:xfrm>
          <a:prstGeom prst="rect">
            <a:avLst/>
          </a:prstGeom>
          <a:solidFill>
            <a:schemeClr val="accent1">
              <a:lumMod val="40000"/>
              <a:lumOff val="60000"/>
            </a:schemeClr>
          </a:solidFill>
          <a:ln w="9525">
            <a:noFill/>
            <a:miter lim="800000"/>
          </a:ln>
        </p:spPr>
        <p:txBody>
          <a:bodyPr>
            <a:spAutoFit/>
          </a:bodyPr>
          <a:lstStyle/>
          <a:p>
            <a:pPr eaLnBrk="1" hangingPunct="1">
              <a:spcBef>
                <a:spcPct val="50000"/>
              </a:spcBef>
            </a:pPr>
            <a:r>
              <a:rPr lang="zh-CN" altLang="en-US" sz="2000" b="1" dirty="0">
                <a:solidFill>
                  <a:srgbClr val="FF0066"/>
                </a:solidFill>
                <a:ea typeface="+mj-ea"/>
                <a:cs typeface="Times New Roman" panose="02020603050405020304" pitchFamily="18" charset="0"/>
              </a:rPr>
              <a:t>侧面都在同一深度侧面均为平衡力</a:t>
            </a:r>
          </a:p>
        </p:txBody>
      </p:sp>
      <p:sp>
        <p:nvSpPr>
          <p:cNvPr id="14" name="Text Box 9"/>
          <p:cNvSpPr txBox="1">
            <a:spLocks noChangeArrowheads="1"/>
          </p:cNvSpPr>
          <p:nvPr/>
        </p:nvSpPr>
        <p:spPr bwMode="auto">
          <a:xfrm>
            <a:off x="1308896" y="5221423"/>
            <a:ext cx="3143250" cy="707886"/>
          </a:xfrm>
          <a:prstGeom prst="rect">
            <a:avLst/>
          </a:prstGeom>
          <a:solidFill>
            <a:schemeClr val="accent1">
              <a:lumMod val="40000"/>
              <a:lumOff val="60000"/>
            </a:schemeClr>
          </a:solidFill>
          <a:ln w="9525">
            <a:noFill/>
            <a:miter lim="800000"/>
          </a:ln>
        </p:spPr>
        <p:txBody>
          <a:bodyPr>
            <a:spAutoFit/>
          </a:bodyPr>
          <a:lstStyle/>
          <a:p>
            <a:pPr eaLnBrk="1" hangingPunct="1">
              <a:spcBef>
                <a:spcPct val="50000"/>
              </a:spcBef>
            </a:pPr>
            <a:r>
              <a:rPr lang="zh-CN" altLang="en-US" sz="2000" b="1" dirty="0">
                <a:solidFill>
                  <a:srgbClr val="FF0066"/>
                </a:solidFill>
                <a:ea typeface="+mj-ea"/>
                <a:cs typeface="Times New Roman" panose="02020603050405020304" pitchFamily="18" charset="0"/>
              </a:rPr>
              <a:t>上面浅、下面</a:t>
            </a:r>
            <a:r>
              <a:rPr lang="zh-CN" altLang="en-US" sz="2000" b="1" dirty="0" smtClean="0">
                <a:solidFill>
                  <a:srgbClr val="FF0066"/>
                </a:solidFill>
                <a:ea typeface="+mj-ea"/>
                <a:cs typeface="Times New Roman" panose="02020603050405020304" pitchFamily="18" charset="0"/>
              </a:rPr>
              <a:t>深，上</a:t>
            </a:r>
            <a:r>
              <a:rPr lang="zh-CN" altLang="en-US" sz="2000" b="1" dirty="0">
                <a:solidFill>
                  <a:srgbClr val="FF0066"/>
                </a:solidFill>
                <a:ea typeface="+mj-ea"/>
                <a:cs typeface="Times New Roman" panose="02020603050405020304" pitchFamily="18" charset="0"/>
              </a:rPr>
              <a:t>、下表面才存在压力差</a:t>
            </a:r>
          </a:p>
        </p:txBody>
      </p:sp>
      <p:sp>
        <p:nvSpPr>
          <p:cNvPr id="15" name="Text Box 10"/>
          <p:cNvSpPr txBox="1">
            <a:spLocks noChangeArrowheads="1"/>
          </p:cNvSpPr>
          <p:nvPr/>
        </p:nvSpPr>
        <p:spPr bwMode="auto">
          <a:xfrm>
            <a:off x="1404146" y="6430775"/>
            <a:ext cx="2952750" cy="400110"/>
          </a:xfrm>
          <a:prstGeom prst="rect">
            <a:avLst/>
          </a:prstGeom>
          <a:solidFill>
            <a:schemeClr val="accent1">
              <a:lumMod val="40000"/>
              <a:lumOff val="60000"/>
            </a:schemeClr>
          </a:solidFill>
          <a:ln w="9525">
            <a:noFill/>
            <a:miter lim="800000"/>
          </a:ln>
        </p:spPr>
        <p:txBody>
          <a:bodyPr>
            <a:spAutoFit/>
          </a:bodyPr>
          <a:lstStyle/>
          <a:p>
            <a:pPr eaLnBrk="1" hangingPunct="1">
              <a:spcBef>
                <a:spcPct val="50000"/>
              </a:spcBef>
            </a:pPr>
            <a:r>
              <a:rPr lang="zh-CN" altLang="en-US" sz="2000" b="1" dirty="0">
                <a:solidFill>
                  <a:srgbClr val="FF0066"/>
                </a:solidFill>
                <a:ea typeface="+mj-ea"/>
                <a:cs typeface="Times New Roman" panose="02020603050405020304" pitchFamily="18" charset="0"/>
              </a:rPr>
              <a:t>浮力就是这样产生的</a:t>
            </a:r>
          </a:p>
        </p:txBody>
      </p:sp>
      <p:grpSp>
        <p:nvGrpSpPr>
          <p:cNvPr id="8" name="组合 7"/>
          <p:cNvGrpSpPr/>
          <p:nvPr/>
        </p:nvGrpSpPr>
        <p:grpSpPr>
          <a:xfrm>
            <a:off x="7774780" y="3436257"/>
            <a:ext cx="1152525" cy="1079500"/>
            <a:chOff x="7774780" y="3436257"/>
            <a:chExt cx="1152525" cy="1079500"/>
          </a:xfrm>
        </p:grpSpPr>
        <p:sp>
          <p:nvSpPr>
            <p:cNvPr id="27" name="Line 23"/>
            <p:cNvSpPr>
              <a:spLocks noChangeShapeType="1"/>
            </p:cNvSpPr>
            <p:nvPr/>
          </p:nvSpPr>
          <p:spPr bwMode="auto">
            <a:xfrm rot="10800000">
              <a:off x="8063705" y="3436257"/>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sp>
          <p:nvSpPr>
            <p:cNvPr id="28" name="Line 24"/>
            <p:cNvSpPr>
              <a:spLocks noChangeShapeType="1"/>
            </p:cNvSpPr>
            <p:nvPr/>
          </p:nvSpPr>
          <p:spPr bwMode="auto">
            <a:xfrm rot="10800000">
              <a:off x="7774780" y="3796619"/>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sp>
          <p:nvSpPr>
            <p:cNvPr id="29" name="Line 25"/>
            <p:cNvSpPr>
              <a:spLocks noChangeShapeType="1"/>
            </p:cNvSpPr>
            <p:nvPr/>
          </p:nvSpPr>
          <p:spPr bwMode="auto">
            <a:xfrm rot="10800000">
              <a:off x="8063705" y="4228419"/>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sp>
          <p:nvSpPr>
            <p:cNvPr id="30" name="Line 26"/>
            <p:cNvSpPr>
              <a:spLocks noChangeShapeType="1"/>
            </p:cNvSpPr>
            <p:nvPr/>
          </p:nvSpPr>
          <p:spPr bwMode="auto">
            <a:xfrm rot="10800000">
              <a:off x="7774780" y="4515757"/>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grpSp>
      <p:grpSp>
        <p:nvGrpSpPr>
          <p:cNvPr id="6" name="组合 5"/>
          <p:cNvGrpSpPr/>
          <p:nvPr/>
        </p:nvGrpSpPr>
        <p:grpSpPr>
          <a:xfrm>
            <a:off x="6334918" y="2212294"/>
            <a:ext cx="1081087" cy="863600"/>
            <a:chOff x="6334918" y="2212294"/>
            <a:chExt cx="1081087" cy="863600"/>
          </a:xfrm>
        </p:grpSpPr>
        <p:sp>
          <p:nvSpPr>
            <p:cNvPr id="20" name="Line 17"/>
            <p:cNvSpPr>
              <a:spLocks noChangeShapeType="1"/>
            </p:cNvSpPr>
            <p:nvPr/>
          </p:nvSpPr>
          <p:spPr bwMode="auto">
            <a:xfrm rot="5400000">
              <a:off x="6065043" y="2806019"/>
              <a:ext cx="539750" cy="0"/>
            </a:xfrm>
            <a:prstGeom prst="line">
              <a:avLst/>
            </a:prstGeom>
            <a:noFill/>
            <a:ln w="57150">
              <a:solidFill>
                <a:srgbClr val="0000FF"/>
              </a:solidFill>
              <a:round/>
              <a:tailEnd type="triangle" w="med" len="lg"/>
            </a:ln>
          </p:spPr>
          <p:txBody>
            <a:bodyPr/>
            <a:lstStyle/>
            <a:p>
              <a:endParaRPr lang="zh-CN" altLang="en-US" sz="2800">
                <a:ea typeface="+mj-ea"/>
              </a:endParaRPr>
            </a:p>
          </p:txBody>
        </p:sp>
        <p:sp>
          <p:nvSpPr>
            <p:cNvPr id="31" name="Line 27"/>
            <p:cNvSpPr>
              <a:spLocks noChangeShapeType="1"/>
            </p:cNvSpPr>
            <p:nvPr/>
          </p:nvSpPr>
          <p:spPr bwMode="auto">
            <a:xfrm rot="5400000">
              <a:off x="6857205" y="2806019"/>
              <a:ext cx="539750" cy="0"/>
            </a:xfrm>
            <a:prstGeom prst="line">
              <a:avLst/>
            </a:prstGeom>
            <a:noFill/>
            <a:ln w="57150">
              <a:solidFill>
                <a:srgbClr val="0000FF"/>
              </a:solidFill>
              <a:round/>
              <a:tailEnd type="triangle" w="med" len="lg"/>
            </a:ln>
          </p:spPr>
          <p:txBody>
            <a:bodyPr/>
            <a:lstStyle/>
            <a:p>
              <a:endParaRPr lang="zh-CN" altLang="en-US" sz="2800">
                <a:ea typeface="+mj-ea"/>
              </a:endParaRPr>
            </a:p>
          </p:txBody>
        </p:sp>
        <p:sp>
          <p:nvSpPr>
            <p:cNvPr id="32" name="Line 28"/>
            <p:cNvSpPr>
              <a:spLocks noChangeShapeType="1"/>
            </p:cNvSpPr>
            <p:nvPr/>
          </p:nvSpPr>
          <p:spPr bwMode="auto">
            <a:xfrm rot="5400000">
              <a:off x="6280943" y="2482169"/>
              <a:ext cx="539750" cy="0"/>
            </a:xfrm>
            <a:prstGeom prst="line">
              <a:avLst/>
            </a:prstGeom>
            <a:noFill/>
            <a:ln w="57150">
              <a:solidFill>
                <a:srgbClr val="0000FF"/>
              </a:solidFill>
              <a:round/>
              <a:tailEnd type="triangle" w="med" len="lg"/>
            </a:ln>
          </p:spPr>
          <p:txBody>
            <a:bodyPr/>
            <a:lstStyle/>
            <a:p>
              <a:endParaRPr lang="zh-CN" altLang="en-US" sz="2800">
                <a:ea typeface="+mj-ea"/>
              </a:endParaRPr>
            </a:p>
          </p:txBody>
        </p:sp>
        <p:sp>
          <p:nvSpPr>
            <p:cNvPr id="34" name="Line 29"/>
            <p:cNvSpPr>
              <a:spLocks noChangeShapeType="1"/>
            </p:cNvSpPr>
            <p:nvPr/>
          </p:nvSpPr>
          <p:spPr bwMode="auto">
            <a:xfrm rot="5400000">
              <a:off x="7146130" y="2482169"/>
              <a:ext cx="539750" cy="0"/>
            </a:xfrm>
            <a:prstGeom prst="line">
              <a:avLst/>
            </a:prstGeom>
            <a:noFill/>
            <a:ln w="57150">
              <a:solidFill>
                <a:srgbClr val="0000FF"/>
              </a:solidFill>
              <a:round/>
              <a:tailEnd type="triangle" w="med" len="lg"/>
            </a:ln>
          </p:spPr>
          <p:txBody>
            <a:bodyPr/>
            <a:lstStyle/>
            <a:p>
              <a:endParaRPr lang="zh-CN" altLang="en-US" sz="2800">
                <a:ea typeface="+mj-ea"/>
              </a:endParaRPr>
            </a:p>
          </p:txBody>
        </p:sp>
      </p:grpSp>
      <p:grpSp>
        <p:nvGrpSpPr>
          <p:cNvPr id="9" name="组合 8"/>
          <p:cNvGrpSpPr/>
          <p:nvPr/>
        </p:nvGrpSpPr>
        <p:grpSpPr>
          <a:xfrm>
            <a:off x="6119018" y="4660219"/>
            <a:ext cx="1296987" cy="1657350"/>
            <a:chOff x="6119018" y="4660219"/>
            <a:chExt cx="1296987" cy="1657350"/>
          </a:xfrm>
        </p:grpSpPr>
        <p:sp>
          <p:nvSpPr>
            <p:cNvPr id="35" name="Line 30"/>
            <p:cNvSpPr>
              <a:spLocks noChangeShapeType="1"/>
            </p:cNvSpPr>
            <p:nvPr/>
          </p:nvSpPr>
          <p:spPr bwMode="auto">
            <a:xfrm rot="-5400000">
              <a:off x="5776911" y="5289663"/>
              <a:ext cx="1258888" cy="0"/>
            </a:xfrm>
            <a:prstGeom prst="line">
              <a:avLst/>
            </a:prstGeom>
            <a:noFill/>
            <a:ln w="57150">
              <a:solidFill>
                <a:srgbClr val="0000FF"/>
              </a:solidFill>
              <a:round/>
              <a:tailEnd type="triangle" w="med" len="lg"/>
            </a:ln>
          </p:spPr>
          <p:txBody>
            <a:bodyPr/>
            <a:lstStyle/>
            <a:p>
              <a:endParaRPr lang="zh-CN" altLang="en-US" sz="2800">
                <a:ea typeface="+mj-ea"/>
              </a:endParaRPr>
            </a:p>
          </p:txBody>
        </p:sp>
        <p:sp>
          <p:nvSpPr>
            <p:cNvPr id="36" name="Line 31"/>
            <p:cNvSpPr>
              <a:spLocks noChangeShapeType="1"/>
            </p:cNvSpPr>
            <p:nvPr/>
          </p:nvSpPr>
          <p:spPr bwMode="auto">
            <a:xfrm rot="-5400000">
              <a:off x="5489574" y="5688126"/>
              <a:ext cx="1258887" cy="0"/>
            </a:xfrm>
            <a:prstGeom prst="line">
              <a:avLst/>
            </a:prstGeom>
            <a:noFill/>
            <a:ln w="57150">
              <a:solidFill>
                <a:srgbClr val="0000FF"/>
              </a:solidFill>
              <a:round/>
              <a:tailEnd type="triangle" w="med" len="lg"/>
            </a:ln>
          </p:spPr>
          <p:txBody>
            <a:bodyPr/>
            <a:lstStyle/>
            <a:p>
              <a:endParaRPr lang="zh-CN" altLang="en-US" sz="2800">
                <a:ea typeface="+mj-ea"/>
              </a:endParaRPr>
            </a:p>
          </p:txBody>
        </p:sp>
        <p:sp>
          <p:nvSpPr>
            <p:cNvPr id="37" name="Line 32"/>
            <p:cNvSpPr>
              <a:spLocks noChangeShapeType="1"/>
            </p:cNvSpPr>
            <p:nvPr/>
          </p:nvSpPr>
          <p:spPr bwMode="auto">
            <a:xfrm rot="-5400000">
              <a:off x="6497636" y="5688126"/>
              <a:ext cx="1258887" cy="0"/>
            </a:xfrm>
            <a:prstGeom prst="line">
              <a:avLst/>
            </a:prstGeom>
            <a:noFill/>
            <a:ln w="57150">
              <a:solidFill>
                <a:srgbClr val="0000FF"/>
              </a:solidFill>
              <a:round/>
              <a:tailEnd type="triangle" w="med" len="lg"/>
            </a:ln>
          </p:spPr>
          <p:txBody>
            <a:bodyPr/>
            <a:lstStyle/>
            <a:p>
              <a:endParaRPr lang="zh-CN" altLang="en-US" sz="2800">
                <a:ea typeface="+mj-ea"/>
              </a:endParaRPr>
            </a:p>
          </p:txBody>
        </p:sp>
        <p:sp>
          <p:nvSpPr>
            <p:cNvPr id="38" name="Line 33"/>
            <p:cNvSpPr>
              <a:spLocks noChangeShapeType="1"/>
            </p:cNvSpPr>
            <p:nvPr/>
          </p:nvSpPr>
          <p:spPr bwMode="auto">
            <a:xfrm rot="-5400000">
              <a:off x="6786561" y="5289663"/>
              <a:ext cx="1258888" cy="0"/>
            </a:xfrm>
            <a:prstGeom prst="line">
              <a:avLst/>
            </a:prstGeom>
            <a:noFill/>
            <a:ln w="57150">
              <a:solidFill>
                <a:srgbClr val="0000FF"/>
              </a:solidFill>
              <a:round/>
              <a:tailEnd type="triangle" w="med" len="lg"/>
            </a:ln>
          </p:spPr>
          <p:txBody>
            <a:bodyPr/>
            <a:lstStyle/>
            <a:p>
              <a:endParaRPr lang="zh-CN" altLang="en-US" sz="2800">
                <a:ea typeface="+mj-ea"/>
              </a:endParaRPr>
            </a:p>
          </p:txBody>
        </p:sp>
      </p:grpSp>
      <p:grpSp>
        <p:nvGrpSpPr>
          <p:cNvPr id="14336" name="组合 14335"/>
          <p:cNvGrpSpPr/>
          <p:nvPr/>
        </p:nvGrpSpPr>
        <p:grpSpPr>
          <a:xfrm>
            <a:off x="4946649" y="3422609"/>
            <a:ext cx="1030287" cy="1225550"/>
            <a:chOff x="5039518" y="3436257"/>
            <a:chExt cx="1030287" cy="1225550"/>
          </a:xfrm>
        </p:grpSpPr>
        <p:sp>
          <p:nvSpPr>
            <p:cNvPr id="10" name="Line 16"/>
            <p:cNvSpPr>
              <a:spLocks noChangeShapeType="1"/>
            </p:cNvSpPr>
            <p:nvPr/>
          </p:nvSpPr>
          <p:spPr bwMode="auto">
            <a:xfrm>
              <a:off x="5206205" y="4661807"/>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sp>
          <p:nvSpPr>
            <p:cNvPr id="19" name="Line 15"/>
            <p:cNvSpPr>
              <a:spLocks noChangeShapeType="1"/>
            </p:cNvSpPr>
            <p:nvPr/>
          </p:nvSpPr>
          <p:spPr bwMode="auto">
            <a:xfrm>
              <a:off x="5039518" y="3436257"/>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sp>
          <p:nvSpPr>
            <p:cNvPr id="21" name="Line 18"/>
            <p:cNvSpPr>
              <a:spLocks noChangeShapeType="1"/>
            </p:cNvSpPr>
            <p:nvPr/>
          </p:nvSpPr>
          <p:spPr bwMode="auto">
            <a:xfrm>
              <a:off x="5039518" y="4299857"/>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sp>
          <p:nvSpPr>
            <p:cNvPr id="39" name="Line 34"/>
            <p:cNvSpPr>
              <a:spLocks noChangeShapeType="1"/>
            </p:cNvSpPr>
            <p:nvPr/>
          </p:nvSpPr>
          <p:spPr bwMode="auto">
            <a:xfrm>
              <a:off x="5206205" y="3941082"/>
              <a:ext cx="863600" cy="0"/>
            </a:xfrm>
            <a:prstGeom prst="line">
              <a:avLst/>
            </a:prstGeom>
            <a:noFill/>
            <a:ln w="57150">
              <a:solidFill>
                <a:srgbClr val="FF0000"/>
              </a:solidFill>
              <a:round/>
              <a:tailEnd type="triangle" w="med" len="lg"/>
            </a:ln>
          </p:spPr>
          <p:txBody>
            <a:bodyPr/>
            <a:lstStyle/>
            <a:p>
              <a:endParaRPr lang="zh-CN" altLang="en-US" sz="2800">
                <a:ea typeface="+mj-ea"/>
              </a:endParaRPr>
            </a:p>
          </p:txBody>
        </p:sp>
      </p:grpSp>
      <p:sp>
        <p:nvSpPr>
          <p:cNvPr id="40" name="Text Box 35"/>
          <p:cNvSpPr txBox="1">
            <a:spLocks noChangeArrowheads="1"/>
          </p:cNvSpPr>
          <p:nvPr/>
        </p:nvSpPr>
        <p:spPr bwMode="auto">
          <a:xfrm>
            <a:off x="7366969" y="5794350"/>
            <a:ext cx="1871663" cy="523220"/>
          </a:xfrm>
          <a:prstGeom prst="rect">
            <a:avLst/>
          </a:prstGeom>
          <a:noFill/>
          <a:ln w="9525">
            <a:noFill/>
            <a:miter lim="800000"/>
          </a:ln>
        </p:spPr>
        <p:txBody>
          <a:bodyPr>
            <a:spAutoFit/>
          </a:bodyPr>
          <a:lstStyle/>
          <a:p>
            <a:pPr algn="ctr" eaLnBrk="1" hangingPunct="1">
              <a:spcBef>
                <a:spcPct val="50000"/>
              </a:spcBef>
            </a:pPr>
            <a:r>
              <a:rPr lang="en-US" altLang="zh-CN" sz="2800" b="1" i="1" dirty="0">
                <a:ea typeface="+mj-ea"/>
                <a:cs typeface="Times New Roman" panose="02020603050405020304" pitchFamily="18" charset="0"/>
              </a:rPr>
              <a:t>F</a:t>
            </a:r>
            <a:r>
              <a:rPr lang="zh-CN" altLang="en-US" sz="2800" b="1" dirty="0">
                <a:ea typeface="+mj-ea"/>
                <a:cs typeface="Times New Roman" panose="02020603050405020304" pitchFamily="18" charset="0"/>
              </a:rPr>
              <a:t>向上</a:t>
            </a:r>
          </a:p>
        </p:txBody>
      </p:sp>
      <p:sp>
        <p:nvSpPr>
          <p:cNvPr id="41" name="Text Box 36"/>
          <p:cNvSpPr txBox="1">
            <a:spLocks noChangeArrowheads="1"/>
          </p:cNvSpPr>
          <p:nvPr/>
        </p:nvSpPr>
        <p:spPr bwMode="auto">
          <a:xfrm>
            <a:off x="6346503" y="1730475"/>
            <a:ext cx="1223963" cy="523220"/>
          </a:xfrm>
          <a:prstGeom prst="rect">
            <a:avLst/>
          </a:prstGeom>
          <a:noFill/>
          <a:ln w="9525">
            <a:noFill/>
            <a:miter lim="800000"/>
          </a:ln>
        </p:spPr>
        <p:txBody>
          <a:bodyPr>
            <a:spAutoFit/>
          </a:bodyPr>
          <a:lstStyle/>
          <a:p>
            <a:pPr algn="ctr" eaLnBrk="1" hangingPunct="1">
              <a:spcBef>
                <a:spcPct val="50000"/>
              </a:spcBef>
            </a:pPr>
            <a:r>
              <a:rPr lang="en-US" altLang="zh-CN" sz="2800" b="1" i="1" dirty="0">
                <a:ea typeface="+mj-ea"/>
                <a:cs typeface="Times New Roman" panose="02020603050405020304" pitchFamily="18" charset="0"/>
              </a:rPr>
              <a:t>F</a:t>
            </a:r>
            <a:r>
              <a:rPr lang="zh-CN" altLang="en-US" sz="2800" b="1" dirty="0">
                <a:ea typeface="+mj-ea"/>
                <a:cs typeface="Times New Roman" panose="02020603050405020304" pitchFamily="18" charset="0"/>
              </a:rPr>
              <a:t>向下</a:t>
            </a:r>
          </a:p>
        </p:txBody>
      </p:sp>
      <p:sp>
        <p:nvSpPr>
          <p:cNvPr id="42" name="Text Box 37"/>
          <p:cNvSpPr txBox="1">
            <a:spLocks noChangeArrowheads="1"/>
          </p:cNvSpPr>
          <p:nvPr/>
        </p:nvSpPr>
        <p:spPr bwMode="auto">
          <a:xfrm>
            <a:off x="5099688" y="6307665"/>
            <a:ext cx="3455987" cy="523220"/>
          </a:xfrm>
          <a:prstGeom prst="rect">
            <a:avLst/>
          </a:prstGeom>
          <a:noFill/>
          <a:ln w="9525">
            <a:noFill/>
            <a:miter lim="800000"/>
          </a:ln>
        </p:spPr>
        <p:txBody>
          <a:bodyPr>
            <a:spAutoFit/>
          </a:bodyPr>
          <a:lstStyle/>
          <a:p>
            <a:pPr algn="ctr" eaLnBrk="1" hangingPunct="1">
              <a:spcBef>
                <a:spcPct val="50000"/>
              </a:spcBef>
            </a:pPr>
            <a:r>
              <a:rPr lang="en-US" altLang="zh-CN" sz="2800" b="1" i="1" dirty="0">
                <a:ea typeface="+mj-ea"/>
                <a:cs typeface="Times New Roman" panose="02020603050405020304" pitchFamily="18" charset="0"/>
              </a:rPr>
              <a:t>F</a:t>
            </a:r>
            <a:r>
              <a:rPr lang="zh-CN" altLang="en-US" sz="2800" b="1" baseline="-25000" dirty="0">
                <a:ea typeface="+mj-ea"/>
                <a:cs typeface="Times New Roman" panose="02020603050405020304" pitchFamily="18" charset="0"/>
              </a:rPr>
              <a:t>浮</a:t>
            </a:r>
            <a:r>
              <a:rPr lang="zh-CN" altLang="en-US" sz="2800" b="1" dirty="0">
                <a:ea typeface="+mj-ea"/>
                <a:cs typeface="Times New Roman" panose="02020603050405020304" pitchFamily="18" charset="0"/>
              </a:rPr>
              <a:t>  </a:t>
            </a:r>
            <a:r>
              <a:rPr lang="en-US" altLang="zh-CN" sz="2800" b="1" dirty="0">
                <a:ea typeface="+mj-ea"/>
                <a:cs typeface="Times New Roman" panose="02020603050405020304" pitchFamily="18" charset="0"/>
              </a:rPr>
              <a:t>=  </a:t>
            </a:r>
            <a:r>
              <a:rPr lang="en-US" altLang="zh-CN" sz="2800" b="1" i="1" dirty="0">
                <a:ea typeface="+mj-ea"/>
                <a:cs typeface="Times New Roman" panose="02020603050405020304" pitchFamily="18" charset="0"/>
              </a:rPr>
              <a:t>F</a:t>
            </a:r>
            <a:r>
              <a:rPr lang="zh-CN" altLang="en-US" sz="2800" b="1" baseline="-25000" dirty="0">
                <a:ea typeface="+mj-ea"/>
                <a:cs typeface="Times New Roman" panose="02020603050405020304" pitchFamily="18" charset="0"/>
              </a:rPr>
              <a:t>向上</a:t>
            </a:r>
            <a:r>
              <a:rPr lang="zh-CN" altLang="en-US" sz="2800" b="1" dirty="0">
                <a:ea typeface="+mj-ea"/>
                <a:cs typeface="Times New Roman" panose="02020603050405020304" pitchFamily="18" charset="0"/>
              </a:rPr>
              <a:t>  </a:t>
            </a:r>
            <a:r>
              <a:rPr lang="en-US" altLang="zh-CN" sz="2800" b="1" dirty="0">
                <a:ea typeface="+mj-ea"/>
                <a:cs typeface="Times New Roman" panose="02020603050405020304" pitchFamily="18" charset="0"/>
              </a:rPr>
              <a:t>—  </a:t>
            </a:r>
            <a:r>
              <a:rPr lang="en-US" altLang="zh-CN" sz="2800" b="1" i="1" dirty="0">
                <a:ea typeface="+mj-ea"/>
                <a:cs typeface="Times New Roman" panose="02020603050405020304" pitchFamily="18" charset="0"/>
              </a:rPr>
              <a:t>F</a:t>
            </a:r>
            <a:r>
              <a:rPr lang="zh-CN" altLang="en-US" sz="2800" b="1" baseline="-25000" dirty="0">
                <a:ea typeface="+mj-ea"/>
                <a:cs typeface="Times New Roman" panose="02020603050405020304" pitchFamily="18" charset="0"/>
              </a:rPr>
              <a:t>向下</a:t>
            </a:r>
          </a:p>
        </p:txBody>
      </p:sp>
      <p:pic>
        <p:nvPicPr>
          <p:cNvPr id="4" name="图片 3"/>
          <p:cNvPicPr>
            <a:picLocks noChangeAspect="1"/>
          </p:cNvPicPr>
          <p:nvPr/>
        </p:nvPicPr>
        <p:blipFill>
          <a:blip r:embed="rId4" cstate="print">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flipH="1">
            <a:off x="130496" y="1532117"/>
            <a:ext cx="912589" cy="2321733"/>
          </a:xfrm>
          <a:prstGeom prst="rect">
            <a:avLst/>
          </a:prstGeom>
        </p:spPr>
      </p:pic>
      <p:sp>
        <p:nvSpPr>
          <p:cNvPr id="5" name="云形标注 4"/>
          <p:cNvSpPr/>
          <p:nvPr/>
        </p:nvSpPr>
        <p:spPr>
          <a:xfrm>
            <a:off x="1269349" y="1353174"/>
            <a:ext cx="4192444" cy="1213102"/>
          </a:xfrm>
          <a:prstGeom prst="cloudCallout">
            <a:avLst>
              <a:gd name="adj1" fmla="val -55665"/>
              <a:gd name="adj2" fmla="val 28749"/>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solidFill>
                  <a:schemeClr val="tx1"/>
                </a:solidFill>
              </a:rPr>
              <a:t>那么浮力又是怎么产生的呢</a:t>
            </a:r>
            <a:endParaRPr lang="zh-CN" altLang="en-US" sz="2800" dirty="0">
              <a:solidFill>
                <a:schemeClr val="tx1"/>
              </a:solidFill>
            </a:endParaRPr>
          </a:p>
        </p:txBody>
      </p:sp>
      <p:sp>
        <p:nvSpPr>
          <p:cNvPr id="14337" name="下箭头 14336"/>
          <p:cNvSpPr/>
          <p:nvPr/>
        </p:nvSpPr>
        <p:spPr>
          <a:xfrm>
            <a:off x="2674861" y="3515062"/>
            <a:ext cx="330393" cy="4123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下箭头 49"/>
          <p:cNvSpPr/>
          <p:nvPr/>
        </p:nvSpPr>
        <p:spPr>
          <a:xfrm>
            <a:off x="2674861" y="4733172"/>
            <a:ext cx="330393" cy="4123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下箭头 50"/>
          <p:cNvSpPr/>
          <p:nvPr/>
        </p:nvSpPr>
        <p:spPr>
          <a:xfrm>
            <a:off x="2674861" y="5971706"/>
            <a:ext cx="330393" cy="4123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2" presetClass="entr" presetSubtype="2" repeatCount="indefinite"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right)">
                                      <p:cBhvr>
                                        <p:cTn id="23" dur="2000"/>
                                        <p:tgtEl>
                                          <p:spTgt spid="8"/>
                                        </p:tgtEl>
                                      </p:cBhvr>
                                    </p:animEffect>
                                  </p:childTnLst>
                                </p:cTn>
                              </p:par>
                              <p:par>
                                <p:cTn id="24" presetID="22" presetClass="entr" presetSubtype="1" repeatCount="indefinite"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2000"/>
                                        <p:tgtEl>
                                          <p:spTgt spid="6"/>
                                        </p:tgtEl>
                                      </p:cBhvr>
                                    </p:animEffect>
                                  </p:childTnLst>
                                </p:cTn>
                              </p:par>
                              <p:par>
                                <p:cTn id="27" presetID="22" presetClass="entr" presetSubtype="8" repeatCount="indefinite" fill="hold" nodeType="withEffect">
                                  <p:stCondLst>
                                    <p:cond delay="0"/>
                                  </p:stCondLst>
                                  <p:childTnLst>
                                    <p:set>
                                      <p:cBhvr>
                                        <p:cTn id="28" dur="1" fill="hold">
                                          <p:stCondLst>
                                            <p:cond delay="0"/>
                                          </p:stCondLst>
                                        </p:cTn>
                                        <p:tgtEl>
                                          <p:spTgt spid="14336"/>
                                        </p:tgtEl>
                                        <p:attrNameLst>
                                          <p:attrName>style.visibility</p:attrName>
                                        </p:attrNameLst>
                                      </p:cBhvr>
                                      <p:to>
                                        <p:strVal val="visible"/>
                                      </p:to>
                                    </p:set>
                                    <p:animEffect transition="in" filter="wipe(left)">
                                      <p:cBhvr>
                                        <p:cTn id="29" dur="2000"/>
                                        <p:tgtEl>
                                          <p:spTgt spid="14336"/>
                                        </p:tgtEl>
                                      </p:cBhvr>
                                    </p:animEffect>
                                  </p:childTnLst>
                                </p:cTn>
                              </p:par>
                              <p:par>
                                <p:cTn id="30" presetID="22" presetClass="entr" presetSubtype="4" repeatCount="indefinite"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2000"/>
                                        <p:tgtEl>
                                          <p:spTgt spid="9"/>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4337"/>
                                        </p:tgtEl>
                                        <p:attrNameLst>
                                          <p:attrName>style.visibility</p:attrName>
                                        </p:attrNameLst>
                                      </p:cBhvr>
                                      <p:to>
                                        <p:strVal val="visible"/>
                                      </p:to>
                                    </p:set>
                                    <p:animEffect transition="in" filter="wipe(up)">
                                      <p:cBhvr>
                                        <p:cTn id="48" dur="500"/>
                                        <p:tgtEl>
                                          <p:spTgt spid="14337"/>
                                        </p:tgtEl>
                                      </p:cBhvr>
                                    </p:animEffect>
                                  </p:childTnLst>
                                </p:cTn>
                              </p:par>
                            </p:childTnLst>
                          </p:cTn>
                        </p:par>
                        <p:par>
                          <p:cTn id="49" fill="hold">
                            <p:stCondLst>
                              <p:cond delay="500"/>
                            </p:stCondLst>
                            <p:childTnLst>
                              <p:par>
                                <p:cTn id="50" presetID="47"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wipe(up)">
                                      <p:cBhvr>
                                        <p:cTn id="59" dur="500"/>
                                        <p:tgtEl>
                                          <p:spTgt spid="50"/>
                                        </p:tgtEl>
                                      </p:cBhvr>
                                    </p:animEffect>
                                  </p:childTnLst>
                                </p:cTn>
                              </p:par>
                            </p:childTnLst>
                          </p:cTn>
                        </p:par>
                        <p:par>
                          <p:cTn id="60" fill="hold">
                            <p:stCondLst>
                              <p:cond delay="500"/>
                            </p:stCondLst>
                            <p:childTnLst>
                              <p:par>
                                <p:cTn id="61" presetID="47" presetClass="entr" presetSubtype="0" fill="hold" grpId="0"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wipe(up)">
                                      <p:cBhvr>
                                        <p:cTn id="70" dur="500"/>
                                        <p:tgtEl>
                                          <p:spTgt spid="51"/>
                                        </p:tgtEl>
                                      </p:cBhvr>
                                    </p:animEffect>
                                  </p:childTnLst>
                                </p:cTn>
                              </p:par>
                            </p:childTnLst>
                          </p:cTn>
                        </p:par>
                        <p:par>
                          <p:cTn id="71" fill="hold">
                            <p:stCondLst>
                              <p:cond delay="500"/>
                            </p:stCondLst>
                            <p:childTnLst>
                              <p:par>
                                <p:cTn id="72" presetID="47"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1000"/>
                                        <p:tgtEl>
                                          <p:spTgt spid="15"/>
                                        </p:tgtEl>
                                      </p:cBhvr>
                                    </p:animEffect>
                                    <p:anim calcmode="lin" valueType="num">
                                      <p:cBhvr>
                                        <p:cTn id="75" dur="1000" fill="hold"/>
                                        <p:tgtEl>
                                          <p:spTgt spid="15"/>
                                        </p:tgtEl>
                                        <p:attrNameLst>
                                          <p:attrName>ppt_x</p:attrName>
                                        </p:attrNameLst>
                                      </p:cBhvr>
                                      <p:tavLst>
                                        <p:tav tm="0">
                                          <p:val>
                                            <p:strVal val="#ppt_x"/>
                                          </p:val>
                                        </p:tav>
                                        <p:tav tm="100000">
                                          <p:val>
                                            <p:strVal val="#ppt_x"/>
                                          </p:val>
                                        </p:tav>
                                      </p:tavLst>
                                    </p:anim>
                                    <p:anim calcmode="lin" valueType="num">
                                      <p:cBhvr>
                                        <p:cTn id="76" dur="1000" fill="hold"/>
                                        <p:tgtEl>
                                          <p:spTgt spid="15"/>
                                        </p:tgtEl>
                                        <p:attrNameLst>
                                          <p:attrName>ppt_y</p:attrName>
                                        </p:attrNameLst>
                                      </p:cBhvr>
                                      <p:tavLst>
                                        <p:tav tm="0">
                                          <p:val>
                                            <p:strVal val="#ppt_y-.1"/>
                                          </p:val>
                                        </p:tav>
                                        <p:tav tm="100000">
                                          <p:val>
                                            <p:strVal val="#ppt_y"/>
                                          </p:val>
                                        </p:tav>
                                      </p:tavLst>
                                    </p:anim>
                                  </p:childTnLst>
                                </p:cTn>
                              </p:par>
                            </p:childTnLst>
                          </p:cTn>
                        </p:par>
                        <p:par>
                          <p:cTn id="77" fill="hold">
                            <p:stCondLst>
                              <p:cond delay="1500"/>
                            </p:stCondLst>
                            <p:childTnLst>
                              <p:par>
                                <p:cTn id="78" presetID="2" presetClass="entr" presetSubtype="4" fill="hold" grpId="0" nodeType="afterEffect">
                                  <p:stCondLst>
                                    <p:cond delay="0"/>
                                  </p:stCondLst>
                                  <p:childTnLst>
                                    <p:set>
                                      <p:cBhvr>
                                        <p:cTn id="79" dur="1" fill="hold">
                                          <p:stCondLst>
                                            <p:cond delay="0"/>
                                          </p:stCondLst>
                                        </p:cTn>
                                        <p:tgtEl>
                                          <p:spTgt spid="42"/>
                                        </p:tgtEl>
                                        <p:attrNameLst>
                                          <p:attrName>style.visibility</p:attrName>
                                        </p:attrNameLst>
                                      </p:cBhvr>
                                      <p:to>
                                        <p:strVal val="visible"/>
                                      </p:to>
                                    </p:set>
                                    <p:anim calcmode="lin" valueType="num">
                                      <p:cBhvr additive="base">
                                        <p:cTn id="80" dur="500" fill="hold"/>
                                        <p:tgtEl>
                                          <p:spTgt spid="42"/>
                                        </p:tgtEl>
                                        <p:attrNameLst>
                                          <p:attrName>ppt_x</p:attrName>
                                        </p:attrNameLst>
                                      </p:cBhvr>
                                      <p:tavLst>
                                        <p:tav tm="0">
                                          <p:val>
                                            <p:strVal val="#ppt_x"/>
                                          </p:val>
                                        </p:tav>
                                        <p:tav tm="100000">
                                          <p:val>
                                            <p:strVal val="#ppt_x"/>
                                          </p:val>
                                        </p:tav>
                                      </p:tavLst>
                                    </p:anim>
                                    <p:anim calcmode="lin" valueType="num">
                                      <p:cBhvr additive="base">
                                        <p:cTn id="81"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40" grpId="0"/>
      <p:bldP spid="41" grpId="0"/>
      <p:bldP spid="42" grpId="0"/>
      <p:bldP spid="5" grpId="0" animBg="1"/>
      <p:bldP spid="14337" grpId="0" animBg="1"/>
      <p:bldP spid="50" grpId="0" animBg="1"/>
      <p:bldP spid="5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 Box 2"/>
          <p:cNvSpPr txBox="1">
            <a:spLocks noChangeArrowheads="1"/>
          </p:cNvSpPr>
          <p:nvPr/>
        </p:nvSpPr>
        <p:spPr bwMode="auto">
          <a:xfrm>
            <a:off x="974725" y="3010871"/>
            <a:ext cx="2035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endParaRPr lang="zh-CN" altLang="zh-CN" sz="2000">
              <a:solidFill>
                <a:schemeClr val="tx1"/>
              </a:solidFill>
            </a:endParaRPr>
          </a:p>
        </p:txBody>
      </p:sp>
      <p:sp>
        <p:nvSpPr>
          <p:cNvPr id="11" name="AutoShape 3"/>
          <p:cNvSpPr>
            <a:spLocks noChangeAspect="1" noChangeArrowheads="1"/>
          </p:cNvSpPr>
          <p:nvPr/>
        </p:nvSpPr>
        <p:spPr bwMode="auto">
          <a:xfrm>
            <a:off x="2762250" y="5269883"/>
            <a:ext cx="1927225" cy="1343025"/>
          </a:xfrm>
          <a:prstGeom prst="can">
            <a:avLst>
              <a:gd name="adj" fmla="val 25000"/>
            </a:avLst>
          </a:prstGeom>
          <a:solidFill>
            <a:srgbClr val="00FFFF"/>
          </a:solidFill>
          <a:ln w="9525">
            <a:solidFill>
              <a:srgbClr val="000000"/>
            </a:solidFill>
            <a:round/>
          </a:ln>
        </p:spPr>
        <p:txBody>
          <a:bodyPr/>
          <a:lstStyle/>
          <a:p>
            <a:pPr algn="ctr" eaLnBrk="1" hangingPunct="1">
              <a:spcBef>
                <a:spcPct val="50000"/>
              </a:spcBef>
            </a:pPr>
            <a:endParaRPr lang="zh-CN" altLang="en-US"/>
          </a:p>
        </p:txBody>
      </p:sp>
      <p:sp>
        <p:nvSpPr>
          <p:cNvPr id="12" name="Oval 4"/>
          <p:cNvSpPr>
            <a:spLocks noChangeAspect="1" noChangeArrowheads="1"/>
          </p:cNvSpPr>
          <p:nvPr/>
        </p:nvSpPr>
        <p:spPr bwMode="auto">
          <a:xfrm>
            <a:off x="2762250" y="5412758"/>
            <a:ext cx="1927225" cy="503238"/>
          </a:xfrm>
          <a:prstGeom prst="ellipse">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algn="ctr" eaLnBrk="1" hangingPunct="1">
              <a:spcBef>
                <a:spcPct val="50000"/>
              </a:spcBef>
            </a:pPr>
            <a:endParaRPr lang="zh-CN" altLang="en-US"/>
          </a:p>
        </p:txBody>
      </p:sp>
      <p:grpSp>
        <p:nvGrpSpPr>
          <p:cNvPr id="13" name="Group 5"/>
          <p:cNvGrpSpPr/>
          <p:nvPr/>
        </p:nvGrpSpPr>
        <p:grpSpPr bwMode="auto">
          <a:xfrm>
            <a:off x="3409950" y="2533033"/>
            <a:ext cx="455613" cy="3311525"/>
            <a:chOff x="2200" y="890"/>
            <a:chExt cx="287" cy="2086"/>
          </a:xfrm>
        </p:grpSpPr>
        <p:grpSp>
          <p:nvGrpSpPr>
            <p:cNvPr id="14" name="Group 6"/>
            <p:cNvGrpSpPr/>
            <p:nvPr/>
          </p:nvGrpSpPr>
          <p:grpSpPr bwMode="auto">
            <a:xfrm>
              <a:off x="2200" y="890"/>
              <a:ext cx="287" cy="1603"/>
              <a:chOff x="1410" y="1117"/>
              <a:chExt cx="287" cy="1603"/>
            </a:xfrm>
          </p:grpSpPr>
          <p:grpSp>
            <p:nvGrpSpPr>
              <p:cNvPr id="17" name="Group 7"/>
              <p:cNvGrpSpPr>
                <a:grpSpLocks noChangeAspect="1"/>
              </p:cNvGrpSpPr>
              <p:nvPr/>
            </p:nvGrpSpPr>
            <p:grpSpPr bwMode="auto">
              <a:xfrm>
                <a:off x="1533" y="2099"/>
                <a:ext cx="143" cy="621"/>
                <a:chOff x="3024" y="11742"/>
                <a:chExt cx="420" cy="1188"/>
              </a:xfrm>
            </p:grpSpPr>
            <p:sp>
              <p:nvSpPr>
                <p:cNvPr id="22" name="Rectangle 8"/>
                <p:cNvSpPr>
                  <a:spLocks noChangeAspect="1" noChangeArrowheads="1"/>
                </p:cNvSpPr>
                <p:nvPr/>
              </p:nvSpPr>
              <p:spPr bwMode="auto">
                <a:xfrm>
                  <a:off x="3024" y="11742"/>
                  <a:ext cx="105" cy="936"/>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23" name="AutoShape 9"/>
                <p:cNvSpPr>
                  <a:spLocks noChangeAspect="1" noChangeArrowheads="1"/>
                </p:cNvSpPr>
                <p:nvPr/>
              </p:nvSpPr>
              <p:spPr bwMode="auto">
                <a:xfrm flipV="1">
                  <a:off x="3024" y="12462"/>
                  <a:ext cx="420" cy="4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08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FFFFFF"/>
                </a:solidFill>
                <a:ln w="9525">
                  <a:solidFill>
                    <a:srgbClr val="000000"/>
                  </a:solidFill>
                  <a:miter lim="800000"/>
                </a:ln>
              </p:spPr>
              <p:txBody>
                <a:bodyPr/>
                <a:lstStyle/>
                <a:p>
                  <a:endParaRPr lang="zh-CN" altLang="en-US"/>
                </a:p>
              </p:txBody>
            </p:sp>
          </p:grpSp>
          <p:sp>
            <p:nvSpPr>
              <p:cNvPr id="18" name="Oval 10"/>
              <p:cNvSpPr>
                <a:spLocks noChangeAspect="1" noChangeArrowheads="1"/>
              </p:cNvSpPr>
              <p:nvPr/>
            </p:nvSpPr>
            <p:spPr bwMode="auto">
              <a:xfrm>
                <a:off x="1482" y="1117"/>
                <a:ext cx="143" cy="106"/>
              </a:xfrm>
              <a:prstGeom prst="ellipse">
                <a:avLst/>
              </a:prstGeom>
              <a:solidFill>
                <a:srgbClr val="FFFFFF"/>
              </a:solidFill>
              <a:ln w="9525">
                <a:solidFill>
                  <a:srgbClr val="000000"/>
                </a:solidFill>
                <a:round/>
              </a:ln>
            </p:spPr>
            <p:txBody>
              <a:bodyPr/>
              <a:lstStyle/>
              <a:p>
                <a:pPr algn="ctr" eaLnBrk="1" hangingPunct="1">
                  <a:spcBef>
                    <a:spcPct val="50000"/>
                  </a:spcBef>
                </a:pPr>
                <a:endParaRPr lang="zh-CN" altLang="en-US"/>
              </a:p>
            </p:txBody>
          </p:sp>
          <p:sp>
            <p:nvSpPr>
              <p:cNvPr id="19" name="Rectangle 11"/>
              <p:cNvSpPr>
                <a:spLocks noChangeAspect="1" noChangeArrowheads="1"/>
              </p:cNvSpPr>
              <p:nvPr/>
            </p:nvSpPr>
            <p:spPr bwMode="auto">
              <a:xfrm>
                <a:off x="1410" y="1223"/>
                <a:ext cx="287" cy="957"/>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20" name="Rectangle 12"/>
              <p:cNvSpPr>
                <a:spLocks noChangeAspect="1" noChangeArrowheads="1"/>
              </p:cNvSpPr>
              <p:nvPr/>
            </p:nvSpPr>
            <p:spPr bwMode="auto">
              <a:xfrm>
                <a:off x="1519" y="1253"/>
                <a:ext cx="72" cy="851"/>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21" name="Line 13"/>
              <p:cNvSpPr>
                <a:spLocks noChangeAspect="1" noChangeShapeType="1"/>
              </p:cNvSpPr>
              <p:nvPr/>
            </p:nvSpPr>
            <p:spPr bwMode="auto">
              <a:xfrm>
                <a:off x="1449" y="2024"/>
                <a:ext cx="215" cy="0"/>
              </a:xfrm>
              <a:prstGeom prst="line">
                <a:avLst/>
              </a:prstGeom>
              <a:noFill/>
              <a:ln w="9525">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zh-CN" altLang="en-US"/>
              </a:p>
            </p:txBody>
          </p:sp>
        </p:grpSp>
        <p:sp>
          <p:nvSpPr>
            <p:cNvPr id="15" name="AutoShape 14"/>
            <p:cNvSpPr>
              <a:spLocks noChangeArrowheads="1"/>
            </p:cNvSpPr>
            <p:nvPr/>
          </p:nvSpPr>
          <p:spPr bwMode="auto">
            <a:xfrm>
              <a:off x="2290" y="2568"/>
              <a:ext cx="181" cy="408"/>
            </a:xfrm>
            <a:prstGeom prst="can">
              <a:avLst>
                <a:gd name="adj" fmla="val 56354"/>
              </a:avLst>
            </a:prstGeom>
            <a:solidFill>
              <a:schemeClr val="accent1"/>
            </a:solidFill>
            <a:ln w="9525">
              <a:solidFill>
                <a:schemeClr val="tx1"/>
              </a:solidFill>
              <a:round/>
            </a:ln>
          </p:spPr>
          <p:txBody>
            <a:bodyPr wrap="none" anchor="ctr"/>
            <a:lstStyle/>
            <a:p>
              <a:pPr algn="ctr" eaLnBrk="1" hangingPunct="1">
                <a:spcBef>
                  <a:spcPct val="50000"/>
                </a:spcBef>
              </a:pPr>
              <a:endParaRPr lang="zh-CN" altLang="en-US"/>
            </a:p>
          </p:txBody>
        </p:sp>
        <p:sp>
          <p:nvSpPr>
            <p:cNvPr id="16" name="Line 15"/>
            <p:cNvSpPr>
              <a:spLocks noChangeShapeType="1"/>
            </p:cNvSpPr>
            <p:nvPr/>
          </p:nvSpPr>
          <p:spPr bwMode="auto">
            <a:xfrm>
              <a:off x="2381" y="2432"/>
              <a:ext cx="0" cy="182"/>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24" name="AutoShape 16"/>
          <p:cNvSpPr>
            <a:spLocks noChangeAspect="1" noChangeArrowheads="1"/>
          </p:cNvSpPr>
          <p:nvPr/>
        </p:nvSpPr>
        <p:spPr bwMode="auto">
          <a:xfrm>
            <a:off x="5930900" y="5269883"/>
            <a:ext cx="1927225" cy="1343025"/>
          </a:xfrm>
          <a:prstGeom prst="can">
            <a:avLst>
              <a:gd name="adj" fmla="val 25000"/>
            </a:avLst>
          </a:prstGeom>
          <a:solidFill>
            <a:srgbClr val="00FFFF"/>
          </a:solidFill>
          <a:ln w="9525">
            <a:solidFill>
              <a:srgbClr val="000000"/>
            </a:solidFill>
            <a:round/>
          </a:ln>
        </p:spPr>
        <p:txBody>
          <a:bodyPr/>
          <a:lstStyle/>
          <a:p>
            <a:pPr algn="ctr" eaLnBrk="1" hangingPunct="1">
              <a:spcBef>
                <a:spcPct val="50000"/>
              </a:spcBef>
            </a:pPr>
            <a:endParaRPr lang="zh-CN" altLang="en-US"/>
          </a:p>
        </p:txBody>
      </p:sp>
      <p:grpSp>
        <p:nvGrpSpPr>
          <p:cNvPr id="25" name="Group 17"/>
          <p:cNvGrpSpPr/>
          <p:nvPr/>
        </p:nvGrpSpPr>
        <p:grpSpPr bwMode="auto">
          <a:xfrm>
            <a:off x="6564313" y="2445721"/>
            <a:ext cx="455612" cy="3311525"/>
            <a:chOff x="3787" y="709"/>
            <a:chExt cx="287" cy="2086"/>
          </a:xfrm>
        </p:grpSpPr>
        <p:grpSp>
          <p:nvGrpSpPr>
            <p:cNvPr id="26" name="Group 18"/>
            <p:cNvGrpSpPr>
              <a:grpSpLocks noChangeAspect="1"/>
            </p:cNvGrpSpPr>
            <p:nvPr/>
          </p:nvGrpSpPr>
          <p:grpSpPr bwMode="auto">
            <a:xfrm>
              <a:off x="3910" y="1691"/>
              <a:ext cx="143" cy="621"/>
              <a:chOff x="3024" y="11742"/>
              <a:chExt cx="420" cy="1188"/>
            </a:xfrm>
          </p:grpSpPr>
          <p:sp>
            <p:nvSpPr>
              <p:cNvPr id="32" name="Rectangle 19"/>
              <p:cNvSpPr>
                <a:spLocks noChangeAspect="1" noChangeArrowheads="1"/>
              </p:cNvSpPr>
              <p:nvPr/>
            </p:nvSpPr>
            <p:spPr bwMode="auto">
              <a:xfrm>
                <a:off x="3024" y="11742"/>
                <a:ext cx="105" cy="936"/>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34" name="AutoShape 20"/>
              <p:cNvSpPr>
                <a:spLocks noChangeAspect="1" noChangeArrowheads="1"/>
              </p:cNvSpPr>
              <p:nvPr/>
            </p:nvSpPr>
            <p:spPr bwMode="auto">
              <a:xfrm flipV="1">
                <a:off x="3024" y="12462"/>
                <a:ext cx="420" cy="4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08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FFFFFF"/>
              </a:solidFill>
              <a:ln w="9525">
                <a:solidFill>
                  <a:srgbClr val="000000"/>
                </a:solidFill>
                <a:miter lim="800000"/>
              </a:ln>
            </p:spPr>
            <p:txBody>
              <a:bodyPr/>
              <a:lstStyle/>
              <a:p>
                <a:endParaRPr lang="zh-CN" altLang="en-US"/>
              </a:p>
            </p:txBody>
          </p:sp>
        </p:grpSp>
        <p:sp>
          <p:nvSpPr>
            <p:cNvPr id="27" name="Oval 21"/>
            <p:cNvSpPr>
              <a:spLocks noChangeAspect="1" noChangeArrowheads="1"/>
            </p:cNvSpPr>
            <p:nvPr/>
          </p:nvSpPr>
          <p:spPr bwMode="auto">
            <a:xfrm>
              <a:off x="3859" y="709"/>
              <a:ext cx="143" cy="106"/>
            </a:xfrm>
            <a:prstGeom prst="ellipse">
              <a:avLst/>
            </a:prstGeom>
            <a:solidFill>
              <a:srgbClr val="FFFFFF"/>
            </a:solidFill>
            <a:ln w="9525">
              <a:solidFill>
                <a:srgbClr val="000000"/>
              </a:solidFill>
              <a:round/>
            </a:ln>
          </p:spPr>
          <p:txBody>
            <a:bodyPr/>
            <a:lstStyle/>
            <a:p>
              <a:pPr algn="ctr" eaLnBrk="1" hangingPunct="1">
                <a:spcBef>
                  <a:spcPct val="50000"/>
                </a:spcBef>
              </a:pPr>
              <a:endParaRPr lang="zh-CN" altLang="en-US"/>
            </a:p>
          </p:txBody>
        </p:sp>
        <p:sp>
          <p:nvSpPr>
            <p:cNvPr id="28" name="Rectangle 22"/>
            <p:cNvSpPr>
              <a:spLocks noChangeAspect="1" noChangeArrowheads="1"/>
            </p:cNvSpPr>
            <p:nvPr/>
          </p:nvSpPr>
          <p:spPr bwMode="auto">
            <a:xfrm>
              <a:off x="3787" y="815"/>
              <a:ext cx="287" cy="957"/>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29" name="Rectangle 23"/>
            <p:cNvSpPr>
              <a:spLocks noChangeAspect="1" noChangeArrowheads="1"/>
            </p:cNvSpPr>
            <p:nvPr/>
          </p:nvSpPr>
          <p:spPr bwMode="auto">
            <a:xfrm>
              <a:off x="3896" y="845"/>
              <a:ext cx="72" cy="851"/>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30" name="AutoShape 24"/>
            <p:cNvSpPr>
              <a:spLocks noChangeArrowheads="1"/>
            </p:cNvSpPr>
            <p:nvPr/>
          </p:nvSpPr>
          <p:spPr bwMode="auto">
            <a:xfrm>
              <a:off x="3877" y="2387"/>
              <a:ext cx="181" cy="408"/>
            </a:xfrm>
            <a:prstGeom prst="can">
              <a:avLst>
                <a:gd name="adj" fmla="val 56354"/>
              </a:avLst>
            </a:prstGeom>
            <a:solidFill>
              <a:schemeClr val="accent1"/>
            </a:solidFill>
            <a:ln w="9525">
              <a:solidFill>
                <a:schemeClr val="tx1"/>
              </a:solidFill>
              <a:round/>
            </a:ln>
          </p:spPr>
          <p:txBody>
            <a:bodyPr wrap="none" anchor="ctr"/>
            <a:lstStyle/>
            <a:p>
              <a:pPr algn="ctr" eaLnBrk="1" hangingPunct="1">
                <a:spcBef>
                  <a:spcPct val="50000"/>
                </a:spcBef>
              </a:pPr>
              <a:endParaRPr lang="zh-CN" altLang="en-US"/>
            </a:p>
          </p:txBody>
        </p:sp>
        <p:sp>
          <p:nvSpPr>
            <p:cNvPr id="31" name="Line 25"/>
            <p:cNvSpPr>
              <a:spLocks noChangeShapeType="1"/>
            </p:cNvSpPr>
            <p:nvPr/>
          </p:nvSpPr>
          <p:spPr bwMode="auto">
            <a:xfrm>
              <a:off x="3968" y="2251"/>
              <a:ext cx="0" cy="182"/>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35" name="Oval 26"/>
          <p:cNvSpPr>
            <a:spLocks noChangeAspect="1" noChangeArrowheads="1"/>
          </p:cNvSpPr>
          <p:nvPr/>
        </p:nvSpPr>
        <p:spPr bwMode="auto">
          <a:xfrm>
            <a:off x="5930900" y="5412758"/>
            <a:ext cx="1927225" cy="503238"/>
          </a:xfrm>
          <a:prstGeom prst="ellipse">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algn="ctr" eaLnBrk="1" hangingPunct="1">
              <a:spcBef>
                <a:spcPct val="50000"/>
              </a:spcBef>
            </a:pPr>
            <a:endParaRPr lang="zh-CN" altLang="en-US"/>
          </a:p>
        </p:txBody>
      </p:sp>
      <p:sp>
        <p:nvSpPr>
          <p:cNvPr id="36" name="Line 27"/>
          <p:cNvSpPr>
            <a:spLocks noChangeAspect="1" noChangeShapeType="1"/>
          </p:cNvSpPr>
          <p:nvPr/>
        </p:nvSpPr>
        <p:spPr bwMode="auto">
          <a:xfrm>
            <a:off x="6622597" y="3901458"/>
            <a:ext cx="341313" cy="0"/>
          </a:xfrm>
          <a:prstGeom prst="line">
            <a:avLst/>
          </a:prstGeom>
          <a:noFill/>
          <a:ln w="9525">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zh-CN" altLang="en-US"/>
          </a:p>
        </p:txBody>
      </p:sp>
      <p:sp>
        <p:nvSpPr>
          <p:cNvPr id="37" name="Text Box 28"/>
          <p:cNvSpPr txBox="1">
            <a:spLocks noChangeArrowheads="1"/>
          </p:cNvSpPr>
          <p:nvPr/>
        </p:nvSpPr>
        <p:spPr bwMode="auto">
          <a:xfrm>
            <a:off x="310653" y="2445721"/>
            <a:ext cx="21336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0000FF"/>
                </a:solidFill>
                <a:latin typeface="+mn-ea"/>
                <a:ea typeface="+mn-ea"/>
              </a:rPr>
              <a:t>同一个物体浸在水中的体积不同时，弹簧测力计的示数会怎样变化呢</a:t>
            </a:r>
            <a:r>
              <a:rPr lang="en-US" altLang="zh-CN" sz="2800" b="1" dirty="0">
                <a:solidFill>
                  <a:srgbClr val="0000FF"/>
                </a:solidFill>
                <a:latin typeface="+mn-ea"/>
                <a:ea typeface="+mn-ea"/>
              </a:rPr>
              <a:t>?</a:t>
            </a:r>
          </a:p>
        </p:txBody>
      </p:sp>
      <p:sp>
        <p:nvSpPr>
          <p:cNvPr id="39" name="Text Box 31"/>
          <p:cNvSpPr txBox="1">
            <a:spLocks noChangeArrowheads="1"/>
          </p:cNvSpPr>
          <p:nvPr/>
        </p:nvSpPr>
        <p:spPr bwMode="auto">
          <a:xfrm>
            <a:off x="165360" y="1469872"/>
            <a:ext cx="425651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0000"/>
                </a:solidFill>
                <a:latin typeface="+mn-ea"/>
                <a:ea typeface="+mn-ea"/>
              </a:rPr>
              <a:t>探究影响浮力大小的因素</a:t>
            </a:r>
          </a:p>
        </p:txBody>
      </p:sp>
      <p:pic>
        <p:nvPicPr>
          <p:cNvPr id="4" name="图片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0890" y="1590918"/>
            <a:ext cx="1874479" cy="1424604"/>
          </a:xfrm>
          <a:prstGeom prst="rect">
            <a:avLst/>
          </a:prstGeom>
        </p:spPr>
      </p:pic>
      <p:sp>
        <p:nvSpPr>
          <p:cNvPr id="5" name="云形标注 4"/>
          <p:cNvSpPr/>
          <p:nvPr/>
        </p:nvSpPr>
        <p:spPr>
          <a:xfrm>
            <a:off x="5619734" y="1404100"/>
            <a:ext cx="2606461" cy="950911"/>
          </a:xfrm>
          <a:prstGeom prst="cloudCallout">
            <a:avLst>
              <a:gd name="adj1" fmla="val 47237"/>
              <a:gd name="adj2" fmla="val 2949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示数变小</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5.27778E-6 -4.81481E-6 L 5.27778E-6 0.09444 " pathEditMode="relative" ptsTypes="AA">
                                      <p:cBhvr>
                                        <p:cTn id="6" dur="2000" fill="hold"/>
                                        <p:tgtEl>
                                          <p:spTgt spid="25"/>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right)">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AutoShape 2"/>
          <p:cNvSpPr>
            <a:spLocks noChangeAspect="1" noChangeArrowheads="1"/>
          </p:cNvSpPr>
          <p:nvPr/>
        </p:nvSpPr>
        <p:spPr bwMode="auto">
          <a:xfrm>
            <a:off x="2971064" y="4150910"/>
            <a:ext cx="1927225" cy="2525713"/>
          </a:xfrm>
          <a:prstGeom prst="can">
            <a:avLst>
              <a:gd name="adj" fmla="val 32764"/>
            </a:avLst>
          </a:prstGeom>
          <a:solidFill>
            <a:srgbClr val="00FFFF"/>
          </a:solidFill>
          <a:ln w="9525">
            <a:solidFill>
              <a:srgbClr val="000000"/>
            </a:solidFill>
            <a:round/>
          </a:ln>
        </p:spPr>
        <p:txBody>
          <a:bodyPr/>
          <a:lstStyle/>
          <a:p>
            <a:pPr algn="ctr" eaLnBrk="1" hangingPunct="1">
              <a:spcBef>
                <a:spcPct val="50000"/>
              </a:spcBef>
            </a:pPr>
            <a:endParaRPr lang="zh-CN" altLang="en-US"/>
          </a:p>
        </p:txBody>
      </p:sp>
      <p:grpSp>
        <p:nvGrpSpPr>
          <p:cNvPr id="11" name="Group 3"/>
          <p:cNvGrpSpPr/>
          <p:nvPr/>
        </p:nvGrpSpPr>
        <p:grpSpPr bwMode="auto">
          <a:xfrm>
            <a:off x="3618764" y="2350685"/>
            <a:ext cx="455613" cy="3276600"/>
            <a:chOff x="1927" y="527"/>
            <a:chExt cx="287" cy="2064"/>
          </a:xfrm>
        </p:grpSpPr>
        <p:grpSp>
          <p:nvGrpSpPr>
            <p:cNvPr id="12" name="Group 4"/>
            <p:cNvGrpSpPr/>
            <p:nvPr/>
          </p:nvGrpSpPr>
          <p:grpSpPr bwMode="auto">
            <a:xfrm>
              <a:off x="1927" y="527"/>
              <a:ext cx="287" cy="2064"/>
              <a:chOff x="1655" y="935"/>
              <a:chExt cx="287" cy="2064"/>
            </a:xfrm>
          </p:grpSpPr>
          <p:grpSp>
            <p:nvGrpSpPr>
              <p:cNvPr id="14" name="Group 5"/>
              <p:cNvGrpSpPr>
                <a:grpSpLocks noChangeAspect="1"/>
              </p:cNvGrpSpPr>
              <p:nvPr/>
            </p:nvGrpSpPr>
            <p:grpSpPr bwMode="auto">
              <a:xfrm>
                <a:off x="1778" y="1907"/>
                <a:ext cx="143" cy="614"/>
                <a:chOff x="3024" y="11742"/>
                <a:chExt cx="420" cy="1188"/>
              </a:xfrm>
            </p:grpSpPr>
            <p:sp>
              <p:nvSpPr>
                <p:cNvPr id="20" name="Rectangle 6"/>
                <p:cNvSpPr>
                  <a:spLocks noChangeAspect="1" noChangeArrowheads="1"/>
                </p:cNvSpPr>
                <p:nvPr/>
              </p:nvSpPr>
              <p:spPr bwMode="auto">
                <a:xfrm>
                  <a:off x="3024" y="11742"/>
                  <a:ext cx="105" cy="936"/>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21" name="AutoShape 7"/>
                <p:cNvSpPr>
                  <a:spLocks noChangeAspect="1" noChangeArrowheads="1"/>
                </p:cNvSpPr>
                <p:nvPr/>
              </p:nvSpPr>
              <p:spPr bwMode="auto">
                <a:xfrm flipV="1">
                  <a:off x="3024" y="12462"/>
                  <a:ext cx="420" cy="4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08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FFFFFF"/>
                </a:solidFill>
                <a:ln w="9525">
                  <a:solidFill>
                    <a:srgbClr val="000000"/>
                  </a:solidFill>
                  <a:miter lim="800000"/>
                </a:ln>
              </p:spPr>
              <p:txBody>
                <a:bodyPr/>
                <a:lstStyle/>
                <a:p>
                  <a:endParaRPr lang="zh-CN" altLang="en-US"/>
                </a:p>
              </p:txBody>
            </p:sp>
          </p:grpSp>
          <p:sp>
            <p:nvSpPr>
              <p:cNvPr id="15" name="Oval 8"/>
              <p:cNvSpPr>
                <a:spLocks noChangeAspect="1" noChangeArrowheads="1"/>
              </p:cNvSpPr>
              <p:nvPr/>
            </p:nvSpPr>
            <p:spPr bwMode="auto">
              <a:xfrm>
                <a:off x="1727" y="935"/>
                <a:ext cx="143" cy="105"/>
              </a:xfrm>
              <a:prstGeom prst="ellipse">
                <a:avLst/>
              </a:prstGeom>
              <a:solidFill>
                <a:srgbClr val="FFFFFF"/>
              </a:solidFill>
              <a:ln w="9525">
                <a:solidFill>
                  <a:srgbClr val="000000"/>
                </a:solidFill>
                <a:round/>
              </a:ln>
            </p:spPr>
            <p:txBody>
              <a:bodyPr/>
              <a:lstStyle/>
              <a:p>
                <a:pPr algn="ctr" eaLnBrk="1" hangingPunct="1">
                  <a:spcBef>
                    <a:spcPct val="50000"/>
                  </a:spcBef>
                </a:pPr>
                <a:endParaRPr lang="zh-CN" altLang="en-US"/>
              </a:p>
            </p:txBody>
          </p:sp>
          <p:sp>
            <p:nvSpPr>
              <p:cNvPr id="16" name="Rectangle 9"/>
              <p:cNvSpPr>
                <a:spLocks noChangeAspect="1" noChangeArrowheads="1"/>
              </p:cNvSpPr>
              <p:nvPr/>
            </p:nvSpPr>
            <p:spPr bwMode="auto">
              <a:xfrm>
                <a:off x="1655" y="1040"/>
                <a:ext cx="287" cy="947"/>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17" name="Rectangle 10"/>
              <p:cNvSpPr>
                <a:spLocks noChangeAspect="1" noChangeArrowheads="1"/>
              </p:cNvSpPr>
              <p:nvPr/>
            </p:nvSpPr>
            <p:spPr bwMode="auto">
              <a:xfrm>
                <a:off x="1764" y="1070"/>
                <a:ext cx="72" cy="842"/>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18" name="AutoShape 11"/>
              <p:cNvSpPr>
                <a:spLocks noChangeArrowheads="1"/>
              </p:cNvSpPr>
              <p:nvPr/>
            </p:nvSpPr>
            <p:spPr bwMode="auto">
              <a:xfrm>
                <a:off x="1745" y="2595"/>
                <a:ext cx="181" cy="404"/>
              </a:xfrm>
              <a:prstGeom prst="can">
                <a:avLst>
                  <a:gd name="adj" fmla="val 55801"/>
                </a:avLst>
              </a:prstGeom>
              <a:solidFill>
                <a:schemeClr val="accent1"/>
              </a:solidFill>
              <a:ln w="9525">
                <a:solidFill>
                  <a:schemeClr val="tx1"/>
                </a:solidFill>
                <a:round/>
              </a:ln>
            </p:spPr>
            <p:txBody>
              <a:bodyPr wrap="none" anchor="ctr"/>
              <a:lstStyle/>
              <a:p>
                <a:pPr algn="ctr" eaLnBrk="1" hangingPunct="1">
                  <a:spcBef>
                    <a:spcPct val="50000"/>
                  </a:spcBef>
                </a:pPr>
                <a:endParaRPr lang="zh-CN" altLang="en-US"/>
              </a:p>
            </p:txBody>
          </p:sp>
          <p:sp>
            <p:nvSpPr>
              <p:cNvPr id="19" name="Line 12"/>
              <p:cNvSpPr>
                <a:spLocks noChangeShapeType="1"/>
              </p:cNvSpPr>
              <p:nvPr/>
            </p:nvSpPr>
            <p:spPr bwMode="auto">
              <a:xfrm>
                <a:off x="1836" y="2461"/>
                <a:ext cx="0" cy="18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13" name="Line 13"/>
            <p:cNvSpPr>
              <a:spLocks noChangeAspect="1" noChangeShapeType="1"/>
            </p:cNvSpPr>
            <p:nvPr/>
          </p:nvSpPr>
          <p:spPr bwMode="auto">
            <a:xfrm>
              <a:off x="1964" y="890"/>
              <a:ext cx="215" cy="0"/>
            </a:xfrm>
            <a:prstGeom prst="line">
              <a:avLst/>
            </a:prstGeom>
            <a:noFill/>
            <a:ln w="9525">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zh-CN" altLang="en-US"/>
            </a:p>
          </p:txBody>
        </p:sp>
      </p:grpSp>
      <p:sp>
        <p:nvSpPr>
          <p:cNvPr id="22" name="Oval 14"/>
          <p:cNvSpPr>
            <a:spLocks noChangeAspect="1" noChangeArrowheads="1"/>
          </p:cNvSpPr>
          <p:nvPr/>
        </p:nvSpPr>
        <p:spPr bwMode="auto">
          <a:xfrm>
            <a:off x="2971064" y="4293785"/>
            <a:ext cx="1927225" cy="649288"/>
          </a:xfrm>
          <a:prstGeom prst="ellipse">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algn="ctr" eaLnBrk="1" hangingPunct="1">
              <a:spcBef>
                <a:spcPct val="50000"/>
              </a:spcBef>
            </a:pPr>
            <a:endParaRPr lang="zh-CN" altLang="en-US"/>
          </a:p>
        </p:txBody>
      </p:sp>
      <p:sp>
        <p:nvSpPr>
          <p:cNvPr id="23" name="Text Box 15"/>
          <p:cNvSpPr txBox="1">
            <a:spLocks noChangeArrowheads="1"/>
          </p:cNvSpPr>
          <p:nvPr/>
        </p:nvSpPr>
        <p:spPr bwMode="auto">
          <a:xfrm>
            <a:off x="473927" y="3074585"/>
            <a:ext cx="2232025"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0000FF"/>
                </a:solidFill>
              </a:rPr>
              <a:t>同一个物体，浸没在液体中的深度不同时，弹簧测力计的示数会不会变呢？</a:t>
            </a:r>
          </a:p>
        </p:txBody>
      </p:sp>
      <p:sp>
        <p:nvSpPr>
          <p:cNvPr id="24" name="Text Box 31"/>
          <p:cNvSpPr txBox="1">
            <a:spLocks noChangeArrowheads="1"/>
          </p:cNvSpPr>
          <p:nvPr/>
        </p:nvSpPr>
        <p:spPr bwMode="auto">
          <a:xfrm>
            <a:off x="165360" y="1469872"/>
            <a:ext cx="425651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0000"/>
                </a:solidFill>
                <a:latin typeface="+mn-ea"/>
                <a:ea typeface="+mn-ea"/>
              </a:rPr>
              <a:t>探究影响浮力大小的因素</a:t>
            </a:r>
          </a:p>
        </p:txBody>
      </p:sp>
      <p:pic>
        <p:nvPicPr>
          <p:cNvPr id="25" name="图片 2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0890" y="1590918"/>
            <a:ext cx="1874479" cy="1424604"/>
          </a:xfrm>
          <a:prstGeom prst="rect">
            <a:avLst/>
          </a:prstGeom>
        </p:spPr>
      </p:pic>
      <p:sp>
        <p:nvSpPr>
          <p:cNvPr id="26" name="云形标注 25"/>
          <p:cNvSpPr/>
          <p:nvPr/>
        </p:nvSpPr>
        <p:spPr>
          <a:xfrm>
            <a:off x="4547286" y="1404100"/>
            <a:ext cx="3678909" cy="950911"/>
          </a:xfrm>
          <a:prstGeom prst="cloudCallout">
            <a:avLst>
              <a:gd name="adj1" fmla="val 47237"/>
              <a:gd name="adj2" fmla="val 2949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示</a:t>
            </a:r>
            <a:r>
              <a:rPr lang="zh-CN" altLang="en-US" sz="2800" dirty="0" smtClean="0">
                <a:solidFill>
                  <a:schemeClr val="tx1"/>
                </a:solidFill>
              </a:rPr>
              <a:t>数没有变哦</a:t>
            </a:r>
            <a:endParaRPr lang="zh-CN" altLang="en-US" sz="2800" dirty="0">
              <a:solidFill>
                <a:schemeClr val="tx1"/>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9.16667E-6 -4.81481E-6 L 9.16667E-6 0.07361 " pathEditMode="relative" ptsTypes="AA">
                                      <p:cBhvr>
                                        <p:cTn id="6" dur="2000" fill="hold"/>
                                        <p:tgtEl>
                                          <p:spTgt spid="11"/>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1+#ppt_w/2"/>
                                          </p:val>
                                        </p:tav>
                                        <p:tav tm="100000">
                                          <p:val>
                                            <p:strVal val="#ppt_x"/>
                                          </p:val>
                                        </p:tav>
                                      </p:tavLst>
                                    </p:anim>
                                    <p:anim calcmode="lin" valueType="num">
                                      <p:cBhvr additive="base">
                                        <p:cTn id="12" dur="500" fill="hold"/>
                                        <p:tgtEl>
                                          <p:spTgt spid="2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right)">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Text Box 15"/>
          <p:cNvSpPr txBox="1">
            <a:spLocks noChangeArrowheads="1"/>
          </p:cNvSpPr>
          <p:nvPr/>
        </p:nvSpPr>
        <p:spPr bwMode="auto">
          <a:xfrm>
            <a:off x="473927" y="3074585"/>
            <a:ext cx="2232025"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0000FF"/>
                </a:solidFill>
              </a:rPr>
              <a:t>同一个物体，浸没</a:t>
            </a:r>
            <a:r>
              <a:rPr lang="zh-CN" altLang="en-US" sz="2800" b="1" dirty="0" smtClean="0">
                <a:solidFill>
                  <a:srgbClr val="0000FF"/>
                </a:solidFill>
              </a:rPr>
              <a:t>在不同液体</a:t>
            </a:r>
            <a:r>
              <a:rPr lang="zh-CN" altLang="en-US" sz="2800" b="1" dirty="0">
                <a:solidFill>
                  <a:srgbClr val="0000FF"/>
                </a:solidFill>
              </a:rPr>
              <a:t>中</a:t>
            </a:r>
            <a:r>
              <a:rPr lang="zh-CN" altLang="en-US" sz="2800" b="1" dirty="0" smtClean="0">
                <a:solidFill>
                  <a:srgbClr val="0000FF"/>
                </a:solidFill>
              </a:rPr>
              <a:t>的相同深度时</a:t>
            </a:r>
            <a:r>
              <a:rPr lang="zh-CN" altLang="en-US" sz="2800" b="1" dirty="0">
                <a:solidFill>
                  <a:srgbClr val="0000FF"/>
                </a:solidFill>
              </a:rPr>
              <a:t>，弹簧测力计的示数</a:t>
            </a:r>
            <a:r>
              <a:rPr lang="zh-CN" altLang="en-US" sz="2800" b="1" dirty="0" smtClean="0">
                <a:solidFill>
                  <a:srgbClr val="0000FF"/>
                </a:solidFill>
              </a:rPr>
              <a:t>会不会一样呢</a:t>
            </a:r>
            <a:r>
              <a:rPr lang="zh-CN" altLang="en-US" sz="2800" b="1" dirty="0">
                <a:solidFill>
                  <a:srgbClr val="0000FF"/>
                </a:solidFill>
              </a:rPr>
              <a:t>？</a:t>
            </a:r>
          </a:p>
        </p:txBody>
      </p:sp>
      <p:sp>
        <p:nvSpPr>
          <p:cNvPr id="24" name="Text Box 31"/>
          <p:cNvSpPr txBox="1">
            <a:spLocks noChangeArrowheads="1"/>
          </p:cNvSpPr>
          <p:nvPr/>
        </p:nvSpPr>
        <p:spPr bwMode="auto">
          <a:xfrm>
            <a:off x="165360" y="1469872"/>
            <a:ext cx="425651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8E163E"/>
                </a:solidFill>
                <a:latin typeface="Arial" panose="020B0604020202020204" pitchFamily="34" charset="0"/>
                <a:ea typeface="宋体" panose="02010600030101010101" pitchFamily="2" charset="-122"/>
              </a:defRPr>
            </a:lvl1pPr>
            <a:lvl2pPr marL="742950" indent="-285750">
              <a:defRPr>
                <a:solidFill>
                  <a:srgbClr val="8E163E"/>
                </a:solidFill>
                <a:latin typeface="Arial" panose="020B0604020202020204" pitchFamily="34" charset="0"/>
                <a:ea typeface="宋体" panose="02010600030101010101" pitchFamily="2" charset="-122"/>
              </a:defRPr>
            </a:lvl2pPr>
            <a:lvl3pPr marL="1143000" indent="-228600">
              <a:defRPr>
                <a:solidFill>
                  <a:srgbClr val="8E163E"/>
                </a:solidFill>
                <a:latin typeface="Arial" panose="020B0604020202020204" pitchFamily="34" charset="0"/>
                <a:ea typeface="宋体" panose="02010600030101010101" pitchFamily="2" charset="-122"/>
              </a:defRPr>
            </a:lvl3pPr>
            <a:lvl4pPr marL="1600200" indent="-228600">
              <a:defRPr>
                <a:solidFill>
                  <a:srgbClr val="8E163E"/>
                </a:solidFill>
                <a:latin typeface="Arial" panose="020B0604020202020204" pitchFamily="34" charset="0"/>
                <a:ea typeface="宋体" panose="02010600030101010101" pitchFamily="2" charset="-122"/>
              </a:defRPr>
            </a:lvl4pPr>
            <a:lvl5pPr marL="2057400" indent="-228600">
              <a:defRPr>
                <a:solidFill>
                  <a:srgbClr val="8E163E"/>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rgbClr val="8E163E"/>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0000"/>
                </a:solidFill>
                <a:latin typeface="+mn-ea"/>
                <a:ea typeface="+mn-ea"/>
              </a:rPr>
              <a:t>探究影响浮力大小的因素</a:t>
            </a:r>
          </a:p>
        </p:txBody>
      </p:sp>
      <p:pic>
        <p:nvPicPr>
          <p:cNvPr id="25" name="图片 24"/>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0890" y="1590918"/>
            <a:ext cx="1874479" cy="1424604"/>
          </a:xfrm>
          <a:prstGeom prst="rect">
            <a:avLst/>
          </a:prstGeom>
        </p:spPr>
      </p:pic>
      <p:sp>
        <p:nvSpPr>
          <p:cNvPr id="26" name="云形标注 25"/>
          <p:cNvSpPr/>
          <p:nvPr/>
        </p:nvSpPr>
        <p:spPr>
          <a:xfrm>
            <a:off x="4547286" y="1404100"/>
            <a:ext cx="3678909" cy="950911"/>
          </a:xfrm>
          <a:prstGeom prst="cloudCallout">
            <a:avLst>
              <a:gd name="adj1" fmla="val 47237"/>
              <a:gd name="adj2" fmla="val 2949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a:solidFill>
                  <a:schemeClr val="tx1"/>
                </a:solidFill>
              </a:rPr>
              <a:t>示</a:t>
            </a:r>
            <a:r>
              <a:rPr lang="zh-CN" altLang="en-US" sz="2800" dirty="0" smtClean="0">
                <a:solidFill>
                  <a:schemeClr val="tx1"/>
                </a:solidFill>
              </a:rPr>
              <a:t>数</a:t>
            </a:r>
            <a:r>
              <a:rPr lang="zh-CN" altLang="en-US" sz="2800" dirty="0">
                <a:solidFill>
                  <a:schemeClr val="tx1"/>
                </a:solidFill>
              </a:rPr>
              <a:t>不同</a:t>
            </a:r>
            <a:r>
              <a:rPr lang="zh-CN" altLang="en-US" sz="2800" dirty="0" smtClean="0">
                <a:solidFill>
                  <a:schemeClr val="tx1"/>
                </a:solidFill>
              </a:rPr>
              <a:t>哦</a:t>
            </a:r>
            <a:endParaRPr lang="zh-CN" altLang="en-US" sz="2800" dirty="0">
              <a:solidFill>
                <a:schemeClr val="tx1"/>
              </a:solidFill>
            </a:endParaRPr>
          </a:p>
        </p:txBody>
      </p:sp>
      <p:sp>
        <p:nvSpPr>
          <p:cNvPr id="55" name="AutoShape 16"/>
          <p:cNvSpPr>
            <a:spLocks noChangeAspect="1" noChangeArrowheads="1"/>
          </p:cNvSpPr>
          <p:nvPr/>
        </p:nvSpPr>
        <p:spPr bwMode="auto">
          <a:xfrm>
            <a:off x="3048854" y="5388186"/>
            <a:ext cx="1927225" cy="1343025"/>
          </a:xfrm>
          <a:prstGeom prst="can">
            <a:avLst>
              <a:gd name="adj" fmla="val 25000"/>
            </a:avLst>
          </a:prstGeom>
          <a:solidFill>
            <a:srgbClr val="00FFFF"/>
          </a:solidFill>
          <a:ln w="9525">
            <a:solidFill>
              <a:srgbClr val="000000"/>
            </a:solidFill>
            <a:round/>
          </a:ln>
        </p:spPr>
        <p:txBody>
          <a:bodyPr/>
          <a:lstStyle/>
          <a:p>
            <a:pPr algn="ctr" eaLnBrk="1" hangingPunct="1">
              <a:spcBef>
                <a:spcPct val="50000"/>
              </a:spcBef>
            </a:pPr>
            <a:endParaRPr lang="zh-CN" altLang="en-US"/>
          </a:p>
        </p:txBody>
      </p:sp>
      <p:grpSp>
        <p:nvGrpSpPr>
          <p:cNvPr id="58" name="Group 17"/>
          <p:cNvGrpSpPr/>
          <p:nvPr/>
        </p:nvGrpSpPr>
        <p:grpSpPr bwMode="auto">
          <a:xfrm>
            <a:off x="3682267" y="2564024"/>
            <a:ext cx="455612" cy="3311525"/>
            <a:chOff x="3787" y="709"/>
            <a:chExt cx="287" cy="2086"/>
          </a:xfrm>
        </p:grpSpPr>
        <p:grpSp>
          <p:nvGrpSpPr>
            <p:cNvPr id="59" name="Group 18"/>
            <p:cNvGrpSpPr>
              <a:grpSpLocks noChangeAspect="1"/>
            </p:cNvGrpSpPr>
            <p:nvPr/>
          </p:nvGrpSpPr>
          <p:grpSpPr bwMode="auto">
            <a:xfrm>
              <a:off x="3910" y="1691"/>
              <a:ext cx="143" cy="621"/>
              <a:chOff x="3024" y="11742"/>
              <a:chExt cx="420" cy="1188"/>
            </a:xfrm>
          </p:grpSpPr>
          <p:sp>
            <p:nvSpPr>
              <p:cNvPr id="65" name="Rectangle 19"/>
              <p:cNvSpPr>
                <a:spLocks noChangeAspect="1" noChangeArrowheads="1"/>
              </p:cNvSpPr>
              <p:nvPr/>
            </p:nvSpPr>
            <p:spPr bwMode="auto">
              <a:xfrm>
                <a:off x="3024" y="11742"/>
                <a:ext cx="105" cy="936"/>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66" name="AutoShape 20"/>
              <p:cNvSpPr>
                <a:spLocks noChangeAspect="1" noChangeArrowheads="1"/>
              </p:cNvSpPr>
              <p:nvPr/>
            </p:nvSpPr>
            <p:spPr bwMode="auto">
              <a:xfrm flipV="1">
                <a:off x="3024" y="12462"/>
                <a:ext cx="420" cy="4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08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FFFFFF"/>
              </a:solidFill>
              <a:ln w="9525">
                <a:solidFill>
                  <a:srgbClr val="000000"/>
                </a:solidFill>
                <a:miter lim="800000"/>
              </a:ln>
            </p:spPr>
            <p:txBody>
              <a:bodyPr/>
              <a:lstStyle/>
              <a:p>
                <a:endParaRPr lang="zh-CN" altLang="en-US"/>
              </a:p>
            </p:txBody>
          </p:sp>
        </p:grpSp>
        <p:sp>
          <p:nvSpPr>
            <p:cNvPr id="60" name="Oval 21"/>
            <p:cNvSpPr>
              <a:spLocks noChangeAspect="1" noChangeArrowheads="1"/>
            </p:cNvSpPr>
            <p:nvPr/>
          </p:nvSpPr>
          <p:spPr bwMode="auto">
            <a:xfrm>
              <a:off x="3859" y="709"/>
              <a:ext cx="143" cy="106"/>
            </a:xfrm>
            <a:prstGeom prst="ellipse">
              <a:avLst/>
            </a:prstGeom>
            <a:solidFill>
              <a:srgbClr val="FFFFFF"/>
            </a:solidFill>
            <a:ln w="9525">
              <a:solidFill>
                <a:srgbClr val="000000"/>
              </a:solidFill>
              <a:round/>
            </a:ln>
          </p:spPr>
          <p:txBody>
            <a:bodyPr/>
            <a:lstStyle/>
            <a:p>
              <a:pPr algn="ctr" eaLnBrk="1" hangingPunct="1">
                <a:spcBef>
                  <a:spcPct val="50000"/>
                </a:spcBef>
              </a:pPr>
              <a:endParaRPr lang="zh-CN" altLang="en-US"/>
            </a:p>
          </p:txBody>
        </p:sp>
        <p:sp>
          <p:nvSpPr>
            <p:cNvPr id="61" name="Rectangle 22"/>
            <p:cNvSpPr>
              <a:spLocks noChangeAspect="1" noChangeArrowheads="1"/>
            </p:cNvSpPr>
            <p:nvPr/>
          </p:nvSpPr>
          <p:spPr bwMode="auto">
            <a:xfrm>
              <a:off x="3787" y="815"/>
              <a:ext cx="287" cy="957"/>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62" name="Rectangle 23"/>
            <p:cNvSpPr>
              <a:spLocks noChangeAspect="1" noChangeArrowheads="1"/>
            </p:cNvSpPr>
            <p:nvPr/>
          </p:nvSpPr>
          <p:spPr bwMode="auto">
            <a:xfrm>
              <a:off x="3896" y="845"/>
              <a:ext cx="72" cy="851"/>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63" name="AutoShape 24"/>
            <p:cNvSpPr>
              <a:spLocks noChangeArrowheads="1"/>
            </p:cNvSpPr>
            <p:nvPr/>
          </p:nvSpPr>
          <p:spPr bwMode="auto">
            <a:xfrm>
              <a:off x="3877" y="2387"/>
              <a:ext cx="181" cy="408"/>
            </a:xfrm>
            <a:prstGeom prst="can">
              <a:avLst>
                <a:gd name="adj" fmla="val 56354"/>
              </a:avLst>
            </a:prstGeom>
            <a:solidFill>
              <a:schemeClr val="accent1"/>
            </a:solidFill>
            <a:ln w="9525">
              <a:solidFill>
                <a:schemeClr val="tx1"/>
              </a:solidFill>
              <a:round/>
            </a:ln>
          </p:spPr>
          <p:txBody>
            <a:bodyPr wrap="none" anchor="ctr"/>
            <a:lstStyle/>
            <a:p>
              <a:pPr algn="ctr" eaLnBrk="1" hangingPunct="1">
                <a:spcBef>
                  <a:spcPct val="50000"/>
                </a:spcBef>
              </a:pPr>
              <a:endParaRPr lang="zh-CN" altLang="en-US"/>
            </a:p>
          </p:txBody>
        </p:sp>
        <p:sp>
          <p:nvSpPr>
            <p:cNvPr id="64" name="Line 25"/>
            <p:cNvSpPr>
              <a:spLocks noChangeShapeType="1"/>
            </p:cNvSpPr>
            <p:nvPr/>
          </p:nvSpPr>
          <p:spPr bwMode="auto">
            <a:xfrm>
              <a:off x="3968" y="2251"/>
              <a:ext cx="0" cy="182"/>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67" name="Oval 26"/>
          <p:cNvSpPr>
            <a:spLocks noChangeAspect="1" noChangeArrowheads="1"/>
          </p:cNvSpPr>
          <p:nvPr/>
        </p:nvSpPr>
        <p:spPr bwMode="auto">
          <a:xfrm>
            <a:off x="3048854" y="5531061"/>
            <a:ext cx="1927225" cy="503238"/>
          </a:xfrm>
          <a:prstGeom prst="ellipse">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algn="ctr" eaLnBrk="1" hangingPunct="1">
              <a:spcBef>
                <a:spcPct val="50000"/>
              </a:spcBef>
            </a:pPr>
            <a:endParaRPr lang="zh-CN" altLang="en-US"/>
          </a:p>
        </p:txBody>
      </p:sp>
      <p:sp>
        <p:nvSpPr>
          <p:cNvPr id="68" name="Line 27"/>
          <p:cNvSpPr>
            <a:spLocks noChangeAspect="1" noChangeShapeType="1"/>
          </p:cNvSpPr>
          <p:nvPr/>
        </p:nvSpPr>
        <p:spPr bwMode="auto">
          <a:xfrm>
            <a:off x="3740551" y="4019761"/>
            <a:ext cx="341313" cy="0"/>
          </a:xfrm>
          <a:prstGeom prst="line">
            <a:avLst/>
          </a:prstGeom>
          <a:noFill/>
          <a:ln w="9525">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zh-CN" altLang="en-US"/>
          </a:p>
        </p:txBody>
      </p:sp>
      <p:sp>
        <p:nvSpPr>
          <p:cNvPr id="69" name="AutoShape 16"/>
          <p:cNvSpPr>
            <a:spLocks noChangeAspect="1" noChangeArrowheads="1"/>
          </p:cNvSpPr>
          <p:nvPr/>
        </p:nvSpPr>
        <p:spPr bwMode="auto">
          <a:xfrm>
            <a:off x="6000297" y="5410955"/>
            <a:ext cx="1927225" cy="1343025"/>
          </a:xfrm>
          <a:prstGeom prst="can">
            <a:avLst>
              <a:gd name="adj" fmla="val 25000"/>
            </a:avLst>
          </a:prstGeom>
          <a:solidFill>
            <a:srgbClr val="00FFFF"/>
          </a:solidFill>
          <a:ln w="9525">
            <a:solidFill>
              <a:srgbClr val="000000"/>
            </a:solidFill>
            <a:round/>
          </a:ln>
        </p:spPr>
        <p:txBody>
          <a:bodyPr/>
          <a:lstStyle/>
          <a:p>
            <a:pPr algn="ctr" eaLnBrk="1" hangingPunct="1">
              <a:spcBef>
                <a:spcPct val="50000"/>
              </a:spcBef>
            </a:pPr>
            <a:endParaRPr lang="zh-CN" altLang="en-US"/>
          </a:p>
        </p:txBody>
      </p:sp>
      <p:grpSp>
        <p:nvGrpSpPr>
          <p:cNvPr id="70" name="Group 17"/>
          <p:cNvGrpSpPr/>
          <p:nvPr/>
        </p:nvGrpSpPr>
        <p:grpSpPr bwMode="auto">
          <a:xfrm>
            <a:off x="6633710" y="2586793"/>
            <a:ext cx="455612" cy="3311525"/>
            <a:chOff x="3787" y="709"/>
            <a:chExt cx="287" cy="2086"/>
          </a:xfrm>
        </p:grpSpPr>
        <p:grpSp>
          <p:nvGrpSpPr>
            <p:cNvPr id="71" name="Group 18"/>
            <p:cNvGrpSpPr>
              <a:grpSpLocks noChangeAspect="1"/>
            </p:cNvGrpSpPr>
            <p:nvPr/>
          </p:nvGrpSpPr>
          <p:grpSpPr bwMode="auto">
            <a:xfrm>
              <a:off x="3910" y="1691"/>
              <a:ext cx="143" cy="621"/>
              <a:chOff x="3024" y="11742"/>
              <a:chExt cx="420" cy="1188"/>
            </a:xfrm>
          </p:grpSpPr>
          <p:sp>
            <p:nvSpPr>
              <p:cNvPr id="77" name="Rectangle 19"/>
              <p:cNvSpPr>
                <a:spLocks noChangeAspect="1" noChangeArrowheads="1"/>
              </p:cNvSpPr>
              <p:nvPr/>
            </p:nvSpPr>
            <p:spPr bwMode="auto">
              <a:xfrm>
                <a:off x="3024" y="11742"/>
                <a:ext cx="105" cy="936"/>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78" name="AutoShape 20"/>
              <p:cNvSpPr>
                <a:spLocks noChangeAspect="1" noChangeArrowheads="1"/>
              </p:cNvSpPr>
              <p:nvPr/>
            </p:nvSpPr>
            <p:spPr bwMode="auto">
              <a:xfrm flipV="1">
                <a:off x="3024" y="12462"/>
                <a:ext cx="420" cy="46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708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solidFill>
                <a:srgbClr val="FFFFFF"/>
              </a:solidFill>
              <a:ln w="9525">
                <a:solidFill>
                  <a:srgbClr val="000000"/>
                </a:solidFill>
                <a:miter lim="800000"/>
              </a:ln>
            </p:spPr>
            <p:txBody>
              <a:bodyPr/>
              <a:lstStyle/>
              <a:p>
                <a:endParaRPr lang="zh-CN" altLang="en-US"/>
              </a:p>
            </p:txBody>
          </p:sp>
        </p:grpSp>
        <p:sp>
          <p:nvSpPr>
            <p:cNvPr id="72" name="Oval 21"/>
            <p:cNvSpPr>
              <a:spLocks noChangeAspect="1" noChangeArrowheads="1"/>
            </p:cNvSpPr>
            <p:nvPr/>
          </p:nvSpPr>
          <p:spPr bwMode="auto">
            <a:xfrm>
              <a:off x="3859" y="709"/>
              <a:ext cx="143" cy="106"/>
            </a:xfrm>
            <a:prstGeom prst="ellipse">
              <a:avLst/>
            </a:prstGeom>
            <a:solidFill>
              <a:srgbClr val="FFFFFF"/>
            </a:solidFill>
            <a:ln w="9525">
              <a:solidFill>
                <a:srgbClr val="000000"/>
              </a:solidFill>
              <a:round/>
            </a:ln>
          </p:spPr>
          <p:txBody>
            <a:bodyPr/>
            <a:lstStyle/>
            <a:p>
              <a:pPr algn="ctr" eaLnBrk="1" hangingPunct="1">
                <a:spcBef>
                  <a:spcPct val="50000"/>
                </a:spcBef>
              </a:pPr>
              <a:endParaRPr lang="zh-CN" altLang="en-US"/>
            </a:p>
          </p:txBody>
        </p:sp>
        <p:sp>
          <p:nvSpPr>
            <p:cNvPr id="73" name="Rectangle 22"/>
            <p:cNvSpPr>
              <a:spLocks noChangeAspect="1" noChangeArrowheads="1"/>
            </p:cNvSpPr>
            <p:nvPr/>
          </p:nvSpPr>
          <p:spPr bwMode="auto">
            <a:xfrm>
              <a:off x="3787" y="815"/>
              <a:ext cx="287" cy="957"/>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74" name="Rectangle 23"/>
            <p:cNvSpPr>
              <a:spLocks noChangeAspect="1" noChangeArrowheads="1"/>
            </p:cNvSpPr>
            <p:nvPr/>
          </p:nvSpPr>
          <p:spPr bwMode="auto">
            <a:xfrm>
              <a:off x="3896" y="845"/>
              <a:ext cx="72" cy="851"/>
            </a:xfrm>
            <a:prstGeom prst="rect">
              <a:avLst/>
            </a:prstGeom>
            <a:solidFill>
              <a:srgbClr val="FFFFFF"/>
            </a:solidFill>
            <a:ln w="9525">
              <a:solidFill>
                <a:srgbClr val="000000"/>
              </a:solidFill>
              <a:miter lim="800000"/>
            </a:ln>
          </p:spPr>
          <p:txBody>
            <a:bodyPr/>
            <a:lstStyle/>
            <a:p>
              <a:pPr algn="ctr" eaLnBrk="1" hangingPunct="1">
                <a:spcBef>
                  <a:spcPct val="50000"/>
                </a:spcBef>
              </a:pPr>
              <a:endParaRPr lang="zh-CN" altLang="en-US"/>
            </a:p>
          </p:txBody>
        </p:sp>
        <p:sp>
          <p:nvSpPr>
            <p:cNvPr id="75" name="AutoShape 24"/>
            <p:cNvSpPr>
              <a:spLocks noChangeArrowheads="1"/>
            </p:cNvSpPr>
            <p:nvPr/>
          </p:nvSpPr>
          <p:spPr bwMode="auto">
            <a:xfrm>
              <a:off x="3877" y="2387"/>
              <a:ext cx="181" cy="408"/>
            </a:xfrm>
            <a:prstGeom prst="can">
              <a:avLst>
                <a:gd name="adj" fmla="val 56354"/>
              </a:avLst>
            </a:prstGeom>
            <a:solidFill>
              <a:schemeClr val="accent1"/>
            </a:solidFill>
            <a:ln w="9525">
              <a:solidFill>
                <a:schemeClr val="tx1"/>
              </a:solidFill>
              <a:round/>
            </a:ln>
          </p:spPr>
          <p:txBody>
            <a:bodyPr wrap="none" anchor="ctr"/>
            <a:lstStyle/>
            <a:p>
              <a:pPr algn="ctr" eaLnBrk="1" hangingPunct="1">
                <a:spcBef>
                  <a:spcPct val="50000"/>
                </a:spcBef>
              </a:pPr>
              <a:endParaRPr lang="zh-CN" altLang="en-US"/>
            </a:p>
          </p:txBody>
        </p:sp>
        <p:sp>
          <p:nvSpPr>
            <p:cNvPr id="76" name="Line 25"/>
            <p:cNvSpPr>
              <a:spLocks noChangeShapeType="1"/>
            </p:cNvSpPr>
            <p:nvPr/>
          </p:nvSpPr>
          <p:spPr bwMode="auto">
            <a:xfrm>
              <a:off x="3968" y="2251"/>
              <a:ext cx="0" cy="182"/>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grpSp>
      <p:sp>
        <p:nvSpPr>
          <p:cNvPr id="79" name="Oval 26"/>
          <p:cNvSpPr>
            <a:spLocks noChangeAspect="1" noChangeArrowheads="1"/>
          </p:cNvSpPr>
          <p:nvPr/>
        </p:nvSpPr>
        <p:spPr bwMode="auto">
          <a:xfrm>
            <a:off x="6000297" y="5553830"/>
            <a:ext cx="1927225" cy="503238"/>
          </a:xfrm>
          <a:prstGeom prst="ellipse">
            <a:avLst/>
          </a:prstGeom>
          <a:noFill/>
          <a:ln w="9525">
            <a:solidFill>
              <a:srgbClr val="000000"/>
            </a:solidFill>
            <a:round/>
          </a:ln>
          <a:extLst>
            <a:ext uri="{909E8E84-426E-40DD-AFC4-6F175D3DCCD1}">
              <a14:hiddenFill xmlns:a14="http://schemas.microsoft.com/office/drawing/2010/main">
                <a:solidFill>
                  <a:srgbClr val="FFFFFF"/>
                </a:solidFill>
              </a14:hiddenFill>
            </a:ext>
          </a:extLst>
        </p:spPr>
        <p:txBody>
          <a:bodyPr/>
          <a:lstStyle/>
          <a:p>
            <a:pPr algn="ctr" eaLnBrk="1" hangingPunct="1">
              <a:spcBef>
                <a:spcPct val="50000"/>
              </a:spcBef>
            </a:pPr>
            <a:endParaRPr lang="zh-CN" altLang="en-US"/>
          </a:p>
        </p:txBody>
      </p:sp>
      <p:sp>
        <p:nvSpPr>
          <p:cNvPr id="80" name="Line 27"/>
          <p:cNvSpPr>
            <a:spLocks noChangeAspect="1" noChangeShapeType="1"/>
          </p:cNvSpPr>
          <p:nvPr/>
        </p:nvSpPr>
        <p:spPr bwMode="auto">
          <a:xfrm>
            <a:off x="6691994" y="4042530"/>
            <a:ext cx="341313" cy="0"/>
          </a:xfrm>
          <a:prstGeom prst="line">
            <a:avLst/>
          </a:prstGeom>
          <a:noFill/>
          <a:ln w="9525">
            <a:solidFill>
              <a:srgbClr val="000000"/>
            </a:solidFill>
            <a:round/>
            <a:headEnd type="arrow" w="sm" len="sm"/>
            <a:tailEnd type="arrow" w="sm" len="sm"/>
          </a:ln>
          <a:extLst>
            <a:ext uri="{909E8E84-426E-40DD-AFC4-6F175D3DCCD1}">
              <a14:hiddenFill xmlns:a14="http://schemas.microsoft.com/office/drawing/2010/main">
                <a:noFill/>
              </a14:hiddenFill>
            </a:ext>
          </a:extLst>
        </p:spPr>
        <p:txBody>
          <a:bodyPr/>
          <a:lstStyle/>
          <a:p>
            <a:endParaRPr lang="zh-CN" altLang="en-US"/>
          </a:p>
        </p:txBody>
      </p:sp>
      <p:sp>
        <p:nvSpPr>
          <p:cNvPr id="4" name="TextBox 3"/>
          <p:cNvSpPr txBox="1"/>
          <p:nvPr/>
        </p:nvSpPr>
        <p:spPr>
          <a:xfrm>
            <a:off x="3547412" y="6244544"/>
            <a:ext cx="902811" cy="523220"/>
          </a:xfrm>
          <a:prstGeom prst="rect">
            <a:avLst/>
          </a:prstGeom>
          <a:noFill/>
        </p:spPr>
        <p:txBody>
          <a:bodyPr wrap="none" rtlCol="0">
            <a:spAutoFit/>
          </a:bodyPr>
          <a:lstStyle/>
          <a:p>
            <a:r>
              <a:rPr lang="zh-CN" altLang="en-US" sz="2800" b="1" dirty="0"/>
              <a:t>清</a:t>
            </a:r>
            <a:r>
              <a:rPr lang="zh-CN" altLang="en-US" sz="2800" b="1" dirty="0" smtClean="0"/>
              <a:t>水</a:t>
            </a:r>
            <a:endParaRPr lang="zh-CN" altLang="en-US" sz="2800" b="1" dirty="0"/>
          </a:p>
        </p:txBody>
      </p:sp>
      <p:sp>
        <p:nvSpPr>
          <p:cNvPr id="41" name="TextBox 40"/>
          <p:cNvSpPr txBox="1"/>
          <p:nvPr/>
        </p:nvSpPr>
        <p:spPr>
          <a:xfrm>
            <a:off x="6332967" y="6300835"/>
            <a:ext cx="1261884" cy="523220"/>
          </a:xfrm>
          <a:prstGeom prst="rect">
            <a:avLst/>
          </a:prstGeom>
          <a:noFill/>
        </p:spPr>
        <p:txBody>
          <a:bodyPr wrap="none" rtlCol="0">
            <a:spAutoFit/>
          </a:bodyPr>
          <a:lstStyle/>
          <a:p>
            <a:r>
              <a:rPr lang="zh-CN" altLang="en-US" sz="2800" b="1" dirty="0" smtClean="0"/>
              <a:t>浓盐水</a:t>
            </a:r>
            <a:endParaRPr lang="zh-CN" altLang="en-US" sz="2800" b="1" dirty="0"/>
          </a:p>
        </p:txBody>
      </p:sp>
      <p:sp>
        <p:nvSpPr>
          <p:cNvPr id="5" name="流程图: 可选过程 4"/>
          <p:cNvSpPr/>
          <p:nvPr/>
        </p:nvSpPr>
        <p:spPr>
          <a:xfrm>
            <a:off x="226016" y="1989339"/>
            <a:ext cx="2564497" cy="4833017"/>
          </a:xfrm>
          <a:prstGeom prst="flowChartAlternateProcess">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rgbClr val="FF0000"/>
                </a:solidFill>
              </a:rPr>
              <a:t>结论：</a:t>
            </a:r>
            <a:r>
              <a:rPr lang="zh-CN" altLang="en-US" sz="2800" b="1" dirty="0" smtClean="0">
                <a:solidFill>
                  <a:schemeClr val="accent1">
                    <a:lumMod val="50000"/>
                  </a:schemeClr>
                </a:solidFill>
              </a:rPr>
              <a:t>物体</a:t>
            </a:r>
            <a:r>
              <a:rPr lang="zh-CN" altLang="en-US" sz="2800" b="1" dirty="0">
                <a:solidFill>
                  <a:schemeClr val="accent1">
                    <a:lumMod val="50000"/>
                  </a:schemeClr>
                </a:solidFill>
              </a:rPr>
              <a:t>在液体中所受浮力的大小不仅与液体的密度有关，还与物体排开液体的体积有关，而与浸没在液体中的深度无关。</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5.27778E-6 -4.81481E-6 L 5.27778E-6 0.09444 " pathEditMode="relative" ptsTypes="AA">
                                      <p:cBhvr>
                                        <p:cTn id="6" dur="2000" fill="hold"/>
                                        <p:tgtEl>
                                          <p:spTgt spid="58"/>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5.27778E-6 -4.81481E-6 L 5.27778E-6 0.09444 " pathEditMode="relative" ptsTypes="AA">
                                      <p:cBhvr>
                                        <p:cTn id="8" dur="2000" fill="hold"/>
                                        <p:tgtEl>
                                          <p:spTgt spid="70"/>
                                        </p:tgtEl>
                                        <p:attrNameLst>
                                          <p:attrName>ppt_x</p:attrName>
                                          <p:attrName>ppt_y</p:attrName>
                                        </p:attrNameLst>
                                      </p:cBhvr>
                                    </p:animMotion>
                                  </p:childTnLst>
                                </p:cTn>
                              </p:par>
                              <p:par>
                                <p:cTn id="9" presetID="64" presetClass="path" presetSubtype="0" accel="50000" decel="50000" fill="hold" grpId="0" nodeType="withEffect">
                                  <p:stCondLst>
                                    <p:cond delay="0"/>
                                  </p:stCondLst>
                                  <p:childTnLst>
                                    <p:animMotion origin="layout" path="M 2.77778E-6 3.3395E-6 L 0.00156 -0.06684 " pathEditMode="relative" rAng="0" ptsTypes="AA">
                                      <p:cBhvr>
                                        <p:cTn id="10" dur="2000" fill="hold"/>
                                        <p:tgtEl>
                                          <p:spTgt spid="80"/>
                                        </p:tgtEl>
                                        <p:attrNameLst>
                                          <p:attrName>ppt_x</p:attrName>
                                          <p:attrName>ppt_y</p:attrName>
                                        </p:attrNameLst>
                                      </p:cBhvr>
                                      <p:rCtr x="69" y="-3353"/>
                                    </p:animMotion>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1+#ppt_w/2"/>
                                          </p:val>
                                        </p:tav>
                                        <p:tav tm="100000">
                                          <p:val>
                                            <p:strVal val="#ppt_x"/>
                                          </p:val>
                                        </p:tav>
                                      </p:tavLst>
                                    </p:anim>
                                    <p:anim calcmode="lin" valueType="num">
                                      <p:cBhvr additive="base">
                                        <p:cTn id="16" dur="500" fill="hold"/>
                                        <p:tgtEl>
                                          <p:spTgt spid="2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2"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right)">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80"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自主学习</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占位符 2"/>
          <p:cNvSpPr txBox="1"/>
          <p:nvPr/>
        </p:nvSpPr>
        <p:spPr>
          <a:xfrm>
            <a:off x="432486" y="1511458"/>
            <a:ext cx="8229600" cy="54227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altLang="zh-CN" dirty="0"/>
              <a:t>1.</a:t>
            </a:r>
            <a:r>
              <a:rPr lang="zh-CN" altLang="en-US" dirty="0"/>
              <a:t>浸在液体中的物体会受到液体</a:t>
            </a:r>
            <a:r>
              <a:rPr lang="en-US" altLang="zh-CN" dirty="0"/>
              <a:t>__________</a:t>
            </a:r>
            <a:r>
              <a:rPr lang="zh-CN" altLang="en-US" dirty="0"/>
              <a:t>的托力，这个托力就叫做</a:t>
            </a:r>
            <a:r>
              <a:rPr lang="en-US" altLang="zh-CN" dirty="0"/>
              <a:t>__________</a:t>
            </a:r>
            <a:r>
              <a:rPr lang="zh-CN" altLang="en-US" dirty="0"/>
              <a:t>。</a:t>
            </a:r>
          </a:p>
          <a:p>
            <a:pPr marL="0" indent="0">
              <a:lnSpc>
                <a:spcPct val="100000"/>
              </a:lnSpc>
              <a:spcBef>
                <a:spcPts val="0"/>
              </a:spcBef>
              <a:buNone/>
            </a:pPr>
            <a:endParaRPr lang="en-US" altLang="zh-CN" dirty="0"/>
          </a:p>
          <a:p>
            <a:pPr marL="0" indent="0">
              <a:lnSpc>
                <a:spcPct val="100000"/>
              </a:lnSpc>
              <a:spcBef>
                <a:spcPts val="0"/>
              </a:spcBef>
              <a:buNone/>
            </a:pPr>
            <a:r>
              <a:rPr lang="en-US" altLang="zh-CN" dirty="0"/>
              <a:t>2.</a:t>
            </a:r>
            <a:r>
              <a:rPr lang="zh-CN" altLang="en-US" dirty="0"/>
              <a:t>因为液体压强随着深度的增加而</a:t>
            </a:r>
            <a:r>
              <a:rPr lang="en-US" altLang="zh-CN" dirty="0"/>
              <a:t>__________</a:t>
            </a:r>
            <a:r>
              <a:rPr lang="zh-CN" altLang="en-US" dirty="0"/>
              <a:t>，物体的上端与下端所受液体的压力作用效果不同，所以，浮力是由于液体对物体向</a:t>
            </a:r>
            <a:r>
              <a:rPr lang="en-US" altLang="zh-CN" dirty="0"/>
              <a:t>_______</a:t>
            </a:r>
            <a:r>
              <a:rPr lang="zh-CN" altLang="en-US" dirty="0"/>
              <a:t>和向</a:t>
            </a:r>
            <a:r>
              <a:rPr lang="en-US" altLang="zh-CN" dirty="0"/>
              <a:t>_______</a:t>
            </a:r>
            <a:r>
              <a:rPr lang="zh-CN" altLang="en-US" dirty="0"/>
              <a:t>的压力</a:t>
            </a:r>
            <a:r>
              <a:rPr lang="en-US" altLang="zh-CN" dirty="0"/>
              <a:t>________</a:t>
            </a:r>
            <a:r>
              <a:rPr lang="zh-CN" altLang="en-US" dirty="0"/>
              <a:t>产生的。</a:t>
            </a:r>
          </a:p>
          <a:p>
            <a:pPr marL="0" indent="0">
              <a:lnSpc>
                <a:spcPct val="100000"/>
              </a:lnSpc>
              <a:spcBef>
                <a:spcPts val="0"/>
              </a:spcBef>
              <a:buNone/>
            </a:pPr>
            <a:endParaRPr lang="en-US" altLang="zh-CN" dirty="0"/>
          </a:p>
          <a:p>
            <a:pPr marL="0" indent="0">
              <a:lnSpc>
                <a:spcPct val="100000"/>
              </a:lnSpc>
              <a:spcBef>
                <a:spcPts val="0"/>
              </a:spcBef>
              <a:buNone/>
            </a:pPr>
            <a:r>
              <a:rPr lang="en-US" altLang="zh-CN" dirty="0"/>
              <a:t>3.</a:t>
            </a:r>
            <a:r>
              <a:rPr lang="zh-CN" altLang="en-US" dirty="0"/>
              <a:t>浸在液体中的物体，受到浮力的大小，跟物体浸入液体的体积</a:t>
            </a:r>
            <a:r>
              <a:rPr lang="en-US" altLang="zh-CN" dirty="0"/>
              <a:t>__________</a:t>
            </a:r>
            <a:r>
              <a:rPr lang="zh-CN" altLang="en-US" dirty="0"/>
              <a:t>，跟液体的密度也</a:t>
            </a:r>
            <a:r>
              <a:rPr lang="en-US" altLang="zh-CN" dirty="0"/>
              <a:t>__________</a:t>
            </a:r>
            <a:r>
              <a:rPr lang="zh-CN" altLang="en-US" dirty="0"/>
              <a:t>；全部浸没在同种液体中的物体，所受浮力则跟物体浸入液体中的深度</a:t>
            </a:r>
            <a:r>
              <a:rPr lang="en-US" altLang="zh-CN" dirty="0"/>
              <a:t>__________</a:t>
            </a:r>
            <a:r>
              <a:rPr lang="zh-CN" altLang="en-US" dirty="0"/>
              <a:t>。</a:t>
            </a:r>
          </a:p>
        </p:txBody>
      </p:sp>
      <p:sp>
        <p:nvSpPr>
          <p:cNvPr id="36" name="文本框 35"/>
          <p:cNvSpPr txBox="1"/>
          <p:nvPr/>
        </p:nvSpPr>
        <p:spPr>
          <a:xfrm>
            <a:off x="5640266" y="1501059"/>
            <a:ext cx="1627369"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竖直向上</a:t>
            </a:r>
            <a:endParaRPr lang="en-US" altLang="en-US" sz="2800" dirty="0">
              <a:latin typeface="+mn-lt"/>
              <a:sym typeface="+mn-ea"/>
            </a:endParaRPr>
          </a:p>
        </p:txBody>
      </p:sp>
      <p:sp>
        <p:nvSpPr>
          <p:cNvPr id="15" name="文本框 14"/>
          <p:cNvSpPr txBox="1"/>
          <p:nvPr/>
        </p:nvSpPr>
        <p:spPr>
          <a:xfrm>
            <a:off x="3251792" y="1984525"/>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浮力</a:t>
            </a:r>
            <a:endParaRPr lang="en-US" altLang="en-US" sz="2800" dirty="0">
              <a:latin typeface="+mn-lt"/>
              <a:sym typeface="+mn-ea"/>
            </a:endParaRPr>
          </a:p>
        </p:txBody>
      </p:sp>
      <p:sp>
        <p:nvSpPr>
          <p:cNvPr id="16" name="文本框 15"/>
          <p:cNvSpPr txBox="1"/>
          <p:nvPr/>
        </p:nvSpPr>
        <p:spPr>
          <a:xfrm>
            <a:off x="6007692" y="2729925"/>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增大</a:t>
            </a:r>
            <a:endParaRPr lang="en-US" altLang="en-US" sz="2800" dirty="0">
              <a:latin typeface="+mn-lt"/>
              <a:sym typeface="+mn-ea"/>
            </a:endParaRPr>
          </a:p>
        </p:txBody>
      </p:sp>
      <p:sp>
        <p:nvSpPr>
          <p:cNvPr id="17" name="文本框 16"/>
          <p:cNvSpPr txBox="1"/>
          <p:nvPr/>
        </p:nvSpPr>
        <p:spPr>
          <a:xfrm>
            <a:off x="5519525" y="3656920"/>
            <a:ext cx="54534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上</a:t>
            </a:r>
            <a:endParaRPr lang="en-US" altLang="en-US" sz="2800" dirty="0">
              <a:latin typeface="+mn-lt"/>
              <a:sym typeface="+mn-ea"/>
            </a:endParaRPr>
          </a:p>
        </p:txBody>
      </p:sp>
      <p:sp>
        <p:nvSpPr>
          <p:cNvPr id="18" name="文本框 17"/>
          <p:cNvSpPr txBox="1"/>
          <p:nvPr/>
        </p:nvSpPr>
        <p:spPr>
          <a:xfrm>
            <a:off x="7267635" y="3656920"/>
            <a:ext cx="54534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下</a:t>
            </a:r>
            <a:endParaRPr lang="en-US" altLang="en-US" sz="2800" dirty="0">
              <a:latin typeface="+mn-lt"/>
              <a:sym typeface="+mn-ea"/>
            </a:endParaRPr>
          </a:p>
        </p:txBody>
      </p:sp>
      <p:sp>
        <p:nvSpPr>
          <p:cNvPr id="19" name="文本框 18"/>
          <p:cNvSpPr txBox="1"/>
          <p:nvPr/>
        </p:nvSpPr>
        <p:spPr>
          <a:xfrm>
            <a:off x="2026179" y="4080094"/>
            <a:ext cx="54534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差</a:t>
            </a:r>
            <a:endParaRPr lang="en-US" altLang="en-US" sz="2800" dirty="0">
              <a:latin typeface="+mn-lt"/>
              <a:sym typeface="+mn-ea"/>
            </a:endParaRPr>
          </a:p>
        </p:txBody>
      </p:sp>
      <p:sp>
        <p:nvSpPr>
          <p:cNvPr id="20" name="文本框 19"/>
          <p:cNvSpPr txBox="1"/>
          <p:nvPr/>
        </p:nvSpPr>
        <p:spPr>
          <a:xfrm>
            <a:off x="2947231" y="5343975"/>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有关</a:t>
            </a:r>
            <a:endParaRPr lang="en-US" altLang="en-US" sz="2800" dirty="0">
              <a:latin typeface="+mn-lt"/>
              <a:sym typeface="+mn-ea"/>
            </a:endParaRPr>
          </a:p>
        </p:txBody>
      </p:sp>
      <p:sp>
        <p:nvSpPr>
          <p:cNvPr id="21" name="文本框 20"/>
          <p:cNvSpPr txBox="1"/>
          <p:nvPr/>
        </p:nvSpPr>
        <p:spPr>
          <a:xfrm>
            <a:off x="834507" y="5804008"/>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有关</a:t>
            </a:r>
            <a:endParaRPr lang="en-US" altLang="en-US" sz="2800" dirty="0">
              <a:latin typeface="+mn-lt"/>
              <a:sym typeface="+mn-ea"/>
            </a:endParaRPr>
          </a:p>
        </p:txBody>
      </p:sp>
      <p:sp>
        <p:nvSpPr>
          <p:cNvPr id="22" name="文本框 21"/>
          <p:cNvSpPr txBox="1"/>
          <p:nvPr/>
        </p:nvSpPr>
        <p:spPr>
          <a:xfrm>
            <a:off x="5832646" y="6209024"/>
            <a:ext cx="906017"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zh-CN" altLang="en-US" sz="2800" dirty="0">
                <a:latin typeface="+mn-lt"/>
                <a:sym typeface="+mn-ea"/>
              </a:rPr>
              <a:t>无关</a:t>
            </a:r>
            <a:endParaRPr lang="en-US" altLang="en-US" sz="2800" dirty="0">
              <a:latin typeface="+mn-lt"/>
              <a:sym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5" grpId="0"/>
      <p:bldP spid="16" grpId="0"/>
      <p:bldP spid="17" grpId="0"/>
      <p:bldP spid="18" grpId="0"/>
      <p:bldP spid="19"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165393071"/>
          <p:cNvPicPr>
            <a:picLocks noChangeAspect="1"/>
          </p:cNvPicPr>
          <p:nvPr/>
        </p:nvPicPr>
        <p:blipFill>
          <a:blip r:embed="rId2" cstate="print"/>
          <a:srcRect t="40910" b="48562"/>
          <a:stretch>
            <a:fillRect/>
          </a:stretch>
        </p:blipFill>
        <p:spPr>
          <a:xfrm>
            <a:off x="0" y="-26035"/>
            <a:ext cx="9144000" cy="562610"/>
          </a:xfrm>
          <a:prstGeom prst="rect">
            <a:avLst/>
          </a:prstGeom>
        </p:spPr>
      </p:pic>
      <p:cxnSp>
        <p:nvCxnSpPr>
          <p:cNvPr id="33" name="直接连接符 32"/>
          <p:cNvCxnSpPr/>
          <p:nvPr/>
        </p:nvCxnSpPr>
        <p:spPr>
          <a:xfrm>
            <a:off x="71" y="636276"/>
            <a:ext cx="9144001" cy="0"/>
          </a:xfrm>
          <a:prstGeom prst="line">
            <a:avLst/>
          </a:prstGeom>
          <a:ln w="31750">
            <a:solidFill>
              <a:srgbClr val="6AA4D9"/>
            </a:solidFill>
            <a:prstDash val="dash"/>
          </a:ln>
        </p:spPr>
        <p:style>
          <a:lnRef idx="1">
            <a:schemeClr val="accent1"/>
          </a:lnRef>
          <a:fillRef idx="0">
            <a:schemeClr val="accent1"/>
          </a:fillRef>
          <a:effectRef idx="0">
            <a:schemeClr val="accent1"/>
          </a:effectRef>
          <a:fontRef idx="minor">
            <a:schemeClr val="tx1"/>
          </a:fontRef>
        </p:style>
      </p:cxnSp>
      <p:sp>
        <p:nvSpPr>
          <p:cNvPr id="56" name="泪滴形 55"/>
          <p:cNvSpPr/>
          <p:nvPr/>
        </p:nvSpPr>
        <p:spPr>
          <a:xfrm rot="18900000">
            <a:off x="324378" y="335832"/>
            <a:ext cx="934652" cy="12844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384920" y="346187"/>
            <a:ext cx="3507509" cy="998806"/>
            <a:chOff x="409634" y="457400"/>
            <a:chExt cx="3507509" cy="998806"/>
          </a:xfrm>
        </p:grpSpPr>
        <p:sp>
          <p:nvSpPr>
            <p:cNvPr id="45" name="文本框 44"/>
            <p:cNvSpPr txBox="1"/>
            <p:nvPr/>
          </p:nvSpPr>
          <p:spPr>
            <a:xfrm>
              <a:off x="1313669" y="795379"/>
              <a:ext cx="2603474" cy="523220"/>
            </a:xfrm>
            <a:prstGeom prst="rect">
              <a:avLst/>
            </a:prstGeom>
            <a:noFill/>
          </p:spPr>
          <p:txBody>
            <a:bodyPr wrap="square" rtlCol="0">
              <a:spAutoFit/>
            </a:bodyPr>
            <a:lstStyle/>
            <a:p>
              <a:r>
                <a:rPr lang="zh-CN" altLang="en-US" sz="2800" b="1" dirty="0">
                  <a:solidFill>
                    <a:schemeClr val="accent1">
                      <a:lumMod val="75000"/>
                    </a:schemeClr>
                  </a:solidFill>
                  <a:latin typeface="黑体" panose="02010609060101010101" pitchFamily="2" charset="-122"/>
                  <a:ea typeface="黑体" panose="02010609060101010101" pitchFamily="2" charset="-122"/>
                </a:rPr>
                <a:t>课堂导学</a:t>
              </a:r>
            </a:p>
          </p:txBody>
        </p:sp>
        <p:sp>
          <p:nvSpPr>
            <p:cNvPr id="57" name="泪滴形 56"/>
            <p:cNvSpPr/>
            <p:nvPr/>
          </p:nvSpPr>
          <p:spPr>
            <a:xfrm rot="18900000">
              <a:off x="409634" y="457400"/>
              <a:ext cx="749105" cy="998806"/>
            </a:xfrm>
            <a:prstGeom prst="teardrop">
              <a:avLst/>
            </a:prstGeom>
            <a:solidFill>
              <a:srgbClr val="6AA4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351" name="KSO_Shape"/>
            <p:cNvSpPr>
              <a:spLocks noChangeAspect="1" noChangeArrowheads="1"/>
            </p:cNvSpPr>
            <p:nvPr/>
          </p:nvSpPr>
          <p:spPr bwMode="auto">
            <a:xfrm>
              <a:off x="611505" y="641985"/>
              <a:ext cx="475774" cy="589915"/>
            </a:xfrm>
            <a:custGeom>
              <a:avLst/>
              <a:gdLst>
                <a:gd name="T0" fmla="*/ 685899 w 2767013"/>
                <a:gd name="T1" fmla="*/ 1628140 h 2578100"/>
                <a:gd name="T2" fmla="*/ 814822 w 2767013"/>
                <a:gd name="T3" fmla="*/ 1673225 h 2578100"/>
                <a:gd name="T4" fmla="*/ 1062190 w 2767013"/>
                <a:gd name="T5" fmla="*/ 1516380 h 2578100"/>
                <a:gd name="T6" fmla="*/ 1081547 w 2767013"/>
                <a:gd name="T7" fmla="*/ 1274 h 2578100"/>
                <a:gd name="T8" fmla="*/ 1235742 w 2767013"/>
                <a:gd name="T9" fmla="*/ 89156 h 2578100"/>
                <a:gd name="T10" fmla="*/ 1326071 w 2767013"/>
                <a:gd name="T11" fmla="*/ 253047 h 2578100"/>
                <a:gd name="T12" fmla="*/ 1519456 w 2767013"/>
                <a:gd name="T13" fmla="*/ 439420 h 2578100"/>
                <a:gd name="T14" fmla="*/ 1614085 w 2767013"/>
                <a:gd name="T15" fmla="*/ 664210 h 2578100"/>
                <a:gd name="T16" fmla="*/ 1591856 w 2767013"/>
                <a:gd name="T17" fmla="*/ 958850 h 2578100"/>
                <a:gd name="T18" fmla="*/ 1395296 w 2767013"/>
                <a:gd name="T19" fmla="*/ 1286192 h 2578100"/>
                <a:gd name="T20" fmla="*/ 1116808 w 2767013"/>
                <a:gd name="T21" fmla="*/ 1571625 h 2578100"/>
                <a:gd name="T22" fmla="*/ 863407 w 2767013"/>
                <a:gd name="T23" fmla="*/ 1737678 h 2578100"/>
                <a:gd name="T24" fmla="*/ 940570 w 2767013"/>
                <a:gd name="T25" fmla="*/ 2122805 h 2578100"/>
                <a:gd name="T26" fmla="*/ 1091404 w 2767013"/>
                <a:gd name="T27" fmla="*/ 2375218 h 2578100"/>
                <a:gd name="T28" fmla="*/ 1303842 w 2767013"/>
                <a:gd name="T29" fmla="*/ 2498090 h 2578100"/>
                <a:gd name="T30" fmla="*/ 1476587 w 2767013"/>
                <a:gd name="T31" fmla="*/ 2471103 h 2578100"/>
                <a:gd name="T32" fmla="*/ 1605828 w 2767013"/>
                <a:gd name="T33" fmla="*/ 2357120 h 2578100"/>
                <a:gd name="T34" fmla="*/ 1764601 w 2767013"/>
                <a:gd name="T35" fmla="*/ 1958340 h 2578100"/>
                <a:gd name="T36" fmla="*/ 1892890 w 2767013"/>
                <a:gd name="T37" fmla="*/ 1682433 h 2578100"/>
                <a:gd name="T38" fmla="*/ 2061506 w 2767013"/>
                <a:gd name="T39" fmla="*/ 1567497 h 2578100"/>
                <a:gd name="T40" fmla="*/ 2208566 w 2767013"/>
                <a:gd name="T41" fmla="*/ 1484745 h 2578100"/>
                <a:gd name="T42" fmla="*/ 2435693 w 2767013"/>
                <a:gd name="T43" fmla="*/ 1370330 h 2578100"/>
                <a:gd name="T44" fmla="*/ 2674574 w 2767013"/>
                <a:gd name="T45" fmla="*/ 1462498 h 2578100"/>
                <a:gd name="T46" fmla="*/ 2766695 w 2767013"/>
                <a:gd name="T47" fmla="*/ 1701499 h 2578100"/>
                <a:gd name="T48" fmla="*/ 2652338 w 2767013"/>
                <a:gd name="T49" fmla="*/ 1928423 h 2578100"/>
                <a:gd name="T50" fmla="*/ 2403927 w 2767013"/>
                <a:gd name="T51" fmla="*/ 1996754 h 2578100"/>
                <a:gd name="T52" fmla="*/ 2190777 w 2767013"/>
                <a:gd name="T53" fmla="*/ 1861363 h 2578100"/>
                <a:gd name="T54" fmla="*/ 2137718 w 2767013"/>
                <a:gd name="T55" fmla="*/ 1635442 h 2578100"/>
                <a:gd name="T56" fmla="*/ 1985931 w 2767013"/>
                <a:gd name="T57" fmla="*/ 1698308 h 2578100"/>
                <a:gd name="T58" fmla="*/ 1849704 w 2767013"/>
                <a:gd name="T59" fmla="*/ 1946593 h 2578100"/>
                <a:gd name="T60" fmla="*/ 1683627 w 2767013"/>
                <a:gd name="T61" fmla="*/ 2382203 h 2578100"/>
                <a:gd name="T62" fmla="*/ 1542319 w 2767013"/>
                <a:gd name="T63" fmla="*/ 2526030 h 2578100"/>
                <a:gd name="T64" fmla="*/ 1334327 w 2767013"/>
                <a:gd name="T65" fmla="*/ 2578100 h 2578100"/>
                <a:gd name="T66" fmla="*/ 1178094 w 2767013"/>
                <a:gd name="T67" fmla="*/ 2540318 h 2578100"/>
                <a:gd name="T68" fmla="*/ 964386 w 2767013"/>
                <a:gd name="T69" fmla="*/ 2336483 h 2578100"/>
                <a:gd name="T70" fmla="*/ 805296 w 2767013"/>
                <a:gd name="T71" fmla="*/ 1978660 h 2578100"/>
                <a:gd name="T72" fmla="*/ 664306 w 2767013"/>
                <a:gd name="T73" fmla="*/ 1706245 h 2578100"/>
                <a:gd name="T74" fmla="*/ 335963 w 2767013"/>
                <a:gd name="T75" fmla="*/ 1411922 h 2578100"/>
                <a:gd name="T76" fmla="*/ 52713 w 2767013"/>
                <a:gd name="T77" fmla="*/ 977265 h 2578100"/>
                <a:gd name="T78" fmla="*/ 0 w 2767013"/>
                <a:gd name="T79" fmla="*/ 758190 h 2578100"/>
                <a:gd name="T80" fmla="*/ 59063 w 2767013"/>
                <a:gd name="T81" fmla="*/ 503237 h 2578100"/>
                <a:gd name="T82" fmla="*/ 192115 w 2767013"/>
                <a:gd name="T83" fmla="*/ 330200 h 2578100"/>
                <a:gd name="T84" fmla="*/ 291846 w 2767013"/>
                <a:gd name="T85" fmla="*/ 139292 h 2578100"/>
                <a:gd name="T86" fmla="*/ 425579 w 2767013"/>
                <a:gd name="T87" fmla="*/ 24440 h 2578100"/>
                <a:gd name="T88" fmla="*/ 606438 w 2767013"/>
                <a:gd name="T89" fmla="*/ 46331 h 2578100"/>
                <a:gd name="T90" fmla="*/ 708330 w 2767013"/>
                <a:gd name="T91" fmla="*/ 190690 h 2578100"/>
                <a:gd name="T92" fmla="*/ 668529 w 2767013"/>
                <a:gd name="T93" fmla="*/ 367093 h 2578100"/>
                <a:gd name="T94" fmla="*/ 514098 w 2767013"/>
                <a:gd name="T95" fmla="*/ 454343 h 2578100"/>
                <a:gd name="T96" fmla="*/ 342792 w 2767013"/>
                <a:gd name="T97" fmla="*/ 398503 h 2578100"/>
                <a:gd name="T98" fmla="*/ 190527 w 2767013"/>
                <a:gd name="T99" fmla="*/ 441642 h 2578100"/>
                <a:gd name="T100" fmla="*/ 96216 w 2767013"/>
                <a:gd name="T101" fmla="*/ 623887 h 2578100"/>
                <a:gd name="T102" fmla="*/ 93994 w 2767013"/>
                <a:gd name="T103" fmla="*/ 860425 h 2578100"/>
                <a:gd name="T104" fmla="*/ 213708 w 2767013"/>
                <a:gd name="T105" fmla="*/ 1118235 h 2578100"/>
                <a:gd name="T106" fmla="*/ 1476905 w 2767013"/>
                <a:gd name="T107" fmla="*/ 1029017 h 2578100"/>
                <a:gd name="T108" fmla="*/ 1548670 w 2767013"/>
                <a:gd name="T109" fmla="*/ 805180 h 2578100"/>
                <a:gd name="T110" fmla="*/ 1503896 w 2767013"/>
                <a:gd name="T111" fmla="*/ 573087 h 2578100"/>
                <a:gd name="T112" fmla="*/ 1387357 w 2767013"/>
                <a:gd name="T113" fmla="*/ 404177 h 2578100"/>
                <a:gd name="T114" fmla="*/ 1214802 w 2767013"/>
                <a:gd name="T115" fmla="*/ 377957 h 2578100"/>
                <a:gd name="T116" fmla="*/ 1047917 w 2767013"/>
                <a:gd name="T117" fmla="*/ 442595 h 2578100"/>
                <a:gd name="T118" fmla="*/ 888646 w 2767013"/>
                <a:gd name="T119" fmla="*/ 362354 h 2578100"/>
                <a:gd name="T120" fmla="*/ 840738 w 2767013"/>
                <a:gd name="T121" fmla="*/ 187864 h 2578100"/>
                <a:gd name="T122" fmla="*/ 935602 w 2767013"/>
                <a:gd name="T123" fmla="*/ 37891 h 2578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7013" h="2578100">
                  <a:moveTo>
                    <a:pt x="332788" y="1286192"/>
                  </a:moveTo>
                  <a:lnTo>
                    <a:pt x="352476" y="1310640"/>
                  </a:lnTo>
                  <a:lnTo>
                    <a:pt x="372799" y="1335087"/>
                  </a:lnTo>
                  <a:lnTo>
                    <a:pt x="392804" y="1358582"/>
                  </a:lnTo>
                  <a:lnTo>
                    <a:pt x="413444" y="1381760"/>
                  </a:lnTo>
                  <a:lnTo>
                    <a:pt x="433767" y="1404620"/>
                  </a:lnTo>
                  <a:lnTo>
                    <a:pt x="454408" y="1426527"/>
                  </a:lnTo>
                  <a:lnTo>
                    <a:pt x="475366" y="1448117"/>
                  </a:lnTo>
                  <a:lnTo>
                    <a:pt x="495689" y="1468437"/>
                  </a:lnTo>
                  <a:lnTo>
                    <a:pt x="522998" y="1495107"/>
                  </a:lnTo>
                  <a:lnTo>
                    <a:pt x="549354" y="1519555"/>
                  </a:lnTo>
                  <a:lnTo>
                    <a:pt x="574758" y="1542097"/>
                  </a:lnTo>
                  <a:lnTo>
                    <a:pt x="599209" y="1563052"/>
                  </a:lnTo>
                  <a:lnTo>
                    <a:pt x="622707" y="1581785"/>
                  </a:lnTo>
                  <a:lnTo>
                    <a:pt x="644935" y="1598930"/>
                  </a:lnTo>
                  <a:lnTo>
                    <a:pt x="666211" y="1614487"/>
                  </a:lnTo>
                  <a:lnTo>
                    <a:pt x="685899" y="1628140"/>
                  </a:lnTo>
                  <a:lnTo>
                    <a:pt x="704634" y="1639887"/>
                  </a:lnTo>
                  <a:lnTo>
                    <a:pt x="722416" y="1650047"/>
                  </a:lnTo>
                  <a:lnTo>
                    <a:pt x="730673" y="1654492"/>
                  </a:lnTo>
                  <a:lnTo>
                    <a:pt x="738611" y="1658620"/>
                  </a:lnTo>
                  <a:lnTo>
                    <a:pt x="745915" y="1662430"/>
                  </a:lnTo>
                  <a:lnTo>
                    <a:pt x="753218" y="1665287"/>
                  </a:lnTo>
                  <a:lnTo>
                    <a:pt x="760204" y="1668145"/>
                  </a:lnTo>
                  <a:lnTo>
                    <a:pt x="766555" y="1670685"/>
                  </a:lnTo>
                  <a:lnTo>
                    <a:pt x="772271" y="1672272"/>
                  </a:lnTo>
                  <a:lnTo>
                    <a:pt x="777987" y="1673860"/>
                  </a:lnTo>
                  <a:lnTo>
                    <a:pt x="783385" y="1674812"/>
                  </a:lnTo>
                  <a:lnTo>
                    <a:pt x="788466" y="1675765"/>
                  </a:lnTo>
                  <a:lnTo>
                    <a:pt x="792912" y="1676082"/>
                  </a:lnTo>
                  <a:lnTo>
                    <a:pt x="797040" y="1676082"/>
                  </a:lnTo>
                  <a:lnTo>
                    <a:pt x="801168" y="1675765"/>
                  </a:lnTo>
                  <a:lnTo>
                    <a:pt x="805296" y="1674812"/>
                  </a:lnTo>
                  <a:lnTo>
                    <a:pt x="814822" y="1673225"/>
                  </a:lnTo>
                  <a:lnTo>
                    <a:pt x="824666" y="1670367"/>
                  </a:lnTo>
                  <a:lnTo>
                    <a:pt x="835463" y="1666240"/>
                  </a:lnTo>
                  <a:lnTo>
                    <a:pt x="847212" y="1661477"/>
                  </a:lnTo>
                  <a:lnTo>
                    <a:pt x="859279" y="1656080"/>
                  </a:lnTo>
                  <a:lnTo>
                    <a:pt x="872298" y="1649730"/>
                  </a:lnTo>
                  <a:lnTo>
                    <a:pt x="885635" y="1642427"/>
                  </a:lnTo>
                  <a:lnTo>
                    <a:pt x="899607" y="1634490"/>
                  </a:lnTo>
                  <a:lnTo>
                    <a:pt x="913896" y="1625917"/>
                  </a:lnTo>
                  <a:lnTo>
                    <a:pt x="929139" y="1616392"/>
                  </a:lnTo>
                  <a:lnTo>
                    <a:pt x="944381" y="1606232"/>
                  </a:lnTo>
                  <a:lnTo>
                    <a:pt x="960258" y="1595437"/>
                  </a:lnTo>
                  <a:lnTo>
                    <a:pt x="976453" y="1583690"/>
                  </a:lnTo>
                  <a:lnTo>
                    <a:pt x="992965" y="1571307"/>
                  </a:lnTo>
                  <a:lnTo>
                    <a:pt x="1010113" y="1558290"/>
                  </a:lnTo>
                  <a:lnTo>
                    <a:pt x="1026943" y="1544955"/>
                  </a:lnTo>
                  <a:lnTo>
                    <a:pt x="1044408" y="1530985"/>
                  </a:lnTo>
                  <a:lnTo>
                    <a:pt x="1062190" y="1516380"/>
                  </a:lnTo>
                  <a:lnTo>
                    <a:pt x="1079655" y="1501140"/>
                  </a:lnTo>
                  <a:lnTo>
                    <a:pt x="1097755" y="1485265"/>
                  </a:lnTo>
                  <a:lnTo>
                    <a:pt x="1116173" y="1469072"/>
                  </a:lnTo>
                  <a:lnTo>
                    <a:pt x="1133956" y="1452562"/>
                  </a:lnTo>
                  <a:lnTo>
                    <a:pt x="1152056" y="1435735"/>
                  </a:lnTo>
                  <a:lnTo>
                    <a:pt x="1170473" y="1418272"/>
                  </a:lnTo>
                  <a:lnTo>
                    <a:pt x="1188573" y="1400492"/>
                  </a:lnTo>
                  <a:lnTo>
                    <a:pt x="1206674" y="1382077"/>
                  </a:lnTo>
                  <a:lnTo>
                    <a:pt x="1224774" y="1363345"/>
                  </a:lnTo>
                  <a:lnTo>
                    <a:pt x="1242556" y="1344930"/>
                  </a:lnTo>
                  <a:lnTo>
                    <a:pt x="1260339" y="1325245"/>
                  </a:lnTo>
                  <a:lnTo>
                    <a:pt x="1277486" y="1305877"/>
                  </a:lnTo>
                  <a:lnTo>
                    <a:pt x="1294951" y="1286192"/>
                  </a:lnTo>
                  <a:lnTo>
                    <a:pt x="332788" y="1286192"/>
                  </a:lnTo>
                  <a:close/>
                  <a:moveTo>
                    <a:pt x="1059021" y="0"/>
                  </a:moveTo>
                  <a:lnTo>
                    <a:pt x="1070443" y="318"/>
                  </a:lnTo>
                  <a:lnTo>
                    <a:pt x="1081547" y="1274"/>
                  </a:lnTo>
                  <a:lnTo>
                    <a:pt x="1092652" y="2547"/>
                  </a:lnTo>
                  <a:lnTo>
                    <a:pt x="1103439" y="4776"/>
                  </a:lnTo>
                  <a:lnTo>
                    <a:pt x="1114226" y="7323"/>
                  </a:lnTo>
                  <a:lnTo>
                    <a:pt x="1124696" y="10189"/>
                  </a:lnTo>
                  <a:lnTo>
                    <a:pt x="1134849" y="13692"/>
                  </a:lnTo>
                  <a:lnTo>
                    <a:pt x="1144684" y="17831"/>
                  </a:lnTo>
                  <a:lnTo>
                    <a:pt x="1154520" y="21970"/>
                  </a:lnTo>
                  <a:lnTo>
                    <a:pt x="1164038" y="26747"/>
                  </a:lnTo>
                  <a:lnTo>
                    <a:pt x="1173239" y="32160"/>
                  </a:lnTo>
                  <a:lnTo>
                    <a:pt x="1182123" y="37891"/>
                  </a:lnTo>
                  <a:lnTo>
                    <a:pt x="1190689" y="43941"/>
                  </a:lnTo>
                  <a:lnTo>
                    <a:pt x="1199255" y="50946"/>
                  </a:lnTo>
                  <a:lnTo>
                    <a:pt x="1207187" y="57633"/>
                  </a:lnTo>
                  <a:lnTo>
                    <a:pt x="1214802" y="64956"/>
                  </a:lnTo>
                  <a:lnTo>
                    <a:pt x="1222416" y="72598"/>
                  </a:lnTo>
                  <a:lnTo>
                    <a:pt x="1229079" y="80877"/>
                  </a:lnTo>
                  <a:lnTo>
                    <a:pt x="1235742" y="89156"/>
                  </a:lnTo>
                  <a:lnTo>
                    <a:pt x="1241770" y="97753"/>
                  </a:lnTo>
                  <a:lnTo>
                    <a:pt x="1247481" y="106668"/>
                  </a:lnTo>
                  <a:lnTo>
                    <a:pt x="1252874" y="116221"/>
                  </a:lnTo>
                  <a:lnTo>
                    <a:pt x="1257633" y="125455"/>
                  </a:lnTo>
                  <a:lnTo>
                    <a:pt x="1262392" y="135326"/>
                  </a:lnTo>
                  <a:lnTo>
                    <a:pt x="1266200" y="145515"/>
                  </a:lnTo>
                  <a:lnTo>
                    <a:pt x="1269372" y="155704"/>
                  </a:lnTo>
                  <a:lnTo>
                    <a:pt x="1272545" y="166212"/>
                  </a:lnTo>
                  <a:lnTo>
                    <a:pt x="1275083" y="176719"/>
                  </a:lnTo>
                  <a:lnTo>
                    <a:pt x="1276987" y="187864"/>
                  </a:lnTo>
                  <a:lnTo>
                    <a:pt x="1278573" y="198690"/>
                  </a:lnTo>
                  <a:lnTo>
                    <a:pt x="1279208" y="210153"/>
                  </a:lnTo>
                  <a:lnTo>
                    <a:pt x="1279525" y="221616"/>
                  </a:lnTo>
                  <a:lnTo>
                    <a:pt x="1279423" y="225313"/>
                  </a:lnTo>
                  <a:lnTo>
                    <a:pt x="1289553" y="230822"/>
                  </a:lnTo>
                  <a:lnTo>
                    <a:pt x="1307653" y="241617"/>
                  </a:lnTo>
                  <a:lnTo>
                    <a:pt x="1326071" y="253047"/>
                  </a:lnTo>
                  <a:lnTo>
                    <a:pt x="1344488" y="265430"/>
                  </a:lnTo>
                  <a:lnTo>
                    <a:pt x="1363224" y="278765"/>
                  </a:lnTo>
                  <a:lnTo>
                    <a:pt x="1381641" y="292735"/>
                  </a:lnTo>
                  <a:lnTo>
                    <a:pt x="1400059" y="307657"/>
                  </a:lnTo>
                  <a:lnTo>
                    <a:pt x="1418159" y="323532"/>
                  </a:lnTo>
                  <a:lnTo>
                    <a:pt x="1427050" y="331787"/>
                  </a:lnTo>
                  <a:lnTo>
                    <a:pt x="1436259" y="340360"/>
                  </a:lnTo>
                  <a:lnTo>
                    <a:pt x="1445150" y="349567"/>
                  </a:lnTo>
                  <a:lnTo>
                    <a:pt x="1453724" y="358457"/>
                  </a:lnTo>
                  <a:lnTo>
                    <a:pt x="1462298" y="367665"/>
                  </a:lnTo>
                  <a:lnTo>
                    <a:pt x="1471189" y="377190"/>
                  </a:lnTo>
                  <a:lnTo>
                    <a:pt x="1479763" y="386715"/>
                  </a:lnTo>
                  <a:lnTo>
                    <a:pt x="1488019" y="396875"/>
                  </a:lnTo>
                  <a:lnTo>
                    <a:pt x="1495958" y="407035"/>
                  </a:lnTo>
                  <a:lnTo>
                    <a:pt x="1504214" y="417512"/>
                  </a:lnTo>
                  <a:lnTo>
                    <a:pt x="1511517" y="428307"/>
                  </a:lnTo>
                  <a:lnTo>
                    <a:pt x="1519456" y="439420"/>
                  </a:lnTo>
                  <a:lnTo>
                    <a:pt x="1527077" y="450532"/>
                  </a:lnTo>
                  <a:lnTo>
                    <a:pt x="1534381" y="461962"/>
                  </a:lnTo>
                  <a:lnTo>
                    <a:pt x="1541367" y="473392"/>
                  </a:lnTo>
                  <a:lnTo>
                    <a:pt x="1548353" y="485775"/>
                  </a:lnTo>
                  <a:lnTo>
                    <a:pt x="1554704" y="497840"/>
                  </a:lnTo>
                  <a:lnTo>
                    <a:pt x="1561372" y="510222"/>
                  </a:lnTo>
                  <a:lnTo>
                    <a:pt x="1567405" y="523240"/>
                  </a:lnTo>
                  <a:lnTo>
                    <a:pt x="1573439" y="535940"/>
                  </a:lnTo>
                  <a:lnTo>
                    <a:pt x="1579155" y="548957"/>
                  </a:lnTo>
                  <a:lnTo>
                    <a:pt x="1584553" y="562610"/>
                  </a:lnTo>
                  <a:lnTo>
                    <a:pt x="1589634" y="576262"/>
                  </a:lnTo>
                  <a:lnTo>
                    <a:pt x="1594714" y="590232"/>
                  </a:lnTo>
                  <a:lnTo>
                    <a:pt x="1599160" y="604837"/>
                  </a:lnTo>
                  <a:lnTo>
                    <a:pt x="1603288" y="619125"/>
                  </a:lnTo>
                  <a:lnTo>
                    <a:pt x="1607416" y="634047"/>
                  </a:lnTo>
                  <a:lnTo>
                    <a:pt x="1610909" y="648970"/>
                  </a:lnTo>
                  <a:lnTo>
                    <a:pt x="1614085" y="664210"/>
                  </a:lnTo>
                  <a:lnTo>
                    <a:pt x="1617260" y="680085"/>
                  </a:lnTo>
                  <a:lnTo>
                    <a:pt x="1619800" y="695642"/>
                  </a:lnTo>
                  <a:lnTo>
                    <a:pt x="1622023" y="711835"/>
                  </a:lnTo>
                  <a:lnTo>
                    <a:pt x="1623928" y="728027"/>
                  </a:lnTo>
                  <a:lnTo>
                    <a:pt x="1625199" y="744537"/>
                  </a:lnTo>
                  <a:lnTo>
                    <a:pt x="1626469" y="761682"/>
                  </a:lnTo>
                  <a:lnTo>
                    <a:pt x="1627104" y="778827"/>
                  </a:lnTo>
                  <a:lnTo>
                    <a:pt x="1627104" y="795655"/>
                  </a:lnTo>
                  <a:lnTo>
                    <a:pt x="1626469" y="813117"/>
                  </a:lnTo>
                  <a:lnTo>
                    <a:pt x="1624564" y="830580"/>
                  </a:lnTo>
                  <a:lnTo>
                    <a:pt x="1622023" y="848360"/>
                  </a:lnTo>
                  <a:lnTo>
                    <a:pt x="1618848" y="866140"/>
                  </a:lnTo>
                  <a:lnTo>
                    <a:pt x="1615037" y="884555"/>
                  </a:lnTo>
                  <a:lnTo>
                    <a:pt x="1610274" y="902970"/>
                  </a:lnTo>
                  <a:lnTo>
                    <a:pt x="1604876" y="921702"/>
                  </a:lnTo>
                  <a:lnTo>
                    <a:pt x="1598842" y="940117"/>
                  </a:lnTo>
                  <a:lnTo>
                    <a:pt x="1591856" y="958850"/>
                  </a:lnTo>
                  <a:lnTo>
                    <a:pt x="1584553" y="977900"/>
                  </a:lnTo>
                  <a:lnTo>
                    <a:pt x="1576297" y="996950"/>
                  </a:lnTo>
                  <a:lnTo>
                    <a:pt x="1567723" y="1016635"/>
                  </a:lnTo>
                  <a:lnTo>
                    <a:pt x="1558832" y="1035685"/>
                  </a:lnTo>
                  <a:lnTo>
                    <a:pt x="1548670" y="1055052"/>
                  </a:lnTo>
                  <a:lnTo>
                    <a:pt x="1538509" y="1074420"/>
                  </a:lnTo>
                  <a:lnTo>
                    <a:pt x="1527395" y="1093787"/>
                  </a:lnTo>
                  <a:lnTo>
                    <a:pt x="1516280" y="1113155"/>
                  </a:lnTo>
                  <a:lnTo>
                    <a:pt x="1504531" y="1132522"/>
                  </a:lnTo>
                  <a:lnTo>
                    <a:pt x="1492147" y="1152207"/>
                  </a:lnTo>
                  <a:lnTo>
                    <a:pt x="1479445" y="1171575"/>
                  </a:lnTo>
                  <a:lnTo>
                    <a:pt x="1466426" y="1190625"/>
                  </a:lnTo>
                  <a:lnTo>
                    <a:pt x="1452771" y="1209992"/>
                  </a:lnTo>
                  <a:lnTo>
                    <a:pt x="1438799" y="1229042"/>
                  </a:lnTo>
                  <a:lnTo>
                    <a:pt x="1424510" y="1248410"/>
                  </a:lnTo>
                  <a:lnTo>
                    <a:pt x="1409903" y="1267142"/>
                  </a:lnTo>
                  <a:lnTo>
                    <a:pt x="1395296" y="1286192"/>
                  </a:lnTo>
                  <a:lnTo>
                    <a:pt x="1380054" y="1304925"/>
                  </a:lnTo>
                  <a:lnTo>
                    <a:pt x="1364494" y="1323340"/>
                  </a:lnTo>
                  <a:lnTo>
                    <a:pt x="1348616" y="1342072"/>
                  </a:lnTo>
                  <a:lnTo>
                    <a:pt x="1333057" y="1359852"/>
                  </a:lnTo>
                  <a:lnTo>
                    <a:pt x="1317179" y="1377950"/>
                  </a:lnTo>
                  <a:lnTo>
                    <a:pt x="1300667" y="1395730"/>
                  </a:lnTo>
                  <a:lnTo>
                    <a:pt x="1284472" y="1413192"/>
                  </a:lnTo>
                  <a:lnTo>
                    <a:pt x="1267960" y="1430337"/>
                  </a:lnTo>
                  <a:lnTo>
                    <a:pt x="1251448" y="1447482"/>
                  </a:lnTo>
                  <a:lnTo>
                    <a:pt x="1234300" y="1464310"/>
                  </a:lnTo>
                  <a:lnTo>
                    <a:pt x="1217788" y="1480820"/>
                  </a:lnTo>
                  <a:lnTo>
                    <a:pt x="1200958" y="1496695"/>
                  </a:lnTo>
                  <a:lnTo>
                    <a:pt x="1184128" y="1512252"/>
                  </a:lnTo>
                  <a:lnTo>
                    <a:pt x="1167298" y="1527810"/>
                  </a:lnTo>
                  <a:lnTo>
                    <a:pt x="1150150" y="1543050"/>
                  </a:lnTo>
                  <a:lnTo>
                    <a:pt x="1133638" y="1557655"/>
                  </a:lnTo>
                  <a:lnTo>
                    <a:pt x="1116808" y="1571625"/>
                  </a:lnTo>
                  <a:lnTo>
                    <a:pt x="1100296" y="1585595"/>
                  </a:lnTo>
                  <a:lnTo>
                    <a:pt x="1083783" y="1598930"/>
                  </a:lnTo>
                  <a:lnTo>
                    <a:pt x="1067271" y="1611947"/>
                  </a:lnTo>
                  <a:lnTo>
                    <a:pt x="1051076" y="1624647"/>
                  </a:lnTo>
                  <a:lnTo>
                    <a:pt x="1034881" y="1636395"/>
                  </a:lnTo>
                  <a:lnTo>
                    <a:pt x="1019004" y="1648142"/>
                  </a:lnTo>
                  <a:lnTo>
                    <a:pt x="1003444" y="1658937"/>
                  </a:lnTo>
                  <a:lnTo>
                    <a:pt x="988202" y="1669415"/>
                  </a:lnTo>
                  <a:lnTo>
                    <a:pt x="972960" y="1679575"/>
                  </a:lnTo>
                  <a:lnTo>
                    <a:pt x="957718" y="1688783"/>
                  </a:lnTo>
                  <a:lnTo>
                    <a:pt x="943428" y="1697990"/>
                  </a:lnTo>
                  <a:lnTo>
                    <a:pt x="929139" y="1706245"/>
                  </a:lnTo>
                  <a:lnTo>
                    <a:pt x="915167" y="1713865"/>
                  </a:lnTo>
                  <a:lnTo>
                    <a:pt x="901512" y="1720850"/>
                  </a:lnTo>
                  <a:lnTo>
                    <a:pt x="888493" y="1726883"/>
                  </a:lnTo>
                  <a:lnTo>
                    <a:pt x="875473" y="1732915"/>
                  </a:lnTo>
                  <a:lnTo>
                    <a:pt x="863407" y="1737678"/>
                  </a:lnTo>
                  <a:lnTo>
                    <a:pt x="851340" y="1742440"/>
                  </a:lnTo>
                  <a:lnTo>
                    <a:pt x="839908" y="1746250"/>
                  </a:lnTo>
                  <a:lnTo>
                    <a:pt x="829112" y="1749108"/>
                  </a:lnTo>
                  <a:lnTo>
                    <a:pt x="835145" y="1778953"/>
                  </a:lnTo>
                  <a:lnTo>
                    <a:pt x="839273" y="1797368"/>
                  </a:lnTo>
                  <a:lnTo>
                    <a:pt x="843719" y="1818323"/>
                  </a:lnTo>
                  <a:lnTo>
                    <a:pt x="849117" y="1841500"/>
                  </a:lnTo>
                  <a:lnTo>
                    <a:pt x="855468" y="1866265"/>
                  </a:lnTo>
                  <a:lnTo>
                    <a:pt x="862136" y="1892300"/>
                  </a:lnTo>
                  <a:lnTo>
                    <a:pt x="870075" y="1920558"/>
                  </a:lnTo>
                  <a:lnTo>
                    <a:pt x="878649" y="1949768"/>
                  </a:lnTo>
                  <a:lnTo>
                    <a:pt x="887858" y="1979930"/>
                  </a:lnTo>
                  <a:lnTo>
                    <a:pt x="898019" y="2010728"/>
                  </a:lnTo>
                  <a:lnTo>
                    <a:pt x="908816" y="2042478"/>
                  </a:lnTo>
                  <a:lnTo>
                    <a:pt x="920882" y="2074545"/>
                  </a:lnTo>
                  <a:lnTo>
                    <a:pt x="933902" y="2106613"/>
                  </a:lnTo>
                  <a:lnTo>
                    <a:pt x="940570" y="2122805"/>
                  </a:lnTo>
                  <a:lnTo>
                    <a:pt x="947556" y="2138998"/>
                  </a:lnTo>
                  <a:lnTo>
                    <a:pt x="954542" y="2155190"/>
                  </a:lnTo>
                  <a:lnTo>
                    <a:pt x="961846" y="2171383"/>
                  </a:lnTo>
                  <a:lnTo>
                    <a:pt x="969784" y="2187258"/>
                  </a:lnTo>
                  <a:lnTo>
                    <a:pt x="977723" y="2203133"/>
                  </a:lnTo>
                  <a:lnTo>
                    <a:pt x="985662" y="2219008"/>
                  </a:lnTo>
                  <a:lnTo>
                    <a:pt x="993918" y="2234565"/>
                  </a:lnTo>
                  <a:lnTo>
                    <a:pt x="1002492" y="2249805"/>
                  </a:lnTo>
                  <a:lnTo>
                    <a:pt x="1011383" y="2265045"/>
                  </a:lnTo>
                  <a:lnTo>
                    <a:pt x="1020274" y="2279650"/>
                  </a:lnTo>
                  <a:lnTo>
                    <a:pt x="1029801" y="2294573"/>
                  </a:lnTo>
                  <a:lnTo>
                    <a:pt x="1039327" y="2308860"/>
                  </a:lnTo>
                  <a:lnTo>
                    <a:pt x="1049488" y="2322830"/>
                  </a:lnTo>
                  <a:lnTo>
                    <a:pt x="1059650" y="2336483"/>
                  </a:lnTo>
                  <a:lnTo>
                    <a:pt x="1070129" y="2349818"/>
                  </a:lnTo>
                  <a:lnTo>
                    <a:pt x="1080608" y="2362835"/>
                  </a:lnTo>
                  <a:lnTo>
                    <a:pt x="1091404" y="2375218"/>
                  </a:lnTo>
                  <a:lnTo>
                    <a:pt x="1102518" y="2387283"/>
                  </a:lnTo>
                  <a:lnTo>
                    <a:pt x="1113950" y="2399030"/>
                  </a:lnTo>
                  <a:lnTo>
                    <a:pt x="1125699" y="2410143"/>
                  </a:lnTo>
                  <a:lnTo>
                    <a:pt x="1137766" y="2420620"/>
                  </a:lnTo>
                  <a:lnTo>
                    <a:pt x="1149833" y="2430780"/>
                  </a:lnTo>
                  <a:lnTo>
                    <a:pt x="1162535" y="2439988"/>
                  </a:lnTo>
                  <a:lnTo>
                    <a:pt x="1175554" y="2449195"/>
                  </a:lnTo>
                  <a:lnTo>
                    <a:pt x="1188256" y="2457450"/>
                  </a:lnTo>
                  <a:lnTo>
                    <a:pt x="1201593" y="2464753"/>
                  </a:lnTo>
                  <a:lnTo>
                    <a:pt x="1215565" y="2471738"/>
                  </a:lnTo>
                  <a:lnTo>
                    <a:pt x="1229219" y="2478088"/>
                  </a:lnTo>
                  <a:lnTo>
                    <a:pt x="1243826" y="2483485"/>
                  </a:lnTo>
                  <a:lnTo>
                    <a:pt x="1258116" y="2488565"/>
                  </a:lnTo>
                  <a:lnTo>
                    <a:pt x="1273358" y="2492693"/>
                  </a:lnTo>
                  <a:lnTo>
                    <a:pt x="1288283" y="2495868"/>
                  </a:lnTo>
                  <a:lnTo>
                    <a:pt x="1295904" y="2496820"/>
                  </a:lnTo>
                  <a:lnTo>
                    <a:pt x="1303842" y="2498090"/>
                  </a:lnTo>
                  <a:lnTo>
                    <a:pt x="1311781" y="2499043"/>
                  </a:lnTo>
                  <a:lnTo>
                    <a:pt x="1319720" y="2499678"/>
                  </a:lnTo>
                  <a:lnTo>
                    <a:pt x="1327658" y="2499995"/>
                  </a:lnTo>
                  <a:lnTo>
                    <a:pt x="1335597" y="2500630"/>
                  </a:lnTo>
                  <a:lnTo>
                    <a:pt x="1347981" y="2500630"/>
                  </a:lnTo>
                  <a:lnTo>
                    <a:pt x="1360048" y="2499678"/>
                  </a:lnTo>
                  <a:lnTo>
                    <a:pt x="1371797" y="2499043"/>
                  </a:lnTo>
                  <a:lnTo>
                    <a:pt x="1383229" y="2498090"/>
                  </a:lnTo>
                  <a:lnTo>
                    <a:pt x="1394660" y="2496185"/>
                  </a:lnTo>
                  <a:lnTo>
                    <a:pt x="1405457" y="2494280"/>
                  </a:lnTo>
                  <a:lnTo>
                    <a:pt x="1416254" y="2491740"/>
                  </a:lnTo>
                  <a:lnTo>
                    <a:pt x="1427050" y="2489200"/>
                  </a:lnTo>
                  <a:lnTo>
                    <a:pt x="1437529" y="2486343"/>
                  </a:lnTo>
                  <a:lnTo>
                    <a:pt x="1447691" y="2483168"/>
                  </a:lnTo>
                  <a:lnTo>
                    <a:pt x="1457217" y="2479358"/>
                  </a:lnTo>
                  <a:lnTo>
                    <a:pt x="1467061" y="2475230"/>
                  </a:lnTo>
                  <a:lnTo>
                    <a:pt x="1476587" y="2471103"/>
                  </a:lnTo>
                  <a:lnTo>
                    <a:pt x="1485479" y="2466658"/>
                  </a:lnTo>
                  <a:lnTo>
                    <a:pt x="1494370" y="2461578"/>
                  </a:lnTo>
                  <a:lnTo>
                    <a:pt x="1503261" y="2456498"/>
                  </a:lnTo>
                  <a:lnTo>
                    <a:pt x="1511517" y="2450783"/>
                  </a:lnTo>
                  <a:lnTo>
                    <a:pt x="1520409" y="2445068"/>
                  </a:lnTo>
                  <a:lnTo>
                    <a:pt x="1528347" y="2439353"/>
                  </a:lnTo>
                  <a:lnTo>
                    <a:pt x="1536286" y="2433003"/>
                  </a:lnTo>
                  <a:lnTo>
                    <a:pt x="1543907" y="2426335"/>
                  </a:lnTo>
                  <a:lnTo>
                    <a:pt x="1551528" y="2419668"/>
                  </a:lnTo>
                  <a:lnTo>
                    <a:pt x="1558832" y="2412365"/>
                  </a:lnTo>
                  <a:lnTo>
                    <a:pt x="1566135" y="2405063"/>
                  </a:lnTo>
                  <a:lnTo>
                    <a:pt x="1573121" y="2397760"/>
                  </a:lnTo>
                  <a:lnTo>
                    <a:pt x="1580107" y="2390140"/>
                  </a:lnTo>
                  <a:lnTo>
                    <a:pt x="1586776" y="2381885"/>
                  </a:lnTo>
                  <a:lnTo>
                    <a:pt x="1593444" y="2373948"/>
                  </a:lnTo>
                  <a:lnTo>
                    <a:pt x="1599478" y="2365375"/>
                  </a:lnTo>
                  <a:lnTo>
                    <a:pt x="1605828" y="2357120"/>
                  </a:lnTo>
                  <a:lnTo>
                    <a:pt x="1611544" y="2347913"/>
                  </a:lnTo>
                  <a:lnTo>
                    <a:pt x="1617895" y="2339023"/>
                  </a:lnTo>
                  <a:lnTo>
                    <a:pt x="1629327" y="2320608"/>
                  </a:lnTo>
                  <a:lnTo>
                    <a:pt x="1640123" y="2301558"/>
                  </a:lnTo>
                  <a:lnTo>
                    <a:pt x="1650285" y="2281873"/>
                  </a:lnTo>
                  <a:lnTo>
                    <a:pt x="1660129" y="2261870"/>
                  </a:lnTo>
                  <a:lnTo>
                    <a:pt x="1669655" y="2241233"/>
                  </a:lnTo>
                  <a:lnTo>
                    <a:pt x="1678546" y="2219960"/>
                  </a:lnTo>
                  <a:lnTo>
                    <a:pt x="1687120" y="2198370"/>
                  </a:lnTo>
                  <a:lnTo>
                    <a:pt x="1695376" y="2176463"/>
                  </a:lnTo>
                  <a:lnTo>
                    <a:pt x="1703315" y="2154555"/>
                  </a:lnTo>
                  <a:lnTo>
                    <a:pt x="1710936" y="2132330"/>
                  </a:lnTo>
                  <a:lnTo>
                    <a:pt x="1718557" y="2110105"/>
                  </a:lnTo>
                  <a:lnTo>
                    <a:pt x="1725543" y="2087245"/>
                  </a:lnTo>
                  <a:lnTo>
                    <a:pt x="1739833" y="2042478"/>
                  </a:lnTo>
                  <a:lnTo>
                    <a:pt x="1752852" y="1997393"/>
                  </a:lnTo>
                  <a:lnTo>
                    <a:pt x="1764601" y="1958340"/>
                  </a:lnTo>
                  <a:lnTo>
                    <a:pt x="1776350" y="1920240"/>
                  </a:lnTo>
                  <a:lnTo>
                    <a:pt x="1788100" y="1883093"/>
                  </a:lnTo>
                  <a:lnTo>
                    <a:pt x="1794450" y="1864995"/>
                  </a:lnTo>
                  <a:lnTo>
                    <a:pt x="1800802" y="1847850"/>
                  </a:lnTo>
                  <a:lnTo>
                    <a:pt x="1806835" y="1830705"/>
                  </a:lnTo>
                  <a:lnTo>
                    <a:pt x="1813821" y="1814195"/>
                  </a:lnTo>
                  <a:lnTo>
                    <a:pt x="1820172" y="1798320"/>
                  </a:lnTo>
                  <a:lnTo>
                    <a:pt x="1827475" y="1783080"/>
                  </a:lnTo>
                  <a:lnTo>
                    <a:pt x="1834461" y="1768475"/>
                  </a:lnTo>
                  <a:lnTo>
                    <a:pt x="1842082" y="1754505"/>
                  </a:lnTo>
                  <a:lnTo>
                    <a:pt x="1849704" y="1741170"/>
                  </a:lnTo>
                  <a:lnTo>
                    <a:pt x="1857960" y="1728470"/>
                  </a:lnTo>
                  <a:lnTo>
                    <a:pt x="1864946" y="1718628"/>
                  </a:lnTo>
                  <a:lnTo>
                    <a:pt x="1871614" y="1709103"/>
                  </a:lnTo>
                  <a:lnTo>
                    <a:pt x="1878918" y="1699578"/>
                  </a:lnTo>
                  <a:lnTo>
                    <a:pt x="1885586" y="1691005"/>
                  </a:lnTo>
                  <a:lnTo>
                    <a:pt x="1892890" y="1682433"/>
                  </a:lnTo>
                  <a:lnTo>
                    <a:pt x="1899558" y="1674495"/>
                  </a:lnTo>
                  <a:lnTo>
                    <a:pt x="1906862" y="1666557"/>
                  </a:lnTo>
                  <a:lnTo>
                    <a:pt x="1914165" y="1659572"/>
                  </a:lnTo>
                  <a:lnTo>
                    <a:pt x="1920834" y="1652270"/>
                  </a:lnTo>
                  <a:lnTo>
                    <a:pt x="1928137" y="1645285"/>
                  </a:lnTo>
                  <a:lnTo>
                    <a:pt x="1935441" y="1638935"/>
                  </a:lnTo>
                  <a:lnTo>
                    <a:pt x="1942109" y="1632902"/>
                  </a:lnTo>
                  <a:lnTo>
                    <a:pt x="1949413" y="1627187"/>
                  </a:lnTo>
                  <a:lnTo>
                    <a:pt x="1956081" y="1621790"/>
                  </a:lnTo>
                  <a:lnTo>
                    <a:pt x="1970053" y="1611312"/>
                  </a:lnTo>
                  <a:lnTo>
                    <a:pt x="1983708" y="1602105"/>
                  </a:lnTo>
                  <a:lnTo>
                    <a:pt x="1997680" y="1594485"/>
                  </a:lnTo>
                  <a:lnTo>
                    <a:pt x="2010699" y="1587182"/>
                  </a:lnTo>
                  <a:lnTo>
                    <a:pt x="2024036" y="1581150"/>
                  </a:lnTo>
                  <a:lnTo>
                    <a:pt x="2036738" y="1575752"/>
                  </a:lnTo>
                  <a:lnTo>
                    <a:pt x="2049440" y="1571307"/>
                  </a:lnTo>
                  <a:lnTo>
                    <a:pt x="2061506" y="1567497"/>
                  </a:lnTo>
                  <a:lnTo>
                    <a:pt x="2073256" y="1564640"/>
                  </a:lnTo>
                  <a:lnTo>
                    <a:pt x="2085005" y="1562100"/>
                  </a:lnTo>
                  <a:lnTo>
                    <a:pt x="2096119" y="1560195"/>
                  </a:lnTo>
                  <a:lnTo>
                    <a:pt x="2106598" y="1559242"/>
                  </a:lnTo>
                  <a:lnTo>
                    <a:pt x="2116442" y="1557972"/>
                  </a:lnTo>
                  <a:lnTo>
                    <a:pt x="2125968" y="1557655"/>
                  </a:lnTo>
                  <a:lnTo>
                    <a:pt x="2134860" y="1557655"/>
                  </a:lnTo>
                  <a:lnTo>
                    <a:pt x="2143116" y="1557972"/>
                  </a:lnTo>
                  <a:lnTo>
                    <a:pt x="2150737" y="1558290"/>
                  </a:lnTo>
                  <a:lnTo>
                    <a:pt x="2157723" y="1559242"/>
                  </a:lnTo>
                  <a:lnTo>
                    <a:pt x="2162839" y="1559781"/>
                  </a:lnTo>
                  <a:lnTo>
                    <a:pt x="2167906" y="1548627"/>
                  </a:lnTo>
                  <a:lnTo>
                    <a:pt x="2174894" y="1534961"/>
                  </a:lnTo>
                  <a:lnTo>
                    <a:pt x="2182518" y="1521930"/>
                  </a:lnTo>
                  <a:lnTo>
                    <a:pt x="2190777" y="1508900"/>
                  </a:lnTo>
                  <a:lnTo>
                    <a:pt x="2199354" y="1496822"/>
                  </a:lnTo>
                  <a:lnTo>
                    <a:pt x="2208566" y="1484745"/>
                  </a:lnTo>
                  <a:lnTo>
                    <a:pt x="2218731" y="1473304"/>
                  </a:lnTo>
                  <a:lnTo>
                    <a:pt x="2229214" y="1462498"/>
                  </a:lnTo>
                  <a:lnTo>
                    <a:pt x="2240015" y="1452010"/>
                  </a:lnTo>
                  <a:lnTo>
                    <a:pt x="2251450" y="1442157"/>
                  </a:lnTo>
                  <a:lnTo>
                    <a:pt x="2263204" y="1432623"/>
                  </a:lnTo>
                  <a:lnTo>
                    <a:pt x="2275593" y="1424042"/>
                  </a:lnTo>
                  <a:lnTo>
                    <a:pt x="2288617" y="1415778"/>
                  </a:lnTo>
                  <a:lnTo>
                    <a:pt x="2301958" y="1408151"/>
                  </a:lnTo>
                  <a:lnTo>
                    <a:pt x="2315300" y="1401158"/>
                  </a:lnTo>
                  <a:lnTo>
                    <a:pt x="2329277" y="1394802"/>
                  </a:lnTo>
                  <a:lnTo>
                    <a:pt x="2343572" y="1389081"/>
                  </a:lnTo>
                  <a:lnTo>
                    <a:pt x="2358184" y="1383996"/>
                  </a:lnTo>
                  <a:lnTo>
                    <a:pt x="2373114" y="1380182"/>
                  </a:lnTo>
                  <a:lnTo>
                    <a:pt x="2388680" y="1376686"/>
                  </a:lnTo>
                  <a:lnTo>
                    <a:pt x="2403927" y="1373508"/>
                  </a:lnTo>
                  <a:lnTo>
                    <a:pt x="2419493" y="1371919"/>
                  </a:lnTo>
                  <a:lnTo>
                    <a:pt x="2435693" y="1370330"/>
                  </a:lnTo>
                  <a:lnTo>
                    <a:pt x="2451894" y="1370012"/>
                  </a:lnTo>
                  <a:lnTo>
                    <a:pt x="2468095" y="1370330"/>
                  </a:lnTo>
                  <a:lnTo>
                    <a:pt x="2484295" y="1371919"/>
                  </a:lnTo>
                  <a:lnTo>
                    <a:pt x="2499861" y="1373508"/>
                  </a:lnTo>
                  <a:lnTo>
                    <a:pt x="2515426" y="1376686"/>
                  </a:lnTo>
                  <a:lnTo>
                    <a:pt x="2530674" y="1380182"/>
                  </a:lnTo>
                  <a:lnTo>
                    <a:pt x="2545286" y="1383996"/>
                  </a:lnTo>
                  <a:lnTo>
                    <a:pt x="2560216" y="1389081"/>
                  </a:lnTo>
                  <a:lnTo>
                    <a:pt x="2574511" y="1394802"/>
                  </a:lnTo>
                  <a:lnTo>
                    <a:pt x="2588488" y="1401158"/>
                  </a:lnTo>
                  <a:lnTo>
                    <a:pt x="2601830" y="1408151"/>
                  </a:lnTo>
                  <a:lnTo>
                    <a:pt x="2615171" y="1415778"/>
                  </a:lnTo>
                  <a:lnTo>
                    <a:pt x="2628195" y="1424042"/>
                  </a:lnTo>
                  <a:lnTo>
                    <a:pt x="2640267" y="1432623"/>
                  </a:lnTo>
                  <a:lnTo>
                    <a:pt x="2652338" y="1442157"/>
                  </a:lnTo>
                  <a:lnTo>
                    <a:pt x="2663773" y="1452010"/>
                  </a:lnTo>
                  <a:lnTo>
                    <a:pt x="2674574" y="1462498"/>
                  </a:lnTo>
                  <a:lnTo>
                    <a:pt x="2685057" y="1473304"/>
                  </a:lnTo>
                  <a:lnTo>
                    <a:pt x="2694904" y="1484745"/>
                  </a:lnTo>
                  <a:lnTo>
                    <a:pt x="2704434" y="1496822"/>
                  </a:lnTo>
                  <a:lnTo>
                    <a:pt x="2713011" y="1508900"/>
                  </a:lnTo>
                  <a:lnTo>
                    <a:pt x="2721270" y="1521930"/>
                  </a:lnTo>
                  <a:lnTo>
                    <a:pt x="2728894" y="1534961"/>
                  </a:lnTo>
                  <a:lnTo>
                    <a:pt x="2735565" y="1548627"/>
                  </a:lnTo>
                  <a:lnTo>
                    <a:pt x="2742236" y="1562611"/>
                  </a:lnTo>
                  <a:lnTo>
                    <a:pt x="2747953" y="1576913"/>
                  </a:lnTo>
                  <a:lnTo>
                    <a:pt x="2752718" y="1591533"/>
                  </a:lnTo>
                  <a:lnTo>
                    <a:pt x="2756848" y="1606471"/>
                  </a:lnTo>
                  <a:lnTo>
                    <a:pt x="2760660" y="1621726"/>
                  </a:lnTo>
                  <a:lnTo>
                    <a:pt x="2763519" y="1636981"/>
                  </a:lnTo>
                  <a:lnTo>
                    <a:pt x="2765107" y="1652872"/>
                  </a:lnTo>
                  <a:lnTo>
                    <a:pt x="2766695" y="1669081"/>
                  </a:lnTo>
                  <a:lnTo>
                    <a:pt x="2767013" y="1685290"/>
                  </a:lnTo>
                  <a:lnTo>
                    <a:pt x="2766695" y="1701499"/>
                  </a:lnTo>
                  <a:lnTo>
                    <a:pt x="2765107" y="1717390"/>
                  </a:lnTo>
                  <a:lnTo>
                    <a:pt x="2763519" y="1733281"/>
                  </a:lnTo>
                  <a:lnTo>
                    <a:pt x="2760660" y="1748854"/>
                  </a:lnTo>
                  <a:lnTo>
                    <a:pt x="2756848" y="1764110"/>
                  </a:lnTo>
                  <a:lnTo>
                    <a:pt x="2752718" y="1779047"/>
                  </a:lnTo>
                  <a:lnTo>
                    <a:pt x="2747953" y="1793667"/>
                  </a:lnTo>
                  <a:lnTo>
                    <a:pt x="2742236" y="1807969"/>
                  </a:lnTo>
                  <a:lnTo>
                    <a:pt x="2735565" y="1821635"/>
                  </a:lnTo>
                  <a:lnTo>
                    <a:pt x="2728894" y="1835619"/>
                  </a:lnTo>
                  <a:lnTo>
                    <a:pt x="2721270" y="1848650"/>
                  </a:lnTo>
                  <a:lnTo>
                    <a:pt x="2713011" y="1861363"/>
                  </a:lnTo>
                  <a:lnTo>
                    <a:pt x="2704434" y="1874075"/>
                  </a:lnTo>
                  <a:lnTo>
                    <a:pt x="2694904" y="1885835"/>
                  </a:lnTo>
                  <a:lnTo>
                    <a:pt x="2685057" y="1896959"/>
                  </a:lnTo>
                  <a:lnTo>
                    <a:pt x="2674574" y="1908082"/>
                  </a:lnTo>
                  <a:lnTo>
                    <a:pt x="2663773" y="1918570"/>
                  </a:lnTo>
                  <a:lnTo>
                    <a:pt x="2652338" y="1928423"/>
                  </a:lnTo>
                  <a:lnTo>
                    <a:pt x="2640267" y="1937640"/>
                  </a:lnTo>
                  <a:lnTo>
                    <a:pt x="2628195" y="1946538"/>
                  </a:lnTo>
                  <a:lnTo>
                    <a:pt x="2615171" y="1955120"/>
                  </a:lnTo>
                  <a:lnTo>
                    <a:pt x="2601830" y="1962430"/>
                  </a:lnTo>
                  <a:lnTo>
                    <a:pt x="2588488" y="1969422"/>
                  </a:lnTo>
                  <a:lnTo>
                    <a:pt x="2574511" y="1975778"/>
                  </a:lnTo>
                  <a:lnTo>
                    <a:pt x="2560216" y="1981181"/>
                  </a:lnTo>
                  <a:lnTo>
                    <a:pt x="2545286" y="1986266"/>
                  </a:lnTo>
                  <a:lnTo>
                    <a:pt x="2530674" y="1990716"/>
                  </a:lnTo>
                  <a:lnTo>
                    <a:pt x="2515426" y="1994212"/>
                  </a:lnTo>
                  <a:lnTo>
                    <a:pt x="2499861" y="1996754"/>
                  </a:lnTo>
                  <a:lnTo>
                    <a:pt x="2484295" y="1998979"/>
                  </a:lnTo>
                  <a:lnTo>
                    <a:pt x="2468095" y="1999932"/>
                  </a:lnTo>
                  <a:lnTo>
                    <a:pt x="2451894" y="2000250"/>
                  </a:lnTo>
                  <a:lnTo>
                    <a:pt x="2435693" y="1999932"/>
                  </a:lnTo>
                  <a:lnTo>
                    <a:pt x="2419493" y="1998979"/>
                  </a:lnTo>
                  <a:lnTo>
                    <a:pt x="2403927" y="1996754"/>
                  </a:lnTo>
                  <a:lnTo>
                    <a:pt x="2388680" y="1994212"/>
                  </a:lnTo>
                  <a:lnTo>
                    <a:pt x="2373114" y="1990716"/>
                  </a:lnTo>
                  <a:lnTo>
                    <a:pt x="2358184" y="1986266"/>
                  </a:lnTo>
                  <a:lnTo>
                    <a:pt x="2343572" y="1981181"/>
                  </a:lnTo>
                  <a:lnTo>
                    <a:pt x="2329277" y="1975778"/>
                  </a:lnTo>
                  <a:lnTo>
                    <a:pt x="2315300" y="1969422"/>
                  </a:lnTo>
                  <a:lnTo>
                    <a:pt x="2301958" y="1962430"/>
                  </a:lnTo>
                  <a:lnTo>
                    <a:pt x="2288617" y="1955120"/>
                  </a:lnTo>
                  <a:lnTo>
                    <a:pt x="2275593" y="1946538"/>
                  </a:lnTo>
                  <a:lnTo>
                    <a:pt x="2263204" y="1937640"/>
                  </a:lnTo>
                  <a:lnTo>
                    <a:pt x="2251450" y="1928423"/>
                  </a:lnTo>
                  <a:lnTo>
                    <a:pt x="2240015" y="1918570"/>
                  </a:lnTo>
                  <a:lnTo>
                    <a:pt x="2229214" y="1908082"/>
                  </a:lnTo>
                  <a:lnTo>
                    <a:pt x="2218731" y="1896959"/>
                  </a:lnTo>
                  <a:lnTo>
                    <a:pt x="2208566" y="1885835"/>
                  </a:lnTo>
                  <a:lnTo>
                    <a:pt x="2199354" y="1874075"/>
                  </a:lnTo>
                  <a:lnTo>
                    <a:pt x="2190777" y="1861363"/>
                  </a:lnTo>
                  <a:lnTo>
                    <a:pt x="2182518" y="1848650"/>
                  </a:lnTo>
                  <a:lnTo>
                    <a:pt x="2174894" y="1835619"/>
                  </a:lnTo>
                  <a:lnTo>
                    <a:pt x="2167906" y="1821635"/>
                  </a:lnTo>
                  <a:lnTo>
                    <a:pt x="2161553" y="1807969"/>
                  </a:lnTo>
                  <a:lnTo>
                    <a:pt x="2155835" y="1793667"/>
                  </a:lnTo>
                  <a:lnTo>
                    <a:pt x="2151070" y="1779047"/>
                  </a:lnTo>
                  <a:lnTo>
                    <a:pt x="2146940" y="1764110"/>
                  </a:lnTo>
                  <a:lnTo>
                    <a:pt x="2143128" y="1748854"/>
                  </a:lnTo>
                  <a:lnTo>
                    <a:pt x="2140269" y="1733281"/>
                  </a:lnTo>
                  <a:lnTo>
                    <a:pt x="2138363" y="1717390"/>
                  </a:lnTo>
                  <a:lnTo>
                    <a:pt x="2137093" y="1701499"/>
                  </a:lnTo>
                  <a:lnTo>
                    <a:pt x="2136775" y="1685290"/>
                  </a:lnTo>
                  <a:lnTo>
                    <a:pt x="2137093" y="1669081"/>
                  </a:lnTo>
                  <a:lnTo>
                    <a:pt x="2138363" y="1652872"/>
                  </a:lnTo>
                  <a:lnTo>
                    <a:pt x="2140269" y="1636981"/>
                  </a:lnTo>
                  <a:lnTo>
                    <a:pt x="2140522" y="1635629"/>
                  </a:lnTo>
                  <a:lnTo>
                    <a:pt x="2137718" y="1635442"/>
                  </a:lnTo>
                  <a:lnTo>
                    <a:pt x="2126603" y="1635442"/>
                  </a:lnTo>
                  <a:lnTo>
                    <a:pt x="2120252" y="1635760"/>
                  </a:lnTo>
                  <a:lnTo>
                    <a:pt x="2113584" y="1636395"/>
                  </a:lnTo>
                  <a:lnTo>
                    <a:pt x="2106598" y="1637030"/>
                  </a:lnTo>
                  <a:lnTo>
                    <a:pt x="2098977" y="1638617"/>
                  </a:lnTo>
                  <a:lnTo>
                    <a:pt x="2091038" y="1640522"/>
                  </a:lnTo>
                  <a:lnTo>
                    <a:pt x="2082782" y="1642427"/>
                  </a:lnTo>
                  <a:lnTo>
                    <a:pt x="2074208" y="1644967"/>
                  </a:lnTo>
                  <a:lnTo>
                    <a:pt x="2065000" y="1648142"/>
                  </a:lnTo>
                  <a:lnTo>
                    <a:pt x="2056108" y="1652270"/>
                  </a:lnTo>
                  <a:lnTo>
                    <a:pt x="2046899" y="1656715"/>
                  </a:lnTo>
                  <a:lnTo>
                    <a:pt x="2037055" y="1661477"/>
                  </a:lnTo>
                  <a:lnTo>
                    <a:pt x="2026894" y="1667192"/>
                  </a:lnTo>
                  <a:lnTo>
                    <a:pt x="2017050" y="1673860"/>
                  </a:lnTo>
                  <a:lnTo>
                    <a:pt x="2006889" y="1681163"/>
                  </a:lnTo>
                  <a:lnTo>
                    <a:pt x="1996410" y="1689418"/>
                  </a:lnTo>
                  <a:lnTo>
                    <a:pt x="1985931" y="1698308"/>
                  </a:lnTo>
                  <a:lnTo>
                    <a:pt x="1975452" y="1707833"/>
                  </a:lnTo>
                  <a:lnTo>
                    <a:pt x="1965290" y="1718628"/>
                  </a:lnTo>
                  <a:lnTo>
                    <a:pt x="1954494" y="1730693"/>
                  </a:lnTo>
                  <a:lnTo>
                    <a:pt x="1943697" y="1743710"/>
                  </a:lnTo>
                  <a:lnTo>
                    <a:pt x="1932900" y="1757680"/>
                  </a:lnTo>
                  <a:lnTo>
                    <a:pt x="1922422" y="1772285"/>
                  </a:lnTo>
                  <a:lnTo>
                    <a:pt x="1915436" y="1783080"/>
                  </a:lnTo>
                  <a:lnTo>
                    <a:pt x="1908767" y="1794510"/>
                  </a:lnTo>
                  <a:lnTo>
                    <a:pt x="1902098" y="1806893"/>
                  </a:lnTo>
                  <a:lnTo>
                    <a:pt x="1895748" y="1820228"/>
                  </a:lnTo>
                  <a:lnTo>
                    <a:pt x="1889714" y="1833880"/>
                  </a:lnTo>
                  <a:lnTo>
                    <a:pt x="1883998" y="1848485"/>
                  </a:lnTo>
                  <a:lnTo>
                    <a:pt x="1877648" y="1863725"/>
                  </a:lnTo>
                  <a:lnTo>
                    <a:pt x="1871932" y="1879600"/>
                  </a:lnTo>
                  <a:lnTo>
                    <a:pt x="1866216" y="1895793"/>
                  </a:lnTo>
                  <a:lnTo>
                    <a:pt x="1860818" y="1912303"/>
                  </a:lnTo>
                  <a:lnTo>
                    <a:pt x="1849704" y="1946593"/>
                  </a:lnTo>
                  <a:lnTo>
                    <a:pt x="1838589" y="1982788"/>
                  </a:lnTo>
                  <a:lnTo>
                    <a:pt x="1827793" y="2019618"/>
                  </a:lnTo>
                  <a:lnTo>
                    <a:pt x="1813503" y="2066925"/>
                  </a:lnTo>
                  <a:lnTo>
                    <a:pt x="1798579" y="2115185"/>
                  </a:lnTo>
                  <a:lnTo>
                    <a:pt x="1790640" y="2139633"/>
                  </a:lnTo>
                  <a:lnTo>
                    <a:pt x="1782701" y="2163445"/>
                  </a:lnTo>
                  <a:lnTo>
                    <a:pt x="1774128" y="2187893"/>
                  </a:lnTo>
                  <a:lnTo>
                    <a:pt x="1765554" y="2212023"/>
                  </a:lnTo>
                  <a:lnTo>
                    <a:pt x="1756345" y="2235835"/>
                  </a:lnTo>
                  <a:lnTo>
                    <a:pt x="1746501" y="2259648"/>
                  </a:lnTo>
                  <a:lnTo>
                    <a:pt x="1736340" y="2282825"/>
                  </a:lnTo>
                  <a:lnTo>
                    <a:pt x="1725543" y="2306003"/>
                  </a:lnTo>
                  <a:lnTo>
                    <a:pt x="1714429" y="2328228"/>
                  </a:lnTo>
                  <a:lnTo>
                    <a:pt x="1702680" y="2350135"/>
                  </a:lnTo>
                  <a:lnTo>
                    <a:pt x="1696011" y="2360930"/>
                  </a:lnTo>
                  <a:lnTo>
                    <a:pt x="1689978" y="2371725"/>
                  </a:lnTo>
                  <a:lnTo>
                    <a:pt x="1683627" y="2382203"/>
                  </a:lnTo>
                  <a:lnTo>
                    <a:pt x="1676641" y="2392363"/>
                  </a:lnTo>
                  <a:lnTo>
                    <a:pt x="1669973" y="2402205"/>
                  </a:lnTo>
                  <a:lnTo>
                    <a:pt x="1662669" y="2412365"/>
                  </a:lnTo>
                  <a:lnTo>
                    <a:pt x="1655366" y="2422208"/>
                  </a:lnTo>
                  <a:lnTo>
                    <a:pt x="1648380" y="2431415"/>
                  </a:lnTo>
                  <a:lnTo>
                    <a:pt x="1640441" y="2440940"/>
                  </a:lnTo>
                  <a:lnTo>
                    <a:pt x="1632820" y="2449830"/>
                  </a:lnTo>
                  <a:lnTo>
                    <a:pt x="1624564" y="2458720"/>
                  </a:lnTo>
                  <a:lnTo>
                    <a:pt x="1616307" y="2467293"/>
                  </a:lnTo>
                  <a:lnTo>
                    <a:pt x="1608051" y="2475548"/>
                  </a:lnTo>
                  <a:lnTo>
                    <a:pt x="1599478" y="2483485"/>
                  </a:lnTo>
                  <a:lnTo>
                    <a:pt x="1590586" y="2491423"/>
                  </a:lnTo>
                  <a:lnTo>
                    <a:pt x="1581060" y="2499043"/>
                  </a:lnTo>
                  <a:lnTo>
                    <a:pt x="1571851" y="2506345"/>
                  </a:lnTo>
                  <a:lnTo>
                    <a:pt x="1562007" y="2513013"/>
                  </a:lnTo>
                  <a:lnTo>
                    <a:pt x="1552163" y="2519998"/>
                  </a:lnTo>
                  <a:lnTo>
                    <a:pt x="1542319" y="2526030"/>
                  </a:lnTo>
                  <a:lnTo>
                    <a:pt x="1531840" y="2532063"/>
                  </a:lnTo>
                  <a:lnTo>
                    <a:pt x="1521044" y="2537778"/>
                  </a:lnTo>
                  <a:lnTo>
                    <a:pt x="1510247" y="2543175"/>
                  </a:lnTo>
                  <a:lnTo>
                    <a:pt x="1499133" y="2547938"/>
                  </a:lnTo>
                  <a:lnTo>
                    <a:pt x="1487701" y="2552700"/>
                  </a:lnTo>
                  <a:lnTo>
                    <a:pt x="1475635" y="2556828"/>
                  </a:lnTo>
                  <a:lnTo>
                    <a:pt x="1463886" y="2560955"/>
                  </a:lnTo>
                  <a:lnTo>
                    <a:pt x="1451501" y="2564448"/>
                  </a:lnTo>
                  <a:lnTo>
                    <a:pt x="1439117" y="2567623"/>
                  </a:lnTo>
                  <a:lnTo>
                    <a:pt x="1426098" y="2570480"/>
                  </a:lnTo>
                  <a:lnTo>
                    <a:pt x="1412761" y="2572703"/>
                  </a:lnTo>
                  <a:lnTo>
                    <a:pt x="1399106" y="2574925"/>
                  </a:lnTo>
                  <a:lnTo>
                    <a:pt x="1385452" y="2576513"/>
                  </a:lnTo>
                  <a:lnTo>
                    <a:pt x="1371480" y="2577465"/>
                  </a:lnTo>
                  <a:lnTo>
                    <a:pt x="1356555" y="2578100"/>
                  </a:lnTo>
                  <a:lnTo>
                    <a:pt x="1341948" y="2578100"/>
                  </a:lnTo>
                  <a:lnTo>
                    <a:pt x="1334327" y="2578100"/>
                  </a:lnTo>
                  <a:lnTo>
                    <a:pt x="1324165" y="2578100"/>
                  </a:lnTo>
                  <a:lnTo>
                    <a:pt x="1314322" y="2577465"/>
                  </a:lnTo>
                  <a:lnTo>
                    <a:pt x="1304478" y="2576830"/>
                  </a:lnTo>
                  <a:lnTo>
                    <a:pt x="1294951" y="2575560"/>
                  </a:lnTo>
                  <a:lnTo>
                    <a:pt x="1285107" y="2574290"/>
                  </a:lnTo>
                  <a:lnTo>
                    <a:pt x="1275898" y="2572703"/>
                  </a:lnTo>
                  <a:lnTo>
                    <a:pt x="1266372" y="2571115"/>
                  </a:lnTo>
                  <a:lnTo>
                    <a:pt x="1257163" y="2568893"/>
                  </a:lnTo>
                  <a:lnTo>
                    <a:pt x="1247637" y="2566670"/>
                  </a:lnTo>
                  <a:lnTo>
                    <a:pt x="1238746" y="2564130"/>
                  </a:lnTo>
                  <a:lnTo>
                    <a:pt x="1229854" y="2561273"/>
                  </a:lnTo>
                  <a:lnTo>
                    <a:pt x="1220646" y="2558415"/>
                  </a:lnTo>
                  <a:lnTo>
                    <a:pt x="1212072" y="2555240"/>
                  </a:lnTo>
                  <a:lnTo>
                    <a:pt x="1203498" y="2552065"/>
                  </a:lnTo>
                  <a:lnTo>
                    <a:pt x="1194924" y="2548255"/>
                  </a:lnTo>
                  <a:lnTo>
                    <a:pt x="1186351" y="2544445"/>
                  </a:lnTo>
                  <a:lnTo>
                    <a:pt x="1178094" y="2540318"/>
                  </a:lnTo>
                  <a:lnTo>
                    <a:pt x="1169521" y="2536190"/>
                  </a:lnTo>
                  <a:lnTo>
                    <a:pt x="1161264" y="2531745"/>
                  </a:lnTo>
                  <a:lnTo>
                    <a:pt x="1153008" y="2526983"/>
                  </a:lnTo>
                  <a:lnTo>
                    <a:pt x="1137449" y="2517458"/>
                  </a:lnTo>
                  <a:lnTo>
                    <a:pt x="1121889" y="2506980"/>
                  </a:lnTo>
                  <a:lnTo>
                    <a:pt x="1106647" y="2495868"/>
                  </a:lnTo>
                  <a:lnTo>
                    <a:pt x="1092040" y="2484120"/>
                  </a:lnTo>
                  <a:lnTo>
                    <a:pt x="1077750" y="2471420"/>
                  </a:lnTo>
                  <a:lnTo>
                    <a:pt x="1063460" y="2458403"/>
                  </a:lnTo>
                  <a:lnTo>
                    <a:pt x="1049806" y="2444750"/>
                  </a:lnTo>
                  <a:lnTo>
                    <a:pt x="1036469" y="2430780"/>
                  </a:lnTo>
                  <a:lnTo>
                    <a:pt x="1023767" y="2415858"/>
                  </a:lnTo>
                  <a:lnTo>
                    <a:pt x="1011065" y="2400935"/>
                  </a:lnTo>
                  <a:lnTo>
                    <a:pt x="998999" y="2385378"/>
                  </a:lnTo>
                  <a:lnTo>
                    <a:pt x="986932" y="2369503"/>
                  </a:lnTo>
                  <a:lnTo>
                    <a:pt x="975500" y="2352993"/>
                  </a:lnTo>
                  <a:lnTo>
                    <a:pt x="964386" y="2336483"/>
                  </a:lnTo>
                  <a:lnTo>
                    <a:pt x="953272" y="2319655"/>
                  </a:lnTo>
                  <a:lnTo>
                    <a:pt x="942793" y="2302510"/>
                  </a:lnTo>
                  <a:lnTo>
                    <a:pt x="932632" y="2284730"/>
                  </a:lnTo>
                  <a:lnTo>
                    <a:pt x="922470" y="2266633"/>
                  </a:lnTo>
                  <a:lnTo>
                    <a:pt x="913261" y="2249170"/>
                  </a:lnTo>
                  <a:lnTo>
                    <a:pt x="904052" y="2230755"/>
                  </a:lnTo>
                  <a:lnTo>
                    <a:pt x="894844" y="2212975"/>
                  </a:lnTo>
                  <a:lnTo>
                    <a:pt x="886270" y="2194560"/>
                  </a:lnTo>
                  <a:lnTo>
                    <a:pt x="878014" y="2176145"/>
                  </a:lnTo>
                  <a:lnTo>
                    <a:pt x="870075" y="2157413"/>
                  </a:lnTo>
                  <a:lnTo>
                    <a:pt x="862136" y="2138998"/>
                  </a:lnTo>
                  <a:lnTo>
                    <a:pt x="854515" y="2120900"/>
                  </a:lnTo>
                  <a:lnTo>
                    <a:pt x="847529" y="2102485"/>
                  </a:lnTo>
                  <a:lnTo>
                    <a:pt x="840543" y="2084388"/>
                  </a:lnTo>
                  <a:lnTo>
                    <a:pt x="827524" y="2048193"/>
                  </a:lnTo>
                  <a:lnTo>
                    <a:pt x="816092" y="2012950"/>
                  </a:lnTo>
                  <a:lnTo>
                    <a:pt x="805296" y="1978660"/>
                  </a:lnTo>
                  <a:lnTo>
                    <a:pt x="795769" y="1945640"/>
                  </a:lnTo>
                  <a:lnTo>
                    <a:pt x="786561" y="1914525"/>
                  </a:lnTo>
                  <a:lnTo>
                    <a:pt x="779257" y="1884680"/>
                  </a:lnTo>
                  <a:lnTo>
                    <a:pt x="772271" y="1856423"/>
                  </a:lnTo>
                  <a:lnTo>
                    <a:pt x="766238" y="1831023"/>
                  </a:lnTo>
                  <a:lnTo>
                    <a:pt x="761157" y="1807845"/>
                  </a:lnTo>
                  <a:lnTo>
                    <a:pt x="757029" y="1787843"/>
                  </a:lnTo>
                  <a:lnTo>
                    <a:pt x="753536" y="1770698"/>
                  </a:lnTo>
                  <a:lnTo>
                    <a:pt x="749408" y="1746250"/>
                  </a:lnTo>
                  <a:lnTo>
                    <a:pt x="739246" y="1742758"/>
                  </a:lnTo>
                  <a:lnTo>
                    <a:pt x="728767" y="1738948"/>
                  </a:lnTo>
                  <a:lnTo>
                    <a:pt x="718288" y="1734503"/>
                  </a:lnTo>
                  <a:lnTo>
                    <a:pt x="707492" y="1729423"/>
                  </a:lnTo>
                  <a:lnTo>
                    <a:pt x="697013" y="1724025"/>
                  </a:lnTo>
                  <a:lnTo>
                    <a:pt x="686216" y="1718628"/>
                  </a:lnTo>
                  <a:lnTo>
                    <a:pt x="675102" y="1712595"/>
                  </a:lnTo>
                  <a:lnTo>
                    <a:pt x="664306" y="1706245"/>
                  </a:lnTo>
                  <a:lnTo>
                    <a:pt x="653509" y="1699260"/>
                  </a:lnTo>
                  <a:lnTo>
                    <a:pt x="642395" y="1692275"/>
                  </a:lnTo>
                  <a:lnTo>
                    <a:pt x="620802" y="1677352"/>
                  </a:lnTo>
                  <a:lnTo>
                    <a:pt x="599209" y="1661477"/>
                  </a:lnTo>
                  <a:lnTo>
                    <a:pt x="577933" y="1645285"/>
                  </a:lnTo>
                  <a:lnTo>
                    <a:pt x="557293" y="1628775"/>
                  </a:lnTo>
                  <a:lnTo>
                    <a:pt x="536970" y="1612265"/>
                  </a:lnTo>
                  <a:lnTo>
                    <a:pt x="517917" y="1595755"/>
                  </a:lnTo>
                  <a:lnTo>
                    <a:pt x="500134" y="1579562"/>
                  </a:lnTo>
                  <a:lnTo>
                    <a:pt x="482987" y="1564005"/>
                  </a:lnTo>
                  <a:lnTo>
                    <a:pt x="467745" y="1549717"/>
                  </a:lnTo>
                  <a:lnTo>
                    <a:pt x="441071" y="1524317"/>
                  </a:lnTo>
                  <a:lnTo>
                    <a:pt x="419795" y="1502727"/>
                  </a:lnTo>
                  <a:lnTo>
                    <a:pt x="398520" y="1480820"/>
                  </a:lnTo>
                  <a:lnTo>
                    <a:pt x="377562" y="1458277"/>
                  </a:lnTo>
                  <a:lnTo>
                    <a:pt x="356604" y="1435417"/>
                  </a:lnTo>
                  <a:lnTo>
                    <a:pt x="335963" y="1411922"/>
                  </a:lnTo>
                  <a:lnTo>
                    <a:pt x="315323" y="1388427"/>
                  </a:lnTo>
                  <a:lnTo>
                    <a:pt x="295000" y="1363980"/>
                  </a:lnTo>
                  <a:lnTo>
                    <a:pt x="275312" y="1339532"/>
                  </a:lnTo>
                  <a:lnTo>
                    <a:pt x="255624" y="1314132"/>
                  </a:lnTo>
                  <a:lnTo>
                    <a:pt x="236572" y="1289050"/>
                  </a:lnTo>
                  <a:lnTo>
                    <a:pt x="217836" y="1263650"/>
                  </a:lnTo>
                  <a:lnTo>
                    <a:pt x="199419" y="1237932"/>
                  </a:lnTo>
                  <a:lnTo>
                    <a:pt x="181636" y="1212215"/>
                  </a:lnTo>
                  <a:lnTo>
                    <a:pt x="164489" y="1185862"/>
                  </a:lnTo>
                  <a:lnTo>
                    <a:pt x="147976" y="1159827"/>
                  </a:lnTo>
                  <a:lnTo>
                    <a:pt x="131781" y="1133792"/>
                  </a:lnTo>
                  <a:lnTo>
                    <a:pt x="116539" y="1107440"/>
                  </a:lnTo>
                  <a:lnTo>
                    <a:pt x="102250" y="1081087"/>
                  </a:lnTo>
                  <a:lnTo>
                    <a:pt x="88595" y="1055052"/>
                  </a:lnTo>
                  <a:lnTo>
                    <a:pt x="75576" y="1029017"/>
                  </a:lnTo>
                  <a:lnTo>
                    <a:pt x="63509" y="1003300"/>
                  </a:lnTo>
                  <a:lnTo>
                    <a:pt x="52713" y="977265"/>
                  </a:lnTo>
                  <a:lnTo>
                    <a:pt x="42234" y="951547"/>
                  </a:lnTo>
                  <a:lnTo>
                    <a:pt x="37470" y="938847"/>
                  </a:lnTo>
                  <a:lnTo>
                    <a:pt x="33342" y="926147"/>
                  </a:lnTo>
                  <a:lnTo>
                    <a:pt x="28897" y="913765"/>
                  </a:lnTo>
                  <a:lnTo>
                    <a:pt x="25086" y="901065"/>
                  </a:lnTo>
                  <a:lnTo>
                    <a:pt x="21276" y="888365"/>
                  </a:lnTo>
                  <a:lnTo>
                    <a:pt x="18100" y="876300"/>
                  </a:lnTo>
                  <a:lnTo>
                    <a:pt x="14925" y="863917"/>
                  </a:lnTo>
                  <a:lnTo>
                    <a:pt x="12067" y="851852"/>
                  </a:lnTo>
                  <a:lnTo>
                    <a:pt x="9526" y="839470"/>
                  </a:lnTo>
                  <a:lnTo>
                    <a:pt x="7304" y="827722"/>
                  </a:lnTo>
                  <a:lnTo>
                    <a:pt x="5081" y="815975"/>
                  </a:lnTo>
                  <a:lnTo>
                    <a:pt x="3811" y="803910"/>
                  </a:lnTo>
                  <a:lnTo>
                    <a:pt x="2223" y="792480"/>
                  </a:lnTo>
                  <a:lnTo>
                    <a:pt x="1270" y="781050"/>
                  </a:lnTo>
                  <a:lnTo>
                    <a:pt x="635" y="769620"/>
                  </a:lnTo>
                  <a:lnTo>
                    <a:pt x="0" y="758190"/>
                  </a:lnTo>
                  <a:lnTo>
                    <a:pt x="0" y="746760"/>
                  </a:lnTo>
                  <a:lnTo>
                    <a:pt x="635" y="735965"/>
                  </a:lnTo>
                  <a:lnTo>
                    <a:pt x="1588" y="718185"/>
                  </a:lnTo>
                  <a:lnTo>
                    <a:pt x="3175" y="700405"/>
                  </a:lnTo>
                  <a:lnTo>
                    <a:pt x="5081" y="683260"/>
                  </a:lnTo>
                  <a:lnTo>
                    <a:pt x="7621" y="666115"/>
                  </a:lnTo>
                  <a:lnTo>
                    <a:pt x="10479" y="649605"/>
                  </a:lnTo>
                  <a:lnTo>
                    <a:pt x="13972" y="633412"/>
                  </a:lnTo>
                  <a:lnTo>
                    <a:pt x="17465" y="617855"/>
                  </a:lnTo>
                  <a:lnTo>
                    <a:pt x="21276" y="602297"/>
                  </a:lnTo>
                  <a:lnTo>
                    <a:pt x="25721" y="586740"/>
                  </a:lnTo>
                  <a:lnTo>
                    <a:pt x="30802" y="572135"/>
                  </a:lnTo>
                  <a:lnTo>
                    <a:pt x="35883" y="557530"/>
                  </a:lnTo>
                  <a:lnTo>
                    <a:pt x="41281" y="543560"/>
                  </a:lnTo>
                  <a:lnTo>
                    <a:pt x="46997" y="529907"/>
                  </a:lnTo>
                  <a:lnTo>
                    <a:pt x="52713" y="516572"/>
                  </a:lnTo>
                  <a:lnTo>
                    <a:pt x="59063" y="503237"/>
                  </a:lnTo>
                  <a:lnTo>
                    <a:pt x="65732" y="490855"/>
                  </a:lnTo>
                  <a:lnTo>
                    <a:pt x="72400" y="478155"/>
                  </a:lnTo>
                  <a:lnTo>
                    <a:pt x="79386" y="466407"/>
                  </a:lnTo>
                  <a:lnTo>
                    <a:pt x="86372" y="454342"/>
                  </a:lnTo>
                  <a:lnTo>
                    <a:pt x="93994" y="442912"/>
                  </a:lnTo>
                  <a:lnTo>
                    <a:pt x="101615" y="431800"/>
                  </a:lnTo>
                  <a:lnTo>
                    <a:pt x="109553" y="421005"/>
                  </a:lnTo>
                  <a:lnTo>
                    <a:pt x="117174" y="410527"/>
                  </a:lnTo>
                  <a:lnTo>
                    <a:pt x="125431" y="400685"/>
                  </a:lnTo>
                  <a:lnTo>
                    <a:pt x="133369" y="390842"/>
                  </a:lnTo>
                  <a:lnTo>
                    <a:pt x="141625" y="381000"/>
                  </a:lnTo>
                  <a:lnTo>
                    <a:pt x="149882" y="371792"/>
                  </a:lnTo>
                  <a:lnTo>
                    <a:pt x="158455" y="362902"/>
                  </a:lnTo>
                  <a:lnTo>
                    <a:pt x="166711" y="354012"/>
                  </a:lnTo>
                  <a:lnTo>
                    <a:pt x="175285" y="345757"/>
                  </a:lnTo>
                  <a:lnTo>
                    <a:pt x="183541" y="337502"/>
                  </a:lnTo>
                  <a:lnTo>
                    <a:pt x="192115" y="330200"/>
                  </a:lnTo>
                  <a:lnTo>
                    <a:pt x="208945" y="314959"/>
                  </a:lnTo>
                  <a:lnTo>
                    <a:pt x="226093" y="301625"/>
                  </a:lnTo>
                  <a:lnTo>
                    <a:pt x="242605" y="288925"/>
                  </a:lnTo>
                  <a:lnTo>
                    <a:pt x="258800" y="277495"/>
                  </a:lnTo>
                  <a:lnTo>
                    <a:pt x="272357" y="268175"/>
                  </a:lnTo>
                  <a:lnTo>
                    <a:pt x="271149" y="257634"/>
                  </a:lnTo>
                  <a:lnTo>
                    <a:pt x="270193" y="246530"/>
                  </a:lnTo>
                  <a:lnTo>
                    <a:pt x="269875" y="234791"/>
                  </a:lnTo>
                  <a:lnTo>
                    <a:pt x="270193" y="223686"/>
                  </a:lnTo>
                  <a:lnTo>
                    <a:pt x="271149" y="212582"/>
                  </a:lnTo>
                  <a:lnTo>
                    <a:pt x="272422" y="201477"/>
                  </a:lnTo>
                  <a:lnTo>
                    <a:pt x="274651" y="190690"/>
                  </a:lnTo>
                  <a:lnTo>
                    <a:pt x="277199" y="179903"/>
                  </a:lnTo>
                  <a:lnTo>
                    <a:pt x="280064" y="169433"/>
                  </a:lnTo>
                  <a:lnTo>
                    <a:pt x="283567" y="158963"/>
                  </a:lnTo>
                  <a:lnTo>
                    <a:pt x="287388" y="149127"/>
                  </a:lnTo>
                  <a:lnTo>
                    <a:pt x="291846" y="139292"/>
                  </a:lnTo>
                  <a:lnTo>
                    <a:pt x="296622" y="130091"/>
                  </a:lnTo>
                  <a:lnTo>
                    <a:pt x="302035" y="120573"/>
                  </a:lnTo>
                  <a:lnTo>
                    <a:pt x="307766" y="111689"/>
                  </a:lnTo>
                  <a:lnTo>
                    <a:pt x="313816" y="103123"/>
                  </a:lnTo>
                  <a:lnTo>
                    <a:pt x="320821" y="94874"/>
                  </a:lnTo>
                  <a:lnTo>
                    <a:pt x="327508" y="86942"/>
                  </a:lnTo>
                  <a:lnTo>
                    <a:pt x="334831" y="79010"/>
                  </a:lnTo>
                  <a:lnTo>
                    <a:pt x="342792" y="71713"/>
                  </a:lnTo>
                  <a:lnTo>
                    <a:pt x="350752" y="65050"/>
                  </a:lnTo>
                  <a:lnTo>
                    <a:pt x="359031" y="58071"/>
                  </a:lnTo>
                  <a:lnTo>
                    <a:pt x="367628" y="52042"/>
                  </a:lnTo>
                  <a:lnTo>
                    <a:pt x="376543" y="46331"/>
                  </a:lnTo>
                  <a:lnTo>
                    <a:pt x="386096" y="41255"/>
                  </a:lnTo>
                  <a:lnTo>
                    <a:pt x="395330" y="36179"/>
                  </a:lnTo>
                  <a:lnTo>
                    <a:pt x="405201" y="31737"/>
                  </a:lnTo>
                  <a:lnTo>
                    <a:pt x="415072" y="27930"/>
                  </a:lnTo>
                  <a:lnTo>
                    <a:pt x="425579" y="24440"/>
                  </a:lnTo>
                  <a:lnTo>
                    <a:pt x="436087" y="21584"/>
                  </a:lnTo>
                  <a:lnTo>
                    <a:pt x="446913" y="19046"/>
                  </a:lnTo>
                  <a:lnTo>
                    <a:pt x="457739" y="16825"/>
                  </a:lnTo>
                  <a:lnTo>
                    <a:pt x="468883" y="15556"/>
                  </a:lnTo>
                  <a:lnTo>
                    <a:pt x="480028" y="14604"/>
                  </a:lnTo>
                  <a:lnTo>
                    <a:pt x="491172" y="14287"/>
                  </a:lnTo>
                  <a:lnTo>
                    <a:pt x="502635" y="14604"/>
                  </a:lnTo>
                  <a:lnTo>
                    <a:pt x="514098" y="15556"/>
                  </a:lnTo>
                  <a:lnTo>
                    <a:pt x="525243" y="16825"/>
                  </a:lnTo>
                  <a:lnTo>
                    <a:pt x="536069" y="19046"/>
                  </a:lnTo>
                  <a:lnTo>
                    <a:pt x="546895" y="21584"/>
                  </a:lnTo>
                  <a:lnTo>
                    <a:pt x="557402" y="24440"/>
                  </a:lnTo>
                  <a:lnTo>
                    <a:pt x="567273" y="27930"/>
                  </a:lnTo>
                  <a:lnTo>
                    <a:pt x="577462" y="31737"/>
                  </a:lnTo>
                  <a:lnTo>
                    <a:pt x="587333" y="36179"/>
                  </a:lnTo>
                  <a:lnTo>
                    <a:pt x="596886" y="41255"/>
                  </a:lnTo>
                  <a:lnTo>
                    <a:pt x="606438" y="46331"/>
                  </a:lnTo>
                  <a:lnTo>
                    <a:pt x="615354" y="52042"/>
                  </a:lnTo>
                  <a:lnTo>
                    <a:pt x="623951" y="58071"/>
                  </a:lnTo>
                  <a:lnTo>
                    <a:pt x="632229" y="65050"/>
                  </a:lnTo>
                  <a:lnTo>
                    <a:pt x="640190" y="71713"/>
                  </a:lnTo>
                  <a:lnTo>
                    <a:pt x="647832" y="79010"/>
                  </a:lnTo>
                  <a:lnTo>
                    <a:pt x="655474" y="86942"/>
                  </a:lnTo>
                  <a:lnTo>
                    <a:pt x="662160" y="94874"/>
                  </a:lnTo>
                  <a:lnTo>
                    <a:pt x="668529" y="103123"/>
                  </a:lnTo>
                  <a:lnTo>
                    <a:pt x="674897" y="111689"/>
                  </a:lnTo>
                  <a:lnTo>
                    <a:pt x="680628" y="120573"/>
                  </a:lnTo>
                  <a:lnTo>
                    <a:pt x="686041" y="130091"/>
                  </a:lnTo>
                  <a:lnTo>
                    <a:pt x="691136" y="139292"/>
                  </a:lnTo>
                  <a:lnTo>
                    <a:pt x="695275" y="149127"/>
                  </a:lnTo>
                  <a:lnTo>
                    <a:pt x="699415" y="158963"/>
                  </a:lnTo>
                  <a:lnTo>
                    <a:pt x="702917" y="169433"/>
                  </a:lnTo>
                  <a:lnTo>
                    <a:pt x="705783" y="179903"/>
                  </a:lnTo>
                  <a:lnTo>
                    <a:pt x="708330" y="190690"/>
                  </a:lnTo>
                  <a:lnTo>
                    <a:pt x="710241" y="201477"/>
                  </a:lnTo>
                  <a:lnTo>
                    <a:pt x="711514" y="212582"/>
                  </a:lnTo>
                  <a:lnTo>
                    <a:pt x="712151" y="223686"/>
                  </a:lnTo>
                  <a:lnTo>
                    <a:pt x="712788" y="234791"/>
                  </a:lnTo>
                  <a:lnTo>
                    <a:pt x="712151" y="246530"/>
                  </a:lnTo>
                  <a:lnTo>
                    <a:pt x="711514" y="257634"/>
                  </a:lnTo>
                  <a:lnTo>
                    <a:pt x="710241" y="268739"/>
                  </a:lnTo>
                  <a:lnTo>
                    <a:pt x="708330" y="279526"/>
                  </a:lnTo>
                  <a:lnTo>
                    <a:pt x="705783" y="290313"/>
                  </a:lnTo>
                  <a:lnTo>
                    <a:pt x="702917" y="300783"/>
                  </a:lnTo>
                  <a:lnTo>
                    <a:pt x="699415" y="310619"/>
                  </a:lnTo>
                  <a:lnTo>
                    <a:pt x="695275" y="320771"/>
                  </a:lnTo>
                  <a:lnTo>
                    <a:pt x="691136" y="330607"/>
                  </a:lnTo>
                  <a:lnTo>
                    <a:pt x="686041" y="340125"/>
                  </a:lnTo>
                  <a:lnTo>
                    <a:pt x="680628" y="349643"/>
                  </a:lnTo>
                  <a:lnTo>
                    <a:pt x="674897" y="358527"/>
                  </a:lnTo>
                  <a:lnTo>
                    <a:pt x="668529" y="367093"/>
                  </a:lnTo>
                  <a:lnTo>
                    <a:pt x="662160" y="375342"/>
                  </a:lnTo>
                  <a:lnTo>
                    <a:pt x="655474" y="383274"/>
                  </a:lnTo>
                  <a:lnTo>
                    <a:pt x="647832" y="390889"/>
                  </a:lnTo>
                  <a:lnTo>
                    <a:pt x="640190" y="398503"/>
                  </a:lnTo>
                  <a:lnTo>
                    <a:pt x="632229" y="405166"/>
                  </a:lnTo>
                  <a:lnTo>
                    <a:pt x="623951" y="411511"/>
                  </a:lnTo>
                  <a:lnTo>
                    <a:pt x="615354" y="417857"/>
                  </a:lnTo>
                  <a:lnTo>
                    <a:pt x="606438" y="423568"/>
                  </a:lnTo>
                  <a:lnTo>
                    <a:pt x="596886" y="428961"/>
                  </a:lnTo>
                  <a:lnTo>
                    <a:pt x="587333" y="434038"/>
                  </a:lnTo>
                  <a:lnTo>
                    <a:pt x="577462" y="438162"/>
                  </a:lnTo>
                  <a:lnTo>
                    <a:pt x="567273" y="442287"/>
                  </a:lnTo>
                  <a:lnTo>
                    <a:pt x="557402" y="445777"/>
                  </a:lnTo>
                  <a:lnTo>
                    <a:pt x="546895" y="448632"/>
                  </a:lnTo>
                  <a:lnTo>
                    <a:pt x="536069" y="451170"/>
                  </a:lnTo>
                  <a:lnTo>
                    <a:pt x="525243" y="453074"/>
                  </a:lnTo>
                  <a:lnTo>
                    <a:pt x="514098" y="454343"/>
                  </a:lnTo>
                  <a:lnTo>
                    <a:pt x="502635" y="455295"/>
                  </a:lnTo>
                  <a:lnTo>
                    <a:pt x="491172" y="455612"/>
                  </a:lnTo>
                  <a:lnTo>
                    <a:pt x="480028" y="455295"/>
                  </a:lnTo>
                  <a:lnTo>
                    <a:pt x="468883" y="454343"/>
                  </a:lnTo>
                  <a:lnTo>
                    <a:pt x="457739" y="453074"/>
                  </a:lnTo>
                  <a:lnTo>
                    <a:pt x="446913" y="451170"/>
                  </a:lnTo>
                  <a:lnTo>
                    <a:pt x="436087" y="448632"/>
                  </a:lnTo>
                  <a:lnTo>
                    <a:pt x="425579" y="445777"/>
                  </a:lnTo>
                  <a:lnTo>
                    <a:pt x="415072" y="442287"/>
                  </a:lnTo>
                  <a:lnTo>
                    <a:pt x="405201" y="438162"/>
                  </a:lnTo>
                  <a:lnTo>
                    <a:pt x="395330" y="434038"/>
                  </a:lnTo>
                  <a:lnTo>
                    <a:pt x="386096" y="428961"/>
                  </a:lnTo>
                  <a:lnTo>
                    <a:pt x="376543" y="423568"/>
                  </a:lnTo>
                  <a:lnTo>
                    <a:pt x="367628" y="417857"/>
                  </a:lnTo>
                  <a:lnTo>
                    <a:pt x="359031" y="411511"/>
                  </a:lnTo>
                  <a:lnTo>
                    <a:pt x="350752" y="405166"/>
                  </a:lnTo>
                  <a:lnTo>
                    <a:pt x="342792" y="398503"/>
                  </a:lnTo>
                  <a:lnTo>
                    <a:pt x="334831" y="390889"/>
                  </a:lnTo>
                  <a:lnTo>
                    <a:pt x="327508" y="383274"/>
                  </a:lnTo>
                  <a:lnTo>
                    <a:pt x="320821" y="375342"/>
                  </a:lnTo>
                  <a:lnTo>
                    <a:pt x="313816" y="367093"/>
                  </a:lnTo>
                  <a:lnTo>
                    <a:pt x="307766" y="358527"/>
                  </a:lnTo>
                  <a:lnTo>
                    <a:pt x="302035" y="349643"/>
                  </a:lnTo>
                  <a:lnTo>
                    <a:pt x="298339" y="343145"/>
                  </a:lnTo>
                  <a:lnTo>
                    <a:pt x="296905" y="344170"/>
                  </a:lnTo>
                  <a:lnTo>
                    <a:pt x="283251" y="353695"/>
                  </a:lnTo>
                  <a:lnTo>
                    <a:pt x="268644" y="364807"/>
                  </a:lnTo>
                  <a:lnTo>
                    <a:pt x="254672" y="376555"/>
                  </a:lnTo>
                  <a:lnTo>
                    <a:pt x="240382" y="389255"/>
                  </a:lnTo>
                  <a:lnTo>
                    <a:pt x="225775" y="402907"/>
                  </a:lnTo>
                  <a:lnTo>
                    <a:pt x="211485" y="417830"/>
                  </a:lnTo>
                  <a:lnTo>
                    <a:pt x="204499" y="425450"/>
                  </a:lnTo>
                  <a:lnTo>
                    <a:pt x="197196" y="433705"/>
                  </a:lnTo>
                  <a:lnTo>
                    <a:pt x="190527" y="441642"/>
                  </a:lnTo>
                  <a:lnTo>
                    <a:pt x="183541" y="450215"/>
                  </a:lnTo>
                  <a:lnTo>
                    <a:pt x="176873" y="458787"/>
                  </a:lnTo>
                  <a:lnTo>
                    <a:pt x="169887" y="467995"/>
                  </a:lnTo>
                  <a:lnTo>
                    <a:pt x="163536" y="477202"/>
                  </a:lnTo>
                  <a:lnTo>
                    <a:pt x="156868" y="486727"/>
                  </a:lnTo>
                  <a:lnTo>
                    <a:pt x="150834" y="496570"/>
                  </a:lnTo>
                  <a:lnTo>
                    <a:pt x="144801" y="507047"/>
                  </a:lnTo>
                  <a:lnTo>
                    <a:pt x="139085" y="517525"/>
                  </a:lnTo>
                  <a:lnTo>
                    <a:pt x="133369" y="527685"/>
                  </a:lnTo>
                  <a:lnTo>
                    <a:pt x="127971" y="539115"/>
                  </a:lnTo>
                  <a:lnTo>
                    <a:pt x="122573" y="550227"/>
                  </a:lnTo>
                  <a:lnTo>
                    <a:pt x="117492" y="561657"/>
                  </a:lnTo>
                  <a:lnTo>
                    <a:pt x="112729" y="573405"/>
                  </a:lnTo>
                  <a:lnTo>
                    <a:pt x="107966" y="585787"/>
                  </a:lnTo>
                  <a:lnTo>
                    <a:pt x="103837" y="597852"/>
                  </a:lnTo>
                  <a:lnTo>
                    <a:pt x="99709" y="610870"/>
                  </a:lnTo>
                  <a:lnTo>
                    <a:pt x="96216" y="623887"/>
                  </a:lnTo>
                  <a:lnTo>
                    <a:pt x="92723" y="637222"/>
                  </a:lnTo>
                  <a:lnTo>
                    <a:pt x="89230" y="650875"/>
                  </a:lnTo>
                  <a:lnTo>
                    <a:pt x="86690" y="664845"/>
                  </a:lnTo>
                  <a:lnTo>
                    <a:pt x="84467" y="679132"/>
                  </a:lnTo>
                  <a:lnTo>
                    <a:pt x="82244" y="693737"/>
                  </a:lnTo>
                  <a:lnTo>
                    <a:pt x="80657" y="708660"/>
                  </a:lnTo>
                  <a:lnTo>
                    <a:pt x="79386" y="723900"/>
                  </a:lnTo>
                  <a:lnTo>
                    <a:pt x="78434" y="739140"/>
                  </a:lnTo>
                  <a:lnTo>
                    <a:pt x="78116" y="751840"/>
                  </a:lnTo>
                  <a:lnTo>
                    <a:pt x="78434" y="764857"/>
                  </a:lnTo>
                  <a:lnTo>
                    <a:pt x="79386" y="777875"/>
                  </a:lnTo>
                  <a:lnTo>
                    <a:pt x="80339" y="790892"/>
                  </a:lnTo>
                  <a:lnTo>
                    <a:pt x="82244" y="804227"/>
                  </a:lnTo>
                  <a:lnTo>
                    <a:pt x="84467" y="817880"/>
                  </a:lnTo>
                  <a:lnTo>
                    <a:pt x="87325" y="832167"/>
                  </a:lnTo>
                  <a:lnTo>
                    <a:pt x="90501" y="846137"/>
                  </a:lnTo>
                  <a:lnTo>
                    <a:pt x="93994" y="860425"/>
                  </a:lnTo>
                  <a:lnTo>
                    <a:pt x="98122" y="874712"/>
                  </a:lnTo>
                  <a:lnTo>
                    <a:pt x="102567" y="889317"/>
                  </a:lnTo>
                  <a:lnTo>
                    <a:pt x="107648" y="903922"/>
                  </a:lnTo>
                  <a:lnTo>
                    <a:pt x="112729" y="918845"/>
                  </a:lnTo>
                  <a:lnTo>
                    <a:pt x="118445" y="933450"/>
                  </a:lnTo>
                  <a:lnTo>
                    <a:pt x="124478" y="948690"/>
                  </a:lnTo>
                  <a:lnTo>
                    <a:pt x="131146" y="963612"/>
                  </a:lnTo>
                  <a:lnTo>
                    <a:pt x="137815" y="979170"/>
                  </a:lnTo>
                  <a:lnTo>
                    <a:pt x="145118" y="994092"/>
                  </a:lnTo>
                  <a:lnTo>
                    <a:pt x="152739" y="1009650"/>
                  </a:lnTo>
                  <a:lnTo>
                    <a:pt x="160678" y="1025207"/>
                  </a:lnTo>
                  <a:lnTo>
                    <a:pt x="168934" y="1040447"/>
                  </a:lnTo>
                  <a:lnTo>
                    <a:pt x="177190" y="1056005"/>
                  </a:lnTo>
                  <a:lnTo>
                    <a:pt x="186082" y="1071562"/>
                  </a:lnTo>
                  <a:lnTo>
                    <a:pt x="194973" y="1087120"/>
                  </a:lnTo>
                  <a:lnTo>
                    <a:pt x="204499" y="1102677"/>
                  </a:lnTo>
                  <a:lnTo>
                    <a:pt x="213708" y="1118235"/>
                  </a:lnTo>
                  <a:lnTo>
                    <a:pt x="233396" y="1149032"/>
                  </a:lnTo>
                  <a:lnTo>
                    <a:pt x="254354" y="1180147"/>
                  </a:lnTo>
                  <a:lnTo>
                    <a:pt x="275947" y="1210945"/>
                  </a:lnTo>
                  <a:lnTo>
                    <a:pt x="279123" y="1209992"/>
                  </a:lnTo>
                  <a:lnTo>
                    <a:pt x="282616" y="1209357"/>
                  </a:lnTo>
                  <a:lnTo>
                    <a:pt x="286109" y="1208405"/>
                  </a:lnTo>
                  <a:lnTo>
                    <a:pt x="289602" y="1208405"/>
                  </a:lnTo>
                  <a:lnTo>
                    <a:pt x="1358778" y="1208405"/>
                  </a:lnTo>
                  <a:lnTo>
                    <a:pt x="1379418" y="1181100"/>
                  </a:lnTo>
                  <a:lnTo>
                    <a:pt x="1399106" y="1153477"/>
                  </a:lnTo>
                  <a:lnTo>
                    <a:pt x="1418159" y="1125855"/>
                  </a:lnTo>
                  <a:lnTo>
                    <a:pt x="1436259" y="1098232"/>
                  </a:lnTo>
                  <a:lnTo>
                    <a:pt x="1444833" y="1084580"/>
                  </a:lnTo>
                  <a:lnTo>
                    <a:pt x="1453089" y="1070292"/>
                  </a:lnTo>
                  <a:lnTo>
                    <a:pt x="1461345" y="1056640"/>
                  </a:lnTo>
                  <a:lnTo>
                    <a:pt x="1469284" y="1042670"/>
                  </a:lnTo>
                  <a:lnTo>
                    <a:pt x="1476905" y="1029017"/>
                  </a:lnTo>
                  <a:lnTo>
                    <a:pt x="1483891" y="1015365"/>
                  </a:lnTo>
                  <a:lnTo>
                    <a:pt x="1490877" y="1001395"/>
                  </a:lnTo>
                  <a:lnTo>
                    <a:pt x="1497228" y="987742"/>
                  </a:lnTo>
                  <a:lnTo>
                    <a:pt x="1503261" y="974407"/>
                  </a:lnTo>
                  <a:lnTo>
                    <a:pt x="1509612" y="960755"/>
                  </a:lnTo>
                  <a:lnTo>
                    <a:pt x="1515010" y="947102"/>
                  </a:lnTo>
                  <a:lnTo>
                    <a:pt x="1520091" y="933767"/>
                  </a:lnTo>
                  <a:lnTo>
                    <a:pt x="1524537" y="920432"/>
                  </a:lnTo>
                  <a:lnTo>
                    <a:pt x="1528982" y="907097"/>
                  </a:lnTo>
                  <a:lnTo>
                    <a:pt x="1533110" y="893762"/>
                  </a:lnTo>
                  <a:lnTo>
                    <a:pt x="1536604" y="881062"/>
                  </a:lnTo>
                  <a:lnTo>
                    <a:pt x="1539779" y="868045"/>
                  </a:lnTo>
                  <a:lnTo>
                    <a:pt x="1542637" y="855027"/>
                  </a:lnTo>
                  <a:lnTo>
                    <a:pt x="1544860" y="842327"/>
                  </a:lnTo>
                  <a:lnTo>
                    <a:pt x="1546447" y="829945"/>
                  </a:lnTo>
                  <a:lnTo>
                    <a:pt x="1548035" y="817245"/>
                  </a:lnTo>
                  <a:lnTo>
                    <a:pt x="1548670" y="805180"/>
                  </a:lnTo>
                  <a:lnTo>
                    <a:pt x="1549305" y="792797"/>
                  </a:lnTo>
                  <a:lnTo>
                    <a:pt x="1548988" y="781050"/>
                  </a:lnTo>
                  <a:lnTo>
                    <a:pt x="1548670" y="765175"/>
                  </a:lnTo>
                  <a:lnTo>
                    <a:pt x="1547718" y="749935"/>
                  </a:lnTo>
                  <a:lnTo>
                    <a:pt x="1546130" y="735012"/>
                  </a:lnTo>
                  <a:lnTo>
                    <a:pt x="1544542" y="719772"/>
                  </a:lnTo>
                  <a:lnTo>
                    <a:pt x="1542319" y="705485"/>
                  </a:lnTo>
                  <a:lnTo>
                    <a:pt x="1539779" y="691197"/>
                  </a:lnTo>
                  <a:lnTo>
                    <a:pt x="1537238" y="676592"/>
                  </a:lnTo>
                  <a:lnTo>
                    <a:pt x="1534063" y="662940"/>
                  </a:lnTo>
                  <a:lnTo>
                    <a:pt x="1530252" y="649287"/>
                  </a:lnTo>
                  <a:lnTo>
                    <a:pt x="1526760" y="635952"/>
                  </a:lnTo>
                  <a:lnTo>
                    <a:pt x="1522949" y="623252"/>
                  </a:lnTo>
                  <a:lnTo>
                    <a:pt x="1518503" y="610235"/>
                  </a:lnTo>
                  <a:lnTo>
                    <a:pt x="1513740" y="597535"/>
                  </a:lnTo>
                  <a:lnTo>
                    <a:pt x="1508660" y="585470"/>
                  </a:lnTo>
                  <a:lnTo>
                    <a:pt x="1503896" y="573087"/>
                  </a:lnTo>
                  <a:lnTo>
                    <a:pt x="1498498" y="561340"/>
                  </a:lnTo>
                  <a:lnTo>
                    <a:pt x="1492465" y="549910"/>
                  </a:lnTo>
                  <a:lnTo>
                    <a:pt x="1486749" y="538162"/>
                  </a:lnTo>
                  <a:lnTo>
                    <a:pt x="1480715" y="527050"/>
                  </a:lnTo>
                  <a:lnTo>
                    <a:pt x="1474682" y="516255"/>
                  </a:lnTo>
                  <a:lnTo>
                    <a:pt x="1468014" y="505460"/>
                  </a:lnTo>
                  <a:lnTo>
                    <a:pt x="1461663" y="494982"/>
                  </a:lnTo>
                  <a:lnTo>
                    <a:pt x="1454994" y="485140"/>
                  </a:lnTo>
                  <a:lnTo>
                    <a:pt x="1447691" y="475297"/>
                  </a:lnTo>
                  <a:lnTo>
                    <a:pt x="1440705" y="465772"/>
                  </a:lnTo>
                  <a:lnTo>
                    <a:pt x="1433401" y="455930"/>
                  </a:lnTo>
                  <a:lnTo>
                    <a:pt x="1426098" y="447040"/>
                  </a:lnTo>
                  <a:lnTo>
                    <a:pt x="1418476" y="437832"/>
                  </a:lnTo>
                  <a:lnTo>
                    <a:pt x="1410855" y="428942"/>
                  </a:lnTo>
                  <a:lnTo>
                    <a:pt x="1402917" y="420370"/>
                  </a:lnTo>
                  <a:lnTo>
                    <a:pt x="1395296" y="412115"/>
                  </a:lnTo>
                  <a:lnTo>
                    <a:pt x="1387357" y="404177"/>
                  </a:lnTo>
                  <a:lnTo>
                    <a:pt x="1371480" y="388302"/>
                  </a:lnTo>
                  <a:lnTo>
                    <a:pt x="1355285" y="374015"/>
                  </a:lnTo>
                  <a:lnTo>
                    <a:pt x="1338772" y="360045"/>
                  </a:lnTo>
                  <a:lnTo>
                    <a:pt x="1322260" y="347027"/>
                  </a:lnTo>
                  <a:lnTo>
                    <a:pt x="1306065" y="334962"/>
                  </a:lnTo>
                  <a:lnTo>
                    <a:pt x="1289870" y="323850"/>
                  </a:lnTo>
                  <a:lnTo>
                    <a:pt x="1273676" y="313372"/>
                  </a:lnTo>
                  <a:lnTo>
                    <a:pt x="1262693" y="306783"/>
                  </a:lnTo>
                  <a:lnTo>
                    <a:pt x="1262392" y="307587"/>
                  </a:lnTo>
                  <a:lnTo>
                    <a:pt x="1257633" y="317458"/>
                  </a:lnTo>
                  <a:lnTo>
                    <a:pt x="1252874" y="327011"/>
                  </a:lnTo>
                  <a:lnTo>
                    <a:pt x="1247481" y="336563"/>
                  </a:lnTo>
                  <a:lnTo>
                    <a:pt x="1241770" y="345160"/>
                  </a:lnTo>
                  <a:lnTo>
                    <a:pt x="1235742" y="353757"/>
                  </a:lnTo>
                  <a:lnTo>
                    <a:pt x="1229079" y="362354"/>
                  </a:lnTo>
                  <a:lnTo>
                    <a:pt x="1222416" y="370315"/>
                  </a:lnTo>
                  <a:lnTo>
                    <a:pt x="1214802" y="377957"/>
                  </a:lnTo>
                  <a:lnTo>
                    <a:pt x="1207187" y="385599"/>
                  </a:lnTo>
                  <a:lnTo>
                    <a:pt x="1199255" y="392285"/>
                  </a:lnTo>
                  <a:lnTo>
                    <a:pt x="1190689" y="398972"/>
                  </a:lnTo>
                  <a:lnTo>
                    <a:pt x="1182123" y="405022"/>
                  </a:lnTo>
                  <a:lnTo>
                    <a:pt x="1173239" y="410753"/>
                  </a:lnTo>
                  <a:lnTo>
                    <a:pt x="1164038" y="416166"/>
                  </a:lnTo>
                  <a:lnTo>
                    <a:pt x="1154520" y="421261"/>
                  </a:lnTo>
                  <a:lnTo>
                    <a:pt x="1144684" y="425719"/>
                  </a:lnTo>
                  <a:lnTo>
                    <a:pt x="1134849" y="429540"/>
                  </a:lnTo>
                  <a:lnTo>
                    <a:pt x="1124696" y="432724"/>
                  </a:lnTo>
                  <a:lnTo>
                    <a:pt x="1114226" y="435908"/>
                  </a:lnTo>
                  <a:lnTo>
                    <a:pt x="1103439" y="438455"/>
                  </a:lnTo>
                  <a:lnTo>
                    <a:pt x="1092652" y="440366"/>
                  </a:lnTo>
                  <a:lnTo>
                    <a:pt x="1081547" y="441639"/>
                  </a:lnTo>
                  <a:lnTo>
                    <a:pt x="1070443" y="442595"/>
                  </a:lnTo>
                  <a:lnTo>
                    <a:pt x="1059021" y="442913"/>
                  </a:lnTo>
                  <a:lnTo>
                    <a:pt x="1047917" y="442595"/>
                  </a:lnTo>
                  <a:lnTo>
                    <a:pt x="1036178" y="441639"/>
                  </a:lnTo>
                  <a:lnTo>
                    <a:pt x="1025390" y="440366"/>
                  </a:lnTo>
                  <a:lnTo>
                    <a:pt x="1014286" y="438455"/>
                  </a:lnTo>
                  <a:lnTo>
                    <a:pt x="1003816" y="435908"/>
                  </a:lnTo>
                  <a:lnTo>
                    <a:pt x="993663" y="432724"/>
                  </a:lnTo>
                  <a:lnTo>
                    <a:pt x="983193" y="429540"/>
                  </a:lnTo>
                  <a:lnTo>
                    <a:pt x="973040" y="425719"/>
                  </a:lnTo>
                  <a:lnTo>
                    <a:pt x="963205" y="421261"/>
                  </a:lnTo>
                  <a:lnTo>
                    <a:pt x="954004" y="416166"/>
                  </a:lnTo>
                  <a:lnTo>
                    <a:pt x="944486" y="410753"/>
                  </a:lnTo>
                  <a:lnTo>
                    <a:pt x="935602" y="405022"/>
                  </a:lnTo>
                  <a:lnTo>
                    <a:pt x="927036" y="398972"/>
                  </a:lnTo>
                  <a:lnTo>
                    <a:pt x="918787" y="392285"/>
                  </a:lnTo>
                  <a:lnTo>
                    <a:pt x="910538" y="385599"/>
                  </a:lnTo>
                  <a:lnTo>
                    <a:pt x="902923" y="377957"/>
                  </a:lnTo>
                  <a:lnTo>
                    <a:pt x="895626" y="370315"/>
                  </a:lnTo>
                  <a:lnTo>
                    <a:pt x="888646" y="362354"/>
                  </a:lnTo>
                  <a:lnTo>
                    <a:pt x="881984" y="353757"/>
                  </a:lnTo>
                  <a:lnTo>
                    <a:pt x="875955" y="345160"/>
                  </a:lnTo>
                  <a:lnTo>
                    <a:pt x="870244" y="336563"/>
                  </a:lnTo>
                  <a:lnTo>
                    <a:pt x="864851" y="327011"/>
                  </a:lnTo>
                  <a:lnTo>
                    <a:pt x="860092" y="317458"/>
                  </a:lnTo>
                  <a:lnTo>
                    <a:pt x="855650" y="307587"/>
                  </a:lnTo>
                  <a:lnTo>
                    <a:pt x="851843" y="297398"/>
                  </a:lnTo>
                  <a:lnTo>
                    <a:pt x="848353" y="287527"/>
                  </a:lnTo>
                  <a:lnTo>
                    <a:pt x="845497" y="277020"/>
                  </a:lnTo>
                  <a:lnTo>
                    <a:pt x="842959" y="266194"/>
                  </a:lnTo>
                  <a:lnTo>
                    <a:pt x="840738" y="255367"/>
                  </a:lnTo>
                  <a:lnTo>
                    <a:pt x="839469" y="244223"/>
                  </a:lnTo>
                  <a:lnTo>
                    <a:pt x="838517" y="233079"/>
                  </a:lnTo>
                  <a:lnTo>
                    <a:pt x="838200" y="221616"/>
                  </a:lnTo>
                  <a:lnTo>
                    <a:pt x="838517" y="210153"/>
                  </a:lnTo>
                  <a:lnTo>
                    <a:pt x="839469" y="198690"/>
                  </a:lnTo>
                  <a:lnTo>
                    <a:pt x="840738" y="187864"/>
                  </a:lnTo>
                  <a:lnTo>
                    <a:pt x="842959" y="176719"/>
                  </a:lnTo>
                  <a:lnTo>
                    <a:pt x="845497" y="166212"/>
                  </a:lnTo>
                  <a:lnTo>
                    <a:pt x="848353" y="155704"/>
                  </a:lnTo>
                  <a:lnTo>
                    <a:pt x="851843" y="145515"/>
                  </a:lnTo>
                  <a:lnTo>
                    <a:pt x="855650" y="135326"/>
                  </a:lnTo>
                  <a:lnTo>
                    <a:pt x="860092" y="125455"/>
                  </a:lnTo>
                  <a:lnTo>
                    <a:pt x="864851" y="116221"/>
                  </a:lnTo>
                  <a:lnTo>
                    <a:pt x="870244" y="106668"/>
                  </a:lnTo>
                  <a:lnTo>
                    <a:pt x="875955" y="97753"/>
                  </a:lnTo>
                  <a:lnTo>
                    <a:pt x="881984" y="89156"/>
                  </a:lnTo>
                  <a:lnTo>
                    <a:pt x="888646" y="80877"/>
                  </a:lnTo>
                  <a:lnTo>
                    <a:pt x="895626" y="72598"/>
                  </a:lnTo>
                  <a:lnTo>
                    <a:pt x="902923" y="64956"/>
                  </a:lnTo>
                  <a:lnTo>
                    <a:pt x="910538" y="57633"/>
                  </a:lnTo>
                  <a:lnTo>
                    <a:pt x="918787" y="50946"/>
                  </a:lnTo>
                  <a:lnTo>
                    <a:pt x="927036" y="43941"/>
                  </a:lnTo>
                  <a:lnTo>
                    <a:pt x="935602" y="37891"/>
                  </a:lnTo>
                  <a:lnTo>
                    <a:pt x="944486" y="32160"/>
                  </a:lnTo>
                  <a:lnTo>
                    <a:pt x="954004" y="26747"/>
                  </a:lnTo>
                  <a:lnTo>
                    <a:pt x="963205" y="21970"/>
                  </a:lnTo>
                  <a:lnTo>
                    <a:pt x="973040" y="17831"/>
                  </a:lnTo>
                  <a:lnTo>
                    <a:pt x="983193" y="13692"/>
                  </a:lnTo>
                  <a:lnTo>
                    <a:pt x="993663" y="10189"/>
                  </a:lnTo>
                  <a:lnTo>
                    <a:pt x="1003816" y="7323"/>
                  </a:lnTo>
                  <a:lnTo>
                    <a:pt x="1014286" y="4776"/>
                  </a:lnTo>
                  <a:lnTo>
                    <a:pt x="1025390" y="2547"/>
                  </a:lnTo>
                  <a:lnTo>
                    <a:pt x="1036178" y="1274"/>
                  </a:lnTo>
                  <a:lnTo>
                    <a:pt x="1047917" y="318"/>
                  </a:lnTo>
                  <a:lnTo>
                    <a:pt x="1059021"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lvl1pPr eaLnBrk="0" hangingPunct="0">
                <a:defRPr>
                  <a:solidFill>
                    <a:schemeClr val="tx1"/>
                  </a:solidFill>
                  <a:latin typeface="Segoe UI" panose="020B0502040204020203" pitchFamily="34" charset="0"/>
                  <a:ea typeface="微软雅黑" panose="020B0503020204020204" charset="-122"/>
                </a:defRPr>
              </a:lvl1pPr>
              <a:lvl2pPr eaLnBrk="0" hangingPunct="0">
                <a:defRPr>
                  <a:solidFill>
                    <a:schemeClr val="tx1"/>
                  </a:solidFill>
                  <a:latin typeface="Segoe UI" panose="020B0502040204020203" pitchFamily="34" charset="0"/>
                  <a:ea typeface="微软雅黑" panose="020B0503020204020204" charset="-122"/>
                </a:defRPr>
              </a:lvl2pPr>
              <a:lvl3pPr eaLnBrk="0" hangingPunct="0">
                <a:defRPr>
                  <a:solidFill>
                    <a:schemeClr val="tx1"/>
                  </a:solidFill>
                  <a:latin typeface="Segoe UI" panose="020B0502040204020203" pitchFamily="34" charset="0"/>
                  <a:ea typeface="微软雅黑" panose="020B0503020204020204" charset="-122"/>
                </a:defRPr>
              </a:lvl3pPr>
              <a:lvl4pPr eaLnBrk="0" hangingPunct="0">
                <a:defRPr>
                  <a:solidFill>
                    <a:schemeClr val="tx1"/>
                  </a:solidFill>
                  <a:latin typeface="Segoe UI" panose="020B0502040204020203" pitchFamily="34" charset="0"/>
                  <a:ea typeface="微软雅黑" panose="020B0503020204020204" charset="-122"/>
                </a:defRPr>
              </a:lvl4pPr>
              <a:lvl5pPr eaLnBrk="0" hangingPunct="0">
                <a:defRPr>
                  <a:solidFill>
                    <a:schemeClr val="tx1"/>
                  </a:solidFill>
                  <a:latin typeface="Segoe UI" panose="020B0502040204020203" pitchFamily="34" charset="0"/>
                  <a:ea typeface="微软雅黑" panose="020B0503020204020204" charset="-122"/>
                </a:defRPr>
              </a:lvl5pPr>
              <a:lvl6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6pPr>
              <a:lvl7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7pPr>
              <a:lvl8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8pPr>
              <a:lvl9pPr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charset="-122"/>
                </a:defRPr>
              </a:lvl9pPr>
            </a:lstStyle>
            <a:p>
              <a:endParaRPr lang="zh-CN" altLang="en-US"/>
            </a:p>
          </p:txBody>
        </p:sp>
      </p:grpSp>
      <p:sp>
        <p:nvSpPr>
          <p:cNvPr id="7" name="右箭头 6"/>
          <p:cNvSpPr/>
          <p:nvPr/>
        </p:nvSpPr>
        <p:spPr>
          <a:xfrm>
            <a:off x="165360" y="1205121"/>
            <a:ext cx="8763852" cy="258449"/>
          </a:xfrm>
          <a:prstGeom prst="rightArrow">
            <a:avLst>
              <a:gd name="adj1" fmla="val 50000"/>
              <a:gd name="adj2" fmla="val 65255"/>
            </a:avLst>
          </a:prstGeom>
          <a:solidFill>
            <a:srgbClr val="7BA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占位符 2"/>
          <p:cNvSpPr txBox="1"/>
          <p:nvPr/>
        </p:nvSpPr>
        <p:spPr>
          <a:xfrm>
            <a:off x="432486" y="1511459"/>
            <a:ext cx="8229600" cy="51845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zh-CN" altLang="en-US" dirty="0"/>
              <a:t>计算浮力的方式：</a:t>
            </a:r>
          </a:p>
          <a:p>
            <a:pPr marL="0" indent="0">
              <a:lnSpc>
                <a:spcPct val="100000"/>
              </a:lnSpc>
              <a:spcBef>
                <a:spcPts val="0"/>
              </a:spcBef>
              <a:buNone/>
            </a:pPr>
            <a:r>
              <a:rPr lang="zh-CN" altLang="en-US" dirty="0"/>
              <a:t>（</a:t>
            </a:r>
            <a:r>
              <a:rPr lang="en-US" altLang="zh-CN" dirty="0"/>
              <a:t>1</a:t>
            </a:r>
            <a:r>
              <a:rPr lang="zh-CN" altLang="en-US" dirty="0"/>
              <a:t>） 在弹簧测力计下悬挂一金属块，弹簧测力计示数是</a:t>
            </a:r>
            <a:r>
              <a:rPr lang="en-US" altLang="zh-CN" dirty="0"/>
              <a:t>8.1 N</a:t>
            </a:r>
            <a:r>
              <a:rPr lang="zh-CN" altLang="en-US" dirty="0"/>
              <a:t>，当把金属块浸没在水中时，测力计的示数是</a:t>
            </a:r>
            <a:r>
              <a:rPr lang="en-US" altLang="zh-CN" dirty="0"/>
              <a:t>5.1 N</a:t>
            </a:r>
            <a:r>
              <a:rPr lang="zh-CN" altLang="en-US" dirty="0"/>
              <a:t>，则金属块浸没在水中时受到的浮力为</a:t>
            </a:r>
            <a:r>
              <a:rPr lang="en-US" altLang="zh-CN" dirty="0"/>
              <a:t>__________N</a:t>
            </a:r>
            <a:r>
              <a:rPr lang="zh-CN" altLang="en-US" dirty="0"/>
              <a:t>，即</a:t>
            </a:r>
            <a:r>
              <a:rPr lang="en-US" altLang="zh-CN" i="1" dirty="0"/>
              <a:t>F</a:t>
            </a:r>
            <a:r>
              <a:rPr lang="zh-CN" altLang="en-US" baseline="-25000" dirty="0"/>
              <a:t>浮</a:t>
            </a:r>
            <a:r>
              <a:rPr lang="zh-CN" altLang="en-US" dirty="0"/>
              <a:t>＝</a:t>
            </a:r>
            <a:r>
              <a:rPr lang="en-US" altLang="zh-CN" i="1" dirty="0"/>
              <a:t>G</a:t>
            </a:r>
            <a:r>
              <a:rPr lang="zh-CN" altLang="en-US" dirty="0"/>
              <a:t>－</a:t>
            </a:r>
            <a:r>
              <a:rPr lang="en-US" altLang="zh-CN" i="1" dirty="0"/>
              <a:t>F</a:t>
            </a:r>
            <a:r>
              <a:rPr lang="en-US" altLang="zh-CN" dirty="0"/>
              <a:t>′</a:t>
            </a:r>
            <a:r>
              <a:rPr lang="zh-CN" altLang="en-US" dirty="0"/>
              <a:t>。</a:t>
            </a:r>
          </a:p>
          <a:p>
            <a:pPr marL="0" indent="0">
              <a:lnSpc>
                <a:spcPct val="100000"/>
              </a:lnSpc>
              <a:spcBef>
                <a:spcPts val="0"/>
              </a:spcBef>
              <a:buNone/>
            </a:pPr>
            <a:r>
              <a:rPr lang="zh-CN" altLang="en-US" dirty="0"/>
              <a:t>（</a:t>
            </a:r>
            <a:r>
              <a:rPr lang="en-US" altLang="zh-CN" dirty="0"/>
              <a:t>2</a:t>
            </a:r>
            <a:r>
              <a:rPr lang="zh-CN" altLang="en-US" dirty="0"/>
              <a:t>） 一个竖直悬挂在水中的圆柱体，上表面受到水的压力为</a:t>
            </a:r>
            <a:r>
              <a:rPr lang="en-US" altLang="zh-CN" dirty="0"/>
              <a:t>6 N</a:t>
            </a:r>
            <a:r>
              <a:rPr lang="zh-CN" altLang="en-US" dirty="0"/>
              <a:t>，下表面受到水的压力为</a:t>
            </a:r>
            <a:r>
              <a:rPr lang="en-US" altLang="zh-CN" dirty="0"/>
              <a:t>14 N</a:t>
            </a:r>
            <a:r>
              <a:rPr lang="zh-CN" altLang="en-US" dirty="0"/>
              <a:t>，则这个物体受到水的浮力为</a:t>
            </a:r>
            <a:r>
              <a:rPr lang="en-US" altLang="zh-CN" dirty="0"/>
              <a:t>__________N</a:t>
            </a:r>
            <a:r>
              <a:rPr lang="zh-CN" altLang="en-US" dirty="0"/>
              <a:t>，即</a:t>
            </a:r>
            <a:r>
              <a:rPr lang="en-US" altLang="zh-CN" i="1" dirty="0"/>
              <a:t>F</a:t>
            </a:r>
            <a:r>
              <a:rPr lang="zh-CN" altLang="en-US" baseline="-25000" dirty="0"/>
              <a:t>浮</a:t>
            </a:r>
            <a:r>
              <a:rPr lang="zh-CN" altLang="en-US" dirty="0"/>
              <a:t>＝</a:t>
            </a:r>
            <a:r>
              <a:rPr lang="en-US" altLang="zh-CN" i="1" dirty="0"/>
              <a:t>F</a:t>
            </a:r>
            <a:r>
              <a:rPr lang="zh-CN" altLang="en-US" baseline="-25000" dirty="0"/>
              <a:t>向上</a:t>
            </a:r>
            <a:r>
              <a:rPr lang="zh-CN" altLang="en-US" dirty="0"/>
              <a:t>－</a:t>
            </a:r>
            <a:r>
              <a:rPr lang="en-US" altLang="zh-CN" i="1" dirty="0"/>
              <a:t>F</a:t>
            </a:r>
            <a:r>
              <a:rPr lang="zh-CN" altLang="en-US" baseline="-25000" dirty="0"/>
              <a:t>向下</a:t>
            </a:r>
            <a:r>
              <a:rPr lang="zh-CN" altLang="en-US" dirty="0"/>
              <a:t>。</a:t>
            </a:r>
          </a:p>
        </p:txBody>
      </p:sp>
      <p:sp>
        <p:nvSpPr>
          <p:cNvPr id="37" name="文本框 36"/>
          <p:cNvSpPr txBox="1"/>
          <p:nvPr/>
        </p:nvSpPr>
        <p:spPr>
          <a:xfrm>
            <a:off x="1062565" y="3167390"/>
            <a:ext cx="36420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800" dirty="0">
                <a:latin typeface="+mn-lt"/>
                <a:sym typeface="+mn-ea"/>
              </a:rPr>
              <a:t>3</a:t>
            </a:r>
            <a:endParaRPr lang="en-US" altLang="en-US" sz="2800" dirty="0">
              <a:latin typeface="+mn-lt"/>
              <a:sym typeface="+mn-ea"/>
            </a:endParaRPr>
          </a:p>
        </p:txBody>
      </p:sp>
      <p:sp>
        <p:nvSpPr>
          <p:cNvPr id="15" name="文本框 14"/>
          <p:cNvSpPr txBox="1"/>
          <p:nvPr/>
        </p:nvSpPr>
        <p:spPr>
          <a:xfrm>
            <a:off x="4783665" y="4411990"/>
            <a:ext cx="364202" cy="523220"/>
          </a:xfrm>
          <a:prstGeom prst="rect">
            <a:avLst/>
          </a:prstGeom>
          <a:noFill/>
        </p:spPr>
        <p:txBody>
          <a:bodyPr wrap="none" rtlCol="0">
            <a:spAutoFit/>
          </a:bodyPr>
          <a:lstStyle>
            <a:defPPr>
              <a:defRPr lang="zh-CN"/>
            </a:defPPr>
            <a:lvl1pPr>
              <a:defRPr sz="2400" b="1">
                <a:solidFill>
                  <a:srgbClr val="FF0000"/>
                </a:solidFill>
                <a:latin typeface="楷体" panose="02010609060101010101" pitchFamily="49" charset="-122"/>
                <a:ea typeface="楷体" panose="02010609060101010101" pitchFamily="49" charset="-122"/>
              </a:defRPr>
            </a:lvl1pPr>
          </a:lstStyle>
          <a:p>
            <a:r>
              <a:rPr lang="en-US" altLang="zh-CN" sz="2800" dirty="0">
                <a:latin typeface="+mn-lt"/>
                <a:sym typeface="+mn-ea"/>
              </a:rPr>
              <a:t>8</a:t>
            </a:r>
            <a:endParaRPr lang="en-US" altLang="en-US" sz="2800" dirty="0">
              <a:latin typeface="+mn-lt"/>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1希望你喜爱物理">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1.1希望你喜爱物理">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1996</Words>
  <Application>Microsoft Office PowerPoint</Application>
  <PresentationFormat>全屏显示(4:3)</PresentationFormat>
  <Paragraphs>240</Paragraphs>
  <Slides>25</Slides>
  <Notes>1</Notes>
  <HiddenSlides>0</HiddenSlides>
  <MMClips>0</MMClips>
  <ScaleCrop>false</ScaleCrop>
  <HeadingPairs>
    <vt:vector size="4" baseType="variant">
      <vt:variant>
        <vt:lpstr>主题</vt:lpstr>
      </vt:variant>
      <vt:variant>
        <vt:i4>3</vt:i4>
      </vt:variant>
      <vt:variant>
        <vt:lpstr>幻灯片标题</vt:lpstr>
      </vt:variant>
      <vt:variant>
        <vt:i4>25</vt:i4>
      </vt:variant>
    </vt:vector>
  </HeadingPairs>
  <TitlesOfParts>
    <vt:vector size="28" baseType="lpstr">
      <vt:lpstr>Office 主题</vt:lpstr>
      <vt:lpstr>1.1希望你喜爱物理</vt:lpstr>
      <vt:lpstr>1_1.1希望你喜爱物理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408</cp:revision>
  <dcterms:created xsi:type="dcterms:W3CDTF">2018-06-13T02:01:00Z</dcterms:created>
  <dcterms:modified xsi:type="dcterms:W3CDTF">2020-04-09T07:45:54Z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2052-11.1.0.9513</vt:lpwstr>
  </property>
</Properties>
</file>