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4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325" r:id="rId10"/>
  </p:sldIdLst>
  <p:sldSz cx="9144000" cy="6858000" type="screen4x3"/>
  <p:notesSz cx="7104063" cy="10234613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416" y="-108"/>
      </p:cViewPr>
      <p:guideLst>
        <p:guide orient="horz" pos="2113"/>
        <p:guide pos="29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>
            <a:defPPr/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9EFD9D74-47D9-4702-A33C-335B63B48DBF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defPPr/>
          </a:lstStyle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defPPr/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1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defPPr/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defPPr/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defPPr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defPPr/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>
            <a:defPPr/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defPPr/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2020/10/9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custDataLst>
      <p:tags r:id="rId1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/>
          <p:cNvSpPr txBox="1"/>
          <p:nvPr/>
        </p:nvSpPr>
        <p:spPr>
          <a:xfrm>
            <a:off x="603250" y="2357755"/>
            <a:ext cx="793877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defPPr/>
          </a:lstStyle>
          <a:p>
            <a:pPr lvl="0" indent="0" algn="ctr"/>
            <a:r>
              <a:rPr lang="zh-CN" altLang="en-US" sz="4800" b="1" smtClean="0">
                <a:solidFill>
                  <a:srgbClr val="FF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第二章  改变世界的热机</a:t>
            </a:r>
          </a:p>
          <a:p>
            <a:pPr lvl="0" indent="0" algn="ctr"/>
            <a:endParaRPr lang="zh-CN" altLang="en-US" sz="3600">
              <a:solidFill>
                <a:srgbClr val="FF0000"/>
              </a:solidFill>
              <a:latin typeface="隶书"/>
              <a:ea typeface="隶书"/>
              <a:cs typeface="隶书" charset="0"/>
            </a:endParaRPr>
          </a:p>
          <a:p>
            <a:pPr lvl="0" indent="0" algn="ctr"/>
            <a:r>
              <a:rPr lang="en-US" sz="3600" smtClean="0">
                <a:solidFill>
                  <a:srgbClr val="FF0000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sz="3600" smtClean="0">
                <a:solidFill>
                  <a:srgbClr val="FF0000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</a:t>
            </a:r>
            <a:r>
              <a:rPr lang="zh-CN" sz="3600" smtClean="0">
                <a:solidFill>
                  <a:srgbClr val="FF0000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热  机</a:t>
            </a:r>
          </a:p>
        </p:txBody>
      </p:sp>
      <p:cxnSp>
        <p:nvCxnSpPr>
          <p:cNvPr id="2" name="直接连接符 1"/>
          <p:cNvCxnSpPr/>
          <p:nvPr/>
        </p:nvCxnSpPr>
        <p:spPr>
          <a:xfrm>
            <a:off x="957580" y="3354705"/>
            <a:ext cx="7229475" cy="0"/>
          </a:xfrm>
          <a:prstGeom prst="line">
            <a:avLst/>
          </a:prstGeom>
          <a:ln w="381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349885" y="227330"/>
            <a:ext cx="3070071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r>
              <a:rPr lang="zh-CN" altLang="en-US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物理  九年级上册  教科版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图片 6" descr="C:\Users\123\Desktop\杂\蒸气机1.jpg蒸气机1"/>
          <p:cNvPicPr>
            <a:picLocks noChangeAspect="1"/>
          </p:cNvPicPr>
          <p:nvPr/>
        </p:nvPicPr>
        <p:blipFill>
          <a:blip r:embed="rId2"/>
          <a:srcRect b="3859"/>
          <a:stretch>
            <a:fillRect/>
          </a:stretch>
        </p:blipFill>
        <p:spPr>
          <a:xfrm>
            <a:off x="449580" y="1522730"/>
            <a:ext cx="3930015" cy="3777615"/>
          </a:xfrm>
          <a:prstGeom prst="rect">
            <a:avLst/>
          </a:prstGeom>
          <a:noFill/>
          <a:ln w="9525">
            <a:noFill/>
          </a:ln>
          <a:effectLst>
            <a:softEdge rad="127000"/>
          </a:effectLst>
        </p:spPr>
      </p:pic>
      <p:pic>
        <p:nvPicPr>
          <p:cNvPr id="24579" name="图片 24578" descr="C:\Users\123\Desktop\杂\火箭1.jpg火箭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340" y="738505"/>
            <a:ext cx="3234055" cy="4923790"/>
          </a:xfrm>
          <a:prstGeom prst="rect">
            <a:avLst/>
          </a:prstGeom>
          <a:noFill/>
          <a:ln w="9525">
            <a:noFill/>
          </a:ln>
          <a:effectLst>
            <a:softEdge rad="127000"/>
          </a:effectLst>
        </p:spPr>
      </p:pic>
      <p:sp>
        <p:nvSpPr>
          <p:cNvPr id="2" name="文本框 1"/>
          <p:cNvSpPr txBox="1"/>
          <p:nvPr/>
        </p:nvSpPr>
        <p:spPr>
          <a:xfrm>
            <a:off x="331470" y="5700395"/>
            <a:ext cx="8717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/>
          </a:lstStyle>
          <a:p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从蒸汽机到火箭升天，你知道它们的动力来自哪里呢？</a:t>
            </a:r>
          </a:p>
        </p:txBody>
      </p:sp>
      <p:sp>
        <p:nvSpPr>
          <p:cNvPr id="3" name="五边形 2"/>
          <p:cNvSpPr/>
          <p:nvPr/>
        </p:nvSpPr>
        <p:spPr>
          <a:xfrm>
            <a:off x="647700" y="496570"/>
            <a:ext cx="1843405" cy="520065"/>
          </a:xfrm>
          <a:prstGeom prst="homePlat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/>
          </a:lstStyle>
          <a:p>
            <a:pPr algn="ctr"/>
            <a:r>
              <a:rPr lang="zh-CN" altLang="en-US" sz="2800">
                <a:solidFill>
                  <a:schemeClr val="accent6">
                    <a:lumMod val="50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导入新课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85140" y="957580"/>
            <a:ext cx="8251825" cy="698500"/>
          </a:xfrm>
          <a:prstGeom prst="rect">
            <a:avLst/>
          </a:prstGeom>
          <a:gradFill>
            <a:gsLst>
              <a:gs pos="22000">
                <a:srgbClr val="2188D1"/>
              </a:gs>
              <a:gs pos="77000">
                <a:schemeClr val="bg1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l"/>
            <a:r>
              <a:rPr lang="zh-CN" altLang="en-US" sz="3600">
                <a:ln w="12700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温度与热运动</a:t>
            </a:r>
          </a:p>
        </p:txBody>
      </p:sp>
      <p:sp>
        <p:nvSpPr>
          <p:cNvPr id="3" name="五边形 2"/>
          <p:cNvSpPr/>
          <p:nvPr/>
        </p:nvSpPr>
        <p:spPr>
          <a:xfrm>
            <a:off x="647700" y="230505"/>
            <a:ext cx="1843405" cy="520065"/>
          </a:xfrm>
          <a:prstGeom prst="homePlat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/>
          </a:lstStyle>
          <a:p>
            <a:pPr algn="ctr"/>
            <a:r>
              <a:rPr lang="zh-CN" altLang="en-US" sz="2800">
                <a:solidFill>
                  <a:schemeClr val="accent6">
                    <a:lumMod val="50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讲授新课</a:t>
            </a:r>
          </a:p>
        </p:txBody>
      </p:sp>
      <p:sp>
        <p:nvSpPr>
          <p:cNvPr id="2" name="矩形 1"/>
          <p:cNvSpPr/>
          <p:nvPr/>
        </p:nvSpPr>
        <p:spPr>
          <a:xfrm>
            <a:off x="272415" y="2173605"/>
            <a:ext cx="8515985" cy="2306955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3200" smtClean="0">
                <a:latin typeface="黑体" panose="02010609060101010101" charset="-122"/>
                <a:ea typeface="黑体" panose="02010609060101010101" charset="-122"/>
              </a:rPr>
              <a:t>改变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物体的内能有两种方式，除了热传递还可以通过做功使物体内能增加。那么，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减少物体的内能可以做功吗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7169"/>
          <p:cNvSpPr>
            <a:spLocks noRot="1"/>
          </p:cNvSpPr>
          <p:nvPr/>
        </p:nvSpPr>
        <p:spPr>
          <a:xfrm>
            <a:off x="958215" y="2189480"/>
            <a:ext cx="668528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>
              <a:lnSpc>
                <a:spcPct val="140000"/>
              </a:lnSpc>
              <a:spcBef>
                <a:spcPct val="0"/>
              </a:spcBef>
              <a:buClrTx/>
              <a:buSzTx/>
              <a:buNone/>
            </a:pPr>
            <a:endParaRPr sz="2400" b="1">
              <a:solidFill>
                <a:srgbClr val="003300"/>
              </a:solidFill>
              <a:latin typeface="Times New Roman" pitchFamily="18" charset="0"/>
              <a:ea typeface="楷体_GB2312"/>
            </a:endParaRPr>
          </a:p>
        </p:txBody>
      </p:sp>
      <p:pic>
        <p:nvPicPr>
          <p:cNvPr id="7171" name="Picture 8" descr="14-1-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909" t="6476" r="16970" b="2357"/>
          <a:stretch>
            <a:fillRect/>
          </a:stretch>
        </p:blipFill>
        <p:spPr>
          <a:xfrm>
            <a:off x="6447790" y="1432560"/>
            <a:ext cx="2266950" cy="26816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4"/>
          <p:cNvSpPr/>
          <p:nvPr/>
        </p:nvSpPr>
        <p:spPr>
          <a:xfrm>
            <a:off x="856615" y="1551940"/>
            <a:ext cx="1963420" cy="521970"/>
          </a:xfrm>
          <a:prstGeom prst="rect">
            <a:avLst/>
          </a:prstGeom>
          <a:gradFill rotWithShape="1">
            <a:gsLst>
              <a:gs pos="0">
                <a:srgbClr val="D1E8FF">
                  <a:alpha val="100000"/>
                </a:srgbClr>
              </a:gs>
              <a:gs pos="100000">
                <a:srgbClr val="99CCFF">
                  <a:alpha val="100000"/>
                </a:srgbClr>
              </a:gs>
            </a:gsLst>
            <a:lin ang="5400000" scaled="1"/>
          </a:gradFill>
          <a:ln w="1905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>
            <a:spAutoFit/>
          </a:bodyPr>
          <a:lstStyle>
            <a:defPPr/>
          </a:lstStyle>
          <a:p>
            <a:pPr algn="ctr"/>
            <a:r>
              <a:rPr lang="zh-CN" altLang="en-US" sz="2800" b="1">
                <a:latin typeface="Arial"/>
              </a:rPr>
              <a:t>演示实验</a:t>
            </a:r>
            <a:endParaRPr lang="en-US" altLang="x-none" sz="2800" b="1">
              <a:latin typeface="Times New Roman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3560" y="4520565"/>
            <a:ext cx="8056245" cy="1383665"/>
          </a:xfrm>
          <a:prstGeom prst="rect">
            <a:avLst/>
          </a:prstGeom>
          <a:solidFill>
            <a:srgbClr val="D3FCB4">
              <a:alpha val="100000"/>
            </a:srgbClr>
          </a:solidFill>
          <a:ln w="9525">
            <a:noFill/>
          </a:ln>
          <a:effectLst>
            <a:outerShdw dist="107763" dir="2699999" algn="ctr" rotWithShape="0">
              <a:srgbClr val="808080">
                <a:alpha val="50000"/>
              </a:srgbClr>
            </a:outerShdw>
          </a:effectLst>
        </p:spPr>
        <p:txBody>
          <a:bodyPr vert="horz" wrap="square" anchor="t">
            <a:spAutoFit/>
          </a:bodyPr>
          <a:lstStyle>
            <a:defPPr/>
          </a:lstStyle>
          <a:p>
            <a:r>
              <a:rPr lang="zh-CN" altLang="en-US" sz="2800" b="1">
                <a:solidFill>
                  <a:srgbClr val="0066CC"/>
                </a:solidFill>
                <a:latin typeface="楷体_GB2312" panose="02010609030101010101" charset="-122"/>
              </a:rPr>
              <a:t>　　</a:t>
            </a:r>
            <a:r>
              <a:rPr lang="zh-CN" altLang="en-US" sz="2800" b="1">
                <a:latin typeface="楷体_GB2312" panose="02010609030101010101" charset="-122"/>
              </a:rPr>
              <a:t>能量转化：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燃料燃烧时</a:t>
            </a:r>
            <a:r>
              <a:rPr lang="zh-CN" altLang="en-US" sz="2800" b="1">
                <a:solidFill>
                  <a:srgbClr val="CC0000"/>
                </a:solidFill>
                <a:latin typeface="Arial"/>
              </a:rPr>
              <a:t>化学能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转化为</a:t>
            </a:r>
            <a:r>
              <a:rPr lang="zh-CN" altLang="en-US" sz="2800" b="1">
                <a:solidFill>
                  <a:srgbClr val="CC0000"/>
                </a:solidFill>
                <a:latin typeface="Arial"/>
              </a:rPr>
              <a:t>内能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，传给</a:t>
            </a:r>
            <a:r>
              <a:rPr lang="zh-CN" altLang="en-US" sz="2800" b="1">
                <a:latin typeface="Arial"/>
              </a:rPr>
              <a:t>水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和</a:t>
            </a:r>
            <a:r>
              <a:rPr lang="zh-CN" altLang="en-US" sz="2800" b="1">
                <a:solidFill>
                  <a:srgbClr val="000000"/>
                </a:solidFill>
                <a:latin typeface="Arial"/>
              </a:rPr>
              <a:t>水蒸气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；水蒸气把塞子冲出去，</a:t>
            </a:r>
            <a:r>
              <a:rPr lang="zh-CN" altLang="en-US" sz="2800" b="1">
                <a:solidFill>
                  <a:srgbClr val="CC0000"/>
                </a:solidFill>
                <a:latin typeface="Arial"/>
              </a:rPr>
              <a:t>内能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转化为塞子的</a:t>
            </a:r>
            <a:r>
              <a:rPr lang="zh-CN" altLang="en-US" sz="2800" b="1">
                <a:solidFill>
                  <a:srgbClr val="CC0000"/>
                </a:solidFill>
                <a:latin typeface="Arial"/>
              </a:rPr>
              <a:t>动能</a:t>
            </a:r>
            <a:r>
              <a:rPr lang="zh-CN" altLang="en-US" sz="2800" b="1">
                <a:solidFill>
                  <a:srgbClr val="0066CC"/>
                </a:solidFill>
                <a:latin typeface="Arial"/>
              </a:rPr>
              <a:t>。</a:t>
            </a:r>
          </a:p>
        </p:txBody>
      </p:sp>
      <p:sp>
        <p:nvSpPr>
          <p:cNvPr id="7174" name="文本框 7173"/>
          <p:cNvSpPr txBox="1"/>
          <p:nvPr/>
        </p:nvSpPr>
        <p:spPr>
          <a:xfrm>
            <a:off x="1224915" y="2422525"/>
            <a:ext cx="49517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>
            <a:defPPr/>
          </a:lstStyle>
          <a:p>
            <a:r>
              <a:rPr lang="zh-CN" altLang="en-US" sz="2400" b="1">
                <a:solidFill>
                  <a:schemeClr val="tx2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软木塞冲出</a:t>
            </a:r>
            <a:r>
              <a:rPr lang="en-US" altLang="x-none" sz="2400" b="1">
                <a:solidFill>
                  <a:schemeClr val="tx2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;</a:t>
            </a:r>
            <a:r>
              <a:rPr lang="zh-CN" altLang="en-US" sz="2400" b="1">
                <a:solidFill>
                  <a:schemeClr val="tx2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管口有“白气”产生。</a:t>
            </a:r>
          </a:p>
        </p:txBody>
      </p:sp>
      <p:sp>
        <p:nvSpPr>
          <p:cNvPr id="7175" name="文本框 7174"/>
          <p:cNvSpPr txBox="1"/>
          <p:nvPr/>
        </p:nvSpPr>
        <p:spPr>
          <a:xfrm>
            <a:off x="1123315" y="3284220"/>
            <a:ext cx="5244465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>
            <a:defPPr/>
          </a:lstStyle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水蒸气对木塞做功</a:t>
            </a:r>
            <a:r>
              <a:rPr lang="en-US" altLang="x-none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内能减少</a:t>
            </a:r>
            <a:r>
              <a:rPr lang="en-US" altLang="x-none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它的温度下降</a:t>
            </a:r>
            <a:r>
              <a:rPr lang="en-US" altLang="x-none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水蒸气液化成小水珠。</a:t>
            </a:r>
          </a:p>
        </p:txBody>
      </p:sp>
      <p:sp>
        <p:nvSpPr>
          <p:cNvPr id="7176" name="文本框 7175"/>
          <p:cNvSpPr txBox="1"/>
          <p:nvPr/>
        </p:nvSpPr>
        <p:spPr>
          <a:xfrm>
            <a:off x="222885" y="2420620"/>
            <a:ext cx="9893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现象：</a:t>
            </a:r>
          </a:p>
        </p:txBody>
      </p:sp>
      <p:sp>
        <p:nvSpPr>
          <p:cNvPr id="7177" name="文本框 7176"/>
          <p:cNvSpPr txBox="1"/>
          <p:nvPr/>
        </p:nvSpPr>
        <p:spPr>
          <a:xfrm>
            <a:off x="222885" y="3291840"/>
            <a:ext cx="8642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说明：</a:t>
            </a:r>
          </a:p>
        </p:txBody>
      </p:sp>
      <p:sp>
        <p:nvSpPr>
          <p:cNvPr id="7178" name="矩形 7177"/>
          <p:cNvSpPr/>
          <p:nvPr/>
        </p:nvSpPr>
        <p:spPr>
          <a:xfrm>
            <a:off x="544195" y="635000"/>
            <a:ext cx="2971165" cy="4559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67500" lnSpcReduction="10000"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algn="ctr"/>
            <a:r>
              <a:rPr lang="zh-CN" altLang="en-US" sz="36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黑体" panose="02010609060101010101" charset="-122"/>
                <a:ea typeface="黑体" panose="02010609060101010101" charset="-122"/>
              </a:rPr>
              <a:t>利用内能来做功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174" grpId="0"/>
      <p:bldP spid="71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662305" y="1087755"/>
            <a:ext cx="8119745" cy="39693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marR="0" defTabSz="457200">
              <a:lnSpc>
                <a:spcPct val="150000"/>
              </a:lnSpc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zh-CN" altLang="en-US" sz="2400" b="1" kern="1200" cap="none" spc="0" normalizeH="0" baseline="0" noProof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内能有两个重要的应用：</a:t>
            </a:r>
            <a:r>
              <a:rPr kumimoji="0" lang="zh-CN" altLang="en-US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一是利用内能</a:t>
            </a:r>
            <a:r>
              <a:rPr kumimoji="0" lang="zh-CN" altLang="en-US" sz="24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直接对物体加热</a:t>
            </a:r>
            <a:r>
              <a:rPr kumimoji="0" lang="zh-CN" altLang="en-US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，如生火取暖。二是利用内能来</a:t>
            </a:r>
            <a:r>
              <a:rPr kumimoji="0" lang="zh-CN" altLang="en-US" sz="24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做功</a:t>
            </a:r>
            <a:r>
              <a:rPr kumimoji="0" lang="zh-CN" altLang="en-US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。</a:t>
            </a:r>
          </a:p>
          <a:p>
            <a:pPr marR="0" defTabSz="457200">
              <a:lnSpc>
                <a:spcPct val="150000"/>
              </a:lnSpc>
              <a:buClrTx/>
              <a:buSzTx/>
              <a:buFontTx/>
              <a:defRPr/>
            </a:pPr>
            <a:endParaRPr kumimoji="0" lang="en-US" altLang="zh-CN" sz="2400" b="1" kern="1200" cap="none" spc="0" normalizeH="0" baseline="0" noProof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R="0" defTabSz="457200">
              <a:lnSpc>
                <a:spcPct val="150000"/>
              </a:lnSpc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zh-CN" altLang="en-US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热机是通过燃料燃烧获得内能并转化为机械能的</a:t>
            </a:r>
            <a:endParaRPr kumimoji="0" lang="en-US" altLang="zh-CN" sz="2400" b="1" kern="1200" cap="none" spc="0" normalizeH="0" baseline="0" noProof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defTabSz="457200">
              <a:lnSpc>
                <a:spcPct val="150000"/>
              </a:lnSpc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zh-CN" altLang="en-US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装置。</a:t>
            </a:r>
          </a:p>
          <a:p>
            <a:pPr marR="0" defTabSz="457200">
              <a:lnSpc>
                <a:spcPct val="150000"/>
              </a:lnSpc>
              <a:buClrTx/>
              <a:buSzTx/>
              <a:buFontTx/>
              <a:defRPr/>
            </a:pPr>
            <a:endParaRPr kumimoji="0" lang="en-US" altLang="zh-CN" sz="2400" b="1" kern="1200" cap="none" spc="0" normalizeH="0" baseline="0" noProof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defTabSz="457200">
              <a:lnSpc>
                <a:spcPct val="150000"/>
              </a:lnSpc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</a:t>
            </a:r>
            <a:r>
              <a:rPr kumimoji="0" lang="zh-CN" altLang="en-US" sz="24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热机工作时能量转化过程：</a:t>
            </a: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3038475" y="5372100"/>
            <a:ext cx="79216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551363" y="5367338"/>
            <a:ext cx="79216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076575" y="5024438"/>
            <a:ext cx="72072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/>
          </a:lstStyle>
          <a:p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</a:rPr>
              <a:t>燃烧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62475" y="5022850"/>
            <a:ext cx="720725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/>
          </a:lstStyle>
          <a:p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</a:rPr>
              <a:t>做功</a:t>
            </a:r>
          </a:p>
        </p:txBody>
      </p:sp>
      <p:sp>
        <p:nvSpPr>
          <p:cNvPr id="47" name="矩形 46"/>
          <p:cNvSpPr/>
          <p:nvPr/>
        </p:nvSpPr>
        <p:spPr>
          <a:xfrm>
            <a:off x="1042988" y="5114925"/>
            <a:ext cx="2041525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zh-C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燃料的化学能</a:t>
            </a:r>
            <a:endParaRPr lang="zh-CN" altLang="en-US">
              <a:latin typeface="Arial" pitchFamily="34" charset="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792538" y="5103813"/>
            <a:ext cx="80327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zh-C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内能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5310188" y="5103813"/>
            <a:ext cx="1112837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zh-C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机械能</a:t>
            </a:r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charRg st="50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>
                                            <p:txEl>
                                              <p:charRg st="50" end="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charRg st="75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>
                                            <p:txEl>
                                              <p:charRg st="75" end="8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charRg st="8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>
                                            <p:txEl>
                                              <p:charRg st="83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85140" y="957580"/>
            <a:ext cx="8251825" cy="698500"/>
          </a:xfrm>
          <a:prstGeom prst="rect">
            <a:avLst/>
          </a:prstGeom>
          <a:gradFill>
            <a:gsLst>
              <a:gs pos="22000">
                <a:srgbClr val="2188D1"/>
              </a:gs>
              <a:gs pos="77000">
                <a:schemeClr val="bg1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l"/>
            <a:r>
              <a:rPr lang="zh-CN" altLang="en-US" sz="3600">
                <a:ln w="12700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蒸气机</a:t>
            </a:r>
          </a:p>
        </p:txBody>
      </p:sp>
      <p:sp>
        <p:nvSpPr>
          <p:cNvPr id="3" name="五边形 2"/>
          <p:cNvSpPr/>
          <p:nvPr/>
        </p:nvSpPr>
        <p:spPr>
          <a:xfrm>
            <a:off x="647700" y="230505"/>
            <a:ext cx="1843405" cy="520065"/>
          </a:xfrm>
          <a:prstGeom prst="homePlat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/>
          </a:lstStyle>
          <a:p>
            <a:pPr algn="ctr"/>
            <a:r>
              <a:rPr lang="zh-CN" altLang="en-US" sz="2800">
                <a:solidFill>
                  <a:schemeClr val="accent6">
                    <a:lumMod val="50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讲授新课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47270" y="1874568"/>
            <a:ext cx="33622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/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1.</a:t>
            </a:r>
            <a:r>
              <a:rPr lang="zh-CN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蒸汽机</a:t>
            </a:r>
            <a:r>
              <a:rPr lang="zh-CN" altLang="zh-CN" sz="2400" b="1">
                <a:solidFill>
                  <a:srgbClr val="FF0000"/>
                </a:solidFill>
                <a:latin typeface="+mn-ea"/>
                <a:ea typeface="+mn-ea"/>
              </a:rPr>
              <a:t>是最早的</a:t>
            </a:r>
            <a:r>
              <a:rPr lang="zh-CN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热机</a:t>
            </a:r>
            <a:r>
              <a:rPr lang="zh-CN" altLang="en-US" sz="2400" b="1" smtClean="0">
                <a:solidFill>
                  <a:srgbClr val="FF0000"/>
                </a:solidFill>
                <a:latin typeface="+mn-ea"/>
                <a:ea typeface="+mn-ea"/>
              </a:rPr>
              <a:t>。</a:t>
            </a:r>
            <a:endParaRPr lang="zh-CN" altLang="en-US" sz="24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945" y="2498725"/>
            <a:ext cx="5451475" cy="408876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892493" y="1242378"/>
            <a:ext cx="7358062" cy="16843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燃料燃烧时化学能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转化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为内能，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传给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水和水蒸气，</a:t>
            </a:r>
            <a:endParaRPr lang="en-US" altLang="zh-CN" sz="2400" b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水蒸气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进入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气缸对活塞做功，通过活塞的直线运动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带</a:t>
            </a:r>
            <a:endParaRPr lang="en-US" altLang="zh-C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动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飞轮做圆周运动。</a:t>
            </a:r>
            <a:endParaRPr lang="zh-CN" altLang="en-US" sz="2400" b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47270" y="782368"/>
            <a:ext cx="336228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/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2.</a:t>
            </a:r>
            <a:r>
              <a:rPr lang="zh-CN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蒸汽机</a:t>
            </a:r>
            <a:r>
              <a:rPr lang="zh-CN" altLang="zh-CN" sz="2400" b="1">
                <a:solidFill>
                  <a:srgbClr val="FF0000"/>
                </a:solidFill>
                <a:latin typeface="+mn-ea"/>
                <a:ea typeface="+mn-ea"/>
              </a:rPr>
              <a:t>是怎样工作的</a:t>
            </a:r>
            <a:endParaRPr lang="zh-CN" altLang="en-US" sz="24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7535" y="3608705"/>
            <a:ext cx="7948930" cy="1198880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蒸汽机的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工作原理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是将燃料的化学能转化为水蒸气的内能，再由水蒸气膨胀做功，把内能转化为机械能。</a:t>
            </a:r>
            <a:endParaRPr lang="zh-CN" altLang="en-US"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charRg st="47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charRg st="47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85140" y="957580"/>
            <a:ext cx="8251825" cy="698500"/>
          </a:xfrm>
          <a:prstGeom prst="rect">
            <a:avLst/>
          </a:prstGeom>
          <a:gradFill>
            <a:gsLst>
              <a:gs pos="22000">
                <a:srgbClr val="2188D1"/>
              </a:gs>
              <a:gs pos="77000">
                <a:schemeClr val="bg1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l"/>
            <a:r>
              <a:rPr lang="zh-CN" altLang="en-US" sz="3600">
                <a:ln w="12700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形形色色的热机</a:t>
            </a:r>
          </a:p>
        </p:txBody>
      </p:sp>
      <p:sp>
        <p:nvSpPr>
          <p:cNvPr id="4" name="五边形 3"/>
          <p:cNvSpPr/>
          <p:nvPr/>
        </p:nvSpPr>
        <p:spPr>
          <a:xfrm>
            <a:off x="647700" y="230505"/>
            <a:ext cx="1843405" cy="520065"/>
          </a:xfrm>
          <a:prstGeom prst="homePlat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/>
          </a:lstStyle>
          <a:p>
            <a:pPr algn="ctr"/>
            <a:r>
              <a:rPr lang="zh-CN" altLang="en-US" sz="2800">
                <a:solidFill>
                  <a:schemeClr val="accent6">
                    <a:lumMod val="50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讲授新课</a:t>
            </a:r>
          </a:p>
        </p:txBody>
      </p:sp>
      <p:grpSp>
        <p:nvGrpSpPr>
          <p:cNvPr id="6" name="组合 11266"/>
          <p:cNvGrpSpPr/>
          <p:nvPr/>
        </p:nvGrpSpPr>
        <p:grpSpPr>
          <a:xfrm>
            <a:off x="344805" y="3799991"/>
            <a:ext cx="1906905" cy="2469188"/>
            <a:chOff x="302" y="-134"/>
            <a:chExt cx="1277" cy="1653"/>
          </a:xfrm>
        </p:grpSpPr>
        <p:sp>
          <p:nvSpPr>
            <p:cNvPr id="8" name="矩形 11267"/>
            <p:cNvSpPr>
              <a:spLocks noChangeArrowheads="1"/>
            </p:cNvSpPr>
            <p:nvPr/>
          </p:nvSpPr>
          <p:spPr bwMode="auto">
            <a:xfrm>
              <a:off x="302" y="1252"/>
              <a:ext cx="1277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/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微软雅黑" panose="020B0503020204020204" charset="-122"/>
                  <a:ea typeface="微软雅黑"/>
                </a:rPr>
                <a:t> 蒸汽机车</a:t>
              </a:r>
            </a:p>
          </p:txBody>
        </p:sp>
        <p:pic>
          <p:nvPicPr>
            <p:cNvPr id="9" name="图片 11268" descr="C:\Users\123\Desktop\杂\蒸气机1.jpg蒸气机1"/>
            <p:cNvPicPr>
              <a:picLocks noChangeAspect="1" noChangeArrowheads="1"/>
            </p:cNvPicPr>
            <p:nvPr/>
          </p:nvPicPr>
          <p:blipFill>
            <a:blip r:embed="rId2"/>
            <a:srcRect b="4485"/>
            <a:stretch>
              <a:fillRect/>
            </a:stretch>
          </p:blipFill>
          <p:spPr bwMode="auto">
            <a:xfrm>
              <a:off x="396" y="-134"/>
              <a:ext cx="1089" cy="1325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组合 9"/>
          <p:cNvGrpSpPr/>
          <p:nvPr/>
        </p:nvGrpSpPr>
        <p:grpSpPr>
          <a:xfrm>
            <a:off x="7377773" y="3799557"/>
            <a:ext cx="1740535" cy="2470573"/>
            <a:chOff x="46" y="319"/>
            <a:chExt cx="1474" cy="2091"/>
          </a:xfrm>
        </p:grpSpPr>
        <p:pic>
          <p:nvPicPr>
            <p:cNvPr id="11" name="图片 11276" descr="C:\Users\123\Desktop\杂\火箭1.jpg火箭1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143" y="319"/>
              <a:ext cx="1122" cy="1707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矩形 11277"/>
            <p:cNvSpPr>
              <a:spLocks noChangeArrowheads="1"/>
            </p:cNvSpPr>
            <p:nvPr/>
          </p:nvSpPr>
          <p:spPr bwMode="auto">
            <a:xfrm>
              <a:off x="46" y="2072"/>
              <a:ext cx="1474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/>
            </a:lstStyle>
            <a:p>
              <a:pPr algn="ctr"/>
              <a:r>
                <a:rPr lang="zh-CN" altLang="en-US" sz="2000" b="1">
                  <a:solidFill>
                    <a:srgbClr val="FF0000"/>
                  </a:solidFill>
                  <a:latin typeface="微软雅黑" panose="020B0503020204020204" charset="-122"/>
                  <a:ea typeface="微软雅黑"/>
                </a:rPr>
                <a:t> 火箭发动机</a:t>
              </a:r>
            </a:p>
          </p:txBody>
        </p:sp>
      </p:grpSp>
      <p:grpSp>
        <p:nvGrpSpPr>
          <p:cNvPr id="13" name="组合 2"/>
          <p:cNvGrpSpPr/>
          <p:nvPr/>
        </p:nvGrpSpPr>
        <p:grpSpPr>
          <a:xfrm>
            <a:off x="2430780" y="3812540"/>
            <a:ext cx="4732883" cy="1808693"/>
            <a:chOff x="530" y="7100"/>
            <a:chExt cx="10010" cy="3826"/>
          </a:xfrm>
        </p:grpSpPr>
        <p:grpSp>
          <p:nvGrpSpPr>
            <p:cNvPr id="14" name="组合 11272"/>
            <p:cNvGrpSpPr/>
            <p:nvPr/>
          </p:nvGrpSpPr>
          <p:grpSpPr>
            <a:xfrm>
              <a:off x="6048" y="7100"/>
              <a:ext cx="4493" cy="3826"/>
              <a:chOff x="83" y="0"/>
              <a:chExt cx="1797" cy="1530"/>
            </a:xfrm>
          </p:grpSpPr>
          <p:pic>
            <p:nvPicPr>
              <p:cNvPr id="18" name="图片 11273" descr="C:\Users\123\Desktop\杂\喷气.jpg喷气"/>
              <p:cNvPicPr>
                <a:picLocks noChangeAspect="1" noChangeArrowheads="1"/>
              </p:cNvPicPr>
              <p:nvPr/>
            </p:nvPicPr>
            <p:blipFill>
              <a:blip r:embed="rId4"/>
              <a:srcRect b="6827"/>
              <a:stretch>
                <a:fillRect/>
              </a:stretch>
            </p:blipFill>
            <p:spPr bwMode="auto">
              <a:xfrm>
                <a:off x="83" y="0"/>
                <a:ext cx="1797" cy="1179"/>
              </a:xfrm>
              <a:prstGeom prst="rect">
                <a:avLst/>
              </a:prstGeom>
              <a:noFill/>
              <a:ln w="31750">
                <a:solidFill>
                  <a:schemeClr val="accent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矩形 11274"/>
              <p:cNvSpPr>
                <a:spLocks noChangeArrowheads="1"/>
              </p:cNvSpPr>
              <p:nvPr/>
            </p:nvSpPr>
            <p:spPr bwMode="auto">
              <a:xfrm>
                <a:off x="181" y="1193"/>
                <a:ext cx="1497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defPPr/>
              </a:lstStyle>
              <a:p>
                <a:pPr algn="ctr"/>
                <a:r>
                  <a:rPr lang="zh-CN" altLang="en-US" sz="2000" b="1">
                    <a:solidFill>
                      <a:srgbClr val="FF0000"/>
                    </a:solidFill>
                    <a:latin typeface="微软雅黑" panose="020B0503020204020204" charset="-122"/>
                    <a:ea typeface="微软雅黑"/>
                  </a:rPr>
                  <a:t> 喷气发动机</a:t>
                </a:r>
              </a:p>
            </p:txBody>
          </p:sp>
        </p:grpSp>
        <p:grpSp>
          <p:nvGrpSpPr>
            <p:cNvPr id="15" name="组合 11278"/>
            <p:cNvGrpSpPr/>
            <p:nvPr/>
          </p:nvGrpSpPr>
          <p:grpSpPr>
            <a:xfrm>
              <a:off x="530" y="7153"/>
              <a:ext cx="4991" cy="3738"/>
              <a:chOff x="8" y="21"/>
              <a:chExt cx="1996" cy="1495"/>
            </a:xfrm>
          </p:grpSpPr>
          <p:pic>
            <p:nvPicPr>
              <p:cNvPr id="16" name="图片 11279" descr="C:\Users\123\Desktop\杂\火电站.jpg火电站"/>
              <p:cNvPicPr>
                <a:picLocks noChangeAspect="1" noChangeArrowheads="1"/>
              </p:cNvPicPr>
              <p:nvPr/>
            </p:nvPicPr>
            <p:blipFill>
              <a:blip r:embed="rId5"/>
              <a:srcRect b="5206"/>
              <a:stretch>
                <a:fillRect/>
              </a:stretch>
            </p:blipFill>
            <p:spPr bwMode="auto">
              <a:xfrm>
                <a:off x="91" y="21"/>
                <a:ext cx="1841" cy="1158"/>
              </a:xfrm>
              <a:prstGeom prst="rect">
                <a:avLst/>
              </a:prstGeom>
              <a:noFill/>
              <a:ln w="31750">
                <a:solidFill>
                  <a:schemeClr val="accent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" name="矩形 11280"/>
              <p:cNvSpPr>
                <a:spLocks noChangeArrowheads="1"/>
              </p:cNvSpPr>
              <p:nvPr/>
            </p:nvSpPr>
            <p:spPr bwMode="auto">
              <a:xfrm>
                <a:off x="8" y="1179"/>
                <a:ext cx="1996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defPPr/>
              </a:lstStyle>
              <a:p>
                <a:pPr algn="ctr"/>
                <a:r>
                  <a:rPr lang="zh-CN" altLang="en-US" sz="2000" b="1">
                    <a:solidFill>
                      <a:srgbClr val="FF0000"/>
                    </a:solidFill>
                    <a:latin typeface="微软雅黑" panose="020B0503020204020204" charset="-122"/>
                    <a:ea typeface="微软雅黑"/>
                  </a:rPr>
                  <a:t> 火电站的汽轮机</a:t>
                </a:r>
              </a:p>
            </p:txBody>
          </p:sp>
        </p:grpSp>
      </p:grpSp>
      <p:sp>
        <p:nvSpPr>
          <p:cNvPr id="20" name="TextBox 27"/>
          <p:cNvSpPr txBox="1">
            <a:spLocks noChangeArrowheads="1"/>
          </p:cNvSpPr>
          <p:nvPr/>
        </p:nvSpPr>
        <p:spPr bwMode="auto">
          <a:xfrm>
            <a:off x="136525" y="1707515"/>
            <a:ext cx="8982075" cy="17532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/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400" smtClean="0">
                <a:latin typeface="+mn-ea"/>
                <a:ea typeface="+mn-ea"/>
              </a:rPr>
              <a:t>现代热机种类繁多，</a:t>
            </a:r>
            <a:r>
              <a:rPr lang="zh-CN" altLang="en-US" sz="2400" b="1" smtClean="0">
                <a:solidFill>
                  <a:srgbClr val="FF0000"/>
                </a:solidFill>
                <a:latin typeface="+mn-ea"/>
                <a:ea typeface="+mn-ea"/>
              </a:rPr>
              <a:t>蒸汽轮机</a:t>
            </a:r>
            <a:r>
              <a:rPr lang="zh-CN" altLang="en-US" sz="2400" smtClean="0">
                <a:latin typeface="+mn-ea"/>
                <a:ea typeface="+mn-ea"/>
              </a:rPr>
              <a:t>主要用于火车、轮船等大型机械上，也可进行</a:t>
            </a:r>
            <a:r>
              <a:rPr lang="zh-CN" altLang="en-US" sz="2400" b="1" smtClean="0">
                <a:solidFill>
                  <a:srgbClr val="FF0000"/>
                </a:solidFill>
                <a:latin typeface="+mn-ea"/>
                <a:ea typeface="+mn-ea"/>
              </a:rPr>
              <a:t>火力发电</a:t>
            </a:r>
            <a:r>
              <a:rPr lang="zh-CN" altLang="en-US" sz="2400" smtClean="0">
                <a:latin typeface="+mn-ea"/>
                <a:ea typeface="+mn-ea"/>
              </a:rPr>
              <a:t>；汽油机和柴油机等</a:t>
            </a:r>
            <a:r>
              <a:rPr lang="zh-CN" altLang="en-US" sz="2400" b="1" smtClean="0">
                <a:solidFill>
                  <a:srgbClr val="FF0000"/>
                </a:solidFill>
                <a:latin typeface="+mn-ea"/>
                <a:ea typeface="+mn-ea"/>
              </a:rPr>
              <a:t>内燃机</a:t>
            </a:r>
            <a:r>
              <a:rPr lang="zh-CN" altLang="en-US" sz="2400" smtClean="0">
                <a:latin typeface="+mn-ea"/>
                <a:ea typeface="+mn-ea"/>
              </a:rPr>
              <a:t>主要用于汽车、农用机械上；</a:t>
            </a:r>
            <a:r>
              <a:rPr lang="zh-CN" altLang="en-US" sz="2400" b="1" smtClean="0">
                <a:solidFill>
                  <a:srgbClr val="FF0000"/>
                </a:solidFill>
                <a:latin typeface="+mn-ea"/>
                <a:ea typeface="+mn-ea"/>
              </a:rPr>
              <a:t>喷气发动机</a:t>
            </a:r>
            <a:r>
              <a:rPr lang="zh-CN" altLang="en-US" sz="2400" smtClean="0">
                <a:latin typeface="+mn-ea"/>
                <a:ea typeface="+mn-ea"/>
              </a:rPr>
              <a:t>和</a:t>
            </a:r>
            <a:r>
              <a:rPr lang="zh-CN" altLang="en-US" sz="2400" b="1" smtClean="0">
                <a:solidFill>
                  <a:srgbClr val="FF0000"/>
                </a:solidFill>
                <a:latin typeface="+mn-ea"/>
                <a:ea typeface="+mn-ea"/>
              </a:rPr>
              <a:t>火箭发动机</a:t>
            </a:r>
            <a:r>
              <a:rPr lang="zh-CN" altLang="en-US" sz="2400" smtClean="0">
                <a:latin typeface="+mn-ea"/>
                <a:ea typeface="+mn-ea"/>
              </a:rPr>
              <a:t>则用于航空航天事业。</a:t>
            </a:r>
            <a:endParaRPr lang="zh-CN" altLang="zh-CN" sz="2400"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98805" y="1315720"/>
            <a:ext cx="8002905" cy="4575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>
            <a:defPPr/>
          </a:lstStyle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内能的利用主要有：</a:t>
            </a: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一是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利用内能直接加热物体，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二是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利用内能做功。</a:t>
            </a: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" panose="02010609060101010101" charset="-122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利用内能加热的过程实际上是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内能转移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的过程，</a:t>
            </a: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利用内能做功实际上是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内能转化为其他形式能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的过程。</a:t>
            </a: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蒸汽机的工作原理：</a:t>
            </a: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把燃料的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化学能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转化为水蒸气的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内能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，再由水蒸气膨</a:t>
            </a: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胀做功，把内能转化为机械能。</a:t>
            </a: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常见的热机：</a:t>
            </a: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轮机、内燃机、喷气发动机、火箭发动机。</a:t>
            </a:r>
          </a:p>
        </p:txBody>
      </p:sp>
      <p:sp>
        <p:nvSpPr>
          <p:cNvPr id="3" name="五边形 2"/>
          <p:cNvSpPr/>
          <p:nvPr/>
        </p:nvSpPr>
        <p:spPr>
          <a:xfrm>
            <a:off x="647700" y="496570"/>
            <a:ext cx="1843405" cy="520065"/>
          </a:xfrm>
          <a:prstGeom prst="homePlat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/>
          </a:lstStyle>
          <a:p>
            <a:pPr algn="ctr"/>
            <a:r>
              <a:rPr lang="zh-CN" altLang="en-US" sz="2800">
                <a:solidFill>
                  <a:schemeClr val="accent6">
                    <a:lumMod val="50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课内小结</a:t>
            </a:r>
          </a:p>
        </p:txBody>
      </p:sp>
      <p:pic>
        <p:nvPicPr>
          <p:cNvPr id="44034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0820400" y="11264900"/>
            <a:ext cx="317500" cy="3556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4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40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40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0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40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40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全屏显示(4:3)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lenovo</cp:lastModifiedBy>
  <cp:revision>1</cp:revision>
  <dcterms:created xsi:type="dcterms:W3CDTF">2017-04-26T08:23:00Z</dcterms:created>
  <dcterms:modified xsi:type="dcterms:W3CDTF">2020-10-09T06:25:57Z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