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19"/>
  </p:notesMasterIdLst>
  <p:handoutMasterIdLst>
    <p:handoutMasterId r:id="rId20"/>
  </p:handoutMasterIdLst>
  <p:sldIdLst>
    <p:sldId id="323" r:id="rId3"/>
    <p:sldId id="290" r:id="rId4"/>
    <p:sldId id="297" r:id="rId5"/>
    <p:sldId id="296" r:id="rId6"/>
    <p:sldId id="295" r:id="rId7"/>
    <p:sldId id="293" r:id="rId8"/>
    <p:sldId id="268" r:id="rId9"/>
    <p:sldId id="318" r:id="rId10"/>
    <p:sldId id="327" r:id="rId11"/>
    <p:sldId id="298" r:id="rId12"/>
    <p:sldId id="321" r:id="rId13"/>
    <p:sldId id="325" r:id="rId14"/>
    <p:sldId id="283" r:id="rId15"/>
    <p:sldId id="280" r:id="rId16"/>
    <p:sldId id="303" r:id="rId17"/>
    <p:sldId id="326" r:id="rId18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26BA5"/>
    <a:srgbClr val="F9B03C"/>
    <a:srgbClr val="FBA10F"/>
    <a:srgbClr val="F8AF3A"/>
    <a:srgbClr val="CCE4F7"/>
    <a:srgbClr val="FFFFFF"/>
    <a:srgbClr val="FCAE2A"/>
    <a:srgbClr val="FDC457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10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631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本页设置了触发，点击每个图片出现对应的答案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本页设置了触发，点击每个图片出现对应的答案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895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096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73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12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6" r:id="rId6"/>
    <p:sldLayoutId id="2147483665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 fontScale="90000"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第十七章  </a:t>
            </a:r>
            <a:r>
              <a:rPr lang="zh-CN" altLang="en-US" sz="6000" dirty="0">
                <a:solidFill>
                  <a:srgbClr val="026BA5"/>
                </a:solidFill>
              </a:rPr>
              <a:t>欧姆定律</a:t>
            </a:r>
            <a:br>
              <a:rPr lang="zh-CN" altLang="en-US" sz="6000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830997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欧姆定律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1145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0"/>
            <a:ext cx="579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33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551743" y="492139"/>
            <a:ext cx="893204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2667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根据欧姆定律可以得到公式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 ，关于这个公式，下列说法中正确的是 （　　）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同一</a:t>
            </a:r>
            <a:r>
              <a:rPr lang="zh-CN" altLang="en-US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导体的电阻与加在它两端的电压成正比</a:t>
            </a:r>
            <a:endParaRPr lang="en-US" altLang="zh-CN" sz="2400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同一导体的电阻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与通过它的电流成反比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导体两端的电压为零时，导体的电阻也为零</a:t>
            </a:r>
            <a:endParaRPr lang="en-US" altLang="zh-CN" sz="2400" kern="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同一导体两端的电压增大几倍，通过它的电流也增大几倍，电压与电流的比值不变　</a:t>
            </a: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1800" b="1" dirty="0">
              <a:latin typeface="Times New Roman" panose="02020603050405020304" pitchFamily="18" charset="0"/>
            </a:endParaRPr>
          </a:p>
        </p:txBody>
      </p:sp>
      <p:sp>
        <p:nvSpPr>
          <p:cNvPr id="26" name="Text Box 33"/>
          <p:cNvSpPr txBox="1">
            <a:spLocks noChangeArrowheads="1"/>
          </p:cNvSpPr>
          <p:nvPr/>
        </p:nvSpPr>
        <p:spPr bwMode="auto">
          <a:xfrm>
            <a:off x="4987551" y="1083965"/>
            <a:ext cx="391272" cy="51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402497" y="4295452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55398" y="5177833"/>
            <a:ext cx="5439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电阻由导体的材料、长度、横截面积和温度决定，与电流和电压无关。当电压为零时，电流为零，但电阻不变。</a:t>
            </a:r>
          </a:p>
          <a:p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171172" y="4609103"/>
            <a:ext cx="1543461" cy="2046058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820173" y="642691"/>
            <a:ext cx="69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35004" y="464068"/>
            <a:ext cx="564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83851" y="810364"/>
            <a:ext cx="564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408110" y="871945"/>
            <a:ext cx="4882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7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681303" y="476526"/>
            <a:ext cx="89445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2667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一个定值电阻的阻值是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l-GR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Ω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使用时流过的电流是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200mA</a:t>
            </a:r>
            <a:r>
              <a:rPr lang="zh-CN" altLang="en-US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，加在这个定值电阻两端的电压是多少？</a:t>
            </a: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endParaRPr lang="zh-CN" altLang="en-US" sz="1800" b="1" dirty="0">
              <a:latin typeface="Times New Roman" panose="02020603050405020304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326621" y="4219051"/>
            <a:ext cx="5324644" cy="2247476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79522" y="4787781"/>
            <a:ext cx="3822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/>
              <a:t>应用欧姆定律解题时必须注意单位的统一．</a:t>
            </a:r>
          </a:p>
          <a:p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095295" y="4219051"/>
            <a:ext cx="1543461" cy="2046058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pic>
        <p:nvPicPr>
          <p:cNvPr id="29" name="Picture 2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517" y="2151194"/>
            <a:ext cx="2905355" cy="160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2681303" y="1552629"/>
            <a:ext cx="10080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9227225" y="3189714"/>
            <a:ext cx="72072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  <a:defRPr/>
            </a:pPr>
            <a:r>
              <a:rPr lang="en-US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3326621" y="1935830"/>
            <a:ext cx="5050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定值电阻中的电流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=200mA=0.2A</a:t>
            </a:r>
          </a:p>
        </p:txBody>
      </p:sp>
      <p:sp>
        <p:nvSpPr>
          <p:cNvPr id="44" name="Text Box 29"/>
          <p:cNvSpPr txBox="1">
            <a:spLocks noChangeArrowheads="1"/>
          </p:cNvSpPr>
          <p:nvPr/>
        </p:nvSpPr>
        <p:spPr bwMode="auto">
          <a:xfrm>
            <a:off x="9372162" y="1865673"/>
            <a:ext cx="1418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R=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10 </a:t>
            </a:r>
            <a:r>
              <a:rPr lang="el-GR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Ω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" name="Rectangle 30"/>
          <p:cNvSpPr>
            <a:spLocks noChangeArrowheads="1"/>
          </p:cNvSpPr>
          <p:nvPr/>
        </p:nvSpPr>
        <p:spPr bwMode="auto">
          <a:xfrm>
            <a:off x="9734735" y="3229266"/>
            <a:ext cx="631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47" name="Text Box 12"/>
          <p:cNvSpPr txBox="1">
            <a:spLocks noChangeArrowheads="1"/>
          </p:cNvSpPr>
          <p:nvPr/>
        </p:nvSpPr>
        <p:spPr bwMode="auto">
          <a:xfrm>
            <a:off x="9734735" y="2517811"/>
            <a:ext cx="178259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200mA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6336664" y="600365"/>
            <a:ext cx="816929" cy="513366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9770980" y="626737"/>
            <a:ext cx="816929" cy="513366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402498" y="2636282"/>
            <a:ext cx="6521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4054677" y="2457380"/>
            <a:ext cx="1085479" cy="799095"/>
            <a:chOff x="3568000" y="5583264"/>
            <a:chExt cx="1085479" cy="799095"/>
          </a:xfrm>
        </p:grpSpPr>
        <p:sp>
          <p:nvSpPr>
            <p:cNvPr id="73" name="文本框 72"/>
            <p:cNvSpPr txBox="1"/>
            <p:nvPr/>
          </p:nvSpPr>
          <p:spPr>
            <a:xfrm>
              <a:off x="3568000" y="5761887"/>
              <a:ext cx="691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088702" y="5583264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4063366" y="5992719"/>
              <a:ext cx="4975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/>
            <p:cNvSpPr txBox="1"/>
            <p:nvPr/>
          </p:nvSpPr>
          <p:spPr>
            <a:xfrm>
              <a:off x="4087638" y="5920694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02498" y="3299427"/>
            <a:ext cx="3856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得 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IR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=0.2A×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10</a:t>
            </a:r>
            <a:r>
              <a:rPr lang="el-GR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Ω</a:t>
            </a:r>
            <a:r>
              <a:rPr lang="en-US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=2V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40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/>
      <p:bldP spid="31" grpId="0"/>
      <p:bldP spid="32" grpId="0"/>
      <p:bldP spid="33" grpId="0"/>
      <p:bldP spid="44" grpId="0"/>
      <p:bldP spid="45" grpId="0"/>
      <p:bldP spid="47" grpId="0"/>
      <p:bldP spid="51" grpId="0" animBg="1"/>
      <p:bldP spid="52" grpId="0" animBg="1"/>
      <p:bldP spid="53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1" name="Text Box 3"/>
          <p:cNvSpPr txBox="1"/>
          <p:nvPr/>
        </p:nvSpPr>
        <p:spPr>
          <a:xfrm>
            <a:off x="2595282" y="907977"/>
            <a:ext cx="939949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酒精浓度检测仪的核心元件是酒精气体传感器，当接触的气体中其敏感的气体浓度增加，它对外呈现的电阻值就降低，半导体型呼气酒精检测仪就是利用这个原理做成的。这种酒精检测仪的电路可以简化为如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下左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图所示的电路图。图中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为定值电阻，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为酒精气体传感器，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的电阻值随酒精气体浓度的增大而减小。如果驾驶员呼出的酒精气体浓度越大，那么检测仪的电压表示数也就越大。</a:t>
            </a:r>
          </a:p>
          <a:p>
            <a:pPr algn="l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968" y="3236626"/>
            <a:ext cx="4246546" cy="2827474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11" y="3851606"/>
            <a:ext cx="2848535" cy="1828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5421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093" y="2548902"/>
            <a:ext cx="2920953" cy="22048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821" y="2796685"/>
            <a:ext cx="3046319" cy="17958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07" y="473592"/>
            <a:ext cx="782179" cy="815870"/>
          </a:xfrm>
          <a:prstGeom prst="rect">
            <a:avLst/>
          </a:prstGeom>
        </p:spPr>
      </p:pic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3368206" y="552315"/>
            <a:ext cx="8061793" cy="219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　　  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酒精测试仪可检测汽车驾驶员是否酒后驾车，如图甲是它的原理路．其中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400" baseline="-250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为定值电阻，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为酒精气体传感器电阻，该电阻值随酒精含量的关系图象如图乙所示．如果测试到的酒精气体的浓度越大，则传感器的电阻越 </a:t>
            </a:r>
            <a:r>
              <a:rPr kumimoji="1" lang="zh-CN" altLang="en-US" sz="2400" u="sng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，电流表的示数越</a:t>
            </a:r>
            <a:r>
              <a:rPr kumimoji="1" lang="zh-CN" altLang="en-US" sz="2400" u="sng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0137949" y="1765311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6048131" y="221168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3402497" y="4295452"/>
            <a:ext cx="8027502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555399" y="4962055"/>
            <a:ext cx="4992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由图乙可知当酒精气体浓度增大时，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011937" y="4552987"/>
            <a:ext cx="1543461" cy="2046058"/>
            <a:chOff x="2766138" y="3864422"/>
            <a:chExt cx="1543461" cy="204605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cxnSp>
        <p:nvCxnSpPr>
          <p:cNvPr id="24" name="直接箭头连接符 23"/>
          <p:cNvCxnSpPr/>
          <p:nvPr/>
        </p:nvCxnSpPr>
        <p:spPr>
          <a:xfrm>
            <a:off x="11230050" y="5064695"/>
            <a:ext cx="0" cy="2563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7491435" y="5560132"/>
            <a:ext cx="0" cy="2563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463807" y="5977717"/>
            <a:ext cx="282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7816519" y="6413048"/>
            <a:ext cx="0" cy="2563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6764183" y="6131784"/>
            <a:ext cx="0" cy="2995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345419" y="4979575"/>
            <a:ext cx="2573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传感器电阻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  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521322" y="5401146"/>
            <a:ext cx="3459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串联电路的总电阻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zh-CN" altLang="en-US" sz="2400" baseline="-250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  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11037" y="5427251"/>
            <a:ext cx="2549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由欧姆定律可知，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6766736" y="5900952"/>
            <a:ext cx="1264732" cy="819070"/>
            <a:chOff x="3568000" y="5583264"/>
            <a:chExt cx="1264732" cy="819070"/>
          </a:xfrm>
        </p:grpSpPr>
        <p:sp>
          <p:nvSpPr>
            <p:cNvPr id="55" name="文本框 54"/>
            <p:cNvSpPr txBox="1"/>
            <p:nvPr/>
          </p:nvSpPr>
          <p:spPr>
            <a:xfrm>
              <a:off x="3568000" y="5761887"/>
              <a:ext cx="691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182831" y="5583264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4157495" y="5992719"/>
              <a:ext cx="4975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4131493" y="5940669"/>
              <a:ext cx="701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i="1" dirty="0">
                  <a:solidFill>
                    <a:srgbClr val="000808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kumimoji="1" lang="zh-CN" altLang="en-US" sz="2400" baseline="-25000" dirty="0">
                  <a:solidFill>
                    <a:srgbClr val="000808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总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5" grpId="0" animBg="1"/>
      <p:bldP spid="36" grpId="0"/>
      <p:bldP spid="41" grpId="0"/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31" y="5119170"/>
            <a:ext cx="1384672" cy="170133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645968" y="852364"/>
            <a:ext cx="5595773" cy="1123337"/>
            <a:chOff x="6771988" y="740308"/>
            <a:chExt cx="5595773" cy="1123337"/>
          </a:xfrm>
        </p:grpSpPr>
        <p:sp>
          <p:nvSpPr>
            <p:cNvPr id="25" name="圆角矩形 24"/>
            <p:cNvSpPr/>
            <p:nvPr/>
          </p:nvSpPr>
          <p:spPr>
            <a:xfrm>
              <a:off x="7770441" y="740308"/>
              <a:ext cx="4597320" cy="112333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导体中的电流，跟导体两端的电压成正比，跟导体的电阻成反比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624388" y="4157062"/>
            <a:ext cx="3990259" cy="1774728"/>
            <a:chOff x="6771988" y="2371707"/>
            <a:chExt cx="3990259" cy="1774728"/>
          </a:xfrm>
        </p:grpSpPr>
        <p:sp>
          <p:nvSpPr>
            <p:cNvPr id="28" name="圆角矩形 27"/>
            <p:cNvSpPr/>
            <p:nvPr/>
          </p:nvSpPr>
          <p:spPr>
            <a:xfrm>
              <a:off x="7757741" y="2371707"/>
              <a:ext cx="3004506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电流</a:t>
              </a:r>
              <a:r>
                <a:rPr lang="en-US" altLang="zh-CN" sz="2400" i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</a:t>
              </a: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单位安培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7318935" y="414643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322110" y="2610140"/>
              <a:ext cx="0" cy="153629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45968" y="2996528"/>
            <a:ext cx="2543659" cy="698869"/>
            <a:chOff x="6789167" y="5209939"/>
            <a:chExt cx="2398355" cy="570531"/>
          </a:xfrm>
        </p:grpSpPr>
        <p:sp>
          <p:nvSpPr>
            <p:cNvPr id="35" name="圆角矩形 34"/>
            <p:cNvSpPr/>
            <p:nvPr/>
          </p:nvSpPr>
          <p:spPr>
            <a:xfrm>
              <a:off x="7787620" y="5209939"/>
              <a:ext cx="1399902" cy="570531"/>
            </a:xfrm>
            <a:prstGeom prst="roundRect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endParaRPr lang="zh-CN" altLang="en-US" sz="2800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6789167" y="5502406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3640300" y="978229"/>
            <a:ext cx="2005668" cy="4113333"/>
            <a:chOff x="3640300" y="978229"/>
            <a:chExt cx="2005668" cy="4713546"/>
          </a:xfrm>
        </p:grpSpPr>
        <p:sp>
          <p:nvSpPr>
            <p:cNvPr id="39" name="圆角矩形 38"/>
            <p:cNvSpPr/>
            <p:nvPr/>
          </p:nvSpPr>
          <p:spPr>
            <a:xfrm>
              <a:off x="4508349" y="978229"/>
              <a:ext cx="1137619" cy="861899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内容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640300" y="1384300"/>
              <a:ext cx="870026" cy="4307475"/>
              <a:chOff x="3790888" y="1236469"/>
              <a:chExt cx="870026" cy="4307475"/>
            </a:xfrm>
          </p:grpSpPr>
          <p:cxnSp>
            <p:nvCxnSpPr>
              <p:cNvPr id="43" name="直接箭头连接符 42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>
                <a:off x="3790888" y="3514147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51" name="圆角矩形 50"/>
          <p:cNvSpPr/>
          <p:nvPr/>
        </p:nvSpPr>
        <p:spPr>
          <a:xfrm>
            <a:off x="2935633" y="2424804"/>
            <a:ext cx="723523" cy="1858542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欧姆定律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4508349" y="2930144"/>
            <a:ext cx="1137619" cy="75214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公式</a:t>
            </a:r>
          </a:p>
        </p:txBody>
      </p:sp>
      <p:graphicFrame>
        <p:nvGraphicFramePr>
          <p:cNvPr id="53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691995"/>
              </p:ext>
            </p:extLst>
          </p:nvPr>
        </p:nvGraphicFramePr>
        <p:xfrm>
          <a:off x="7051478" y="2980487"/>
          <a:ext cx="730562" cy="68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1613" imgH="406224" progId="Equation.DSMT4">
                  <p:embed/>
                </p:oleObj>
              </mc:Choice>
              <mc:Fallback>
                <p:oleObj name="Equation" r:id="rId6" imgW="431613" imgH="40622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1478" y="2980487"/>
                        <a:ext cx="730562" cy="68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直接箭头连接符 53"/>
          <p:cNvCxnSpPr/>
          <p:nvPr/>
        </p:nvCxnSpPr>
        <p:spPr>
          <a:xfrm>
            <a:off x="6174510" y="5105591"/>
            <a:ext cx="448331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61"/>
          <p:cNvSpPr/>
          <p:nvPr/>
        </p:nvSpPr>
        <p:spPr>
          <a:xfrm>
            <a:off x="4486769" y="4650078"/>
            <a:ext cx="1137619" cy="75214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单位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6644421" y="4847648"/>
            <a:ext cx="2970226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电压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单位伏特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6648532" y="5622235"/>
            <a:ext cx="2966115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电阻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单位欧姆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l-GR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Ω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2" grpId="0" animBg="1"/>
      <p:bldP spid="63" grpId="0" animBg="1"/>
      <p:bldP spid="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6435" y="242047"/>
            <a:ext cx="2285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" y="132319"/>
            <a:ext cx="789537" cy="2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08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065415" y="4011943"/>
            <a:ext cx="2078764" cy="6188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10891310" y="3213932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4386811" y="3180726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642787" y="4032591"/>
            <a:ext cx="5223524" cy="45719"/>
            <a:chOff x="-3371944" y="18432595"/>
            <a:chExt cx="13473882" cy="223552"/>
          </a:xfrm>
          <a:solidFill>
            <a:schemeClr val="accent6">
              <a:lumMod val="75000"/>
            </a:schemeClr>
          </a:solidFill>
        </p:grpSpPr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 flipV="1">
              <a:off x="-3371944" y="18453811"/>
              <a:ext cx="10096300" cy="202332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 flipH="1">
              <a:off x="6477413" y="18432595"/>
              <a:ext cx="3624525" cy="223552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2733059" y="2599249"/>
            <a:ext cx="8696941" cy="2825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通过实验探究电流跟电压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、电阻的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定量关系，分析归纳得到欧姆定律；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理解欧姆定律，能运用欧姆定律分析解决简单的电路问题；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通过计算，学会解答电学计算题的一般方法，培养学生逻辑思维能力，培养学生解答电学问题的良好习惯。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856527" y="5068256"/>
            <a:ext cx="1087010" cy="62568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157686" y="5134131"/>
            <a:ext cx="1087010" cy="62568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813346" y="5134131"/>
            <a:ext cx="1018791" cy="58641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547412" y="4491410"/>
            <a:ext cx="1087010" cy="6256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216880" y="4533528"/>
            <a:ext cx="1087010" cy="6256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813346" y="4516930"/>
            <a:ext cx="1077985" cy="62048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2304492" y="4516930"/>
            <a:ext cx="9188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当导体的电阻一定时，通过导体的电流跟导体两端的电压成正比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当导体的电压一定时，通过导体的电流跟导体的电阻成反比。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169857"/>
              </p:ext>
            </p:extLst>
          </p:nvPr>
        </p:nvGraphicFramePr>
        <p:xfrm>
          <a:off x="3000942" y="1328686"/>
          <a:ext cx="7776866" cy="1197186"/>
        </p:xfrm>
        <a:graphic>
          <a:graphicData uri="http://schemas.openxmlformats.org/drawingml/2006/table">
            <a:tbl>
              <a:tblPr/>
              <a:tblGrid>
                <a:gridCol w="1686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3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7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4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41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50000"/>
                        </a:spcBef>
                        <a:buNone/>
                      </a:pPr>
                      <a:r>
                        <a:rPr lang="zh-CN" altLang="en-US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lang="en-US" altLang="x-none" sz="1800" i="1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R</a:t>
                      </a:r>
                      <a:endParaRPr lang="en-US" altLang="x-none" sz="1800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l-GR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Ω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/V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1.5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2.0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2.5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x-none" sz="1800" dirty="0">
                          <a:latin typeface="Times New Roman" pitchFamily="18" charset="0"/>
                          <a:ea typeface="宋体" pitchFamily="2" charset="-122"/>
                        </a:rPr>
                        <a:t>3.0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3.5</a:t>
                      </a:r>
                      <a:endParaRPr lang="en-US" altLang="x-none" sz="1800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lang="en-US" altLang="x-none" sz="1800" i="1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x-none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0.6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0.7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540471"/>
              </p:ext>
            </p:extLst>
          </p:nvPr>
        </p:nvGraphicFramePr>
        <p:xfrm>
          <a:off x="3000942" y="3023732"/>
          <a:ext cx="7776864" cy="1197186"/>
        </p:xfrm>
        <a:graphic>
          <a:graphicData uri="http://schemas.openxmlformats.org/drawingml/2006/table">
            <a:tbl>
              <a:tblPr/>
              <a:tblGrid>
                <a:gridCol w="1707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9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43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4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lang="en-US" altLang="x-none" sz="1800" i="1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zh-CN" altLang="en-US" sz="1800" i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x-none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 V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en-US" altLang="x-none" sz="1800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en-US" altLang="x-none" sz="1800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/Ω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en-US" altLang="x-none" sz="18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x-none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x-none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12.5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0.2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anose="02010600030101010101" pitchFamily="2" charset="-122"/>
                        </a:rPr>
                        <a:t>0.16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9" name="圆角矩形 58"/>
          <p:cNvSpPr/>
          <p:nvPr/>
        </p:nvSpPr>
        <p:spPr>
          <a:xfrm>
            <a:off x="3471589" y="529794"/>
            <a:ext cx="5605176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3000942" y="606099"/>
            <a:ext cx="6546470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观察下表实验数据，你的结论是？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0749015" y="4614962"/>
            <a:ext cx="744305" cy="522457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0181686" y="5152677"/>
            <a:ext cx="628976" cy="536238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0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107550" y="2948442"/>
            <a:ext cx="1087010" cy="62568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591652" y="2367392"/>
            <a:ext cx="1087010" cy="62568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509808" y="2299118"/>
            <a:ext cx="1087010" cy="625684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8"/>
            <a:ext cx="364524" cy="604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316658" cy="524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109" name="组合 108"/>
          <p:cNvGrpSpPr/>
          <p:nvPr/>
        </p:nvGrpSpPr>
        <p:grpSpPr>
          <a:xfrm>
            <a:off x="3167862" y="613321"/>
            <a:ext cx="2743854" cy="610916"/>
            <a:chOff x="3345379" y="667983"/>
            <a:chExt cx="1704453" cy="434877"/>
          </a:xfrm>
        </p:grpSpPr>
        <p:sp>
          <p:nvSpPr>
            <p:cNvPr id="111" name="圆角矩形 110"/>
            <p:cNvSpPr/>
            <p:nvPr/>
          </p:nvSpPr>
          <p:spPr>
            <a:xfrm>
              <a:off x="3358903" y="667983"/>
              <a:ext cx="1690929" cy="434877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Shape 2258"/>
            <p:cNvSpPr/>
            <p:nvPr/>
          </p:nvSpPr>
          <p:spPr>
            <a:xfrm flipH="1">
              <a:off x="3345379" y="950495"/>
              <a:ext cx="38981" cy="38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99" name="文本框 6151"/>
          <p:cNvSpPr txBox="1">
            <a:spLocks noChangeArrowheads="1"/>
          </p:cNvSpPr>
          <p:nvPr/>
        </p:nvSpPr>
        <p:spPr bwMode="auto">
          <a:xfrm>
            <a:off x="3989685" y="667390"/>
            <a:ext cx="16677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欧姆定律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3199238" y="2260004"/>
            <a:ext cx="8561269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导体中的电流，跟导体两端的电压成正比，跟导体的电阻成反比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36" name="矩形 37904"/>
          <p:cNvSpPr>
            <a:spLocks noChangeArrowheads="1"/>
          </p:cNvSpPr>
          <p:nvPr/>
        </p:nvSpPr>
        <p:spPr bwMode="auto">
          <a:xfrm>
            <a:off x="2957062" y="1611932"/>
            <a:ext cx="3326552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欧姆定律的内容：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957062" y="3828705"/>
            <a:ext cx="5400675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欧姆定律的数学表达式：  </a:t>
            </a:r>
            <a:endParaRPr kumimoji="1" lang="en-US" altLang="zh-CN" sz="2800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圆角矩形标注 37"/>
          <p:cNvSpPr>
            <a:spLocks noChangeArrowheads="1"/>
          </p:cNvSpPr>
          <p:nvPr/>
        </p:nvSpPr>
        <p:spPr bwMode="auto">
          <a:xfrm>
            <a:off x="7421558" y="4404769"/>
            <a:ext cx="1189037" cy="430212"/>
          </a:xfrm>
          <a:prstGeom prst="wedgeRoundRectCallout">
            <a:avLst>
              <a:gd name="adj1" fmla="val -87519"/>
              <a:gd name="adj2" fmla="val 38014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电压</a:t>
            </a:r>
          </a:p>
        </p:txBody>
      </p:sp>
      <p:sp>
        <p:nvSpPr>
          <p:cNvPr id="39" name="圆角矩形标注 38"/>
          <p:cNvSpPr>
            <a:spLocks noChangeArrowheads="1"/>
          </p:cNvSpPr>
          <p:nvPr/>
        </p:nvSpPr>
        <p:spPr bwMode="auto">
          <a:xfrm>
            <a:off x="7349550" y="5268865"/>
            <a:ext cx="1258888" cy="432048"/>
          </a:xfrm>
          <a:prstGeom prst="wedgeRoundRectCallout">
            <a:avLst>
              <a:gd name="adj1" fmla="val -76437"/>
              <a:gd name="adj2" fmla="val -61833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电阻</a:t>
            </a:r>
          </a:p>
        </p:txBody>
      </p:sp>
      <p:sp>
        <p:nvSpPr>
          <p:cNvPr id="40" name="圆角矩形标注 39"/>
          <p:cNvSpPr>
            <a:spLocks noChangeArrowheads="1"/>
          </p:cNvSpPr>
          <p:nvPr/>
        </p:nvSpPr>
        <p:spPr bwMode="auto">
          <a:xfrm>
            <a:off x="4469230" y="4476777"/>
            <a:ext cx="1258888" cy="493465"/>
          </a:xfrm>
          <a:prstGeom prst="wedgeRoundRectCallout">
            <a:avLst>
              <a:gd name="adj1" fmla="val 60972"/>
              <a:gd name="adj2" fmla="val 64194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电流</a:t>
            </a:r>
          </a:p>
        </p:txBody>
      </p:sp>
      <p:grpSp>
        <p:nvGrpSpPr>
          <p:cNvPr id="41" name="组合 37909"/>
          <p:cNvGrpSpPr/>
          <p:nvPr/>
        </p:nvGrpSpPr>
        <p:grpSpPr>
          <a:xfrm>
            <a:off x="5945952" y="4584317"/>
            <a:ext cx="1079500" cy="953711"/>
            <a:chOff x="0" y="-1"/>
            <a:chExt cx="680" cy="803"/>
          </a:xfrm>
        </p:grpSpPr>
        <p:sp>
          <p:nvSpPr>
            <p:cNvPr id="42" name="矩形 37910"/>
            <p:cNvSpPr>
              <a:spLocks noChangeArrowheads="1"/>
            </p:cNvSpPr>
            <p:nvPr/>
          </p:nvSpPr>
          <p:spPr bwMode="auto">
            <a:xfrm>
              <a:off x="0" y="136"/>
              <a:ext cx="68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i="1" dirty="0">
                  <a:latin typeface="Times New Roman" pitchFamily="18" charset="0"/>
                </a:rPr>
                <a:t>I </a:t>
              </a:r>
              <a:r>
                <a:rPr lang="en-US" altLang="zh-CN" sz="2800" b="1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43" name="矩形 37911"/>
            <p:cNvSpPr>
              <a:spLocks noChangeArrowheads="1"/>
            </p:cNvSpPr>
            <p:nvPr/>
          </p:nvSpPr>
          <p:spPr bwMode="auto">
            <a:xfrm>
              <a:off x="385" y="-1"/>
              <a:ext cx="280" cy="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1" dirty="0">
                  <a:latin typeface="Times New Roman" pitchFamily="18" charset="0"/>
                </a:rPr>
                <a:t>U</a:t>
              </a:r>
            </a:p>
            <a:p>
              <a:r>
                <a:rPr lang="en-US" altLang="zh-CN" sz="2800" b="1" i="1" dirty="0"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44" name="直接连接符 37912"/>
            <p:cNvSpPr>
              <a:spLocks noChangeShapeType="1"/>
            </p:cNvSpPr>
            <p:nvPr/>
          </p:nvSpPr>
          <p:spPr bwMode="auto">
            <a:xfrm>
              <a:off x="385" y="386"/>
              <a:ext cx="27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45" name="Shape 2248"/>
          <p:cNvSpPr/>
          <p:nvPr/>
        </p:nvSpPr>
        <p:spPr>
          <a:xfrm flipH="1">
            <a:off x="2949379" y="40486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6" name="Shape 25434"/>
          <p:cNvSpPr/>
          <p:nvPr/>
        </p:nvSpPr>
        <p:spPr>
          <a:xfrm>
            <a:off x="3130547" y="56843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7" name="任意多边形 46"/>
          <p:cNvSpPr/>
          <p:nvPr/>
        </p:nvSpPr>
        <p:spPr>
          <a:xfrm>
            <a:off x="4305850" y="3051859"/>
            <a:ext cx="830926" cy="580325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8901242" y="2390071"/>
            <a:ext cx="830926" cy="580325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 animBg="1"/>
      <p:bldP spid="39" grpId="0" animBg="1"/>
      <p:bldP spid="40" grpId="0" animBg="1"/>
      <p:bldP spid="47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0" name="矩形 67590"/>
          <p:cNvSpPr>
            <a:spLocks noChangeArrowheads="1"/>
          </p:cNvSpPr>
          <p:nvPr/>
        </p:nvSpPr>
        <p:spPr bwMode="auto">
          <a:xfrm>
            <a:off x="2888472" y="1665061"/>
            <a:ext cx="6199133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公式中使用国际单位</a:t>
            </a: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（单位要统一）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112608" y="2241125"/>
            <a:ext cx="4291804" cy="2031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电压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的单位：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电阻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的单位：</a:t>
            </a:r>
            <a:r>
              <a:rPr lang="el-GR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Ω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电流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的单位：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A</a:t>
            </a:r>
            <a:endParaRPr lang="el-GR" altLang="en-US" sz="2800" dirty="0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75784"/>
          <p:cNvSpPr>
            <a:spLocks noChangeArrowheads="1"/>
          </p:cNvSpPr>
          <p:nvPr/>
        </p:nvSpPr>
        <p:spPr bwMode="auto">
          <a:xfrm>
            <a:off x="3005372" y="4293313"/>
            <a:ext cx="1890261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变形公式</a:t>
            </a:r>
            <a:endParaRPr kumimoji="1" lang="zh-CN" altLang="en-US" sz="2800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Wingdings" pitchFamily="2" charset="2"/>
            </a:endParaRPr>
          </a:p>
        </p:txBody>
      </p:sp>
      <p:grpSp>
        <p:nvGrpSpPr>
          <p:cNvPr id="64" name="Group 12"/>
          <p:cNvGrpSpPr/>
          <p:nvPr/>
        </p:nvGrpSpPr>
        <p:grpSpPr>
          <a:xfrm>
            <a:off x="3419528" y="5102474"/>
            <a:ext cx="1355603" cy="1027906"/>
            <a:chOff x="1392" y="1965"/>
            <a:chExt cx="778" cy="777"/>
          </a:xfrm>
        </p:grpSpPr>
        <p:sp>
          <p:nvSpPr>
            <p:cNvPr id="65" name="Rectangle 13"/>
            <p:cNvSpPr>
              <a:spLocks noChangeArrowheads="1"/>
            </p:cNvSpPr>
            <p:nvPr/>
          </p:nvSpPr>
          <p:spPr bwMode="auto">
            <a:xfrm>
              <a:off x="1816" y="1965"/>
              <a:ext cx="255" cy="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i="1" dirty="0">
                  <a:latin typeface="Times New Roman" charset="0"/>
                </a:rPr>
                <a:t>U</a:t>
              </a:r>
            </a:p>
          </p:txBody>
        </p:sp>
        <p:sp>
          <p:nvSpPr>
            <p:cNvPr id="66" name="Rectangle 14"/>
            <p:cNvSpPr>
              <a:spLocks noChangeArrowheads="1"/>
            </p:cNvSpPr>
            <p:nvPr/>
          </p:nvSpPr>
          <p:spPr bwMode="auto">
            <a:xfrm>
              <a:off x="1774" y="2346"/>
              <a:ext cx="295" cy="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800" b="1" i="1" dirty="0">
                  <a:latin typeface="Times New Roman" charset="0"/>
                </a:rPr>
                <a:t> R</a:t>
              </a:r>
            </a:p>
          </p:txBody>
        </p:sp>
        <p:sp>
          <p:nvSpPr>
            <p:cNvPr id="67" name="Rectangle 15"/>
            <p:cNvSpPr>
              <a:spLocks noChangeArrowheads="1"/>
            </p:cNvSpPr>
            <p:nvPr/>
          </p:nvSpPr>
          <p:spPr bwMode="auto">
            <a:xfrm>
              <a:off x="1392" y="2130"/>
              <a:ext cx="304" cy="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800" b="1" i="1" dirty="0">
                  <a:latin typeface="Times New Roman" charset="0"/>
                </a:rPr>
                <a:t>I=</a:t>
              </a:r>
            </a:p>
          </p:txBody>
        </p:sp>
        <p:sp>
          <p:nvSpPr>
            <p:cNvPr id="68" name="Line 16"/>
            <p:cNvSpPr>
              <a:spLocks noChangeShapeType="1"/>
            </p:cNvSpPr>
            <p:nvPr/>
          </p:nvSpPr>
          <p:spPr bwMode="auto">
            <a:xfrm>
              <a:off x="1738" y="2361"/>
              <a:ext cx="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 sz="2800"/>
            </a:p>
          </p:txBody>
        </p:sp>
      </p:grpSp>
      <p:grpSp>
        <p:nvGrpSpPr>
          <p:cNvPr id="69" name="Group 9"/>
          <p:cNvGrpSpPr/>
          <p:nvPr/>
        </p:nvGrpSpPr>
        <p:grpSpPr>
          <a:xfrm>
            <a:off x="5657399" y="4523041"/>
            <a:ext cx="1595438" cy="546365"/>
            <a:chOff x="3264" y="1941"/>
            <a:chExt cx="1005" cy="413"/>
          </a:xfrm>
        </p:grpSpPr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3633" y="1941"/>
              <a:ext cx="636" cy="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i="1" dirty="0">
                  <a:latin typeface="Times New Roman" charset="0"/>
                </a:rPr>
                <a:t>I R</a:t>
              </a:r>
            </a:p>
          </p:txBody>
        </p:sp>
        <p:sp>
          <p:nvSpPr>
            <p:cNvPr id="71" name="Rectangle 11"/>
            <p:cNvSpPr>
              <a:spLocks noChangeArrowheads="1"/>
            </p:cNvSpPr>
            <p:nvPr/>
          </p:nvSpPr>
          <p:spPr bwMode="auto">
            <a:xfrm>
              <a:off x="3264" y="1958"/>
              <a:ext cx="409" cy="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i="1" dirty="0">
                  <a:latin typeface="Times New Roman" charset="0"/>
                </a:rPr>
                <a:t>U=</a:t>
              </a:r>
            </a:p>
          </p:txBody>
        </p:sp>
      </p:grpSp>
      <p:grpSp>
        <p:nvGrpSpPr>
          <p:cNvPr id="72" name="Group 17"/>
          <p:cNvGrpSpPr/>
          <p:nvPr/>
        </p:nvGrpSpPr>
        <p:grpSpPr>
          <a:xfrm>
            <a:off x="5657398" y="5949154"/>
            <a:ext cx="1381125" cy="908846"/>
            <a:chOff x="2690" y="2286"/>
            <a:chExt cx="870" cy="687"/>
          </a:xfrm>
        </p:grpSpPr>
        <p:sp>
          <p:nvSpPr>
            <p:cNvPr id="73" name="Line 18"/>
            <p:cNvSpPr>
              <a:spLocks noChangeShapeType="1"/>
            </p:cNvSpPr>
            <p:nvPr/>
          </p:nvSpPr>
          <p:spPr bwMode="auto">
            <a:xfrm>
              <a:off x="3128" y="2640"/>
              <a:ext cx="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 sz="2800"/>
            </a:p>
          </p:txBody>
        </p:sp>
        <p:grpSp>
          <p:nvGrpSpPr>
            <p:cNvPr id="74" name="Group 19"/>
            <p:cNvGrpSpPr/>
            <p:nvPr/>
          </p:nvGrpSpPr>
          <p:grpSpPr>
            <a:xfrm>
              <a:off x="2690" y="2286"/>
              <a:ext cx="793" cy="687"/>
              <a:chOff x="2690" y="2286"/>
              <a:chExt cx="793" cy="687"/>
            </a:xfrm>
          </p:grpSpPr>
          <p:sp>
            <p:nvSpPr>
              <p:cNvPr id="75" name="Rectangle 20"/>
              <p:cNvSpPr>
                <a:spLocks noChangeArrowheads="1"/>
              </p:cNvSpPr>
              <p:nvPr/>
            </p:nvSpPr>
            <p:spPr bwMode="auto">
              <a:xfrm>
                <a:off x="2690" y="2448"/>
                <a:ext cx="453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 R=</a:t>
                </a:r>
              </a:p>
            </p:txBody>
          </p:sp>
          <p:sp>
            <p:nvSpPr>
              <p:cNvPr id="76" name="Rectangle 21"/>
              <p:cNvSpPr>
                <a:spLocks noChangeArrowheads="1"/>
              </p:cNvSpPr>
              <p:nvPr/>
            </p:nvSpPr>
            <p:spPr bwMode="auto">
              <a:xfrm>
                <a:off x="3214" y="2577"/>
                <a:ext cx="204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I</a:t>
                </a:r>
              </a:p>
            </p:txBody>
          </p:sp>
          <p:sp>
            <p:nvSpPr>
              <p:cNvPr id="77" name="Rectangle 22"/>
              <p:cNvSpPr>
                <a:spLocks noChangeArrowheads="1"/>
              </p:cNvSpPr>
              <p:nvPr/>
            </p:nvSpPr>
            <p:spPr bwMode="auto">
              <a:xfrm>
                <a:off x="3147" y="2286"/>
                <a:ext cx="336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 U</a:t>
                </a:r>
              </a:p>
            </p:txBody>
          </p:sp>
        </p:grpSp>
      </p:grpSp>
      <p:sp>
        <p:nvSpPr>
          <p:cNvPr id="78" name="左大括号 77"/>
          <p:cNvSpPr/>
          <p:nvPr/>
        </p:nvSpPr>
        <p:spPr>
          <a:xfrm>
            <a:off x="4938011" y="4821082"/>
            <a:ext cx="648072" cy="1656184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53" name="Shape 25434"/>
          <p:cNvSpPr/>
          <p:nvPr/>
        </p:nvSpPr>
        <p:spPr>
          <a:xfrm>
            <a:off x="2957062" y="525518"/>
            <a:ext cx="364524" cy="604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79" name="Shape 25434"/>
          <p:cNvSpPr/>
          <p:nvPr/>
        </p:nvSpPr>
        <p:spPr>
          <a:xfrm>
            <a:off x="2966587" y="468369"/>
            <a:ext cx="316658" cy="524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80" name="组合 79"/>
          <p:cNvGrpSpPr/>
          <p:nvPr/>
        </p:nvGrpSpPr>
        <p:grpSpPr>
          <a:xfrm>
            <a:off x="3167862" y="613321"/>
            <a:ext cx="2743854" cy="610916"/>
            <a:chOff x="3345379" y="667983"/>
            <a:chExt cx="1704453" cy="434877"/>
          </a:xfrm>
        </p:grpSpPr>
        <p:sp>
          <p:nvSpPr>
            <p:cNvPr id="81" name="圆角矩形 80"/>
            <p:cNvSpPr/>
            <p:nvPr/>
          </p:nvSpPr>
          <p:spPr>
            <a:xfrm>
              <a:off x="3358903" y="667983"/>
              <a:ext cx="1690929" cy="434877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Shape 2258"/>
            <p:cNvSpPr/>
            <p:nvPr/>
          </p:nvSpPr>
          <p:spPr>
            <a:xfrm flipH="1">
              <a:off x="3345379" y="950495"/>
              <a:ext cx="38981" cy="38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83" name="文本框 6151"/>
          <p:cNvSpPr txBox="1">
            <a:spLocks noChangeArrowheads="1"/>
          </p:cNvSpPr>
          <p:nvPr/>
        </p:nvSpPr>
        <p:spPr bwMode="auto">
          <a:xfrm>
            <a:off x="3989685" y="667390"/>
            <a:ext cx="16677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欧姆定律</a:t>
            </a:r>
          </a:p>
        </p:txBody>
      </p:sp>
      <p:sp>
        <p:nvSpPr>
          <p:cNvPr id="84" name="Shape 2248"/>
          <p:cNvSpPr/>
          <p:nvPr/>
        </p:nvSpPr>
        <p:spPr>
          <a:xfrm flipH="1">
            <a:off x="2949379" y="40486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85" name="Shape 25434"/>
          <p:cNvSpPr/>
          <p:nvPr/>
        </p:nvSpPr>
        <p:spPr>
          <a:xfrm>
            <a:off x="3130547" y="56843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558138" y="4036016"/>
            <a:ext cx="502166" cy="62568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989685" y="4001333"/>
            <a:ext cx="420949" cy="62568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804695" y="5086574"/>
            <a:ext cx="1087010" cy="62568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904363" y="3064592"/>
            <a:ext cx="1087010" cy="62568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660409" y="3064592"/>
            <a:ext cx="1087010" cy="62568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89" name="Rectangle 7"/>
          <p:cNvSpPr>
            <a:spLocks noChangeArrowheads="1"/>
          </p:cNvSpPr>
          <p:nvPr/>
        </p:nvSpPr>
        <p:spPr bwMode="auto">
          <a:xfrm>
            <a:off x="3084734" y="3657440"/>
            <a:ext cx="8532360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）因果关系：电流随电压、电阻的变化而变化，即电压、电阻是因，电流是果。</a:t>
            </a:r>
          </a:p>
        </p:txBody>
      </p:sp>
      <p:sp>
        <p:nvSpPr>
          <p:cNvPr id="91" name="Text Box 8"/>
          <p:cNvSpPr txBox="1">
            <a:spLocks noChangeArrowheads="1"/>
          </p:cNvSpPr>
          <p:nvPr/>
        </p:nvSpPr>
        <p:spPr bwMode="auto">
          <a:xfrm>
            <a:off x="3123926" y="4676726"/>
            <a:ext cx="8376684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）欧姆定律的推导式           只是电阻的计算式，电阻是导体本身的一种性质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不能认为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电阻的大小跟电压成正比，跟电流成反比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</a:p>
        </p:txBody>
      </p:sp>
      <p:sp>
        <p:nvSpPr>
          <p:cNvPr id="93" name="矩形 92"/>
          <p:cNvSpPr/>
          <p:nvPr/>
        </p:nvSpPr>
        <p:spPr>
          <a:xfrm>
            <a:off x="2816464" y="2522489"/>
            <a:ext cx="8774901" cy="3945546"/>
          </a:xfrm>
          <a:prstGeom prst="rect">
            <a:avLst/>
          </a:prstGeom>
          <a:noFill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4" name="组合 9"/>
          <p:cNvGrpSpPr>
            <a:grpSpLocks/>
          </p:cNvGrpSpPr>
          <p:nvPr/>
        </p:nvGrpSpPr>
        <p:grpSpPr bwMode="auto">
          <a:xfrm>
            <a:off x="10155584" y="2169059"/>
            <a:ext cx="1113050" cy="511175"/>
            <a:chOff x="297925" y="582018"/>
            <a:chExt cx="1806626" cy="547433"/>
          </a:xfrm>
        </p:grpSpPr>
        <p:sp>
          <p:nvSpPr>
            <p:cNvPr id="95" name="圆角矩形 94"/>
            <p:cNvSpPr/>
            <p:nvPr/>
          </p:nvSpPr>
          <p:spPr>
            <a:xfrm>
              <a:off x="297925" y="582018"/>
              <a:ext cx="1806626" cy="54743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96" name="圆角矩形 5"/>
            <p:cNvSpPr/>
            <p:nvPr/>
          </p:nvSpPr>
          <p:spPr>
            <a:xfrm>
              <a:off x="351902" y="617721"/>
              <a:ext cx="1752649" cy="494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126318" tIns="0" rIns="126318" bIns="0" spcCol="1270" anchor="ctr"/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lang="zh-CN" altLang="en-US" sz="2400" b="1" dirty="0">
                  <a:latin typeface="Times New Roman" pitchFamily="18" charset="0"/>
                </a:rPr>
                <a:t>注意</a:t>
              </a:r>
              <a:endParaRPr lang="en-US" altLang="zh-CN" sz="2400" b="1" dirty="0">
                <a:latin typeface="Times New Roman" pitchFamily="18" charset="0"/>
              </a:endParaRPr>
            </a:p>
          </p:txBody>
        </p:sp>
      </p:grpSp>
      <p:sp>
        <p:nvSpPr>
          <p:cNvPr id="99" name="矩形 75784"/>
          <p:cNvSpPr>
            <a:spLocks noChangeArrowheads="1"/>
          </p:cNvSpPr>
          <p:nvPr/>
        </p:nvSpPr>
        <p:spPr bwMode="auto">
          <a:xfrm>
            <a:off x="3371363" y="1663274"/>
            <a:ext cx="11721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理解</a:t>
            </a:r>
            <a:endParaRPr kumimoji="1" lang="zh-CN" altLang="en-US" sz="2800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Wingdings" pitchFamily="2" charset="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3685" y="2680360"/>
            <a:ext cx="8214949" cy="91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）对应关系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定律中的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400" i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i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是针对同一导体或同一段电路在同一时刻而言的。即“同一性、同时性”。 </a:t>
            </a:r>
          </a:p>
        </p:txBody>
      </p:sp>
      <p:grpSp>
        <p:nvGrpSpPr>
          <p:cNvPr id="42" name="Group 17"/>
          <p:cNvGrpSpPr/>
          <p:nvPr/>
        </p:nvGrpSpPr>
        <p:grpSpPr>
          <a:xfrm>
            <a:off x="6551855" y="4374575"/>
            <a:ext cx="1339850" cy="912814"/>
            <a:chOff x="2690" y="2297"/>
            <a:chExt cx="844" cy="690"/>
          </a:xfrm>
        </p:grpSpPr>
        <p:sp>
          <p:nvSpPr>
            <p:cNvPr id="43" name="Line 18"/>
            <p:cNvSpPr>
              <a:spLocks noChangeShapeType="1"/>
            </p:cNvSpPr>
            <p:nvPr/>
          </p:nvSpPr>
          <p:spPr bwMode="auto">
            <a:xfrm>
              <a:off x="3102" y="2651"/>
              <a:ext cx="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 sz="2800"/>
            </a:p>
          </p:txBody>
        </p:sp>
        <p:grpSp>
          <p:nvGrpSpPr>
            <p:cNvPr id="44" name="Group 19"/>
            <p:cNvGrpSpPr/>
            <p:nvPr/>
          </p:nvGrpSpPr>
          <p:grpSpPr>
            <a:xfrm>
              <a:off x="2690" y="2297"/>
              <a:ext cx="744" cy="690"/>
              <a:chOff x="2690" y="2297"/>
              <a:chExt cx="744" cy="690"/>
            </a:xfrm>
          </p:grpSpPr>
          <p:sp>
            <p:nvSpPr>
              <p:cNvPr id="45" name="Rectangle 20"/>
              <p:cNvSpPr>
                <a:spLocks noChangeArrowheads="1"/>
              </p:cNvSpPr>
              <p:nvPr/>
            </p:nvSpPr>
            <p:spPr bwMode="auto">
              <a:xfrm>
                <a:off x="2690" y="2448"/>
                <a:ext cx="431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 </a:t>
                </a:r>
                <a:r>
                  <a:rPr kumimoji="1" lang="en-US" altLang="zh-CN" sz="2400" b="1" i="1" dirty="0">
                    <a:latin typeface="Times New Roman" charset="0"/>
                  </a:rPr>
                  <a:t>R</a:t>
                </a:r>
                <a:r>
                  <a:rPr kumimoji="1" lang="en-US" altLang="zh-CN" sz="2800" b="1" i="1" dirty="0">
                    <a:latin typeface="Times New Roman" charset="0"/>
                  </a:rPr>
                  <a:t>=</a:t>
                </a:r>
              </a:p>
            </p:txBody>
          </p:sp>
          <p:sp>
            <p:nvSpPr>
              <p:cNvPr id="46" name="Rectangle 21"/>
              <p:cNvSpPr>
                <a:spLocks noChangeArrowheads="1"/>
              </p:cNvSpPr>
              <p:nvPr/>
            </p:nvSpPr>
            <p:spPr bwMode="auto">
              <a:xfrm>
                <a:off x="3212" y="2638"/>
                <a:ext cx="192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 b="1" i="1" dirty="0">
                    <a:latin typeface="Times New Roman" charset="0"/>
                  </a:rPr>
                  <a:t>I</a:t>
                </a:r>
              </a:p>
            </p:txBody>
          </p:sp>
          <p:sp>
            <p:nvSpPr>
              <p:cNvPr id="47" name="Rectangle 22"/>
              <p:cNvSpPr>
                <a:spLocks noChangeArrowheads="1"/>
              </p:cNvSpPr>
              <p:nvPr/>
            </p:nvSpPr>
            <p:spPr bwMode="auto">
              <a:xfrm>
                <a:off x="3121" y="2297"/>
                <a:ext cx="313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 </a:t>
                </a:r>
                <a:r>
                  <a:rPr kumimoji="1" lang="en-US" altLang="zh-CN" sz="2400" b="1" i="1" dirty="0">
                    <a:latin typeface="Times New Roman" charset="0"/>
                  </a:rPr>
                  <a:t>U</a:t>
                </a:r>
              </a:p>
            </p:txBody>
          </p:sp>
        </p:grpSp>
      </p:grpSp>
      <p:sp>
        <p:nvSpPr>
          <p:cNvPr id="48" name="Shape 25434"/>
          <p:cNvSpPr/>
          <p:nvPr/>
        </p:nvSpPr>
        <p:spPr>
          <a:xfrm>
            <a:off x="2957062" y="525518"/>
            <a:ext cx="364524" cy="604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9" name="Shape 25434"/>
          <p:cNvSpPr/>
          <p:nvPr/>
        </p:nvSpPr>
        <p:spPr>
          <a:xfrm>
            <a:off x="2966587" y="468369"/>
            <a:ext cx="316658" cy="524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50" name="组合 49"/>
          <p:cNvGrpSpPr/>
          <p:nvPr/>
        </p:nvGrpSpPr>
        <p:grpSpPr>
          <a:xfrm>
            <a:off x="3167862" y="613321"/>
            <a:ext cx="2743854" cy="610916"/>
            <a:chOff x="3345379" y="667983"/>
            <a:chExt cx="1704453" cy="434877"/>
          </a:xfrm>
        </p:grpSpPr>
        <p:sp>
          <p:nvSpPr>
            <p:cNvPr id="51" name="圆角矩形 50"/>
            <p:cNvSpPr/>
            <p:nvPr/>
          </p:nvSpPr>
          <p:spPr>
            <a:xfrm>
              <a:off x="3358903" y="667983"/>
              <a:ext cx="1690929" cy="434877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Shape 2258"/>
            <p:cNvSpPr/>
            <p:nvPr/>
          </p:nvSpPr>
          <p:spPr>
            <a:xfrm flipH="1">
              <a:off x="3345379" y="950495"/>
              <a:ext cx="38981" cy="38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3" name="文本框 6151"/>
          <p:cNvSpPr txBox="1">
            <a:spLocks noChangeArrowheads="1"/>
          </p:cNvSpPr>
          <p:nvPr/>
        </p:nvSpPr>
        <p:spPr bwMode="auto">
          <a:xfrm>
            <a:off x="3989685" y="667390"/>
            <a:ext cx="16677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欧姆定律</a:t>
            </a:r>
          </a:p>
        </p:txBody>
      </p:sp>
      <p:sp>
        <p:nvSpPr>
          <p:cNvPr id="54" name="Shape 2248"/>
          <p:cNvSpPr/>
          <p:nvPr/>
        </p:nvSpPr>
        <p:spPr>
          <a:xfrm flipH="1">
            <a:off x="2949379" y="40486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5" name="Shape 25434"/>
          <p:cNvSpPr/>
          <p:nvPr/>
        </p:nvSpPr>
        <p:spPr>
          <a:xfrm>
            <a:off x="3130547" y="56843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66975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702" y="2366664"/>
            <a:ext cx="9706357" cy="3393781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Shape 25434"/>
          <p:cNvSpPr/>
          <p:nvPr/>
        </p:nvSpPr>
        <p:spPr>
          <a:xfrm>
            <a:off x="2957062" y="525518"/>
            <a:ext cx="364524" cy="604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21" name="Shape 25434"/>
          <p:cNvSpPr/>
          <p:nvPr/>
        </p:nvSpPr>
        <p:spPr>
          <a:xfrm>
            <a:off x="2966587" y="468369"/>
            <a:ext cx="316658" cy="524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3" name="组合 22"/>
          <p:cNvGrpSpPr/>
          <p:nvPr/>
        </p:nvGrpSpPr>
        <p:grpSpPr>
          <a:xfrm>
            <a:off x="3251632" y="613322"/>
            <a:ext cx="3792311" cy="610917"/>
            <a:chOff x="3043239" y="545045"/>
            <a:chExt cx="2880752" cy="56718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3043239" y="545045"/>
              <a:ext cx="2880752" cy="567189"/>
              <a:chOff x="3345379" y="667983"/>
              <a:chExt cx="2208743" cy="434877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358903" y="667983"/>
                <a:ext cx="219521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31" name="文本框 6151"/>
          <p:cNvSpPr txBox="1">
            <a:spLocks noChangeArrowheads="1"/>
          </p:cNvSpPr>
          <p:nvPr/>
        </p:nvSpPr>
        <p:spPr bwMode="auto">
          <a:xfrm>
            <a:off x="3926261" y="626760"/>
            <a:ext cx="311768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欧姆定律的应用</a:t>
            </a:r>
          </a:p>
        </p:txBody>
      </p:sp>
      <p:sp>
        <p:nvSpPr>
          <p:cNvPr id="32" name="矩形 68620"/>
          <p:cNvSpPr>
            <a:spLocks noChangeArrowheads="1"/>
          </p:cNvSpPr>
          <p:nvPr/>
        </p:nvSpPr>
        <p:spPr bwMode="auto">
          <a:xfrm>
            <a:off x="2768753" y="1723859"/>
            <a:ext cx="4852610" cy="6568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用公式进行计算的一般步骤：</a:t>
            </a:r>
          </a:p>
        </p:txBody>
      </p:sp>
      <p:sp>
        <p:nvSpPr>
          <p:cNvPr id="33" name="TextBox 2"/>
          <p:cNvSpPr>
            <a:spLocks noChangeArrowheads="1"/>
          </p:cNvSpPr>
          <p:nvPr/>
        </p:nvSpPr>
        <p:spPr bwMode="auto">
          <a:xfrm>
            <a:off x="2729754" y="2572054"/>
            <a:ext cx="9242864" cy="2833033"/>
          </a:xfrm>
          <a:prstGeom prst="roundRect">
            <a:avLst>
              <a:gd name="adj" fmla="val 10046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）读题、审题（注意已知量的内容）；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）根据题意画出电路简图；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）在图上标明已知量的符号、数值和未知量的符号；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）选用物理公式进行计算（书写格式要完整，规范）。</a:t>
            </a:r>
          </a:p>
        </p:txBody>
      </p:sp>
      <p:sp>
        <p:nvSpPr>
          <p:cNvPr id="34" name="Shape 25434"/>
          <p:cNvSpPr/>
          <p:nvPr/>
        </p:nvSpPr>
        <p:spPr>
          <a:xfrm>
            <a:off x="7805370" y="1113780"/>
            <a:ext cx="364524" cy="604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5" name="Shape 25434"/>
          <p:cNvSpPr/>
          <p:nvPr/>
        </p:nvSpPr>
        <p:spPr>
          <a:xfrm>
            <a:off x="7814895" y="1056631"/>
            <a:ext cx="316658" cy="524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9" name="文本框 6151"/>
          <p:cNvSpPr txBox="1">
            <a:spLocks noChangeArrowheads="1"/>
          </p:cNvSpPr>
          <p:nvPr/>
        </p:nvSpPr>
        <p:spPr bwMode="auto">
          <a:xfrm>
            <a:off x="8837993" y="1255652"/>
            <a:ext cx="16677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欧姆定律</a:t>
            </a:r>
          </a:p>
        </p:txBody>
      </p:sp>
      <p:sp>
        <p:nvSpPr>
          <p:cNvPr id="42" name="Shape 2248"/>
          <p:cNvSpPr/>
          <p:nvPr/>
        </p:nvSpPr>
        <p:spPr>
          <a:xfrm flipH="1">
            <a:off x="3191628" y="427975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3" name="Shape 25434"/>
          <p:cNvSpPr/>
          <p:nvPr/>
        </p:nvSpPr>
        <p:spPr>
          <a:xfrm>
            <a:off x="3372796" y="591540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42755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7" name="文本框 69639"/>
          <p:cNvSpPr txBox="1">
            <a:spLocks noChangeArrowheads="1"/>
          </p:cNvSpPr>
          <p:nvPr/>
        </p:nvSpPr>
        <p:spPr bwMode="auto">
          <a:xfrm>
            <a:off x="2935129" y="931542"/>
            <a:ext cx="799306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一辆汽车的车灯接在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 V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的电源两端， 灯丝电阻为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 </a:t>
            </a:r>
            <a:r>
              <a:rPr lang="el-GR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，求通过这盏电灯的电流。 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929758" y="2503056"/>
            <a:ext cx="734839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解：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8863" y="2809055"/>
            <a:ext cx="2466975" cy="1504950"/>
          </a:xfrm>
          <a:prstGeom prst="rect">
            <a:avLst/>
          </a:prstGeom>
        </p:spPr>
      </p:pic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8034832" y="3886777"/>
            <a:ext cx="1229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=12V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8034832" y="2671874"/>
            <a:ext cx="1229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=30</a:t>
            </a:r>
            <a:r>
              <a:rPr lang="el-GR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Ω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8034832" y="3214331"/>
            <a:ext cx="935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 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=?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65402" y="3152074"/>
            <a:ext cx="3237493" cy="818911"/>
            <a:chOff x="3858861" y="3453952"/>
            <a:chExt cx="3237493" cy="818911"/>
          </a:xfrm>
        </p:grpSpPr>
        <p:sp>
          <p:nvSpPr>
            <p:cNvPr id="3" name="文本框 2"/>
            <p:cNvSpPr txBox="1"/>
            <p:nvPr/>
          </p:nvSpPr>
          <p:spPr>
            <a:xfrm>
              <a:off x="3858861" y="3632575"/>
              <a:ext cx="2944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379562" y="3453952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354226" y="3863407"/>
              <a:ext cx="4975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4378498" y="3791382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864588" y="3619093"/>
              <a:ext cx="383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62263" y="3453952"/>
              <a:ext cx="7901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12V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236927" y="3863407"/>
              <a:ext cx="8154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261199" y="3811198"/>
              <a:ext cx="816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30 </a:t>
              </a:r>
              <a:r>
                <a:rPr lang="el-GR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Ω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027331" y="3619093"/>
              <a:ext cx="1069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=0.4A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任意多边形 44"/>
          <p:cNvSpPr/>
          <p:nvPr/>
        </p:nvSpPr>
        <p:spPr>
          <a:xfrm>
            <a:off x="6865840" y="968288"/>
            <a:ext cx="887758" cy="55226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184468" y="1581489"/>
            <a:ext cx="887758" cy="55226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2950202" y="3985724"/>
            <a:ext cx="456670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答：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通过这盏电灯的电流为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0.4A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Wingdings" pitchFamily="2" charset="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872" y="201805"/>
            <a:ext cx="1625834" cy="83597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10775" y="530878"/>
            <a:ext cx="104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审题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424" y="2044257"/>
            <a:ext cx="1989344" cy="1022889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9740942" y="2415139"/>
            <a:ext cx="1551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电路简图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292">
            <a:off x="9576092" y="3943328"/>
            <a:ext cx="1989344" cy="1015715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 rot="1486593">
            <a:off x="9612717" y="4035686"/>
            <a:ext cx="1551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标已知量</a:t>
            </a:r>
            <a:endParaRPr lang="en-US" altLang="zh-CN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和未知量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226" y="1967617"/>
            <a:ext cx="1989344" cy="1022889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3934284" y="2338499"/>
            <a:ext cx="1946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选公式计算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33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  <p:bldP spid="35" grpId="0"/>
      <p:bldP spid="36" grpId="0"/>
      <p:bldP spid="45" grpId="0" animBg="1"/>
      <p:bldP spid="46" grpId="0" animBg="1"/>
      <p:bldP spid="50" grpId="0"/>
      <p:bldP spid="12" grpId="0"/>
      <p:bldP spid="53" grpId="0"/>
      <p:bldP spid="55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3895570" y="4354758"/>
            <a:ext cx="12508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解：由</a:t>
            </a:r>
          </a:p>
        </p:txBody>
      </p:sp>
      <p:sp>
        <p:nvSpPr>
          <p:cNvPr id="32" name="文本框 69639"/>
          <p:cNvSpPr txBox="1">
            <a:spLocks noChangeArrowheads="1"/>
          </p:cNvSpPr>
          <p:nvPr/>
        </p:nvSpPr>
        <p:spPr bwMode="auto">
          <a:xfrm>
            <a:off x="2433112" y="134858"/>
            <a:ext cx="799306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如图所示，闭合开关后，电压表的示数为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6V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，电流表的示数为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0.3A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，求电阻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的阻值。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189" y="1257140"/>
            <a:ext cx="2389428" cy="2264420"/>
          </a:xfrm>
          <a:prstGeom prst="rect">
            <a:avLst/>
          </a:prstGeom>
        </p:spPr>
      </p:pic>
      <p:sp>
        <p:nvSpPr>
          <p:cNvPr id="42" name="任意多边形 41"/>
          <p:cNvSpPr/>
          <p:nvPr/>
        </p:nvSpPr>
        <p:spPr>
          <a:xfrm>
            <a:off x="9289971" y="266775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582690" y="809073"/>
            <a:ext cx="816929" cy="513366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9644" y="1579501"/>
            <a:ext cx="2847887" cy="1288330"/>
          </a:xfrm>
          <a:prstGeom prst="rect">
            <a:avLst/>
          </a:prstGeom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575305" y="2611719"/>
            <a:ext cx="1780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=6V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5941987" y="1927090"/>
            <a:ext cx="1620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=0.3A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6619128" y="1381536"/>
            <a:ext cx="935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=?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29617" y="4168636"/>
            <a:ext cx="1085479" cy="799095"/>
            <a:chOff x="3568000" y="5583264"/>
            <a:chExt cx="1085479" cy="799095"/>
          </a:xfrm>
        </p:grpSpPr>
        <p:sp>
          <p:nvSpPr>
            <p:cNvPr id="48" name="文本框 47"/>
            <p:cNvSpPr txBox="1"/>
            <p:nvPr/>
          </p:nvSpPr>
          <p:spPr>
            <a:xfrm>
              <a:off x="3568000" y="5761887"/>
              <a:ext cx="691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088702" y="5583264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4063366" y="5992719"/>
              <a:ext cx="4975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4087638" y="5920694"/>
              <a:ext cx="5647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06220" y="4879611"/>
            <a:ext cx="3747481" cy="821415"/>
            <a:chOff x="3480833" y="5963522"/>
            <a:chExt cx="3747481" cy="821415"/>
          </a:xfrm>
        </p:grpSpPr>
        <p:sp>
          <p:nvSpPr>
            <p:cNvPr id="52" name="文本框 51"/>
            <p:cNvSpPr txBox="1"/>
            <p:nvPr/>
          </p:nvSpPr>
          <p:spPr>
            <a:xfrm>
              <a:off x="4996548" y="6131167"/>
              <a:ext cx="3837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94223" y="5966026"/>
              <a:ext cx="7901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6V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368887" y="6375481"/>
              <a:ext cx="8154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5393159" y="6323272"/>
              <a:ext cx="816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0.3A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59291" y="6131167"/>
              <a:ext cx="1069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 </a:t>
              </a:r>
              <a:r>
                <a:rPr lang="el-GR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Ω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6"/>
            <p:cNvSpPr txBox="1">
              <a:spLocks noChangeArrowheads="1"/>
            </p:cNvSpPr>
            <p:nvPr/>
          </p:nvSpPr>
          <p:spPr bwMode="auto">
            <a:xfrm>
              <a:off x="3480833" y="6108244"/>
              <a:ext cx="5690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得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896576" y="5963522"/>
              <a:ext cx="1228455" cy="807961"/>
              <a:chOff x="3568000" y="5583264"/>
              <a:chExt cx="1228455" cy="807961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3568000" y="5761887"/>
                <a:ext cx="6914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 </a:t>
                </a: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4182831" y="5583264"/>
                <a:ext cx="5647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4157495" y="5992719"/>
                <a:ext cx="49754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文本框 62"/>
              <p:cNvSpPr txBox="1"/>
              <p:nvPr/>
            </p:nvSpPr>
            <p:spPr>
              <a:xfrm>
                <a:off x="4231678" y="5929560"/>
                <a:ext cx="5647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3921968" y="5807280"/>
            <a:ext cx="3892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的阻值是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 </a:t>
            </a:r>
            <a:r>
              <a:rPr lang="el-GR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974" y="46479"/>
            <a:ext cx="1625834" cy="835978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10415877" y="375552"/>
            <a:ext cx="104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审题</a:t>
            </a: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990" y="805629"/>
            <a:ext cx="1989344" cy="1022889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8653508" y="1176511"/>
            <a:ext cx="1551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电路简图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292">
            <a:off x="8428519" y="2295052"/>
            <a:ext cx="1989344" cy="1015715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 rot="1486593">
            <a:off x="8465144" y="2387410"/>
            <a:ext cx="1551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标已知量</a:t>
            </a:r>
            <a:endParaRPr lang="en-US" altLang="zh-CN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和未知量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99" y="3407881"/>
            <a:ext cx="1989344" cy="1022889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5871057" y="3778763"/>
            <a:ext cx="1946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选公式计算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775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2" grpId="0" animBg="1"/>
      <p:bldP spid="43" grpId="0" animBg="1"/>
      <p:bldP spid="21" grpId="0"/>
      <p:bldP spid="23" grpId="0"/>
      <p:bldP spid="36" grpId="0"/>
      <p:bldP spid="6" grpId="0"/>
      <p:bldP spid="64" grpId="0"/>
      <p:bldP spid="66" grpId="0"/>
      <p:bldP spid="68" grpId="0"/>
      <p:bldP spid="70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4981</TotalTime>
  <Words>1305</Words>
  <Application>Microsoft Office PowerPoint</Application>
  <PresentationFormat>宽屏</PresentationFormat>
  <Paragraphs>270</Paragraphs>
  <Slides>16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黑体</vt:lpstr>
      <vt:lpstr>楷体</vt:lpstr>
      <vt:lpstr>楷体_GB2312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Equation</vt:lpstr>
      <vt:lpstr>第十七章  欧姆定律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第十七章  欧姆定律 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2024-02-06T12:37:04Z</dcterms:modified>
</cp:coreProperties>
</file>