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  <p:sldMasterId id="2147483655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4" r:id="rId20"/>
    <p:sldId id="272" r:id="rId21"/>
    <p:sldId id="273" r:id="rId22"/>
    <p:sldId id="280" r:id="rId23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2" userDrawn="1">
          <p15:clr>
            <a:srgbClr val="A4A3A4"/>
          </p15:clr>
        </p15:guide>
        <p15:guide id="2" pos="385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5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34" y="72"/>
      </p:cViewPr>
      <p:guideLst>
        <p:guide orient="horz" pos="2122"/>
        <p:guide pos="3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矩形 224"/>
          <p:cNvSpPr/>
          <p:nvPr userDrawn="1"/>
        </p:nvSpPr>
        <p:spPr>
          <a:xfrm>
            <a:off x="870585" y="5868670"/>
            <a:ext cx="140970" cy="1409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solidFill>
                <a:schemeClr val="tx1"/>
              </a:solidFill>
            </a:endParaRPr>
          </a:p>
        </p:txBody>
      </p:sp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905114" y="5773420"/>
            <a:ext cx="636061" cy="514985"/>
            <a:chOff x="3590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90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RJ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:/LOGO/木牍中考logo/木牍中考logo效果图/木牍中考logo-5%蓝-11.png木牍中考logo-5%蓝-11"/>
          <p:cNvPicPr>
            <a:picLocks noChangeAspect="1"/>
          </p:cNvPicPr>
          <p:nvPr userDrawn="1"/>
        </p:nvPicPr>
        <p:blipFill>
          <a:blip r:embed="rId5"/>
          <a:srcRect r="25347" b="26975"/>
          <a:stretch>
            <a:fillRect/>
          </a:stretch>
        </p:blipFill>
        <p:spPr>
          <a:xfrm>
            <a:off x="8159750" y="2906395"/>
            <a:ext cx="4032250" cy="3945255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5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9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microsoft.com/office/2007/relationships/media" Target="../media/media3.mp4"/><Relationship Id="rId7" Type="http://schemas.openxmlformats.org/officeDocument/2006/relationships/slideLayout" Target="../slideLayouts/slideLayout8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video" Target="../media/media3.mp4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3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7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13" Type="http://schemas.openxmlformats.org/officeDocument/2006/relationships/tags" Target="../tags/tag22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12" Type="http://schemas.openxmlformats.org/officeDocument/2006/relationships/tags" Target="../tags/tag21.xml"/><Relationship Id="rId2" Type="http://schemas.openxmlformats.org/officeDocument/2006/relationships/tags" Target="../tags/tag11.xml"/><Relationship Id="rId16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tags" Target="../tags/tag20.xml"/><Relationship Id="rId5" Type="http://schemas.openxmlformats.org/officeDocument/2006/relationships/tags" Target="../tags/tag14.xml"/><Relationship Id="rId15" Type="http://schemas.openxmlformats.org/officeDocument/2006/relationships/tags" Target="../tags/tag24.xml"/><Relationship Id="rId10" Type="http://schemas.openxmlformats.org/officeDocument/2006/relationships/tags" Target="../tags/tag19.xml"/><Relationship Id="rId4" Type="http://schemas.openxmlformats.org/officeDocument/2006/relationships/tags" Target="../tags/tag13.xml"/><Relationship Id="rId9" Type="http://schemas.openxmlformats.org/officeDocument/2006/relationships/tags" Target="../tags/tag18.xml"/><Relationship Id="rId14" Type="http://schemas.openxmlformats.org/officeDocument/2006/relationships/tags" Target="../tags/tag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183821" y="3806289"/>
            <a:ext cx="8132032" cy="627062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第二课时</a:t>
            </a:r>
            <a:r>
              <a:rPr lang="en-US" altLang="zh-CN" sz="36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36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液体压强的应用和连通器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0" y="2121535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9.2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液体的压强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899795" y="1025525"/>
            <a:ext cx="1559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29005" y="1904365"/>
            <a:ext cx="2326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想想议议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206028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929005" y="2426335"/>
            <a:ext cx="103600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如图是生活中常见的连通器，它们各有什么功能？想一想，它们是怎么利用连通器的特点来实现自己的功能的？</a:t>
            </a:r>
          </a:p>
        </p:txBody>
      </p:sp>
      <p:pic>
        <p:nvPicPr>
          <p:cNvPr id="7" name="https://docer-ks3.wpscdn.cn/picture/39445397/db3afea354a49c2b8a774a1552bd6528_612.jpg" descr="茶壶,清新,自然,茶,背景,红茶,水平画幅,无人,热饮,玻璃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5800" y="3625215"/>
            <a:ext cx="3308350" cy="27654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3800" y="3625215"/>
            <a:ext cx="2788920" cy="27889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899795" y="1025525"/>
            <a:ext cx="1559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206028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29005" y="1904365"/>
            <a:ext cx="2326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生活应用</a:t>
            </a:r>
          </a:p>
        </p:txBody>
      </p:sp>
      <p:pic>
        <p:nvPicPr>
          <p:cNvPr id="7" name="https://docer-ks3.wpscdn.cn/picture/39445397/db3afea354a49c2b8a774a1552bd6528_612.jpg" descr="茶壶,清新,自然,茶,背景,红茶,水平画幅,无人,热饮,玻璃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3475" y="1815465"/>
            <a:ext cx="5142865" cy="42989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28065" y="2753360"/>
            <a:ext cx="406400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壶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利用连通器原理，将壶嘴高度做的与壶身平齐。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899795" y="1025525"/>
            <a:ext cx="1559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206028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29005" y="1904365"/>
            <a:ext cx="2326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生活应用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1975" y="1904365"/>
            <a:ext cx="4522470" cy="4522470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8733790" y="4144010"/>
            <a:ext cx="1257935" cy="1466850"/>
          </a:xfrm>
          <a:prstGeom prst="roundRect">
            <a:avLst/>
          </a:prstGeom>
          <a:noFill/>
          <a:ln w="508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570990" y="2924810"/>
            <a:ext cx="4730115" cy="2372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下水道回弯处利用连通器原理将水储存在回弯处形成液封，可以防止下水道内的臭气和污水进入室内。</a:t>
            </a:r>
          </a:p>
        </p:txBody>
      </p:sp>
      <p:pic>
        <p:nvPicPr>
          <p:cNvPr id="9" name="图片 8" descr="创作思考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733425" y="5544185"/>
            <a:ext cx="676910" cy="67691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410335" y="5467985"/>
            <a:ext cx="3063875" cy="829945"/>
          </a:xfrm>
          <a:prstGeom prst="rect">
            <a:avLst/>
          </a:prstGeom>
          <a:noFill/>
          <a:ln w="28575" cmpd="sng">
            <a:solidFill>
              <a:schemeClr val="accent2"/>
            </a:solidFill>
            <a:prstDash val="lgDashDot"/>
          </a:ln>
        </p:spPr>
        <p:txBody>
          <a:bodyPr wrap="square" rtlCol="0">
            <a:spAutoFit/>
          </a:bodyPr>
          <a:lstStyle/>
          <a:p>
            <a:r>
              <a:rPr lang="zh-CN" altLang="en-US" sz="2400"/>
              <a:t>生活中还有哪些设计利用了连通器原理呢？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899795" y="1025525"/>
            <a:ext cx="1559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206028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29005" y="1904365"/>
            <a:ext cx="2326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生活应用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66190" y="2705735"/>
            <a:ext cx="406400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锅炉水位计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水位计与锅炉内部储水罐相连，有一根可以看到水位的玻璃管，通过玻璃管可以观察锅炉内的水位情况。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4220" y="722630"/>
            <a:ext cx="4242435" cy="56540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899795" y="1025525"/>
            <a:ext cx="1559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206028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29005" y="1904365"/>
            <a:ext cx="2326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生活应用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1101725" y="2745105"/>
            <a:ext cx="2849880" cy="1667510"/>
            <a:chOff x="1735" y="4323"/>
            <a:chExt cx="4488" cy="2626"/>
          </a:xfrm>
        </p:grpSpPr>
        <p:pic>
          <p:nvPicPr>
            <p:cNvPr id="103" name="图片 102"/>
            <p:cNvPicPr>
              <a:picLocks noChangeAspect="1"/>
            </p:cNvPicPr>
            <p:nvPr/>
          </p:nvPicPr>
          <p:blipFill>
            <a:blip r:embed="rId3">
              <a:lum bright="-24000" contrast="48000"/>
            </a:blip>
            <a:stretch>
              <a:fillRect/>
            </a:stretch>
          </p:blipFill>
          <p:spPr>
            <a:xfrm>
              <a:off x="1735" y="4323"/>
              <a:ext cx="2806" cy="262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文本框 5"/>
            <p:cNvSpPr txBox="1"/>
            <p:nvPr/>
          </p:nvSpPr>
          <p:spPr>
            <a:xfrm>
              <a:off x="4601" y="5457"/>
              <a:ext cx="1623" cy="794"/>
            </a:xfrm>
            <a:prstGeom prst="roundRect">
              <a:avLst/>
            </a:prstGeom>
            <a:solidFill>
              <a:schemeClr val="accent1"/>
            </a:solidFill>
          </p:spPr>
          <p:txBody>
            <a:bodyPr wrap="square" rtlCol="0" anchor="ctr" anchorCtr="0">
              <a:noAutofit/>
            </a:bodyPr>
            <a:lstStyle/>
            <a:p>
              <a:pPr marL="0" indent="0" algn="ctr" eaLnBrk="1" latinLnBrk="0" hangingPunct="1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0030101010101" charset="-122"/>
                  <a:ea typeface="黑体" panose="02010600030101010101" charset="-122"/>
                  <a:cs typeface="Times New Roman" panose="02020603050405020304" pitchFamily="18" charset="0"/>
                </a:rPr>
                <a:t>地漏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2459355" y="4631690"/>
            <a:ext cx="5621020" cy="1694180"/>
            <a:chOff x="2900" y="7384"/>
            <a:chExt cx="8852" cy="2668"/>
          </a:xfrm>
        </p:grpSpPr>
        <p:sp>
          <p:nvSpPr>
            <p:cNvPr id="11" name="文本框 10"/>
            <p:cNvSpPr txBox="1"/>
            <p:nvPr/>
          </p:nvSpPr>
          <p:spPr>
            <a:xfrm>
              <a:off x="8570" y="8858"/>
              <a:ext cx="3183" cy="794"/>
            </a:xfrm>
            <a:prstGeom prst="roundRect">
              <a:avLst/>
            </a:prstGeom>
            <a:solidFill>
              <a:schemeClr val="accent1"/>
            </a:solidFill>
          </p:spPr>
          <p:txBody>
            <a:bodyPr wrap="square" rtlCol="0" anchor="ctr" anchorCtr="0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8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0030101010101" charset="-122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自动喂水器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t="31912"/>
            <a:stretch>
              <a:fillRect/>
            </a:stretch>
          </p:blipFill>
          <p:spPr>
            <a:xfrm>
              <a:off x="2900" y="7384"/>
              <a:ext cx="5389" cy="2669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7372985" y="1696720"/>
            <a:ext cx="3550920" cy="3464560"/>
            <a:chOff x="11611" y="2672"/>
            <a:chExt cx="5592" cy="5456"/>
          </a:xfrm>
        </p:grpSpPr>
        <p:pic>
          <p:nvPicPr>
            <p:cNvPr id="100" name="图片 99"/>
            <p:cNvPicPr/>
            <p:nvPr/>
          </p:nvPicPr>
          <p:blipFill>
            <a:blip r:embed="rId5"/>
            <a:srcRect l="6303" r="13894" b="1091"/>
            <a:stretch>
              <a:fillRect/>
            </a:stretch>
          </p:blipFill>
          <p:spPr>
            <a:xfrm>
              <a:off x="13487" y="2672"/>
              <a:ext cx="3717" cy="545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" name="文本框 6"/>
            <p:cNvSpPr txBox="1"/>
            <p:nvPr/>
          </p:nvSpPr>
          <p:spPr>
            <a:xfrm>
              <a:off x="11611" y="5457"/>
              <a:ext cx="1623" cy="794"/>
            </a:xfrm>
            <a:prstGeom prst="roundRect">
              <a:avLst/>
            </a:prstGeom>
            <a:solidFill>
              <a:schemeClr val="accent1"/>
            </a:solidFill>
          </p:spPr>
          <p:txBody>
            <a:bodyPr wrap="square" rtlCol="0" anchor="ctr" anchorCtr="0">
              <a:noAutofit/>
            </a:bodyPr>
            <a:lstStyle/>
            <a:p>
              <a:pPr marL="0" indent="0" algn="ctr" eaLnBrk="1" latinLnBrk="0" hangingPunct="1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0030101010101" charset="-122"/>
                  <a:ea typeface="黑体" panose="02010600030101010101" charset="-122"/>
                  <a:cs typeface="Times New Roman" panose="02020603050405020304" pitchFamily="18" charset="0"/>
                </a:rPr>
                <a:t>水塔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899795" y="1025525"/>
            <a:ext cx="1559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206028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29005" y="1904365"/>
            <a:ext cx="2326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科学世界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38505" y="2426335"/>
            <a:ext cx="674814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三峡船闸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世界上最大的人造船闸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我国三峡工程是举世瞩目的跨世纪工程。三峡大坝上、下游的水位差最大可达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113m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。巨大的落差有利于生产可观的电力，但也带来了航运方面的问题：下游船只驶往上游，怎样把这些船只举高一百多米？上游的船只驶往下游，又怎样让船只徐徐降落一百多米？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7486650" y="808990"/>
            <a:ext cx="4220210" cy="5981700"/>
            <a:chOff x="11790" y="1274"/>
            <a:chExt cx="6646" cy="942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rcRect l="29936" r="18560"/>
            <a:stretch>
              <a:fillRect/>
            </a:stretch>
          </p:blipFill>
          <p:spPr>
            <a:xfrm>
              <a:off x="11790" y="1274"/>
              <a:ext cx="6647" cy="9421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13668" y="1712"/>
              <a:ext cx="2891" cy="822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zh-CN" altLang="en-US" sz="2800"/>
                <a:t>修建船闸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899795" y="1025525"/>
            <a:ext cx="1559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206028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29005" y="1904365"/>
            <a:ext cx="2326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科学世界</a:t>
            </a:r>
          </a:p>
        </p:txBody>
      </p:sp>
      <p:grpSp>
        <p:nvGrpSpPr>
          <p:cNvPr id="6" name="组合 5"/>
          <p:cNvGrpSpPr>
            <a:grpSpLocks noChangeAspect="1"/>
          </p:cNvGrpSpPr>
          <p:nvPr/>
        </p:nvGrpSpPr>
        <p:grpSpPr>
          <a:xfrm>
            <a:off x="677545" y="2407285"/>
            <a:ext cx="5598160" cy="3739515"/>
            <a:chOff x="736" y="939"/>
            <a:chExt cx="7122" cy="4757"/>
          </a:xfrm>
        </p:grpSpPr>
        <p:pic>
          <p:nvPicPr>
            <p:cNvPr id="9" name="图片 8" descr="船闸原理图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736" y="939"/>
              <a:ext cx="7123" cy="4007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6"/>
              </p:custDataLst>
            </p:nvPr>
          </p:nvSpPr>
          <p:spPr>
            <a:xfrm>
              <a:off x="2738" y="5072"/>
              <a:ext cx="3118" cy="624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 anchor="ctr" anchorCtr="0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0030101010101" charset="-122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船闸工作示意图</a:t>
              </a:r>
            </a:p>
          </p:txBody>
        </p:sp>
      </p:grpSp>
      <p:grpSp>
        <p:nvGrpSpPr>
          <p:cNvPr id="8" name="组合 7"/>
          <p:cNvGrpSpPr>
            <a:grpSpLocks noChangeAspect="1"/>
          </p:cNvGrpSpPr>
          <p:nvPr/>
        </p:nvGrpSpPr>
        <p:grpSpPr>
          <a:xfrm>
            <a:off x="6587490" y="2426335"/>
            <a:ext cx="5337175" cy="3720465"/>
            <a:chOff x="8349" y="2965"/>
            <a:chExt cx="5542" cy="3863"/>
          </a:xfrm>
        </p:grpSpPr>
        <p:sp>
          <p:nvSpPr>
            <p:cNvPr id="69" name="文本框 68"/>
            <p:cNvSpPr txBox="1"/>
            <p:nvPr>
              <p:custDataLst>
                <p:tags r:id="rId2"/>
              </p:custDataLst>
            </p:nvPr>
          </p:nvSpPr>
          <p:spPr>
            <a:xfrm>
              <a:off x="8370" y="2965"/>
              <a:ext cx="5499" cy="624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 anchor="ctr" anchorCtr="0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0030101010101" charset="-122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三峡船闸的五级船闸工作原理</a:t>
              </a:r>
            </a:p>
          </p:txBody>
        </p:sp>
        <p:pic>
          <p:nvPicPr>
            <p:cNvPr id="11" name="2.五级船闸原理">
              <a:hlinkClick r:id="" action="ppaction://media"/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9"/>
            <a:stretch>
              <a:fillRect/>
            </a:stretch>
          </p:blipFill>
          <p:spPr>
            <a:xfrm>
              <a:off x="8349" y="3710"/>
              <a:ext cx="5542" cy="3118"/>
            </a:xfrm>
            <a:prstGeom prst="rect">
              <a:avLst/>
            </a:prstGeom>
            <a:ln w="57150">
              <a:gradFill>
                <a:lin ang="5400000" scaled="1"/>
              </a:gradFill>
            </a:ln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28090" y="1057910"/>
            <a:ext cx="9158605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</a:t>
            </a:r>
            <a:r>
              <a:rPr lang="zh-CN" altLang="en-US" sz="2800"/>
              <a:t>．如图所示，一个</a:t>
            </a:r>
            <a:r>
              <a:rPr lang="en-US" altLang="zh-CN" sz="2800"/>
              <a:t>“</a:t>
            </a:r>
            <a:r>
              <a:rPr lang="zh-CN" altLang="en-US" sz="2800"/>
              <a:t>山</a:t>
            </a:r>
            <a:r>
              <a:rPr lang="en-US" altLang="zh-CN" sz="2800"/>
              <a:t>”</a:t>
            </a:r>
            <a:r>
              <a:rPr lang="zh-CN" altLang="en-US" sz="2800"/>
              <a:t>形连通器内装有一定量的水，当把它放到斜面上静止以后，下面关于连通器内液面的情况，正确的应是图中的（</a:t>
            </a:r>
            <a:r>
              <a:rPr lang="en-US" altLang="zh-CN" sz="2800"/>
              <a:t>	</a:t>
            </a:r>
            <a:r>
              <a:rPr lang="zh-CN" altLang="en-US" sz="2800"/>
              <a:t>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</a:t>
            </a:r>
            <a:r>
              <a:rPr lang="en-US" altLang="zh-CN" sz="2800"/>
              <a:t>				B</a:t>
            </a:r>
            <a:r>
              <a:rPr lang="zh-CN" altLang="en-US" sz="2800"/>
              <a:t>．</a:t>
            </a:r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</a:t>
            </a:r>
            <a:r>
              <a:rPr lang="en-US" altLang="zh-CN" sz="2800"/>
              <a:t>				D</a:t>
            </a:r>
            <a:r>
              <a:rPr lang="zh-CN" altLang="en-US" sz="2800"/>
              <a:t>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314190" y="2521585"/>
            <a:ext cx="9017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B</a:t>
            </a:r>
          </a:p>
        </p:txBody>
      </p:sp>
      <p:pic>
        <p:nvPicPr>
          <p:cNvPr id="100021" name="图片 100021" descr="@@@4a8282d1-2c3d-46ac-8183-dbfcc82b35e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130" y="3228975"/>
            <a:ext cx="1533525" cy="1555750"/>
          </a:xfrm>
          <a:prstGeom prst="rect">
            <a:avLst/>
          </a:prstGeom>
        </p:spPr>
      </p:pic>
      <p:pic>
        <p:nvPicPr>
          <p:cNvPr id="100023" name="图片 100023" descr="@@@72b49b4d-88ff-4a6d-a121-8b60acac8f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6830" y="3105150"/>
            <a:ext cx="1660525" cy="1682750"/>
          </a:xfrm>
          <a:prstGeom prst="rect">
            <a:avLst/>
          </a:prstGeom>
        </p:spPr>
      </p:pic>
      <p:pic>
        <p:nvPicPr>
          <p:cNvPr id="100025" name="图片 100025" descr="@@@28ff7e6d-5cde-4884-b877-49541dd49ff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0130" y="5053330"/>
            <a:ext cx="1532890" cy="1552575"/>
          </a:xfrm>
          <a:prstGeom prst="rect">
            <a:avLst/>
          </a:prstGeom>
        </p:spPr>
      </p:pic>
      <p:pic>
        <p:nvPicPr>
          <p:cNvPr id="100027" name="图片 100027" descr="@@@e80c6eac-c85e-4e4b-9248-3a2e63c88c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5053330"/>
            <a:ext cx="1476375" cy="15132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85290" y="2191385"/>
            <a:ext cx="835850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</a:t>
            </a:r>
            <a:r>
              <a:rPr lang="zh-CN" altLang="en-US" sz="2800"/>
              <a:t>．下列装置中，不属于连通器的是（　　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．血压计</a:t>
            </a:r>
            <a:r>
              <a:rPr lang="en-US" altLang="zh-CN" sz="2800"/>
              <a:t>		B</a:t>
            </a:r>
            <a:r>
              <a:rPr lang="zh-CN" altLang="en-US" sz="2800"/>
              <a:t>．船闸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．茶壶</a:t>
            </a:r>
            <a:r>
              <a:rPr lang="en-US" altLang="zh-CN" sz="2800"/>
              <a:t>			D</a:t>
            </a:r>
            <a:r>
              <a:rPr lang="zh-CN" altLang="en-US" sz="2800"/>
              <a:t>．锅炉液位计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552690" y="2362835"/>
            <a:ext cx="9017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A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98500" y="1043305"/>
            <a:ext cx="673989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</a:t>
            </a:r>
            <a:r>
              <a:rPr lang="zh-CN" altLang="en-US" sz="2800"/>
              <a:t>．如图所示，两容器中装有同一液体，且液面高度相同，点的压强小于点的压强。当</a:t>
            </a:r>
            <a:r>
              <a:rPr lang="en-US" altLang="zh-CN" sz="2800"/>
              <a:t>A</a:t>
            </a:r>
            <a:r>
              <a:rPr lang="zh-CN" altLang="en-US" sz="2800"/>
              <a:t>、</a:t>
            </a:r>
            <a:r>
              <a:rPr lang="en-US" altLang="zh-CN" sz="2800"/>
              <a:t>B</a:t>
            </a:r>
            <a:r>
              <a:rPr lang="zh-CN" altLang="en-US" sz="2800"/>
              <a:t>间的阀门打开时</a:t>
            </a:r>
            <a:r>
              <a:rPr lang="en-US" altLang="zh-CN" sz="2800"/>
              <a:t>,</a:t>
            </a:r>
            <a:r>
              <a:rPr lang="zh-CN" altLang="en-US" sz="2800"/>
              <a:t>下列说法正确的是（</a:t>
            </a:r>
            <a:r>
              <a:rPr lang="en-US" altLang="zh-CN" sz="2800"/>
              <a:t>      </a:t>
            </a:r>
            <a:r>
              <a:rPr lang="zh-CN" altLang="en-US" sz="2800"/>
              <a:t>）</a:t>
            </a: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．液体由</a:t>
            </a:r>
            <a:r>
              <a:rPr lang="en-US" altLang="zh-CN" sz="2800"/>
              <a:t>A</a:t>
            </a:r>
            <a:r>
              <a:rPr lang="zh-CN" altLang="en-US" sz="2800"/>
              <a:t>流向</a:t>
            </a:r>
            <a:r>
              <a:rPr lang="en-US" altLang="zh-CN" sz="2800"/>
              <a:t>B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</a:t>
            </a:r>
            <a:r>
              <a:rPr lang="zh-CN" altLang="en-US" sz="2800"/>
              <a:t>．液体由</a:t>
            </a:r>
            <a:r>
              <a:rPr lang="en-US" altLang="zh-CN" sz="2800"/>
              <a:t>B</a:t>
            </a:r>
            <a:r>
              <a:rPr lang="zh-CN" altLang="en-US" sz="2800"/>
              <a:t>流向</a:t>
            </a:r>
            <a:r>
              <a:rPr lang="en-US" altLang="zh-CN" sz="2800"/>
              <a:t>A</a:t>
            </a:r>
            <a:endParaRPr lang="zh-CN" altLang="en-US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．液体在</a:t>
            </a:r>
            <a:r>
              <a:rPr lang="en-US" altLang="zh-CN" sz="2800"/>
              <a:t>A</a:t>
            </a:r>
            <a:r>
              <a:rPr lang="zh-CN" altLang="en-US" sz="2800"/>
              <a:t>、</a:t>
            </a:r>
            <a:r>
              <a:rPr lang="en-US" altLang="zh-CN" sz="2800"/>
              <a:t>B</a:t>
            </a:r>
            <a:r>
              <a:rPr lang="zh-CN" altLang="en-US" sz="2800"/>
              <a:t>间来回流动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</a:t>
            </a:r>
            <a:r>
              <a:rPr lang="zh-CN" altLang="en-US" sz="2800"/>
              <a:t>．液体静止不动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323340" y="3137535"/>
            <a:ext cx="9017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D</a:t>
            </a:r>
          </a:p>
        </p:txBody>
      </p:sp>
      <p:pic>
        <p:nvPicPr>
          <p:cNvPr id="196" name="图片 19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390" y="2496185"/>
            <a:ext cx="4212590" cy="28809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669415" y="2014855"/>
            <a:ext cx="716280" cy="322580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液体的压强</a:t>
            </a:r>
          </a:p>
        </p:txBody>
      </p:sp>
      <p:sp>
        <p:nvSpPr>
          <p:cNvPr id="14" name="右箭头 13"/>
          <p:cNvSpPr/>
          <p:nvPr/>
        </p:nvSpPr>
        <p:spPr>
          <a:xfrm>
            <a:off x="2757170" y="3366770"/>
            <a:ext cx="1312545" cy="358775"/>
          </a:xfrm>
          <a:prstGeom prst="rightArrow">
            <a:avLst>
              <a:gd name="adj1" fmla="val 50000"/>
              <a:gd name="adj2" fmla="val 97214"/>
            </a:avLst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277360" y="3310255"/>
            <a:ext cx="230759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6753860" y="2807970"/>
            <a:ext cx="806450" cy="163957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728585" y="2551430"/>
            <a:ext cx="93154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概念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728585" y="3366770"/>
            <a:ext cx="177419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生活实例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728585" y="4182110"/>
            <a:ext cx="178181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三峡船闸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6" grpId="0" bldLvl="0" animBg="1"/>
      <p:bldP spid="7" grpId="0" bldLvl="0" animBg="1"/>
      <p:bldP spid="11" grpId="0" bldLvl="0" animBg="1"/>
      <p:bldP spid="9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065" y="1106170"/>
            <a:ext cx="1671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知识回顾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181860" y="1628140"/>
            <a:ext cx="6598285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液体内部存在压强的原因是？</a:t>
            </a:r>
            <a:endParaRPr lang="zh-CN" altLang="en-US" sz="2800"/>
          </a:p>
          <a:p>
            <a:pPr>
              <a:lnSpc>
                <a:spcPct val="150000"/>
              </a:lnSpc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液体受到重力的作用，并且具有流动性，所以液体内部向各个方向都有压强。</a:t>
            </a:r>
            <a:endParaRPr lang="en-US" altLang="zh-CN" sz="2800"/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液体压强与什么有关？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液体密度与深度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液体内某一点的深度是指什么距离？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是指该点到自由液面的距离。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9097010" y="5116195"/>
            <a:ext cx="1273810" cy="1584960"/>
            <a:chOff x="8341" y="2534"/>
            <a:chExt cx="4859" cy="6691"/>
          </a:xfrm>
        </p:grpSpPr>
        <p:pic>
          <p:nvPicPr>
            <p:cNvPr id="30" name="图片 29" descr="&amp;pky8533561818&amp;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8267" t="44037" r="59921" b="13963"/>
            <a:stretch>
              <a:fillRect/>
            </a:stretch>
          </p:blipFill>
          <p:spPr>
            <a:xfrm>
              <a:off x="8341" y="2534"/>
              <a:ext cx="4859" cy="6691"/>
            </a:xfrm>
            <a:prstGeom prst="rect">
              <a:avLst/>
            </a:prstGeom>
          </p:spPr>
        </p:pic>
        <p:sp>
          <p:nvSpPr>
            <p:cNvPr id="27" name="圆柱形 26"/>
            <p:cNvSpPr/>
            <p:nvPr/>
          </p:nvSpPr>
          <p:spPr>
            <a:xfrm>
              <a:off x="10249" y="4866"/>
              <a:ext cx="1140" cy="2663"/>
            </a:xfrm>
            <a:prstGeom prst="can">
              <a:avLst>
                <a:gd name="adj" fmla="val 29400"/>
              </a:avLst>
            </a:prstGeom>
            <a:noFill/>
            <a:ln w="19050">
              <a:solidFill>
                <a:srgbClr val="FF0000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圆角矩形标注 2"/>
          <p:cNvSpPr/>
          <p:nvPr/>
        </p:nvSpPr>
        <p:spPr>
          <a:xfrm>
            <a:off x="6551295" y="2305050"/>
            <a:ext cx="3819525" cy="1573530"/>
          </a:xfrm>
          <a:prstGeom prst="wedgeRoundRectCallout">
            <a:avLst>
              <a:gd name="adj1" fmla="val -90199"/>
              <a:gd name="adj2" fmla="val 169047"/>
              <a:gd name="adj3" fmla="val 16667"/>
            </a:avLst>
          </a:prstGeom>
          <a:solidFill>
            <a:srgbClr val="036EB8"/>
          </a:solidFill>
          <a:ln>
            <a:solidFill>
              <a:srgbClr val="BDD7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10000"/>
              </a:lnSpc>
            </a:pPr>
            <a:r>
              <a:rPr lang="zh-CN" altLang="en-US" sz="2800"/>
              <a:t>自由液面指容器中跟空气接触的液面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99"/>
                            </p:stCondLst>
                            <p:childTnLst>
                              <p:par>
                                <p:cTn id="1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19"/>
                            </p:stCondLst>
                            <p:childTnLst>
                              <p:par>
                                <p:cTn id="3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74065" y="1106170"/>
            <a:ext cx="1671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知识回顾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74065" y="1824990"/>
            <a:ext cx="10916920" cy="69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/>
              <a:t>1.</a:t>
            </a:r>
            <a:r>
              <a:rPr lang="zh-CN" altLang="en-US" sz="2800"/>
              <a:t>如图所示，比较容器中三点</a:t>
            </a:r>
            <a:r>
              <a:rPr lang="en-US" altLang="zh-CN" sz="2800"/>
              <a:t>A</a:t>
            </a:r>
            <a:r>
              <a:rPr lang="zh-CN" altLang="en-US" sz="2800"/>
              <a:t>、</a:t>
            </a:r>
            <a:r>
              <a:rPr lang="en-US" altLang="zh-CN" sz="2800"/>
              <a:t>B</a:t>
            </a:r>
            <a:r>
              <a:rPr lang="zh-CN" altLang="en-US" sz="2800"/>
              <a:t>、</a:t>
            </a:r>
            <a:r>
              <a:rPr lang="en-US" altLang="zh-CN" sz="2800"/>
              <a:t>C</a:t>
            </a:r>
            <a:r>
              <a:rPr lang="zh-CN" altLang="en-US" sz="2800"/>
              <a:t>处液体压强的大小为（</a:t>
            </a:r>
            <a:r>
              <a:rPr lang="en-US" altLang="zh-CN" sz="2800"/>
              <a:t>         </a:t>
            </a:r>
            <a:r>
              <a:rPr lang="zh-CN" altLang="en-US" sz="2800"/>
              <a:t>）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493520" y="2759710"/>
            <a:ext cx="255079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A. </a:t>
            </a:r>
            <a:r>
              <a:rPr lang="en-US" altLang="zh-CN" sz="2800" i="1"/>
              <a:t>p</a:t>
            </a:r>
            <a:r>
              <a:rPr lang="en-US" altLang="zh-CN" sz="2800" baseline="-25000"/>
              <a:t>A </a:t>
            </a:r>
            <a:r>
              <a:rPr lang="en-US" altLang="zh-CN" sz="2800"/>
              <a:t>= </a:t>
            </a:r>
            <a:r>
              <a:rPr lang="en-US" altLang="zh-CN" sz="2800" i="1"/>
              <a:t>p</a:t>
            </a:r>
            <a:r>
              <a:rPr lang="en-US" altLang="zh-CN" sz="2800" baseline="-25000"/>
              <a:t>B </a:t>
            </a:r>
            <a:r>
              <a:rPr lang="en-US" altLang="zh-CN" sz="2800">
                <a:sym typeface="+mn-ea"/>
              </a:rPr>
              <a:t>= 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baseline="-25000">
                <a:sym typeface="+mn-ea"/>
              </a:rPr>
              <a:t>C</a:t>
            </a:r>
            <a:r>
              <a:rPr lang="en-US" altLang="zh-CN" sz="2800"/>
              <a:t> 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B. 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baseline="-25000">
                <a:sym typeface="+mn-ea"/>
              </a:rPr>
              <a:t>A </a:t>
            </a:r>
            <a:r>
              <a:rPr lang="en-US" altLang="zh-CN" sz="2800">
                <a:sym typeface="+mn-ea"/>
              </a:rPr>
              <a:t>&lt; 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baseline="-25000">
                <a:sym typeface="+mn-ea"/>
              </a:rPr>
              <a:t>B </a:t>
            </a:r>
            <a:r>
              <a:rPr lang="en-US" altLang="zh-CN" sz="2800">
                <a:sym typeface="+mn-ea"/>
              </a:rPr>
              <a:t> &lt; 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baseline="-25000">
                <a:sym typeface="+mn-ea"/>
              </a:rPr>
              <a:t>C</a:t>
            </a:r>
            <a:endParaRPr lang="en-US" altLang="zh-CN" sz="280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/>
              <a:t>C. 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baseline="-25000">
                <a:sym typeface="+mn-ea"/>
              </a:rPr>
              <a:t>A </a:t>
            </a:r>
            <a:r>
              <a:rPr lang="en-US" altLang="zh-CN" sz="2800">
                <a:sym typeface="+mn-ea"/>
              </a:rPr>
              <a:t>&gt; 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baseline="-25000">
                <a:sym typeface="+mn-ea"/>
              </a:rPr>
              <a:t>B </a:t>
            </a:r>
            <a:r>
              <a:rPr lang="en-US" altLang="zh-CN" sz="2800">
                <a:sym typeface="+mn-ea"/>
              </a:rPr>
              <a:t> &gt; 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baseline="-25000">
                <a:sym typeface="+mn-ea"/>
              </a:rPr>
              <a:t>C</a:t>
            </a:r>
            <a:endParaRPr lang="en-US" altLang="zh-CN" sz="280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ym typeface="+mn-ea"/>
              </a:rPr>
              <a:t>D. </a:t>
            </a:r>
            <a:r>
              <a:rPr lang="zh-CN" altLang="en-US" sz="2800">
                <a:sym typeface="+mn-ea"/>
              </a:rPr>
              <a:t>无法判断</a:t>
            </a:r>
          </a:p>
        </p:txBody>
      </p:sp>
      <p:sp>
        <p:nvSpPr>
          <p:cNvPr id="38" name="任意多边形 37"/>
          <p:cNvSpPr/>
          <p:nvPr/>
        </p:nvSpPr>
        <p:spPr>
          <a:xfrm>
            <a:off x="6474460" y="2665095"/>
            <a:ext cx="3044825" cy="704850"/>
          </a:xfrm>
          <a:custGeom>
            <a:avLst/>
            <a:gdLst>
              <a:gd name="connsiteX0" fmla="*/ 1628 w 4795"/>
              <a:gd name="connsiteY0" fmla="*/ 185 h 1110"/>
              <a:gd name="connsiteX1" fmla="*/ 1786 w 4795"/>
              <a:gd name="connsiteY1" fmla="*/ 0 h 1110"/>
              <a:gd name="connsiteX2" fmla="*/ 1922 w 4795"/>
              <a:gd name="connsiteY2" fmla="*/ 0 h 1110"/>
              <a:gd name="connsiteX3" fmla="*/ 1922 w 4795"/>
              <a:gd name="connsiteY3" fmla="*/ 0 h 1110"/>
              <a:gd name="connsiteX4" fmla="*/ 2363 w 4795"/>
              <a:gd name="connsiteY4" fmla="*/ 0 h 1110"/>
              <a:gd name="connsiteX5" fmla="*/ 3235 w 4795"/>
              <a:gd name="connsiteY5" fmla="*/ 0 h 1110"/>
              <a:gd name="connsiteX6" fmla="*/ 3399 w 4795"/>
              <a:gd name="connsiteY6" fmla="*/ 363 h 1110"/>
              <a:gd name="connsiteX7" fmla="*/ 4795 w 4795"/>
              <a:gd name="connsiteY7" fmla="*/ 1110 h 1110"/>
              <a:gd name="connsiteX8" fmla="*/ 3399 w 4795"/>
              <a:gd name="connsiteY8" fmla="*/ 663 h 1110"/>
              <a:gd name="connsiteX9" fmla="*/ 3393 w 4795"/>
              <a:gd name="connsiteY9" fmla="*/ 925 h 1110"/>
              <a:gd name="connsiteX10" fmla="*/ 3393 w 4795"/>
              <a:gd name="connsiteY10" fmla="*/ 925 h 1110"/>
              <a:gd name="connsiteX11" fmla="*/ 3235 w 4795"/>
              <a:gd name="connsiteY11" fmla="*/ 1110 h 1110"/>
              <a:gd name="connsiteX12" fmla="*/ 2363 w 4795"/>
              <a:gd name="connsiteY12" fmla="*/ 1110 h 1110"/>
              <a:gd name="connsiteX13" fmla="*/ 1922 w 4795"/>
              <a:gd name="connsiteY13" fmla="*/ 1110 h 1110"/>
              <a:gd name="connsiteX14" fmla="*/ 1922 w 4795"/>
              <a:gd name="connsiteY14" fmla="*/ 1110 h 1110"/>
              <a:gd name="connsiteX15" fmla="*/ 1786 w 4795"/>
              <a:gd name="connsiteY15" fmla="*/ 1110 h 1110"/>
              <a:gd name="connsiteX16" fmla="*/ 1644 w 4795"/>
              <a:gd name="connsiteY16" fmla="*/ 925 h 1110"/>
              <a:gd name="connsiteX17" fmla="*/ 1628 w 4795"/>
              <a:gd name="connsiteY17" fmla="*/ 685 h 1110"/>
              <a:gd name="connsiteX18" fmla="*/ 0 w 4795"/>
              <a:gd name="connsiteY18" fmla="*/ 1083 h 1110"/>
              <a:gd name="connsiteX19" fmla="*/ 1612 w 4795"/>
              <a:gd name="connsiteY19" fmla="*/ 444 h 1110"/>
              <a:gd name="connsiteX20" fmla="*/ 1628 w 4795"/>
              <a:gd name="connsiteY20" fmla="*/ 185 h 1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795" h="1110">
                <a:moveTo>
                  <a:pt x="1628" y="185"/>
                </a:moveTo>
                <a:cubicBezTo>
                  <a:pt x="1628" y="83"/>
                  <a:pt x="1698" y="0"/>
                  <a:pt x="1786" y="0"/>
                </a:cubicBezTo>
                <a:lnTo>
                  <a:pt x="1922" y="0"/>
                </a:lnTo>
                <a:lnTo>
                  <a:pt x="1922" y="0"/>
                </a:lnTo>
                <a:lnTo>
                  <a:pt x="2363" y="0"/>
                </a:lnTo>
                <a:lnTo>
                  <a:pt x="3235" y="0"/>
                </a:lnTo>
                <a:cubicBezTo>
                  <a:pt x="3322" y="0"/>
                  <a:pt x="3399" y="261"/>
                  <a:pt x="3399" y="363"/>
                </a:cubicBezTo>
                <a:lnTo>
                  <a:pt x="4795" y="1110"/>
                </a:lnTo>
                <a:lnTo>
                  <a:pt x="3399" y="663"/>
                </a:lnTo>
                <a:lnTo>
                  <a:pt x="3393" y="925"/>
                </a:lnTo>
                <a:lnTo>
                  <a:pt x="3393" y="925"/>
                </a:lnTo>
                <a:cubicBezTo>
                  <a:pt x="3393" y="1027"/>
                  <a:pt x="3322" y="1110"/>
                  <a:pt x="3235" y="1110"/>
                </a:cubicBezTo>
                <a:lnTo>
                  <a:pt x="2363" y="1110"/>
                </a:lnTo>
                <a:lnTo>
                  <a:pt x="1922" y="1110"/>
                </a:lnTo>
                <a:lnTo>
                  <a:pt x="1922" y="1110"/>
                </a:lnTo>
                <a:lnTo>
                  <a:pt x="1786" y="1110"/>
                </a:lnTo>
                <a:cubicBezTo>
                  <a:pt x="1698" y="1110"/>
                  <a:pt x="1644" y="1027"/>
                  <a:pt x="1644" y="925"/>
                </a:cubicBezTo>
                <a:lnTo>
                  <a:pt x="1628" y="685"/>
                </a:lnTo>
                <a:lnTo>
                  <a:pt x="0" y="1083"/>
                </a:lnTo>
                <a:lnTo>
                  <a:pt x="1612" y="444"/>
                </a:lnTo>
                <a:lnTo>
                  <a:pt x="1628" y="185"/>
                </a:lnTo>
                <a:close/>
              </a:path>
            </a:pathLst>
          </a:custGeom>
          <a:solidFill>
            <a:srgbClr val="00A0E9"/>
          </a:solidFill>
          <a:ln>
            <a:solidFill>
              <a:srgbClr val="036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/>
        </p:nvSpPr>
        <p:spPr>
          <a:xfrm>
            <a:off x="7472045" y="2808605"/>
            <a:ext cx="12198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</a:rPr>
              <a:t>自由液面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10592435" y="1978025"/>
            <a:ext cx="42037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sym typeface="+mn-ea"/>
              </a:rPr>
              <a:t>C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6402070" y="3361055"/>
            <a:ext cx="3743325" cy="2095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6689725" y="3336925"/>
            <a:ext cx="3208655" cy="2007235"/>
            <a:chOff x="10535" y="5255"/>
            <a:chExt cx="5053" cy="3161"/>
          </a:xfrm>
        </p:grpSpPr>
        <p:cxnSp>
          <p:nvCxnSpPr>
            <p:cNvPr id="15" name="直接箭头连接符 14"/>
            <p:cNvCxnSpPr/>
            <p:nvPr/>
          </p:nvCxnSpPr>
          <p:spPr>
            <a:xfrm>
              <a:off x="10535" y="5294"/>
              <a:ext cx="0" cy="3122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箭头连接符 23"/>
            <p:cNvCxnSpPr/>
            <p:nvPr/>
          </p:nvCxnSpPr>
          <p:spPr>
            <a:xfrm flipH="1">
              <a:off x="11814" y="5255"/>
              <a:ext cx="5" cy="2189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箭头连接符 40"/>
            <p:cNvCxnSpPr/>
            <p:nvPr/>
          </p:nvCxnSpPr>
          <p:spPr>
            <a:xfrm flipV="1">
              <a:off x="15588" y="5351"/>
              <a:ext cx="0" cy="784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组合 36"/>
          <p:cNvGrpSpPr/>
          <p:nvPr/>
        </p:nvGrpSpPr>
        <p:grpSpPr>
          <a:xfrm>
            <a:off x="6096000" y="3091815"/>
            <a:ext cx="4038600" cy="2791460"/>
            <a:chOff x="9270" y="4854"/>
            <a:chExt cx="6360" cy="4396"/>
          </a:xfrm>
        </p:grpSpPr>
        <p:grpSp>
          <p:nvGrpSpPr>
            <p:cNvPr id="27" name="组合 26"/>
            <p:cNvGrpSpPr/>
            <p:nvPr/>
          </p:nvGrpSpPr>
          <p:grpSpPr>
            <a:xfrm>
              <a:off x="9270" y="4854"/>
              <a:ext cx="6361" cy="3573"/>
              <a:chOff x="10290" y="4719"/>
              <a:chExt cx="5221" cy="3138"/>
            </a:xfrm>
          </p:grpSpPr>
          <p:sp>
            <p:nvSpPr>
              <p:cNvPr id="3" name="任意多边形 2"/>
              <p:cNvSpPr/>
              <p:nvPr/>
            </p:nvSpPr>
            <p:spPr>
              <a:xfrm>
                <a:off x="10290" y="4869"/>
                <a:ext cx="5215" cy="2989"/>
              </a:xfrm>
              <a:custGeom>
                <a:avLst/>
                <a:gdLst>
                  <a:gd name="connisteX0" fmla="*/ 0 w 3311525"/>
                  <a:gd name="connsiteY0" fmla="*/ 0 h 1898015"/>
                  <a:gd name="connisteX1" fmla="*/ 0 w 3311525"/>
                  <a:gd name="connsiteY1" fmla="*/ 69215 h 1898015"/>
                  <a:gd name="connisteX2" fmla="*/ 0 w 3311525"/>
                  <a:gd name="connsiteY2" fmla="*/ 138430 h 1898015"/>
                  <a:gd name="connisteX3" fmla="*/ 0 w 3311525"/>
                  <a:gd name="connsiteY3" fmla="*/ 207645 h 1898015"/>
                  <a:gd name="connisteX4" fmla="*/ 0 w 3311525"/>
                  <a:gd name="connsiteY4" fmla="*/ 276860 h 1898015"/>
                  <a:gd name="connisteX5" fmla="*/ 0 w 3311525"/>
                  <a:gd name="connsiteY5" fmla="*/ 346075 h 1898015"/>
                  <a:gd name="connisteX6" fmla="*/ 0 w 3311525"/>
                  <a:gd name="connsiteY6" fmla="*/ 415290 h 1898015"/>
                  <a:gd name="connisteX7" fmla="*/ 0 w 3311525"/>
                  <a:gd name="connsiteY7" fmla="*/ 484505 h 1898015"/>
                  <a:gd name="connisteX8" fmla="*/ 0 w 3311525"/>
                  <a:gd name="connsiteY8" fmla="*/ 553720 h 1898015"/>
                  <a:gd name="connisteX9" fmla="*/ 0 w 3311525"/>
                  <a:gd name="connsiteY9" fmla="*/ 622935 h 1898015"/>
                  <a:gd name="connisteX10" fmla="*/ 0 w 3311525"/>
                  <a:gd name="connsiteY10" fmla="*/ 692150 h 1898015"/>
                  <a:gd name="connisteX11" fmla="*/ 0 w 3311525"/>
                  <a:gd name="connsiteY11" fmla="*/ 761365 h 1898015"/>
                  <a:gd name="connisteX12" fmla="*/ 0 w 3311525"/>
                  <a:gd name="connsiteY12" fmla="*/ 830580 h 1898015"/>
                  <a:gd name="connisteX13" fmla="*/ 0 w 3311525"/>
                  <a:gd name="connsiteY13" fmla="*/ 899795 h 1898015"/>
                  <a:gd name="connisteX14" fmla="*/ 0 w 3311525"/>
                  <a:gd name="connsiteY14" fmla="*/ 979170 h 1898015"/>
                  <a:gd name="connisteX15" fmla="*/ 0 w 3311525"/>
                  <a:gd name="connsiteY15" fmla="*/ 1898015 h 1898015"/>
                  <a:gd name="connisteX16" fmla="*/ 0 w 3311525"/>
                  <a:gd name="connsiteY16" fmla="*/ 1898015 h 1898015"/>
                  <a:gd name="connisteX17" fmla="*/ 3302000 w 3311525"/>
                  <a:gd name="connsiteY17" fmla="*/ 1898015 h 1898015"/>
                  <a:gd name="connisteX18" fmla="*/ 3302000 w 3311525"/>
                  <a:gd name="connsiteY18" fmla="*/ 1898015 h 1898015"/>
                  <a:gd name="connisteX19" fmla="*/ 3311525 w 3311525"/>
                  <a:gd name="connsiteY19" fmla="*/ 158115 h 1898015"/>
                  <a:gd name="connisteX20" fmla="*/ 3311525 w 3311525"/>
                  <a:gd name="connsiteY20" fmla="*/ 158115 h 1898015"/>
                  <a:gd name="connisteX21" fmla="*/ 2639695 w 3311525"/>
                  <a:gd name="connsiteY21" fmla="*/ 158115 h 1898015"/>
                  <a:gd name="connisteX22" fmla="*/ 2639695 w 3311525"/>
                  <a:gd name="connsiteY22" fmla="*/ 158115 h 1898015"/>
                  <a:gd name="connisteX23" fmla="*/ 2639695 w 3311525"/>
                  <a:gd name="connsiteY23" fmla="*/ 1077595 h 1898015"/>
                  <a:gd name="connisteX24" fmla="*/ 2639695 w 3311525"/>
                  <a:gd name="connsiteY24" fmla="*/ 1077595 h 1898015"/>
                  <a:gd name="connisteX25" fmla="*/ 2204720 w 3311525"/>
                  <a:gd name="connsiteY25" fmla="*/ 1077595 h 1898015"/>
                  <a:gd name="connisteX26" fmla="*/ 2204720 w 3311525"/>
                  <a:gd name="connsiteY26" fmla="*/ 1077595 h 1898015"/>
                  <a:gd name="connisteX27" fmla="*/ 2194560 w 3311525"/>
                  <a:gd name="connsiteY27" fmla="*/ 612775 h 1898015"/>
                  <a:gd name="connisteX28" fmla="*/ 2194560 w 3311525"/>
                  <a:gd name="connsiteY28" fmla="*/ 612775 h 1898015"/>
                  <a:gd name="connisteX29" fmla="*/ 1591310 w 3311525"/>
                  <a:gd name="connsiteY29" fmla="*/ 612775 h 1898015"/>
                  <a:gd name="connisteX30" fmla="*/ 1591310 w 3311525"/>
                  <a:gd name="connsiteY30" fmla="*/ 612775 h 1898015"/>
                  <a:gd name="connisteX31" fmla="*/ 1591310 w 3311525"/>
                  <a:gd name="connsiteY31" fmla="*/ 1285240 h 1898015"/>
                  <a:gd name="connisteX32" fmla="*/ 1591310 w 3311525"/>
                  <a:gd name="connsiteY32" fmla="*/ 1285240 h 1898015"/>
                  <a:gd name="connisteX33" fmla="*/ 721360 w 3311525"/>
                  <a:gd name="connsiteY33" fmla="*/ 1275715 h 1898015"/>
                  <a:gd name="connisteX34" fmla="*/ 731520 w 3311525"/>
                  <a:gd name="connsiteY34" fmla="*/ 1275715 h 1898015"/>
                  <a:gd name="connisteX35" fmla="*/ 721360 w 3311525"/>
                  <a:gd name="connsiteY35" fmla="*/ 40005 h 1898015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  <a:cxn ang="0">
                    <a:pos x="connisteX5" y="connsiteY5"/>
                  </a:cxn>
                  <a:cxn ang="0">
                    <a:pos x="connisteX6" y="connsiteY6"/>
                  </a:cxn>
                  <a:cxn ang="0">
                    <a:pos x="connisteX7" y="connsiteY7"/>
                  </a:cxn>
                  <a:cxn ang="0">
                    <a:pos x="connisteX8" y="connsiteY8"/>
                  </a:cxn>
                  <a:cxn ang="0">
                    <a:pos x="connisteX9" y="connsiteY9"/>
                  </a:cxn>
                  <a:cxn ang="0">
                    <a:pos x="connisteX10" y="connsiteY10"/>
                  </a:cxn>
                  <a:cxn ang="0">
                    <a:pos x="connisteX11" y="connsiteY11"/>
                  </a:cxn>
                  <a:cxn ang="0">
                    <a:pos x="connisteX12" y="connsiteY12"/>
                  </a:cxn>
                  <a:cxn ang="0">
                    <a:pos x="connisteX13" y="connsiteY13"/>
                  </a:cxn>
                  <a:cxn ang="0">
                    <a:pos x="connisteX14" y="connsiteY14"/>
                  </a:cxn>
                  <a:cxn ang="0">
                    <a:pos x="connisteX15" y="connsiteY15"/>
                  </a:cxn>
                  <a:cxn ang="0">
                    <a:pos x="connisteX16" y="connsiteY16"/>
                  </a:cxn>
                  <a:cxn ang="0">
                    <a:pos x="connisteX17" y="connsiteY17"/>
                  </a:cxn>
                  <a:cxn ang="0">
                    <a:pos x="connisteX18" y="connsiteY18"/>
                  </a:cxn>
                  <a:cxn ang="0">
                    <a:pos x="connisteX19" y="connsiteY19"/>
                  </a:cxn>
                  <a:cxn ang="0">
                    <a:pos x="connisteX20" y="connsiteY20"/>
                  </a:cxn>
                  <a:cxn ang="0">
                    <a:pos x="connisteX21" y="connsiteY21"/>
                  </a:cxn>
                  <a:cxn ang="0">
                    <a:pos x="connisteX22" y="connsiteY22"/>
                  </a:cxn>
                  <a:cxn ang="0">
                    <a:pos x="connisteX23" y="connsiteY23"/>
                  </a:cxn>
                  <a:cxn ang="0">
                    <a:pos x="connisteX24" y="connsiteY24"/>
                  </a:cxn>
                  <a:cxn ang="0">
                    <a:pos x="connisteX25" y="connsiteY25"/>
                  </a:cxn>
                  <a:cxn ang="0">
                    <a:pos x="connisteX26" y="connsiteY26"/>
                  </a:cxn>
                  <a:cxn ang="0">
                    <a:pos x="connisteX27" y="connsiteY27"/>
                  </a:cxn>
                  <a:cxn ang="0">
                    <a:pos x="connisteX28" y="connsiteY28"/>
                  </a:cxn>
                  <a:cxn ang="0">
                    <a:pos x="connisteX29" y="connsiteY29"/>
                  </a:cxn>
                  <a:cxn ang="0">
                    <a:pos x="connisteX30" y="connsiteY30"/>
                  </a:cxn>
                  <a:cxn ang="0">
                    <a:pos x="connisteX31" y="connsiteY31"/>
                  </a:cxn>
                  <a:cxn ang="0">
                    <a:pos x="connisteX32" y="connsiteY32"/>
                  </a:cxn>
                  <a:cxn ang="0">
                    <a:pos x="connisteX33" y="connsiteY33"/>
                  </a:cxn>
                  <a:cxn ang="0">
                    <a:pos x="connisteX34" y="connsiteY34"/>
                  </a:cxn>
                  <a:cxn ang="0">
                    <a:pos x="connisteX35" y="connsiteY35"/>
                  </a:cxn>
                </a:cxnLst>
                <a:rect l="l" t="t" r="r" b="b"/>
                <a:pathLst>
                  <a:path w="3311525" h="1898015">
                    <a:moveTo>
                      <a:pt x="0" y="0"/>
                    </a:moveTo>
                    <a:lnTo>
                      <a:pt x="0" y="69215"/>
                    </a:lnTo>
                    <a:lnTo>
                      <a:pt x="0" y="138430"/>
                    </a:lnTo>
                    <a:lnTo>
                      <a:pt x="0" y="207645"/>
                    </a:lnTo>
                    <a:lnTo>
                      <a:pt x="0" y="276860"/>
                    </a:lnTo>
                    <a:lnTo>
                      <a:pt x="0" y="346075"/>
                    </a:lnTo>
                    <a:lnTo>
                      <a:pt x="0" y="415290"/>
                    </a:lnTo>
                    <a:lnTo>
                      <a:pt x="0" y="484505"/>
                    </a:lnTo>
                    <a:lnTo>
                      <a:pt x="0" y="553720"/>
                    </a:lnTo>
                    <a:lnTo>
                      <a:pt x="0" y="622935"/>
                    </a:lnTo>
                    <a:lnTo>
                      <a:pt x="0" y="692150"/>
                    </a:lnTo>
                    <a:lnTo>
                      <a:pt x="0" y="761365"/>
                    </a:lnTo>
                    <a:lnTo>
                      <a:pt x="0" y="830580"/>
                    </a:lnTo>
                    <a:lnTo>
                      <a:pt x="0" y="899795"/>
                    </a:lnTo>
                    <a:lnTo>
                      <a:pt x="0" y="979170"/>
                    </a:lnTo>
                    <a:lnTo>
                      <a:pt x="0" y="1898015"/>
                    </a:lnTo>
                    <a:lnTo>
                      <a:pt x="3302000" y="1898015"/>
                    </a:lnTo>
                    <a:lnTo>
                      <a:pt x="3311525" y="158115"/>
                    </a:lnTo>
                    <a:lnTo>
                      <a:pt x="2639695" y="158115"/>
                    </a:lnTo>
                    <a:lnTo>
                      <a:pt x="2639695" y="1077595"/>
                    </a:lnTo>
                    <a:lnTo>
                      <a:pt x="2204720" y="1077595"/>
                    </a:lnTo>
                    <a:lnTo>
                      <a:pt x="2194560" y="612775"/>
                    </a:lnTo>
                    <a:lnTo>
                      <a:pt x="1591310" y="612775"/>
                    </a:lnTo>
                    <a:lnTo>
                      <a:pt x="1591310" y="1285240"/>
                    </a:lnTo>
                    <a:lnTo>
                      <a:pt x="721360" y="1275715"/>
                    </a:lnTo>
                    <a:lnTo>
                      <a:pt x="731520" y="1275715"/>
                    </a:lnTo>
                    <a:lnTo>
                      <a:pt x="721360" y="40005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6" name="直接连接符 5"/>
              <p:cNvCxnSpPr/>
              <p:nvPr/>
            </p:nvCxnSpPr>
            <p:spPr>
              <a:xfrm flipV="1">
                <a:off x="14447" y="4719"/>
                <a:ext cx="0" cy="3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直接连接符 6"/>
              <p:cNvCxnSpPr/>
              <p:nvPr/>
            </p:nvCxnSpPr>
            <p:spPr>
              <a:xfrm flipV="1">
                <a:off x="15505" y="4719"/>
                <a:ext cx="0" cy="3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/>
            </p:nvCxnSpPr>
            <p:spPr>
              <a:xfrm flipV="1">
                <a:off x="10296" y="5117"/>
                <a:ext cx="1121" cy="1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 flipV="1">
                <a:off x="10296" y="5448"/>
                <a:ext cx="1121" cy="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/>
            </p:nvCxnSpPr>
            <p:spPr>
              <a:xfrm flipV="1">
                <a:off x="10296" y="5916"/>
                <a:ext cx="1121" cy="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/>
              <p:nvPr/>
            </p:nvCxnSpPr>
            <p:spPr>
              <a:xfrm flipV="1">
                <a:off x="10296" y="6363"/>
                <a:ext cx="1121" cy="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/>
            </p:nvCxnSpPr>
            <p:spPr>
              <a:xfrm flipV="1">
                <a:off x="10302" y="6874"/>
                <a:ext cx="1121" cy="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 flipV="1">
                <a:off x="10296" y="7221"/>
                <a:ext cx="5192" cy="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>
                <a:off x="10290" y="7572"/>
                <a:ext cx="5211" cy="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 flipV="1">
                <a:off x="12805" y="5976"/>
                <a:ext cx="928" cy="1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 flipV="1">
                <a:off x="12805" y="6358"/>
                <a:ext cx="953" cy="5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12806" y="6811"/>
                <a:ext cx="2683" cy="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>
                <a:off x="14442" y="5449"/>
                <a:ext cx="1050" cy="1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>
                <a:off x="14455" y="5917"/>
                <a:ext cx="1057" cy="5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>
                <a:off x="14442" y="6354"/>
                <a:ext cx="1063" cy="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椭圆 28"/>
            <p:cNvSpPr/>
            <p:nvPr/>
          </p:nvSpPr>
          <p:spPr>
            <a:xfrm>
              <a:off x="10130" y="8295"/>
              <a:ext cx="165" cy="120"/>
            </a:xfrm>
            <a:prstGeom prst="ellipse">
              <a:avLst/>
            </a:prstGeom>
            <a:solidFill>
              <a:srgbClr val="036EB8"/>
            </a:solidFill>
            <a:ln>
              <a:solidFill>
                <a:srgbClr val="036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9866" y="8428"/>
              <a:ext cx="692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>
                  <a:sym typeface="+mn-ea"/>
                </a:rPr>
                <a:t>A</a:t>
              </a:r>
              <a:endParaRPr lang="zh-CN" altLang="en-US" sz="2800"/>
            </a:p>
          </p:txBody>
        </p:sp>
        <p:sp>
          <p:nvSpPr>
            <p:cNvPr id="33" name="椭圆 32"/>
            <p:cNvSpPr/>
            <p:nvPr/>
          </p:nvSpPr>
          <p:spPr>
            <a:xfrm>
              <a:off x="11422" y="7346"/>
              <a:ext cx="165" cy="120"/>
            </a:xfrm>
            <a:prstGeom prst="ellipse">
              <a:avLst/>
            </a:prstGeom>
            <a:solidFill>
              <a:srgbClr val="036EB8"/>
            </a:solidFill>
            <a:ln>
              <a:solidFill>
                <a:srgbClr val="036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11158" y="6384"/>
              <a:ext cx="662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sz="2800">
                  <a:sym typeface="+mn-ea"/>
                </a:rPr>
                <a:t>B</a:t>
              </a:r>
              <a:endParaRPr lang="en-US" sz="2800"/>
            </a:p>
          </p:txBody>
        </p:sp>
        <p:sp>
          <p:nvSpPr>
            <p:cNvPr id="35" name="椭圆 34"/>
            <p:cNvSpPr/>
            <p:nvPr/>
          </p:nvSpPr>
          <p:spPr>
            <a:xfrm>
              <a:off x="15175" y="6139"/>
              <a:ext cx="165" cy="120"/>
            </a:xfrm>
            <a:prstGeom prst="ellipse">
              <a:avLst/>
            </a:prstGeom>
            <a:solidFill>
              <a:srgbClr val="036EB8"/>
            </a:solidFill>
            <a:ln>
              <a:solidFill>
                <a:srgbClr val="036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14911" y="6272"/>
              <a:ext cx="662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sz="2800">
                  <a:sym typeface="+mn-ea"/>
                </a:rPr>
                <a:t>C</a:t>
              </a:r>
              <a:endParaRPr lang="en-US" sz="2800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bldLvl="0" animBg="1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99795" y="1814830"/>
            <a:ext cx="10433050" cy="25019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40000"/>
              </a:lnSpc>
            </a:pPr>
            <a:r>
              <a:rPr lang="en-US" alt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两个个不同形状、质量相等的容器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，它们的底面积相同，装有同样深度的同种液体，则它们底部所受压强关系为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sz="28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</a:t>
            </a:r>
            <a:r>
              <a:rPr lang="en-US" sz="2800" b="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sz="2800" b="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en-US" sz="28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</a:t>
            </a:r>
            <a:r>
              <a:rPr lang="en-US" sz="2800" b="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，它们底部所受压力关系为</a:t>
            </a:r>
            <a:r>
              <a:rPr lang="en-US" sz="28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en-US" sz="2800" b="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en-US" sz="2800" b="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en-US" sz="28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en-US" sz="2800" b="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，它们所装液体所受重力的关系为</a:t>
            </a:r>
            <a:r>
              <a:rPr lang="en-US" sz="28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en-US" sz="2800" b="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 </a:t>
            </a:r>
            <a:r>
              <a:rPr lang="en-US" sz="2800" b="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en-US" sz="28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en-US" sz="2800" b="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，容器对水平桌面的压力关系为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sz="28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F′</a:t>
            </a:r>
            <a:r>
              <a:rPr lang="en-US" sz="2800" b="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 </a:t>
            </a:r>
            <a:r>
              <a:rPr lang="en-US" sz="2800" b="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r>
              <a:rPr lang="en-US" sz="28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F′</a:t>
            </a:r>
            <a:r>
              <a:rPr lang="en-US" sz="2800" b="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4025900" y="4522470"/>
            <a:ext cx="4323080" cy="19424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10224135" y="2583180"/>
            <a:ext cx="3860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 </a:t>
            </a:r>
            <a:endParaRPr lang="en-US" altLang="en-US" sz="28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375910" y="3168015"/>
            <a:ext cx="446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</a:t>
            </a:r>
            <a:endParaRPr lang="en-US" altLang="en-US" sz="28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915160" y="3794760"/>
            <a:ext cx="446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&lt;</a:t>
            </a:r>
            <a:endParaRPr lang="en-US" altLang="en-US" sz="28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720455" y="3766185"/>
            <a:ext cx="446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&lt;</a:t>
            </a:r>
            <a:endParaRPr lang="en-US" altLang="en-US" sz="28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74065" y="1106170"/>
            <a:ext cx="1671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知识回顾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0791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帕斯卡裂桶实验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1798320"/>
            <a:ext cx="1032954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/>
              <a:t>一个容器里的液体，对容器底部（或侧壁）产生的压力远大于液体自身所受的重力。</a:t>
            </a:r>
          </a:p>
        </p:txBody>
      </p:sp>
      <p:pic>
        <p:nvPicPr>
          <p:cNvPr id="14" name="帕斯卡裂桶实验_x264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01595" y="2606040"/>
            <a:ext cx="6985635" cy="38823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899795" y="1025525"/>
            <a:ext cx="1559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61695" y="1720850"/>
            <a:ext cx="81337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含义：</a:t>
            </a:r>
            <a:r>
              <a:rPr lang="zh-CN" altLang="en-US" sz="2800" b="1"/>
              <a:t>上端开口、下端连通</a:t>
            </a:r>
            <a:r>
              <a:rPr lang="zh-CN" altLang="en-US" sz="2800"/>
              <a:t>的容器叫做连通器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34900" y="1876137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0290" y="2419350"/>
            <a:ext cx="4051935" cy="365633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 flipH="1" flipV="1">
            <a:off x="6219190" y="3010535"/>
            <a:ext cx="4909185" cy="75565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2185035" y="2526030"/>
            <a:ext cx="365696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/>
              <a:t>容器内同一液体不流动时，自由液面处于同一高度。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002665" y="4493260"/>
            <a:ext cx="2505710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微小压强计是连通器吗？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rcRect r="39875" b="2367"/>
          <a:stretch>
            <a:fillRect/>
          </a:stretch>
        </p:blipFill>
        <p:spPr>
          <a:xfrm>
            <a:off x="3726815" y="3766820"/>
            <a:ext cx="2223770" cy="24155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899795" y="1025525"/>
            <a:ext cx="1559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1820545"/>
            <a:ext cx="1031303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特点：如果连通器内装有</a:t>
            </a:r>
            <a:r>
              <a:rPr lang="zh-CN" altLang="en-US" sz="2800" b="1">
                <a:solidFill>
                  <a:schemeClr val="accent5"/>
                </a:solidFill>
              </a:rPr>
              <a:t>相同的液体</a:t>
            </a:r>
            <a:r>
              <a:rPr lang="zh-CN" altLang="en-US" sz="2800"/>
              <a:t>，液体</a:t>
            </a:r>
            <a:r>
              <a:rPr lang="zh-CN" altLang="en-US" sz="2800" b="1">
                <a:solidFill>
                  <a:schemeClr val="accent5"/>
                </a:solidFill>
              </a:rPr>
              <a:t>不流动</a:t>
            </a:r>
            <a:r>
              <a:rPr lang="zh-CN" altLang="en-US" sz="2800"/>
              <a:t>时，连通器各部分容器中的液面</a:t>
            </a:r>
            <a:r>
              <a:rPr lang="zh-CN" altLang="en-US" sz="2800" b="1">
                <a:solidFill>
                  <a:schemeClr val="accent5"/>
                </a:solidFill>
              </a:rPr>
              <a:t>高度</a:t>
            </a:r>
            <a:r>
              <a:rPr lang="zh-CN" altLang="en-US" sz="2800"/>
              <a:t>总是</a:t>
            </a:r>
            <a:r>
              <a:rPr lang="zh-CN" altLang="en-US" sz="2800" b="1">
                <a:solidFill>
                  <a:schemeClr val="accent5"/>
                </a:solidFill>
              </a:rPr>
              <a:t>相同</a:t>
            </a:r>
            <a:r>
              <a:rPr lang="zh-CN" altLang="en-US" sz="2800"/>
              <a:t>的。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9" r="10714"/>
          <a:stretch>
            <a:fillRect/>
          </a:stretch>
        </p:blipFill>
        <p:spPr>
          <a:xfrm>
            <a:off x="7238365" y="2981325"/>
            <a:ext cx="3974465" cy="3839845"/>
          </a:xfrm>
          <a:prstGeom prst="rect">
            <a:avLst/>
          </a:prstGeom>
        </p:spPr>
      </p:pic>
      <p:pic>
        <p:nvPicPr>
          <p:cNvPr id="4" name="1.连通器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99515" y="3415665"/>
            <a:ext cx="4996180" cy="281114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grpSp>
        <p:nvGrpSpPr>
          <p:cNvPr id="5" name="组合 4"/>
          <p:cNvGrpSpPr/>
          <p:nvPr/>
        </p:nvGrpSpPr>
        <p:grpSpPr>
          <a:xfrm>
            <a:off x="378715" y="2192367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899795" y="1025525"/>
            <a:ext cx="1559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1898650"/>
            <a:ext cx="10883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原理：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206028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039100" y="1609090"/>
            <a:ext cx="3477260" cy="4574059"/>
            <a:chOff x="9384" y="2362"/>
            <a:chExt cx="4195" cy="5518"/>
          </a:xfrm>
        </p:grpSpPr>
        <p:grpSp>
          <p:nvGrpSpPr>
            <p:cNvPr id="13" name="组合 12"/>
            <p:cNvGrpSpPr/>
            <p:nvPr/>
          </p:nvGrpSpPr>
          <p:grpSpPr>
            <a:xfrm>
              <a:off x="10229" y="2362"/>
              <a:ext cx="2708" cy="3748"/>
              <a:chOff x="3231" y="2701"/>
              <a:chExt cx="2708" cy="3748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11" name="组合 10"/>
              <p:cNvGrpSpPr/>
              <p:nvPr/>
            </p:nvGrpSpPr>
            <p:grpSpPr>
              <a:xfrm>
                <a:off x="3231" y="2701"/>
                <a:ext cx="2709" cy="3748"/>
                <a:chOff x="3231" y="2701"/>
                <a:chExt cx="2709" cy="3748"/>
              </a:xfrm>
            </p:grpSpPr>
            <p:sp>
              <p:nvSpPr>
                <p:cNvPr id="7" name="空心弧 6"/>
                <p:cNvSpPr/>
                <p:nvPr/>
              </p:nvSpPr>
              <p:spPr>
                <a:xfrm flipV="1">
                  <a:off x="3231" y="3937"/>
                  <a:ext cx="2709" cy="2512"/>
                </a:xfrm>
                <a:prstGeom prst="blockArc">
                  <a:avLst/>
                </a:prstGeom>
                <a:noFill/>
                <a:ln w="19050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003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" name="矩形 7"/>
                <p:cNvSpPr/>
                <p:nvPr/>
              </p:nvSpPr>
              <p:spPr>
                <a:xfrm>
                  <a:off x="3231" y="2701"/>
                  <a:ext cx="624" cy="2494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latin typeface="Times New Roman" panose="02020603050405020304" pitchFamily="18" charset="0"/>
                    <a:ea typeface="黑体" panose="0201060003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" name="矩形 8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316" y="2701"/>
                  <a:ext cx="624" cy="2494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latin typeface="Times New Roman" panose="02020603050405020304" pitchFamily="18" charset="0"/>
                    <a:ea typeface="黑体" panose="02010600030101010101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" name="组合 15"/>
              <p:cNvGrpSpPr/>
              <p:nvPr/>
            </p:nvGrpSpPr>
            <p:grpSpPr>
              <a:xfrm>
                <a:off x="3240" y="3379"/>
                <a:ext cx="2685" cy="3057"/>
                <a:chOff x="3237" y="3379"/>
                <a:chExt cx="2685" cy="3057"/>
              </a:xfrm>
            </p:grpSpPr>
            <p:sp>
              <p:nvSpPr>
                <p:cNvPr id="17" name="任意多边形 16"/>
                <p:cNvSpPr/>
                <p:nvPr>
                  <p:custDataLst>
                    <p:tags r:id="rId12"/>
                  </p:custDataLst>
                </p:nvPr>
              </p:nvSpPr>
              <p:spPr>
                <a:xfrm flipV="1">
                  <a:off x="3237" y="5168"/>
                  <a:ext cx="2684" cy="1268"/>
                </a:xfrm>
                <a:custGeom>
                  <a:avLst/>
                  <a:gdLst>
                    <a:gd name="connsiteX0" fmla="*/ 0 w 2684"/>
                    <a:gd name="connsiteY0" fmla="*/ 1268 h 1268"/>
                    <a:gd name="connsiteX1" fmla="*/ 1344 w 2684"/>
                    <a:gd name="connsiteY1" fmla="*/ 0 h 1268"/>
                    <a:gd name="connsiteX2" fmla="*/ 2684 w 2684"/>
                    <a:gd name="connsiteY2" fmla="*/ 1248 h 1268"/>
                    <a:gd name="connsiteX3" fmla="*/ 2092 w 2684"/>
                    <a:gd name="connsiteY3" fmla="*/ 1264 h 1268"/>
                    <a:gd name="connsiteX4" fmla="*/ 1336 w 2684"/>
                    <a:gd name="connsiteY4" fmla="*/ 604 h 1268"/>
                    <a:gd name="connsiteX5" fmla="*/ 604 w 2684"/>
                    <a:gd name="connsiteY5" fmla="*/ 1264 h 1268"/>
                    <a:gd name="connsiteX6" fmla="*/ 0 w 2684"/>
                    <a:gd name="connsiteY6" fmla="*/ 1268 h 1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4" h="1268">
                      <a:moveTo>
                        <a:pt x="0" y="1268"/>
                      </a:moveTo>
                      <a:cubicBezTo>
                        <a:pt x="0" y="567"/>
                        <a:pt x="595" y="0"/>
                        <a:pt x="1344" y="0"/>
                      </a:cubicBezTo>
                      <a:cubicBezTo>
                        <a:pt x="2092" y="0"/>
                        <a:pt x="2684" y="547"/>
                        <a:pt x="2684" y="1248"/>
                      </a:cubicBezTo>
                      <a:lnTo>
                        <a:pt x="2092" y="1264"/>
                      </a:lnTo>
                      <a:cubicBezTo>
                        <a:pt x="2092" y="913"/>
                        <a:pt x="1737" y="604"/>
                        <a:pt x="1336" y="604"/>
                      </a:cubicBezTo>
                      <a:cubicBezTo>
                        <a:pt x="934" y="604"/>
                        <a:pt x="604" y="913"/>
                        <a:pt x="604" y="1264"/>
                      </a:cubicBezTo>
                      <a:lnTo>
                        <a:pt x="0" y="1268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003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" name="矩形 17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3244" y="3937"/>
                  <a:ext cx="590" cy="1256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latin typeface="Times New Roman" panose="02020603050405020304" pitchFamily="18" charset="0"/>
                    <a:ea typeface="黑体" panose="0201060003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9" name="矩形 18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5332" y="3379"/>
                  <a:ext cx="590" cy="1814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latin typeface="Times New Roman" panose="02020603050405020304" pitchFamily="18" charset="0"/>
                    <a:ea typeface="黑体" panose="02010600030101010101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20" name="文本框 19"/>
            <p:cNvSpPr txBox="1"/>
            <p:nvPr/>
          </p:nvSpPr>
          <p:spPr>
            <a:xfrm>
              <a:off x="9384" y="6211"/>
              <a:ext cx="4195" cy="166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en-US" sz="2800" b="1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假设某时刻</a:t>
              </a:r>
              <a:r>
                <a:rPr lang="en-US" altLang="zh-CN" sz="2800" b="1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U</a:t>
              </a:r>
              <a:r>
                <a:rPr lang="zh-CN" altLang="en-US" sz="2800" b="1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形管中的液面高度并不相同</a:t>
              </a:r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1250315" y="3263265"/>
            <a:ext cx="3429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根据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p=ρgh</a:t>
            </a:r>
            <a:r>
              <a:rPr lang="zh-CN" altLang="en-US" sz="2800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，有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2228850" y="3881755"/>
            <a:ext cx="15646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p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=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ρgh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1</a:t>
            </a:r>
            <a:endParaRPr lang="en-US" altLang="zh-CN" sz="2800" b="1" i="1" baseline="-25000" err="1">
              <a:latin typeface="Times New Roman" panose="02020603050405020304" pitchFamily="18" charset="0"/>
              <a:ea typeface="黑体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099560" y="3881755"/>
            <a:ext cx="20110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p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=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ρgh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2</a:t>
            </a:r>
            <a:endParaRPr lang="en-US" altLang="zh-CN" sz="2800" b="1" i="1" baseline="-25000" err="1">
              <a:latin typeface="Times New Roman" panose="02020603050405020304" pitchFamily="18" charset="0"/>
              <a:ea typeface="黑体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249680" y="4649470"/>
            <a:ext cx="48615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因为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，则有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2</a:t>
            </a:r>
            <a:endParaRPr lang="zh-CN" altLang="en-US" sz="2800" b="1" err="1">
              <a:latin typeface="Times New Roman" panose="02020603050405020304" pitchFamily="18" charset="0"/>
              <a:ea typeface="黑体" panose="0201060003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1748" name="矩形标注 4"/>
          <p:cNvSpPr txBox="1"/>
          <p:nvPr>
            <p:custDataLst>
              <p:tags r:id="rId2"/>
            </p:custDataLst>
          </p:nvPr>
        </p:nvSpPr>
        <p:spPr>
          <a:xfrm>
            <a:off x="1250315" y="5237480"/>
            <a:ext cx="6177280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defRPr/>
            </a:pP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sym typeface="+mn-ea"/>
              </a:rPr>
              <a:t>那么液片会向左移动，右侧液面下降，直到两侧液面高度相同。</a:t>
            </a:r>
          </a:p>
        </p:txBody>
      </p:sp>
      <p:sp>
        <p:nvSpPr>
          <p:cNvPr id="25" name="文本框 24"/>
          <p:cNvSpPr txBox="1"/>
          <p:nvPr>
            <p:custDataLst>
              <p:tags r:id="rId3"/>
            </p:custDataLst>
          </p:nvPr>
        </p:nvSpPr>
        <p:spPr>
          <a:xfrm>
            <a:off x="1249680" y="2644775"/>
            <a:ext cx="6177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defRPr/>
            </a:pP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想象连通器底部中间有一个</a:t>
            </a:r>
            <a:r>
              <a:rPr lang="en-US" altLang="zh-CN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液片</a:t>
            </a:r>
            <a:r>
              <a:rPr lang="en-US" altLang="zh-CN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”</a:t>
            </a:r>
            <a:endParaRPr lang="zh-CN" altLang="en-US" sz="2800">
              <a:latin typeface="Times New Roman" panose="02020603050405020304" pitchFamily="18" charset="0"/>
              <a:ea typeface="黑体" panose="0201060003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8075930" y="2613660"/>
            <a:ext cx="861060" cy="2089150"/>
            <a:chOff x="2896" y="5371"/>
            <a:chExt cx="1356" cy="2200"/>
          </a:xfrm>
        </p:grpSpPr>
        <p:sp>
          <p:nvSpPr>
            <p:cNvPr id="35" name="直接连接符 6167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H="1">
              <a:off x="3686" y="5375"/>
              <a:ext cx="0" cy="215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zh-CN" alt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36" name="直接连接符 35"/>
            <p:cNvCxnSpPr/>
            <p:nvPr>
              <p:custDataLst>
                <p:tags r:id="rId9"/>
              </p:custDataLst>
            </p:nvPr>
          </p:nvCxnSpPr>
          <p:spPr>
            <a:xfrm>
              <a:off x="3402" y="5371"/>
              <a:ext cx="567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>
              <p:custDataLst>
                <p:tags r:id="rId10"/>
              </p:custDataLst>
            </p:nvPr>
          </p:nvCxnSpPr>
          <p:spPr>
            <a:xfrm>
              <a:off x="3402" y="7571"/>
              <a:ext cx="85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>
              <p:custDataLst>
                <p:tags r:id="rId11"/>
              </p:custDataLst>
            </p:nvPr>
          </p:nvSpPr>
          <p:spPr>
            <a:xfrm>
              <a:off x="2896" y="6090"/>
              <a:ext cx="737" cy="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400" b="1" baseline="-25000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rPr>
                <a:t>1</a:t>
              </a:r>
            </a:p>
          </p:txBody>
        </p:sp>
      </p:grpSp>
      <p:cxnSp>
        <p:nvCxnSpPr>
          <p:cNvPr id="21" name="直接连接符 20"/>
          <p:cNvCxnSpPr>
            <a:stCxn id="17" idx="4"/>
          </p:cNvCxnSpPr>
          <p:nvPr/>
        </p:nvCxnSpPr>
        <p:spPr>
          <a:xfrm>
            <a:off x="9854565" y="4204335"/>
            <a:ext cx="10160" cy="499110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组合 21"/>
          <p:cNvGrpSpPr/>
          <p:nvPr/>
        </p:nvGrpSpPr>
        <p:grpSpPr>
          <a:xfrm>
            <a:off x="10708640" y="2171065"/>
            <a:ext cx="823595" cy="2534920"/>
            <a:chOff x="3060" y="4807"/>
            <a:chExt cx="1297" cy="2778"/>
          </a:xfrm>
        </p:grpSpPr>
        <p:sp>
          <p:nvSpPr>
            <p:cNvPr id="23" name="直接连接符 6167"/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auto">
            <a:xfrm flipH="1">
              <a:off x="3627" y="4835"/>
              <a:ext cx="0" cy="27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zh-CN" alt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24" name="直接连接符 23"/>
            <p:cNvCxnSpPr/>
            <p:nvPr>
              <p:custDataLst>
                <p:tags r:id="rId5"/>
              </p:custDataLst>
            </p:nvPr>
          </p:nvCxnSpPr>
          <p:spPr>
            <a:xfrm flipV="1">
              <a:off x="3343" y="4807"/>
              <a:ext cx="567" cy="0"/>
            </a:xfrm>
            <a:prstGeom prst="line">
              <a:avLst/>
            </a:prstGeom>
            <a:ln w="25400">
              <a:solidFill>
                <a:srgbClr val="00808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6"/>
              </p:custDataLst>
            </p:nvPr>
          </p:nvCxnSpPr>
          <p:spPr>
            <a:xfrm>
              <a:off x="3060" y="7582"/>
              <a:ext cx="850" cy="0"/>
            </a:xfrm>
            <a:prstGeom prst="line">
              <a:avLst/>
            </a:prstGeom>
            <a:ln w="25400">
              <a:solidFill>
                <a:srgbClr val="00808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1" name="文本框 30"/>
            <p:cNvSpPr txBox="1"/>
            <p:nvPr>
              <p:custDataLst>
                <p:tags r:id="rId7"/>
              </p:custDataLst>
            </p:nvPr>
          </p:nvSpPr>
          <p:spPr>
            <a:xfrm>
              <a:off x="3590" y="5848"/>
              <a:ext cx="767" cy="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400" b="1" baseline="-25000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rPr>
                <a:t>2</a:t>
              </a:r>
              <a:endParaRPr lang="zh-CN" altLang="en-US" sz="2400" b="1" i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8620760" y="4018915"/>
            <a:ext cx="1217930" cy="480695"/>
            <a:chOff x="10426" y="4754"/>
            <a:chExt cx="1918" cy="757"/>
          </a:xfrm>
        </p:grpSpPr>
        <p:cxnSp>
          <p:nvCxnSpPr>
            <p:cNvPr id="33" name="直接箭头连接符 32"/>
            <p:cNvCxnSpPr/>
            <p:nvPr/>
          </p:nvCxnSpPr>
          <p:spPr>
            <a:xfrm flipV="1">
              <a:off x="10426" y="5478"/>
              <a:ext cx="1918" cy="23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stealth" w="lg" len="lg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本框 33"/>
            <p:cNvSpPr txBox="1"/>
            <p:nvPr/>
          </p:nvSpPr>
          <p:spPr>
            <a:xfrm>
              <a:off x="11193" y="4754"/>
              <a:ext cx="770" cy="75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r>
                <a:rPr lang="en-US" altLang="zh-CN" sz="2400" b="1" i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p</a:t>
              </a:r>
              <a:r>
                <a:rPr lang="en-US" altLang="zh-CN" sz="24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1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9894570" y="3997960"/>
            <a:ext cx="1146175" cy="480695"/>
            <a:chOff x="11575" y="4647"/>
            <a:chExt cx="1805" cy="757"/>
          </a:xfrm>
        </p:grpSpPr>
        <p:cxnSp>
          <p:nvCxnSpPr>
            <p:cNvPr id="40" name="直接箭头连接符 39"/>
            <p:cNvCxnSpPr/>
            <p:nvPr/>
          </p:nvCxnSpPr>
          <p:spPr>
            <a:xfrm flipH="1" flipV="1">
              <a:off x="11575" y="5395"/>
              <a:ext cx="1805" cy="4"/>
            </a:xfrm>
            <a:prstGeom prst="straightConnector1">
              <a:avLst/>
            </a:prstGeom>
            <a:ln w="38100">
              <a:solidFill>
                <a:srgbClr val="008080"/>
              </a:solidFill>
              <a:tailEnd type="stealth" w="lg" len="lg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文本框 40"/>
            <p:cNvSpPr txBox="1"/>
            <p:nvPr/>
          </p:nvSpPr>
          <p:spPr>
            <a:xfrm>
              <a:off x="12119" y="4647"/>
              <a:ext cx="707" cy="75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r>
                <a:rPr lang="en-US" altLang="zh-CN" sz="2400" b="1" i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p</a:t>
              </a:r>
              <a:r>
                <a:rPr lang="en-US" altLang="zh-CN" sz="24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2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30" grpId="0"/>
      <p:bldP spid="31748" grpId="0" animBg="1"/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4721168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4721168],&quot;65&quot;:[20205081]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812</Words>
  <Application>Microsoft Office PowerPoint</Application>
  <PresentationFormat>宽屏</PresentationFormat>
  <Paragraphs>98</Paragraphs>
  <Slides>20</Slides>
  <Notes>0</Notes>
  <HiddenSlides>0</HiddenSlides>
  <MMClips>3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20</vt:i4>
      </vt:variant>
    </vt:vector>
  </HeadingPairs>
  <TitlesOfParts>
    <vt:vector size="30" baseType="lpstr">
      <vt:lpstr>黑体</vt:lpstr>
      <vt:lpstr>宋体</vt:lpstr>
      <vt:lpstr>微软雅黑</vt:lpstr>
      <vt:lpstr>Arial</vt:lpstr>
      <vt:lpstr>Calibri</vt:lpstr>
      <vt:lpstr>Cambria Math</vt:lpstr>
      <vt:lpstr>Times New Roman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2025-03-03T07:54:01Z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2052-12.1.0.19302</vt:lpwstr>
  </property>
  <property fmtid="{D5CDD505-2E9C-101B-9397-08002B2CF9AE}" pid="3" name="ICV">
    <vt:lpwstr>BDCA6CC7CC9A40ECAF8CDAC1377E0517_11</vt:lpwstr>
  </property>
</Properties>
</file>