
<file path=[Content_Types].xml><?xml version="1.0" encoding="utf-8"?>
<Types xmlns="http://schemas.openxmlformats.org/package/2006/content-types">
  <Default Extension="bin" ContentType="application/vnd.ms-office.activeX"/>
  <Default Extension="png" ContentType="image/png"/>
  <Default Extension="rels" ContentType="application/vnd.openxmlformats-package.relationships+xml"/>
  <Default Extension="wmf" ContentType="image/x-wmf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1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activeX/activeX1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58" r:id="rId2"/>
    <p:sldId id="259" r:id="rId3"/>
    <p:sldId id="260" r:id="rId4"/>
    <p:sldId id="261" r:id="rId5"/>
    <p:sldId id="262" r:id="rId6"/>
    <p:sldId id="267" r:id="rId7"/>
    <p:sldId id="264" r:id="rId8"/>
    <p:sldId id="265" r:id="rId9"/>
    <p:sldId id="268" r:id="rId10"/>
    <p:sldId id="269" r:id="rId11"/>
    <p:sldId id="270" r:id="rId12"/>
    <p:sldId id="272" r:id="rId13"/>
    <p:sldId id="271" r:id="rId14"/>
    <p:sldId id="275" r:id="rId15"/>
    <p:sldId id="273" r:id="rId16"/>
    <p:sldId id="274" r:id="rId17"/>
    <p:sldId id="289" r:id="rId18"/>
    <p:sldId id="282" r:id="rId19"/>
    <p:sldId id="278" r:id="rId20"/>
    <p:sldId id="283" r:id="rId21"/>
    <p:sldId id="284" r:id="rId22"/>
    <p:sldId id="285" r:id="rId23"/>
    <p:sldId id="286" r:id="rId24"/>
    <p:sldId id="287" r:id="rId25"/>
  </p:sldIdLst>
  <p:sldSz cx="12192000" cy="6858000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9D9D9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67" y="58"/>
      </p:cViewPr>
      <p:guideLst>
        <p:guide orient="horz" pos="218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2024/9/27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5A52D7-8F67-41F0-A534-CB8A9A4DB925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回顾反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20"/>
          <p:cNvSpPr txBox="1"/>
          <p:nvPr userDrawn="1"/>
        </p:nvSpPr>
        <p:spPr>
          <a:xfrm>
            <a:off x="1001991" y="222673"/>
            <a:ext cx="2687691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5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回顾反思</a:t>
            </a:r>
          </a:p>
        </p:txBody>
      </p:sp>
      <p:sp>
        <p:nvSpPr>
          <p:cNvPr id="16" name="菱形 15"/>
          <p:cNvSpPr/>
          <p:nvPr userDrawn="1"/>
        </p:nvSpPr>
        <p:spPr>
          <a:xfrm>
            <a:off x="521547" y="373380"/>
            <a:ext cx="468207" cy="468207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518160" y="865293"/>
            <a:ext cx="264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20"/>
          <p:cNvSpPr txBox="1"/>
          <p:nvPr userDrawn="1"/>
        </p:nvSpPr>
        <p:spPr>
          <a:xfrm>
            <a:off x="1001991" y="222673"/>
            <a:ext cx="2687691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5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</a:p>
        </p:txBody>
      </p:sp>
      <p:sp>
        <p:nvSpPr>
          <p:cNvPr id="11" name="菱形 10"/>
          <p:cNvSpPr/>
          <p:nvPr userDrawn="1"/>
        </p:nvSpPr>
        <p:spPr>
          <a:xfrm>
            <a:off x="521547" y="373380"/>
            <a:ext cx="468207" cy="468207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cxnSp>
        <p:nvCxnSpPr>
          <p:cNvPr id="12" name="直接连接符 11"/>
          <p:cNvCxnSpPr/>
          <p:nvPr userDrawn="1"/>
        </p:nvCxnSpPr>
        <p:spPr>
          <a:xfrm>
            <a:off x="518160" y="865293"/>
            <a:ext cx="264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 userDrawn="1"/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直接连接符 12"/>
          <p:cNvCxnSpPr/>
          <p:nvPr userDrawn="1"/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总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20"/>
          <p:cNvSpPr txBox="1"/>
          <p:nvPr userDrawn="1"/>
        </p:nvSpPr>
        <p:spPr>
          <a:xfrm>
            <a:off x="1001991" y="222673"/>
            <a:ext cx="2687691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5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课堂总结</a:t>
            </a:r>
          </a:p>
        </p:txBody>
      </p:sp>
      <p:sp>
        <p:nvSpPr>
          <p:cNvPr id="11" name="菱形 10"/>
          <p:cNvSpPr/>
          <p:nvPr userDrawn="1"/>
        </p:nvSpPr>
        <p:spPr>
          <a:xfrm>
            <a:off x="521547" y="373380"/>
            <a:ext cx="468207" cy="468207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cxnSp>
        <p:nvCxnSpPr>
          <p:cNvPr id="12" name="直接连接符 11"/>
          <p:cNvCxnSpPr/>
          <p:nvPr userDrawn="1"/>
        </p:nvCxnSpPr>
        <p:spPr>
          <a:xfrm>
            <a:off x="518160" y="865293"/>
            <a:ext cx="264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 userDrawn="1"/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20"/>
          <p:cNvSpPr txBox="1"/>
          <p:nvPr userDrawn="1"/>
        </p:nvSpPr>
        <p:spPr>
          <a:xfrm>
            <a:off x="1001991" y="222673"/>
            <a:ext cx="2687691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5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  <p:sp>
        <p:nvSpPr>
          <p:cNvPr id="11" name="菱形 10"/>
          <p:cNvSpPr/>
          <p:nvPr userDrawn="1"/>
        </p:nvSpPr>
        <p:spPr>
          <a:xfrm>
            <a:off x="521547" y="373380"/>
            <a:ext cx="468207" cy="468207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cxnSp>
        <p:nvCxnSpPr>
          <p:cNvPr id="12" name="直接连接符 11"/>
          <p:cNvCxnSpPr/>
          <p:nvPr userDrawn="1"/>
        </p:nvCxnSpPr>
        <p:spPr>
          <a:xfrm>
            <a:off x="518160" y="865293"/>
            <a:ext cx="264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 userDrawn="1"/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20"/>
          <p:cNvSpPr txBox="1"/>
          <p:nvPr userDrawn="1"/>
        </p:nvSpPr>
        <p:spPr>
          <a:xfrm>
            <a:off x="1001989" y="222673"/>
            <a:ext cx="85828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5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知识点  </a:t>
            </a:r>
            <a:r>
              <a:rPr lang="zh-CN" altLang="en-US" sz="4000" dirty="0">
                <a:latin typeface="黑体" panose="02010609060101010101" pitchFamily="49" charset="-122"/>
                <a:ea typeface="黑体" panose="02010609060101010101" pitchFamily="49" charset="-122"/>
              </a:rPr>
              <a:t>探究凸透镜成像的规律 </a:t>
            </a:r>
            <a:endParaRPr lang="zh-CN" altLang="en-US" sz="3735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7" name="菱形 16"/>
          <p:cNvSpPr/>
          <p:nvPr userDrawn="1"/>
        </p:nvSpPr>
        <p:spPr>
          <a:xfrm>
            <a:off x="521547" y="373380"/>
            <a:ext cx="468207" cy="468207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cxnSp>
        <p:nvCxnSpPr>
          <p:cNvPr id="18" name="直接连接符 17"/>
          <p:cNvCxnSpPr/>
          <p:nvPr userDrawn="1"/>
        </p:nvCxnSpPr>
        <p:spPr>
          <a:xfrm>
            <a:off x="518160" y="865293"/>
            <a:ext cx="7668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 userDrawn="1"/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>
            <a:spLocks noChangeArrowheads="1"/>
          </p:cNvSpPr>
          <p:nvPr userDrawn="1"/>
        </p:nvSpPr>
        <p:spPr bwMode="auto">
          <a:xfrm>
            <a:off x="1484764" y="356921"/>
            <a:ext cx="2082800" cy="666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3735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863600" y="1049023"/>
            <a:ext cx="11328400" cy="847"/>
          </a:xfrm>
          <a:prstGeom prst="line">
            <a:avLst/>
          </a:prstGeom>
          <a:ln w="3810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 descr="笔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5345" y="260775"/>
            <a:ext cx="654473" cy="92625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rcRect t="17557" b="14742"/>
          <a:stretch>
            <a:fillRect/>
          </a:stretch>
        </p:blipFill>
        <p:spPr>
          <a:xfrm>
            <a:off x="633413" y="318308"/>
            <a:ext cx="10802939" cy="63341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5">
            <a:lum contrast="-12001"/>
          </a:blip>
          <a:srcRect t="40147" b="36667"/>
          <a:stretch>
            <a:fillRect/>
          </a:stretch>
        </p:blipFill>
        <p:spPr>
          <a:xfrm>
            <a:off x="3119442" y="1334820"/>
            <a:ext cx="5830887" cy="99853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TextBox 9"/>
          <p:cNvSpPr txBox="1"/>
          <p:nvPr userDrawn="1"/>
        </p:nvSpPr>
        <p:spPr>
          <a:xfrm>
            <a:off x="4450705" y="1412777"/>
            <a:ext cx="3168352" cy="697627"/>
          </a:xfrm>
          <a:prstGeom prst="rect">
            <a:avLst/>
          </a:prstGeom>
          <a:noFill/>
        </p:spPr>
        <p:txBody>
          <a:bodyPr wrap="square" lIns="121912" tIns="60956" rIns="121912" bIns="60956" rtlCol="0">
            <a:spAutoFit/>
          </a:bodyPr>
          <a:lstStyle/>
          <a:p>
            <a:pPr algn="ctr"/>
            <a:r>
              <a:rPr lang="zh-CN" altLang="en-US" sz="3700" b="0" dirty="0">
                <a:latin typeface="黑体" panose="02010609060101010101" pitchFamily="49" charset="-122"/>
                <a:ea typeface="黑体" panose="02010609060101010101" pitchFamily="49" charset="-122"/>
              </a:rPr>
              <a:t>课后作业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E:/2024年  (24秋文件）/七彩课堂标.png七彩课堂标"/>
          <p:cNvPicPr>
            <a:picLocks noChangeAspect="1"/>
          </p:cNvPicPr>
          <p:nvPr userDrawn="1"/>
        </p:nvPicPr>
        <p:blipFill>
          <a:blip r:embed="rId10"/>
          <a:srcRect t="1801" b="1801"/>
          <a:stretch>
            <a:fillRect/>
          </a:stretch>
        </p:blipFill>
        <p:spPr>
          <a:xfrm>
            <a:off x="10127827" y="260773"/>
            <a:ext cx="1774613" cy="69342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微软雅黑" panose="020B0503020204020204" charset="-122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微软雅黑" panose="020B0503020204020204" charset="-122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微软雅黑" panose="020B0503020204020204" charset="-122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微软雅黑" panose="020B0503020204020204" charset="-122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微软雅黑" panose="020B0503020204020204" charset="-122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微软雅黑" panose="020B0503020204020204" charset="-122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slideLayout" Target="../slideLayouts/slideLayout6.xml"/><Relationship Id="rId1" Type="http://schemas.openxmlformats.org/officeDocument/2006/relationships/control" Target="../activeX/activeX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1.xml"/><Relationship Id="rId3" Type="http://schemas.openxmlformats.org/officeDocument/2006/relationships/tags" Target="../tags/tag6.xml"/><Relationship Id="rId7" Type="http://schemas.openxmlformats.org/officeDocument/2006/relationships/tags" Target="../tags/tag10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5" Type="http://schemas.openxmlformats.org/officeDocument/2006/relationships/tags" Target="../tags/tag8.xml"/><Relationship Id="rId4" Type="http://schemas.openxmlformats.org/officeDocument/2006/relationships/tags" Target="../tags/tag7.xml"/><Relationship Id="rId9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"/>
          <p:cNvSpPr txBox="1"/>
          <p:nvPr/>
        </p:nvSpPr>
        <p:spPr>
          <a:xfrm>
            <a:off x="3109799" y="1715650"/>
            <a:ext cx="616077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dirty="0">
                <a:latin typeface="隶书" panose="02010509060101010101" pitchFamily="49" charset="-122"/>
                <a:ea typeface="隶书" panose="02010509060101010101" pitchFamily="49" charset="-122"/>
              </a:rPr>
              <a:t>第五章 透镜及其应用</a:t>
            </a:r>
          </a:p>
        </p:txBody>
      </p:sp>
      <p:sp>
        <p:nvSpPr>
          <p:cNvPr id="6" name="矩形 5"/>
          <p:cNvSpPr/>
          <p:nvPr/>
        </p:nvSpPr>
        <p:spPr>
          <a:xfrm>
            <a:off x="2668150" y="3346810"/>
            <a:ext cx="72142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sz="40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第3节 </a:t>
            </a:r>
            <a:r>
              <a:rPr lang="en-US" sz="40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sz="4000" b="1" dirty="0" err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凸透镜成像的规律</a:t>
            </a:r>
            <a:r>
              <a:rPr lang="zh-CN" altLang="en-US" sz="40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en-US" altLang="zh-CN" sz="4000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/>
        </p:nvGraphicFramePr>
        <p:xfrm>
          <a:off x="1016000" y="3391535"/>
          <a:ext cx="416560" cy="914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zh-CN" altLang="en-US" b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zh-CN" alt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zh-CN" altLang="en-US"/>
                    </a:p>
                  </a:txBody>
                  <a:tcPr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0" name="文本框 99"/>
          <p:cNvSpPr txBox="1"/>
          <p:nvPr/>
        </p:nvSpPr>
        <p:spPr>
          <a:xfrm>
            <a:off x="1132612" y="1248410"/>
            <a:ext cx="2809659" cy="64633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indent="0"/>
            <a:r>
              <a:rPr lang="zh-CN" sz="3600" b="1" dirty="0">
                <a:ea typeface="宋体" panose="02010600030101010101" pitchFamily="2" charset="-122"/>
              </a:rPr>
              <a:t>5.进行实验</a:t>
            </a:r>
            <a:endParaRPr lang="zh-CN" altLang="en-US" sz="3600" b="1" dirty="0">
              <a:ea typeface="宋体" panose="02010600030101010101" pitchFamily="2" charset="-122"/>
            </a:endParaRPr>
          </a:p>
        </p:txBody>
      </p:sp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1812206" y="1971543"/>
          <a:ext cx="8750935" cy="44996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830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04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22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84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706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7609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231900"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000" b="1" dirty="0" err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物距与焦距关系</a:t>
                      </a:r>
                      <a:endParaRPr lang="en-US" altLang="en-US" sz="2000" b="1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1" dirty="0" err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物距</a:t>
                      </a:r>
                      <a:r>
                        <a:rPr lang="en-US" sz="2000" b="1" i="1" dirty="0" err="1">
                          <a:latin typeface="Times New Roman" panose="02020603050405020304" charset="0"/>
                          <a:cs typeface="Times New Roman" panose="02020603050405020304" charset="0"/>
                        </a:rPr>
                        <a:t>u</a:t>
                      </a:r>
                      <a:r>
                        <a:rPr lang="en-US" sz="2000" b="1" dirty="0" err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（</a:t>
                      </a:r>
                      <a:r>
                        <a:rPr lang="en-US" sz="2000" b="1" dirty="0" err="1">
                          <a:latin typeface="Times New Roman" panose="02020603050405020304" charset="0"/>
                          <a:cs typeface="Times New Roman" panose="02020603050405020304" charset="0"/>
                        </a:rPr>
                        <a:t>cm</a:t>
                      </a:r>
                      <a:r>
                        <a:rPr lang="en-US" sz="2000" b="1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lang="en-US" altLang="en-US" sz="2000" b="1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像的性质（</a:t>
                      </a:r>
                      <a:r>
                        <a:rPr lang="en-US" sz="2000" b="1" i="1">
                          <a:latin typeface="Times New Roman" panose="02020603050405020304" charset="0"/>
                          <a:cs typeface="Times New Roman" panose="02020603050405020304" charset="0"/>
                        </a:rPr>
                        <a:t>f</a:t>
                      </a:r>
                      <a:r>
                        <a:rPr lang="en-US" sz="20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＝10</a:t>
                      </a:r>
                      <a:r>
                        <a:rPr 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cm</a:t>
                      </a:r>
                      <a:r>
                        <a:rPr lang="en-US" sz="20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lang="en-US" altLang="en-US" sz="20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1" dirty="0" err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像距</a:t>
                      </a:r>
                      <a:r>
                        <a:rPr lang="en-US" sz="2000" b="1" i="1" dirty="0" err="1">
                          <a:latin typeface="Times New Roman" panose="02020603050405020304" charset="0"/>
                          <a:cs typeface="Times New Roman" panose="02020603050405020304" charset="0"/>
                        </a:rPr>
                        <a:t>v</a:t>
                      </a:r>
                      <a:r>
                        <a:rPr lang="en-US" sz="2000" b="1" dirty="0" err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（</a:t>
                      </a:r>
                      <a:r>
                        <a:rPr lang="en-US" sz="2000" b="1" dirty="0" err="1">
                          <a:latin typeface="Times New Roman" panose="02020603050405020304" charset="0"/>
                          <a:cs typeface="Times New Roman" panose="02020603050405020304" charset="0"/>
                        </a:rPr>
                        <a:t>cm</a:t>
                      </a:r>
                      <a:r>
                        <a:rPr lang="en-US" sz="2000" b="1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lang="en-US" altLang="en-US" sz="2000" b="1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352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正倒</a:t>
                      </a:r>
                      <a:endParaRPr lang="en-US" altLang="en-US" sz="1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大小</a:t>
                      </a:r>
                      <a:endParaRPr lang="en-US" altLang="en-US" sz="1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虚实</a:t>
                      </a:r>
                      <a:endParaRPr lang="en-US" altLang="en-US" sz="1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31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 i="1">
                          <a:latin typeface="Times New Roman" panose="02020603050405020304" charset="0"/>
                          <a:cs typeface="Times New Roman" panose="02020603050405020304" charset="0"/>
                        </a:rPr>
                        <a:t>u</a:t>
                      </a:r>
                      <a:r>
                        <a:rPr lang="en-US" sz="16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＞</a:t>
                      </a: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2</a:t>
                      </a:r>
                      <a:r>
                        <a:rPr lang="en-US" sz="1600" b="0" i="1">
                          <a:latin typeface="Times New Roman" panose="02020603050405020304" charset="0"/>
                          <a:cs typeface="Times New Roman" panose="02020603050405020304" charset="0"/>
                        </a:rPr>
                        <a:t>f</a:t>
                      </a:r>
                      <a:endParaRPr lang="en-US" altLang="en-US" sz="1600" b="0" i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40</a:t>
                      </a:r>
                      <a:endParaRPr lang="en-US" altLang="en-US" sz="16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31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 i="1">
                          <a:latin typeface="Times New Roman" panose="02020603050405020304" charset="0"/>
                          <a:cs typeface="Times New Roman" panose="02020603050405020304" charset="0"/>
                        </a:rPr>
                        <a:t>u</a:t>
                      </a:r>
                      <a:r>
                        <a:rPr lang="en-US" sz="16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＞</a:t>
                      </a: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2</a:t>
                      </a:r>
                      <a:r>
                        <a:rPr lang="en-US" sz="1600" b="0" i="1">
                          <a:latin typeface="Times New Roman" panose="02020603050405020304" charset="0"/>
                          <a:cs typeface="Times New Roman" panose="02020603050405020304" charset="0"/>
                        </a:rPr>
                        <a:t>f</a:t>
                      </a:r>
                      <a:endParaRPr lang="en-US" altLang="en-US" sz="1600" b="0" i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30</a:t>
                      </a:r>
                      <a:endParaRPr lang="en-US" altLang="en-US" sz="16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 i="1">
                          <a:latin typeface="Times New Roman" panose="02020603050405020304" charset="0"/>
                          <a:cs typeface="Times New Roman" panose="02020603050405020304" charset="0"/>
                        </a:rPr>
                        <a:t>u</a:t>
                      </a:r>
                      <a:r>
                        <a:rPr lang="en-US" sz="16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＝</a:t>
                      </a: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2</a:t>
                      </a:r>
                      <a:r>
                        <a:rPr lang="en-US" sz="1600" b="0" i="1">
                          <a:latin typeface="Times New Roman" panose="02020603050405020304" charset="0"/>
                          <a:cs typeface="Times New Roman" panose="02020603050405020304" charset="0"/>
                        </a:rPr>
                        <a:t>f</a:t>
                      </a:r>
                      <a:endParaRPr lang="en-US" altLang="en-US" sz="1600" b="0" i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20</a:t>
                      </a:r>
                      <a:endParaRPr lang="en-US" altLang="en-US" sz="16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183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2</a:t>
                      </a:r>
                      <a:r>
                        <a:rPr lang="en-US" sz="1600" b="0" i="1">
                          <a:latin typeface="Times New Roman" panose="02020603050405020304" charset="0"/>
                          <a:cs typeface="Times New Roman" panose="02020603050405020304" charset="0"/>
                        </a:rPr>
                        <a:t>f</a:t>
                      </a:r>
                      <a:r>
                        <a:rPr lang="en-US" sz="16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＞</a:t>
                      </a:r>
                      <a:r>
                        <a:rPr lang="en-US" sz="1600" b="0" i="1">
                          <a:latin typeface="Times New Roman" panose="02020603050405020304" charset="0"/>
                          <a:cs typeface="Times New Roman" panose="02020603050405020304" charset="0"/>
                        </a:rPr>
                        <a:t>u</a:t>
                      </a:r>
                      <a:r>
                        <a:rPr lang="en-US" sz="16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＞</a:t>
                      </a:r>
                      <a:r>
                        <a:rPr lang="en-US" sz="1600" b="0" i="1">
                          <a:latin typeface="Times New Roman" panose="02020603050405020304" charset="0"/>
                          <a:cs typeface="Times New Roman" panose="02020603050405020304" charset="0"/>
                        </a:rPr>
                        <a:t>f</a:t>
                      </a:r>
                      <a:endParaRPr lang="en-US" altLang="en-US" sz="1600" b="0" i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lang="en-US" altLang="en-US" sz="16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183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2</a:t>
                      </a:r>
                      <a:r>
                        <a:rPr lang="en-US" sz="1600" b="0" i="1">
                          <a:latin typeface="Times New Roman" panose="02020603050405020304" charset="0"/>
                          <a:cs typeface="Times New Roman" panose="02020603050405020304" charset="0"/>
                        </a:rPr>
                        <a:t>f</a:t>
                      </a:r>
                      <a:r>
                        <a:rPr lang="en-US" sz="16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＞</a:t>
                      </a:r>
                      <a:r>
                        <a:rPr lang="en-US" sz="1600" b="0" i="1">
                          <a:latin typeface="Times New Roman" panose="02020603050405020304" charset="0"/>
                          <a:cs typeface="Times New Roman" panose="02020603050405020304" charset="0"/>
                        </a:rPr>
                        <a:t>u</a:t>
                      </a:r>
                      <a:r>
                        <a:rPr lang="en-US" sz="16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＞</a:t>
                      </a:r>
                      <a:r>
                        <a:rPr lang="en-US" sz="1600" b="0" i="1">
                          <a:latin typeface="Times New Roman" panose="02020603050405020304" charset="0"/>
                          <a:cs typeface="Times New Roman" panose="02020603050405020304" charset="0"/>
                        </a:rPr>
                        <a:t>f</a:t>
                      </a:r>
                      <a:endParaRPr lang="en-US" altLang="en-US" sz="1600" b="0" i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lang="en-US" altLang="en-US" sz="16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591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 i="1">
                          <a:latin typeface="Times New Roman" panose="02020603050405020304" charset="0"/>
                          <a:cs typeface="Times New Roman" panose="02020603050405020304" charset="0"/>
                        </a:rPr>
                        <a:t>u</a:t>
                      </a:r>
                      <a:r>
                        <a:rPr lang="en-US" sz="16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＜</a:t>
                      </a:r>
                      <a:r>
                        <a:rPr lang="en-US" sz="1600" b="0" i="1">
                          <a:latin typeface="Times New Roman" panose="02020603050405020304" charset="0"/>
                          <a:cs typeface="Times New Roman" panose="02020603050405020304" charset="0"/>
                        </a:rPr>
                        <a:t>f</a:t>
                      </a:r>
                      <a:endParaRPr lang="en-US" altLang="en-US" sz="1600" b="0" i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lang="en-US" altLang="en-US" sz="1600" b="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600" b="0" dirty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5.3.1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61379" y="1229396"/>
            <a:ext cx="9799609" cy="5512280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1017606" y="1229396"/>
            <a:ext cx="5080000" cy="64633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indent="0">
              <a:defRPr sz="3600" b="1">
                <a:ea typeface="宋体" panose="02010600030101010101" pitchFamily="2" charset="-122"/>
              </a:defRPr>
            </a:lvl1pPr>
          </a:lstStyle>
          <a:p>
            <a:r>
              <a:rPr lang="zh-CN" dirty="0"/>
              <a:t>6.分析和结论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/>
          <p:cNvGrpSpPr/>
          <p:nvPr/>
        </p:nvGrpSpPr>
        <p:grpSpPr>
          <a:xfrm>
            <a:off x="4081145" y="1235075"/>
            <a:ext cx="3894578" cy="619760"/>
            <a:chOff x="6472" y="2654"/>
            <a:chExt cx="1394" cy="976"/>
          </a:xfrm>
        </p:grpSpPr>
        <p:sp>
          <p:nvSpPr>
            <p:cNvPr id="24" name="圆角矩形 23"/>
            <p:cNvSpPr/>
            <p:nvPr/>
          </p:nvSpPr>
          <p:spPr>
            <a:xfrm>
              <a:off x="6472" y="2654"/>
              <a:ext cx="1371" cy="976"/>
            </a:xfrm>
            <a:prstGeom prst="roundRect">
              <a:avLst/>
            </a:prstGeom>
            <a:solidFill>
              <a:srgbClr val="22A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6521" y="2654"/>
              <a:ext cx="1345" cy="91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3200" b="1">
                  <a:solidFill>
                    <a:schemeClr val="bg1"/>
                  </a:solidFill>
                  <a:sym typeface="+mn-ea"/>
                </a:rPr>
                <a:t> 凸透镜成像的规律</a:t>
              </a:r>
              <a:endParaRPr lang="zh-CN" altLang="en-US" sz="2000" b="1">
                <a:solidFill>
                  <a:schemeClr val="bg1"/>
                </a:solidFill>
                <a:sym typeface="+mn-ea"/>
              </a:endParaRPr>
            </a:p>
          </p:txBody>
        </p:sp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6915" y="1934210"/>
            <a:ext cx="8218170" cy="474916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994727" y="2046725"/>
            <a:ext cx="5817235" cy="31076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sz="2800" b="0" dirty="0">
                <a:ea typeface="宋体" panose="02010600030101010101" pitchFamily="2" charset="-122"/>
              </a:rPr>
              <a:t>像的大小与物距是否有关？</a:t>
            </a:r>
          </a:p>
          <a:p>
            <a:pPr indent="0"/>
            <a:endParaRPr lang="zh-CN" sz="2800" b="0" dirty="0">
              <a:ea typeface="宋体" panose="02010600030101010101" pitchFamily="2" charset="-122"/>
            </a:endParaRPr>
          </a:p>
          <a:p>
            <a:pPr indent="0"/>
            <a:r>
              <a:rPr lang="zh-CN" sz="2800" b="0" dirty="0">
                <a:ea typeface="宋体" panose="02010600030101010101" pitchFamily="2" charset="-122"/>
              </a:rPr>
              <a:t>在什么情况下成缩小的像？</a:t>
            </a:r>
          </a:p>
          <a:p>
            <a:pPr indent="0"/>
            <a:endParaRPr lang="zh-CN" sz="2800" b="0" dirty="0">
              <a:ea typeface="宋体" panose="02010600030101010101" pitchFamily="2" charset="-122"/>
            </a:endParaRPr>
          </a:p>
          <a:p>
            <a:pPr indent="0"/>
            <a:r>
              <a:rPr lang="zh-CN" sz="2800" b="0" dirty="0">
                <a:ea typeface="宋体" panose="02010600030101010101" pitchFamily="2" charset="-122"/>
              </a:rPr>
              <a:t>在什么情况下成放大的像？</a:t>
            </a:r>
          </a:p>
          <a:p>
            <a:pPr indent="0"/>
            <a:endParaRPr lang="zh-CN" sz="2800" b="0" dirty="0">
              <a:ea typeface="宋体" panose="02010600030101010101" pitchFamily="2" charset="-122"/>
            </a:endParaRPr>
          </a:p>
          <a:p>
            <a:pPr indent="0"/>
            <a:r>
              <a:rPr lang="zh-CN" sz="2800" b="0" dirty="0">
                <a:ea typeface="宋体" panose="02010600030101010101" pitchFamily="2" charset="-122"/>
              </a:rPr>
              <a:t>在什么情况下成等大的像？</a:t>
            </a:r>
            <a:endParaRPr lang="zh-CN" altLang="en-US" sz="2800" b="0" dirty="0">
              <a:ea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94727" y="1348104"/>
            <a:ext cx="247904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indent="0"/>
            <a:r>
              <a:rPr lang="zh-CN" sz="3200" b="0" dirty="0">
                <a:solidFill>
                  <a:srgbClr val="FF0000"/>
                </a:solidFill>
                <a:ea typeface="宋体" panose="02010600030101010101" pitchFamily="2" charset="-122"/>
              </a:rPr>
              <a:t>实验分析</a:t>
            </a:r>
            <a:endParaRPr lang="zh-CN" altLang="en-US" sz="3200" b="0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810010" y="2778794"/>
            <a:ext cx="5076525" cy="25545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2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当</a:t>
            </a:r>
            <a:r>
              <a:rPr lang="zh-CN" sz="3200" b="1" i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u</a:t>
            </a:r>
            <a:r>
              <a:rPr lang="zh-CN" sz="32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＞2</a:t>
            </a:r>
            <a:r>
              <a:rPr lang="zh-CN" sz="3200" b="1" i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</a:t>
            </a:r>
            <a:r>
              <a:rPr lang="zh-CN" sz="32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时，成缩小的像；</a:t>
            </a:r>
            <a:endParaRPr lang="en-US" altLang="zh-CN" sz="3200" b="1" dirty="0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pPr indent="0" algn="just"/>
            <a:endParaRPr lang="en-US" altLang="zh-CN" sz="3200" b="1" dirty="0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pPr indent="0" algn="just"/>
            <a:r>
              <a:rPr lang="zh-CN" sz="32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当</a:t>
            </a:r>
            <a:r>
              <a:rPr lang="zh-CN" sz="3200" b="1" i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u</a:t>
            </a:r>
            <a:r>
              <a:rPr lang="zh-CN" sz="32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＜2</a:t>
            </a:r>
            <a:r>
              <a:rPr lang="zh-CN" sz="3200" b="1" i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</a:t>
            </a:r>
            <a:r>
              <a:rPr lang="zh-CN" sz="32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时，成放大的像；</a:t>
            </a:r>
            <a:endParaRPr lang="en-US" altLang="zh-CN" sz="3200" b="1" dirty="0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pPr indent="0" algn="just"/>
            <a:endParaRPr lang="en-US" altLang="zh-CN" sz="3200" b="1" dirty="0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pPr indent="0" algn="just"/>
            <a:r>
              <a:rPr lang="zh-CN" sz="32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当</a:t>
            </a:r>
            <a:r>
              <a:rPr lang="zh-CN" sz="3200" b="1" i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u</a:t>
            </a:r>
            <a:r>
              <a:rPr lang="zh-CN" sz="32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=2</a:t>
            </a:r>
            <a:r>
              <a:rPr lang="zh-CN" sz="3200" b="1" i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</a:t>
            </a:r>
            <a:r>
              <a:rPr lang="zh-CN" sz="32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时，成等大的像。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061938" y="2010391"/>
            <a:ext cx="4874260" cy="22453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</a:pPr>
            <a:r>
              <a:rPr lang="zh-CN" sz="2800" dirty="0">
                <a:ea typeface="宋体" panose="02010600030101010101" pitchFamily="2" charset="-122"/>
                <a:sym typeface="+mn-ea"/>
              </a:rPr>
              <a:t>像的正倒与物距是否有关？</a:t>
            </a:r>
          </a:p>
          <a:p>
            <a:pPr>
              <a:buClrTx/>
              <a:buSzTx/>
              <a:buFontTx/>
            </a:pPr>
            <a:endParaRPr lang="zh-CN" sz="2800" dirty="0">
              <a:ea typeface="宋体" panose="02010600030101010101" pitchFamily="2" charset="-122"/>
              <a:sym typeface="+mn-ea"/>
            </a:endParaRPr>
          </a:p>
          <a:p>
            <a:pPr>
              <a:buClrTx/>
              <a:buSzTx/>
              <a:buFontTx/>
            </a:pPr>
            <a:r>
              <a:rPr lang="zh-CN" sz="2800" dirty="0">
                <a:ea typeface="宋体" panose="02010600030101010101" pitchFamily="2" charset="-122"/>
                <a:sym typeface="+mn-ea"/>
              </a:rPr>
              <a:t>在什么情况下成正立的像？</a:t>
            </a:r>
          </a:p>
          <a:p>
            <a:pPr>
              <a:buClrTx/>
              <a:buSzTx/>
              <a:buFontTx/>
            </a:pPr>
            <a:endParaRPr lang="zh-CN" sz="2800" dirty="0">
              <a:ea typeface="宋体" panose="02010600030101010101" pitchFamily="2" charset="-122"/>
              <a:sym typeface="+mn-ea"/>
            </a:endParaRPr>
          </a:p>
          <a:p>
            <a:pPr>
              <a:buClrTx/>
              <a:buSzTx/>
              <a:buFontTx/>
            </a:pPr>
            <a:r>
              <a:rPr lang="zh-CN" sz="2800" dirty="0">
                <a:ea typeface="宋体" panose="02010600030101010101" pitchFamily="2" charset="-122"/>
                <a:sym typeface="+mn-ea"/>
              </a:rPr>
              <a:t>在什么情况下成倒立的像？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936198" y="2796115"/>
            <a:ext cx="4506595" cy="15696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sz="32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当</a:t>
            </a:r>
            <a:r>
              <a:rPr lang="zh-CN" sz="3200" b="1" i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u</a:t>
            </a:r>
            <a:r>
              <a:rPr lang="zh-CN" sz="32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＞</a:t>
            </a:r>
            <a:r>
              <a:rPr lang="zh-CN" sz="3200" b="1" i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f </a:t>
            </a:r>
            <a:r>
              <a:rPr lang="zh-CN" sz="32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时，成倒立的像；</a:t>
            </a:r>
            <a:endParaRPr lang="en-US" altLang="zh-CN" sz="3200" b="1" dirty="0">
              <a:solidFill>
                <a:srgbClr val="FF0000"/>
              </a:solidFill>
              <a:latin typeface="Calibri" panose="020F0502020204030204" charset="0"/>
              <a:ea typeface="宋体" panose="02010600030101010101" pitchFamily="2" charset="-122"/>
              <a:sym typeface="+mn-ea"/>
            </a:endParaRPr>
          </a:p>
          <a:p>
            <a:pPr lvl="0" algn="l">
              <a:buClrTx/>
              <a:buSzTx/>
              <a:buFontTx/>
            </a:pPr>
            <a:endParaRPr lang="en-US" altLang="zh-CN" sz="3200" b="1" dirty="0">
              <a:solidFill>
                <a:srgbClr val="FF0000"/>
              </a:solidFill>
              <a:latin typeface="Calibri" panose="020F0502020204030204" charset="0"/>
              <a:ea typeface="宋体" panose="02010600030101010101" pitchFamily="2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zh-CN" sz="32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当</a:t>
            </a:r>
            <a:r>
              <a:rPr lang="zh-CN" sz="3200" b="1" i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u</a:t>
            </a:r>
            <a:r>
              <a:rPr lang="zh-CN" sz="32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＜</a:t>
            </a:r>
            <a:r>
              <a:rPr lang="zh-CN" sz="3200" b="1" i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f</a:t>
            </a:r>
            <a:r>
              <a:rPr lang="zh-CN" sz="32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 </a:t>
            </a:r>
            <a:r>
              <a:rPr lang="zh-CN" sz="32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时，成正立的像。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101390" y="2116539"/>
            <a:ext cx="4324985" cy="22453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</a:pPr>
            <a:r>
              <a:rPr lang="zh-CN" sz="2800">
                <a:ea typeface="宋体" panose="02010600030101010101" pitchFamily="2" charset="-122"/>
                <a:sym typeface="+mn-ea"/>
              </a:rPr>
              <a:t>像的虚实与物距是否有关？</a:t>
            </a:r>
          </a:p>
          <a:p>
            <a:pPr>
              <a:buClrTx/>
              <a:buSzTx/>
              <a:buFontTx/>
            </a:pPr>
            <a:endParaRPr lang="zh-CN" sz="2800">
              <a:ea typeface="宋体" panose="02010600030101010101" pitchFamily="2" charset="-122"/>
              <a:sym typeface="+mn-ea"/>
            </a:endParaRPr>
          </a:p>
          <a:p>
            <a:pPr>
              <a:buClrTx/>
              <a:buSzTx/>
              <a:buFontTx/>
            </a:pPr>
            <a:r>
              <a:rPr lang="zh-CN" sz="2800">
                <a:ea typeface="宋体" panose="02010600030101010101" pitchFamily="2" charset="-122"/>
                <a:sym typeface="+mn-ea"/>
              </a:rPr>
              <a:t>在什么情况下成虚像？</a:t>
            </a:r>
          </a:p>
          <a:p>
            <a:pPr>
              <a:buClrTx/>
              <a:buSzTx/>
              <a:buFontTx/>
            </a:pPr>
            <a:endParaRPr lang="zh-CN" sz="2800">
              <a:ea typeface="宋体" panose="02010600030101010101" pitchFamily="2" charset="-122"/>
              <a:sym typeface="+mn-ea"/>
            </a:endParaRPr>
          </a:p>
          <a:p>
            <a:pPr>
              <a:buClrTx/>
              <a:buSzTx/>
              <a:buFontTx/>
            </a:pPr>
            <a:r>
              <a:rPr lang="zh-CN" sz="2800">
                <a:ea typeface="宋体" panose="02010600030101010101" pitchFamily="2" charset="-122"/>
                <a:sym typeface="+mn-ea"/>
              </a:rPr>
              <a:t>在什么情况下成实像？ 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302453" y="2895756"/>
            <a:ext cx="3867425" cy="15696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sz="32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当</a:t>
            </a:r>
            <a:r>
              <a:rPr lang="zh-CN" sz="3200" b="1" i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u</a:t>
            </a:r>
            <a:r>
              <a:rPr lang="zh-CN" sz="32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＞</a:t>
            </a:r>
            <a:r>
              <a:rPr lang="zh-CN" sz="3200" b="1" i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f</a:t>
            </a:r>
            <a:r>
              <a:rPr lang="zh-CN" sz="32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 时，成实像；</a:t>
            </a:r>
            <a:endParaRPr lang="en-US" altLang="zh-CN" sz="3200" b="1" dirty="0">
              <a:solidFill>
                <a:srgbClr val="FF0000"/>
              </a:solidFill>
              <a:latin typeface="Calibri" panose="020F0502020204030204" charset="0"/>
              <a:ea typeface="宋体" panose="02010600030101010101" pitchFamily="2" charset="-122"/>
              <a:sym typeface="+mn-ea"/>
            </a:endParaRPr>
          </a:p>
          <a:p>
            <a:pPr lvl="0" algn="l">
              <a:buClrTx/>
              <a:buSzTx/>
              <a:buFontTx/>
            </a:pPr>
            <a:endParaRPr lang="en-US" altLang="zh-CN" sz="3200" b="1" dirty="0">
              <a:solidFill>
                <a:srgbClr val="FF0000"/>
              </a:solidFill>
              <a:latin typeface="Calibri" panose="020F0502020204030204" charset="0"/>
              <a:ea typeface="宋体" panose="02010600030101010101" pitchFamily="2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zh-CN" sz="32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当</a:t>
            </a:r>
            <a:r>
              <a:rPr lang="zh-CN" sz="3200" b="1" i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u</a:t>
            </a:r>
            <a:r>
              <a:rPr lang="zh-CN" sz="32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＜</a:t>
            </a:r>
            <a:r>
              <a:rPr lang="zh-CN" sz="32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 </a:t>
            </a:r>
            <a:r>
              <a:rPr lang="zh-CN" sz="3200" b="1" i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f</a:t>
            </a:r>
            <a:r>
              <a:rPr lang="zh-CN" sz="32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 时成虚像。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583565" y="1658908"/>
            <a:ext cx="4246880" cy="32691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457200" algn="just">
              <a:lnSpc>
                <a:spcPct val="125000"/>
              </a:lnSpc>
              <a:buClrTx/>
              <a:buSzTx/>
              <a:buFontTx/>
            </a:pPr>
            <a:r>
              <a:rPr lang="zh-CN" sz="2800" dirty="0">
                <a:ea typeface="宋体" panose="02010600030101010101" pitchFamily="2" charset="-122"/>
                <a:sym typeface="+mn-ea"/>
              </a:rPr>
              <a:t>根据上表的数据，凸透镜成放大的实像时，物距跟像距相比，哪个比较大？</a:t>
            </a:r>
          </a:p>
          <a:p>
            <a:pPr indent="457200" algn="just">
              <a:lnSpc>
                <a:spcPct val="125000"/>
              </a:lnSpc>
              <a:buClrTx/>
              <a:buSzTx/>
              <a:buFontTx/>
            </a:pPr>
            <a:endParaRPr lang="zh-CN" sz="2800" dirty="0">
              <a:ea typeface="宋体" panose="02010600030101010101" pitchFamily="2" charset="-122"/>
              <a:sym typeface="+mn-ea"/>
            </a:endParaRPr>
          </a:p>
          <a:p>
            <a:pPr indent="457200" algn="just">
              <a:lnSpc>
                <a:spcPct val="125000"/>
              </a:lnSpc>
              <a:buClrTx/>
              <a:buSzTx/>
              <a:buFontTx/>
            </a:pPr>
            <a:r>
              <a:rPr lang="zh-CN" sz="2800" dirty="0">
                <a:ea typeface="宋体" panose="02010600030101010101" pitchFamily="2" charset="-122"/>
                <a:sym typeface="+mn-ea"/>
              </a:rPr>
              <a:t>成缩小的实像时，物距跟像距相比，哪个比较大？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006259" y="5237192"/>
            <a:ext cx="8963660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sz="32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当</a:t>
            </a:r>
            <a:r>
              <a:rPr lang="zh-CN" sz="3200" b="1" i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u</a:t>
            </a:r>
            <a:r>
              <a:rPr lang="zh-CN" sz="32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＜</a:t>
            </a:r>
            <a:r>
              <a:rPr lang="en-US" altLang="zh-CN" sz="3200" b="1" i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v</a:t>
            </a:r>
            <a:r>
              <a:rPr lang="zh-CN" sz="32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 </a:t>
            </a:r>
            <a:r>
              <a:rPr lang="zh-CN" sz="32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时，成缩小的像；当</a:t>
            </a:r>
            <a:r>
              <a:rPr lang="zh-CN" sz="3200" b="1" i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u</a:t>
            </a:r>
            <a:r>
              <a:rPr lang="zh-CN" sz="32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＜</a:t>
            </a:r>
            <a:r>
              <a:rPr lang="en-US" altLang="zh-CN" sz="3200" b="1" i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v</a:t>
            </a:r>
            <a:r>
              <a:rPr lang="zh-CN" sz="32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时，成放大的像。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r:id="rId1" imgW="6434455" imgH="3613150"/>
        </mc:Choice>
        <mc:Fallback>
          <p:control r:id="rId1" imgW="6434455" imgH="3613150">
            <p:pic>
              <p:nvPicPr>
                <p:cNvPr id="2" name="Host Control  1026"/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5330825" y="1622425"/>
                  <a:ext cx="6434455" cy="361315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文本框 3"/>
          <p:cNvSpPr txBox="1"/>
          <p:nvPr/>
        </p:nvSpPr>
        <p:spPr>
          <a:xfrm>
            <a:off x="2556877" y="2809485"/>
            <a:ext cx="6384925" cy="304609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zh-CN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一倍焦距分虚实；二倍焦距分大小。</a:t>
            </a:r>
          </a:p>
          <a:p>
            <a:pPr algn="ctr">
              <a:lnSpc>
                <a:spcPct val="150000"/>
              </a:lnSpc>
            </a:pPr>
            <a:r>
              <a:rPr lang="zh-CN" altLang="zh-CN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实像总是异侧倒；物近像远像变大。</a:t>
            </a:r>
          </a:p>
          <a:p>
            <a:pPr algn="ctr">
              <a:lnSpc>
                <a:spcPct val="150000"/>
              </a:lnSpc>
            </a:pPr>
            <a:r>
              <a:rPr lang="zh-CN" altLang="zh-CN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虚像总是同侧正；物近像近像变小。</a:t>
            </a:r>
          </a:p>
          <a:p>
            <a:pPr algn="ctr">
              <a:lnSpc>
                <a:spcPct val="150000"/>
              </a:lnSpc>
            </a:pPr>
            <a:r>
              <a:rPr lang="zh-CN" altLang="zh-CN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像的大小像距定；像儿跟着物体跑。</a:t>
            </a:r>
          </a:p>
        </p:txBody>
      </p:sp>
      <p:sp>
        <p:nvSpPr>
          <p:cNvPr id="100" name="文本框 99"/>
          <p:cNvSpPr txBox="1"/>
          <p:nvPr/>
        </p:nvSpPr>
        <p:spPr>
          <a:xfrm>
            <a:off x="2390140" y="1934210"/>
            <a:ext cx="5080000" cy="64633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 indent="0"/>
            <a:r>
              <a:rPr lang="zh-CN" sz="3600" b="1" dirty="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rPr>
              <a:t>凸透镜成像的规律</a:t>
            </a:r>
            <a:r>
              <a:rPr lang="en-US" altLang="zh-CN" sz="3600" b="1" dirty="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Grp="1"/>
          </p:cNvSpPr>
          <p:nvPr>
            <p:ph idx="4294967295"/>
          </p:nvPr>
        </p:nvSpPr>
        <p:spPr>
          <a:xfrm>
            <a:off x="387499" y="1176972"/>
            <a:ext cx="11274425" cy="3267075"/>
          </a:xfrm>
          <a:prstGeom prst="rect">
            <a:avLst/>
          </a:prstGeom>
          <a:noFill/>
          <a:ln>
            <a:noFill/>
          </a:ln>
        </p:spPr>
        <p:txBody>
          <a:bodyPr lIns="86004" tIns="43002" rIns="86004" bIns="43002">
            <a:noAutofit/>
          </a:bodyPr>
          <a:lstStyle/>
          <a:p>
            <a:pPr algn="just" eaLnBrk="1" hangingPunct="1">
              <a:lnSpc>
                <a:spcPct val="150000"/>
              </a:lnSpc>
              <a:spcBef>
                <a:spcPts val="25"/>
              </a:spcBef>
              <a:buNone/>
            </a:pPr>
            <a:r>
              <a:rPr lang="en-US" altLang="zh-CN" sz="2800" kern="1200" dirty="0">
                <a:latin typeface="宋体" panose="02010600030101010101" pitchFamily="2" charset="-122"/>
                <a:ea typeface="微软雅黑" panose="020B0503020204020204" charset="-122"/>
                <a:cs typeface="+mn-cs"/>
              </a:rPr>
              <a:t>   </a:t>
            </a:r>
            <a:r>
              <a:rPr sz="2800" kern="1200" dirty="0">
                <a:latin typeface="Times New Roman" panose="02020603050405020304" charset="0"/>
                <a:ea typeface="+mn-ea"/>
                <a:cs typeface="Times New Roman" panose="02020603050405020304" charset="0"/>
              </a:rPr>
              <a:t>例</a:t>
            </a:r>
            <a:r>
              <a:rPr lang="en-US" altLang="zh-CN" sz="2800" kern="1200" dirty="0">
                <a:latin typeface="Times New Roman" panose="02020603050405020304" charset="0"/>
                <a:ea typeface="+mn-ea"/>
                <a:cs typeface="Times New Roman" panose="02020603050405020304" charset="0"/>
              </a:rPr>
              <a:t>1</a:t>
            </a:r>
            <a:r>
              <a:rPr lang="en-US" altLang="zh-CN" sz="2800" kern="1200" dirty="0">
                <a:latin typeface="宋体" panose="02010600030101010101" pitchFamily="2" charset="-122"/>
                <a:ea typeface="微软雅黑" panose="020B0503020204020204" charset="-122"/>
                <a:cs typeface="+mn-cs"/>
              </a:rPr>
              <a:t>  </a:t>
            </a:r>
            <a:r>
              <a:rPr lang="zh-CN" altLang="en-US" sz="2800" kern="1200" dirty="0"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小明在探究凸透镜成像规律时，蜡烛与光屏分别置于凸透镜两侧，保持凸透镜的位置不变，先后把蜡烛放在如图所示的</a:t>
            </a:r>
            <a:r>
              <a:rPr lang="en-US" altLang="zh-CN" sz="2800" i="1" kern="12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a</a:t>
            </a:r>
            <a:r>
              <a:rPr lang="zh-CN" altLang="en-US" sz="2800" i="1" kern="12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、</a:t>
            </a:r>
            <a:r>
              <a:rPr lang="en-US" altLang="zh-CN" sz="2800" i="1" kern="12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b</a:t>
            </a:r>
            <a:r>
              <a:rPr lang="zh-CN" altLang="en-US" sz="2800" i="1" kern="12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、</a:t>
            </a:r>
            <a:r>
              <a:rPr lang="en-US" altLang="zh-CN" sz="2800" i="1" kern="12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c</a:t>
            </a:r>
            <a:r>
              <a:rPr lang="zh-CN" altLang="en-US" sz="2800" i="1" kern="12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、</a:t>
            </a:r>
            <a:r>
              <a:rPr lang="en-US" altLang="zh-CN" sz="2800" i="1" kern="12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d </a:t>
            </a:r>
            <a:r>
              <a:rPr lang="zh-CN" altLang="en-US" sz="2800" kern="1200" dirty="0"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四点，分别调整光屏的位置。当蜡烛位于</a:t>
            </a:r>
            <a:r>
              <a:rPr lang="en-US" altLang="zh-CN" sz="2800" kern="1200" dirty="0">
                <a:latin typeface="宋体" panose="02010600030101010101" pitchFamily="2" charset="-122"/>
                <a:ea typeface="微软雅黑" panose="020B0503020204020204" charset="-122"/>
                <a:cs typeface="+mn-cs"/>
              </a:rPr>
              <a:t>______</a:t>
            </a:r>
            <a:r>
              <a:rPr lang="zh-CN" altLang="en-US" sz="2800" kern="1200" dirty="0"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点时，光屏上出现放大的像；当蜡烛位于</a:t>
            </a:r>
            <a:r>
              <a:rPr lang="en-US" altLang="zh-CN" sz="2800" kern="1200" dirty="0">
                <a:latin typeface="宋体" panose="02010600030101010101" pitchFamily="2" charset="-122"/>
                <a:ea typeface="微软雅黑" panose="020B0503020204020204" charset="-122"/>
                <a:cs typeface="+mn-cs"/>
              </a:rPr>
              <a:t>___</a:t>
            </a:r>
            <a:r>
              <a:rPr lang="zh-CN" altLang="en-US" sz="2800" kern="1200" dirty="0"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点时，无论怎样移动光屏，在光屏上都找不到像。</a:t>
            </a:r>
          </a:p>
        </p:txBody>
      </p:sp>
      <p:grpSp>
        <p:nvGrpSpPr>
          <p:cNvPr id="36867" name="Group 4"/>
          <p:cNvGrpSpPr/>
          <p:nvPr/>
        </p:nvGrpSpPr>
        <p:grpSpPr>
          <a:xfrm>
            <a:off x="1690370" y="4104640"/>
            <a:ext cx="8811260" cy="2376170"/>
            <a:chOff x="340" y="2777"/>
            <a:chExt cx="4944" cy="1410"/>
          </a:xfrm>
        </p:grpSpPr>
        <p:sp>
          <p:nvSpPr>
            <p:cNvPr id="15367" name="Oval 5"/>
            <p:cNvSpPr/>
            <p:nvPr/>
          </p:nvSpPr>
          <p:spPr>
            <a:xfrm>
              <a:off x="3696" y="2777"/>
              <a:ext cx="273" cy="1134"/>
            </a:xfrm>
            <a:prstGeom prst="ellipse">
              <a:avLst/>
            </a:prstGeom>
            <a:gradFill rotWithShape="1">
              <a:gsLst>
                <a:gs pos="0">
                  <a:srgbClr val="CCECFF"/>
                </a:gs>
                <a:gs pos="100000">
                  <a:srgbClr val="5E6D76"/>
                </a:gs>
              </a:gsLst>
              <a:lin ang="0" scaled="1"/>
              <a:tileRect/>
            </a:gra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695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6872" name="Line 6"/>
            <p:cNvSpPr/>
            <p:nvPr/>
          </p:nvSpPr>
          <p:spPr>
            <a:xfrm>
              <a:off x="340" y="3339"/>
              <a:ext cx="4944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lgDashDot"/>
              <a:headEnd type="none" w="med" len="med"/>
              <a:tailEnd type="none" w="med" len="med"/>
            </a:ln>
          </p:spPr>
        </p:sp>
        <p:sp>
          <p:nvSpPr>
            <p:cNvPr id="15369" name="Text Box 7"/>
            <p:cNvSpPr txBox="1"/>
            <p:nvPr/>
          </p:nvSpPr>
          <p:spPr>
            <a:xfrm>
              <a:off x="557" y="2889"/>
              <a:ext cx="466" cy="39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None/>
              </a:pPr>
              <a:r>
                <a:rPr lang="en-US" altLang="zh-CN" sz="3700" i="1" dirty="0">
                  <a:latin typeface="Times New Roman" panose="02020603050405020304" charset="0"/>
                  <a:ea typeface="黑体" panose="02010609060101010101" pitchFamily="49" charset="-122"/>
                </a:rPr>
                <a:t>a</a:t>
              </a:r>
            </a:p>
          </p:txBody>
        </p:sp>
        <p:grpSp>
          <p:nvGrpSpPr>
            <p:cNvPr id="36874" name="Group 8"/>
            <p:cNvGrpSpPr/>
            <p:nvPr/>
          </p:nvGrpSpPr>
          <p:grpSpPr>
            <a:xfrm>
              <a:off x="685" y="2898"/>
              <a:ext cx="3185" cy="1289"/>
              <a:chOff x="657" y="2898"/>
              <a:chExt cx="3185" cy="1289"/>
            </a:xfrm>
          </p:grpSpPr>
          <p:sp>
            <p:nvSpPr>
              <p:cNvPr id="15371" name="Oval 9"/>
              <p:cNvSpPr/>
              <p:nvPr/>
            </p:nvSpPr>
            <p:spPr>
              <a:xfrm flipV="1">
                <a:off x="1509" y="3288"/>
                <a:ext cx="91" cy="91"/>
              </a:xfrm>
              <a:prstGeom prst="ellipse">
                <a:avLst/>
              </a:prstGeom>
              <a:solidFill>
                <a:schemeClr val="tx1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695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372" name="Oval 10"/>
              <p:cNvSpPr/>
              <p:nvPr/>
            </p:nvSpPr>
            <p:spPr>
              <a:xfrm flipV="1">
                <a:off x="1929" y="3279"/>
                <a:ext cx="91" cy="90"/>
              </a:xfrm>
              <a:prstGeom prst="ellipse">
                <a:avLst/>
              </a:prstGeom>
              <a:solidFill>
                <a:schemeClr val="tx1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695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373" name="Oval 11"/>
              <p:cNvSpPr/>
              <p:nvPr/>
            </p:nvSpPr>
            <p:spPr>
              <a:xfrm flipV="1">
                <a:off x="657" y="3287"/>
                <a:ext cx="91" cy="91"/>
              </a:xfrm>
              <a:prstGeom prst="ellipse">
                <a:avLst/>
              </a:prstGeom>
              <a:solidFill>
                <a:schemeClr val="tx1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695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374" name="Oval 12"/>
              <p:cNvSpPr/>
              <p:nvPr/>
            </p:nvSpPr>
            <p:spPr>
              <a:xfrm flipV="1">
                <a:off x="2960" y="3304"/>
                <a:ext cx="91" cy="91"/>
              </a:xfrm>
              <a:prstGeom prst="ellipse">
                <a:avLst/>
              </a:prstGeom>
              <a:solidFill>
                <a:schemeClr val="tx1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695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375" name="Oval 13"/>
              <p:cNvSpPr/>
              <p:nvPr/>
            </p:nvSpPr>
            <p:spPr>
              <a:xfrm flipV="1">
                <a:off x="2472" y="3317"/>
                <a:ext cx="63" cy="64"/>
              </a:xfrm>
              <a:prstGeom prst="ellipse">
                <a:avLst/>
              </a:prstGeom>
              <a:solidFill>
                <a:schemeClr val="tx1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695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376" name="Oval 14"/>
              <p:cNvSpPr/>
              <p:nvPr/>
            </p:nvSpPr>
            <p:spPr>
              <a:xfrm flipV="1">
                <a:off x="1182" y="3315"/>
                <a:ext cx="63" cy="64"/>
              </a:xfrm>
              <a:prstGeom prst="ellipse">
                <a:avLst/>
              </a:prstGeom>
              <a:solidFill>
                <a:schemeClr val="tx1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695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377" name="Oval 15"/>
              <p:cNvSpPr/>
              <p:nvPr/>
            </p:nvSpPr>
            <p:spPr>
              <a:xfrm flipV="1">
                <a:off x="3779" y="3305"/>
                <a:ext cx="63" cy="64"/>
              </a:xfrm>
              <a:prstGeom prst="ellipse">
                <a:avLst/>
              </a:prstGeom>
              <a:solidFill>
                <a:schemeClr val="tx1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695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378" name="Text Box 16"/>
              <p:cNvSpPr txBox="1"/>
              <p:nvPr/>
            </p:nvSpPr>
            <p:spPr>
              <a:xfrm>
                <a:off x="1407" y="2926"/>
                <a:ext cx="366" cy="39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None/>
                </a:pPr>
                <a:r>
                  <a:rPr lang="en-US" altLang="zh-CN" sz="3700" i="1" dirty="0">
                    <a:latin typeface="Times New Roman" panose="02020603050405020304" charset="0"/>
                    <a:ea typeface="宋体" panose="02010600030101010101" pitchFamily="2" charset="-122"/>
                  </a:rPr>
                  <a:t>b</a:t>
                </a:r>
              </a:p>
            </p:txBody>
          </p:sp>
          <p:sp>
            <p:nvSpPr>
              <p:cNvPr id="15379" name="Text Box 17"/>
              <p:cNvSpPr txBox="1"/>
              <p:nvPr/>
            </p:nvSpPr>
            <p:spPr>
              <a:xfrm>
                <a:off x="1820" y="2898"/>
                <a:ext cx="302" cy="39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None/>
                </a:pPr>
                <a:r>
                  <a:rPr lang="en-US" altLang="zh-CN" sz="3700" i="1" dirty="0">
                    <a:latin typeface="Times New Roman" panose="02020603050405020304" charset="0"/>
                    <a:ea typeface="宋体" panose="02010600030101010101" pitchFamily="2" charset="-122"/>
                  </a:rPr>
                  <a:t>c</a:t>
                </a:r>
              </a:p>
            </p:txBody>
          </p:sp>
          <p:sp>
            <p:nvSpPr>
              <p:cNvPr id="15380" name="Text Box 18"/>
              <p:cNvSpPr txBox="1"/>
              <p:nvPr/>
            </p:nvSpPr>
            <p:spPr>
              <a:xfrm>
                <a:off x="2862" y="2934"/>
                <a:ext cx="329" cy="39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None/>
                </a:pPr>
                <a:r>
                  <a:rPr lang="en-US" altLang="zh-CN" sz="3700" i="1" dirty="0">
                    <a:latin typeface="Times New Roman" panose="02020603050405020304" charset="0"/>
                    <a:ea typeface="宋体" panose="02010600030101010101" pitchFamily="2" charset="-122"/>
                  </a:rPr>
                  <a:t>d</a:t>
                </a:r>
              </a:p>
            </p:txBody>
          </p:sp>
          <p:sp>
            <p:nvSpPr>
              <p:cNvPr id="15381" name="Text Box 19"/>
              <p:cNvSpPr txBox="1"/>
              <p:nvPr/>
            </p:nvSpPr>
            <p:spPr>
              <a:xfrm>
                <a:off x="2342" y="2907"/>
                <a:ext cx="402" cy="42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None/>
                </a:pPr>
                <a:r>
                  <a:rPr lang="en-US" altLang="zh-CN" sz="4100" i="1" dirty="0">
                    <a:latin typeface="Times New Roman" panose="02020603050405020304" charset="0"/>
                    <a:ea typeface="宋体" panose="02010600030101010101" pitchFamily="2" charset="-122"/>
                  </a:rPr>
                  <a:t>F</a:t>
                </a:r>
                <a:endParaRPr lang="en-US" altLang="zh-CN" sz="4100" i="1" dirty="0">
                  <a:latin typeface="Times New Roman" panose="02020603050405020304" charset="0"/>
                </a:endParaRPr>
              </a:p>
            </p:txBody>
          </p:sp>
          <p:sp>
            <p:nvSpPr>
              <p:cNvPr id="36886" name="Line 20"/>
              <p:cNvSpPr/>
              <p:nvPr/>
            </p:nvSpPr>
            <p:spPr>
              <a:xfrm>
                <a:off x="1207" y="3383"/>
                <a:ext cx="0" cy="795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6887" name="Line 21"/>
              <p:cNvSpPr/>
              <p:nvPr/>
            </p:nvSpPr>
            <p:spPr>
              <a:xfrm>
                <a:off x="3813" y="3337"/>
                <a:ext cx="0" cy="85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6888" name="Line 22"/>
              <p:cNvSpPr/>
              <p:nvPr/>
            </p:nvSpPr>
            <p:spPr>
              <a:xfrm>
                <a:off x="1216" y="4023"/>
                <a:ext cx="2578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triangle" w="med" len="lg"/>
                <a:tailEnd type="triangle" w="med" len="lg"/>
              </a:ln>
            </p:spPr>
          </p:sp>
          <p:sp>
            <p:nvSpPr>
              <p:cNvPr id="15385" name="Text Box 23"/>
              <p:cNvSpPr txBox="1"/>
              <p:nvPr/>
            </p:nvSpPr>
            <p:spPr>
              <a:xfrm>
                <a:off x="2249" y="3593"/>
                <a:ext cx="550" cy="39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None/>
                </a:pPr>
                <a:r>
                  <a:rPr lang="en-US" altLang="zh-CN" sz="3700" i="1" dirty="0">
                    <a:latin typeface="Times New Roman" panose="02020603050405020304" charset="0"/>
                    <a:ea typeface="宋体" panose="02010600030101010101" pitchFamily="2" charset="-122"/>
                  </a:rPr>
                  <a:t>2f</a:t>
                </a:r>
                <a:endParaRPr lang="en-US" altLang="zh-CN" sz="3700" i="1" dirty="0">
                  <a:latin typeface="Times New Roman" panose="02020603050405020304" charset="0"/>
                </a:endParaRPr>
              </a:p>
            </p:txBody>
          </p:sp>
        </p:grpSp>
      </p:grpSp>
      <p:sp>
        <p:nvSpPr>
          <p:cNvPr id="315416" name="Text Box 24"/>
          <p:cNvSpPr txBox="1"/>
          <p:nvPr/>
        </p:nvSpPr>
        <p:spPr>
          <a:xfrm>
            <a:off x="7759065" y="2549525"/>
            <a:ext cx="103759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800" i="1" dirty="0">
                <a:solidFill>
                  <a:srgbClr val="FF0000"/>
                </a:solidFill>
                <a:latin typeface="Times New Roman" panose="02020603050405020304" charset="0"/>
                <a:ea typeface="黑体" panose="02010609060101010101" pitchFamily="49" charset="-122"/>
              </a:rPr>
              <a:t>b</a:t>
            </a:r>
            <a:r>
              <a:rPr lang="zh-CN" altLang="en-US" sz="2800" dirty="0">
                <a:solidFill>
                  <a:srgbClr val="FF0000"/>
                </a:solidFill>
                <a:latin typeface="Times New Roman" panose="02020603050405020304" charset="0"/>
                <a:ea typeface="黑体" panose="02010609060101010101" pitchFamily="49" charset="-122"/>
              </a:rPr>
              <a:t>或</a:t>
            </a:r>
            <a:r>
              <a:rPr lang="en-US" altLang="zh-CN" sz="2800" i="1" dirty="0">
                <a:solidFill>
                  <a:srgbClr val="FF0000"/>
                </a:solidFill>
                <a:latin typeface="Times New Roman" panose="02020603050405020304" charset="0"/>
                <a:ea typeface="黑体" panose="02010609060101010101" pitchFamily="49" charset="-122"/>
              </a:rPr>
              <a:t>c</a:t>
            </a:r>
          </a:p>
        </p:txBody>
      </p:sp>
      <p:sp>
        <p:nvSpPr>
          <p:cNvPr id="315417" name="Text Box 25"/>
          <p:cNvSpPr txBox="1"/>
          <p:nvPr/>
        </p:nvSpPr>
        <p:spPr>
          <a:xfrm>
            <a:off x="4712653" y="3167698"/>
            <a:ext cx="595312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800" i="1" dirty="0">
                <a:solidFill>
                  <a:srgbClr val="FF0000"/>
                </a:solidFill>
                <a:latin typeface="Times New Roman" panose="02020603050405020304" charset="0"/>
              </a:rPr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5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5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5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5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5416" grpId="0"/>
      <p:bldP spid="3154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文本框 26626"/>
          <p:cNvSpPr txBox="1"/>
          <p:nvPr/>
        </p:nvSpPr>
        <p:spPr>
          <a:xfrm>
            <a:off x="961072" y="1875155"/>
            <a:ext cx="10395585" cy="31076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dirty="0">
                <a:latin typeface="Times New Roman" panose="02020603050405020304" charset="0"/>
              </a:rPr>
              <a:t>例</a:t>
            </a:r>
            <a:r>
              <a:rPr lang="en-US" altLang="zh-CN" sz="2800" dirty="0">
                <a:latin typeface="Times New Roman" panose="02020603050405020304" charset="0"/>
              </a:rPr>
              <a:t>2</a:t>
            </a:r>
            <a:r>
              <a:rPr lang="zh-CN" altLang="en-US" sz="2800" dirty="0">
                <a:latin typeface="Times New Roman" panose="02020603050405020304" charset="0"/>
              </a:rPr>
              <a:t>    将物体放在凸透镜前</a:t>
            </a:r>
            <a:r>
              <a:rPr lang="en-US" altLang="zh-CN" sz="2800" dirty="0">
                <a:latin typeface="Times New Roman" panose="02020603050405020304" charset="0"/>
              </a:rPr>
              <a:t>16 </a:t>
            </a:r>
            <a:r>
              <a:rPr lang="en-US" altLang="zh-CN" sz="2800" dirty="0">
                <a:latin typeface="Times New Roman" panose="02020603050405020304" charset="0"/>
                <a:sym typeface="+mn-ea"/>
              </a:rPr>
              <a:t>cm</a:t>
            </a:r>
            <a:r>
              <a:rPr lang="zh-CN" altLang="en-US" sz="2800" dirty="0">
                <a:latin typeface="Times New Roman" panose="02020603050405020304" charset="0"/>
              </a:rPr>
              <a:t>处，在光屏上得到倒立、缩小的像，则凸透镜的焦距可能是（      ）   </a:t>
            </a: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dirty="0">
                <a:latin typeface="Times New Roman" panose="02020603050405020304" charset="0"/>
              </a:rPr>
              <a:t>Ａ</a:t>
            </a:r>
            <a:r>
              <a:rPr lang="en-US" altLang="zh-CN" sz="2800" dirty="0">
                <a:latin typeface="Times New Roman" panose="02020603050405020304" charset="0"/>
              </a:rPr>
              <a:t>.10cm                   </a:t>
            </a:r>
            <a:r>
              <a:rPr lang="zh-CN" altLang="en-US" sz="2800" dirty="0">
                <a:latin typeface="Times New Roman" panose="02020603050405020304" charset="0"/>
              </a:rPr>
              <a:t>Ｂ</a:t>
            </a:r>
            <a:r>
              <a:rPr lang="en-US" altLang="zh-CN" sz="2800" dirty="0">
                <a:latin typeface="Times New Roman" panose="02020603050405020304" charset="0"/>
              </a:rPr>
              <a:t>.7cm                                        </a:t>
            </a: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dirty="0">
                <a:latin typeface="Times New Roman" panose="02020603050405020304" charset="0"/>
              </a:rPr>
              <a:t>Ｃ</a:t>
            </a:r>
            <a:r>
              <a:rPr lang="en-US" altLang="zh-CN" sz="2800" dirty="0">
                <a:latin typeface="Times New Roman" panose="02020603050405020304" charset="0"/>
              </a:rPr>
              <a:t>.8cm                     </a:t>
            </a:r>
            <a:r>
              <a:rPr lang="zh-CN" altLang="en-US" sz="2800" dirty="0">
                <a:latin typeface="Times New Roman" panose="02020603050405020304" charset="0"/>
              </a:rPr>
              <a:t>Ｄ</a:t>
            </a:r>
            <a:r>
              <a:rPr lang="en-US" altLang="zh-CN" sz="2800" dirty="0">
                <a:latin typeface="Times New Roman" panose="02020603050405020304" charset="0"/>
              </a:rPr>
              <a:t>.16cm</a:t>
            </a:r>
          </a:p>
        </p:txBody>
      </p:sp>
      <p:sp>
        <p:nvSpPr>
          <p:cNvPr id="319510" name="Text Box 22"/>
          <p:cNvSpPr txBox="1"/>
          <p:nvPr/>
        </p:nvSpPr>
        <p:spPr>
          <a:xfrm>
            <a:off x="5637139" y="2639449"/>
            <a:ext cx="629920" cy="5530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None/>
            </a:pPr>
            <a:r>
              <a:rPr lang="en-US" altLang="zh-CN" sz="3000" dirty="0">
                <a:solidFill>
                  <a:srgbClr val="FF0000"/>
                </a:solidFill>
                <a:latin typeface="Times New Roman" panose="02020603050405020304" charset="0"/>
                <a:ea typeface="黑体" panose="02010609060101010101" pitchFamily="49" charset="-122"/>
              </a:rPr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9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9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95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组合 92"/>
          <p:cNvGrpSpPr/>
          <p:nvPr>
            <p:custDataLst>
              <p:tags r:id="rId1"/>
            </p:custDataLst>
          </p:nvPr>
        </p:nvGrpSpPr>
        <p:grpSpPr>
          <a:xfrm>
            <a:off x="3141189" y="1374573"/>
            <a:ext cx="6911975" cy="818830"/>
            <a:chOff x="23596" y="1030235"/>
            <a:chExt cx="6911975" cy="818830"/>
          </a:xfrm>
        </p:grpSpPr>
        <p:sp>
          <p:nvSpPr>
            <p:cNvPr id="52" name="Title 1"/>
            <p:cNvSpPr txBox="1"/>
            <p:nvPr>
              <p:custDataLst>
                <p:tags r:id="rId7"/>
              </p:custDataLst>
            </p:nvPr>
          </p:nvSpPr>
          <p:spPr>
            <a:xfrm>
              <a:off x="23596" y="1030235"/>
              <a:ext cx="6911975" cy="75120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l" defTabSz="68389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74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683895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sz="2800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第3节 凸透镜成像的规律</a:t>
              </a:r>
              <a:r>
                <a:rPr lang="en-US" altLang="zh-CN" sz="2800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 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rPr>
                <a:t>学习内容导览</a:t>
              </a:r>
              <a:endPara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56" name="Straight Connector 9"/>
            <p:cNvCxnSpPr/>
            <p:nvPr>
              <p:custDataLst>
                <p:tags r:id="rId8"/>
              </p:custDataLst>
            </p:nvPr>
          </p:nvCxnSpPr>
          <p:spPr>
            <a:xfrm>
              <a:off x="30757" y="1838270"/>
              <a:ext cx="6300000" cy="10795"/>
            </a:xfrm>
            <a:prstGeom prst="line">
              <a:avLst/>
            </a:prstGeom>
            <a:noFill/>
            <a:ln w="72390" cap="flat" cmpd="sng" algn="ctr">
              <a:solidFill>
                <a:schemeClr val="accent5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</p:cxnSp>
      </p:grpSp>
      <p:cxnSp>
        <p:nvCxnSpPr>
          <p:cNvPr id="57" name="Straight Connector 117"/>
          <p:cNvCxnSpPr/>
          <p:nvPr>
            <p:custDataLst>
              <p:tags r:id="rId2"/>
            </p:custDataLst>
          </p:nvPr>
        </p:nvCxnSpPr>
        <p:spPr>
          <a:xfrm>
            <a:off x="4112768" y="4103523"/>
            <a:ext cx="4572000" cy="0"/>
          </a:xfrm>
          <a:prstGeom prst="line">
            <a:avLst/>
          </a:prstGeom>
          <a:noFill/>
          <a:ln w="7239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58" name="Oval 118"/>
          <p:cNvSpPr/>
          <p:nvPr>
            <p:custDataLst>
              <p:tags r:id="rId3"/>
            </p:custDataLst>
          </p:nvPr>
        </p:nvSpPr>
        <p:spPr>
          <a:xfrm>
            <a:off x="2823406" y="3168108"/>
            <a:ext cx="1800000" cy="1800000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10" b="0" i="0" u="none" strike="noStrike" kern="0" cap="none" spc="0" normalizeH="0" baseline="0" noProof="0">
              <a:ln>
                <a:noFill/>
              </a:ln>
              <a:solidFill>
                <a:srgbClr val="29ABE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0" name="Oval 120"/>
          <p:cNvSpPr/>
          <p:nvPr>
            <p:custDataLst>
              <p:tags r:id="rId4"/>
            </p:custDataLst>
          </p:nvPr>
        </p:nvSpPr>
        <p:spPr>
          <a:xfrm>
            <a:off x="7648350" y="3199054"/>
            <a:ext cx="1800000" cy="1800000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ts val="1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10" b="0" i="0" u="none" strike="noStrike" kern="0" cap="none" spc="0" normalizeH="0" baseline="0" noProof="0">
              <a:ln>
                <a:noFill/>
              </a:ln>
              <a:solidFill>
                <a:srgbClr val="29ABE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3" name="Text Placeholder 45"/>
          <p:cNvSpPr txBox="1"/>
          <p:nvPr>
            <p:custDataLst>
              <p:tags r:id="rId5"/>
            </p:custDataLst>
          </p:nvPr>
        </p:nvSpPr>
        <p:spPr>
          <a:xfrm>
            <a:off x="2899837" y="3285587"/>
            <a:ext cx="1647137" cy="1384108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683895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/>
                <a:ea typeface="微软雅黑" panose="020B0503020204020204" charset="-122"/>
              </a:rPr>
              <a:t>探究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/>
              <a:ea typeface="微软雅黑" panose="020B0503020204020204" charset="-122"/>
            </a:endParaRPr>
          </a:p>
          <a:p>
            <a:pPr marL="0" marR="0" lvl="0" indent="0" defTabSz="683895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sz="28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凸透镜成像的规律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7" name="Text Placeholder 45"/>
          <p:cNvSpPr txBox="1"/>
          <p:nvPr>
            <p:custDataLst>
              <p:tags r:id="rId6"/>
            </p:custDataLst>
          </p:nvPr>
        </p:nvSpPr>
        <p:spPr>
          <a:xfrm>
            <a:off x="7793970" y="3844841"/>
            <a:ext cx="1508760" cy="51435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3895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kumimoji="0" lang="zh-CN" alt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例题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09955" y="1854835"/>
            <a:ext cx="10195560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2800" dirty="0">
                <a:latin typeface="Times New Roman" panose="02020603050405020304" charset="0"/>
                <a:sym typeface="+mn-ea"/>
              </a:rPr>
              <a:t>例</a:t>
            </a:r>
            <a:r>
              <a:rPr lang="en-US" altLang="zh-CN" sz="2800" dirty="0">
                <a:latin typeface="Times New Roman" panose="02020603050405020304" charset="0"/>
                <a:sym typeface="+mn-ea"/>
              </a:rPr>
              <a:t>3</a:t>
            </a:r>
            <a:r>
              <a:rPr lang="zh-CN" altLang="en-US" sz="2800" dirty="0">
                <a:latin typeface="Times New Roman" panose="02020603050405020304" charset="0"/>
                <a:sym typeface="+mn-ea"/>
              </a:rPr>
              <a:t>    在探究凸透镜成像实验中，当物距为</a:t>
            </a:r>
            <a:r>
              <a:rPr lang="en-US" altLang="zh-CN" sz="2800" dirty="0">
                <a:latin typeface="Times New Roman" panose="02020603050405020304" charset="0"/>
                <a:sym typeface="+mn-ea"/>
              </a:rPr>
              <a:t>20cm</a:t>
            </a:r>
            <a:r>
              <a:rPr lang="zh-CN" altLang="en-US" sz="2800" dirty="0">
                <a:latin typeface="Times New Roman" panose="02020603050405020304" charset="0"/>
                <a:sym typeface="+mn-ea"/>
              </a:rPr>
              <a:t>时，得到一个倒立、缩小的实像，此时像距为</a:t>
            </a:r>
            <a:r>
              <a:rPr lang="en-US" altLang="zh-CN" sz="2800" dirty="0">
                <a:latin typeface="Times New Roman" panose="02020603050405020304" charset="0"/>
                <a:sym typeface="+mn-ea"/>
              </a:rPr>
              <a:t>13cm</a:t>
            </a:r>
            <a:r>
              <a:rPr lang="zh-CN" altLang="en-US" sz="2800" dirty="0">
                <a:latin typeface="Times New Roman" panose="02020603050405020304" charset="0"/>
                <a:sym typeface="+mn-ea"/>
              </a:rPr>
              <a:t>，则凸透镜的焦距是（      ）</a:t>
            </a:r>
            <a:endParaRPr lang="zh-CN" altLang="en-US" sz="2800" dirty="0">
              <a:latin typeface="Times New Roman" panose="0202060305040502030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2800" dirty="0">
                <a:latin typeface="Times New Roman" panose="02020603050405020304" charset="0"/>
                <a:sym typeface="+mn-ea"/>
              </a:rPr>
              <a:t>  </a:t>
            </a:r>
            <a:r>
              <a:rPr lang="en-US" altLang="zh-CN" sz="2800" dirty="0">
                <a:latin typeface="Times New Roman" panose="02020603050405020304" charset="0"/>
                <a:sym typeface="+mn-ea"/>
              </a:rPr>
              <a:t>A.</a:t>
            </a:r>
            <a:r>
              <a:rPr lang="en-US" altLang="zh-CN" sz="2800" i="1" dirty="0">
                <a:latin typeface="Times New Roman" panose="02020603050405020304" charset="0"/>
                <a:sym typeface="+mn-ea"/>
              </a:rPr>
              <a:t>f </a:t>
            </a:r>
            <a:r>
              <a:rPr lang="en-US" altLang="zh-CN" sz="2800" dirty="0">
                <a:latin typeface="Times New Roman" panose="02020603050405020304" charset="0"/>
                <a:sym typeface="+mn-ea"/>
              </a:rPr>
              <a:t>&gt;20cm                 B.13cm&lt;</a:t>
            </a:r>
            <a:r>
              <a:rPr lang="en-US" altLang="zh-CN" sz="2800" i="1" dirty="0">
                <a:latin typeface="Times New Roman" panose="02020603050405020304" charset="0"/>
                <a:sym typeface="+mn-ea"/>
              </a:rPr>
              <a:t>f</a:t>
            </a:r>
            <a:r>
              <a:rPr lang="en-US" altLang="zh-CN" sz="2800" dirty="0">
                <a:latin typeface="Times New Roman" panose="02020603050405020304" charset="0"/>
                <a:sym typeface="+mn-ea"/>
              </a:rPr>
              <a:t>&lt;20cm   </a:t>
            </a:r>
            <a:endParaRPr lang="en-US" altLang="zh-CN" sz="2800" dirty="0">
              <a:latin typeface="Times New Roman" panose="0202060305040502030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CN" sz="2800" dirty="0">
                <a:latin typeface="Times New Roman" panose="02020603050405020304" charset="0"/>
                <a:sym typeface="+mn-ea"/>
              </a:rPr>
              <a:t>  C.10cm&lt;</a:t>
            </a:r>
            <a:r>
              <a:rPr lang="en-US" altLang="zh-CN" sz="2800" i="1" dirty="0">
                <a:latin typeface="Times New Roman" panose="02020603050405020304" charset="0"/>
                <a:sym typeface="+mn-ea"/>
              </a:rPr>
              <a:t>f</a:t>
            </a:r>
            <a:r>
              <a:rPr lang="en-US" altLang="zh-CN" sz="2800" dirty="0">
                <a:latin typeface="Times New Roman" panose="02020603050405020304" charset="0"/>
                <a:sym typeface="+mn-ea"/>
              </a:rPr>
              <a:t>&lt;13cm       D.6.5cm&lt;</a:t>
            </a:r>
            <a:r>
              <a:rPr lang="en-US" altLang="zh-CN" sz="2800" i="1" dirty="0">
                <a:latin typeface="Times New Roman" panose="02020603050405020304" charset="0"/>
                <a:sym typeface="+mn-ea"/>
              </a:rPr>
              <a:t>f</a:t>
            </a:r>
            <a:r>
              <a:rPr lang="en-US" altLang="zh-CN" sz="2800" dirty="0">
                <a:latin typeface="Times New Roman" panose="02020603050405020304" charset="0"/>
                <a:sym typeface="+mn-ea"/>
              </a:rPr>
              <a:t>&lt;10cm</a:t>
            </a:r>
          </a:p>
        </p:txBody>
      </p:sp>
      <p:sp>
        <p:nvSpPr>
          <p:cNvPr id="319510" name="Text Box 22"/>
          <p:cNvSpPr txBox="1"/>
          <p:nvPr/>
        </p:nvSpPr>
        <p:spPr>
          <a:xfrm>
            <a:off x="9949572" y="2596052"/>
            <a:ext cx="629920" cy="5530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None/>
            </a:pPr>
            <a:r>
              <a:rPr lang="en-US" altLang="zh-CN" sz="3000" dirty="0">
                <a:solidFill>
                  <a:srgbClr val="FF0000"/>
                </a:solidFill>
                <a:latin typeface="Times New Roman" panose="02020603050405020304" charset="0"/>
                <a:ea typeface="黑体" panose="02010609060101010101" pitchFamily="49" charset="-122"/>
              </a:rPr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9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9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95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/>
          </p:cNvSpPr>
          <p:nvPr>
            <p:ph idx="4294967295"/>
          </p:nvPr>
        </p:nvSpPr>
        <p:spPr>
          <a:xfrm>
            <a:off x="1049338" y="1809506"/>
            <a:ext cx="10456862" cy="1674813"/>
          </a:xfrm>
          <a:prstGeom prst="rect">
            <a:avLst/>
          </a:prstGeom>
          <a:noFill/>
          <a:ln>
            <a:noFill/>
          </a:ln>
        </p:spPr>
        <p:txBody>
          <a:bodyPr lIns="86004" tIns="43002" rIns="86004" bIns="43002"/>
          <a:lstStyle/>
          <a:p>
            <a:pPr marL="0" indent="0" algn="just" fontAlgn="auto">
              <a:lnSpc>
                <a:spcPct val="150000"/>
              </a:lnSpc>
              <a:spcBef>
                <a:spcPts val="0"/>
              </a:spcBef>
              <a:buNone/>
              <a:extLst>
                <a:ext uri="{35155182-B16C-46BC-9424-99874614C6A1}">
                  <wpsdc:marlchars xmlns:wpsdc="http://www.wps.cn/officeDocument/2017/drawingmlCustomData" xmlns="" val="0" checksum="0"/>
                </a:ext>
              </a:extLst>
            </a:pPr>
            <a:r>
              <a:rPr lang="zh-CN" altLang="en-US" sz="2800" kern="1200" dirty="0">
                <a:latin typeface="+mn-ea"/>
                <a:ea typeface="+mn-ea"/>
                <a:cs typeface="+mn-ea"/>
              </a:rPr>
              <a:t>例</a:t>
            </a:r>
            <a:r>
              <a:rPr lang="en-US" altLang="zh-CN" sz="2800" kern="1200" dirty="0">
                <a:latin typeface="+mn-ea"/>
                <a:ea typeface="+mn-ea"/>
                <a:cs typeface="+mn-ea"/>
              </a:rPr>
              <a:t>4</a:t>
            </a:r>
            <a:r>
              <a:rPr lang="zh-CN" altLang="en-US" sz="2800" kern="1200" dirty="0">
                <a:latin typeface="Times New Roman" panose="02020603050405020304" charset="0"/>
                <a:ea typeface="微软雅黑" panose="020B0503020204020204" charset="-122"/>
                <a:cs typeface="+mn-cs"/>
              </a:rPr>
              <a:t>  </a:t>
            </a:r>
            <a:r>
              <a:rPr lang="zh-CN" altLang="en-US" sz="2800" kern="1200" dirty="0">
                <a:latin typeface="Times New Roman" panose="02020603050405020304" charset="0"/>
                <a:ea typeface="宋体" panose="02010600030101010101" pitchFamily="2" charset="-122"/>
                <a:cs typeface="+mn-cs"/>
              </a:rPr>
              <a:t>把物体放在凸透镜前</a:t>
            </a:r>
            <a:r>
              <a:rPr lang="en-US" altLang="zh-CN" sz="2800" kern="1200" dirty="0">
                <a:latin typeface="Times New Roman" panose="02020603050405020304" charset="0"/>
                <a:ea typeface="微软雅黑" panose="020B0503020204020204" charset="-122"/>
                <a:cs typeface="+mn-cs"/>
              </a:rPr>
              <a:t>10cm</a:t>
            </a:r>
            <a:r>
              <a:rPr lang="zh-CN" altLang="en-US" sz="2800" kern="1200" dirty="0">
                <a:latin typeface="Times New Roman" panose="02020603050405020304" charset="0"/>
                <a:ea typeface="宋体" panose="02010600030101010101" pitchFamily="2" charset="-122"/>
                <a:cs typeface="+mn-cs"/>
              </a:rPr>
              <a:t>处时，可以在凸透镜另一侧的光屏上得到放大的像。据此可以推断这个凸透镜的焦距范围为多少？</a:t>
            </a:r>
            <a:r>
              <a:rPr lang="zh-CN" altLang="en-US" sz="2800" u="sng" kern="1200" dirty="0">
                <a:latin typeface="Times New Roman" panose="02020603050405020304" charset="0"/>
                <a:ea typeface="宋体" panose="02010600030101010101" pitchFamily="2" charset="-122"/>
                <a:cs typeface="+mn-cs"/>
              </a:rPr>
              <a:t>             </a:t>
            </a:r>
            <a:r>
              <a:rPr lang="zh-CN" altLang="en-US" sz="2800" kern="1200" dirty="0">
                <a:latin typeface="Times New Roman" panose="02020603050405020304" charset="0"/>
                <a:ea typeface="宋体" panose="02010600030101010101" pitchFamily="2" charset="-122"/>
                <a:cs typeface="+mn-cs"/>
              </a:rPr>
              <a:t> </a:t>
            </a:r>
            <a:r>
              <a:rPr lang="zh-CN" altLang="en-US" sz="2800" u="sng" kern="1200" dirty="0">
                <a:latin typeface="Times New Roman" panose="02020603050405020304" charset="0"/>
                <a:ea typeface="宋体" panose="02010600030101010101" pitchFamily="2" charset="-122"/>
                <a:cs typeface="+mn-cs"/>
              </a:rPr>
              <a:t>                          </a:t>
            </a:r>
          </a:p>
        </p:txBody>
      </p:sp>
      <p:sp>
        <p:nvSpPr>
          <p:cNvPr id="322565" name="Text Box 5"/>
          <p:cNvSpPr txBox="1"/>
          <p:nvPr/>
        </p:nvSpPr>
        <p:spPr>
          <a:xfrm>
            <a:off x="1165030" y="3359737"/>
            <a:ext cx="10457815" cy="1476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50000"/>
              </a:lnSpc>
              <a:spcBef>
                <a:spcPct val="50000"/>
              </a:spcBef>
              <a:buNone/>
            </a:pPr>
            <a:r>
              <a:rPr lang="en-US" altLang="en-US" sz="3000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解：因为是光屏上的像</a:t>
            </a:r>
            <a:r>
              <a:rPr lang="en-US" altLang="zh-CN" sz="3000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,</a:t>
            </a:r>
            <a:r>
              <a:rPr lang="en-US" altLang="en-US" sz="3000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故像是实像，又是放大的，所以必须满足</a:t>
            </a:r>
            <a:r>
              <a:rPr lang="en-US" altLang="zh-CN" sz="3000" i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2f &gt; u &gt; f</a:t>
            </a:r>
            <a:r>
              <a:rPr lang="en-US" altLang="zh-CN" sz="3000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,   </a:t>
            </a:r>
            <a:r>
              <a:rPr lang="en-US" altLang="en-US" sz="3000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即</a:t>
            </a:r>
            <a:r>
              <a:rPr lang="en-US" altLang="zh-CN" sz="3000" i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2f &gt;</a:t>
            </a:r>
            <a:r>
              <a:rPr lang="en-US" altLang="zh-CN" sz="3000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10cm</a:t>
            </a:r>
            <a:r>
              <a:rPr lang="en-US" altLang="zh-CN" sz="3000" i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&gt;f</a:t>
            </a:r>
            <a:r>
              <a:rPr lang="zh-CN" altLang="en-US" sz="3000" i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，</a:t>
            </a:r>
            <a:r>
              <a:rPr lang="zh-CN" altLang="en-US" sz="3000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解得</a:t>
            </a:r>
            <a:r>
              <a:rPr lang="en-US" altLang="zh-CN" sz="3000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10cm &gt;</a:t>
            </a:r>
            <a:r>
              <a:rPr lang="en-US" altLang="zh-CN" sz="3000" i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f </a:t>
            </a:r>
            <a:r>
              <a:rPr lang="en-US" altLang="zh-CN" sz="3000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&gt;5cm</a:t>
            </a:r>
            <a:r>
              <a:rPr lang="zh-CN" altLang="en-US" sz="3000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2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2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256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601" y="1246907"/>
            <a:ext cx="8782783" cy="507545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2905" y="3406775"/>
            <a:ext cx="161925" cy="20002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6"/>
          <p:cNvSpPr txBox="1">
            <a:spLocks noChangeArrowheads="1"/>
          </p:cNvSpPr>
          <p:nvPr/>
        </p:nvSpPr>
        <p:spPr bwMode="auto">
          <a:xfrm>
            <a:off x="3899754" y="2721958"/>
            <a:ext cx="5262880" cy="7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eaLnBrk="1" hangingPunct="1"/>
            <a:r>
              <a:rPr kumimoji="1" lang="zh-CN" altLang="en-US" sz="4000" dirty="0">
                <a:latin typeface="+mj-ea"/>
                <a:ea typeface="+mj-ea"/>
              </a:rPr>
              <a:t>根据课堂安排适量练习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159204" y="2960948"/>
            <a:ext cx="5873592" cy="93610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zh-CN" altLang="en-US" sz="36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教材课后练习题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内容占位符 2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699895" y="1911949"/>
            <a:ext cx="8547100" cy="149548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285750" lvl="0" indent="-285750" algn="l" defTabSz="762000" eaLnBrk="1" fontAlgn="base" latinLnBrk="0" hangingPunct="1">
              <a:lnSpc>
                <a:spcPct val="100000"/>
              </a:lnSpc>
              <a:spcBef>
                <a:spcPts val="80"/>
              </a:spcBef>
              <a:spcAft>
                <a:spcPct val="0"/>
              </a:spcAft>
              <a:buChar char="•"/>
              <a:defRPr sz="266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9125" lvl="1" indent="-238125" algn="l" defTabSz="762000" eaLnBrk="1" fontAlgn="base" latinLnBrk="0" hangingPunct="1">
              <a:lnSpc>
                <a:spcPct val="100000"/>
              </a:lnSpc>
              <a:spcBef>
                <a:spcPts val="80"/>
              </a:spcBef>
              <a:spcAft>
                <a:spcPct val="0"/>
              </a:spcAft>
              <a:buChar char="–"/>
              <a:defRPr sz="233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2500" lvl="2" indent="-190500" algn="l" defTabSz="762000" eaLnBrk="1" fontAlgn="base" latinLnBrk="0" hangingPunct="1">
              <a:lnSpc>
                <a:spcPct val="100000"/>
              </a:lnSpc>
              <a:spcBef>
                <a:spcPts val="80"/>
              </a:spcBef>
              <a:spcAft>
                <a:spcPct val="0"/>
              </a:spcAft>
              <a:buChar char="•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33500" lvl="3" indent="-190500" algn="l" defTabSz="762000" eaLnBrk="1" fontAlgn="base" latinLnBrk="0" hangingPunct="1">
              <a:lnSpc>
                <a:spcPct val="100000"/>
              </a:lnSpc>
              <a:spcBef>
                <a:spcPts val="80"/>
              </a:spcBef>
              <a:spcAft>
                <a:spcPct val="0"/>
              </a:spcAft>
              <a:buChar char="–"/>
              <a:defRPr sz="166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14500" lvl="4" indent="-190500" algn="l" defTabSz="762000" eaLnBrk="1" fontAlgn="base" latinLnBrk="0" hangingPunct="1">
              <a:lnSpc>
                <a:spcPct val="100000"/>
              </a:lnSpc>
              <a:spcBef>
                <a:spcPts val="80"/>
              </a:spcBef>
              <a:spcAft>
                <a:spcPct val="0"/>
              </a:spcAft>
              <a:buChar char="»"/>
              <a:defRPr sz="166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5500" lvl="5" indent="-190500" algn="l" defTabSz="762000" eaLnBrk="1" fontAlgn="base" latinLnBrk="0" hangingPunct="1">
              <a:lnSpc>
                <a:spcPct val="100000"/>
              </a:lnSpc>
              <a:spcBef>
                <a:spcPts val="80"/>
              </a:spcBef>
              <a:spcAft>
                <a:spcPct val="0"/>
              </a:spcAft>
              <a:buChar char="»"/>
              <a:defRPr sz="166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76500" lvl="6" indent="-190500" algn="l" defTabSz="762000" eaLnBrk="1" fontAlgn="base" latinLnBrk="0" hangingPunct="1">
              <a:lnSpc>
                <a:spcPct val="100000"/>
              </a:lnSpc>
              <a:spcBef>
                <a:spcPts val="80"/>
              </a:spcBef>
              <a:spcAft>
                <a:spcPct val="0"/>
              </a:spcAft>
              <a:buChar char="»"/>
              <a:defRPr sz="166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57500" lvl="7" indent="-190500" algn="l" defTabSz="762000" eaLnBrk="1" fontAlgn="base" latinLnBrk="0" hangingPunct="1">
              <a:lnSpc>
                <a:spcPct val="100000"/>
              </a:lnSpc>
              <a:spcBef>
                <a:spcPts val="80"/>
              </a:spcBef>
              <a:spcAft>
                <a:spcPct val="0"/>
              </a:spcAft>
              <a:buChar char="»"/>
              <a:defRPr sz="166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38500" lvl="8" indent="-190500" algn="l" defTabSz="762000" eaLnBrk="1" fontAlgn="base" latinLnBrk="0" hangingPunct="1">
              <a:lnSpc>
                <a:spcPct val="100000"/>
              </a:lnSpc>
              <a:spcBef>
                <a:spcPts val="80"/>
              </a:spcBef>
              <a:spcAft>
                <a:spcPct val="0"/>
              </a:spcAft>
              <a:buChar char="»"/>
              <a:defRPr sz="166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spcBef>
                <a:spcPts val="0"/>
              </a:spcBef>
              <a:buNone/>
            </a:pPr>
            <a:endParaRPr lang="en-US" altLang="zh-CN" sz="32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</a:pPr>
            <a:r>
              <a:rPr lang="en-US" altLang="zh-CN" sz="3200" dirty="0"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zh-CN" sz="3200" dirty="0">
                <a:latin typeface="宋体" panose="02010600030101010101" pitchFamily="2" charset="-122"/>
                <a:ea typeface="宋体" panose="02010600030101010101" pitchFamily="2" charset="-122"/>
              </a:rPr>
              <a:t>凸透镜成像的规律。</a:t>
            </a:r>
            <a:r>
              <a:rPr lang="zh-CN" sz="3200" dirty="0">
                <a:solidFill>
                  <a:srgbClr val="FF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</a:rPr>
              <a:t>（重点）（难点）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04440" y="1292860"/>
            <a:ext cx="4166870" cy="165227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4440" y="3127651"/>
            <a:ext cx="4166870" cy="163322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08007" y="4894262"/>
            <a:ext cx="2959735" cy="1595755"/>
          </a:xfrm>
          <a:prstGeom prst="rect">
            <a:avLst/>
          </a:prstGeom>
        </p:spPr>
      </p:pic>
      <p:grpSp>
        <p:nvGrpSpPr>
          <p:cNvPr id="19" name="组合 18"/>
          <p:cNvGrpSpPr/>
          <p:nvPr/>
        </p:nvGrpSpPr>
        <p:grpSpPr>
          <a:xfrm>
            <a:off x="944868" y="1625600"/>
            <a:ext cx="1456055" cy="539750"/>
            <a:chOff x="1754" y="3558"/>
            <a:chExt cx="88" cy="850"/>
          </a:xfrm>
        </p:grpSpPr>
        <p:sp>
          <p:nvSpPr>
            <p:cNvPr id="20" name="圆角矩形 19"/>
            <p:cNvSpPr/>
            <p:nvPr/>
          </p:nvSpPr>
          <p:spPr>
            <a:xfrm>
              <a:off x="1754" y="3558"/>
              <a:ext cx="88" cy="777"/>
            </a:xfrm>
            <a:prstGeom prst="roundRect">
              <a:avLst/>
            </a:prstGeom>
            <a:solidFill>
              <a:srgbClr val="FEC3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/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1754" y="3584"/>
              <a:ext cx="88" cy="8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 dirty="0"/>
                <a:t>照相机</a:t>
              </a: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944868" y="3602990"/>
            <a:ext cx="1456055" cy="539750"/>
            <a:chOff x="1754" y="3558"/>
            <a:chExt cx="88" cy="850"/>
          </a:xfrm>
        </p:grpSpPr>
        <p:sp>
          <p:nvSpPr>
            <p:cNvPr id="11" name="圆角矩形 10"/>
            <p:cNvSpPr/>
            <p:nvPr/>
          </p:nvSpPr>
          <p:spPr>
            <a:xfrm>
              <a:off x="1754" y="3558"/>
              <a:ext cx="88" cy="777"/>
            </a:xfrm>
            <a:prstGeom prst="roundRect">
              <a:avLst/>
            </a:prstGeom>
            <a:solidFill>
              <a:srgbClr val="FEC3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/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1754" y="3584"/>
              <a:ext cx="88" cy="8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sz="2800" b="1"/>
                <a:t>投影仪</a:t>
              </a: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944868" y="5414010"/>
            <a:ext cx="1456055" cy="539750"/>
            <a:chOff x="1754" y="3558"/>
            <a:chExt cx="88" cy="850"/>
          </a:xfrm>
        </p:grpSpPr>
        <p:sp>
          <p:nvSpPr>
            <p:cNvPr id="14" name="圆角矩形 13"/>
            <p:cNvSpPr/>
            <p:nvPr/>
          </p:nvSpPr>
          <p:spPr>
            <a:xfrm>
              <a:off x="1754" y="3558"/>
              <a:ext cx="88" cy="777"/>
            </a:xfrm>
            <a:prstGeom prst="roundRect">
              <a:avLst/>
            </a:prstGeom>
            <a:solidFill>
              <a:srgbClr val="FEC3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/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1754" y="3584"/>
              <a:ext cx="88" cy="8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sz="2800" b="1"/>
                <a:t>放大镜</a:t>
              </a:r>
            </a:p>
          </p:txBody>
        </p:sp>
      </p:grpSp>
      <p:sp>
        <p:nvSpPr>
          <p:cNvPr id="16" name="文本框 15"/>
          <p:cNvSpPr txBox="1"/>
          <p:nvPr/>
        </p:nvSpPr>
        <p:spPr>
          <a:xfrm>
            <a:off x="7952775" y="2003676"/>
            <a:ext cx="34080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2800" b="1" dirty="0">
                <a:solidFill>
                  <a:srgbClr val="FF0000"/>
                </a:solidFill>
              </a:rPr>
              <a:t>倒立、缩小的实像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7952775" y="3556655"/>
            <a:ext cx="38523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2800" b="1" dirty="0">
                <a:solidFill>
                  <a:srgbClr val="FF0000"/>
                </a:solidFill>
              </a:rPr>
              <a:t>倒立、放大的实像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7730261" y="5430520"/>
            <a:ext cx="3853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2800" b="1" dirty="0">
                <a:solidFill>
                  <a:srgbClr val="FF0000"/>
                </a:solidFill>
              </a:rPr>
              <a:t>正立、放大的虚像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610989" y="1774573"/>
            <a:ext cx="10770870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indent="266700"/>
            <a:r>
              <a:rPr lang="zh-CN" sz="3600" b="1" dirty="0">
                <a:ea typeface="宋体" panose="02010600030101010101" pitchFamily="2" charset="-122"/>
              </a:rPr>
              <a:t>1.提出问题：凸透镜成像的不同与什么因素有关呢？</a:t>
            </a:r>
            <a:endParaRPr lang="zh-CN" altLang="en-US" sz="3600" b="1" dirty="0">
              <a:ea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40386" y="3756013"/>
            <a:ext cx="77920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indent="266700">
              <a:buClrTx/>
              <a:buSzTx/>
              <a:buFontTx/>
            </a:pPr>
            <a:r>
              <a:rPr lang="zh-CN" sz="3600" b="1" dirty="0">
                <a:ea typeface="宋体" panose="02010600030101010101" pitchFamily="2" charset="-122"/>
                <a:sym typeface="+mn-ea"/>
              </a:rPr>
              <a:t>2.猜想：凸透镜成像规律是什么？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/>
        </p:nvGrpSpPr>
        <p:grpSpPr>
          <a:xfrm>
            <a:off x="1012609" y="1493837"/>
            <a:ext cx="1837906" cy="584835"/>
            <a:chOff x="1754" y="3486"/>
            <a:chExt cx="113" cy="921"/>
          </a:xfrm>
        </p:grpSpPr>
        <p:sp>
          <p:nvSpPr>
            <p:cNvPr id="20" name="圆角矩形 19"/>
            <p:cNvSpPr/>
            <p:nvPr/>
          </p:nvSpPr>
          <p:spPr>
            <a:xfrm>
              <a:off x="1754" y="3558"/>
              <a:ext cx="107" cy="777"/>
            </a:xfrm>
            <a:prstGeom prst="roundRect">
              <a:avLst/>
            </a:prstGeom>
            <a:solidFill>
              <a:srgbClr val="FEC3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1754" y="3486"/>
              <a:ext cx="113" cy="9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sz="3200" b="1" dirty="0">
                  <a:latin typeface="宋体" panose="02010600030101010101" pitchFamily="2" charset="-122"/>
                  <a:ea typeface="宋体" panose="02010600030101010101" pitchFamily="2" charset="-122"/>
                </a:rPr>
                <a:t>实验器材</a:t>
              </a: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5845" y="1786255"/>
            <a:ext cx="5667375" cy="10763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7038" y="2974340"/>
            <a:ext cx="1962150" cy="263842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4658" y="2974975"/>
            <a:ext cx="2924175" cy="263779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/>
          <a:srcRect t="2167"/>
          <a:stretch>
            <a:fillRect/>
          </a:stretch>
        </p:blipFill>
        <p:spPr>
          <a:xfrm>
            <a:off x="1556888" y="2975610"/>
            <a:ext cx="2857500" cy="263715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2416042" y="5760085"/>
            <a:ext cx="25786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3200" b="1" i="1" dirty="0">
                <a:ea typeface="宋体" panose="02010600030101010101" pitchFamily="2" charset="-122"/>
                <a:cs typeface="Times New Roman" panose="02020603050405020304" charset="0"/>
              </a:rPr>
              <a:t>f = </a:t>
            </a:r>
            <a:r>
              <a:rPr lang="en-US" altLang="zh-CN" sz="3200" b="1" dirty="0">
                <a:ea typeface="宋体" panose="02010600030101010101" pitchFamily="2" charset="-122"/>
                <a:cs typeface="Times New Roman" panose="02020603050405020304" charset="0"/>
              </a:rPr>
              <a:t>10</a:t>
            </a:r>
            <a:r>
              <a:rPr lang="en-US" altLang="zh-CN" sz="3200" b="1" i="1" dirty="0">
                <a:ea typeface="宋体" panose="02010600030101010101" pitchFamily="2" charset="-122"/>
                <a:cs typeface="Times New Roman" panose="02020603050405020304" charset="0"/>
              </a:rPr>
              <a:t>cm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6206358" y="5760085"/>
            <a:ext cx="2022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发光体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9673458" y="5760085"/>
            <a:ext cx="13957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光屏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175972" y="1977941"/>
            <a:ext cx="10840720" cy="164916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lvl="0" indent="266700" algn="l">
              <a:lnSpc>
                <a:spcPct val="150000"/>
              </a:lnSpc>
              <a:buClrTx/>
              <a:buSzTx/>
              <a:buFontTx/>
            </a:pPr>
            <a:r>
              <a:rPr lang="zh-CN" sz="3600" b="1" dirty="0">
                <a:ea typeface="宋体" panose="02010600030101010101" pitchFamily="2" charset="-122"/>
                <a:sym typeface="+mn-ea"/>
              </a:rPr>
              <a:t>3.设计实验：请大家利用所给器材，设计一个实验，探究凸透镜的成像规律。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025525" y="1361584"/>
            <a:ext cx="5080000" cy="64633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 indent="0"/>
            <a:r>
              <a:rPr lang="en-US" altLang="zh-CN" sz="3600" b="1" dirty="0">
                <a:solidFill>
                  <a:schemeClr val="tx1"/>
                </a:solidFill>
                <a:ea typeface="宋体" panose="02010600030101010101" pitchFamily="2" charset="-122"/>
              </a:rPr>
              <a:t>4.</a:t>
            </a:r>
            <a:r>
              <a:rPr lang="zh-CN" sz="3600" b="1" dirty="0">
                <a:solidFill>
                  <a:schemeClr val="tx1"/>
                </a:solidFill>
                <a:ea typeface="宋体" panose="02010600030101010101" pitchFamily="2" charset="-122"/>
              </a:rPr>
              <a:t>实验步骤：</a:t>
            </a:r>
            <a:endParaRPr lang="zh-CN" altLang="en-US" sz="3600" b="1" dirty="0">
              <a:solidFill>
                <a:schemeClr val="tx1"/>
              </a:solidFill>
              <a:ea typeface="宋体" panose="02010600030101010101" pitchFamily="2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025525" y="5029152"/>
            <a:ext cx="10314940" cy="1346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5000"/>
              </a:lnSpc>
            </a:pPr>
            <a:r>
              <a:rPr lang="en-US" altLang="zh-CN" sz="3200" b="1" dirty="0">
                <a:latin typeface="Times New Roman" panose="02020603050405020304" charset="0"/>
                <a:cs typeface="Times New Roman" panose="02020603050405020304" charset="0"/>
              </a:rPr>
              <a:t>     1.</a:t>
            </a:r>
            <a:r>
              <a:rPr lang="zh-CN" altLang="en-US" sz="3200" b="1" dirty="0">
                <a:latin typeface="Times New Roman" panose="02020603050405020304" charset="0"/>
                <a:cs typeface="Times New Roman" panose="02020603050405020304" charset="0"/>
              </a:rPr>
              <a:t>为了使烛焰的像，能够成在光屏的中央，我们需要调节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烛焰</a:t>
            </a:r>
            <a:r>
              <a:rPr lang="zh-CN" altLang="en-US" sz="3200" b="1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、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凸透镜</a:t>
            </a:r>
            <a:r>
              <a:rPr lang="zh-CN" altLang="en-US" sz="3200" b="1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、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光屏</a:t>
            </a:r>
            <a:r>
              <a:rPr lang="zh-CN" altLang="en-US" sz="3200" b="1" dirty="0">
                <a:latin typeface="Times New Roman" panose="02020603050405020304" charset="0"/>
                <a:cs typeface="Times New Roman" panose="02020603050405020304" charset="0"/>
              </a:rPr>
              <a:t>三者的中心在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同一高度</a:t>
            </a:r>
            <a:r>
              <a:rPr lang="zh-CN" altLang="en-US" sz="3200" b="1" dirty="0">
                <a:latin typeface="Times New Roman" panose="02020603050405020304" charset="0"/>
                <a:cs typeface="Times New Roman" panose="02020603050405020304" charset="0"/>
              </a:rPr>
              <a:t>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4937" y="2093679"/>
            <a:ext cx="9401175" cy="2952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105" y="2075887"/>
            <a:ext cx="9258300" cy="2676525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547370" y="5228590"/>
            <a:ext cx="11469226" cy="55399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indent="0"/>
            <a:r>
              <a:rPr lang="en-US" altLang="zh-CN" sz="3000" b="1" dirty="0">
                <a:solidFill>
                  <a:schemeClr val="tx1"/>
                </a:solidFill>
                <a:ea typeface="宋体" panose="02010600030101010101" pitchFamily="2" charset="-122"/>
              </a:rPr>
              <a:t> </a:t>
            </a:r>
            <a:r>
              <a:rPr lang="zh-CN" sz="3000" b="1" dirty="0">
                <a:solidFill>
                  <a:schemeClr val="tx1"/>
                </a:solidFill>
                <a:ea typeface="宋体" panose="02010600030101010101" pitchFamily="2" charset="-122"/>
              </a:rPr>
              <a:t>如果无法成清晰的像，我们可以拿掉光屏，透过透镜看看像的性质。</a:t>
            </a:r>
            <a:endParaRPr lang="zh-CN" altLang="en-US" sz="3000" b="1" dirty="0">
              <a:solidFill>
                <a:schemeClr val="tx1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ODFhMWQ3YWMwODE0NjQ2YWQxZGRlMTQwNGVmMWQwYTk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4"/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5"/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2602,&quot;width&quot;:6562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5db1b763-b2b3-47b9-8667-8639a8ca8c94}"/>
  <p:tag name="TABLE_ENDDRAG_ORIGIN_RECT" val="661*352"/>
  <p:tag name="TABLE_ENDDRAG_RECT" val="192*126*661*35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6"/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"/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"/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1"/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"/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2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822</Words>
  <Application>Microsoft Office PowerPoint</Application>
  <PresentationFormat>宽屏</PresentationFormat>
  <Paragraphs>129</Paragraphs>
  <Slides>24</Slides>
  <Notes>1</Notes>
  <HiddenSlides>0</HiddenSlides>
  <MMClips>1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3" baseType="lpstr">
      <vt:lpstr>黑体</vt:lpstr>
      <vt:lpstr>隶书</vt:lpstr>
      <vt:lpstr>宋体</vt:lpstr>
      <vt:lpstr>微软雅黑</vt:lpstr>
      <vt:lpstr>Arial</vt:lpstr>
      <vt:lpstr>Calibri</vt:lpstr>
      <vt:lpstr>Century Gothic</vt:lpstr>
      <vt:lpstr>Times New Roman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dcterms:created xsi:type="dcterms:W3CDTF">2019-06-19T02:08:00Z</dcterms:created>
  <dcterms:modified xsi:type="dcterms:W3CDTF">2024-09-27T07:06:51Z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2052-12.1.0.17147</vt:lpwstr>
  </property>
  <property fmtid="{D5CDD505-2E9C-101B-9397-08002B2CF9AE}" pid="3" name="ICV">
    <vt:lpwstr>AC528C5AD56548BDA27999C3A1AE81BA</vt:lpwstr>
  </property>
</Properties>
</file>