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9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6858000" cy="12192000"/>
  <p:custDataLst>
    <p:tags r:id="rId4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tags" Target="tags/tag1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" Target="slides/slide3.xml" /><Relationship Id="rId50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2.jpe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6.jpeg" /><Relationship Id="rId5" Type="http://schemas.openxmlformats.org/officeDocument/2006/relationships/image" Target="../media/image2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8.jpeg" /><Relationship Id="rId4" Type="http://schemas.openxmlformats.org/officeDocument/2006/relationships/image" Target="../media/image2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3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1.jpeg" /><Relationship Id="rId4" Type="http://schemas.openxmlformats.org/officeDocument/2006/relationships/image" Target="../media/image3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3.jpeg" /><Relationship Id="rId4" Type="http://schemas.openxmlformats.org/officeDocument/2006/relationships/image" Target="../media/image34.png" /><Relationship Id="rId5" Type="http://schemas.openxmlformats.org/officeDocument/2006/relationships/image" Target="../media/image3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12.xml" TargetMode="Internal" /><Relationship Id="rId7" Type="http://schemas.openxmlformats.org/officeDocument/2006/relationships/slide" Target="slide24.xml" TargetMode="Internal" /><Relationship Id="rId8" Type="http://schemas.openxmlformats.org/officeDocument/2006/relationships/slide" Target="slide32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6.jpeg" /><Relationship Id="rId4" Type="http://schemas.openxmlformats.org/officeDocument/2006/relationships/image" Target="../media/image37.png" /><Relationship Id="rId5" Type="http://schemas.openxmlformats.org/officeDocument/2006/relationships/image" Target="../media/image38.png" /><Relationship Id="rId6" Type="http://schemas.openxmlformats.org/officeDocument/2006/relationships/image" Target="../media/image39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6.jpeg" /><Relationship Id="rId4" Type="http://schemas.openxmlformats.org/officeDocument/2006/relationships/image" Target="../media/image4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1.jpeg" /><Relationship Id="rId4" Type="http://schemas.openxmlformats.org/officeDocument/2006/relationships/image" Target="../media/image42.png" /><Relationship Id="rId5" Type="http://schemas.openxmlformats.org/officeDocument/2006/relationships/image" Target="../media/image43.png" /><Relationship Id="rId6" Type="http://schemas.openxmlformats.org/officeDocument/2006/relationships/image" Target="../media/image4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1.jpeg" /><Relationship Id="rId4" Type="http://schemas.openxmlformats.org/officeDocument/2006/relationships/image" Target="../media/image45.png" /><Relationship Id="rId5" Type="http://schemas.openxmlformats.org/officeDocument/2006/relationships/image" Target="../media/image46.png" /><Relationship Id="rId6" Type="http://schemas.openxmlformats.org/officeDocument/2006/relationships/image" Target="../media/image47.png" /><Relationship Id="rId7" Type="http://schemas.openxmlformats.org/officeDocument/2006/relationships/image" Target="../media/image48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9.png" /><Relationship Id="rId4" Type="http://schemas.openxmlformats.org/officeDocument/2006/relationships/image" Target="../media/image50.jpeg" /><Relationship Id="rId5" Type="http://schemas.openxmlformats.org/officeDocument/2006/relationships/image" Target="../media/image51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52.jpeg" /><Relationship Id="rId4" Type="http://schemas.openxmlformats.org/officeDocument/2006/relationships/image" Target="../media/image53.png" /><Relationship Id="rId5" Type="http://schemas.openxmlformats.org/officeDocument/2006/relationships/image" Target="../media/image54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55.jpeg" /><Relationship Id="rId4" Type="http://schemas.openxmlformats.org/officeDocument/2006/relationships/image" Target="../media/image56.png" /><Relationship Id="rId5" Type="http://schemas.openxmlformats.org/officeDocument/2006/relationships/image" Target="../media/image5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58.jpeg" /><Relationship Id="rId4" Type="http://schemas.openxmlformats.org/officeDocument/2006/relationships/image" Target="../media/image59.png" /><Relationship Id="rId5" Type="http://schemas.openxmlformats.org/officeDocument/2006/relationships/image" Target="../media/image60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61.jpeg" /><Relationship Id="rId4" Type="http://schemas.openxmlformats.org/officeDocument/2006/relationships/image" Target="../media/image6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63.jpeg" /><Relationship Id="rId4" Type="http://schemas.openxmlformats.org/officeDocument/2006/relationships/image" Target="../media/image64.png" /><Relationship Id="rId5" Type="http://schemas.openxmlformats.org/officeDocument/2006/relationships/image" Target="../media/image65.png" /><Relationship Id="rId6" Type="http://schemas.openxmlformats.org/officeDocument/2006/relationships/image" Target="../media/image66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63.jpeg" /><Relationship Id="rId4" Type="http://schemas.openxmlformats.org/officeDocument/2006/relationships/image" Target="../media/image67.png" /><Relationship Id="rId5" Type="http://schemas.openxmlformats.org/officeDocument/2006/relationships/image" Target="../media/image68.png" /><Relationship Id="rId6" Type="http://schemas.openxmlformats.org/officeDocument/2006/relationships/image" Target="../media/image69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70.jpeg" /><Relationship Id="rId4" Type="http://schemas.openxmlformats.org/officeDocument/2006/relationships/image" Target="../media/image71.png" /><Relationship Id="rId5" Type="http://schemas.openxmlformats.org/officeDocument/2006/relationships/image" Target="../media/image72.png" /><Relationship Id="rId6" Type="http://schemas.openxmlformats.org/officeDocument/2006/relationships/image" Target="../media/image73.png" /><Relationship Id="rId7" Type="http://schemas.openxmlformats.org/officeDocument/2006/relationships/image" Target="../media/image74.png" /><Relationship Id="rId8" Type="http://schemas.openxmlformats.org/officeDocument/2006/relationships/image" Target="../media/image75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76.png" /><Relationship Id="rId4" Type="http://schemas.openxmlformats.org/officeDocument/2006/relationships/image" Target="../media/image70.jpeg" /><Relationship Id="rId5" Type="http://schemas.openxmlformats.org/officeDocument/2006/relationships/image" Target="../media/image77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8.png" /><Relationship Id="rId3" Type="http://schemas.openxmlformats.org/officeDocument/2006/relationships/image" Target="../media/image70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79.jpeg" /><Relationship Id="rId4" Type="http://schemas.openxmlformats.org/officeDocument/2006/relationships/image" Target="../media/image80.png" /><Relationship Id="rId5" Type="http://schemas.openxmlformats.org/officeDocument/2006/relationships/image" Target="../media/image81.png" /><Relationship Id="rId6" Type="http://schemas.openxmlformats.org/officeDocument/2006/relationships/image" Target="../media/image82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79.jpeg" /><Relationship Id="rId4" Type="http://schemas.openxmlformats.org/officeDocument/2006/relationships/image" Target="../media/image83.png" /><Relationship Id="rId5" Type="http://schemas.openxmlformats.org/officeDocument/2006/relationships/image" Target="../media/image84.png" /><Relationship Id="rId6" Type="http://schemas.openxmlformats.org/officeDocument/2006/relationships/image" Target="../media/image85.png" /><Relationship Id="rId7" Type="http://schemas.openxmlformats.org/officeDocument/2006/relationships/image" Target="../media/image8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87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8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89.png" /><Relationship Id="rId4" Type="http://schemas.openxmlformats.org/officeDocument/2006/relationships/image" Target="../media/image88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90.png" /><Relationship Id="rId4" Type="http://schemas.openxmlformats.org/officeDocument/2006/relationships/image" Target="../media/image88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91.png" /><Relationship Id="rId4" Type="http://schemas.openxmlformats.org/officeDocument/2006/relationships/image" Target="../media/image88.jpeg" /><Relationship Id="rId5" Type="http://schemas.openxmlformats.org/officeDocument/2006/relationships/image" Target="../media/image92.png" /><Relationship Id="rId6" Type="http://schemas.openxmlformats.org/officeDocument/2006/relationships/image" Target="../media/image93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18.png" /><Relationship Id="rId7" Type="http://schemas.openxmlformats.org/officeDocument/2006/relationships/image" Target="../media/image1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7.png" /><Relationship Id="rId6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c664befd4.fixed?vcp=1&amp;pid=d886613b3&amp;color=0,0,0&amp;vtp=1&amp;bbb=1" title=""/>
          <p:cNvSpPr/>
          <p:nvPr/>
        </p:nvSpPr>
        <p:spPr>
          <a:xfrm>
            <a:off x="87630" y="1630172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c664befd4.fixed?vcp=1&amp;pid=d886613b3&amp;color=0,0,0&amp;vtp=1&amp;bbb=1" title=""/>
          <p:cNvSpPr/>
          <p:nvPr/>
        </p:nvSpPr>
        <p:spPr>
          <a:xfrm>
            <a:off x="87630" y="2690876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第四部分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电与磁</a:t>
            </a:r>
            <a:endParaRPr lang="en-US" altLang="zh-CN" sz="5500"/>
          </a:p>
        </p:txBody>
      </p:sp>
      <p:sp>
        <p:nvSpPr>
          <p:cNvPr id="4" name="C_3_BD#c664befd4.fixed?vcp=1&amp;pid=d886613b3&amp;color=0,0,0&amp;vtp=1&amp;bbb=1" title=""/>
          <p:cNvSpPr/>
          <p:nvPr/>
        </p:nvSpPr>
        <p:spPr>
          <a:xfrm>
            <a:off x="87630" y="3623564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第24讲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电能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电功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电功率</a:t>
            </a:r>
            <a:endParaRPr lang="en-US" altLang="zh-CN" sz="5500"/>
          </a:p>
        </p:txBody>
      </p:sp>
      <p:sp>
        <p:nvSpPr>
          <p:cNvPr id="5" name="C_3#c664befd4" title=""/>
          <p:cNvSpPr/>
          <p:nvPr/>
        </p:nvSpPr>
        <p:spPr>
          <a:xfrm>
            <a:off x="2044446" y="4656836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83610f237?vcp=1&amp;pid=0cf131bd9&amp;color=0,0,0&amp;vtp=1&amp;bt=1&amp;bbb=1" title=""/>
          <p:cNvSpPr/>
          <p:nvPr/>
        </p:nvSpPr>
        <p:spPr>
          <a:xfrm>
            <a:off x="932688" y="1553051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◉考点点拨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1.在串、并联电路中的比例关系（以两个电阻为例）。</a:t>
            </a:r>
            <a:endParaRPr lang="en-US" altLang="zh-CN" sz="2800"/>
          </a:p>
        </p:txBody>
      </p:sp>
      <p:graphicFrame>
        <p:nvGraphicFramePr>
          <p:cNvPr id="12" name="P_6_BD#83610f237?colgroup=2,17,7&amp;vcp=1&amp;pid=0cf131bd9&amp;color=0,0,0&amp;vtp=1&amp;bbb=1" title=""/>
          <p:cNvGraphicFramePr>
            <a:graphicFrameLocks noGrp="1"/>
          </p:cNvGraphicFramePr>
          <p:nvPr/>
        </p:nvGraphicFramePr>
        <p:xfrm>
          <a:off x="932688" y="2890488"/>
          <a:ext cx="10287000" cy="2396046"/>
        </p:xfrm>
        <a:graphic>
          <a:graphicData uri="http://schemas.openxmlformats.org/drawingml/2006/table">
            <a:tbl>
              <a:tblPr/>
              <a:tblGrid>
                <a:gridCol w="914400"/>
                <a:gridCol w="6601968"/>
                <a:gridCol w="2770632"/>
              </a:tblGrid>
              <a:tr h="53956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电路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比例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总功率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928243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串联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69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f>
                              <m:fPr>
                                <m:type m:val="bar"/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f>
                              <m:fPr>
                                <m:type m:val="bar"/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f>
                              <m:fPr>
                                <m:type m:val="bar"/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f>
                              <m:fPr>
                                <m:type m:val="bar"/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总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𝟏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+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​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243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并联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69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f>
                              <m:fPr>
                                <m:type m:val="bar"/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f>
                              <m:fPr>
                                <m:type m:val="bar"/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𝑾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f>
                              <m:fPr>
                                <m:type m:val="bar"/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f>
                              <m:fPr>
                                <m:type m:val="bar"/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宋体" panose="02010600030101010101" pitchFamily="2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m:rPr>
                                        <m:sty m:val="bi"/>
                                      </m:rPr>
                                      <a:rPr lang="en-US" altLang="zh-CN" sz="2800" b="1" i="1" spc="-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34" charset="0"/>
                                        <a:ea typeface="Cambria Math" panose="02040503050406030204" pitchFamily="34" charset="-122"/>
                                        <a:cs typeface="Cambria Math" panose="02040503050406030204" pitchFamily="34" charset="-12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总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𝟏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+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​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83610f237?vcp=1&amp;pid=0cf131bd9&amp;color=0,0,0&amp;vtp=1&amp;bt=1&amp;bbb=1" title=""/>
          <p:cNvSpPr/>
          <p:nvPr/>
        </p:nvSpPr>
        <p:spPr>
          <a:xfrm>
            <a:off x="932688" y="1891188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2.用电器的实际值与额定值的关系。</a:t>
            </a:r>
            <a:endParaRPr lang="en-US" altLang="zh-CN" sz="2800"/>
          </a:p>
        </p:txBody>
      </p:sp>
      <p:graphicFrame>
        <p:nvGraphicFramePr>
          <p:cNvPr id="13" name="P_6_BD#83610f237?colgroup=9,8,8&amp;vcp=1&amp;pid=0cf131bd9&amp;color=0,0,0&amp;vtp=1&amp;bbb=1" title=""/>
          <p:cNvGraphicFramePr>
            <a:graphicFrameLocks noGrp="1"/>
          </p:cNvGraphicFramePr>
          <p:nvPr/>
        </p:nvGraphicFramePr>
        <p:xfrm>
          <a:off x="932688" y="2582831"/>
          <a:ext cx="10287000" cy="2380171"/>
        </p:xfrm>
        <a:graphic>
          <a:graphicData uri="http://schemas.openxmlformats.org/drawingml/2006/table">
            <a:tbl>
              <a:tblPr/>
              <a:tblGrid>
                <a:gridCol w="3502152"/>
                <a:gridCol w="3392424"/>
                <a:gridCol w="3392424"/>
              </a:tblGrid>
              <a:tr h="539560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电压关系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电流关系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电功率关系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613537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实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额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实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额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实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额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537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实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额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实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额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实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额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537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实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额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实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额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实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m:rPr>
                                    <m:sty m:val="b"/>
                                  </m:rPr>
                                  <a:rPr lang="en-US" altLang="zh-CN" sz="2800" b="1" spc="-100" baseline="-10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</a:rPr>
                                  <m:t>额</m:t>
                                </m:r>
                              </m:sub>
                            </m:sSub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87c8fb495.fixed?vcp=1&amp;pid=c664befd4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87c8fb495.fixed?vcp=1&amp;pid=c664befd4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87c8fb495.fixed?vcp=1&amp;pid=c664befd4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c876eed4b?vcp=1&amp;pid=87c8fb495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c876eed4b?vcp=1&amp;pid=87c8fb495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电能、电能表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电功率</a:t>
            </a:r>
            <a:endParaRPr lang="en-US" altLang="zh-CN" sz="100"/>
          </a:p>
        </p:txBody>
      </p:sp>
      <p:pic>
        <p:nvPicPr>
          <p:cNvPr id="4" name="C_5_BD#c876eed4b?vcp=1&amp;pid=87c8fb495&amp;color=0,0,0&amp;tib=255,255,255&amp;iip=4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315" y="810742"/>
            <a:ext cx="1143000" cy="466344"/>
          </a:xfrm>
          <a:prstGeom prst="rect">
            <a:avLst/>
          </a:prstGeom>
        </p:spPr>
      </p:pic>
      <p:sp>
        <p:nvSpPr>
          <p:cNvPr id="5" name="QC_6_BD.27_1#d30652225?vcp=1&amp;vop=1&amp;vis=1&amp;pid=c876eed4b&amp;color=0,0,0&amp;vtp=1&amp;bbb=1&amp;hb=1" title=""/>
          <p:cNvSpPr/>
          <p:nvPr/>
        </p:nvSpPr>
        <p:spPr>
          <a:xfrm>
            <a:off x="932688" y="1351063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（2025·烟台）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电能是现代社会生活的重要资源，每个人都应该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有节约用电的意识。下列用电器正常工作1小时所消耗的电能最接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近1度电的是(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6" name="QC_6_AN.28_1#d30652225.bracket?vcp=1&amp;vop=1&amp;vis=1&amp;pid=c876eed4b&amp;color=0,0,0&amp;vpa=27&amp;vtp=1" title=""/>
          <p:cNvSpPr/>
          <p:nvPr/>
        </p:nvSpPr>
        <p:spPr>
          <a:xfrm>
            <a:off x="3173444" y="2633128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7" name="QC_6_BD.27_2#d30652225.choices?vcp=1&amp;vop=1&amp;vis=1&amp;pid=c876eed4b&amp;color=0,0,0&amp;vtp=1&amp;bbb=1" title=""/>
          <p:cNvSpPr/>
          <p:nvPr/>
        </p:nvSpPr>
        <p:spPr>
          <a:xfrm>
            <a:off x="932688" y="3268763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2021205"/>
                <a:tab pos="4727575"/>
                <a:tab pos="74472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A.台灯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B.智能手机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C.家用空调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D.笔记本电脑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29_1#0a84b97c8?iti=1&amp;htil=1&amp;vcp=1&amp;vop=1&amp;vis=1&amp;pid=c876eed4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623" y="1509236"/>
            <a:ext cx="3941064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29_2#0a84b97c8?iti=1&amp;htil=1&amp;vcp=1&amp;vop=1&amp;vis=1&amp;pid=c876eed4b&amp;color=0,0,0&amp;vtp=1&amp;bbb=1" title=""/>
          <p:cNvSpPr/>
          <p:nvPr/>
        </p:nvSpPr>
        <p:spPr>
          <a:xfrm>
            <a:off x="8699849" y="478736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29_3#0a84b97c8?htil=1&amp;vcp=1&amp;vop=1&amp;vis=1&amp;pid=c876eed4b&amp;color=0,0,0&amp;vtp=1&amp;bt=1&amp;bbb=1&amp;hb=1" title=""/>
              <p:cNvSpPr/>
              <p:nvPr/>
            </p:nvSpPr>
            <p:spPr>
              <a:xfrm>
                <a:off x="932688" y="1490948"/>
                <a:ext cx="6245352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（2025·自贡）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如图24-1为某灯泡的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图像，其额定电压为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，则其额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定功率是(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29_3#0a84b97c8?htil=1&amp;vcp=1&amp;vop=1&amp;vis=1&amp;pid=c876eed4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90948"/>
                <a:ext cx="6245352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8" t="-33" r="-1179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30_1#0a84b97c8.bracket?vcp=1&amp;vop=1&amp;vis=1&amp;pid=c876eed4b&amp;color=0,0,0&amp;vpa=28&amp;vtp=1" title=""/>
          <p:cNvSpPr/>
          <p:nvPr/>
        </p:nvSpPr>
        <p:spPr>
          <a:xfrm>
            <a:off x="2638457" y="2773013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29_4#0a84b97c8.choices?htil=1&amp;vcp=1&amp;vop=1&amp;vis=1&amp;pid=c876eed4b&amp;color=0,0,0&amp;vtp=1&amp;bbb=1" title=""/>
              <p:cNvSpPr/>
              <p:nvPr/>
            </p:nvSpPr>
            <p:spPr>
              <a:xfrm>
                <a:off x="932688" y="3342100"/>
                <a:ext cx="6245352" cy="1202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323024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  <a:tabLst>
                    <a:tab pos="323024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29_4#0a84b97c8.choices?htil=1&amp;vcp=1&amp;vop=1&amp;vis=1&amp;pid=c876eed4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342100"/>
                <a:ext cx="6245352" cy="1202944"/>
              </a:xfrm>
              <a:prstGeom prst="rect">
                <a:avLst/>
              </a:prstGeom>
              <a:blipFill rotWithShape="1">
                <a:blip r:embed="rId5"/>
                <a:stretch>
                  <a:fillRect l="-8" t="-8" b="-6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31_1#fe1d1eeab?vcp=1&amp;vop=1&amp;vis=1&amp;pid=c876eed4b&amp;color=0,0,0&amp;vtp=1&amp;bt=1&amp;bbb=1&amp;hb=1" title=""/>
              <p:cNvSpPr/>
              <p:nvPr/>
            </p:nvSpPr>
            <p:spPr>
              <a:xfrm>
                <a:off x="932688" y="1628267"/>
                <a:ext cx="10323576" cy="10775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（2025·东莞市模拟改编）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甲、乙两个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𝐋𝐄𝐃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灯泡的参数如图24-2所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示，假设使用过程中电阻不变，则下列说法中正确的是(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31_1#fe1d1eeab?vcp=1&amp;vop=1&amp;vis=1&amp;pid=c876eed4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628267"/>
                <a:ext cx="10323576" cy="1077532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-545" b="-4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32_1#fe1d1eeab.bracket?vcp=1&amp;vop=1&amp;vis=1&amp;pid=c876eed4b&amp;color=0,0,0&amp;vpa=29&amp;vtp=1" title=""/>
          <p:cNvSpPr/>
          <p:nvPr/>
        </p:nvSpPr>
        <p:spPr>
          <a:xfrm>
            <a:off x="9782207" y="2193164"/>
            <a:ext cx="515938" cy="5106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4" name="QC_6_BD.31_2#fe1d1eeab?iti=2&amp;htil=2&amp;vcp=1&amp;vop=1&amp;vis=1&amp;pid=c876eed4b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0684" y="2727960"/>
            <a:ext cx="2697480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1_3#fe1d1eeab?iti=2&amp;htil=2&amp;vcp=1&amp;vop=1&amp;vis=1&amp;pid=c876eed4b&amp;color=0,0,0&amp;vtp=1&amp;bbb=1" title=""/>
          <p:cNvSpPr/>
          <p:nvPr/>
        </p:nvSpPr>
        <p:spPr>
          <a:xfrm>
            <a:off x="9324118" y="4071111"/>
            <a:ext cx="1090612" cy="9133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图24-2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31_4#fe1d1eeab.choices?htil=2&amp;vcp=1&amp;vop=1&amp;vis=1&amp;pid=c876eed4b&amp;color=0,0,0&amp;vtp=1&amp;bbb=1" title=""/>
              <p:cNvSpPr/>
              <p:nvPr/>
            </p:nvSpPr>
            <p:spPr>
              <a:xfrm>
                <a:off x="932688" y="2709672"/>
                <a:ext cx="7488936" cy="24983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A.两灯均正常发光时，乙灯消耗的电能较多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B.当甲灯泡两端的电压减小时，其额定功率减小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C.乙灯正常工作时的电流是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D.甲灯正常发光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，消耗的电能为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31_4#fe1d1eeab.choices?htil=2&amp;vcp=1&amp;vop=1&amp;vis=1&amp;pid=c876eed4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709672"/>
                <a:ext cx="7488936" cy="2498344"/>
              </a:xfrm>
              <a:prstGeom prst="rect">
                <a:avLst/>
              </a:prstGeom>
              <a:blipFill rotWithShape="1">
                <a:blip r:embed="rId5"/>
                <a:stretch>
                  <a:fillRect l="-7" t="-5" r="-921" b="-3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33_1#82ad0d6c8?iti=3&amp;htil=3&amp;vcp=1&amp;vop=1&amp;vis=1&amp;pid=c876eed4b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9575" y="1563592"/>
            <a:ext cx="2880360" cy="2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33_2#82ad0d6c8?iti=3&amp;htil=3&amp;vcp=1&amp;vop=1&amp;vis=1&amp;pid=c876eed4b&amp;color=0,0,0&amp;vtp=1&amp;bbb=1" title=""/>
          <p:cNvSpPr/>
          <p:nvPr/>
        </p:nvSpPr>
        <p:spPr>
          <a:xfrm>
            <a:off x="9184449" y="418690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33_3#82ad0d6c8?htil=3&amp;vcp=1&amp;vop=1&amp;vis=1&amp;pid=c876eed4b&amp;color=0,0,0&amp;vtp=1&amp;bt=1&amp;bbb=1&amp;hb=1" title=""/>
              <p:cNvSpPr/>
              <p:nvPr/>
            </p:nvSpPr>
            <p:spPr>
              <a:xfrm>
                <a:off x="932688" y="1545304"/>
                <a:ext cx="7306056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（2025·黑龙江）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如图24-3所示，电源电压保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持不变，电阻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，只闭合开关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电流表的示数为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，则电源电压为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若再闭合开关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时，发现电流表的示数变化了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，则电路的总功率为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消耗的电能是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33_3#82ad0d6c8?htil=3&amp;vcp=1&amp;vop=1&amp;vis=1&amp;pid=c876eed4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304"/>
                <a:ext cx="7306056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7" t="-9" r="3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34_1#82ad0d6c8.blank?vcp=1&amp;vop=1&amp;vis=1&amp;pid=c876eed4b&amp;color=0,0,0&amp;vpa=30&amp;vtp=1" title=""/>
          <p:cNvSpPr/>
          <p:nvPr/>
        </p:nvSpPr>
        <p:spPr>
          <a:xfrm>
            <a:off x="6818853" y="2810224"/>
            <a:ext cx="4365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</a:t>
            </a:r>
            <a:endParaRPr lang="en-US" altLang="zh-CN" sz="2800"/>
          </a:p>
        </p:txBody>
      </p:sp>
      <p:sp>
        <p:nvSpPr>
          <p:cNvPr id="6" name="QB_6_AN.35_1#82ad0d6c8.blank?vcp=1&amp;vop=1&amp;vis=1&amp;pid=c876eed4b&amp;color=0,0,0&amp;vpa=31&amp;vtp=1&amp;bbb=1" title=""/>
          <p:cNvSpPr/>
          <p:nvPr/>
        </p:nvSpPr>
        <p:spPr>
          <a:xfrm>
            <a:off x="4994815" y="4105624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1.5</a:t>
            </a:r>
            <a:endParaRPr lang="en-US" altLang="zh-CN" sz="2800"/>
          </a:p>
        </p:txBody>
      </p:sp>
      <p:sp>
        <p:nvSpPr>
          <p:cNvPr id="7" name="QB_6_AN.36_1#82ad0d6c8.blank?vcp=1&amp;vop=1&amp;vis=1&amp;pid=c876eed4b&amp;color=0,0,0&amp;vpa=32&amp;vtp=1&amp;bbb=1" title=""/>
          <p:cNvSpPr/>
          <p:nvPr/>
        </p:nvSpPr>
        <p:spPr>
          <a:xfrm>
            <a:off x="3861276" y="4732369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37_1#88d4f92af?vcp=1&amp;vop=1&amp;vis=1&amp;pid=c876eed4b&amp;color=0,0,0&amp;vtp=1&amp;bt=1&amp;bbb=1&amp;hb=1" title=""/>
              <p:cNvSpPr/>
              <p:nvPr/>
            </p:nvSpPr>
            <p:spPr>
              <a:xfrm>
                <a:off x="932688" y="2185384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某品牌电动汽车的电池容量为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，额定电压为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，充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电时它将电能转化为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能存储起来，充满电后它存储了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的能量。若电动汽车以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的速度匀速行驶时电机输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出功率为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，则理论上汽车最多可以行驶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37_1#88d4f92af?vcp=1&amp;vop=1&amp;vis=1&amp;pid=c876eed4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185384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4" r="2" b="-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38_1#88d4f92af.blank?vcp=1&amp;vop=1&amp;vis=1&amp;pid=c876eed4b&amp;color=0,0,0&amp;vpa=33&amp;vtp=1&amp;bbb=1" title=""/>
          <p:cNvSpPr/>
          <p:nvPr/>
        </p:nvSpPr>
        <p:spPr>
          <a:xfrm>
            <a:off x="4157694" y="280260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化学</a:t>
            </a:r>
            <a:endParaRPr lang="en-US" altLang="zh-CN" sz="2800"/>
          </a:p>
        </p:txBody>
      </p:sp>
      <p:sp>
        <p:nvSpPr>
          <p:cNvPr id="4" name="QB_6_AN.39_1#88d4f92af.blank?vcp=1&amp;vop=1&amp;vis=1&amp;pid=c876eed4b&amp;color=0,0,0&amp;vpa=34&amp;vtp=1&amp;bbb=1" title=""/>
          <p:cNvSpPr/>
          <p:nvPr/>
        </p:nvSpPr>
        <p:spPr>
          <a:xfrm>
            <a:off x="10225120" y="2802604"/>
            <a:ext cx="6143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52</a:t>
            </a:r>
            <a:endParaRPr lang="en-US" altLang="zh-CN" sz="2800"/>
          </a:p>
        </p:txBody>
      </p:sp>
      <p:sp>
        <p:nvSpPr>
          <p:cNvPr id="5" name="QB_6_AN.40_1#88d4f92af.blank?vcp=1&amp;vop=1&amp;vis=1&amp;pid=c876eed4b&amp;color=0,0,0&amp;vpa=35&amp;vtp=1&amp;bbb=1" title=""/>
          <p:cNvSpPr/>
          <p:nvPr/>
        </p:nvSpPr>
        <p:spPr>
          <a:xfrm>
            <a:off x="8078820" y="4077049"/>
            <a:ext cx="7921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400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41_1#55122720d?iti=4&amp;htil=4&amp;vcp=1&amp;vop=1&amp;vis=1&amp;pid=c876eed4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8776" y="1417796"/>
            <a:ext cx="5029200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41_2#55122720d?iti=4&amp;htil=4&amp;vcp=1&amp;vop=1&amp;vis=1&amp;pid=c876eed4b&amp;color=0,0,0&amp;vtp=1&amp;bbb=1" title=""/>
          <p:cNvSpPr/>
          <p:nvPr/>
        </p:nvSpPr>
        <p:spPr>
          <a:xfrm>
            <a:off x="8178070" y="489150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图24-4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41_3#55122720d?htil=4&amp;vcp=1&amp;vop=1&amp;vis=1&amp;pid=c876eed4b&amp;color=0,0,0&amp;vtp=1&amp;bt=1&amp;bbb=1&amp;hb=1" title=""/>
              <p:cNvSpPr/>
              <p:nvPr/>
            </p:nvSpPr>
            <p:spPr>
              <a:xfrm>
                <a:off x="932688" y="1399508"/>
                <a:ext cx="515721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（2024·达州）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某彩色电视机的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铭牌如图24-4所示，其额定电功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率为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，额定电流是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当它正常工作时，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内消耗的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电能为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41_3#55122720d?htil=4&amp;vcp=1&amp;vop=1&amp;vis=1&amp;pid=c876eed4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99508"/>
                <a:ext cx="5157216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10" t="-19" r="-7013" b="-2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42_1#55122720d.blank?vcp=1&amp;vop=1&amp;vis=1&amp;pid=c876eed4b&amp;color=0,0,0&amp;vpa=36&amp;vtp=1&amp;bbb=1" title=""/>
          <p:cNvSpPr/>
          <p:nvPr/>
        </p:nvSpPr>
        <p:spPr>
          <a:xfrm>
            <a:off x="1670082" y="2664428"/>
            <a:ext cx="772541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110</a:t>
            </a:r>
            <a:endParaRPr lang="en-US" altLang="zh-CN" sz="2800"/>
          </a:p>
        </p:txBody>
      </p:sp>
      <p:sp>
        <p:nvSpPr>
          <p:cNvPr id="6" name="QB_6_AN.43_1#55122720d.blank?vcp=1&amp;vop=1&amp;vis=1&amp;pid=c876eed4b&amp;color=0,0,0&amp;vpa=37&amp;vtp=1&amp;bbb=1" title=""/>
          <p:cNvSpPr/>
          <p:nvPr/>
        </p:nvSpPr>
        <p:spPr>
          <a:xfrm>
            <a:off x="4997481" y="2664428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0.5</a:t>
            </a:r>
            <a:endParaRPr lang="en-US" altLang="zh-CN" sz="2800"/>
          </a:p>
        </p:txBody>
      </p:sp>
      <p:sp>
        <p:nvSpPr>
          <p:cNvPr id="7" name="QB_6_AN.44_1#55122720d.blank?vcp=1&amp;vop=1&amp;vis=1&amp;pid=c876eed4b&amp;color=0,0,0&amp;vpa=38&amp;vtp=1&amp;bbb=1" title=""/>
          <p:cNvSpPr/>
          <p:nvPr/>
        </p:nvSpPr>
        <p:spPr>
          <a:xfrm>
            <a:off x="2014569" y="3938873"/>
            <a:ext cx="11493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</a:t>
            </a: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600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45_1#2836d6d3f?iti=5&amp;htil=5&amp;vcp=1&amp;vop=1&amp;vis=1&amp;pid=c876eed4b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6800" y="1252696"/>
            <a:ext cx="2551176" cy="27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45_2#2836d6d3f?iti=5&amp;htil=5&amp;vcp=1&amp;vop=1&amp;vis=1&amp;pid=c876eed4b&amp;color=0,0,0&amp;vtp=1&amp;bbb=1" title=""/>
          <p:cNvSpPr/>
          <p:nvPr/>
        </p:nvSpPr>
        <p:spPr>
          <a:xfrm>
            <a:off x="9417082" y="409546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图24-5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6_BD.45_3#2836d6d3f?htil=5&amp;vcp=1&amp;vop=1&amp;vis=1&amp;pid=c876eed4b&amp;color=0,0,0&amp;vtp=1&amp;bt=1&amp;bbb=1&amp;hb=1" title=""/>
              <p:cNvSpPr/>
              <p:nvPr/>
            </p:nvSpPr>
            <p:spPr>
              <a:xfrm>
                <a:off x="932688" y="1225264"/>
                <a:ext cx="7635240" cy="4439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（2025·佛山市模拟）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如图24-5所示，灯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”和灯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”并联。闭合开关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后，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若有一个灯正常发光，另一个灯不损坏，则电源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，正常发光的灯是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；若两灯都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正常发光，除了要换上合适的电源外，还要在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支路上串联一个阻值为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（不计灯丝电阻的变化）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6_BD.45_3#2836d6d3f?htil=5&amp;vcp=1&amp;vop=1&amp;vis=1&amp;pid=c876eed4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25264"/>
                <a:ext cx="7635240" cy="4439857"/>
              </a:xfrm>
              <a:prstGeom prst="rect">
                <a:avLst/>
              </a:prstGeom>
              <a:blipFill rotWithShape="1">
                <a:blip r:embed="rId4"/>
                <a:stretch>
                  <a:fillRect l="-7" t="-8" r="-5657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46_1#2836d6d3f.blank?vcp=1&amp;vop=1&amp;vis=1&amp;pid=c876eed4b&amp;color=0,0,0&amp;vpa=39&amp;vtp=1" title=""/>
          <p:cNvSpPr/>
          <p:nvPr/>
        </p:nvSpPr>
        <p:spPr>
          <a:xfrm>
            <a:off x="2280063" y="3137884"/>
            <a:ext cx="4365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6" name="QB_6_AN.47_1#2836d6d3f.blank?vcp=1&amp;vop=1&amp;vis=1&amp;pid=c876eed4b&amp;color=0,0,0&amp;vpa=40&amp;vtp=1&amp;bbb=1" title=""/>
              <p:cNvSpPr/>
              <p:nvPr/>
            </p:nvSpPr>
            <p:spPr>
              <a:xfrm>
                <a:off x="5978144" y="3272186"/>
                <a:ext cx="55289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QB_6_AN.47_1#2836d6d3f.blank?vcp=1&amp;vop=1&amp;vis=1&amp;pid=c876eed4b&amp;color=0,0,0&amp;vpa=4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144" y="3272186"/>
                <a:ext cx="552895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46" t="-8" r="12" b="-7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6_AN.48_1#2836d6d3f.blank?vcp=1&amp;vop=1&amp;vis=1&amp;pid=c876eed4b&amp;color=0,0,0&amp;vpa=41&amp;vtp=1" title=""/>
          <p:cNvSpPr/>
          <p:nvPr/>
        </p:nvSpPr>
        <p:spPr>
          <a:xfrm>
            <a:off x="4514881" y="4433284"/>
            <a:ext cx="4365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c664befd4?lid=b40ba690e&amp;cid=b40ba690e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c664befd4?lid=b40ba690e&amp;cid=b40ba690e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c664befd4?lid=b40ba690e&amp;cid=b40ba690e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c664befd4?lid=c0511f641&amp;cid=c0511f641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c664befd4?lid=c0511f641&amp;cid=c0511f641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c664befd4?lid=c0511f641&amp;cid=c0511f641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c664befd4?lid=87c8fb495&amp;cid=87c8fb495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c664befd4?lid=87c8fb495&amp;cid=87c8fb495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c664befd4?lid=87c8fb495&amp;cid=87c8fb495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c664befd4?lid=e1cf81931&amp;cid=e1cf81931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c664befd4?lid=e1cf81931&amp;cid=e1cf81931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c664befd4?lid=e1cf81931&amp;cid=e1cf81931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c664befd4?lid=0022db247&amp;cid=0022db247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c664befd4?lid=0022db247&amp;cid=0022db247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c664befd4?lid=0022db247&amp;cid=0022db247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c664befd4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c664befd4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c664befd4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49_1#7fce08e6e?iti=6&amp;htil=6&amp;vcp=1&amp;vop=1&amp;vis=1&amp;pid=c876eed4b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925" y="738287"/>
            <a:ext cx="3023991" cy="28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49_2#7fce08e6e?iti=6&amp;htil=6&amp;vcp=1&amp;vop=1&amp;vis=1&amp;pid=c876eed4b&amp;color=0,0,0&amp;vtp=1&amp;bbb=1" title=""/>
          <p:cNvSpPr/>
          <p:nvPr/>
        </p:nvSpPr>
        <p:spPr>
          <a:xfrm>
            <a:off x="9101615" y="3714215"/>
            <a:ext cx="1090612" cy="5318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图24-6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BD.49_3#7fce08e6e?htil=6&amp;vcp=1&amp;vop=1&amp;vis=1&amp;pid=c876eed4b&amp;color=0,0,0&amp;vtp=1&amp;bt=1&amp;bbb=1&amp;hb=1&amp;hs=1" title=""/>
              <p:cNvSpPr/>
              <p:nvPr/>
            </p:nvSpPr>
            <p:spPr>
              <a:xfrm>
                <a:off x="932688" y="720000"/>
                <a:ext cx="7004304" cy="2903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8.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（2024·吉林）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小明同学设计了车载加热垫，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其简化电路图如图24-6所示，电源电压恒为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为阻值一定的电热丝。闭合开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的电流分别为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49_3#7fce08e6e?htil=6&amp;vcp=1&amp;vop=1&amp;vis=1&amp;pid=c876eed4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7004304" cy="2903157"/>
              </a:xfrm>
              <a:prstGeom prst="rect">
                <a:avLst/>
              </a:prstGeom>
              <a:blipFill rotWithShape="1">
                <a:blip r:embed="rId4"/>
                <a:stretch>
                  <a:fillRect l="-7" t="-19" r="-3833" b="-19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BD.50_1#e698f2b5d?htil=6&amp;vcp=1&amp;vop=1&amp;vis=1&amp;pid=7fce08e6e&amp;color=0,0,0&amp;vtp=1&amp;bbb=1" title=""/>
              <p:cNvSpPr/>
              <p:nvPr/>
            </p:nvSpPr>
            <p:spPr>
              <a:xfrm>
                <a:off x="932688" y="3725581"/>
                <a:ext cx="7004304" cy="5250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电热丝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BD.50_1#e698f2b5d?htil=6&amp;vcp=1&amp;vop=1&amp;vis=1&amp;pid=7fce08e6e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725581"/>
                <a:ext cx="7004304" cy="525082"/>
              </a:xfrm>
              <a:prstGeom prst="rect">
                <a:avLst/>
              </a:prstGeom>
              <a:blipFill rotWithShape="1">
                <a:blip r:embed="rId5"/>
                <a:stretch>
                  <a:fillRect l="-7" t="-7" r="2" b="-11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7_AN.51_1#e698f2b5d?vcp=1&amp;vop=1&amp;vis=1&amp;pid=7fce08e6e&amp;color=0,0,0&amp;vtp=1&amp;bbb=1&amp;hs=1" title=""/>
              <p:cNvSpPr/>
              <p:nvPr/>
            </p:nvSpPr>
            <p:spPr>
              <a:xfrm>
                <a:off x="932688" y="4252250"/>
                <a:ext cx="10323576" cy="1785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解：两个开关同时闭合时，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并联，电热丝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</a:t>
                </a:r>
                <a:endParaRPr lang="en-US" altLang="zh-CN" sz="2800"/>
              </a:p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𝑰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𝟏𝟐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答：电热丝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7_AN.51_1#e698f2b5d?vcp=1&amp;vop=1&amp;vis=1&amp;pid=7fce08e6e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252250"/>
                <a:ext cx="10323576" cy="1785557"/>
              </a:xfrm>
              <a:prstGeom prst="rect">
                <a:avLst/>
              </a:prstGeom>
              <a:blipFill rotWithShape="1">
                <a:blip r:embed="rId6"/>
                <a:stretch>
                  <a:fillRect l="-5" t="-16" r="2" b="-3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BD.52_1#8b2aae290?iti=7&amp;htil=7&amp;vcp=1&amp;vop=1&amp;vis=1&amp;visfb=1&amp;pid=7fce08e6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5864" y="1591532"/>
            <a:ext cx="3182112" cy="2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BD.52_2#8b2aae290?iti=7&amp;htil=7&amp;vcp=1&amp;vop=1&amp;vis=1&amp;visfb=1&amp;pid=7fce08e6e&amp;color=0,0,0&amp;vtp=1&amp;bbb=1" title=""/>
          <p:cNvSpPr/>
          <p:nvPr/>
        </p:nvSpPr>
        <p:spPr>
          <a:xfrm>
            <a:off x="9101614" y="468855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图24-6</a:t>
            </a:r>
            <a:endParaRPr lang="en-US" altLang="zh-CN" sz="2800"/>
          </a:p>
        </p:txBody>
      </p:sp>
      <p:sp>
        <p:nvSpPr>
          <p:cNvPr id="4" name="QO_7_BD.52_3#8b2aae290?htil=7&amp;vcp=1&amp;vop=1&amp;vis=1&amp;pid=7fce08e6e&amp;color=0,0,0&amp;vtp=1&amp;bt=1&amp;bbb=1" title=""/>
          <p:cNvSpPr/>
          <p:nvPr/>
        </p:nvSpPr>
        <p:spPr>
          <a:xfrm>
            <a:off x="932688" y="1573244"/>
            <a:ext cx="7004304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此时电路的总电功率。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7_AN.53_1#8b2aae290?htil=7&amp;vcp=1&amp;vop=1&amp;vis=1&amp;pid=7fce08e6e&amp;color=0,0,0&amp;vtp=1&amp;bbb=1&amp;hb=1" title=""/>
              <p:cNvSpPr/>
              <p:nvPr/>
            </p:nvSpPr>
            <p:spPr>
              <a:xfrm>
                <a:off x="932688" y="2210974"/>
                <a:ext cx="7004304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解：干路中的电流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电路的总功率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答：此时电路的总电功率为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AN.53_1#8b2aae290?htil=7&amp;vcp=1&amp;vop=1&amp;vis=1&amp;pid=7fce08e6e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210974"/>
                <a:ext cx="7004304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t="-22" r="-2274" b="-2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54_1#dca739d78?iti=8&amp;htil=8&amp;vcp=1&amp;vop=1&amp;vis=1&amp;pid=c876eed4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0646" y="738288"/>
            <a:ext cx="3236976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54_2#dca739d78?iti=8&amp;htil=8&amp;vcp=1&amp;vop=1&amp;vis=1&amp;pid=c876eed4b&amp;color=0,0,0&amp;vtp=1&amp;bbb=1" title=""/>
          <p:cNvSpPr/>
          <p:nvPr/>
        </p:nvSpPr>
        <p:spPr>
          <a:xfrm>
            <a:off x="9033828" y="3236125"/>
            <a:ext cx="1090612" cy="5414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BD.54_3#dca739d78?htil=8&amp;vcp=1&amp;vop=1&amp;vis=1&amp;pid=c876eed4b&amp;color=0,0,0&amp;vtp=1&amp;bt=1&amp;bbb=1&amp;hb=1" title=""/>
              <p:cNvSpPr/>
              <p:nvPr/>
            </p:nvSpPr>
            <p:spPr>
              <a:xfrm>
                <a:off x="932688" y="720000"/>
                <a:ext cx="6949440" cy="17442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9.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（2025·贵州）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如图24-7所示电路，电源两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端电压恒为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54_3#dca739d78?htil=8&amp;vcp=1&amp;vop=1&amp;vis=1&amp;pid=c876eed4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6949440" cy="1744282"/>
              </a:xfrm>
              <a:prstGeom prst="rect">
                <a:avLst/>
              </a:prstGeom>
              <a:blipFill rotWithShape="1">
                <a:blip r:embed="rId4"/>
                <a:stretch>
                  <a:fillRect l="-7" t="-31" r="-495" b="-3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BD.55_1#e0409a687?htil=8&amp;vcp=1&amp;vop=1&amp;vis=1&amp;pid=dca739d78&amp;color=0,0,0&amp;vtp=1&amp;bbb=1" title=""/>
              <p:cNvSpPr/>
              <p:nvPr/>
            </p:nvSpPr>
            <p:spPr>
              <a:xfrm>
                <a:off x="932688" y="2538577"/>
                <a:ext cx="6949440" cy="5346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通过电阻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BD.55_1#e0409a687?htil=8&amp;vcp=1&amp;vop=1&amp;vis=1&amp;pid=dca739d78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538577"/>
                <a:ext cx="6949440" cy="534607"/>
              </a:xfrm>
              <a:prstGeom prst="rect">
                <a:avLst/>
              </a:prstGeom>
              <a:blipFill rotWithShape="1">
                <a:blip r:embed="rId5"/>
                <a:stretch>
                  <a:fillRect l="-7" t="-90" r="7" b="-11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7_AN.56_1#e0409a687?htil=8&amp;vcp=1&amp;vop=1&amp;vis=1&amp;pid=dca739d78&amp;color=0,0,0&amp;vtp=1&amp;bbb=1&amp;hb=1" title=""/>
              <p:cNvSpPr/>
              <p:nvPr/>
            </p:nvSpPr>
            <p:spPr>
              <a:xfrm>
                <a:off x="932688" y="3076105"/>
                <a:ext cx="6949440" cy="29634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解：电源两端电压恒为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，两电阻串联，电流表测电路的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电流，闭合开关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，通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过电阻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答：通过电阻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7_AN.56_1#e0409a687?htil=8&amp;vcp=1&amp;vop=1&amp;vis=1&amp;pid=dca739d7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076105"/>
                <a:ext cx="6949440" cy="2963482"/>
              </a:xfrm>
              <a:prstGeom prst="rect">
                <a:avLst/>
              </a:prstGeom>
              <a:blipFill rotWithShape="1">
                <a:blip r:embed="rId6"/>
                <a:stretch>
                  <a:fillRect l="-7" t="-6" r="7" b="-1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BD.57_1#d4181c082?iti=9&amp;htil=9&amp;vcp=1&amp;vop=1&amp;vis=1&amp;visfb=1&amp;pid=dca739d78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0431" y="970248"/>
            <a:ext cx="3236976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BD.57_2#d4181c082?iti=9&amp;htil=9&amp;vcp=1&amp;vop=1&amp;vis=1&amp;visfb=1&amp;pid=dca739d78&amp;color=0,0,0&amp;vtp=1&amp;bbb=1" title=""/>
          <p:cNvSpPr/>
          <p:nvPr/>
        </p:nvSpPr>
        <p:spPr>
          <a:xfrm>
            <a:off x="8333613" y="346732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7_BD.57_3#d4181c082?htil=9&amp;vcp=1&amp;vop=1&amp;vis=1&amp;pid=dca739d78&amp;color=0,0,0&amp;vtp=1&amp;bt=1&amp;bbb=1&amp;hs=1" title=""/>
              <p:cNvSpPr/>
              <p:nvPr/>
            </p:nvSpPr>
            <p:spPr>
              <a:xfrm>
                <a:off x="932688" y="942816"/>
                <a:ext cx="6949440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两端电压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7_BD.57_3#d4181c082?htil=9&amp;vcp=1&amp;vop=1&amp;vis=1&amp;pid=dca739d78&amp;color=0,0,0&amp;vtp=1&amp;bt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42816"/>
                <a:ext cx="6949440" cy="563182"/>
              </a:xfrm>
              <a:prstGeom prst="rect">
                <a:avLst/>
              </a:prstGeom>
              <a:blipFill rotWithShape="1">
                <a:blip r:embed="rId4"/>
                <a:stretch>
                  <a:fillRect l="-7" t="-85" r="7" b="-12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AN.58_1#d4181c082?htil=9&amp;vcp=1&amp;vop=1&amp;vis=1&amp;pid=dca739d78&amp;color=0,0,0&amp;vtp=1&amp;bbb=1&amp;hb=1&amp;hs=1" title=""/>
              <p:cNvSpPr/>
              <p:nvPr/>
            </p:nvSpPr>
            <p:spPr>
              <a:xfrm>
                <a:off x="932688" y="1516602"/>
                <a:ext cx="6949440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解：由欧姆定律可知，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两端电压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两端电压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AN.58_1#d4181c082?htil=9&amp;vcp=1&amp;vop=1&amp;vis=1&amp;pid=dca739d78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16602"/>
                <a:ext cx="6949440" cy="1849057"/>
              </a:xfrm>
              <a:prstGeom prst="rect">
                <a:avLst/>
              </a:prstGeom>
              <a:blipFill rotWithShape="1">
                <a:blip r:embed="rId5"/>
                <a:stretch>
                  <a:fillRect l="-7" t="-12" r="7" b="-3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7_BD.59_1#60e9ba1c5?vcp=1&amp;vop=1&amp;vis=1&amp;pid=dca739d78&amp;color=0,0,0&amp;vtp=1&amp;bbb=1&amp;hs=1" title=""/>
              <p:cNvSpPr/>
              <p:nvPr/>
            </p:nvSpPr>
            <p:spPr>
              <a:xfrm>
                <a:off x="932688" y="3492342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电路消耗的总功率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7_BD.59_1#60e9ba1c5?vcp=1&amp;vop=1&amp;vis=1&amp;pid=dca739d78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92342"/>
                <a:ext cx="10323576" cy="563182"/>
              </a:xfrm>
              <a:prstGeom prst="rect">
                <a:avLst/>
              </a:prstGeom>
              <a:blipFill rotWithShape="1">
                <a:blip r:embed="rId6"/>
                <a:stretch>
                  <a:fillRect l="-5" t="-85" r="2" b="-1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7_AN.60_1#60e9ba1c5?vcp=1&amp;vop=1&amp;vis=1&amp;pid=dca739d78&amp;color=0,0,0&amp;vtp=1&amp;bbb=1" title=""/>
              <p:cNvSpPr/>
              <p:nvPr/>
            </p:nvSpPr>
            <p:spPr>
              <a:xfrm>
                <a:off x="932688" y="4058254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解：电路消耗的总功率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答：电路消耗的总功率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7_AN.60_1#60e9ba1c5?vcp=1&amp;vop=1&amp;vis=1&amp;pid=dca739d78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58254"/>
                <a:ext cx="10323576" cy="1201357"/>
              </a:xfrm>
              <a:prstGeom prst="rect">
                <a:avLst/>
              </a:prstGeom>
              <a:blipFill rotWithShape="1">
                <a:blip r:embed="rId7"/>
                <a:stretch>
                  <a:fillRect l="-5" t="-50" r="2" b="-5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e1cf81931.fixed?vcp=1&amp;pid=c664befd4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e1cf81931.fixed?vcp=1&amp;pid=c664befd4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e1cf81931.fixed?vcp=1&amp;pid=c664befd4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5_BD.61_1#a4aebfa70?vcp=1&amp;vop=1&amp;vis=1&amp;pid=e1cf81931&amp;color=0,0,0&amp;vtp=1&amp;bt=1&amp;bbb=1&amp;hb=1" title=""/>
              <p:cNvSpPr/>
              <p:nvPr/>
            </p:nvSpPr>
            <p:spPr>
              <a:xfrm>
                <a:off x="932688" y="720000"/>
                <a:ext cx="10323576" cy="2661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如图24-8所示，电源电压为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标有“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”字样（不考虑灯丝电阻的变化），滑动变阻器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格为“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”，电流表的测量范围为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，电压表的测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量范围为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。保证电路安全，在移动滑动变阻器滑片过程中，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下列说法正确的是(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5_BD.61_1#a4aebfa70?vcp=1&amp;vop=1&amp;vis=1&amp;pid=e1cf8193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661857"/>
              </a:xfrm>
              <a:prstGeom prst="rect">
                <a:avLst/>
              </a:prstGeom>
              <a:blipFill rotWithShape="1">
                <a:blip r:embed="rId3"/>
                <a:stretch>
                  <a:fillRect l="-5" t="-20" r="-1548" b="-1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62_1#a4aebfa70.bracket?vcp=1&amp;vop=1&amp;vis=1&amp;pid=e1cf81931&amp;color=0,0,0&amp;vpa=42&amp;vtp=1" title=""/>
          <p:cNvSpPr/>
          <p:nvPr/>
        </p:nvSpPr>
        <p:spPr>
          <a:xfrm>
            <a:off x="4067206" y="2891637"/>
            <a:ext cx="515938" cy="4820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pic>
        <p:nvPicPr>
          <p:cNvPr id="4" name="QC_5_BD.61_2#a4aebfa70?iti=10&amp;htil=10&amp;vcp=1&amp;vop=1&amp;vis=1&amp;pid=e1cf8193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4856" y="2890176"/>
            <a:ext cx="2103120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61_3#a4aebfa70?iti=10&amp;htil=10&amp;vcp=1&amp;vop=1&amp;vis=1&amp;pid=e1cf81931&amp;color=0,0,0&amp;vtp=1&amp;bbb=1" title=""/>
          <p:cNvSpPr/>
          <p:nvPr/>
        </p:nvSpPr>
        <p:spPr>
          <a:xfrm>
            <a:off x="9641111" y="5102008"/>
            <a:ext cx="1090612" cy="4902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图24-8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61_4#a4aebfa70.choices?htil=10&amp;vcp=1&amp;vop=1&amp;vis=1&amp;pid=e1cf81931&amp;color=0,0,0&amp;vtp=1&amp;bbb=1&amp;hb=1" title=""/>
              <p:cNvSpPr/>
              <p:nvPr/>
            </p:nvSpPr>
            <p:spPr>
              <a:xfrm>
                <a:off x="932688" y="3367696"/>
                <a:ext cx="8083296" cy="26031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A.电压表的示数变化范围为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B.电流表的示数变化范围为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C.滑动变阻器允许接入电路的阻值范围为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消耗电功率的范围为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61_4#a4aebfa70.choices?htil=10&amp;vcp=1&amp;vop=1&amp;vis=1&amp;pid=e1cf8193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367696"/>
                <a:ext cx="8083296" cy="2603119"/>
              </a:xfrm>
              <a:prstGeom prst="rect">
                <a:avLst/>
              </a:prstGeom>
              <a:blipFill rotWithShape="1">
                <a:blip r:embed="rId5"/>
                <a:stretch>
                  <a:fillRect l="-6" t="-11" r="3" b="-1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63_1#296551de5?iti=11&amp;htil=11&amp;vcp=1&amp;vop=1&amp;vis=1&amp;pid=e1cf81931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4906" y="1537176"/>
            <a:ext cx="2916936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63_2#296551de5?iti=11&amp;htil=11&amp;vcp=1&amp;vop=1&amp;vis=1&amp;pid=e1cf81931&amp;color=0,0,0&amp;vtp=1&amp;bbb=1" title=""/>
          <p:cNvSpPr/>
          <p:nvPr/>
        </p:nvSpPr>
        <p:spPr>
          <a:xfrm>
            <a:off x="9178068" y="354784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图24-9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63_3#296551de5?htil=11&amp;vcp=1&amp;vop=1&amp;vis=1&amp;pid=e1cf81931&amp;color=0,0,0&amp;vtp=1&amp;bt=1&amp;bbb=1&amp;hb=1&amp;hs=1" title=""/>
              <p:cNvSpPr/>
              <p:nvPr/>
            </p:nvSpPr>
            <p:spPr>
              <a:xfrm>
                <a:off x="932688" y="1518888"/>
                <a:ext cx="7269480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（2025·佛山市顺德区模拟）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小明设计了可通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过挡位调节亮度的台灯，其电路图如图24-9所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闭合后，挡位开关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打至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63_3#296551de5?htil=11&amp;vcp=1&amp;vop=1&amp;vis=1&amp;pid=e1cf8193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18888"/>
                <a:ext cx="7269480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t="-24" r="-45" b="-2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64_1#296551de5.bracket?vcp=1&amp;vop=1&amp;vis=1&amp;pid=e1cf81931&amp;color=0,0,0&amp;vpa=43&amp;vtp=1" title=""/>
          <p:cNvSpPr/>
          <p:nvPr/>
        </p:nvSpPr>
        <p:spPr>
          <a:xfrm>
            <a:off x="2497169" y="3448653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63_4#296551de5.choices?vcp=1&amp;vop=1&amp;vis=1&amp;pid=e1cf81931&amp;color=0,0,0&amp;vtp=1&amp;bbb=1&amp;hs=1" title=""/>
              <p:cNvSpPr/>
              <p:nvPr/>
            </p:nvSpPr>
            <p:spPr>
              <a:xfrm>
                <a:off x="932688" y="4119340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变暗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电流不变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间电压变大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D.电路总功率变大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63_4#296551de5.choices?vcp=1&amp;vop=1&amp;vis=1&amp;pid=e1cf81931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119340"/>
                <a:ext cx="10323576" cy="1201357"/>
              </a:xfrm>
              <a:prstGeom prst="rect">
                <a:avLst/>
              </a:prstGeom>
              <a:blipFill rotWithShape="1">
                <a:blip r:embed="rId5"/>
                <a:stretch>
                  <a:fillRect l="-5" t="-8" r="2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65_1#5a3473072?iti=12&amp;htil=12&amp;vcp=1&amp;vop=1&amp;vis=1&amp;pid=e1cf8193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3432" y="774863"/>
            <a:ext cx="3282696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65_2#5a3473072?iti=12&amp;htil=12&amp;vcp=1&amp;vop=1&amp;vis=1&amp;pid=e1cf81931&amp;color=0,0,0&amp;vtp=1&amp;bbb=1" title=""/>
          <p:cNvSpPr/>
          <p:nvPr/>
        </p:nvSpPr>
        <p:spPr>
          <a:xfrm>
            <a:off x="8910574" y="2557118"/>
            <a:ext cx="1268412" cy="5414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图24-10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65_3#5a3473072?htil=12&amp;vcp=1&amp;vop=1&amp;vis=1&amp;pid=e1cf81931&amp;color=0,0,0&amp;vtp=1&amp;bt=1&amp;bbb=1&amp;hb=1" title=""/>
              <p:cNvSpPr/>
              <p:nvPr/>
            </p:nvSpPr>
            <p:spPr>
              <a:xfrm>
                <a:off x="932688" y="720000"/>
                <a:ext cx="6903720" cy="17442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小明设计的质量测量仪如图24-10所示，电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源电压保持不变，闭合开关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后，下列说法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65_3#5a3473072?htil=12&amp;vcp=1&amp;vop=1&amp;vis=1&amp;pid=e1cf8193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6903720" cy="1744282"/>
              </a:xfrm>
              <a:prstGeom prst="rect">
                <a:avLst/>
              </a:prstGeom>
              <a:blipFill rotWithShape="1">
                <a:blip r:embed="rId4"/>
                <a:stretch>
                  <a:fillRect l="-7" t="-31" r="-158" b="-3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66_1#5a3473072.bracket?vcp=1&amp;vop=1&amp;vis=1&amp;pid=e1cf81931&amp;color=0,0,0&amp;vpa=44&amp;vtp=1" title=""/>
          <p:cNvSpPr/>
          <p:nvPr/>
        </p:nvSpPr>
        <p:spPr>
          <a:xfrm>
            <a:off x="3008344" y="1922881"/>
            <a:ext cx="495300" cy="5297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65_4#5a3473072.choices?htil=12&amp;vcp=1&amp;vop=1&amp;vis=1&amp;pid=e1cf81931&amp;color=0,0,0&amp;vtp=1&amp;bbb=1&amp;hb=1" title=""/>
              <p:cNvSpPr/>
              <p:nvPr/>
            </p:nvSpPr>
            <p:spPr>
              <a:xfrm>
                <a:off x="932688" y="2471774"/>
                <a:ext cx="6903720" cy="35730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A.不放重物时，小灯泡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的亮度最暗</a:t>
                </a:r>
                <a:endParaRPr lang="en-US" altLang="zh-CN" sz="28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B.与电流表相比，用电压表的示数表示重物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的质量，更符合人们的思维习惯</a:t>
                </a:r>
                <a:endParaRPr lang="en-US" altLang="zh-CN" sz="280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C.重物的质量越大，电流表示数越小，电压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表示数也越小</a:t>
                </a:r>
                <a:endParaRPr lang="en-US" altLang="zh-CN" sz="280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D.重物的质量越小，电路消耗的总功率越小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65_4#5a3473072.choices?htil=12&amp;vcp=1&amp;vop=1&amp;vis=1&amp;pid=e1cf8193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471774"/>
                <a:ext cx="6903720" cy="3573082"/>
              </a:xfrm>
              <a:prstGeom prst="rect">
                <a:avLst/>
              </a:prstGeom>
              <a:blipFill rotWithShape="1">
                <a:blip r:embed="rId5"/>
                <a:stretch>
                  <a:fillRect l="-7" t="-10" r="7" b="-1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67_1#dd0da8faf?iti=13&amp;htil=13&amp;vcp=1&amp;vop=1&amp;vis=1&amp;pid=e1cf81931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9257" y="738288"/>
            <a:ext cx="2625772" cy="283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67_2#dd0da8faf?iti=13&amp;htil=13&amp;vcp=1&amp;vop=1&amp;vis=1&amp;pid=e1cf81931&amp;color=0,0,0&amp;vtp=1&amp;bbb=1" title=""/>
          <p:cNvSpPr/>
          <p:nvPr/>
        </p:nvSpPr>
        <p:spPr>
          <a:xfrm>
            <a:off x="9157747" y="3702532"/>
            <a:ext cx="1248791" cy="5414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5_BD.67_3#dd0da8faf?htil=13&amp;vcp=1&amp;vop=1&amp;vis=1&amp;pid=e1cf81931&amp;color=0,0,0&amp;vtp=1&amp;bt=1&amp;bbb=1&amp;hb=1&amp;hs=1" title=""/>
              <p:cNvSpPr/>
              <p:nvPr/>
            </p:nvSpPr>
            <p:spPr>
              <a:xfrm>
                <a:off x="932688" y="720000"/>
                <a:ext cx="7461504" cy="35730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（2025·广州市从化区模拟）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“街电”遍布扬城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的公共场所。如图24-11所示，移动充电宝插入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柜机充电时，电能转化为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能。小明断开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家中其他所有用电器，仅让一煮蛋器工作，观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察到自家参数为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𝐢𝐦𝐩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的电能表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内指示灯闪烁了64次，则该煮蛋器工作的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5_BD.67_3#dd0da8faf?htil=13&amp;vcp=1&amp;vop=1&amp;vis=1&amp;pid=e1cf8193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7461504" cy="3573082"/>
              </a:xfrm>
              <a:prstGeom prst="rect">
                <a:avLst/>
              </a:prstGeom>
              <a:blipFill rotWithShape="1">
                <a:blip r:embed="rId4"/>
                <a:stretch>
                  <a:fillRect l="-7" t="-15" r="-41"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68_1#dd0da8faf.blank?vcp=1&amp;vop=1&amp;vis=1&amp;pid=e1cf81931&amp;color=0,0,0&amp;vpa=45&amp;vtp=1&amp;bbb=1" title=""/>
          <p:cNvSpPr/>
          <p:nvPr/>
        </p:nvSpPr>
        <p:spPr>
          <a:xfrm>
            <a:off x="4872069" y="1904783"/>
            <a:ext cx="973138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化学</a:t>
            </a:r>
            <a:endParaRPr lang="en-US" altLang="zh-CN" sz="2800"/>
          </a:p>
        </p:txBody>
      </p:sp>
      <p:sp>
        <p:nvSpPr>
          <p:cNvPr id="6" name="QB_5_AN.69_1#dd0da8faf.blank?vcp=1&amp;vop=1&amp;vis=1&amp;pid=e1cf81931&amp;color=0,0,0&amp;vpa=46&amp;vtp=1&amp;bbb=1" title=""/>
          <p:cNvSpPr/>
          <p:nvPr/>
        </p:nvSpPr>
        <p:spPr>
          <a:xfrm>
            <a:off x="2728944" y="4263935"/>
            <a:ext cx="792163" cy="5487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400</a:t>
            </a:r>
            <a:endParaRPr lang="en-US" altLang="zh-CN" sz="2800"/>
          </a:p>
        </p:txBody>
      </p:sp>
      <p:sp>
        <p:nvSpPr>
          <p:cNvPr id="7" name="QB_5_AN.70_1#dd0da8faf.blank?vcp=1&amp;vop=1&amp;vis=1&amp;pid=e1cf81931&amp;color=0,0,0&amp;vpa=47&amp;vtp=1&amp;bbb=1" title=""/>
          <p:cNvSpPr/>
          <p:nvPr/>
        </p:nvSpPr>
        <p:spPr>
          <a:xfrm>
            <a:off x="6996145" y="5463133"/>
            <a:ext cx="614363" cy="5297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90</a:t>
            </a:r>
            <a:endParaRPr lang="en-US" altLang="zh-CN" sz="2800"/>
          </a:p>
        </p:txBody>
      </p:sp>
      <mc:AlternateContent>
        <mc:Choice Requires="a14">
          <p:sp>
            <p:nvSpPr>
              <p:cNvPr id="8" name="QB_5_BD.67_3#dd0da8faf?htil=13&amp;vcp=1&amp;vop=1&amp;vis=1&amp;pid=e1cf81931&amp;color=0,0,0&amp;vtp=1&amp;bt=1&amp;bbb=1&amp;hb=1&amp;hs=1" title=""/>
              <p:cNvSpPr/>
              <p:nvPr/>
            </p:nvSpPr>
            <p:spPr>
              <a:xfrm>
                <a:off x="932688" y="4298352"/>
                <a:ext cx="10320018" cy="17442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实际功率为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。若规格为“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 的白炽灯与“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𝐋𝐄𝐃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灯正常发光时亮度相当，若白炽灯正常发光效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𝐋𝐄𝐃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灯正常发光效率约为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%。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B_5_BD.67_3#dd0da8faf?htil=13&amp;vcp=1&amp;vop=1&amp;vis=1&amp;pid=e1cf8193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298352"/>
                <a:ext cx="10320018" cy="1744282"/>
              </a:xfrm>
              <a:prstGeom prst="rect">
                <a:avLst/>
              </a:prstGeom>
              <a:blipFill rotWithShape="1">
                <a:blip r:embed="rId5"/>
                <a:stretch>
                  <a:fillRect l="-5" t="-2" r="-303" b="-3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71_1#86649ba8f?iti=14&amp;htil=14&amp;vcp=1&amp;vop=1&amp;vis=1&amp;pid=e1cf81931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6640" y="923512"/>
            <a:ext cx="3831336" cy="32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71_2#86649ba8f?iti=14&amp;htil=14&amp;vcp=1&amp;vop=1&amp;vis=1&amp;pid=e1cf81931&amp;color=0,0,0&amp;vtp=1&amp;bbb=1" title=""/>
          <p:cNvSpPr/>
          <p:nvPr/>
        </p:nvSpPr>
        <p:spPr>
          <a:xfrm>
            <a:off x="8688102" y="432406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图24-12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5_BD.71_3#86649ba8f?htil=14&amp;vcp=1&amp;vop=1&amp;vis=1&amp;pid=e1cf81931&amp;color=0,0,0&amp;vtp=1&amp;bt=1&amp;bbb=1&amp;hb=1" title=""/>
              <p:cNvSpPr/>
              <p:nvPr/>
            </p:nvSpPr>
            <p:spPr>
              <a:xfrm>
                <a:off x="932688" y="905224"/>
                <a:ext cx="6355080" cy="5087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（2025·深圳市罗湖区模拟）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如图24-12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所示，某汽车品牌发布的全液冷“兆瓦闪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充”技术在充电领域引起了巨大反响。该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充电柱最大输出功率可以达到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它支持最高充电电压达到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高输出电流为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A。若按宣传的充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电“1秒2公里”，每公里只需花费0.15元，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则该充电桩的计费为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元/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5_BD.71_3#86649ba8f?htil=14&amp;vcp=1&amp;vop=1&amp;vis=1&amp;pid=e1cf8193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05224"/>
                <a:ext cx="6355080" cy="5087557"/>
              </a:xfrm>
              <a:prstGeom prst="rect">
                <a:avLst/>
              </a:prstGeom>
              <a:blipFill rotWithShape="1">
                <a:blip r:embed="rId4"/>
                <a:stretch>
                  <a:fillRect l="-8" t="-7" r="-5028" b="-1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72_1#86649ba8f.blank?vcp=1&amp;vop=1&amp;vis=1&amp;pid=e1cf81931&amp;color=0,0,0&amp;vpa=48&amp;vtp=1&amp;bbb=1" title=""/>
          <p:cNvSpPr/>
          <p:nvPr/>
        </p:nvSpPr>
        <p:spPr>
          <a:xfrm>
            <a:off x="3086131" y="4113244"/>
            <a:ext cx="11493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000</a:t>
            </a:r>
            <a:endParaRPr lang="en-US" altLang="zh-CN" sz="2800"/>
          </a:p>
        </p:txBody>
      </p:sp>
      <p:sp>
        <p:nvSpPr>
          <p:cNvPr id="6" name="QB_5_AN.73_1#86649ba8f.blank?vcp=1&amp;vop=1&amp;vis=1&amp;pid=e1cf81931&amp;color=0,0,0&amp;vpa=49&amp;vtp=1&amp;bbb=1" title=""/>
          <p:cNvSpPr/>
          <p:nvPr/>
        </p:nvSpPr>
        <p:spPr>
          <a:xfrm>
            <a:off x="4119594" y="5387689"/>
            <a:ext cx="8810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1.08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b40ba690e.fixed?vcp=1&amp;pid=c664befd4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b40ba690e.fixed?vcp=1&amp;pid=c664befd4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b40ba690e.fixed?vcp=1&amp;pid=c664befd4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74_1#534b6bf36?iti=15&amp;htil=15&amp;vcp=1&amp;vop=1&amp;vis=1&amp;pid=e1cf81931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0916" y="738288"/>
            <a:ext cx="2199396" cy="19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74_2#534b6bf36?iti=15&amp;htil=15&amp;vcp=1&amp;vop=1&amp;vis=1&amp;pid=e1cf81931&amp;color=0,0,0&amp;vtp=1&amp;bbb=1" title=""/>
          <p:cNvSpPr/>
          <p:nvPr/>
        </p:nvSpPr>
        <p:spPr>
          <a:xfrm>
            <a:off x="9366407" y="2801086"/>
            <a:ext cx="1268412" cy="4966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74_3#534b6bf36?htil=15&amp;vcp=1&amp;vop=1&amp;vis=1&amp;pid=e1cf81931&amp;color=0,0,0&amp;vtp=1&amp;bt=1&amp;bbb=1&amp;hb=1&amp;hs=1" title=""/>
              <p:cNvSpPr/>
              <p:nvPr/>
            </p:nvSpPr>
            <p:spPr>
              <a:xfrm>
                <a:off x="932688" y="720000"/>
                <a:ext cx="7744968" cy="21633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（2025·佛山市南海区模拟）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如图24-13所示，一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个额定电压为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的小灯泡与阻值为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的定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串联接入电路中，电源电压为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。闭合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开关后，电路中的电流大小为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74_3#534b6bf36?htil=15&amp;vcp=1&amp;vop=1&amp;vis=1&amp;pid=e1cf8193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7744968" cy="2163382"/>
              </a:xfrm>
              <a:prstGeom prst="rect">
                <a:avLst/>
              </a:prstGeom>
              <a:blipFill rotWithShape="1">
                <a:blip r:embed="rId4"/>
                <a:stretch>
                  <a:fillRect l="-7" t="-25" r="-1045" b="-2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6_BD.75_1#8eb0d21aa?htil=15&amp;vcp=1&amp;vop=1&amp;vis=1&amp;pid=534b6bf36&amp;color=0,0,0&amp;vtp=1&amp;bbb=1" title=""/>
              <p:cNvSpPr/>
              <p:nvPr/>
            </p:nvSpPr>
            <p:spPr>
              <a:xfrm>
                <a:off x="932688" y="2928530"/>
                <a:ext cx="7744968" cy="4965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小灯泡的此时的电阻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BD.75_1#8eb0d21aa?htil=15&amp;vcp=1&amp;vop=1&amp;vis=1&amp;pid=534b6bf3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928530"/>
                <a:ext cx="7744968" cy="496507"/>
              </a:xfrm>
              <a:prstGeom prst="rect">
                <a:avLst/>
              </a:prstGeom>
              <a:blipFill rotWithShape="1">
                <a:blip r:embed="rId5"/>
                <a:stretch>
                  <a:fillRect l="-7" t="-110" r="5" b="-98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AN.76_1#8eb0d21aa?vcp=1&amp;vop=1&amp;vis=1&amp;pid=534b6bf36&amp;color=0,0,0&amp;vtp=1&amp;bbb=1&amp;hb=1&amp;hs=1" title=""/>
              <p:cNvSpPr/>
              <p:nvPr/>
            </p:nvSpPr>
            <p:spPr>
              <a:xfrm>
                <a:off x="932688" y="3434625"/>
                <a:ext cx="10323576" cy="21633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串联，由欧姆定律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可知，电路中的总电阻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小灯泡的电阻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答：小灯泡的电阻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AN.76_1#8eb0d21aa?vcp=1&amp;vop=1&amp;vis=1&amp;pid=534b6bf36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34625"/>
                <a:ext cx="10323576" cy="2163382"/>
              </a:xfrm>
              <a:prstGeom prst="rect">
                <a:avLst/>
              </a:prstGeom>
              <a:blipFill rotWithShape="1">
                <a:blip r:embed="rId6"/>
                <a:stretch>
                  <a:fillRect l="-5" t="-25" r="2" b="-2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77_1#c76b24a4b?iti=16&amp;htil=16&amp;vcp=1&amp;vop=1&amp;vis=1&amp;visfb=1&amp;pid=534b6bf36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7962" y="816197"/>
            <a:ext cx="2060297" cy="18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77_2#c76b24a4b?iti=16&amp;htil=16&amp;vcp=1&amp;vop=1&amp;vis=1&amp;visfb=1&amp;pid=534b6bf36&amp;color=0,0,0&amp;vtp=1&amp;bbb=1" title=""/>
          <p:cNvSpPr/>
          <p:nvPr/>
        </p:nvSpPr>
        <p:spPr>
          <a:xfrm>
            <a:off x="9143905" y="2752757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图24-13</a:t>
            </a:r>
            <a:endParaRPr lang="en-US" altLang="zh-CN" sz="2800"/>
          </a:p>
        </p:txBody>
      </p:sp>
      <p:sp>
        <p:nvSpPr>
          <p:cNvPr id="4" name="QO_6_BD.77_3#c76b24a4b?htil=16&amp;vcp=1&amp;vop=1&amp;vis=1&amp;pid=534b6bf36&amp;color=0,0,0&amp;vtp=1&amp;bt=1&amp;bbb=1&amp;hs=1" title=""/>
          <p:cNvSpPr/>
          <p:nvPr/>
        </p:nvSpPr>
        <p:spPr>
          <a:xfrm>
            <a:off x="932688" y="797908"/>
            <a:ext cx="774496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小灯泡的此时的实际功率；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78_1#c76b24a4b?htil=16&amp;vcp=1&amp;vop=1&amp;vis=1&amp;pid=534b6bf36&amp;color=0,0,0&amp;vtp=1&amp;bbb=1&amp;hs=1" title=""/>
              <p:cNvSpPr/>
              <p:nvPr/>
            </p:nvSpPr>
            <p:spPr>
              <a:xfrm>
                <a:off x="932688" y="1362551"/>
                <a:ext cx="7744968" cy="1899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𝑼𝑰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得，小灯泡的实际功率为</a:t>
                </a:r>
                <a:endParaRPr lang="en-US" altLang="zh-CN" sz="2800"/>
              </a:p>
              <a:p>
                <a:pPr latinLnBrk="1">
                  <a:lnSpc>
                    <a:spcPts val="52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答：小灯泡的实际功率为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78_1#c76b24a4b?htil=16&amp;vcp=1&amp;vop=1&amp;vis=1&amp;pid=534b6bf36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62551"/>
                <a:ext cx="7744968" cy="1899857"/>
              </a:xfrm>
              <a:prstGeom prst="rect">
                <a:avLst/>
              </a:prstGeom>
              <a:blipFill rotWithShape="1">
                <a:blip r:embed="rId4"/>
                <a:stretch>
                  <a:fillRect l="-7" t="-25" r="5" b="-3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BD.79_1#a6c98a093?vcp=1&amp;vop=1&amp;vis=1&amp;pid=534b6bf36&amp;color=0,0,0&amp;vtp=1&amp;bbb=1&amp;hs=1" title=""/>
              <p:cNvSpPr/>
              <p:nvPr/>
            </p:nvSpPr>
            <p:spPr>
              <a:xfrm>
                <a:off x="932688" y="3334036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此电路中定值电阻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发出的热量。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BD.79_1#a6c98a093?vcp=1&amp;vop=1&amp;vis=1&amp;pid=534b6bf36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334036"/>
                <a:ext cx="10323576" cy="563182"/>
              </a:xfrm>
              <a:prstGeom prst="rect">
                <a:avLst/>
              </a:prstGeom>
              <a:blipFill rotWithShape="1">
                <a:blip r:embed="rId5"/>
                <a:stretch>
                  <a:fillRect l="-5" t="-51" r="2" b="-12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6_AN.80_1#a6c98a093?vcp=1&amp;vop=1&amp;vis=1&amp;pid=534b6bf36&amp;color=0,0,0&amp;vtp=1&amp;bbb=1" title=""/>
              <p:cNvSpPr/>
              <p:nvPr/>
            </p:nvSpPr>
            <p:spPr>
              <a:xfrm>
                <a:off x="932688" y="3899949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发出的热量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𝑸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发出的热量为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6_AN.80_1#a6c98a093?vcp=1&amp;vop=1&amp;vis=1&amp;pid=534b6bf3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899949"/>
                <a:ext cx="10323576" cy="1849057"/>
              </a:xfrm>
              <a:prstGeom prst="rect">
                <a:avLst/>
              </a:prstGeom>
              <a:blipFill rotWithShape="1">
                <a:blip r:embed="rId6"/>
                <a:stretch>
                  <a:fillRect l="-5" t="-22" r="2" b="-3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0022db247.fixed?vcp=1&amp;pid=c664befd4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0022db247.fixed?vcp=1&amp;pid=c664befd4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0022db247.fixed?vcp=1&amp;pid=c664befd4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81_1#3f5b9614b?iti=17&amp;htil=17&amp;vcp=1&amp;vop=1&amp;vis=1&amp;pid=0022db247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7968" y="738288"/>
            <a:ext cx="2350008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81_2#3f5b9614b?iti=17&amp;htil=17&amp;vcp=1&amp;vop=1&amp;vis=1&amp;pid=0022db247&amp;color=0,0,0&amp;vtp=1&amp;bbb=1" title=""/>
          <p:cNvSpPr/>
          <p:nvPr/>
        </p:nvSpPr>
        <p:spPr>
          <a:xfrm>
            <a:off x="9428766" y="3735996"/>
            <a:ext cx="1268412" cy="5446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图24-14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81_3#3f5b9614b?htil=17&amp;vcp=1&amp;vop=1&amp;vis=1&amp;pid=0022db247&amp;color=0,0,0&amp;vtp=1&amp;bt=1&amp;bbb=1&amp;hb=1&amp;hs=1" title=""/>
              <p:cNvSpPr/>
              <p:nvPr/>
            </p:nvSpPr>
            <p:spPr>
              <a:xfrm>
                <a:off x="932688" y="720000"/>
                <a:ext cx="7836408" cy="17696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小明设计了可改变灯泡亮度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的电路，如图24-14，电源电压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标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有“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”。定值电阻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81_3#3f5b9614b?htil=17&amp;vcp=1&amp;vop=1&amp;vis=1&amp;pid=0022db247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7836408" cy="1769682"/>
              </a:xfrm>
              <a:prstGeom prst="rect">
                <a:avLst/>
              </a:prstGeom>
              <a:blipFill rotWithShape="1">
                <a:blip r:embed="rId4"/>
                <a:stretch>
                  <a:fillRect l="-6" t="-31" r="5" b="-3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6_BD.82_1#e10ddc540?htil=17&amp;vcp=1&amp;vop=1&amp;vis=1&amp;pid=3f5b9614b&amp;color=0,0,0&amp;vtp=1&amp;bbb=1&amp;hs=1" title=""/>
              <p:cNvSpPr/>
              <p:nvPr/>
            </p:nvSpPr>
            <p:spPr>
              <a:xfrm>
                <a:off x="932688" y="2560230"/>
                <a:ext cx="7836408" cy="5441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拨到1处时，闭合开关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的电功率。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BD.82_1#e10ddc540?htil=17&amp;vcp=1&amp;vop=1&amp;vis=1&amp;pid=3f5b9614b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560230"/>
                <a:ext cx="7836408" cy="544132"/>
              </a:xfrm>
              <a:prstGeom prst="rect">
                <a:avLst/>
              </a:prstGeom>
              <a:blipFill rotWithShape="1">
                <a:blip r:embed="rId5"/>
                <a:stretch>
                  <a:fillRect l="-6" t="-100" r="5" b="-11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AN.83_1#e10ddc540?htil=17&amp;vcp=1&amp;vop=1&amp;vis=1&amp;pid=3f5b9614b&amp;color=0,0,0&amp;vtp=1&amp;bbb=1&amp;hb=1&amp;hs=1" title=""/>
              <p:cNvSpPr/>
              <p:nvPr/>
            </p:nvSpPr>
            <p:spPr>
              <a:xfrm>
                <a:off x="932688" y="3116744"/>
                <a:ext cx="7836408" cy="11473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拨到1处时，闭合开关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，电路中只有灯泡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工作。电源电压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标有“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”，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AN.83_1#e10ddc540?htil=17&amp;vcp=1&amp;vop=1&amp;vis=1&amp;pid=3f5b9614b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116744"/>
                <a:ext cx="7836408" cy="1147382"/>
              </a:xfrm>
              <a:prstGeom prst="rect">
                <a:avLst/>
              </a:prstGeom>
              <a:blipFill rotWithShape="1">
                <a:blip r:embed="rId6"/>
                <a:stretch>
                  <a:fillRect l="-6" t="-14" r="-4703" b="-5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6_AN.83_1#e10ddc540?htil=17&amp;vcp=1&amp;vop=1&amp;vis=1&amp;pid=3f5b9614b&amp;color=0,0,0&amp;vtp=1&amp;bbb=1&amp;hb=1&amp;hs=1" title=""/>
              <p:cNvSpPr/>
              <p:nvPr/>
            </p:nvSpPr>
            <p:spPr>
              <a:xfrm>
                <a:off x="935991" y="4264951"/>
                <a:ext cx="10320018" cy="17696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可知通过灯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的电功率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拨到1处时，闭合开关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6_AN.83_1#e10ddc540?htil=17&amp;vcp=1&amp;vop=1&amp;vis=1&amp;pid=3f5b9614b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264951"/>
                <a:ext cx="10320018" cy="1769682"/>
              </a:xfrm>
              <a:prstGeom prst="rect">
                <a:avLst/>
              </a:prstGeom>
              <a:blipFill rotWithShape="1">
                <a:blip r:embed="rId7"/>
                <a:stretch>
                  <a:fillRect t="-16" r="6" b="-3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2344400" y="10642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84_1#881253169?vcp=1&amp;vop=1&amp;vis=1&amp;pid=3f5b9614b&amp;color=0,0,0&amp;vtp=1&amp;bt=1&amp;bbb=1&amp;hb=1" title=""/>
              <p:cNvSpPr/>
              <p:nvPr/>
            </p:nvSpPr>
            <p:spPr>
              <a:xfrm>
                <a:off x="932688" y="91614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拨到2处时，闭合开关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消耗的电能。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84_1#881253169?vcp=1&amp;vop=1&amp;vis=1&amp;pid=3f5b9614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1614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2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AN.85_1#881253169?iti=18&amp;htil=18&amp;vcp=1&amp;vop=1&amp;vis=1&amp;visfb=1&amp;pid=3f5b9614b&amp;color=0,0,0&amp;tib=255,255,255&amp;vtp=1&amp;hs=1&amp;hs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5070" y="2150459"/>
            <a:ext cx="2350008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AN.85_2#881253169?iti=18&amp;htil=18&amp;vcp=1&amp;vop=1&amp;vis=1&amp;visfb=1&amp;pid=3f5b9614b&amp;color=0,0,0&amp;vtp=1&amp;bbb=1" title=""/>
          <p:cNvSpPr/>
          <p:nvPr/>
        </p:nvSpPr>
        <p:spPr>
          <a:xfrm>
            <a:off x="9355868" y="5148675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图24-14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85_3#881253169?htil=18&amp;vcp=1&amp;vop=1&amp;vis=1&amp;pid=3f5b9614b&amp;color=0,0,0&amp;vtp=1&amp;bbb=1&amp;hb=1&amp;hs=1" title=""/>
              <p:cNvSpPr/>
              <p:nvPr/>
            </p:nvSpPr>
            <p:spPr>
              <a:xfrm>
                <a:off x="932688" y="2123027"/>
                <a:ext cx="7836408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拨到2处时，闭合开关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与电阻串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联，电流表测量的是电路中的电流。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两端的电压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,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根据串联电路的电压特点可知：灯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此时两端的电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压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,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消耗的电能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85_3#881253169?htil=18&amp;vcp=1&amp;vop=1&amp;vis=1&amp;pid=3f5b9614b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123027"/>
                <a:ext cx="7836408" cy="3792157"/>
              </a:xfrm>
              <a:prstGeom prst="rect">
                <a:avLst/>
              </a:prstGeom>
              <a:blipFill rotWithShape="1">
                <a:blip r:embed="rId5"/>
                <a:stretch>
                  <a:fillRect l="-6" t="-6" r="5" b="-1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AN.85_3#881253169?htil=18&amp;vcp=1&amp;vop=1&amp;vis=1&amp;pid=3f5b9614b&amp;color=0,0,0&amp;vtp=1&amp;bbb=1&amp;hb=1&amp;hs=1" title=""/>
              <p:cNvSpPr/>
              <p:nvPr/>
            </p:nvSpPr>
            <p:spPr>
              <a:xfrm>
                <a:off x="935992" y="970330"/>
                <a:ext cx="7824977" cy="1849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拨到2处时，闭合开关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的电能为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AN.85_3#881253169?htil=18&amp;vcp=1&amp;vop=1&amp;vis=1&amp;pid=3f5b9614b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2" y="970330"/>
                <a:ext cx="7824977" cy="1849057"/>
              </a:xfrm>
              <a:prstGeom prst="rect">
                <a:avLst/>
              </a:prstGeom>
              <a:blipFill rotWithShape="1">
                <a:blip r:embed="rId2"/>
                <a:stretch>
                  <a:fillRect t="-3" r="7" b="-37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AN.85_1#881253169?iti=24&amp;htil=18&amp;vcp=1&amp;vop=1&amp;vis=1&amp;visfb=1&amp;pid=3f5b9614b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1610" y="1159583"/>
            <a:ext cx="2350008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AN.85_2#881253169?iti=24&amp;htil=18&amp;vcp=1&amp;vop=1&amp;vis=1&amp;visfb=1&amp;pid=3f5b9614b&amp;color=0,0,0&amp;vtp=1&amp;bbb=1" title=""/>
          <p:cNvSpPr/>
          <p:nvPr/>
        </p:nvSpPr>
        <p:spPr>
          <a:xfrm>
            <a:off x="9352408" y="4117159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86_1#5cf78f51d?iti=19&amp;htil=19&amp;vcp=1&amp;vop=1&amp;vis=1&amp;pid=0022db247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9918" y="738287"/>
            <a:ext cx="3236976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86_2#5cf78f51d?iti=19&amp;htil=19&amp;vcp=1&amp;vop=1&amp;vis=1&amp;pid=0022db247&amp;color=0,0,0&amp;vtp=1&amp;bbb=1" title=""/>
          <p:cNvSpPr/>
          <p:nvPr/>
        </p:nvSpPr>
        <p:spPr>
          <a:xfrm>
            <a:off x="8964200" y="3398175"/>
            <a:ext cx="1268412" cy="5158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86_3#5cf78f51d?htil=19&amp;vcp=1&amp;vop=1&amp;vis=1&amp;pid=0022db247&amp;color=0,0,0&amp;vtp=1&amp;bt=1&amp;bbb=1&amp;hb=1&amp;hs=1" title=""/>
              <p:cNvSpPr/>
              <p:nvPr/>
            </p:nvSpPr>
            <p:spPr>
              <a:xfrm>
                <a:off x="932688" y="720000"/>
                <a:ext cx="6949440" cy="28428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某消毒柜具有高温消毒和紫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外线杀菌功能，其简化电路如图24-15所示。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发热电阻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，紫外灯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规格为“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”。闭合开关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，消毒柜正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常工作。求：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86_3#5cf78f51d?htil=19&amp;vcp=1&amp;vop=1&amp;vis=1&amp;pid=0022db247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6949440" cy="2842832"/>
              </a:xfrm>
              <a:prstGeom prst="rect">
                <a:avLst/>
              </a:prstGeom>
              <a:blipFill rotWithShape="1">
                <a:blip r:embed="rId4"/>
                <a:stretch>
                  <a:fillRect l="-7" t="-19" r="-1135" b="-18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6_BD.87_1#075ad3935?htil=19&amp;vcp=1&amp;vop=1&amp;vis=1&amp;pid=5cf78f51d&amp;color=0,0,0&amp;vtp=1&amp;bbb=1" title=""/>
              <p:cNvSpPr/>
              <p:nvPr/>
            </p:nvSpPr>
            <p:spPr>
              <a:xfrm>
                <a:off x="932688" y="3588929"/>
                <a:ext cx="6949440" cy="515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BD.87_1#075ad3935?htil=19&amp;vcp=1&amp;vop=1&amp;vis=1&amp;pid=5cf78f51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588929"/>
                <a:ext cx="6949440" cy="515557"/>
              </a:xfrm>
              <a:prstGeom prst="rect">
                <a:avLst/>
              </a:prstGeom>
              <a:blipFill rotWithShape="1">
                <a:blip r:embed="rId5"/>
                <a:stretch>
                  <a:fillRect l="-7" t="-106" r="7" b="-10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AN.88_1#075ad3935?vcp=1&amp;vop=1&amp;vis=1&amp;pid=5cf78f51d&amp;color=0,0,0&amp;vtp=1&amp;bbb=1&amp;hb=1&amp;hs=1" title=""/>
              <p:cNvSpPr/>
              <p:nvPr/>
            </p:nvSpPr>
            <p:spPr>
              <a:xfrm>
                <a:off x="932688" y="4107597"/>
                <a:ext cx="10323576" cy="16744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，灯泡和电阻并联，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，通过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𝟐𝟐𝟎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��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答：通过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AN.88_1#075ad3935?vcp=1&amp;vop=1&amp;vis=1&amp;pid=5cf78f51d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107597"/>
                <a:ext cx="10323576" cy="1674432"/>
              </a:xfrm>
              <a:prstGeom prst="rect">
                <a:avLst/>
              </a:prstGeom>
              <a:blipFill rotWithShape="1">
                <a:blip r:embed="rId6"/>
                <a:stretch>
                  <a:fillRect l="-5" t="-25" r="2" b="-3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89_1#997bf3386?iti=20&amp;htil=20&amp;vcp=1&amp;vop=1&amp;vis=1&amp;visfb=1&amp;pid=5cf78f51d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0436" y="720000"/>
            <a:ext cx="2640187" cy="20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89_2#997bf3386?iti=20&amp;htil=20&amp;vcp=1&amp;vop=1&amp;vis=1&amp;visfb=1&amp;pid=5cf78f51d&amp;color=0,0,0&amp;vtp=1&amp;bbb=1" title=""/>
          <p:cNvSpPr/>
          <p:nvPr/>
        </p:nvSpPr>
        <p:spPr>
          <a:xfrm>
            <a:off x="8176323" y="2886240"/>
            <a:ext cx="1268412" cy="4933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BD.89_3#997bf3386?htil=20&amp;vcp=1&amp;vop=1&amp;vis=1&amp;pid=5cf78f51d&amp;color=0,0,0&amp;vtp=1&amp;bt=1&amp;bbb=1&amp;hs=1" title=""/>
              <p:cNvSpPr/>
              <p:nvPr/>
            </p:nvSpPr>
            <p:spPr>
              <a:xfrm>
                <a:off x="932688" y="732699"/>
                <a:ext cx="6949440" cy="4869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的电功率；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89_3#997bf3386?htil=20&amp;vcp=1&amp;vop=1&amp;vis=1&amp;pid=5cf78f51d&amp;color=0,0,0&amp;vtp=1&amp;bt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32699"/>
                <a:ext cx="6949440" cy="486982"/>
              </a:xfrm>
              <a:prstGeom prst="rect">
                <a:avLst/>
              </a:prstGeom>
              <a:blipFill rotWithShape="1">
                <a:blip r:embed="rId4"/>
                <a:stretch>
                  <a:fillRect l="-7" t="-112" r="7" b="-9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6_AN.90_1#997bf3386?htil=20&amp;vcp=1&amp;vop=1&amp;vis=1&amp;pid=5cf78f51d&amp;color=0,0,0&amp;vtp=1&amp;bbb=1&amp;hb=1&amp;hs=1" title=""/>
              <p:cNvSpPr/>
              <p:nvPr/>
            </p:nvSpPr>
            <p:spPr>
              <a:xfrm>
                <a:off x="932688" y="1227682"/>
                <a:ext cx="6949440" cy="1569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的电功率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的电功率是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90_1#997bf3386?htil=20&amp;vcp=1&amp;vop=1&amp;vis=1&amp;pid=5cf78f51d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27682"/>
                <a:ext cx="6949440" cy="1569657"/>
              </a:xfrm>
              <a:prstGeom prst="rect">
                <a:avLst/>
              </a:prstGeom>
              <a:blipFill rotWithShape="1">
                <a:blip r:embed="rId5"/>
                <a:stretch>
                  <a:fillRect l="-7" t="-14" r="7"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BD.91_1#fb0cc8212?vcp=1&amp;vop=1&amp;vis=1&amp;pid=5cf78f51d&amp;color=0,0,0&amp;vtp=1&amp;bbb=1&amp;hs=1" title=""/>
              <p:cNvSpPr/>
              <p:nvPr/>
            </p:nvSpPr>
            <p:spPr>
              <a:xfrm>
                <a:off x="932688" y="2897670"/>
                <a:ext cx="10323576" cy="4869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消耗的电能。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BD.91_1#fb0cc8212?vcp=1&amp;vop=1&amp;vis=1&amp;pid=5cf78f51d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897670"/>
                <a:ext cx="10323576" cy="486982"/>
              </a:xfrm>
              <a:prstGeom prst="rect">
                <a:avLst/>
              </a:prstGeom>
              <a:blipFill rotWithShape="1">
                <a:blip r:embed="rId6"/>
                <a:stretch>
                  <a:fillRect l="-5" t="-34" r="2" b="-9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6_AN.92_1#fb0cc8212?vcp=1&amp;vop=1&amp;vis=1&amp;pid=5cf78f51d&amp;color=0,0,0&amp;vtp=1&amp;bbb=1" title=""/>
              <p:cNvSpPr/>
              <p:nvPr/>
            </p:nvSpPr>
            <p:spPr>
              <a:xfrm>
                <a:off x="932688" y="3384778"/>
                <a:ext cx="10323576" cy="1569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消耗的电能</a:t>
                </a:r>
                <a:endParaRPr lang="en-US" altLang="zh-CN" sz="2800"/>
              </a:p>
              <a:p>
                <a:pPr latinLnBrk="1">
                  <a:lnSpc>
                    <a:spcPts val="43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消耗的电能是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6_AN.92_1#fb0cc8212?vcp=1&amp;vop=1&amp;vis=1&amp;pid=5cf78f51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384778"/>
                <a:ext cx="10323576" cy="1569657"/>
              </a:xfrm>
              <a:prstGeom prst="rect">
                <a:avLst/>
              </a:prstGeom>
              <a:blipFill rotWithShape="1">
                <a:blip r:embed="rId7"/>
                <a:stretch>
                  <a:fillRect l="-5" t="-15" r="2"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93_1#206e61b00?vcp=1&amp;vop=1&amp;vis=1&amp;pid=0022db247&amp;color=0,0,0&amp;vtp=1&amp;bt=1&amp;bbb=1&amp;hb=1" title=""/>
              <p:cNvSpPr/>
              <p:nvPr/>
            </p:nvSpPr>
            <p:spPr>
              <a:xfrm>
                <a:off x="932688" y="2505424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（2022·广东节选）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家庭电路中，若用电热水壶加热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的水，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使其温度从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升高到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。此过程中，电热水壶实际消耗的电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能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（选填“大于”“等于”或“小于”）水吸收的热量。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93_1#206e61b00?vcp=1&amp;vop=1&amp;vis=1&amp;pid=0022db24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505424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-1363" b="-3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94_1#206e61b00.blank?vcp=1&amp;vop=1&amp;vis=1&amp;pid=0022db247&amp;color=0,0,0&amp;vpa=50&amp;vtp=1&amp;bbb=1" title=""/>
          <p:cNvSpPr/>
          <p:nvPr/>
        </p:nvSpPr>
        <p:spPr>
          <a:xfrm>
            <a:off x="1300195" y="374938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大于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95_1#d59373fc6?iti=21&amp;htil=21&amp;vcp=1&amp;vop=1&amp;vis=1&amp;pid=0022db247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1775" y="921004"/>
            <a:ext cx="3108960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95_2#d59373fc6?iti=21&amp;htil=21&amp;vcp=1&amp;vop=1&amp;vis=1&amp;pid=0022db247&amp;color=0,0,0&amp;vtp=1&amp;bbb=1" title=""/>
          <p:cNvSpPr/>
          <p:nvPr/>
        </p:nvSpPr>
        <p:spPr>
          <a:xfrm>
            <a:off x="9032049" y="300482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图24-16</a:t>
            </a:r>
            <a:endParaRPr lang="en-US" altLang="zh-CN" sz="2800"/>
          </a:p>
        </p:txBody>
      </p:sp>
      <p:sp>
        <p:nvSpPr>
          <p:cNvPr id="4" name="QO_5_BD.95_3#d59373fc6?htil=21&amp;vcp=1&amp;vop=1&amp;vis=1&amp;pid=0022db247&amp;color=0,0,0&amp;vtp=1&amp;bt=1&amp;bbb=1&amp;hb=1&amp;hs=1" title=""/>
          <p:cNvSpPr/>
          <p:nvPr/>
        </p:nvSpPr>
        <p:spPr>
          <a:xfrm>
            <a:off x="932688" y="902716"/>
            <a:ext cx="7077456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（2023·广东节选）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阅读材料，回答问题。</a:t>
            </a:r>
            <a:endParaRPr lang="en-US" altLang="zh-CN" sz="2800"/>
          </a:p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风力发电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楷体" panose="02010609060101010101" pitchFamily="34" charset="-122"/>
                <a:cs typeface="Times New Roman" panose="02020603050405020304" pitchFamily="34" charset="-120"/>
              </a:rPr>
              <a:t>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风能是一种清洁的可再生能源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利用风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力发电将助力我国实现碳中和目标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风力发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电机组主要由叶片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齿轮箱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发电机等组成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endParaRPr lang="en-US" altLang="zh-CN" sz="2800"/>
          </a:p>
        </p:txBody>
      </p:sp>
      <p:sp>
        <p:nvSpPr>
          <p:cNvPr id="5" name="QO_5_BD.95_3#d59373fc6?htil=21&amp;vcp=1&amp;vop=1&amp;vis=1&amp;pid=0022db247&amp;color=0,0,0&amp;vtp=1&amp;bt=1&amp;bbb=1&amp;hb=1&amp;hs=1" title=""/>
          <p:cNvSpPr/>
          <p:nvPr/>
        </p:nvSpPr>
        <p:spPr>
          <a:xfrm>
            <a:off x="932688" y="4109656"/>
            <a:ext cx="10320018" cy="1822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其简化结构如图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24-16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甲所示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叶片横截面的设计原理如图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24-16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乙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所示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一面较平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另一面较弯曲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叶片在风的作用下旋转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经过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齿轮箱增速后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发电机转子高速旋转发电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#1.1.1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52bf45a85?colgroup=4,23&amp;vcp=1&amp;pid=b40ba690e&amp;color=0,0,0&amp;vtp=1&amp;bt=1&amp;bbb=1&amp;hb=1" title=""/>
          <p:cNvGraphicFramePr>
            <a:graphicFrameLocks noGrp="1"/>
          </p:cNvGraphicFramePr>
          <p:nvPr/>
        </p:nvGraphicFramePr>
        <p:xfrm>
          <a:off x="932688" y="1466881"/>
          <a:ext cx="10277856" cy="3924238"/>
        </p:xfrm>
        <a:graphic>
          <a:graphicData uri="http://schemas.openxmlformats.org/drawingml/2006/table">
            <a:tbl>
              <a:tblPr/>
              <a:tblGrid>
                <a:gridCol w="1627632"/>
                <a:gridCol w="905256"/>
                <a:gridCol w="2697480"/>
                <a:gridCol w="4142232"/>
                <a:gridCol w="905256"/>
              </a:tblGrid>
              <a:tr h="1121220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标要求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了解电功和电功率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知道用电器的额定功率和实际功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率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东中考考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查情况分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计算题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综合题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电能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电功率综合应用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7分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计算题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电能和电功率的计算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22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计算题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综合能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力题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电能和电功率的计算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能和电功率的综合应用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9分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95_4#d59373fc6?vcp=1&amp;vop=1&amp;vis=1&amp;pid=0022db247&amp;color=0,0,0&amp;vtp=1&amp;bt=1&amp;bbb=1&amp;hb=1&amp;htil=1" title=""/>
              <p:cNvSpPr/>
              <p:nvPr/>
            </p:nvSpPr>
            <p:spPr>
              <a:xfrm>
                <a:off x="932688" y="918686"/>
                <a:ext cx="7069328" cy="50606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某风力发电机组利用齿轮箱可实现叶片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转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发电机转子转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20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风力发电机组输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出功率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与风速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的关系如图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24-16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丙所示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≤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≤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的范围内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的三次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方成正比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风力发电机组所在风场某段时间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内的风速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与时间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的关系如图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24-16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丁所示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为方便计算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图丙和图丁数据已作简化处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楷体" panose="02010609060101010101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理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。）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#1.1.2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95_4#d59373fc6?vcp=1&amp;vop=1&amp;vis=1&amp;pid=0022db247&amp;color=0,0,0&amp;vtp=1&amp;bt=1&amp;bbb=1&amp;hb=1&amp;htil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18686"/>
                <a:ext cx="7069328" cy="5060633"/>
              </a:xfrm>
              <a:prstGeom prst="rect">
                <a:avLst/>
              </a:prstGeom>
              <a:blipFill rotWithShape="1">
                <a:blip r:embed="rId3"/>
                <a:stretch>
                  <a:fillRect l="-7" t="-9" r="-516" b="-18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95_1#d59373fc6?iti=25&amp;htil=21&amp;vcp=1&amp;vop=1&amp;vis=1&amp;pid=0022db247&amp;color=0,0,0&amp;tib=255,255,255&amp;vtp=1&amp;hs=1&amp;hs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5550" y="936974"/>
            <a:ext cx="3108960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95_2#d59373fc6?iti=25&amp;htil=21&amp;vcp=1&amp;vop=1&amp;vis=1&amp;pid=0022db247&amp;color=0,0,0&amp;vtp=1&amp;bbb=1" title=""/>
          <p:cNvSpPr/>
          <p:nvPr/>
        </p:nvSpPr>
        <p:spPr>
          <a:xfrm>
            <a:off x="9005824" y="302079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96_1#f70e40725?vcp=1&amp;vop=1&amp;vis=1&amp;pid=d59373fc6&amp;color=0,0,0&amp;vtp=1&amp;bt=1&amp;bbb=1&amp;hb=1" title=""/>
              <p:cNvSpPr/>
              <p:nvPr/>
            </p:nvSpPr>
            <p:spPr>
              <a:xfrm>
                <a:off x="932688" y="1242028"/>
                <a:ext cx="10323576" cy="12668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当风速为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时，风力发电机组工作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输出的电能相当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的煤完全燃烧放出的热量。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𝒒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煤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𝟕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96_1#f70e40725?vcp=1&amp;vop=1&amp;vis=1&amp;pid=d59373fc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42028"/>
                <a:ext cx="10323576" cy="1266825"/>
              </a:xfrm>
              <a:prstGeom prst="rect">
                <a:avLst/>
              </a:prstGeom>
              <a:blipFill rotWithShape="1">
                <a:blip r:embed="rId3"/>
                <a:stretch>
                  <a:fillRect l="-5" t="-48" r="2" b="-6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97_1#f70e40725.blank?vcp=1&amp;vop=1&amp;vis=1&amp;pid=d59373fc6&amp;color=0,0,0&amp;vpa=51&amp;vtp=1&amp;bbb=1" title=""/>
          <p:cNvSpPr/>
          <p:nvPr/>
        </p:nvSpPr>
        <p:spPr>
          <a:xfrm>
            <a:off x="1300195" y="1845341"/>
            <a:ext cx="614363" cy="6059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36</a:t>
            </a:r>
            <a:endParaRPr lang="en-US" altLang="zh-CN" sz="2800"/>
          </a:p>
        </p:txBody>
      </p:sp>
      <p:pic>
        <p:nvPicPr>
          <p:cNvPr id="4" name="QB_6_BD.96_2#f70e40725?iti=22&amp;vcp=1&amp;vop=1&amp;vis=1&amp;visfb=1&amp;pid=d59373fc6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960" y="2645124"/>
            <a:ext cx="3694176" cy="22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96_3#f70e40725?iti=22&amp;vcp=1&amp;vop=1&amp;vis=1&amp;visfb=1&amp;pid=d59373fc6&amp;color=0,0,0&amp;vtp=1&amp;bbb=1" title=""/>
          <p:cNvSpPr/>
          <p:nvPr/>
        </p:nvSpPr>
        <p:spPr>
          <a:xfrm>
            <a:off x="5464842" y="504898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98_1#50ef66d5c?vcp=1&amp;vop=1&amp;vis=1&amp;pid=d59373fc6&amp;color=0,0,0&amp;mp=1&amp;vtp=1&amp;bt=1&amp;bbb=1&amp;hb=1" title=""/>
              <p:cNvSpPr/>
              <p:nvPr/>
            </p:nvSpPr>
            <p:spPr>
              <a:xfrm>
                <a:off x="932688" y="1483582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当风速为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时，发电机转子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转400圈。若发电机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输出电能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，叶片需要转动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圈。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98_1#50ef66d5c?vcp=1&amp;vop=1&amp;vis=1&amp;pid=d59373fc6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83582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2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99_1#50ef66d5c.blank?vcp=1&amp;vop=1&amp;vis=1&amp;pid=d59373fc6&amp;color=0,0,0&amp;mp=1&amp;vpa=52&amp;vtp=1" title=""/>
          <p:cNvSpPr/>
          <p:nvPr/>
        </p:nvSpPr>
        <p:spPr>
          <a:xfrm>
            <a:off x="6198457" y="2079847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4" name="QB_6_BD.100_1#b99713559?iti=23&amp;htil=22&amp;vcp=1&amp;vop=1&amp;vis=1&amp;visfb=1&amp;pid=d59373fc6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5040" y="2717895"/>
            <a:ext cx="3145536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100_2#b99713559?iti=23&amp;htil=22&amp;vcp=1&amp;vop=1&amp;vis=1&amp;visfb=1&amp;pid=d59373fc6&amp;color=0,0,0&amp;vtp=1&amp;bbb=1" title=""/>
          <p:cNvSpPr/>
          <p:nvPr/>
        </p:nvSpPr>
        <p:spPr>
          <a:xfrm>
            <a:off x="9013602" y="4801711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图24-16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6" name="QB_6_BD.100_3#b99713559?htil=22&amp;vcp=1&amp;vop=1&amp;vis=1&amp;pid=d59373fc6&amp;color=0,0,0&amp;vtp=1&amp;bbb=1&amp;hb=1" title=""/>
              <p:cNvSpPr/>
              <p:nvPr/>
            </p:nvSpPr>
            <p:spPr>
              <a:xfrm>
                <a:off x="932688" y="2690463"/>
                <a:ext cx="7040880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𝟏𝟒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：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：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：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𝟏𝟔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：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两段时间内输出电能之比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𝟏𝟒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：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：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𝟎𝟎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的时间段内风力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发电机组的输出电能为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QB_6_BD.100_3#b99713559?htil=22&amp;vcp=1&amp;vop=1&amp;vis=1&amp;pid=d59373fc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690463"/>
                <a:ext cx="7040880" cy="2496757"/>
              </a:xfrm>
              <a:prstGeom prst="rect">
                <a:avLst/>
              </a:prstGeom>
              <a:blipFill rotWithShape="1">
                <a:blip r:embed="rId5"/>
                <a:stretch>
                  <a:fillRect l="-7" t="-24" r="-1156" b="-2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B_6_AN.101_1#b99713559.blank?vcp=1&amp;vop=1&amp;vis=1&amp;pid=d59373fc6&amp;color=0,0,0&amp;vpa=53&amp;vtp=1&amp;bbb=1" title=""/>
              <p:cNvSpPr/>
              <p:nvPr/>
            </p:nvSpPr>
            <p:spPr>
              <a:xfrm>
                <a:off x="4579175" y="4710842"/>
                <a:ext cx="1453071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𝟎𝟖𝟒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QB_6_AN.101_1#b99713559.blank?vcp=1&amp;vop=1&amp;vis=1&amp;pid=d59373fc6&amp;color=0,0,0&amp;vpa=5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175" y="4710842"/>
                <a:ext cx="1453071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13" t="-100" r="26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c0511f641.fixed?vcp=1&amp;pid=c664befd4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c0511f641.fixed?vcp=1&amp;pid=c664befd4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c0511f641.fixed?vcp=1&amp;pid=c664befd4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0cf131bd9?vcp=1&amp;pid=c0511f641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0cf131bd9?vcp=1&amp;pid=c0511f641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电能、电能表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电功率</a:t>
            </a:r>
            <a:endParaRPr lang="en-US" altLang="zh-CN" sz="100">
              <a:solidFill>
                <a:srgbClr val="000000"/>
              </a:solidFill>
            </a:endParaRPr>
          </a:p>
        </p:txBody>
      </p:sp>
      <p:pic>
        <p:nvPicPr>
          <p:cNvPr id="4" name="C_5_BD#0cf131bd9?vcp=1&amp;pid=c0511f641&amp;color=0,0,0&amp;tib=255,255,255&amp;iip=2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315" y="810742"/>
            <a:ext cx="1143000" cy="466344"/>
          </a:xfrm>
          <a:prstGeom prst="rect">
            <a:avLst/>
          </a:prstGeom>
        </p:spPr>
      </p:pic>
      <mc:AlternateContent>
        <mc:Choice Requires="a14">
          <p:sp>
            <p:nvSpPr>
              <p:cNvPr id="5" name="P_6_BD#83610f237?vcp=1&amp;pid=0cf131bd9&amp;color=0,0,0&amp;vtp=1&amp;bbb=1&amp;hb=1" title=""/>
              <p:cNvSpPr/>
              <p:nvPr/>
            </p:nvSpPr>
            <p:spPr>
              <a:xfrm>
                <a:off x="932688" y="1351063"/>
                <a:ext cx="1032357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1.电能（或电功）的国际单位是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，符号是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；生活中的常用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单位是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，符号是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。单位换算：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2.电能表是计量用电器消耗电能的仪表。若某段时间电能表前后示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数分别为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，则这段时间用消耗的电能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P_6_BD#83610f237?vcp=1&amp;pid=0cf131bd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144457"/>
              </a:xfrm>
              <a:prstGeom prst="rect">
                <a:avLst/>
              </a:prstGeom>
              <a:blipFill rotWithShape="1">
                <a:blip r:embed="rId5"/>
                <a:stretch>
                  <a:fillRect l="-5" t="-13" r="-797" b="-2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_6_AN.1_1#83610f237.blank?vcp=1&amp;pid=0cf131bd9&amp;color=0,0,0&amp;vpa=1&amp;vtp=1&amp;bbb=1" title=""/>
          <p:cNvSpPr/>
          <p:nvPr/>
        </p:nvSpPr>
        <p:spPr>
          <a:xfrm>
            <a:off x="5853144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焦耳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2_1#83610f237.blank?vcp=1&amp;pid=0cf131bd9&amp;color=0,0,0&amp;vpa=2&amp;vtp=1&amp;bbb=1" title=""/>
          <p:cNvSpPr/>
          <p:nvPr/>
        </p:nvSpPr>
        <p:spPr>
          <a:xfrm>
            <a:off x="2014569" y="196828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千瓦时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8" name="P_6_AN.3_1#83610f237.blank?vcp=1&amp;pid=0cf131bd9&amp;color=0,0,0&amp;vpa=3&amp;vtp=1&amp;bbb=1&amp;hb=1" title=""/>
              <p:cNvSpPr/>
              <p:nvPr/>
            </p:nvSpPr>
            <p:spPr>
              <a:xfrm>
                <a:off x="932689" y="1960663"/>
                <a:ext cx="10323321" cy="123469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180"/>
                  </a:lnSpc>
                </a:pPr>
                <a:r>
                  <a:rPr lang="en-US" altLang="zh-CN" sz="2800" b="1" i="0" kern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                                      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P_6_AN.3_1#83610f237.blank?vcp=1&amp;pid=0cf131bd9&amp;color=0,0,0&amp;vpa=3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9" y="1960663"/>
                <a:ext cx="10323321" cy="1234694"/>
              </a:xfrm>
              <a:prstGeom prst="rect">
                <a:avLst/>
              </a:prstGeom>
              <a:blipFill rotWithShape="1">
                <a:blip r:embed="rId6"/>
                <a:stretch>
                  <a:fillRect l="-5" t="-34" r="0" b="-6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0" name="P_6_AN.4_1#83610f237.blank?vcp=1&amp;pid=0cf131bd9&amp;color=0,0,0&amp;vpa=4&amp;vtp=1&amp;bbb=1" title=""/>
              <p:cNvSpPr/>
              <p:nvPr/>
            </p:nvSpPr>
            <p:spPr>
              <a:xfrm>
                <a:off x="8831770" y="4013554"/>
                <a:ext cx="164319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0" name="P_6_AN.4_1#83610f237.blank?vcp=1&amp;pid=0cf131bd9&amp;color=0,0,0&amp;vpa=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770" y="4013554"/>
                <a:ext cx="1643190" cy="412369"/>
              </a:xfrm>
              <a:prstGeom prst="rect">
                <a:avLst/>
              </a:prstGeom>
              <a:blipFill rotWithShape="1">
                <a:blip r:embed="rId7"/>
                <a:stretch>
                  <a:fillRect l="-12" t="-86" b="-7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83610f237?vcp=1&amp;pid=0cf131bd9&amp;color=0,0,0&amp;vtp=1&amp;bt=1&amp;bbb=1&amp;hb=1" title=""/>
              <p:cNvSpPr/>
              <p:nvPr/>
            </p:nvSpPr>
            <p:spPr>
              <a:xfrm>
                <a:off x="932688" y="1884394"/>
                <a:ext cx="1032357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3.用电器工作的过程实质上是将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能转化为其他形式能的过程，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也就是电流做功的过程。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4.电功的计算：电流做功的多少跟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的高低、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的大小、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的长短有关。电功的计算公式为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。公式中符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号代表的物理量的单位：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—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—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—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—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P_6_BD#83610f237?vcp=1&amp;pid=0cf131bd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884394"/>
                <a:ext cx="10323576" cy="3144457"/>
              </a:xfrm>
              <a:prstGeom prst="rect">
                <a:avLst/>
              </a:prstGeom>
              <a:blipFill rotWithShape="1">
                <a:blip r:embed="rId3"/>
                <a:stretch>
                  <a:fillRect l="-5" t="-11" r="-465" b="-2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_6_AN.5_1#83610f237.blank?vcp=1&amp;pid=0cf131bd9&amp;color=0,0,0&amp;vpa=5&amp;vtp=1" title=""/>
          <p:cNvSpPr/>
          <p:nvPr/>
        </p:nvSpPr>
        <p:spPr>
          <a:xfrm>
            <a:off x="5853144" y="185391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P_6_AN.6_1#83610f237.blank?vcp=1&amp;pid=0cf131bd9&amp;color=0,0,0&amp;vpa=6&amp;vtp=1&amp;bbb=1" title=""/>
          <p:cNvSpPr/>
          <p:nvPr/>
        </p:nvSpPr>
        <p:spPr>
          <a:xfrm>
            <a:off x="6210331" y="314931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电压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7_1#83610f237.blank?vcp=1&amp;pid=0cf131bd9&amp;color=0,0,0&amp;vpa=7&amp;vtp=1&amp;bbb=1" title=""/>
          <p:cNvSpPr/>
          <p:nvPr/>
        </p:nvSpPr>
        <p:spPr>
          <a:xfrm>
            <a:off x="8705882" y="314931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8_1#83610f237.blank?vcp=1&amp;pid=0cf131bd9&amp;color=0,0,0&amp;vpa=8&amp;vtp=1&amp;bbb=1" title=""/>
          <p:cNvSpPr/>
          <p:nvPr/>
        </p:nvSpPr>
        <p:spPr>
          <a:xfrm>
            <a:off x="943007" y="3797014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通电时间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8" name="P_6_AN.9_1#83610f237.blank?vcp=1&amp;pid=0cf131bd9&amp;color=0,0,0&amp;vpa=9&amp;vtp=1&amp;bbb=1" title=""/>
              <p:cNvSpPr/>
              <p:nvPr/>
            </p:nvSpPr>
            <p:spPr>
              <a:xfrm>
                <a:off x="7735126" y="3924458"/>
                <a:ext cx="1556512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𝑼𝑰𝒕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P_6_AN.9_1#83610f237.blank?vcp=1&amp;pid=0cf131bd9&amp;color=0,0,0&amp;vpa=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126" y="3924458"/>
                <a:ext cx="1556512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12" t="-38" r="20" b="-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9" name="P_6_AN.10_1#83610f237.blank?vcp=1&amp;pid=0cf131bd9&amp;color=0,0,0&amp;vpa=10&amp;vtp=1&amp;bbb=1" title=""/>
              <p:cNvSpPr/>
              <p:nvPr/>
            </p:nvSpPr>
            <p:spPr>
              <a:xfrm>
                <a:off x="5590413" y="4548917"/>
                <a:ext cx="3079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9" name="P_6_AN.10_1#83610f237.blank?vcp=1&amp;pid=0cf131bd9&amp;color=0,0,0&amp;vpa=1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13" y="4548917"/>
                <a:ext cx="307975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165" t="-100" r="165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0" name="P_6_AN.11_1#83610f237.blank?vcp=1&amp;pid=0cf131bd9&amp;color=0,0,0&amp;vpa=11&amp;vtp=1&amp;bbb=1" title=""/>
              <p:cNvSpPr/>
              <p:nvPr/>
            </p:nvSpPr>
            <p:spPr>
              <a:xfrm>
                <a:off x="6955664" y="4548917"/>
                <a:ext cx="41116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0" name="P_6_AN.11_1#83610f237.blank?vcp=1&amp;pid=0cf131bd9&amp;color=0,0,0&amp;vpa=1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64" y="4548917"/>
                <a:ext cx="411163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124" t="-100" r="47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_6_AN.12_1#83610f237.blank?vcp=1&amp;pid=0cf131bd9&amp;color=0,0,0&amp;vpa=12&amp;vtp=1" title=""/>
          <p:cNvSpPr/>
          <p:nvPr/>
        </p:nvSpPr>
        <p:spPr>
          <a:xfrm>
            <a:off x="8267732" y="4423759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2" name="P_6_AN.13_1#83610f237.blank?vcp=1&amp;pid=0cf131bd9&amp;color=0,0,0&amp;vpa=13&amp;vtp=1&amp;bbb=1" title=""/>
              <p:cNvSpPr/>
              <p:nvPr/>
            </p:nvSpPr>
            <p:spPr>
              <a:xfrm>
                <a:off x="9702039" y="4548917"/>
                <a:ext cx="34925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2" name="P_6_AN.13_1#83610f237.blank?vcp=1&amp;pid=0cf131bd9&amp;color=0,0,0&amp;vpa=1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039" y="4548917"/>
                <a:ext cx="349250" cy="412369"/>
              </a:xfrm>
              <a:prstGeom prst="rect">
                <a:avLst/>
              </a:prstGeom>
              <a:blipFill rotWithShape="1">
                <a:blip r:embed="rId7"/>
                <a:stretch>
                  <a:fillRect l="-146" t="-100" r="146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83610f237?vcp=1&amp;pid=0cf131bd9&amp;color=0,0,0&amp;vtp=1&amp;bt=1&amp;bbb=1&amp;hb=1" title=""/>
              <p:cNvSpPr/>
              <p:nvPr/>
            </p:nvSpPr>
            <p:spPr>
              <a:xfrm>
                <a:off x="932688" y="1472914"/>
                <a:ext cx="10323576" cy="39699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5.物理学中，电功率用来表示电流做功的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。电功率的国际单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位是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，符号是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。常用的单位还有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6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6.电功率等于电功与时间之比，用公式表示是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kumimoji="0" lang="en-US" altLang="zh-CN" sz="3600" b="1" i="0" u="sng" strike="noStrike" kern="0" cap="none" spc="-9990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。公式变形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𝑷𝒕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可以用来计算用电器在一定时间内消耗的电能，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kumimoji="0" lang="en-US" altLang="zh-CN" sz="100" b="1" i="0" u="none" strike="noStrike" kern="0" cap="none" spc="-999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的国际单位分别是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，常用的单位分别还有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P_6_BD#83610f237?vcp=1&amp;pid=0cf131bd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72914"/>
                <a:ext cx="10323576" cy="3969957"/>
              </a:xfrm>
              <a:prstGeom prst="rect">
                <a:avLst/>
              </a:prstGeom>
              <a:blipFill rotWithShape="1">
                <a:blip r:embed="rId3"/>
                <a:stretch>
                  <a:fillRect l="-5" t="-9" r="-2710" b="-17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_6_AN.14_1#83610f237.blank?vcp=1&amp;pid=0cf131bd9&amp;color=0,0,0&amp;vpa=14&amp;vtp=1&amp;bbb=1" title=""/>
          <p:cNvSpPr/>
          <p:nvPr/>
        </p:nvSpPr>
        <p:spPr>
          <a:xfrm>
            <a:off x="7281895" y="144243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快慢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P_6_AN.15_1#83610f237.blank?vcp=1&amp;pid=0cf131bd9&amp;color=0,0,0&amp;vpa=15&amp;vtp=1&amp;bbb=1" title=""/>
          <p:cNvSpPr/>
          <p:nvPr/>
        </p:nvSpPr>
        <p:spPr>
          <a:xfrm>
            <a:off x="1657382" y="209013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瓦特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P_6_AN.16_1#83610f237.blank?vcp=1&amp;pid=0cf131bd9&amp;color=0,0,0&amp;vpa=16&amp;vtp=1&amp;bbb=1" title=""/>
          <p:cNvSpPr/>
          <p:nvPr/>
        </p:nvSpPr>
        <p:spPr>
          <a:xfrm>
            <a:off x="9490487" y="2090134"/>
            <a:ext cx="11493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000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P_6_AN.17_1#83610f237.blank?vcp=1&amp;pid=0cf131bd9&amp;color=0,0,0&amp;vpa=17&amp;vtp=1&amp;bbb=1&amp;rh=48.37" title=""/>
              <p:cNvSpPr/>
              <p:nvPr/>
            </p:nvSpPr>
            <p:spPr>
              <a:xfrm>
                <a:off x="8035164" y="2795365"/>
                <a:ext cx="1143762" cy="6142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P_6_AN.17_1#83610f237.blank?vcp=1&amp;pid=0cf131bd9&amp;color=0,0,0&amp;vpa=17&amp;vtp=1&amp;bbb=1&amp;rh=48.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164" y="2795365"/>
                <a:ext cx="1143762" cy="614299"/>
              </a:xfrm>
              <a:prstGeom prst="rect">
                <a:avLst/>
              </a:prstGeom>
              <a:blipFill rotWithShape="1">
                <a:blip r:embed="rId4"/>
                <a:stretch>
                  <a:fillRect l="-45" t="-15" b="-12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P_6_AN.18_1#83610f237.blank?vcp=1&amp;pid=0cf131bd9&amp;color=0,0,0&amp;vpa=18&amp;vtp=1&amp;bbb=1" title=""/>
              <p:cNvSpPr/>
              <p:nvPr/>
            </p:nvSpPr>
            <p:spPr>
              <a:xfrm>
                <a:off x="4285488" y="4338478"/>
                <a:ext cx="52705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P_6_AN.18_1#83610f237.blank?vcp=1&amp;pid=0cf131bd9&amp;color=0,0,0&amp;vpa=1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488" y="4338478"/>
                <a:ext cx="527050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96" t="-38" r="96" b="-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9" name="P_6_AN.19_1#83610f237.blank?vcp=1&amp;pid=0cf131bd9&amp;color=0,0,0&amp;vpa=19&amp;vtp=1&amp;bbb=1" title=""/>
              <p:cNvSpPr/>
              <p:nvPr/>
            </p:nvSpPr>
            <p:spPr>
              <a:xfrm>
                <a:off x="8928926" y="4338478"/>
                <a:ext cx="12184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9" name="P_6_AN.19_1#83610f237.blank?vcp=1&amp;pid=0cf131bd9&amp;color=0,0,0&amp;vpa=1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926" y="4338478"/>
                <a:ext cx="1218438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16" t="-38" r="5" b="-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0" name="P_6_AN.20_1#83610f237.blank?vcp=1&amp;pid=0cf131bd9&amp;color=0,0,0&amp;vpa=20&amp;vtp=1&amp;bbb=1" title=""/>
              <p:cNvSpPr/>
              <p:nvPr/>
            </p:nvSpPr>
            <p:spPr>
              <a:xfrm>
                <a:off x="1007300" y="4962937"/>
                <a:ext cx="39846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0" name="P_6_AN.20_1#83610f237.blank?vcp=1&amp;pid=0cf131bd9&amp;color=0,0,0&amp;vpa=2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00" y="4962937"/>
                <a:ext cx="398463" cy="412369"/>
              </a:xfrm>
              <a:prstGeom prst="rect">
                <a:avLst/>
              </a:prstGeom>
              <a:blipFill rotWithShape="1">
                <a:blip r:embed="rId7"/>
                <a:stretch>
                  <a:fillRect l="-48" t="-100" r="127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83610f237?vcp=1&amp;pid=0cf131bd9&amp;color=0,0,0&amp;vtp=1&amp;bt=1&amp;bbb=1&amp;hb=1" title=""/>
              <p:cNvSpPr/>
              <p:nvPr/>
            </p:nvSpPr>
            <p:spPr>
              <a:xfrm>
                <a:off x="932688" y="1545304"/>
                <a:ext cx="10323576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7.理论证明：电功率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和电流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之间的关系式是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的国际单位分别是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8.额定电压：用电器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的电压叫额定电压。额定功率：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用电器在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下消耗的功率叫作额定功率。如“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𝐏𝐙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”表示额定电压为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，额定功率为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𝟐��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的普通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照明灯。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P_6_BD#83610f237?vcp=1&amp;pid=0cf131bd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304"/>
                <a:ext cx="10323576" cy="3792157"/>
              </a:xfrm>
              <a:prstGeom prst="rect">
                <a:avLst/>
              </a:prstGeom>
              <a:blipFill rotWithShape="1">
                <a:blip r:embed="rId3"/>
                <a:stretch>
                  <a:fillRect l="-5" t="-9" r="-877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P_6_AN.21_1#83610f237.blank?vcp=1&amp;pid=0cf131bd9&amp;color=0,0,0&amp;vpa=21&amp;vtp=1&amp;bbb=1" title=""/>
              <p:cNvSpPr/>
              <p:nvPr/>
            </p:nvSpPr>
            <p:spPr>
              <a:xfrm>
                <a:off x="9421051" y="1642268"/>
                <a:ext cx="1302512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𝑼𝑰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P_6_AN.21_1#83610f237.blank?vcp=1&amp;pid=0cf131bd9&amp;color=0,0,0&amp;vpa=2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51" y="1642268"/>
                <a:ext cx="1302512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15" t="-38" r="24" b="-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P_6_AN.22_1#83610f237.blank?vcp=1&amp;pid=0cf131bd9&amp;color=0,0,0&amp;vpa=22&amp;vtp=1&amp;bbb=1" title=""/>
              <p:cNvSpPr/>
              <p:nvPr/>
            </p:nvSpPr>
            <p:spPr>
              <a:xfrm>
                <a:off x="5174488" y="2287682"/>
                <a:ext cx="52705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P_6_AN.22_1#83610f237.blank?vcp=1&amp;pid=0cf131bd9&amp;color=0,0,0&amp;vpa=2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488" y="2287682"/>
                <a:ext cx="527050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96" t="-100" r="96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P_6_AN.23_1#83610f237.blank?vcp=1&amp;pid=0cf131bd9&amp;color=0,0,0&amp;vpa=23&amp;vtp=1&amp;bbb=1" title=""/>
              <p:cNvSpPr/>
              <p:nvPr/>
            </p:nvSpPr>
            <p:spPr>
              <a:xfrm>
                <a:off x="6115875" y="2287682"/>
                <a:ext cx="41116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P_6_AN.23_1#83610f237.blank?vcp=1&amp;pid=0cf131bd9&amp;color=0,0,0&amp;vpa=2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875" y="2287682"/>
                <a:ext cx="411163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46" t="-100" r="124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_6_AN.24_1#83610f237.blank?vcp=1&amp;pid=0cf131bd9&amp;color=0,0,0&amp;vpa=24&amp;vtp=1" title=""/>
          <p:cNvSpPr/>
          <p:nvPr/>
        </p:nvSpPr>
        <p:spPr>
          <a:xfrm>
            <a:off x="6916770" y="2162524"/>
            <a:ext cx="515938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25_1#83610f237.blank?vcp=1&amp;pid=0cf131bd9&amp;color=0,0,0&amp;vpa=25&amp;vtp=1&amp;bbb=1" title=""/>
          <p:cNvSpPr/>
          <p:nvPr/>
        </p:nvSpPr>
        <p:spPr>
          <a:xfrm>
            <a:off x="4067206" y="2810224"/>
            <a:ext cx="20447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正常工作时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26_1#83610f237.blank?vcp=1&amp;pid=0cf131bd9&amp;color=0,0,0&amp;vpa=26&amp;vtp=1&amp;bbb=1" title=""/>
          <p:cNvSpPr/>
          <p:nvPr/>
        </p:nvSpPr>
        <p:spPr>
          <a:xfrm>
            <a:off x="2371757" y="3457924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额定电压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8" grpId="0" uiExpand="1" build="p" animBg="1"/>
      <p:bldP spid="9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327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2026-02-06T23:37:05Z</cp:lastPrinted>
  <dcterms:created xsi:type="dcterms:W3CDTF">2026-02-06T23:37:05Z</dcterms:created>
  <dcterms:modified xsi:type="dcterms:W3CDTF">2026-02-06T15:37:05Z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