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2"/>
    <p:sldMasterId id="2147483655" r:id="rId3"/>
  </p:sldMasterIdLst>
  <p:notesMasterIdLst>
    <p:notesMasterId r:id="rId27"/>
  </p:notesMasterIdLst>
  <p:sldIdLst>
    <p:sldId id="256" r:id="rId4"/>
    <p:sldId id="257" r:id="rId5"/>
    <p:sldId id="258" r:id="rId6"/>
    <p:sldId id="259" r:id="rId7"/>
    <p:sldId id="260" r:id="rId8"/>
    <p:sldId id="261" r:id="rId9"/>
    <p:sldId id="262" r:id="rId10"/>
    <p:sldId id="263" r:id="rId11"/>
    <p:sldId id="265" r:id="rId12"/>
    <p:sldId id="264" r:id="rId13"/>
    <p:sldId id="266" r:id="rId14"/>
    <p:sldId id="267" r:id="rId15"/>
    <p:sldId id="271" r:id="rId16"/>
    <p:sldId id="272" r:id="rId17"/>
    <p:sldId id="273" r:id="rId18"/>
    <p:sldId id="274" r:id="rId19"/>
    <p:sldId id="268" r:id="rId20"/>
    <p:sldId id="270" r:id="rId21"/>
    <p:sldId id="269" r:id="rId22"/>
    <p:sldId id="275" r:id="rId23"/>
    <p:sldId id="276" r:id="rId24"/>
    <p:sldId id="277" r:id="rId25"/>
    <p:sldId id="278" r:id="rId26"/>
  </p:sldIdLst>
  <p:sldSz cx="12192000" cy="6858000"/>
  <p:notesSz cx="6858000" cy="9144000"/>
  <p:embeddedFontLst>
    <p:embeddedFont>
      <p:font typeface="微软雅黑" panose="020B0503020204020204" pitchFamily="34" charset="-122"/>
      <p:regular r:id="rId28"/>
      <p:bold r:id="rId2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3"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3" name="lenovo" initials="l" lastIdx="0" clrIdx="2"/>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6" d="100"/>
          <a:sy n="86" d="100"/>
        </p:scale>
        <p:origin x="614" y="72"/>
      </p:cViewPr>
      <p:guideLst>
        <p:guide orient="horz" pos="2203"/>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2025/2/26</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2025/2/26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2025/2/26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2025/2/26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2.jpeg"/><Relationship Id="rId4" Type="http://schemas.openxmlformats.org/officeDocument/2006/relationships/slideLayout" Target="../slideLayouts/slideLayout9.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887411" y="5773420"/>
            <a:ext cx="636061" cy="514985"/>
            <a:chOff x="3561"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61"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BS</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 descr="E:/LOGO/木牍中考logo/木牍中考logo效果图/木牍中考logo-5%蓝-11.png木牍中考logo-5%蓝-11"/>
          <p:cNvPicPr>
            <a:picLocks noChangeAspect="1"/>
          </p:cNvPicPr>
          <p:nvPr userDrawn="1"/>
        </p:nvPicPr>
        <p:blipFill>
          <a:blip r:embed="rId5"/>
          <a:srcRect r="25347" b="26975"/>
          <a:stretch>
            <a:fillRect/>
          </a:stretch>
        </p:blipFill>
        <p:spPr>
          <a:xfrm>
            <a:off x="8159750" y="2906395"/>
            <a:ext cx="4032250" cy="3945255"/>
          </a:xfrm>
          <a:prstGeom prst="rect">
            <a:avLst/>
          </a:prstGeom>
        </p:spPr>
      </p:pic>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6"/>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70.xml"/><Relationship Id="rId5" Type="http://schemas.openxmlformats.org/officeDocument/2006/relationships/image" Target="../media/image13.png"/><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7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7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9.sv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73.xml"/><Relationship Id="rId5" Type="http://schemas.openxmlformats.org/officeDocument/2006/relationships/image" Target="../media/image20.png"/><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slideLayout" Target="../slideLayouts/slideLayout8.xml"/><Relationship Id="rId1" Type="http://schemas.openxmlformats.org/officeDocument/2006/relationships/tags" Target="../tags/tag7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75.xml"/><Relationship Id="rId5" Type="http://schemas.openxmlformats.org/officeDocument/2006/relationships/image" Target="../media/image26.png"/><Relationship Id="rId4"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9.xml"/><Relationship Id="rId1" Type="http://schemas.openxmlformats.org/officeDocument/2006/relationships/tags" Target="../tags/tag7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7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9.xml"/><Relationship Id="rId1" Type="http://schemas.openxmlformats.org/officeDocument/2006/relationships/tags" Target="../tags/tag78.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79.xml"/></Relationships>
</file>

<file path=ppt/slides/_rels/slide3.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slideLayout" Target="../slideLayouts/slideLayout7.xml"/><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image" Target="../media/image7.jpeg"/><Relationship Id="rId10" Type="http://schemas.openxmlformats.org/officeDocument/2006/relationships/tags" Target="../tags/tag12.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tags" Target="../tags/tag17.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24" Type="http://schemas.openxmlformats.org/officeDocument/2006/relationships/image" Target="../media/image6.jpeg"/><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image" Target="../media/image7.jpeg"/><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8.xml"/><Relationship Id="rId1" Type="http://schemas.openxmlformats.org/officeDocument/2006/relationships/tags" Target="../tags/tag36.xml"/><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tags" Target="../tags/tag49.xml"/><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tags" Target="../tags/tag48.xml"/><Relationship Id="rId17" Type="http://schemas.openxmlformats.org/officeDocument/2006/relationships/image" Target="../media/image6.jpeg"/><Relationship Id="rId2" Type="http://schemas.openxmlformats.org/officeDocument/2006/relationships/tags" Target="../tags/tag38.xml"/><Relationship Id="rId16" Type="http://schemas.openxmlformats.org/officeDocument/2006/relationships/image" Target="../media/image7.jpeg"/><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tags" Target="../tags/tag47.xml"/><Relationship Id="rId5" Type="http://schemas.openxmlformats.org/officeDocument/2006/relationships/tags" Target="../tags/tag41.xml"/><Relationship Id="rId15" Type="http://schemas.openxmlformats.org/officeDocument/2006/relationships/slideLayout" Target="../slideLayouts/slideLayout8.xml"/><Relationship Id="rId10" Type="http://schemas.openxmlformats.org/officeDocument/2006/relationships/tags" Target="../tags/tag46.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tags" Target="../tags/tag50.xml"/></Relationships>
</file>

<file path=ppt/slides/_rels/slide7.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tags" Target="../tags/tag63.xml"/><Relationship Id="rId18" Type="http://schemas.openxmlformats.org/officeDocument/2006/relationships/image" Target="../media/image11.jpeg"/><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tags" Target="../tags/tag62.xml"/><Relationship Id="rId17" Type="http://schemas.openxmlformats.org/officeDocument/2006/relationships/image" Target="../media/image10.jpeg"/><Relationship Id="rId2" Type="http://schemas.openxmlformats.org/officeDocument/2006/relationships/tags" Target="../tags/tag52.xml"/><Relationship Id="rId16" Type="http://schemas.openxmlformats.org/officeDocument/2006/relationships/slideLayout" Target="../slideLayouts/slideLayout8.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5" Type="http://schemas.openxmlformats.org/officeDocument/2006/relationships/tags" Target="../tags/tag55.xml"/><Relationship Id="rId15" Type="http://schemas.openxmlformats.org/officeDocument/2006/relationships/tags" Target="../tags/tag65.xml"/><Relationship Id="rId10" Type="http://schemas.openxmlformats.org/officeDocument/2006/relationships/tags" Target="../tags/tag60.xml"/><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tags" Target="../tags/tag6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文本框 173"/>
          <p:cNvSpPr txBox="1"/>
          <p:nvPr userDrawn="1"/>
        </p:nvSpPr>
        <p:spPr>
          <a:xfrm>
            <a:off x="0" y="2767965"/>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7.5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二力平衡</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779905"/>
            <a:ext cx="5991860" cy="521970"/>
          </a:xfrm>
          <a:prstGeom prst="rect">
            <a:avLst/>
          </a:prstGeom>
          <a:noFill/>
        </p:spPr>
        <p:txBody>
          <a:bodyPr wrap="square" rtlCol="0">
            <a:spAutoFit/>
          </a:bodyPr>
          <a:lstStyle/>
          <a:p>
            <a:pPr>
              <a:lnSpc>
                <a:spcPct val="100000"/>
              </a:lnSpc>
            </a:pPr>
            <a:r>
              <a:rPr lang="zh-CN" altLang="en-US" sz="2800"/>
              <a:t>实验探究</a:t>
            </a:r>
            <a:r>
              <a:rPr lang="en-US" altLang="zh-CN" sz="2800"/>
              <a:t>	</a:t>
            </a:r>
            <a:r>
              <a:rPr lang="zh-CN" altLang="en-US" sz="2800"/>
              <a:t>探究二力平衡的条件</a:t>
            </a:r>
          </a:p>
        </p:txBody>
      </p:sp>
      <p:pic>
        <p:nvPicPr>
          <p:cNvPr id="3" name="二力平衡">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525395" y="2520950"/>
            <a:ext cx="7616190" cy="407098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107787"/>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920750"/>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719292"/>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563370"/>
            <a:ext cx="5991860" cy="521970"/>
          </a:xfrm>
          <a:prstGeom prst="rect">
            <a:avLst/>
          </a:prstGeom>
          <a:noFill/>
        </p:spPr>
        <p:txBody>
          <a:bodyPr wrap="square" rtlCol="0">
            <a:spAutoFit/>
          </a:bodyPr>
          <a:lstStyle/>
          <a:p>
            <a:pPr>
              <a:lnSpc>
                <a:spcPct val="100000"/>
              </a:lnSpc>
            </a:pPr>
            <a:r>
              <a:rPr lang="zh-CN" altLang="en-US" sz="2800"/>
              <a:t>实验探究</a:t>
            </a:r>
            <a:r>
              <a:rPr lang="en-US" altLang="zh-CN" sz="2800"/>
              <a:t>	</a:t>
            </a:r>
            <a:r>
              <a:rPr lang="zh-CN" altLang="en-US" sz="2800"/>
              <a:t>探究二力平衡的条件</a:t>
            </a:r>
          </a:p>
        </p:txBody>
      </p:sp>
      <p:graphicFrame>
        <p:nvGraphicFramePr>
          <p:cNvPr id="41059" name="表格 41058"/>
          <p:cNvGraphicFramePr/>
          <p:nvPr/>
        </p:nvGraphicFramePr>
        <p:xfrm>
          <a:off x="912059" y="2755414"/>
          <a:ext cx="10379342" cy="3784600"/>
        </p:xfrm>
        <a:graphic>
          <a:graphicData uri="http://schemas.openxmlformats.org/drawingml/2006/table">
            <a:tbl>
              <a:tblPr/>
              <a:tblGrid>
                <a:gridCol w="1091326">
                  <a:extLst>
                    <a:ext uri="{9D8B030D-6E8A-4147-A177-3AD203B41FA5}">
                      <a16:colId xmlns:a16="http://schemas.microsoft.com/office/drawing/2014/main" val="20000"/>
                    </a:ext>
                  </a:extLst>
                </a:gridCol>
                <a:gridCol w="1356946">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3384376">
                  <a:extLst>
                    <a:ext uri="{9D8B030D-6E8A-4147-A177-3AD203B41FA5}">
                      <a16:colId xmlns:a16="http://schemas.microsoft.com/office/drawing/2014/main" val="20003"/>
                    </a:ext>
                  </a:extLst>
                </a:gridCol>
                <a:gridCol w="1860550">
                  <a:extLst>
                    <a:ext uri="{9D8B030D-6E8A-4147-A177-3AD203B41FA5}">
                      <a16:colId xmlns:a16="http://schemas.microsoft.com/office/drawing/2014/main" val="20004"/>
                    </a:ext>
                  </a:extLst>
                </a:gridCol>
                <a:gridCol w="1822048">
                  <a:extLst>
                    <a:ext uri="{9D8B030D-6E8A-4147-A177-3AD203B41FA5}">
                      <a16:colId xmlns:a16="http://schemas.microsoft.com/office/drawing/2014/main" val="20005"/>
                    </a:ext>
                  </a:extLst>
                </a:gridCol>
              </a:tblGrid>
              <a:tr h="528955">
                <a:tc rowSpan="2">
                  <a:txBody>
                    <a:bodyPr/>
                    <a:lstStyle/>
                    <a:p>
                      <a:pPr marL="0" lvl="0" indent="0" algn="ctr">
                        <a:buNone/>
                      </a:pPr>
                      <a:r>
                        <a:rPr lang="zh-CN" altLang="en-US" sz="2400" b="0" dirty="0">
                          <a:latin typeface="微软雅黑" panose="020B0503020204020204" charset="-122"/>
                          <a:ea typeface="微软雅黑" panose="020B0503020204020204" charset="-122"/>
                        </a:rPr>
                        <a:t>实验</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gridSpan="4">
                  <a:txBody>
                    <a:bodyPr/>
                    <a:lstStyle/>
                    <a:p>
                      <a:pPr marL="0" lvl="0" indent="0" algn="ctr">
                        <a:buNone/>
                      </a:pPr>
                      <a:r>
                        <a:rPr lang="zh-CN" altLang="en-US" sz="2400" b="0" dirty="0">
                          <a:latin typeface="微软雅黑" panose="020B0503020204020204" charset="-122"/>
                          <a:ea typeface="微软雅黑" panose="020B0503020204020204" charset="-122"/>
                        </a:rPr>
                        <a:t>纸板所受二力的情况</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hMerge="1">
                  <a:txBody>
                    <a:bodyPr/>
                    <a:lstStyle/>
                    <a:p>
                      <a:endParaRPr lang="zh-CN"/>
                    </a:p>
                  </a:txBody>
                  <a:tcPr>
                    <a:lnT w="28575">
                      <a:solidFill>
                        <a:schemeClr val="accent6">
                          <a:lumMod val="50000"/>
                        </a:schemeClr>
                      </a:solidFill>
                      <a:prstDash val="solid"/>
                    </a:lnT>
                    <a:lnB w="12700">
                      <a:solidFill>
                        <a:schemeClr val="accent6">
                          <a:lumMod val="50000"/>
                        </a:schemeClr>
                      </a:solidFill>
                      <a:prstDash val="solid"/>
                    </a:lnB>
                  </a:tcPr>
                </a:tc>
                <a:tc hMerge="1">
                  <a:txBody>
                    <a:bodyPr/>
                    <a:lstStyle/>
                    <a:p>
                      <a:endParaRPr lang="zh-CN"/>
                    </a:p>
                  </a:txBody>
                  <a:tcPr>
                    <a:lnR w="12700">
                      <a:solidFill>
                        <a:schemeClr val="accent6">
                          <a:lumMod val="50000"/>
                        </a:schemeClr>
                      </a:solidFill>
                      <a:prstDash val="solid"/>
                    </a:lnR>
                    <a:lnT w="28575">
                      <a:solidFill>
                        <a:schemeClr val="accent6">
                          <a:lumMod val="50000"/>
                        </a:schemeClr>
                      </a:solidFill>
                      <a:prstDash val="solid"/>
                    </a:lnT>
                    <a:lnB w="12700">
                      <a:solidFill>
                        <a:schemeClr val="accent6">
                          <a:lumMod val="50000"/>
                        </a:schemeClr>
                      </a:solidFill>
                      <a:prstDash val="solid"/>
                    </a:lnB>
                  </a:tcPr>
                </a:tc>
                <a:tc hMerge="1">
                  <a:txBody>
                    <a:bodyPr/>
                    <a:lstStyle/>
                    <a:p>
                      <a:endParaRPr lang="zh-CN"/>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rowSpan="2">
                  <a:txBody>
                    <a:bodyPr/>
                    <a:lstStyle/>
                    <a:p>
                      <a:pPr marL="0" lvl="0" indent="0" algn="ctr">
                        <a:buNone/>
                      </a:pPr>
                      <a:r>
                        <a:rPr lang="zh-CN" altLang="en-US" sz="2400" b="0" dirty="0">
                          <a:latin typeface="微软雅黑" panose="020B0503020204020204" charset="-122"/>
                          <a:ea typeface="微软雅黑" panose="020B0503020204020204" charset="-122"/>
                        </a:rPr>
                        <a:t>是否处于平衡状态</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1746">
                <a:tc vMerge="1">
                  <a:txBody>
                    <a:bodyPr/>
                    <a:lstStyle/>
                    <a:p>
                      <a:endParaRPr lang="zh-CN"/>
                    </a:p>
                  </a:txBody>
                  <a:tcPr>
                    <a:lnL w="28575">
                      <a:solidFill>
                        <a:schemeClr val="accent6">
                          <a:lumMod val="50000"/>
                        </a:schemeClr>
                      </a:solidFill>
                      <a:prstDash val="solid"/>
                    </a:lnL>
                    <a:lnR w="12700">
                      <a:solidFill>
                        <a:schemeClr val="accent6">
                          <a:lumMod val="50000"/>
                        </a:schemeClr>
                      </a:solidFill>
                      <a:prstDash val="solid"/>
                    </a:lnR>
                    <a:lnB w="12700">
                      <a:solidFill>
                        <a:schemeClr val="accent6">
                          <a:lumMod val="50000"/>
                        </a:schemeClr>
                      </a:solidFill>
                      <a:prstDash val="solid"/>
                    </a:lnB>
                  </a:tcPr>
                </a:tc>
                <a:tc>
                  <a:txBody>
                    <a:bodyPr/>
                    <a:lstStyle/>
                    <a:p>
                      <a:pPr marL="0" lvl="0" indent="0" algn="ctr">
                        <a:buNone/>
                      </a:pPr>
                      <a:r>
                        <a:rPr lang="zh-CN" altLang="en-US" sz="2400" b="0" dirty="0">
                          <a:latin typeface="微软雅黑" panose="020B0503020204020204" charset="-122"/>
                          <a:ea typeface="微软雅黑" panose="020B0503020204020204" charset="-122"/>
                        </a:rPr>
                        <a:t>大小</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a:buNone/>
                      </a:pPr>
                      <a:r>
                        <a:rPr lang="zh-CN" altLang="en-US" sz="2400" b="0" dirty="0">
                          <a:latin typeface="微软雅黑" panose="020B0503020204020204" charset="-122"/>
                          <a:ea typeface="微软雅黑" panose="020B0503020204020204" charset="-122"/>
                        </a:rPr>
                        <a:t>方向</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a:buNone/>
                      </a:pPr>
                      <a:r>
                        <a:rPr lang="zh-CN" altLang="en-US" sz="2400" b="0" dirty="0">
                          <a:latin typeface="微软雅黑" panose="020B0503020204020204" charset="-122"/>
                          <a:ea typeface="微软雅黑" panose="020B0503020204020204" charset="-122"/>
                        </a:rPr>
                        <a:t>是否作用在同一直线上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是否作用在同一物体上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vMerge="1">
                  <a:txBody>
                    <a:bodyPr/>
                    <a:lstStyle/>
                    <a:p>
                      <a:endParaRPr lang="zh-CN"/>
                    </a:p>
                  </a:txBody>
                  <a:tcPr>
                    <a:lnL w="12700">
                      <a:solidFill>
                        <a:schemeClr val="accent6">
                          <a:lumMod val="50000"/>
                        </a:schemeClr>
                      </a:solidFill>
                      <a:prstDash val="solid"/>
                    </a:lnL>
                    <a:lnR w="28575">
                      <a:solidFill>
                        <a:schemeClr val="accent6">
                          <a:lumMod val="50000"/>
                        </a:schemeClr>
                      </a:solidFill>
                      <a:prstDash val="solid"/>
                    </a:lnR>
                    <a:lnB w="12700">
                      <a:solidFill>
                        <a:schemeClr val="accent6">
                          <a:lumMod val="50000"/>
                        </a:schemeClr>
                      </a:solidFill>
                      <a:prstDash val="solid"/>
                    </a:lnB>
                  </a:tcPr>
                </a:tc>
                <a:extLst>
                  <a:ext uri="{0D108BD9-81ED-4DB2-BD59-A6C34878D82A}">
                    <a16:rowId xmlns:a16="http://schemas.microsoft.com/office/drawing/2014/main" val="10001"/>
                  </a:ext>
                </a:extLst>
              </a:tr>
              <a:tr h="634950">
                <a:tc>
                  <a:txBody>
                    <a:bodyPr/>
                    <a:lstStyle/>
                    <a:p>
                      <a:pPr marL="0" lvl="0" indent="0" algn="ctr">
                        <a:buNone/>
                      </a:pPr>
                      <a:r>
                        <a:rPr lang="zh-CN" altLang="en-US" sz="2400" b="0" dirty="0">
                          <a:solidFill>
                            <a:schemeClr val="tx1"/>
                          </a:solidFill>
                          <a:latin typeface="微软雅黑" panose="020B0503020204020204" charset="-122"/>
                          <a:ea typeface="微软雅黑" panose="020B0503020204020204" charset="-122"/>
                        </a:rPr>
                        <a:t>一</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a:buNone/>
                      </a:pPr>
                      <a:r>
                        <a:rPr lang="zh-CN" altLang="en-US" sz="2400" b="0" dirty="0">
                          <a:solidFill>
                            <a:schemeClr val="tx1"/>
                          </a:solidFill>
                          <a:latin typeface="微软雅黑" panose="020B0503020204020204" charset="-122"/>
                          <a:ea typeface="微软雅黑" panose="020B0503020204020204" charset="-122"/>
                        </a:rPr>
                        <a:t>相等</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相反</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a:buNone/>
                      </a:pPr>
                      <a:r>
                        <a:rPr lang="zh-CN" altLang="en-US" sz="2400" b="0" dirty="0">
                          <a:solidFill>
                            <a:schemeClr val="tx1"/>
                          </a:solidFill>
                          <a:latin typeface="微软雅黑" panose="020B0503020204020204" charset="-122"/>
                          <a:ea typeface="微软雅黑" panose="020B0503020204020204" charset="-122"/>
                        </a:rPr>
                        <a:t>在</a:t>
                      </a:r>
                      <a:r>
                        <a:rPr lang="zh-CN" altLang="en-US" sz="2400" b="0" kern="1200" dirty="0">
                          <a:solidFill>
                            <a:schemeClr val="tx1"/>
                          </a:solidFill>
                          <a:latin typeface="微软雅黑" panose="020B0503020204020204" charset="-122"/>
                          <a:ea typeface="微软雅黑" panose="020B0503020204020204" charset="-122"/>
                          <a:cs typeface="+mn-cs"/>
                        </a:rPr>
                        <a:t>同一条直线上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是</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endParaRPr lang="zh-CN" altLang="en-US" sz="2400" b="0" kern="1200" dirty="0">
                        <a:solidFill>
                          <a:srgbClr val="FF0000"/>
                        </a:solidFill>
                        <a:latin typeface="微软雅黑" panose="020B0503020204020204" charset="-122"/>
                        <a:ea typeface="微软雅黑" panose="020B0503020204020204" charset="-122"/>
                        <a:cs typeface="+mn-cs"/>
                      </a:endParaRP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3363">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二</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不相等</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相反</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在同一条直线上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是</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endParaRPr lang="zh-CN" altLang="en-US" sz="2400" b="0" kern="1200" dirty="0">
                        <a:solidFill>
                          <a:srgbClr val="FF0000"/>
                        </a:solidFill>
                        <a:latin typeface="微软雅黑" panose="020B0503020204020204" charset="-122"/>
                        <a:ea typeface="微软雅黑" panose="020B0503020204020204" charset="-122"/>
                        <a:cs typeface="+mn-cs"/>
                      </a:endParaRP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0390">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三</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相等</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a:buNone/>
                      </a:pPr>
                      <a:r>
                        <a:rPr lang="zh-CN" altLang="en-US" sz="2400" b="0" kern="1200" dirty="0">
                          <a:solidFill>
                            <a:schemeClr val="tx1"/>
                          </a:solidFill>
                          <a:latin typeface="微软雅黑" panose="020B0503020204020204" charset="-122"/>
                          <a:ea typeface="微软雅黑" panose="020B0503020204020204" charset="-122"/>
                          <a:cs typeface="+mn-cs"/>
                        </a:rPr>
                        <a:t>相反</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不在同一条直线上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是</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endParaRPr lang="zh-CN" altLang="en-US" sz="2400" b="0" kern="1200" dirty="0">
                        <a:solidFill>
                          <a:srgbClr val="FF0000"/>
                        </a:solidFill>
                        <a:latin typeface="微软雅黑" panose="020B0503020204020204" charset="-122"/>
                        <a:ea typeface="微软雅黑" panose="020B0503020204020204" charset="-122"/>
                        <a:cs typeface="+mn-cs"/>
                      </a:endParaRP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1025">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四</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相等</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相反</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在同一条直线上</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r>
                        <a:rPr lang="zh-CN" altLang="en-US" sz="2400" b="0" kern="1200" dirty="0">
                          <a:solidFill>
                            <a:schemeClr val="tx1"/>
                          </a:solidFill>
                          <a:latin typeface="微软雅黑" panose="020B0503020204020204" charset="-122"/>
                          <a:ea typeface="微软雅黑" panose="020B0503020204020204" charset="-122"/>
                          <a:cs typeface="+mn-cs"/>
                        </a:rPr>
                        <a:t>否</a:t>
                      </a: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tc>
                  <a:txBody>
                    <a:bodyPr/>
                    <a:lstStyle/>
                    <a:p>
                      <a:pPr marL="0" lvl="0" indent="0" algn="ctr" defTabSz="914400" rtl="0" eaLnBrk="1" latinLnBrk="0" hangingPunct="1">
                        <a:spcBef>
                          <a:spcPct val="20000"/>
                        </a:spcBef>
                        <a:buFont typeface="Arial" panose="020B0604020202020204" pitchFamily="34" charset="0"/>
                        <a:buNone/>
                      </a:pPr>
                      <a:endParaRPr lang="zh-CN" altLang="en-US" sz="2400" b="0" kern="1200" dirty="0">
                        <a:solidFill>
                          <a:srgbClr val="FF0000"/>
                        </a:solidFill>
                        <a:latin typeface="微软雅黑" panose="020B0503020204020204" charset="-122"/>
                        <a:ea typeface="微软雅黑" panose="020B0503020204020204" charset="-122"/>
                        <a:cs typeface="+mn-cs"/>
                      </a:endParaRPr>
                    </a:p>
                  </a:txBody>
                  <a:tcPr marL="120000" marR="120000" marT="46796" marB="46796"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 name="文本框 2"/>
          <p:cNvSpPr txBox="1"/>
          <p:nvPr/>
        </p:nvSpPr>
        <p:spPr>
          <a:xfrm>
            <a:off x="9984740" y="4159885"/>
            <a:ext cx="810260" cy="472440"/>
          </a:xfrm>
          <a:prstGeom prst="rect">
            <a:avLst/>
          </a:prstGeom>
          <a:noFill/>
        </p:spPr>
        <p:txBody>
          <a:bodyPr wrap="square" rtlCol="0">
            <a:noAutofit/>
          </a:bodyPr>
          <a:lstStyle/>
          <a:p>
            <a:pPr marL="0" lvl="0" indent="0" algn="ctr" defTabSz="914400" rtl="0" eaLnBrk="1" latinLnBrk="0" hangingPunct="1">
              <a:spcBef>
                <a:spcPct val="20000"/>
              </a:spcBef>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rPr>
              <a:t>是</a:t>
            </a:r>
          </a:p>
        </p:txBody>
      </p:sp>
      <p:sp>
        <p:nvSpPr>
          <p:cNvPr id="5" name="文本框 4"/>
          <p:cNvSpPr txBox="1"/>
          <p:nvPr/>
        </p:nvSpPr>
        <p:spPr>
          <a:xfrm>
            <a:off x="9984740" y="4808220"/>
            <a:ext cx="810260" cy="472440"/>
          </a:xfrm>
          <a:prstGeom prst="rect">
            <a:avLst/>
          </a:prstGeom>
          <a:noFill/>
        </p:spPr>
        <p:txBody>
          <a:bodyPr wrap="square" rtlCol="0">
            <a:noAutofit/>
          </a:bodyPr>
          <a:lstStyle/>
          <a:p>
            <a:pPr marL="0" lvl="0" indent="0" algn="ctr" defTabSz="914400" rtl="0" eaLnBrk="1" latinLnBrk="0" hangingPunct="1">
              <a:spcBef>
                <a:spcPct val="20000"/>
              </a:spcBef>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rPr>
              <a:t>否</a:t>
            </a:r>
          </a:p>
        </p:txBody>
      </p:sp>
      <p:sp>
        <p:nvSpPr>
          <p:cNvPr id="8" name="文本框 7"/>
          <p:cNvSpPr txBox="1"/>
          <p:nvPr/>
        </p:nvSpPr>
        <p:spPr>
          <a:xfrm>
            <a:off x="9984740" y="5420360"/>
            <a:ext cx="810260" cy="472440"/>
          </a:xfrm>
          <a:prstGeom prst="rect">
            <a:avLst/>
          </a:prstGeom>
          <a:noFill/>
        </p:spPr>
        <p:txBody>
          <a:bodyPr wrap="square" rtlCol="0">
            <a:noAutofit/>
          </a:bodyPr>
          <a:lstStyle/>
          <a:p>
            <a:pPr marL="0" lvl="0" indent="0" algn="ctr" defTabSz="914400" rtl="0" eaLnBrk="1" latinLnBrk="0" hangingPunct="1">
              <a:spcBef>
                <a:spcPct val="20000"/>
              </a:spcBef>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rPr>
              <a:t>否</a:t>
            </a:r>
          </a:p>
        </p:txBody>
      </p:sp>
      <p:sp>
        <p:nvSpPr>
          <p:cNvPr id="9" name="文本框 8"/>
          <p:cNvSpPr txBox="1"/>
          <p:nvPr/>
        </p:nvSpPr>
        <p:spPr>
          <a:xfrm>
            <a:off x="9984740" y="6032500"/>
            <a:ext cx="810260" cy="472440"/>
          </a:xfrm>
          <a:prstGeom prst="rect">
            <a:avLst/>
          </a:prstGeom>
          <a:noFill/>
        </p:spPr>
        <p:txBody>
          <a:bodyPr wrap="square" rtlCol="0">
            <a:noAutofit/>
          </a:bodyPr>
          <a:lstStyle/>
          <a:p>
            <a:pPr marL="0" lvl="0" indent="0" algn="ctr" defTabSz="914400" rtl="0" eaLnBrk="1" latinLnBrk="0" hangingPunct="1">
              <a:spcBef>
                <a:spcPct val="20000"/>
              </a:spcBef>
              <a:buFont typeface="Arial" panose="020B0604020202020204" pitchFamily="34" charset="0"/>
              <a:buNone/>
            </a:pPr>
            <a:r>
              <a:rPr lang="zh-CN" altLang="en-US" sz="2400">
                <a:solidFill>
                  <a:srgbClr val="FF0000"/>
                </a:solidFill>
                <a:latin typeface="微软雅黑" panose="020B0503020204020204" charset="-122"/>
                <a:ea typeface="微软雅黑" panose="020B0503020204020204" charset="-122"/>
              </a:rPr>
              <a:t>否</a:t>
            </a:r>
          </a:p>
        </p:txBody>
      </p:sp>
      <p:grpSp>
        <p:nvGrpSpPr>
          <p:cNvPr id="30" name="组合 29"/>
          <p:cNvGrpSpPr/>
          <p:nvPr/>
        </p:nvGrpSpPr>
        <p:grpSpPr>
          <a:xfrm>
            <a:off x="334900" y="2350482"/>
            <a:ext cx="295322" cy="210471"/>
            <a:chOff x="435463" y="1226414"/>
            <a:chExt cx="295380" cy="210512"/>
          </a:xfrm>
        </p:grpSpPr>
        <p:sp>
          <p:nvSpPr>
            <p:cNvPr id="31" name="矩形 3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99795" y="2194560"/>
            <a:ext cx="1796415" cy="521970"/>
          </a:xfrm>
          <a:prstGeom prst="rect">
            <a:avLst/>
          </a:prstGeom>
          <a:noFill/>
        </p:spPr>
        <p:txBody>
          <a:bodyPr wrap="square" rtlCol="0">
            <a:spAutoFit/>
          </a:bodyPr>
          <a:lstStyle/>
          <a:p>
            <a:r>
              <a:rPr lang="zh-CN" altLang="en-US" sz="2800"/>
              <a:t>实验现象</a:t>
            </a:r>
            <a:r>
              <a:rPr kumimoji="1" lang="zh-CN" altLang="en-US" sz="2800" dirty="0">
                <a:latin typeface="微软雅黑" panose="020B0503020204020204" charset="-122"/>
                <a:ea typeface="微软雅黑" panose="020B0503020204020204" charset="-122"/>
                <a:cs typeface="仿宋" panose="02010609060101010101" charset="-122"/>
                <a:sym typeface="+mn-ea"/>
              </a:rPr>
              <a:t> </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1059"/>
                                        </p:tgtEl>
                                        <p:attrNameLst>
                                          <p:attrName>style.visibility</p:attrName>
                                        </p:attrNameLst>
                                      </p:cBhvr>
                                      <p:to>
                                        <p:strVal val="visible"/>
                                      </p:to>
                                    </p:set>
                                    <p:animEffect transition="in" filter="wipe(down)">
                                      <p:cBhvr>
                                        <p:cTn id="7" dur="500"/>
                                        <p:tgtEl>
                                          <p:spTgt spid="4105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779905"/>
            <a:ext cx="5991860" cy="521970"/>
          </a:xfrm>
          <a:prstGeom prst="rect">
            <a:avLst/>
          </a:prstGeom>
          <a:noFill/>
        </p:spPr>
        <p:txBody>
          <a:bodyPr wrap="square" rtlCol="0">
            <a:spAutoFit/>
          </a:bodyPr>
          <a:lstStyle/>
          <a:p>
            <a:pPr>
              <a:lnSpc>
                <a:spcPct val="100000"/>
              </a:lnSpc>
            </a:pPr>
            <a:r>
              <a:rPr lang="zh-CN" altLang="en-US" sz="2800"/>
              <a:t>实验探究</a:t>
            </a:r>
            <a:r>
              <a:rPr lang="en-US" altLang="zh-CN" sz="2800"/>
              <a:t>	</a:t>
            </a:r>
            <a:r>
              <a:rPr lang="zh-CN" altLang="en-US" sz="2800"/>
              <a:t>探究二力平衡的条件</a:t>
            </a:r>
          </a:p>
        </p:txBody>
      </p:sp>
      <p:grpSp>
        <p:nvGrpSpPr>
          <p:cNvPr id="30" name="组合 29"/>
          <p:cNvGrpSpPr/>
          <p:nvPr/>
        </p:nvGrpSpPr>
        <p:grpSpPr>
          <a:xfrm>
            <a:off x="334900" y="2567017"/>
            <a:ext cx="295322" cy="210471"/>
            <a:chOff x="435463" y="1226414"/>
            <a:chExt cx="295380" cy="210512"/>
          </a:xfrm>
        </p:grpSpPr>
        <p:sp>
          <p:nvSpPr>
            <p:cNvPr id="31" name="矩形 3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899795" y="2411095"/>
            <a:ext cx="1631950" cy="521970"/>
          </a:xfrm>
          <a:prstGeom prst="rect">
            <a:avLst/>
          </a:prstGeom>
          <a:noFill/>
        </p:spPr>
        <p:txBody>
          <a:bodyPr wrap="square" rtlCol="0">
            <a:spAutoFit/>
          </a:bodyPr>
          <a:lstStyle/>
          <a:p>
            <a:r>
              <a:rPr kumimoji="1" lang="zh-CN" altLang="en-US" sz="2800" dirty="0">
                <a:latin typeface="微软雅黑" panose="020B0503020204020204" charset="-122"/>
                <a:ea typeface="微软雅黑" panose="020B0503020204020204" charset="-122"/>
                <a:cs typeface="仿宋" panose="02010609060101010101" charset="-122"/>
                <a:sym typeface="+mn-ea"/>
              </a:rPr>
              <a:t>实验结论 </a:t>
            </a:r>
          </a:p>
        </p:txBody>
      </p:sp>
      <p:sp>
        <p:nvSpPr>
          <p:cNvPr id="5" name="文本框 4"/>
          <p:cNvSpPr txBox="1"/>
          <p:nvPr/>
        </p:nvSpPr>
        <p:spPr>
          <a:xfrm>
            <a:off x="988695" y="2886075"/>
            <a:ext cx="5997575" cy="1641475"/>
          </a:xfrm>
          <a:prstGeom prst="rect">
            <a:avLst/>
          </a:prstGeom>
          <a:noFill/>
        </p:spPr>
        <p:txBody>
          <a:bodyPr wrap="square" rtlCol="0" anchor="t">
            <a:spAutoFit/>
          </a:bodyPr>
          <a:lstStyle/>
          <a:p>
            <a:pPr>
              <a:lnSpc>
                <a:spcPct val="120000"/>
              </a:lnSpc>
            </a:pPr>
            <a:r>
              <a:rPr lang="zh-CN" altLang="en-US" sz="2800" dirty="0">
                <a:latin typeface="微软雅黑" panose="020B0503020204020204" charset="-122"/>
                <a:ea typeface="微软雅黑" panose="020B0503020204020204" charset="-122"/>
                <a:cs typeface="仿宋" panose="02010609060101010101" charset="-122"/>
                <a:sym typeface="+mn-ea"/>
              </a:rPr>
              <a:t>作用在</a:t>
            </a:r>
            <a:r>
              <a:rPr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同一物体上</a:t>
            </a:r>
            <a:r>
              <a:rPr lang="zh-CN" altLang="en-US" sz="2800" dirty="0">
                <a:latin typeface="微软雅黑" panose="020B0503020204020204" charset="-122"/>
                <a:ea typeface="微软雅黑" panose="020B0503020204020204" charset="-122"/>
                <a:cs typeface="仿宋" panose="02010609060101010101" charset="-122"/>
                <a:sym typeface="+mn-ea"/>
              </a:rPr>
              <a:t>的两个力，</a:t>
            </a:r>
            <a:r>
              <a:rPr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大小相等，方向相反</a:t>
            </a:r>
            <a:r>
              <a:rPr lang="zh-CN" altLang="en-US" sz="2800" dirty="0">
                <a:latin typeface="微软雅黑" panose="020B0503020204020204" charset="-122"/>
                <a:ea typeface="微软雅黑" panose="020B0503020204020204" charset="-122"/>
                <a:cs typeface="仿宋" panose="02010609060101010101" charset="-122"/>
                <a:sym typeface="+mn-ea"/>
              </a:rPr>
              <a:t>，且</a:t>
            </a:r>
            <a:r>
              <a:rPr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作用在同一直线上</a:t>
            </a:r>
            <a:r>
              <a:rPr lang="zh-CN" altLang="en-US" sz="2800" dirty="0">
                <a:latin typeface="微软雅黑" panose="020B0503020204020204" charset="-122"/>
                <a:ea typeface="微软雅黑" panose="020B0503020204020204" charset="-122"/>
                <a:cs typeface="仿宋" panose="02010609060101010101" charset="-122"/>
                <a:sym typeface="+mn-ea"/>
              </a:rPr>
              <a:t>，这两个力就彼此平衡，即</a:t>
            </a:r>
            <a:r>
              <a:rPr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合力为零</a:t>
            </a:r>
            <a:r>
              <a:rPr lang="zh-CN" altLang="en-US" sz="2800" dirty="0">
                <a:latin typeface="微软雅黑" panose="020B0503020204020204" charset="-122"/>
                <a:ea typeface="微软雅黑" panose="020B0503020204020204" charset="-122"/>
                <a:cs typeface="仿宋" panose="02010609060101010101" charset="-122"/>
                <a:sym typeface="+mn-ea"/>
              </a:rPr>
              <a:t>。</a:t>
            </a:r>
            <a:endParaRPr lang="zh-CN" altLang="en-US" sz="2800"/>
          </a:p>
        </p:txBody>
      </p:sp>
      <p:sp>
        <p:nvSpPr>
          <p:cNvPr id="23" name="文本框 22"/>
          <p:cNvSpPr txBox="1"/>
          <p:nvPr/>
        </p:nvSpPr>
        <p:spPr>
          <a:xfrm>
            <a:off x="988695" y="4482465"/>
            <a:ext cx="1515110" cy="521970"/>
          </a:xfrm>
          <a:prstGeom prst="rect">
            <a:avLst/>
          </a:prstGeom>
          <a:noFill/>
        </p:spPr>
        <p:txBody>
          <a:bodyPr wrap="square" rtlCol="0">
            <a:spAutoFit/>
          </a:bodyPr>
          <a:lstStyle/>
          <a:p>
            <a:r>
              <a:rPr lang="zh-CN" altLang="en-US" sz="2800"/>
              <a:t>简化为：</a:t>
            </a:r>
          </a:p>
        </p:txBody>
      </p:sp>
      <p:sp>
        <p:nvSpPr>
          <p:cNvPr id="22" name="文本框 21"/>
          <p:cNvSpPr txBox="1"/>
          <p:nvPr/>
        </p:nvSpPr>
        <p:spPr>
          <a:xfrm>
            <a:off x="1052830" y="5151120"/>
            <a:ext cx="5770880" cy="706755"/>
          </a:xfrm>
          <a:prstGeom prst="rect">
            <a:avLst/>
          </a:prstGeom>
          <a:noFill/>
          <a:ln>
            <a:solidFill>
              <a:srgbClr val="036EB8"/>
            </a:solidFill>
            <a:prstDash val="dashDot"/>
          </a:ln>
        </p:spPr>
        <p:txBody>
          <a:bodyPr wrap="none" rtlCol="0" anchor="t">
            <a:spAutoFit/>
          </a:bodyPr>
          <a:lstStyle/>
          <a:p>
            <a:r>
              <a:rPr lang="zh-CN" altLang="en-US" sz="4000" b="1">
                <a:ln>
                  <a:solidFill>
                    <a:srgbClr val="BDD7EE"/>
                  </a:solidFill>
                </a:ln>
                <a:solidFill>
                  <a:srgbClr val="FF0000"/>
                </a:solidFill>
                <a:effectLst/>
                <a:latin typeface="微软雅黑" panose="020B0503020204020204" charset="-122"/>
                <a:ea typeface="微软雅黑" panose="020B0503020204020204" charset="-122"/>
                <a:cs typeface="仿宋" panose="02010609060101010101" charset="-122"/>
                <a:sym typeface="+mn-ea"/>
              </a:rPr>
              <a:t>同体、等大、反向、共线</a:t>
            </a:r>
          </a:p>
        </p:txBody>
      </p:sp>
      <p:grpSp>
        <p:nvGrpSpPr>
          <p:cNvPr id="19" name="组合 18"/>
          <p:cNvGrpSpPr/>
          <p:nvPr/>
        </p:nvGrpSpPr>
        <p:grpSpPr>
          <a:xfrm>
            <a:off x="7444740" y="2301875"/>
            <a:ext cx="3847465" cy="3519170"/>
            <a:chOff x="10961" y="4380"/>
            <a:chExt cx="6059" cy="5542"/>
          </a:xfrm>
        </p:grpSpPr>
        <p:pic>
          <p:nvPicPr>
            <p:cNvPr id="12" name="图片 11"/>
            <p:cNvPicPr>
              <a:picLocks noChangeAspect="1"/>
            </p:cNvPicPr>
            <p:nvPr/>
          </p:nvPicPr>
          <p:blipFill>
            <a:blip r:embed="rId4"/>
            <a:srcRect l="49309" b="30425"/>
            <a:stretch>
              <a:fillRect/>
            </a:stretch>
          </p:blipFill>
          <p:spPr>
            <a:xfrm>
              <a:off x="10961" y="4380"/>
              <a:ext cx="6059" cy="5542"/>
            </a:xfrm>
            <a:prstGeom prst="rect">
              <a:avLst/>
            </a:prstGeom>
          </p:spPr>
        </p:pic>
        <p:grpSp>
          <p:nvGrpSpPr>
            <p:cNvPr id="8" name="组合 7"/>
            <p:cNvGrpSpPr/>
            <p:nvPr/>
          </p:nvGrpSpPr>
          <p:grpSpPr>
            <a:xfrm>
              <a:off x="12893" y="4545"/>
              <a:ext cx="1243" cy="5157"/>
              <a:chOff x="13120" y="4545"/>
              <a:chExt cx="1243" cy="5157"/>
            </a:xfrm>
          </p:grpSpPr>
          <p:grpSp>
            <p:nvGrpSpPr>
              <p:cNvPr id="9" name="组合 8"/>
              <p:cNvGrpSpPr/>
              <p:nvPr/>
            </p:nvGrpSpPr>
            <p:grpSpPr>
              <a:xfrm>
                <a:off x="13389" y="7442"/>
                <a:ext cx="974" cy="2260"/>
                <a:chOff x="3752" y="8368"/>
                <a:chExt cx="974" cy="2260"/>
              </a:xfrm>
            </p:grpSpPr>
            <p:cxnSp>
              <p:nvCxnSpPr>
                <p:cNvPr id="10" name="直接箭头连接符 9"/>
                <p:cNvCxnSpPr/>
                <p:nvPr/>
              </p:nvCxnSpPr>
              <p:spPr>
                <a:xfrm>
                  <a:off x="4726" y="8368"/>
                  <a:ext cx="0" cy="2260"/>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752" y="9678"/>
                  <a:ext cx="843" cy="919"/>
                </a:xfrm>
                <a:prstGeom prst="rect">
                  <a:avLst/>
                </a:prstGeom>
                <a:noFill/>
              </p:spPr>
              <p:txBody>
                <a:bodyPr wrap="square" rtlCol="0">
                  <a:spAutoFit/>
                </a:bodyPr>
                <a:lstStyle/>
                <a:p>
                  <a:r>
                    <a:rPr lang="en-US" altLang="zh-CN" sz="3200" i="1">
                      <a:solidFill>
                        <a:srgbClr val="FF0000"/>
                      </a:solidFill>
                    </a:rPr>
                    <a:t>G</a:t>
                  </a:r>
                  <a:endParaRPr lang="en-US" altLang="zh-CN" sz="3200" i="1" baseline="-25000">
                    <a:solidFill>
                      <a:srgbClr val="FF0000"/>
                    </a:solidFill>
                  </a:endParaRPr>
                </a:p>
              </p:txBody>
            </p:sp>
          </p:grpSp>
          <p:grpSp>
            <p:nvGrpSpPr>
              <p:cNvPr id="13" name="组合 12"/>
              <p:cNvGrpSpPr/>
              <p:nvPr/>
            </p:nvGrpSpPr>
            <p:grpSpPr>
              <a:xfrm>
                <a:off x="13120" y="4545"/>
                <a:ext cx="1243" cy="2897"/>
                <a:chOff x="3483" y="5471"/>
                <a:chExt cx="1243" cy="2897"/>
              </a:xfrm>
            </p:grpSpPr>
            <p:cxnSp>
              <p:nvCxnSpPr>
                <p:cNvPr id="14" name="直接箭头连接符 13"/>
                <p:cNvCxnSpPr/>
                <p:nvPr/>
              </p:nvCxnSpPr>
              <p:spPr>
                <a:xfrm flipH="1" flipV="1">
                  <a:off x="4726" y="6108"/>
                  <a:ext cx="0" cy="2260"/>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3483" y="5471"/>
                  <a:ext cx="1112" cy="919"/>
                </a:xfrm>
                <a:prstGeom prst="rect">
                  <a:avLst/>
                </a:prstGeom>
                <a:noFill/>
              </p:spPr>
              <p:txBody>
                <a:bodyPr wrap="square" rtlCol="0">
                  <a:spAutoFit/>
                </a:bodyPr>
                <a:lstStyle/>
                <a:p>
                  <a:r>
                    <a:rPr lang="en-US" altLang="zh-CN" sz="3200" i="1">
                      <a:solidFill>
                        <a:srgbClr val="FF0000"/>
                      </a:solidFill>
                    </a:rPr>
                    <a:t>F</a:t>
                  </a:r>
                  <a:r>
                    <a:rPr lang="zh-CN" altLang="en-US" sz="3200" baseline="-25000">
                      <a:solidFill>
                        <a:srgbClr val="FF0000"/>
                      </a:solidFill>
                    </a:rPr>
                    <a:t>支</a:t>
                  </a:r>
                </a:p>
              </p:txBody>
            </p:sp>
          </p:grpSp>
        </p:gr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7"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
                                            <p:txEl>
                                              <p:pRg st="0" end="0"/>
                                            </p:txEl>
                                          </p:spTgt>
                                        </p:tgtEl>
                                        <p:attrNameLst>
                                          <p:attrName>fill.type</p:attrName>
                                        </p:attrNameLst>
                                      </p:cBhvr>
                                      <p:to>
                                        <p:strVal val="solid"/>
                                      </p:to>
                                    </p:set>
                                  </p:childTnLst>
                                </p:cTn>
                              </p:par>
                            </p:childTnLst>
                          </p:cTn>
                        </p:par>
                        <p:par>
                          <p:cTn id="10" fill="hold">
                            <p:stCondLst>
                              <p:cond delay="2000"/>
                            </p:stCondLst>
                            <p:childTnLst>
                              <p:par>
                                <p:cTn id="11" presetID="1"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2"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descr="1701958644220576"/>
          <p:cNvPicPr>
            <a:picLocks noChangeAspect="1"/>
          </p:cNvPicPr>
          <p:nvPr/>
        </p:nvPicPr>
        <p:blipFill>
          <a:blip r:embed="rId3"/>
          <a:srcRect l="12987" t="31483" r="8577" b="7"/>
          <a:stretch>
            <a:fillRect/>
          </a:stretch>
        </p:blipFill>
        <p:spPr>
          <a:xfrm>
            <a:off x="1523365" y="3797935"/>
            <a:ext cx="3239770" cy="1885950"/>
          </a:xfrm>
          <a:prstGeom prst="rect">
            <a:avLst/>
          </a:prstGeom>
        </p:spPr>
      </p:pic>
      <p:sp>
        <p:nvSpPr>
          <p:cNvPr id="7" name="Rectangle 8"/>
          <p:cNvSpPr/>
          <p:nvPr/>
        </p:nvSpPr>
        <p:spPr>
          <a:xfrm>
            <a:off x="936625" y="2148205"/>
            <a:ext cx="10116185" cy="1486535"/>
          </a:xfrm>
          <a:prstGeom prst="rect">
            <a:avLst/>
          </a:prstGeom>
          <a:noFill/>
          <a:ln w="9525">
            <a:noFill/>
          </a:ln>
        </p:spPr>
        <p:txBody>
          <a:bodyPr>
            <a:noAutofit/>
          </a:bodyPr>
          <a:lstStyle/>
          <a:p>
            <a:pPr>
              <a:lnSpc>
                <a:spcPct val="125000"/>
              </a:lnSpc>
            </a:pPr>
            <a:r>
              <a:rPr lang="en-US" altLang="zh-CN" sz="2800">
                <a:latin typeface="宋体" panose="02010600030101010101" pitchFamily="2" charset="-122"/>
                <a:ea typeface="宋体" panose="02010600030101010101" pitchFamily="2" charset="-122"/>
                <a:cs typeface="宋体" panose="02010600030101010101" pitchFamily="2" charset="-122"/>
                <a:sym typeface="+mn-ea"/>
              </a:rPr>
              <a:t>   1. </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雪地摩托通过水平牵引绳拉着香蕉船在水平雪地上匀速直线行驶。香蕉船和香蕉船上的人作为一个整体，受到几对平衡力的作用？其中重力与哪个力平衡？</a:t>
            </a:r>
            <a:endParaRPr lang="en-US" altLang="zh-CN" sz="2800" strike="noStrike" noProof="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3" name="文本框 42"/>
          <p:cNvSpPr txBox="1"/>
          <p:nvPr/>
        </p:nvSpPr>
        <p:spPr>
          <a:xfrm>
            <a:off x="6175375" y="4881880"/>
            <a:ext cx="5212715" cy="65976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2</a:t>
            </a:r>
            <a:r>
              <a:rPr lang="zh-CN" altLang="en-US" sz="2800">
                <a:latin typeface="微软雅黑" panose="020B0503020204020204" charset="-122"/>
                <a:ea typeface="微软雅黑" panose="020B0503020204020204" charset="-122"/>
              </a:rPr>
              <a:t>）再判断研究对象运动状态</a:t>
            </a:r>
          </a:p>
        </p:txBody>
      </p:sp>
      <p:sp>
        <p:nvSpPr>
          <p:cNvPr id="44" name="文本框 43"/>
          <p:cNvSpPr txBox="1"/>
          <p:nvPr/>
        </p:nvSpPr>
        <p:spPr>
          <a:xfrm>
            <a:off x="7111365" y="5501640"/>
            <a:ext cx="4498975" cy="673735"/>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panose="020B0503020204020204" charset="-122"/>
              </a:rPr>
              <a:t>匀速直线运动（</a:t>
            </a:r>
            <a:r>
              <a:rPr lang="zh-CN" altLang="en-US" sz="2800">
                <a:solidFill>
                  <a:srgbClr val="FF0000"/>
                </a:solidFill>
                <a:latin typeface="微软雅黑" panose="020B0503020204020204" charset="-122"/>
                <a:ea typeface="微软雅黑" panose="020B0503020204020204" charset="-122"/>
              </a:rPr>
              <a:t>平衡状态</a:t>
            </a:r>
            <a:r>
              <a:rPr lang="zh-CN" altLang="en-US" sz="2800">
                <a:solidFill>
                  <a:srgbClr val="036EB8"/>
                </a:solidFill>
                <a:latin typeface="微软雅黑" panose="020B0503020204020204" charset="-122"/>
                <a:ea typeface="微软雅黑" panose="020B0503020204020204" charset="-122"/>
              </a:rPr>
              <a:t>）</a:t>
            </a:r>
          </a:p>
        </p:txBody>
      </p:sp>
      <p:sp>
        <p:nvSpPr>
          <p:cNvPr id="45" name="文本框 44"/>
          <p:cNvSpPr txBox="1"/>
          <p:nvPr/>
        </p:nvSpPr>
        <p:spPr>
          <a:xfrm>
            <a:off x="6175375" y="6149975"/>
            <a:ext cx="5269230" cy="604520"/>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3</a:t>
            </a:r>
            <a:r>
              <a:rPr lang="zh-CN" altLang="en-US" sz="2800">
                <a:latin typeface="微软雅黑" panose="020B0503020204020204" charset="-122"/>
                <a:ea typeface="微软雅黑" panose="020B0503020204020204" charset="-122"/>
              </a:rPr>
              <a:t>）对研究对象进行受力分析</a:t>
            </a:r>
          </a:p>
        </p:txBody>
      </p:sp>
      <p:sp>
        <p:nvSpPr>
          <p:cNvPr id="46" name="文本框 45"/>
          <p:cNvSpPr txBox="1"/>
          <p:nvPr/>
        </p:nvSpPr>
        <p:spPr>
          <a:xfrm>
            <a:off x="6175375" y="3773805"/>
            <a:ext cx="4671695" cy="57721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1</a:t>
            </a:r>
            <a:r>
              <a:rPr lang="zh-CN" altLang="en-US" sz="2800">
                <a:latin typeface="微软雅黑" panose="020B0503020204020204" charset="-122"/>
                <a:ea typeface="微软雅黑" panose="020B0503020204020204" charset="-122"/>
              </a:rPr>
              <a:t>）先确定研究对象</a:t>
            </a:r>
          </a:p>
        </p:txBody>
      </p:sp>
      <p:sp>
        <p:nvSpPr>
          <p:cNvPr id="47" name="文本框 46"/>
          <p:cNvSpPr txBox="1"/>
          <p:nvPr/>
        </p:nvSpPr>
        <p:spPr>
          <a:xfrm>
            <a:off x="7111365" y="4349750"/>
            <a:ext cx="4064000" cy="607695"/>
          </a:xfrm>
          <a:prstGeom prst="rect">
            <a:avLst/>
          </a:prstGeom>
          <a:noFill/>
        </p:spPr>
        <p:txBody>
          <a:bodyPr wrap="square" rtlCol="0">
            <a:spAutoFit/>
          </a:bodyPr>
          <a:lstStyle/>
          <a:p>
            <a:pPr>
              <a:lnSpc>
                <a:spcPct val="120000"/>
              </a:lnSpc>
            </a:pPr>
            <a:r>
              <a:rPr lang="zh-CN" altLang="en-US" sz="2800">
                <a:solidFill>
                  <a:srgbClr val="036EB8"/>
                </a:solidFill>
                <a:latin typeface="微软雅黑" panose="020B0503020204020204" charset="-122"/>
                <a:ea typeface="微软雅黑" panose="020B0503020204020204" charset="-122"/>
              </a:rPr>
              <a:t>是香蕉船</a:t>
            </a:r>
          </a:p>
        </p:txBody>
      </p:sp>
      <p:grpSp>
        <p:nvGrpSpPr>
          <p:cNvPr id="62" name="组合 61"/>
          <p:cNvGrpSpPr/>
          <p:nvPr/>
        </p:nvGrpSpPr>
        <p:grpSpPr>
          <a:xfrm>
            <a:off x="3112770" y="4817745"/>
            <a:ext cx="744855" cy="1309370"/>
            <a:chOff x="2491" y="6387"/>
            <a:chExt cx="1173" cy="2062"/>
          </a:xfrm>
        </p:grpSpPr>
        <p:cxnSp>
          <p:nvCxnSpPr>
            <p:cNvPr id="49" name="直接箭头连接符 48"/>
            <p:cNvCxnSpPr/>
            <p:nvPr/>
          </p:nvCxnSpPr>
          <p:spPr>
            <a:xfrm>
              <a:off x="3664" y="6387"/>
              <a:ext cx="0" cy="1722"/>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2491" y="7531"/>
              <a:ext cx="678" cy="919"/>
            </a:xfrm>
            <a:prstGeom prst="rect">
              <a:avLst/>
            </a:prstGeom>
            <a:noFill/>
          </p:spPr>
          <p:txBody>
            <a:bodyPr wrap="square" rtlCol="0">
              <a:spAutoFit/>
            </a:bodyPr>
            <a:lstStyle/>
            <a:p>
              <a:r>
                <a:rPr lang="en-US" altLang="zh-CN" sz="3200" i="1">
                  <a:solidFill>
                    <a:srgbClr val="FF0000"/>
                  </a:solidFill>
                </a:rPr>
                <a:t>G</a:t>
              </a:r>
              <a:endParaRPr lang="en-US" altLang="zh-CN" sz="3200" i="1" baseline="-25000">
                <a:solidFill>
                  <a:srgbClr val="FF0000"/>
                </a:solidFill>
              </a:endParaRPr>
            </a:p>
          </p:txBody>
        </p:sp>
      </p:grpSp>
      <p:grpSp>
        <p:nvGrpSpPr>
          <p:cNvPr id="63" name="组合 62"/>
          <p:cNvGrpSpPr/>
          <p:nvPr/>
        </p:nvGrpSpPr>
        <p:grpSpPr>
          <a:xfrm>
            <a:off x="3018790" y="3729990"/>
            <a:ext cx="838835" cy="1094105"/>
            <a:chOff x="2343" y="4664"/>
            <a:chExt cx="1321" cy="1723"/>
          </a:xfrm>
        </p:grpSpPr>
        <p:cxnSp>
          <p:nvCxnSpPr>
            <p:cNvPr id="50" name="直接箭头连接符 49"/>
            <p:cNvCxnSpPr/>
            <p:nvPr/>
          </p:nvCxnSpPr>
          <p:spPr>
            <a:xfrm flipH="1" flipV="1">
              <a:off x="3664" y="4665"/>
              <a:ext cx="0" cy="1722"/>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52" name="文本框 51"/>
            <p:cNvSpPr txBox="1"/>
            <p:nvPr/>
          </p:nvSpPr>
          <p:spPr>
            <a:xfrm>
              <a:off x="2343" y="4664"/>
              <a:ext cx="1172" cy="872"/>
            </a:xfrm>
            <a:prstGeom prst="rect">
              <a:avLst/>
            </a:prstGeom>
            <a:solidFill>
              <a:schemeClr val="bg1">
                <a:alpha val="80000"/>
              </a:schemeClr>
            </a:solidFill>
          </p:spPr>
          <p:txBody>
            <a:bodyPr wrap="square" rtlCol="0">
              <a:noAutofit/>
            </a:bodyPr>
            <a:lstStyle/>
            <a:p>
              <a:r>
                <a:rPr lang="en-US" altLang="zh-CN" sz="3200" i="1">
                  <a:solidFill>
                    <a:srgbClr val="FF0000"/>
                  </a:solidFill>
                </a:rPr>
                <a:t>F</a:t>
              </a:r>
              <a:r>
                <a:rPr lang="zh-CN" altLang="en-US" sz="3200" baseline="-25000">
                  <a:solidFill>
                    <a:srgbClr val="FF0000"/>
                  </a:solidFill>
                </a:rPr>
                <a:t>支</a:t>
              </a:r>
            </a:p>
          </p:txBody>
        </p:sp>
      </p:grpSp>
      <p:grpSp>
        <p:nvGrpSpPr>
          <p:cNvPr id="65" name="组合 64"/>
          <p:cNvGrpSpPr/>
          <p:nvPr/>
        </p:nvGrpSpPr>
        <p:grpSpPr>
          <a:xfrm>
            <a:off x="2315210" y="4824095"/>
            <a:ext cx="1541780" cy="619125"/>
            <a:chOff x="1235" y="6387"/>
            <a:chExt cx="2428" cy="975"/>
          </a:xfrm>
        </p:grpSpPr>
        <p:cxnSp>
          <p:nvCxnSpPr>
            <p:cNvPr id="56" name="直接箭头连接符 55"/>
            <p:cNvCxnSpPr/>
            <p:nvPr/>
          </p:nvCxnSpPr>
          <p:spPr>
            <a:xfrm rot="16200000" flipH="1" flipV="1">
              <a:off x="2563" y="5299"/>
              <a:ext cx="12" cy="2189"/>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57" name="文本框 56"/>
            <p:cNvSpPr txBox="1"/>
            <p:nvPr/>
          </p:nvSpPr>
          <p:spPr>
            <a:xfrm>
              <a:off x="1235" y="6540"/>
              <a:ext cx="1034" cy="822"/>
            </a:xfrm>
            <a:prstGeom prst="rect">
              <a:avLst/>
            </a:prstGeom>
            <a:noFill/>
          </p:spPr>
          <p:txBody>
            <a:bodyPr wrap="square" rtlCol="0">
              <a:spAutoFit/>
            </a:bodyPr>
            <a:lstStyle/>
            <a:p>
              <a:r>
                <a:rPr lang="en-US" altLang="zh-CN" sz="2800" i="1">
                  <a:solidFill>
                    <a:srgbClr val="FF0000"/>
                  </a:solidFill>
                  <a:sym typeface="+mn-ea"/>
                </a:rPr>
                <a:t>f</a:t>
              </a:r>
              <a:r>
                <a:rPr lang="zh-CN" altLang="en-US" sz="2800" baseline="-25000">
                  <a:solidFill>
                    <a:srgbClr val="FF0000"/>
                  </a:solidFill>
                </a:rPr>
                <a:t>阻</a:t>
              </a:r>
            </a:p>
          </p:txBody>
        </p:sp>
      </p:grpSp>
      <p:grpSp>
        <p:nvGrpSpPr>
          <p:cNvPr id="64" name="组合 63"/>
          <p:cNvGrpSpPr/>
          <p:nvPr/>
        </p:nvGrpSpPr>
        <p:grpSpPr>
          <a:xfrm>
            <a:off x="3857625" y="4823460"/>
            <a:ext cx="1487805" cy="797560"/>
            <a:chOff x="3664" y="6386"/>
            <a:chExt cx="2343" cy="1256"/>
          </a:xfrm>
        </p:grpSpPr>
        <p:cxnSp>
          <p:nvCxnSpPr>
            <p:cNvPr id="55" name="直接箭头连接符 54"/>
            <p:cNvCxnSpPr/>
            <p:nvPr/>
          </p:nvCxnSpPr>
          <p:spPr>
            <a:xfrm rot="16200000">
              <a:off x="4734" y="5316"/>
              <a:ext cx="0" cy="2141"/>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58" name="文本框 57"/>
            <p:cNvSpPr txBox="1"/>
            <p:nvPr/>
          </p:nvSpPr>
          <p:spPr>
            <a:xfrm>
              <a:off x="4837" y="6534"/>
              <a:ext cx="1170" cy="1108"/>
            </a:xfrm>
            <a:prstGeom prst="rect">
              <a:avLst/>
            </a:prstGeom>
            <a:noFill/>
          </p:spPr>
          <p:txBody>
            <a:bodyPr wrap="square" rtlCol="0">
              <a:noAutofit/>
            </a:bodyPr>
            <a:lstStyle/>
            <a:p>
              <a:r>
                <a:rPr lang="en-US" altLang="zh-CN" sz="2800" i="1">
                  <a:solidFill>
                    <a:srgbClr val="FF0000"/>
                  </a:solidFill>
                </a:rPr>
                <a:t>F</a:t>
              </a:r>
              <a:r>
                <a:rPr lang="zh-CN" altLang="en-US" sz="2800" baseline="-25000">
                  <a:solidFill>
                    <a:srgbClr val="FF0000"/>
                  </a:solidFill>
                </a:rPr>
                <a:t>拉</a:t>
              </a:r>
              <a:endParaRPr lang="en-US" altLang="zh-CN" sz="2800" baseline="-25000">
                <a:solidFill>
                  <a:srgbClr val="FF0000"/>
                </a:solidFill>
              </a:endParaRPr>
            </a:p>
          </p:txBody>
        </p:sp>
      </p:grpSp>
      <p:sp>
        <p:nvSpPr>
          <p:cNvPr id="59" name="文本框 58"/>
          <p:cNvSpPr txBox="1"/>
          <p:nvPr/>
        </p:nvSpPr>
        <p:spPr>
          <a:xfrm>
            <a:off x="710565" y="5869940"/>
            <a:ext cx="5290185" cy="956945"/>
          </a:xfrm>
          <a:prstGeom prst="rect">
            <a:avLst/>
          </a:prstGeom>
          <a:noFill/>
        </p:spPr>
        <p:txBody>
          <a:bodyPr wrap="square" rtlCol="0">
            <a:noAutofit/>
          </a:bodyPr>
          <a:lstStyle/>
          <a:p>
            <a:pPr>
              <a:lnSpc>
                <a:spcPct val="120000"/>
              </a:lnSpc>
            </a:pPr>
            <a:r>
              <a:rPr lang="zh-CN" altLang="en-US" sz="2400">
                <a:solidFill>
                  <a:srgbClr val="036EB8"/>
                </a:solidFill>
                <a:latin typeface="微软雅黑" panose="020B0503020204020204" charset="-122"/>
                <a:ea typeface="微软雅黑" panose="020B0503020204020204" charset="-122"/>
              </a:rPr>
              <a:t>受到</a:t>
            </a:r>
            <a:r>
              <a:rPr lang="en-US" altLang="zh-CN" sz="2400">
                <a:solidFill>
                  <a:srgbClr val="036EB8"/>
                </a:solidFill>
                <a:latin typeface="微软雅黑" panose="020B0503020204020204" charset="-122"/>
                <a:ea typeface="微软雅黑" panose="020B0503020204020204" charset="-122"/>
              </a:rPr>
              <a:t>2</a:t>
            </a:r>
            <a:r>
              <a:rPr lang="zh-CN" altLang="en-US" sz="2400">
                <a:solidFill>
                  <a:srgbClr val="036EB8"/>
                </a:solidFill>
                <a:latin typeface="微软雅黑" panose="020B0503020204020204" charset="-122"/>
                <a:ea typeface="微软雅黑" panose="020B0503020204020204" charset="-122"/>
              </a:rPr>
              <a:t>对平衡力的作用，</a:t>
            </a:r>
          </a:p>
          <a:p>
            <a:pPr>
              <a:lnSpc>
                <a:spcPct val="120000"/>
              </a:lnSpc>
            </a:pPr>
            <a:r>
              <a:rPr lang="zh-CN" altLang="en-US" sz="2400">
                <a:solidFill>
                  <a:srgbClr val="036EB8"/>
                </a:solidFill>
                <a:latin typeface="微软雅黑" panose="020B0503020204020204" charset="-122"/>
                <a:ea typeface="微软雅黑" panose="020B0503020204020204" charset="-122"/>
              </a:rPr>
              <a:t>重力和地面对香蕉船的支持力平衡。</a:t>
            </a:r>
          </a:p>
        </p:txBody>
      </p:sp>
      <p:sp>
        <p:nvSpPr>
          <p:cNvPr id="60" name="圆角矩形 59"/>
          <p:cNvSpPr/>
          <p:nvPr/>
        </p:nvSpPr>
        <p:spPr>
          <a:xfrm>
            <a:off x="9926955" y="2259330"/>
            <a:ext cx="706120" cy="478790"/>
          </a:xfrm>
          <a:prstGeom prst="roundRect">
            <a:avLst/>
          </a:prstGeom>
          <a:noFill/>
          <a:ln w="2857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1" name="圆角矩形 60"/>
          <p:cNvSpPr/>
          <p:nvPr/>
        </p:nvSpPr>
        <p:spPr>
          <a:xfrm>
            <a:off x="1060450" y="2781935"/>
            <a:ext cx="697865" cy="489585"/>
          </a:xfrm>
          <a:prstGeom prst="roundRect">
            <a:avLst/>
          </a:prstGeom>
          <a:noFill/>
          <a:ln w="2857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0" name="组合 9"/>
          <p:cNvGrpSpPr/>
          <p:nvPr/>
        </p:nvGrpSpPr>
        <p:grpSpPr>
          <a:xfrm>
            <a:off x="371730" y="106143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936625" y="87439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13" name="组合 12"/>
          <p:cNvGrpSpPr/>
          <p:nvPr/>
        </p:nvGrpSpPr>
        <p:grpSpPr>
          <a:xfrm>
            <a:off x="371730" y="1784697"/>
            <a:ext cx="295322" cy="210471"/>
            <a:chOff x="435463" y="1226414"/>
            <a:chExt cx="295380" cy="210512"/>
          </a:xfrm>
        </p:grpSpPr>
        <p:sp>
          <p:nvSpPr>
            <p:cNvPr id="19" name="矩形 1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20"/>
          <p:cNvSpPr txBox="1"/>
          <p:nvPr/>
        </p:nvSpPr>
        <p:spPr>
          <a:xfrm>
            <a:off x="936625" y="1628775"/>
            <a:ext cx="2134870" cy="521970"/>
          </a:xfrm>
          <a:prstGeom prst="rect">
            <a:avLst/>
          </a:prstGeom>
          <a:noFill/>
        </p:spPr>
        <p:txBody>
          <a:bodyPr wrap="square" rtlCol="0">
            <a:spAutoFit/>
          </a:bodyPr>
          <a:lstStyle/>
          <a:p>
            <a:pPr>
              <a:lnSpc>
                <a:spcPct val="100000"/>
              </a:lnSpc>
            </a:pPr>
            <a:r>
              <a:rPr lang="zh-CN" altLang="en-US" sz="2800"/>
              <a:t>交流讨论</a:t>
            </a:r>
          </a:p>
        </p:txBody>
      </p:sp>
      <p:grpSp>
        <p:nvGrpSpPr>
          <p:cNvPr id="22" name="组合 21"/>
          <p:cNvGrpSpPr/>
          <p:nvPr/>
        </p:nvGrpSpPr>
        <p:grpSpPr>
          <a:xfrm>
            <a:off x="371730" y="2415887"/>
            <a:ext cx="295322" cy="210471"/>
            <a:chOff x="435463" y="1226414"/>
            <a:chExt cx="295380" cy="210512"/>
          </a:xfrm>
        </p:grpSpPr>
        <p:sp>
          <p:nvSpPr>
            <p:cNvPr id="24" name="矩形 2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wipe(left)">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randombar(horizontal)">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wipe(left)">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wipe(left)">
                                      <p:cBhvr>
                                        <p:cTn id="32" dur="500"/>
                                        <p:tgtEl>
                                          <p:spTgt spid="6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randombar(horizontal)">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wipe(up)">
                                      <p:cBhvr>
                                        <p:cTn id="47" dur="500"/>
                                        <p:tgtEl>
                                          <p:spTgt spid="6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down)">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wipe(left)">
                                      <p:cBhvr>
                                        <p:cTn id="57" dur="500"/>
                                        <p:tgtEl>
                                          <p:spTgt spid="6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wipe(right)">
                                      <p:cBhvr>
                                        <p:cTn id="62" dur="500"/>
                                        <p:tgtEl>
                                          <p:spTgt spid="65"/>
                                        </p:tgtEl>
                                      </p:cBhvr>
                                    </p:animEffect>
                                  </p:childTnLst>
                                </p:cTn>
                              </p:par>
                            </p:childTnLst>
                          </p:cTn>
                        </p:par>
                      </p:childTnLst>
                    </p:cTn>
                  </p:par>
                  <p:par>
                    <p:cTn id="63" fill="hold">
                      <p:stCondLst>
                        <p:cond delay="indefinite"/>
                      </p:stCondLst>
                      <p:childTnLst>
                        <p:par>
                          <p:cTn id="64" fill="hold">
                            <p:stCondLst>
                              <p:cond delay="0"/>
                            </p:stCondLst>
                            <p:childTnLst>
                              <p:par>
                                <p:cTn id="65" presetID="27" presetClass="entr" presetSubtype="0" fill="hold" grpId="0" nodeType="clickEffect">
                                  <p:stCondLst>
                                    <p:cond delay="0"/>
                                  </p:stCondLst>
                                  <p:iterate type="lt">
                                    <p:tmPct val="50000"/>
                                  </p:iterate>
                                  <p:childTnLst>
                                    <p:set>
                                      <p:cBhvr>
                                        <p:cTn id="66" dur="1" fill="hold">
                                          <p:stCondLst>
                                            <p:cond delay="0"/>
                                          </p:stCondLst>
                                        </p:cTn>
                                        <p:tgtEl>
                                          <p:spTgt spid="59"/>
                                        </p:tgtEl>
                                        <p:attrNameLst>
                                          <p:attrName>style.visibility</p:attrName>
                                        </p:attrNameLst>
                                      </p:cBhvr>
                                      <p:to>
                                        <p:strVal val="visible"/>
                                      </p:to>
                                    </p:set>
                                    <p:anim calcmode="discrete" valueType="clr">
                                      <p:cBhvr override="childStyle">
                                        <p:cTn id="67" dur="80"/>
                                        <p:tgtEl>
                                          <p:spTgt spid="59"/>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59"/>
                                        </p:tgtEl>
                                        <p:attrNameLst>
                                          <p:attrName>fillcolor</p:attrName>
                                        </p:attrNameLst>
                                      </p:cBhvr>
                                      <p:tavLst>
                                        <p:tav tm="0">
                                          <p:val>
                                            <p:clrVal>
                                              <a:schemeClr val="accent2"/>
                                            </p:clrVal>
                                          </p:val>
                                        </p:tav>
                                        <p:tav tm="50000">
                                          <p:val>
                                            <p:clrVal>
                                              <a:schemeClr val="hlink"/>
                                            </p:clrVal>
                                          </p:val>
                                        </p:tav>
                                      </p:tavLst>
                                    </p:anim>
                                    <p:set>
                                      <p:cBhvr>
                                        <p:cTn id="69" dur="80"/>
                                        <p:tgtEl>
                                          <p:spTgt spid="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3" grpId="0"/>
      <p:bldP spid="44" grpId="0"/>
      <p:bldP spid="45" grpId="0"/>
      <p:bldP spid="46" grpId="0"/>
      <p:bldP spid="47" grpId="0"/>
      <p:bldP spid="59" grpId="0"/>
      <p:bldP spid="60" grpId="0" bldLvl="0" animBg="1"/>
      <p:bldP spid="61"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p:nvPr/>
        </p:nvSpPr>
        <p:spPr>
          <a:xfrm>
            <a:off x="1005205" y="2117725"/>
            <a:ext cx="10180955" cy="946785"/>
          </a:xfrm>
          <a:prstGeom prst="rect">
            <a:avLst/>
          </a:prstGeom>
          <a:noFill/>
          <a:ln w="9525">
            <a:noFill/>
          </a:ln>
        </p:spPr>
        <p:txBody>
          <a:bodyPr>
            <a:noAutofit/>
          </a:bodyPr>
          <a:lstStyle/>
          <a:p>
            <a:pPr marR="0" lvl="0" algn="l" defTabSz="914400" rtl="0" fontAlgn="auto">
              <a:lnSpc>
                <a:spcPct val="100000"/>
              </a:lnSpc>
              <a:spcBef>
                <a:spcPct val="0"/>
              </a:spcBef>
              <a:spcAft>
                <a:spcPct val="0"/>
              </a:spcAft>
              <a:buClrTx/>
              <a:buSzTx/>
              <a:buFontTx/>
              <a:buNone/>
              <a:defRPr/>
            </a:pPr>
            <a:r>
              <a:rPr lang="en-US" altLang="zh-CN" sz="2800">
                <a:latin typeface="宋体" panose="02010600030101010101" pitchFamily="2" charset="-122"/>
                <a:ea typeface="宋体" panose="02010600030101010101" pitchFamily="2" charset="-122"/>
                <a:cs typeface="宋体" panose="02010600030101010101" pitchFamily="2" charset="-122"/>
                <a:sym typeface="+mn-ea"/>
              </a:rPr>
              <a:t>     2.</a:t>
            </a:r>
            <a:r>
              <a:rPr lang="zh-CN" altLang="en-US" sz="2800" noProof="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rPr>
              <a:t>为什么将物体挂在弹簧测力计下静止时，弹簧测力计的示数就等于物体所受重力的大小？</a:t>
            </a:r>
            <a:endParaRPr lang="zh-CN" altLang="en-US" sz="2800" strike="noStrike" noProof="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10" name="Picture 3"/>
          <p:cNvPicPr>
            <a:picLocks noChangeAspect="1" noChangeArrowheads="1"/>
          </p:cNvPicPr>
          <p:nvPr/>
        </p:nvPicPr>
        <p:blipFill>
          <a:blip r:embed="rId3">
            <a:clrChange>
              <a:clrFrom>
                <a:srgbClr val="FFFFFF"/>
              </a:clrFrom>
              <a:clrTo>
                <a:srgbClr val="FFFFFF">
                  <a:alpha val="0"/>
                </a:srgbClr>
              </a:clrTo>
            </a:clrChange>
          </a:blip>
          <a:srcRect t="28060"/>
          <a:stretch>
            <a:fillRect/>
          </a:stretch>
        </p:blipFill>
        <p:spPr bwMode="auto">
          <a:xfrm>
            <a:off x="9100897" y="2619013"/>
            <a:ext cx="1374167" cy="2812240"/>
          </a:xfrm>
          <a:prstGeom prst="rect">
            <a:avLst/>
          </a:prstGeom>
          <a:noFill/>
          <a:ln w="9525">
            <a:noFill/>
            <a:miter lim="800000"/>
            <a:headEnd/>
            <a:tailEnd/>
          </a:ln>
        </p:spPr>
      </p:pic>
      <p:pic>
        <p:nvPicPr>
          <p:cNvPr id="11" name="Picture 3"/>
          <p:cNvPicPr>
            <a:picLocks noChangeAspect="1" noChangeArrowheads="1"/>
          </p:cNvPicPr>
          <p:nvPr/>
        </p:nvPicPr>
        <p:blipFill>
          <a:blip r:embed="rId3">
            <a:clrChange>
              <a:clrFrom>
                <a:srgbClr val="FFFFFF"/>
              </a:clrFrom>
              <a:clrTo>
                <a:srgbClr val="FFFFFF">
                  <a:alpha val="0"/>
                </a:srgbClr>
              </a:clrTo>
            </a:clrChange>
          </a:blip>
          <a:srcRect t="28060"/>
          <a:stretch>
            <a:fillRect/>
          </a:stretch>
        </p:blipFill>
        <p:spPr bwMode="auto">
          <a:xfrm>
            <a:off x="6719896" y="2675678"/>
            <a:ext cx="1374168" cy="2812240"/>
          </a:xfrm>
          <a:prstGeom prst="rect">
            <a:avLst/>
          </a:prstGeom>
          <a:noFill/>
          <a:ln w="9525">
            <a:noFill/>
            <a:miter lim="800000"/>
            <a:headEnd/>
            <a:tailEnd/>
          </a:ln>
        </p:spPr>
      </p:pic>
      <p:grpSp>
        <p:nvGrpSpPr>
          <p:cNvPr id="19" name="组合 87"/>
          <p:cNvGrpSpPr/>
          <p:nvPr/>
        </p:nvGrpSpPr>
        <p:grpSpPr>
          <a:xfrm>
            <a:off x="6897770" y="5928907"/>
            <a:ext cx="1186580" cy="976148"/>
            <a:chOff x="1100816" y="5231414"/>
            <a:chExt cx="1582106" cy="1301529"/>
          </a:xfrm>
        </p:grpSpPr>
        <p:sp>
          <p:nvSpPr>
            <p:cNvPr id="20" name="矩形 19"/>
            <p:cNvSpPr/>
            <p:nvPr/>
          </p:nvSpPr>
          <p:spPr>
            <a:xfrm>
              <a:off x="1100816" y="5231414"/>
              <a:ext cx="1582106" cy="613833"/>
            </a:xfrm>
            <a:prstGeom prst="rect">
              <a:avLst/>
            </a:prstGeom>
            <a:solidFill>
              <a:srgbClr val="036EB8"/>
            </a:solidFill>
            <a:ln>
              <a:solidFill>
                <a:srgbClr val="036EB8"/>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Times New Roman" panose="02020603050405020304" pitchFamily="18" charset="0"/>
                </a:rPr>
                <a:t>平衡力</a:t>
              </a:r>
            </a:p>
          </p:txBody>
        </p:sp>
        <p:sp>
          <p:nvSpPr>
            <p:cNvPr id="21" name="矩形 20"/>
            <p:cNvSpPr/>
            <p:nvPr/>
          </p:nvSpPr>
          <p:spPr>
            <a:xfrm>
              <a:off x="1100816" y="5836984"/>
              <a:ext cx="1479126" cy="695959"/>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1" u="none" strike="noStrike" kern="0" cap="none" spc="0" normalizeH="0" baseline="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rPr>
                <a:t>F</a:t>
              </a:r>
              <a:r>
                <a:rPr kumimoji="0" lang="zh-CN" altLang="en-US" sz="1800" b="1" i="0" u="none" strike="noStrike" kern="1200" cap="none" spc="0" normalizeH="0" baseline="0" noProof="0">
                  <a:ln>
                    <a:noFill/>
                  </a:ln>
                  <a:solidFill>
                    <a:srgbClr val="2F2F2F"/>
                  </a:solidFill>
                  <a:effectLst/>
                  <a:uLnTx/>
                  <a:uFillTx/>
                  <a:latin typeface="宋体" panose="02010600030101010101" pitchFamily="2" charset="-122"/>
                  <a:cs typeface="Times New Roman" panose="02020603050405020304" pitchFamily="18" charset="0"/>
                </a:rPr>
                <a:t>拉</a:t>
              </a:r>
              <a:r>
                <a:rPr kumimoji="0" lang="en-US" altLang="zh-CN" sz="2800" b="1" i="0" u="none" strike="noStrike" kern="1200" cap="none" spc="0" normalizeH="0" baseline="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rPr>
                <a:t>=</a:t>
              </a:r>
              <a:r>
                <a:rPr kumimoji="0" lang="en-US" altLang="zh-CN" sz="2800" b="1" i="1" u="none" strike="noStrike" kern="0" cap="none" spc="0" normalizeH="0" baseline="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rPr>
                <a:t>G</a:t>
              </a:r>
              <a:endParaRPr kumimoji="0" lang="zh-CN" altLang="en-US" sz="2800" b="1" i="1" u="none" strike="noStrike" kern="0" cap="none" spc="0" normalizeH="0" baseline="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2" name="组合 11"/>
          <p:cNvGrpSpPr/>
          <p:nvPr/>
        </p:nvGrpSpPr>
        <p:grpSpPr>
          <a:xfrm>
            <a:off x="9100897" y="5941986"/>
            <a:ext cx="1719129" cy="960354"/>
            <a:chOff x="4944822" y="5765456"/>
            <a:chExt cx="1719129" cy="960354"/>
          </a:xfrm>
        </p:grpSpPr>
        <p:sp>
          <p:nvSpPr>
            <p:cNvPr id="22" name="矩形 21"/>
            <p:cNvSpPr/>
            <p:nvPr/>
          </p:nvSpPr>
          <p:spPr>
            <a:xfrm>
              <a:off x="4944822" y="5765456"/>
              <a:ext cx="1719129" cy="460375"/>
            </a:xfrm>
            <a:prstGeom prst="rect">
              <a:avLst/>
            </a:prstGeom>
            <a:solidFill>
              <a:srgbClr val="036EB8"/>
            </a:solidFill>
            <a:ln>
              <a:solidFill>
                <a:srgbClr val="036EB8"/>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bg1"/>
                  </a:solidFill>
                  <a:effectLst/>
                  <a:uLnTx/>
                  <a:uFillTx/>
                  <a:latin typeface="微软雅黑" panose="020B0503020204020204" charset="-122"/>
                  <a:ea typeface="微软雅黑" panose="020B0503020204020204" charset="-122"/>
                  <a:cs typeface="Times New Roman" panose="02020603050405020304" pitchFamily="18" charset="0"/>
                </a:rPr>
                <a:t>相互作用力</a:t>
              </a:r>
            </a:p>
          </p:txBody>
        </p:sp>
        <p:sp>
          <p:nvSpPr>
            <p:cNvPr id="35" name="矩形 34"/>
            <p:cNvSpPr/>
            <p:nvPr/>
          </p:nvSpPr>
          <p:spPr>
            <a:xfrm>
              <a:off x="5128293" y="6203840"/>
              <a:ext cx="1419225" cy="52197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1" u="none" strike="noStrike" kern="0" cap="none" spc="0" normalizeH="0" baseline="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rPr>
                <a:t>F</a:t>
              </a:r>
              <a:r>
                <a:rPr kumimoji="0" lang="zh-CN" altLang="en-US" sz="1800" b="1" i="0" u="none" strike="noStrike" kern="1200" cap="none" spc="0" normalizeH="0" baseline="0" noProof="0">
                  <a:ln>
                    <a:noFill/>
                  </a:ln>
                  <a:solidFill>
                    <a:srgbClr val="2F2F2F"/>
                  </a:solidFill>
                  <a:effectLst/>
                  <a:uLnTx/>
                  <a:uFillTx/>
                  <a:latin typeface="宋体" panose="02010600030101010101" pitchFamily="2" charset="-122"/>
                  <a:cs typeface="Segoe UI Historic" panose="020B0502040204020203" pitchFamily="34" charset="0"/>
                </a:rPr>
                <a:t>拉</a:t>
              </a:r>
              <a:r>
                <a:rPr lang="en-US" altLang="zh-CN" sz="2800" b="1" i="1" kern="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a:t>
              </a:r>
              <a:r>
                <a:rPr kumimoji="0" lang="en-US" altLang="zh-CN" sz="2800" b="1" i="0" u="none" strike="noStrike" kern="1200" cap="none" spc="0" normalizeH="0" baseline="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rPr>
                <a:t>=</a:t>
              </a:r>
              <a:r>
                <a:rPr kumimoji="0" lang="en-US" altLang="zh-CN" sz="2800" b="1" i="1" u="none" strike="noStrike" kern="0" cap="none" spc="0" normalizeH="0" baseline="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rPr>
                <a:t>F</a:t>
              </a:r>
              <a:r>
                <a:rPr kumimoji="0" lang="zh-CN" altLang="en-US" sz="1800" b="1" i="0" u="none" strike="noStrike" kern="1200" cap="none" spc="0" normalizeH="0" baseline="0" noProof="0">
                  <a:ln>
                    <a:noFill/>
                  </a:ln>
                  <a:solidFill>
                    <a:srgbClr val="2F2F2F"/>
                  </a:solidFill>
                  <a:effectLst/>
                  <a:uLnTx/>
                  <a:uFillTx/>
                  <a:latin typeface="宋体" panose="02010600030101010101" pitchFamily="2" charset="-122"/>
                  <a:cs typeface="Segoe UI Historic" panose="020B0502040204020203" pitchFamily="34" charset="0"/>
                </a:rPr>
                <a:t>拉</a:t>
              </a:r>
              <a:endParaRPr kumimoji="0" lang="zh-CN" altLang="en-US" sz="2800" b="1" i="1" u="none" strike="noStrike" kern="0" cap="none" spc="0" normalizeH="0" baseline="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grpSp>
      <p:sp>
        <p:nvSpPr>
          <p:cNvPr id="13" name="矩形 12"/>
          <p:cNvSpPr/>
          <p:nvPr/>
        </p:nvSpPr>
        <p:spPr>
          <a:xfrm>
            <a:off x="7832850" y="3238192"/>
            <a:ext cx="1737137" cy="82994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a:ln>
                  <a:noFill/>
                </a:ln>
                <a:solidFill>
                  <a:srgbClr val="036EB8"/>
                </a:solidFill>
                <a:effectLst/>
                <a:uLnTx/>
                <a:uFillTx/>
                <a:latin typeface="微软雅黑" panose="020B0503020204020204" charset="-122"/>
                <a:ea typeface="微软雅黑" panose="020B0503020204020204" charset="-122"/>
                <a:cs typeface="Times New Roman" panose="02020603050405020304" pitchFamily="18" charset="0"/>
              </a:rPr>
              <a:t>弹簧测力计和物体静止</a:t>
            </a:r>
          </a:p>
        </p:txBody>
      </p:sp>
      <p:grpSp>
        <p:nvGrpSpPr>
          <p:cNvPr id="18" name="组合 5"/>
          <p:cNvGrpSpPr/>
          <p:nvPr/>
        </p:nvGrpSpPr>
        <p:grpSpPr>
          <a:xfrm>
            <a:off x="7443178" y="4241748"/>
            <a:ext cx="1154141" cy="1700348"/>
            <a:chOff x="7927633" y="2880536"/>
            <a:chExt cx="1087887" cy="1706345"/>
          </a:xfrm>
        </p:grpSpPr>
        <p:grpSp>
          <p:nvGrpSpPr>
            <p:cNvPr id="24" name="组合 17"/>
            <p:cNvGrpSpPr/>
            <p:nvPr/>
          </p:nvGrpSpPr>
          <p:grpSpPr>
            <a:xfrm>
              <a:off x="7927633" y="3085905"/>
              <a:ext cx="144071" cy="1486571"/>
              <a:chOff x="7927633" y="3085905"/>
              <a:chExt cx="144071" cy="1486571"/>
            </a:xfrm>
          </p:grpSpPr>
          <p:sp>
            <p:nvSpPr>
              <p:cNvPr id="62" name="椭圆 6"/>
              <p:cNvSpPr>
                <a:spLocks noChangeArrowheads="1"/>
              </p:cNvSpPr>
              <p:nvPr/>
            </p:nvSpPr>
            <p:spPr bwMode="auto">
              <a:xfrm>
                <a:off x="7927633" y="3785111"/>
                <a:ext cx="144071" cy="147431"/>
              </a:xfrm>
              <a:prstGeom prst="ellipse">
                <a:avLst/>
              </a:prstGeom>
              <a:solidFill>
                <a:srgbClr val="FF0000"/>
              </a:solidFill>
              <a:ln w="25400">
                <a:solidFill>
                  <a:srgbClr val="FF0000"/>
                </a:solidFill>
                <a:round/>
              </a:ln>
            </p:spPr>
            <p:txBody>
              <a:bodyPr/>
              <a:lstStyle>
                <a:lvl1pPr>
                  <a:defRPr>
                    <a:solidFill>
                      <a:schemeClr val="tx1"/>
                    </a:solidFill>
                    <a:latin typeface="Arial" panose="020B0604020202020204" pitchFamily="34" charset="0"/>
                    <a:ea typeface="黑体" panose="02010600030101010101" pitchFamily="49" charset="-122"/>
                  </a:defRPr>
                </a:lvl1pPr>
                <a:lvl2pPr marL="742950" indent="-285750">
                  <a:defRPr>
                    <a:solidFill>
                      <a:schemeClr val="tx1"/>
                    </a:solidFill>
                    <a:latin typeface="Arial" panose="020B0604020202020204" pitchFamily="34" charset="0"/>
                    <a:ea typeface="黑体" panose="02010600030101010101" pitchFamily="49" charset="-122"/>
                  </a:defRPr>
                </a:lvl2pPr>
                <a:lvl3pPr marL="1143000" indent="-228600">
                  <a:defRPr>
                    <a:solidFill>
                      <a:schemeClr val="tx1"/>
                    </a:solidFill>
                    <a:latin typeface="Arial" panose="020B0604020202020204" pitchFamily="34" charset="0"/>
                    <a:ea typeface="黑体" panose="02010600030101010101" pitchFamily="49" charset="-122"/>
                  </a:defRPr>
                </a:lvl3pPr>
                <a:lvl4pPr marL="1600200" indent="-228600">
                  <a:defRPr>
                    <a:solidFill>
                      <a:schemeClr val="tx1"/>
                    </a:solidFill>
                    <a:latin typeface="Arial" panose="020B0604020202020204" pitchFamily="34" charset="0"/>
                    <a:ea typeface="黑体" panose="02010600030101010101" pitchFamily="49" charset="-122"/>
                  </a:defRPr>
                </a:lvl4pPr>
                <a:lvl5pPr marL="2057400" indent="-228600">
                  <a:defRPr>
                    <a:solidFill>
                      <a:schemeClr val="tx1"/>
                    </a:solidFill>
                    <a:latin typeface="Arial" panose="020B0604020202020204" pitchFamily="34" charset="0"/>
                    <a:ea typeface="黑体" panose="0201060003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2F2F2F"/>
                  </a:solidFill>
                  <a:effectLst/>
                  <a:uLnTx/>
                  <a:uFillTx/>
                  <a:latin typeface="Arial" panose="020B0604020202020204" pitchFamily="34" charset="0"/>
                  <a:ea typeface="宋体" panose="02010600030101010101" pitchFamily="2" charset="-122"/>
                  <a:cs typeface="+mn-cs"/>
                </a:endParaRPr>
              </a:p>
            </p:txBody>
          </p:sp>
          <p:cxnSp>
            <p:nvCxnSpPr>
              <p:cNvPr id="34" name="直接箭头连接符 8"/>
              <p:cNvCxnSpPr>
                <a:cxnSpLocks noChangeShapeType="1"/>
              </p:cNvCxnSpPr>
              <p:nvPr/>
            </p:nvCxnSpPr>
            <p:spPr bwMode="auto">
              <a:xfrm flipH="1">
                <a:off x="7993094" y="3085905"/>
                <a:ext cx="0" cy="1486571"/>
              </a:xfrm>
              <a:prstGeom prst="straightConnector1">
                <a:avLst/>
              </a:prstGeom>
              <a:noFill/>
              <a:ln w="66675">
                <a:solidFill>
                  <a:srgbClr val="FF0000"/>
                </a:solidFill>
                <a:round/>
                <a:headEnd type="stealth" w="lg" len="lg"/>
                <a:tailEnd type="stealth" w="lg" len="lg"/>
              </a:ln>
              <a:extLst>
                <a:ext uri="{909E8E84-426E-40DD-AFC4-6F175D3DCCD1}">
                  <a14:hiddenFill xmlns:a14="http://schemas.microsoft.com/office/drawing/2010/main">
                    <a:noFill/>
                  </a14:hiddenFill>
                </a:ext>
              </a:extLst>
            </p:spPr>
          </p:cxnSp>
        </p:grpSp>
        <p:sp>
          <p:nvSpPr>
            <p:cNvPr id="63" name="TextBox 13"/>
            <p:cNvSpPr txBox="1">
              <a:spLocks noChangeArrowheads="1"/>
            </p:cNvSpPr>
            <p:nvPr/>
          </p:nvSpPr>
          <p:spPr bwMode="auto">
            <a:xfrm>
              <a:off x="8096100" y="4123588"/>
              <a:ext cx="384092" cy="46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黑体" panose="02010600030101010101" pitchFamily="49" charset="-122"/>
                </a:defRPr>
              </a:lvl1pPr>
              <a:lvl2pPr marL="742950" indent="-285750">
                <a:defRPr>
                  <a:solidFill>
                    <a:schemeClr val="tx1"/>
                  </a:solidFill>
                  <a:latin typeface="Arial" panose="020B0604020202020204" pitchFamily="34" charset="0"/>
                  <a:ea typeface="黑体" panose="02010600030101010101" pitchFamily="49" charset="-122"/>
                </a:defRPr>
              </a:lvl2pPr>
              <a:lvl3pPr marL="1143000" indent="-228600">
                <a:defRPr>
                  <a:solidFill>
                    <a:schemeClr val="tx1"/>
                  </a:solidFill>
                  <a:latin typeface="Arial" panose="020B0604020202020204" pitchFamily="34" charset="0"/>
                  <a:ea typeface="黑体" panose="02010600030101010101" pitchFamily="49" charset="-122"/>
                </a:defRPr>
              </a:lvl3pPr>
              <a:lvl4pPr marL="1600200" indent="-228600">
                <a:defRPr>
                  <a:solidFill>
                    <a:schemeClr val="tx1"/>
                  </a:solidFill>
                  <a:latin typeface="Arial" panose="020B0604020202020204" pitchFamily="34" charset="0"/>
                  <a:ea typeface="黑体" panose="02010600030101010101" pitchFamily="49" charset="-122"/>
                </a:defRPr>
              </a:lvl4pPr>
              <a:lvl5pPr marL="2057400" indent="-228600">
                <a:defRPr>
                  <a:solidFill>
                    <a:schemeClr val="tx1"/>
                  </a:solidFill>
                  <a:latin typeface="Arial" panose="020B0604020202020204" pitchFamily="34" charset="0"/>
                  <a:ea typeface="黑体" panose="0201060003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4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G</a:t>
              </a:r>
              <a:endParaRPr kumimoji="0" lang="zh-CN" altLang="en-US" sz="24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endParaRPr>
            </a:p>
          </p:txBody>
        </p:sp>
        <p:sp>
          <p:nvSpPr>
            <p:cNvPr id="64" name="TextBox 15"/>
            <p:cNvSpPr txBox="1">
              <a:spLocks noChangeArrowheads="1"/>
            </p:cNvSpPr>
            <p:nvPr/>
          </p:nvSpPr>
          <p:spPr bwMode="auto">
            <a:xfrm>
              <a:off x="8089526" y="2880536"/>
              <a:ext cx="925994" cy="523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黑体" panose="02010600030101010101" pitchFamily="49" charset="-122"/>
                </a:defRPr>
              </a:lvl1pPr>
              <a:lvl2pPr marL="742950" indent="-285750">
                <a:defRPr>
                  <a:solidFill>
                    <a:schemeClr val="tx1"/>
                  </a:solidFill>
                  <a:latin typeface="Arial" panose="020B0604020202020204" pitchFamily="34" charset="0"/>
                  <a:ea typeface="黑体" panose="02010600030101010101" pitchFamily="49" charset="-122"/>
                </a:defRPr>
              </a:lvl2pPr>
              <a:lvl3pPr marL="1143000" indent="-228600">
                <a:defRPr>
                  <a:solidFill>
                    <a:schemeClr val="tx1"/>
                  </a:solidFill>
                  <a:latin typeface="Arial" panose="020B0604020202020204" pitchFamily="34" charset="0"/>
                  <a:ea typeface="黑体" panose="02010600030101010101" pitchFamily="49" charset="-122"/>
                </a:defRPr>
              </a:lvl3pPr>
              <a:lvl4pPr marL="1600200" indent="-228600">
                <a:defRPr>
                  <a:solidFill>
                    <a:schemeClr val="tx1"/>
                  </a:solidFill>
                  <a:latin typeface="Arial" panose="020B0604020202020204" pitchFamily="34" charset="0"/>
                  <a:ea typeface="黑体" panose="02010600030101010101" pitchFamily="49" charset="-122"/>
                </a:defRPr>
              </a:lvl4pPr>
              <a:lvl5pPr marL="2057400" indent="-228600">
                <a:defRPr>
                  <a:solidFill>
                    <a:schemeClr val="tx1"/>
                  </a:solidFill>
                  <a:latin typeface="Arial" panose="020B0604020202020204" pitchFamily="34" charset="0"/>
                  <a:ea typeface="黑体" panose="0201060003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0030101010101" pitchFamily="49"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F</a:t>
              </a:r>
              <a:r>
                <a:rPr kumimoji="0" lang="zh-CN" altLang="en-US" sz="2000" b="1" i="0" u="none" strike="noStrike" kern="1200" cap="none" spc="0" normalizeH="0" baseline="0" noProof="0">
                  <a:ln>
                    <a:noFill/>
                  </a:ln>
                  <a:solidFill>
                    <a:srgbClr val="FF0000"/>
                  </a:solidFill>
                  <a:effectLst/>
                  <a:uLnTx/>
                  <a:uFillTx/>
                  <a:latin typeface="宋体" panose="02010600030101010101" pitchFamily="2" charset="-122"/>
                  <a:ea typeface="宋体" panose="02010600030101010101" pitchFamily="2" charset="-122"/>
                  <a:cs typeface="Segoe UI Historic" panose="020B0502040204020203" pitchFamily="34" charset="0"/>
                </a:rPr>
                <a:t>拉</a:t>
              </a:r>
            </a:p>
          </p:txBody>
        </p:sp>
      </p:grpSp>
      <p:grpSp>
        <p:nvGrpSpPr>
          <p:cNvPr id="65" name="组合 64"/>
          <p:cNvGrpSpPr/>
          <p:nvPr/>
        </p:nvGrpSpPr>
        <p:grpSpPr>
          <a:xfrm>
            <a:off x="9804306" y="4902248"/>
            <a:ext cx="1203982" cy="1100153"/>
            <a:chOff x="5648231" y="4725718"/>
            <a:chExt cx="1203982" cy="1100153"/>
          </a:xfrm>
        </p:grpSpPr>
        <p:grpSp>
          <p:nvGrpSpPr>
            <p:cNvPr id="66" name="组合 65"/>
            <p:cNvGrpSpPr/>
            <p:nvPr/>
          </p:nvGrpSpPr>
          <p:grpSpPr>
            <a:xfrm>
              <a:off x="5648231" y="4725718"/>
              <a:ext cx="144000" cy="1002591"/>
              <a:chOff x="5648231" y="4725718"/>
              <a:chExt cx="144000" cy="1002591"/>
            </a:xfrm>
          </p:grpSpPr>
          <p:sp>
            <p:nvSpPr>
              <p:cNvPr id="67" name="Oval 7"/>
              <p:cNvSpPr>
                <a:spLocks noChangeAspect="1" noChangeArrowheads="1"/>
              </p:cNvSpPr>
              <p:nvPr/>
            </p:nvSpPr>
            <p:spPr bwMode="auto">
              <a:xfrm>
                <a:off x="5648231" y="4725718"/>
                <a:ext cx="144000" cy="144000"/>
              </a:xfrm>
              <a:prstGeom prst="ellipse">
                <a:avLst/>
              </a:prstGeom>
              <a:solidFill>
                <a:srgbClr val="FF0000"/>
              </a:solidFill>
              <a:ln w="19050">
                <a:solidFill>
                  <a:srgbClr val="FF0000"/>
                </a:solidFill>
                <a:round/>
              </a:ln>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cxnSp>
            <p:nvCxnSpPr>
              <p:cNvPr id="68" name="直接箭头连接符 8"/>
              <p:cNvCxnSpPr>
                <a:cxnSpLocks noChangeShapeType="1"/>
              </p:cNvCxnSpPr>
              <p:nvPr/>
            </p:nvCxnSpPr>
            <p:spPr bwMode="auto">
              <a:xfrm flipH="1">
                <a:off x="5720231" y="4797718"/>
                <a:ext cx="0" cy="930591"/>
              </a:xfrm>
              <a:prstGeom prst="straightConnector1">
                <a:avLst/>
              </a:prstGeom>
              <a:ln w="70104" cap="flat" cmpd="sng" algn="ctr">
                <a:solidFill>
                  <a:srgbClr val="FF0000"/>
                </a:solidFill>
                <a:prstDash val="solid"/>
                <a:round/>
                <a:headEnd type="none" w="med" len="med"/>
                <a:tailEnd type="stealth" w="lg" len="lg"/>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grpSp>
        <p:sp>
          <p:nvSpPr>
            <p:cNvPr id="69" name="文本框 68"/>
            <p:cNvSpPr txBox="1"/>
            <p:nvPr/>
          </p:nvSpPr>
          <p:spPr>
            <a:xfrm>
              <a:off x="5953728" y="5303901"/>
              <a:ext cx="898485" cy="52197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F</a:t>
              </a:r>
              <a:r>
                <a:rPr kumimoji="0" lang="zh-CN" altLang="en-US" sz="2000" b="1" i="0" u="none" strike="noStrike" kern="1200" cap="none" spc="0" normalizeH="0" baseline="0" noProof="0">
                  <a:ln>
                    <a:noFill/>
                  </a:ln>
                  <a:solidFill>
                    <a:srgbClr val="FF0000"/>
                  </a:solidFill>
                  <a:effectLst/>
                  <a:uLnTx/>
                  <a:uFillTx/>
                  <a:latin typeface="宋体" panose="02010600030101010101" pitchFamily="2" charset="-122"/>
                  <a:cs typeface="Segoe UI Historic" panose="020B0502040204020203" pitchFamily="34" charset="0"/>
                </a:rPr>
                <a:t>拉</a:t>
              </a:r>
              <a:r>
                <a:rPr kumimoji="0" lang="en-US" altLang="zh-CN" sz="28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a:t>
              </a:r>
              <a:endParaRPr kumimoji="0" lang="zh-CN" altLang="en-US" sz="2800" b="1" i="1"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endParaRPr>
            </a:p>
          </p:txBody>
        </p:sp>
      </p:grpSp>
      <p:sp>
        <p:nvSpPr>
          <p:cNvPr id="70" name="矩形 69"/>
          <p:cNvSpPr/>
          <p:nvPr/>
        </p:nvSpPr>
        <p:spPr>
          <a:xfrm>
            <a:off x="1217842" y="3177879"/>
            <a:ext cx="4778970" cy="1383665"/>
          </a:xfrm>
          <a:prstGeom prst="rect">
            <a:avLst/>
          </a:prstGeom>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2F2F2F"/>
                </a:solidFill>
                <a:effectLst/>
                <a:uLnTx/>
                <a:uFillTx/>
                <a:latin typeface="微软雅黑" panose="020B0503020204020204" charset="-122"/>
                <a:ea typeface="微软雅黑" panose="020B0503020204020204" charset="-122"/>
                <a:cs typeface="微软雅黑" panose="020B0503020204020204" charset="-122"/>
              </a:rPr>
              <a:t>弹簧测力计的示数直接反映</a:t>
            </a:r>
            <a:endParaRPr kumimoji="0" lang="en-US" altLang="zh-CN" sz="2800" b="1" i="0" u="none" strike="noStrike" kern="0" cap="none" spc="0" normalizeH="0" baseline="0" noProof="0">
              <a:ln>
                <a:noFill/>
              </a:ln>
              <a:solidFill>
                <a:srgbClr val="2F2F2F"/>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弹簧测力计挂钩上所受到的物体对它的拉力</a:t>
            </a:r>
            <a:r>
              <a:rPr kumimoji="0" lang="en-US" altLang="zh-CN" sz="2800" b="1" i="1"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F</a:t>
            </a:r>
            <a:r>
              <a:rPr kumimoji="0" lang="zh-CN" altLang="en-US" sz="1800" b="1" i="0" u="none" strike="noStrike" kern="1200" cap="none" spc="0" normalizeH="0" baseline="0" noProof="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拉</a:t>
            </a:r>
            <a:r>
              <a:rPr kumimoji="0" lang="en-US" altLang="zh-CN" sz="2800" b="1"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800" b="1" i="0" u="none" strike="noStrike" kern="0" cap="none" spc="0" normalizeH="0" baseline="0" noProof="0">
              <a:ln>
                <a:noFill/>
              </a:ln>
              <a:solidFill>
                <a:srgbClr val="2F2F2F"/>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3" name="文本框 72"/>
          <p:cNvSpPr txBox="1"/>
          <p:nvPr/>
        </p:nvSpPr>
        <p:spPr>
          <a:xfrm>
            <a:off x="1543685" y="5046345"/>
            <a:ext cx="3781425" cy="739775"/>
          </a:xfrm>
          <a:prstGeom prst="rect">
            <a:avLst/>
          </a:prstGeom>
          <a:noFill/>
        </p:spPr>
        <p:txBody>
          <a:bodyPr wrap="square" rtlCol="0">
            <a:noAutofit/>
          </a:bodyPr>
          <a:lstStyle/>
          <a:p>
            <a:pPr>
              <a:lnSpc>
                <a:spcPct val="120000"/>
              </a:lnSpc>
            </a:pPr>
            <a:r>
              <a:rPr lang="en-US" altLang="zh-CN" sz="2800" b="1" i="1" kern="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F</a:t>
            </a:r>
            <a:r>
              <a:rPr lang="zh-CN" altLang="en-US" sz="2800" b="1" noProof="0">
                <a:ln>
                  <a:noFill/>
                </a:ln>
                <a:solidFill>
                  <a:srgbClr val="2F2F2F"/>
                </a:solidFill>
                <a:effectLst/>
                <a:uLnTx/>
                <a:uFillTx/>
                <a:latin typeface="宋体" panose="02010600030101010101" pitchFamily="2" charset="-122"/>
                <a:cs typeface="Segoe UI Historic" panose="020B0502040204020203" pitchFamily="34" charset="0"/>
                <a:sym typeface="+mn-ea"/>
              </a:rPr>
              <a:t>拉</a:t>
            </a:r>
            <a:r>
              <a:rPr lang="en-US" altLang="zh-CN" sz="2800" b="1" i="1" kern="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i="1" kern="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a:t>
            </a:r>
            <a:r>
              <a:rPr lang="en-US" altLang="zh-CN" sz="2800" b="1" i="1" kern="0"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F</a:t>
            </a:r>
            <a:r>
              <a:rPr lang="zh-CN" altLang="en-US" sz="2800" b="1" noProof="0">
                <a:ln>
                  <a:noFill/>
                </a:ln>
                <a:solidFill>
                  <a:srgbClr val="2F2F2F"/>
                </a:solidFill>
                <a:effectLst/>
                <a:uLnTx/>
                <a:uFillTx/>
                <a:latin typeface="宋体" panose="02010600030101010101" pitchFamily="2" charset="-122"/>
                <a:cs typeface="Segoe UI Historic" panose="020B0502040204020203" pitchFamily="34" charset="0"/>
                <a:sym typeface="+mn-ea"/>
              </a:rPr>
              <a:t>拉</a:t>
            </a:r>
            <a:r>
              <a:rPr lang="en-US" altLang="zh-CN" sz="2800" b="1" noProof="0">
                <a:ln>
                  <a:noFill/>
                </a:ln>
                <a:solidFill>
                  <a:srgbClr val="2F2F2F"/>
                </a:solidFill>
                <a:effectLst/>
                <a:uLnTx/>
                <a:uFillTx/>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i="1" kern="0" noProof="0">
                <a:ln>
                  <a:noFill/>
                </a:ln>
                <a:solidFill>
                  <a:srgbClr val="2F2F2F"/>
                </a:solidFill>
                <a:effectLst/>
                <a:uLnTx/>
                <a:uFillTx/>
                <a:latin typeface="Times New Roman" panose="02020603050405020304" pitchFamily="18" charset="0"/>
                <a:ea typeface="楷体" panose="02010609060101010101" pitchFamily="49" charset="-122"/>
                <a:cs typeface="Times New Roman" panose="02020603050405020304" pitchFamily="18" charset="0"/>
                <a:sym typeface="+mn-ea"/>
              </a:rPr>
              <a:t>G</a:t>
            </a:r>
            <a:endParaRPr lang="zh-CN" altLang="en-US" sz="2800">
              <a:latin typeface="微软雅黑" panose="020B0503020204020204" charset="-122"/>
              <a:ea typeface="微软雅黑" panose="020B0503020204020204" charset="-122"/>
            </a:endParaRPr>
          </a:p>
        </p:txBody>
      </p:sp>
      <p:grpSp>
        <p:nvGrpSpPr>
          <p:cNvPr id="4" name="组合 3"/>
          <p:cNvGrpSpPr/>
          <p:nvPr/>
        </p:nvGrpSpPr>
        <p:grpSpPr>
          <a:xfrm>
            <a:off x="371730" y="106143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936625" y="87439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9" name="组合 8"/>
          <p:cNvGrpSpPr/>
          <p:nvPr/>
        </p:nvGrpSpPr>
        <p:grpSpPr>
          <a:xfrm>
            <a:off x="371730" y="1784697"/>
            <a:ext cx="295322" cy="210471"/>
            <a:chOff x="435463" y="1226414"/>
            <a:chExt cx="295380" cy="210512"/>
          </a:xfrm>
        </p:grpSpPr>
        <p:sp>
          <p:nvSpPr>
            <p:cNvPr id="14" name="矩形 1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936625" y="1628775"/>
            <a:ext cx="2134870" cy="521970"/>
          </a:xfrm>
          <a:prstGeom prst="rect">
            <a:avLst/>
          </a:prstGeom>
          <a:noFill/>
        </p:spPr>
        <p:txBody>
          <a:bodyPr wrap="square" rtlCol="0">
            <a:spAutoFit/>
          </a:bodyPr>
          <a:lstStyle/>
          <a:p>
            <a:pPr>
              <a:lnSpc>
                <a:spcPct val="100000"/>
              </a:lnSpc>
            </a:pPr>
            <a:r>
              <a:rPr lang="zh-CN" altLang="en-US" sz="2800"/>
              <a:t>交流讨论</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5"/>
                                        </p:tgtEl>
                                        <p:attrNameLst>
                                          <p:attrName>style.visibility</p:attrName>
                                        </p:attrNameLst>
                                      </p:cBhvr>
                                      <p:to>
                                        <p:strVal val="visible"/>
                                      </p:to>
                                    </p:set>
                                    <p:anim calcmode="lin" valueType="num">
                                      <p:cBhvr additive="base">
                                        <p:cTn id="24" dur="500" fill="hold"/>
                                        <p:tgtEl>
                                          <p:spTgt spid="65"/>
                                        </p:tgtEl>
                                        <p:attrNameLst>
                                          <p:attrName>ppt_x</p:attrName>
                                        </p:attrNameLst>
                                      </p:cBhvr>
                                      <p:tavLst>
                                        <p:tav tm="0">
                                          <p:val>
                                            <p:strVal val="#ppt_x"/>
                                          </p:val>
                                        </p:tav>
                                        <p:tav tm="100000">
                                          <p:val>
                                            <p:strVal val="#ppt_x"/>
                                          </p:val>
                                        </p:tav>
                                      </p:tavLst>
                                    </p:anim>
                                    <p:anim calcmode="lin" valueType="num">
                                      <p:cBhvr additive="base">
                                        <p:cTn id="25"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barn(inVertical)">
                                      <p:cBhvr>
                                        <p:cTn id="36" dur="500"/>
                                        <p:tgtEl>
                                          <p:spTgt spid="70"/>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randombar(horizontal)">
                                      <p:cBhvr>
                                        <p:cTn id="4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0" grpId="0"/>
      <p:bldP spid="7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6"/>
          <p:cNvSpPr>
            <a:spLocks noChangeArrowheads="1"/>
          </p:cNvSpPr>
          <p:nvPr/>
        </p:nvSpPr>
        <p:spPr bwMode="auto">
          <a:xfrm>
            <a:off x="1439079" y="2235471"/>
            <a:ext cx="12496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latin typeface="微软雅黑" panose="020B0503020204020204" charset="-122"/>
                <a:ea typeface="微软雅黑" panose="020B0503020204020204" charset="-122"/>
              </a:rPr>
              <a:t>平衡力</a:t>
            </a:r>
          </a:p>
        </p:txBody>
      </p:sp>
      <p:sp>
        <p:nvSpPr>
          <p:cNvPr id="16387" name="Line 17"/>
          <p:cNvSpPr>
            <a:spLocks noChangeShapeType="1"/>
          </p:cNvSpPr>
          <p:nvPr/>
        </p:nvSpPr>
        <p:spPr bwMode="auto">
          <a:xfrm>
            <a:off x="2927335" y="2514828"/>
            <a:ext cx="1631949" cy="0"/>
          </a:xfrm>
          <a:prstGeom prst="line">
            <a:avLst/>
          </a:prstGeom>
          <a:noFill/>
          <a:ln w="76200">
            <a:solidFill>
              <a:schemeClr val="accent1">
                <a:lumMod val="75000"/>
              </a:schemeClr>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charset="-122"/>
              <a:ea typeface="微软雅黑" panose="020B0503020204020204" charset="-122"/>
            </a:endParaRPr>
          </a:p>
        </p:txBody>
      </p:sp>
      <p:sp>
        <p:nvSpPr>
          <p:cNvPr id="16388" name="Text Box 18"/>
          <p:cNvSpPr txBox="1">
            <a:spLocks noChangeArrowheads="1"/>
          </p:cNvSpPr>
          <p:nvPr/>
        </p:nvSpPr>
        <p:spPr bwMode="auto">
          <a:xfrm>
            <a:off x="4785995" y="2219325"/>
            <a:ext cx="4502785" cy="69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latin typeface="微软雅黑" panose="020B0503020204020204" charset="-122"/>
                <a:ea typeface="微软雅黑" panose="020B0503020204020204" charset="-122"/>
              </a:rPr>
              <a:t>静止或匀速直线运动状态</a:t>
            </a:r>
            <a:endParaRPr lang="zh-CN" altLang="en-US" sz="2800" dirty="0">
              <a:solidFill>
                <a:srgbClr val="FF0000"/>
              </a:solidFill>
              <a:latin typeface="微软雅黑" panose="020B0503020204020204" charset="-122"/>
              <a:ea typeface="微软雅黑" panose="020B0503020204020204" charset="-122"/>
            </a:endParaRPr>
          </a:p>
        </p:txBody>
      </p:sp>
      <p:sp>
        <p:nvSpPr>
          <p:cNvPr id="15" name="文本框 14"/>
          <p:cNvSpPr txBox="1"/>
          <p:nvPr/>
        </p:nvSpPr>
        <p:spPr>
          <a:xfrm>
            <a:off x="1101725" y="2854325"/>
            <a:ext cx="598170" cy="570865"/>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panose="020B0503020204020204" charset="-122"/>
              </a:rPr>
              <a:t>例：</a:t>
            </a:r>
          </a:p>
        </p:txBody>
      </p:sp>
      <p:pic>
        <p:nvPicPr>
          <p:cNvPr id="16" name="http://photo-static-api.fotomore.com/creative/vcg/400/new/VCG41N1158191604.jpg?uid=386&amp;timestamp=1705723086&amp;sign=691ea60965783808bb2d2104d7b4161e" descr="集装箱起重机臂架"/>
          <p:cNvPicPr>
            <a:picLocks noChangeAspect="1"/>
          </p:cNvPicPr>
          <p:nvPr/>
        </p:nvPicPr>
        <p:blipFill>
          <a:blip r:embed="rId3"/>
          <a:srcRect t="13259" b="26898"/>
          <a:stretch>
            <a:fillRect/>
          </a:stretch>
        </p:blipFill>
        <p:spPr>
          <a:xfrm>
            <a:off x="1919605" y="3070225"/>
            <a:ext cx="3524250" cy="3159125"/>
          </a:xfrm>
          <a:prstGeom prst="rect">
            <a:avLst/>
          </a:prstGeom>
        </p:spPr>
      </p:pic>
      <p:sp>
        <p:nvSpPr>
          <p:cNvPr id="36" name="Rectangle 16"/>
          <p:cNvSpPr>
            <a:spLocks noChangeArrowheads="1"/>
          </p:cNvSpPr>
          <p:nvPr/>
        </p:nvSpPr>
        <p:spPr bwMode="auto">
          <a:xfrm>
            <a:off x="5951724" y="3142960"/>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solidFill>
                  <a:srgbClr val="036EB8"/>
                </a:solidFill>
                <a:latin typeface="微软雅黑" panose="020B0503020204020204" charset="-122"/>
                <a:ea typeface="微软雅黑" panose="020B0503020204020204" charset="-122"/>
              </a:rPr>
              <a:t>运动状态</a:t>
            </a:r>
          </a:p>
        </p:txBody>
      </p:sp>
      <p:sp>
        <p:nvSpPr>
          <p:cNvPr id="17" name="Text Box 29"/>
          <p:cNvSpPr txBox="1">
            <a:spLocks noChangeArrowheads="1"/>
          </p:cNvSpPr>
          <p:nvPr/>
        </p:nvSpPr>
        <p:spPr bwMode="auto">
          <a:xfrm>
            <a:off x="5951821" y="4727554"/>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charset="-122"/>
                <a:ea typeface="微软雅黑" panose="020B0503020204020204" charset="-122"/>
              </a:rPr>
              <a:t>匀速上升</a:t>
            </a:r>
          </a:p>
        </p:txBody>
      </p:sp>
      <p:sp>
        <p:nvSpPr>
          <p:cNvPr id="18" name="Text Box 30"/>
          <p:cNvSpPr txBox="1">
            <a:spLocks noChangeArrowheads="1"/>
          </p:cNvSpPr>
          <p:nvPr/>
        </p:nvSpPr>
        <p:spPr bwMode="auto">
          <a:xfrm>
            <a:off x="8544330" y="4754542"/>
            <a:ext cx="10299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i="1" dirty="0">
                <a:solidFill>
                  <a:srgbClr val="FF0000"/>
                </a:solidFill>
                <a:latin typeface="微软雅黑" panose="020B0503020204020204" charset="-122"/>
                <a:ea typeface="微软雅黑" panose="020B0503020204020204" charset="-122"/>
              </a:rPr>
              <a:t>F </a:t>
            </a:r>
            <a:r>
              <a:rPr lang="en-US" altLang="zh-CN" sz="2800" b="1" dirty="0">
                <a:solidFill>
                  <a:srgbClr val="FF0000"/>
                </a:solidFill>
                <a:latin typeface="微软雅黑" panose="020B0503020204020204" charset="-122"/>
                <a:ea typeface="微软雅黑" panose="020B0503020204020204" charset="-122"/>
              </a:rPr>
              <a:t>=</a:t>
            </a:r>
            <a:r>
              <a:rPr lang="en-US" altLang="zh-CN" sz="2800" b="1" i="1" dirty="0">
                <a:solidFill>
                  <a:srgbClr val="FF0000"/>
                </a:solidFill>
                <a:latin typeface="微软雅黑" panose="020B0503020204020204" charset="-122"/>
                <a:ea typeface="微软雅黑" panose="020B0503020204020204" charset="-122"/>
              </a:rPr>
              <a:t>G</a:t>
            </a:r>
          </a:p>
        </p:txBody>
      </p:sp>
      <p:sp>
        <p:nvSpPr>
          <p:cNvPr id="19" name="Text Box 31"/>
          <p:cNvSpPr txBox="1">
            <a:spLocks noChangeArrowheads="1"/>
          </p:cNvSpPr>
          <p:nvPr/>
        </p:nvSpPr>
        <p:spPr bwMode="auto">
          <a:xfrm>
            <a:off x="5951609" y="5590519"/>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latin typeface="微软雅黑" panose="020B0503020204020204" charset="-122"/>
                <a:ea typeface="微软雅黑" panose="020B0503020204020204" charset="-122"/>
              </a:rPr>
              <a:t>匀速下降</a:t>
            </a:r>
          </a:p>
        </p:txBody>
      </p:sp>
      <p:sp>
        <p:nvSpPr>
          <p:cNvPr id="20" name="Text Box 32"/>
          <p:cNvSpPr txBox="1">
            <a:spLocks noChangeArrowheads="1"/>
          </p:cNvSpPr>
          <p:nvPr/>
        </p:nvSpPr>
        <p:spPr bwMode="auto">
          <a:xfrm>
            <a:off x="8544255" y="5645527"/>
            <a:ext cx="10299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i="1" dirty="0">
                <a:solidFill>
                  <a:srgbClr val="FF0000"/>
                </a:solidFill>
                <a:latin typeface="微软雅黑" panose="020B0503020204020204" charset="-122"/>
                <a:ea typeface="微软雅黑" panose="020B0503020204020204" charset="-122"/>
              </a:rPr>
              <a:t>F </a:t>
            </a:r>
            <a:r>
              <a:rPr lang="en-US" altLang="zh-CN" sz="2800" b="1" dirty="0">
                <a:solidFill>
                  <a:srgbClr val="FF0000"/>
                </a:solidFill>
                <a:latin typeface="微软雅黑" panose="020B0503020204020204" charset="-122"/>
                <a:ea typeface="微软雅黑" panose="020B0503020204020204" charset="-122"/>
              </a:rPr>
              <a:t>=</a:t>
            </a:r>
            <a:r>
              <a:rPr lang="en-US" altLang="zh-CN" sz="2800" b="1" i="1" dirty="0">
                <a:solidFill>
                  <a:srgbClr val="FF0000"/>
                </a:solidFill>
                <a:latin typeface="微软雅黑" panose="020B0503020204020204" charset="-122"/>
                <a:ea typeface="微软雅黑" panose="020B0503020204020204" charset="-122"/>
              </a:rPr>
              <a:t>G</a:t>
            </a:r>
          </a:p>
        </p:txBody>
      </p:sp>
      <p:sp>
        <p:nvSpPr>
          <p:cNvPr id="21" name="Text Box 33"/>
          <p:cNvSpPr txBox="1">
            <a:spLocks noChangeArrowheads="1"/>
          </p:cNvSpPr>
          <p:nvPr/>
        </p:nvSpPr>
        <p:spPr bwMode="auto">
          <a:xfrm>
            <a:off x="6310556" y="3863512"/>
            <a:ext cx="8940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latin typeface="微软雅黑" panose="020B0503020204020204" charset="-122"/>
                <a:ea typeface="微软雅黑" panose="020B0503020204020204" charset="-122"/>
              </a:rPr>
              <a:t>静止</a:t>
            </a:r>
          </a:p>
        </p:txBody>
      </p:sp>
      <p:sp>
        <p:nvSpPr>
          <p:cNvPr id="22" name="Text Box 35"/>
          <p:cNvSpPr txBox="1">
            <a:spLocks noChangeArrowheads="1"/>
          </p:cNvSpPr>
          <p:nvPr/>
        </p:nvSpPr>
        <p:spPr bwMode="auto">
          <a:xfrm>
            <a:off x="8544560" y="3892550"/>
            <a:ext cx="1029970" cy="49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i="1" dirty="0">
                <a:solidFill>
                  <a:srgbClr val="FF0000"/>
                </a:solidFill>
                <a:latin typeface="微软雅黑" panose="020B0503020204020204" charset="-122"/>
                <a:ea typeface="微软雅黑" panose="020B0503020204020204" charset="-122"/>
              </a:rPr>
              <a:t>F </a:t>
            </a:r>
            <a:r>
              <a:rPr lang="en-US" altLang="zh-CN" sz="2800" b="1" dirty="0">
                <a:solidFill>
                  <a:srgbClr val="FF0000"/>
                </a:solidFill>
                <a:latin typeface="微软雅黑" panose="020B0503020204020204" charset="-122"/>
                <a:ea typeface="微软雅黑" panose="020B0503020204020204" charset="-122"/>
              </a:rPr>
              <a:t>=</a:t>
            </a:r>
            <a:r>
              <a:rPr lang="en-US" altLang="zh-CN" sz="2800" b="1" i="1" dirty="0">
                <a:solidFill>
                  <a:srgbClr val="FF0000"/>
                </a:solidFill>
                <a:latin typeface="微软雅黑" panose="020B0503020204020204" charset="-122"/>
                <a:ea typeface="微软雅黑" panose="020B0503020204020204" charset="-122"/>
              </a:rPr>
              <a:t>G</a:t>
            </a:r>
          </a:p>
        </p:txBody>
      </p:sp>
      <p:sp>
        <p:nvSpPr>
          <p:cNvPr id="37" name="Rectangle 16"/>
          <p:cNvSpPr>
            <a:spLocks noChangeArrowheads="1"/>
          </p:cNvSpPr>
          <p:nvPr/>
        </p:nvSpPr>
        <p:spPr bwMode="auto">
          <a:xfrm>
            <a:off x="8328213" y="3142958"/>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solidFill>
                  <a:srgbClr val="036EB8"/>
                </a:solidFill>
                <a:latin typeface="微软雅黑" panose="020B0503020204020204" charset="-122"/>
                <a:ea typeface="微软雅黑" panose="020B0503020204020204" charset="-122"/>
              </a:rPr>
              <a:t>受力平衡</a:t>
            </a:r>
          </a:p>
        </p:txBody>
      </p:sp>
      <p:grpSp>
        <p:nvGrpSpPr>
          <p:cNvPr id="48" name="组合 47"/>
          <p:cNvGrpSpPr/>
          <p:nvPr/>
        </p:nvGrpSpPr>
        <p:grpSpPr>
          <a:xfrm>
            <a:off x="2784740" y="4510438"/>
            <a:ext cx="815150" cy="2383815"/>
            <a:chOff x="3317" y="5960"/>
            <a:chExt cx="1597" cy="4927"/>
          </a:xfrm>
        </p:grpSpPr>
        <p:cxnSp>
          <p:nvCxnSpPr>
            <p:cNvPr id="49" name="直接箭头连接符 48"/>
            <p:cNvCxnSpPr/>
            <p:nvPr/>
          </p:nvCxnSpPr>
          <p:spPr>
            <a:xfrm>
              <a:off x="4726" y="8368"/>
              <a:ext cx="0" cy="2260"/>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flipH="1" flipV="1">
              <a:off x="4726" y="6108"/>
              <a:ext cx="0" cy="2260"/>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3317" y="9681"/>
              <a:ext cx="843" cy="1206"/>
            </a:xfrm>
            <a:prstGeom prst="rect">
              <a:avLst/>
            </a:prstGeom>
            <a:noFill/>
          </p:spPr>
          <p:txBody>
            <a:bodyPr wrap="square" rtlCol="0">
              <a:spAutoFit/>
            </a:bodyPr>
            <a:lstStyle/>
            <a:p>
              <a:r>
                <a:rPr lang="en-US" altLang="zh-CN" sz="3200" i="1">
                  <a:solidFill>
                    <a:srgbClr val="FF0000"/>
                  </a:solidFill>
                </a:rPr>
                <a:t>G</a:t>
              </a:r>
              <a:endParaRPr lang="en-US" altLang="zh-CN" sz="3200" i="1" baseline="-25000">
                <a:solidFill>
                  <a:srgbClr val="FF0000"/>
                </a:solidFill>
              </a:endParaRPr>
            </a:p>
          </p:txBody>
        </p:sp>
        <p:sp>
          <p:nvSpPr>
            <p:cNvPr id="52" name="文本框 51"/>
            <p:cNvSpPr txBox="1"/>
            <p:nvPr/>
          </p:nvSpPr>
          <p:spPr>
            <a:xfrm>
              <a:off x="3456" y="5960"/>
              <a:ext cx="1458" cy="1129"/>
            </a:xfrm>
            <a:prstGeom prst="rect">
              <a:avLst/>
            </a:prstGeom>
            <a:noFill/>
          </p:spPr>
          <p:txBody>
            <a:bodyPr wrap="square" rtlCol="0">
              <a:noAutofit/>
            </a:bodyPr>
            <a:lstStyle/>
            <a:p>
              <a:r>
                <a:rPr lang="en-US" altLang="zh-CN" sz="3200" i="1">
                  <a:solidFill>
                    <a:srgbClr val="FF0000"/>
                  </a:solidFill>
                </a:rPr>
                <a:t>F</a:t>
              </a:r>
              <a:endParaRPr lang="zh-CN" altLang="en-US" sz="3200" baseline="-25000">
                <a:solidFill>
                  <a:srgbClr val="FF0000"/>
                </a:solidFill>
              </a:endParaRPr>
            </a:p>
          </p:txBody>
        </p:sp>
      </p:grpSp>
      <p:grpSp>
        <p:nvGrpSpPr>
          <p:cNvPr id="4" name="组合 3"/>
          <p:cNvGrpSpPr/>
          <p:nvPr/>
        </p:nvGrpSpPr>
        <p:grpSpPr>
          <a:xfrm>
            <a:off x="371730" y="106143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936625" y="87439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9" name="组合 8"/>
          <p:cNvGrpSpPr/>
          <p:nvPr/>
        </p:nvGrpSpPr>
        <p:grpSpPr>
          <a:xfrm>
            <a:off x="371730" y="1784697"/>
            <a:ext cx="295322" cy="210471"/>
            <a:chOff x="435463" y="1226414"/>
            <a:chExt cx="295380" cy="210512"/>
          </a:xfrm>
        </p:grpSpPr>
        <p:sp>
          <p:nvSpPr>
            <p:cNvPr id="14" name="矩形 1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936625" y="1628775"/>
            <a:ext cx="2134870" cy="521970"/>
          </a:xfrm>
          <a:prstGeom prst="rect">
            <a:avLst/>
          </a:prstGeom>
          <a:noFill/>
        </p:spPr>
        <p:txBody>
          <a:bodyPr wrap="square" rtlCol="0">
            <a:spAutoFit/>
          </a:bodyPr>
          <a:lstStyle/>
          <a:p>
            <a:pPr>
              <a:lnSpc>
                <a:spcPct val="100000"/>
              </a:lnSpc>
            </a:pPr>
            <a:r>
              <a:rPr lang="zh-CN" altLang="en-US" sz="2800"/>
              <a:t>交流讨论</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randombar(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randombar(horizontal)">
                                      <p:cBhvr>
                                        <p:cTn id="12" dur="500"/>
                                        <p:tgtEl>
                                          <p:spTgt spid="1638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388"/>
                                        </p:tgtEl>
                                        <p:attrNameLst>
                                          <p:attrName>style.visibility</p:attrName>
                                        </p:attrNameLst>
                                      </p:cBhvr>
                                      <p:to>
                                        <p:strVal val="visible"/>
                                      </p:to>
                                    </p:set>
                                    <p:animEffect transition="in" filter="randombar(horizontal)">
                                      <p:cBhvr>
                                        <p:cTn id="17" dur="500"/>
                                        <p:tgtEl>
                                          <p:spTgt spid="1638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42" fill="hold"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barn(outHorizontal)">
                                      <p:cBhvr>
                                        <p:cTn id="28" dur="500"/>
                                        <p:tgtEl>
                                          <p:spTgt spid="4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ppt_x</p:attrName>
                                        </p:attrNameLst>
                                      </p:cBhvr>
                                      <p:tavLst>
                                        <p:tav tm="0">
                                          <p:val>
                                            <p:strVal val="#ppt_x"/>
                                          </p:val>
                                        </p:tav>
                                        <p:tav tm="100000">
                                          <p:val>
                                            <p:strVal val="#ppt_x"/>
                                          </p:val>
                                        </p:tav>
                                      </p:tavLst>
                                    </p:anim>
                                    <p:anim calcmode="lin" valueType="num">
                                      <p:cBhvr>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ppt_x</p:attrName>
                                        </p:attrNameLst>
                                      </p:cBhvr>
                                      <p:tavLst>
                                        <p:tav tm="0">
                                          <p:val>
                                            <p:strVal val="#ppt_x"/>
                                          </p:val>
                                        </p:tav>
                                        <p:tav tm="100000">
                                          <p:val>
                                            <p:strVal val="#ppt_x"/>
                                          </p:val>
                                        </p:tav>
                                      </p:tavLst>
                                    </p:anim>
                                    <p:anim calcmode="lin" valueType="num">
                                      <p:cBhvr>
                                        <p:cTn id="4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500" fill="hold"/>
                                        <p:tgtEl>
                                          <p:spTgt spid="17"/>
                                        </p:tgtEl>
                                        <p:attrNameLst>
                                          <p:attrName>ppt_x</p:attrName>
                                        </p:attrNameLst>
                                      </p:cBhvr>
                                      <p:tavLst>
                                        <p:tav tm="0">
                                          <p:val>
                                            <p:strVal val="#ppt_x"/>
                                          </p:val>
                                        </p:tav>
                                        <p:tav tm="100000">
                                          <p:val>
                                            <p:strVal val="#ppt_x"/>
                                          </p:val>
                                        </p:tav>
                                      </p:tavLst>
                                    </p:anim>
                                    <p:anim calcmode="lin" valueType="num">
                                      <p:cBhvr>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500" fill="hold"/>
                                        <p:tgtEl>
                                          <p:spTgt spid="18"/>
                                        </p:tgtEl>
                                        <p:attrNameLst>
                                          <p:attrName>ppt_x</p:attrName>
                                        </p:attrNameLst>
                                      </p:cBhvr>
                                      <p:tavLst>
                                        <p:tav tm="0">
                                          <p:val>
                                            <p:strVal val="#ppt_x"/>
                                          </p:val>
                                        </p:tav>
                                        <p:tav tm="100000">
                                          <p:val>
                                            <p:strVal val="#ppt_x"/>
                                          </p:val>
                                        </p:tav>
                                      </p:tavLst>
                                    </p:anim>
                                    <p:anim calcmode="lin" valueType="num">
                                      <p:cBhvr>
                                        <p:cTn id="6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ppt_x</p:attrName>
                                        </p:attrNameLst>
                                      </p:cBhvr>
                                      <p:tavLst>
                                        <p:tav tm="0">
                                          <p:val>
                                            <p:strVal val="#ppt_x"/>
                                          </p:val>
                                        </p:tav>
                                        <p:tav tm="100000">
                                          <p:val>
                                            <p:strVal val="#ppt_x"/>
                                          </p:val>
                                        </p:tav>
                                      </p:tavLst>
                                    </p:anim>
                                    <p:anim calcmode="lin" valueType="num">
                                      <p:cBhvr>
                                        <p:cTn id="6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p:cTn id="71" dur="500" fill="hold"/>
                                        <p:tgtEl>
                                          <p:spTgt spid="20"/>
                                        </p:tgtEl>
                                        <p:attrNameLst>
                                          <p:attrName>ppt_x</p:attrName>
                                        </p:attrNameLst>
                                      </p:cBhvr>
                                      <p:tavLst>
                                        <p:tav tm="0">
                                          <p:val>
                                            <p:strVal val="#ppt_x"/>
                                          </p:val>
                                        </p:tav>
                                        <p:tav tm="100000">
                                          <p:val>
                                            <p:strVal val="#ppt_x"/>
                                          </p:val>
                                        </p:tav>
                                      </p:tavLst>
                                    </p:anim>
                                    <p:anim calcmode="lin" valueType="num">
                                      <p:cBhvr>
                                        <p:cTn id="7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8" grpId="0"/>
      <p:bldP spid="15" grpId="0"/>
      <p:bldP spid="36" grpId="0"/>
      <p:bldP spid="17" grpId="0"/>
      <p:bldP spid="18" grpId="0"/>
      <p:bldP spid="19" grpId="0"/>
      <p:bldP spid="20" grpId="0"/>
      <p:bldP spid="21" grpId="0"/>
      <p:bldP spid="22"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6"/>
          <p:cNvSpPr>
            <a:spLocks noChangeArrowheads="1"/>
          </p:cNvSpPr>
          <p:nvPr/>
        </p:nvSpPr>
        <p:spPr bwMode="auto">
          <a:xfrm>
            <a:off x="1439079" y="2216421"/>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latin typeface="微软雅黑" panose="020B0503020204020204" charset="-122"/>
                <a:ea typeface="微软雅黑" panose="020B0503020204020204" charset="-122"/>
              </a:rPr>
              <a:t>非平衡力</a:t>
            </a:r>
          </a:p>
        </p:txBody>
      </p:sp>
      <p:sp>
        <p:nvSpPr>
          <p:cNvPr id="16387" name="Line 17"/>
          <p:cNvSpPr>
            <a:spLocks noChangeShapeType="1"/>
          </p:cNvSpPr>
          <p:nvPr/>
        </p:nvSpPr>
        <p:spPr bwMode="auto">
          <a:xfrm>
            <a:off x="3098785" y="2495778"/>
            <a:ext cx="1631949" cy="0"/>
          </a:xfrm>
          <a:prstGeom prst="line">
            <a:avLst/>
          </a:prstGeom>
          <a:noFill/>
          <a:ln w="76200">
            <a:solidFill>
              <a:schemeClr val="accent1">
                <a:lumMod val="75000"/>
              </a:schemeClr>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sz="2800">
              <a:latin typeface="微软雅黑" panose="020B0503020204020204" charset="-122"/>
              <a:ea typeface="微软雅黑" panose="020B0503020204020204" charset="-122"/>
            </a:endParaRPr>
          </a:p>
        </p:txBody>
      </p:sp>
      <p:sp>
        <p:nvSpPr>
          <p:cNvPr id="16388" name="Text Box 18"/>
          <p:cNvSpPr txBox="1">
            <a:spLocks noChangeArrowheads="1"/>
          </p:cNvSpPr>
          <p:nvPr/>
        </p:nvSpPr>
        <p:spPr bwMode="auto">
          <a:xfrm>
            <a:off x="4785995" y="2200275"/>
            <a:ext cx="4406900" cy="61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latin typeface="微软雅黑" panose="020B0503020204020204" charset="-122"/>
                <a:ea typeface="微软雅黑" panose="020B0503020204020204" charset="-122"/>
              </a:rPr>
              <a:t>运动状态</a:t>
            </a:r>
            <a:r>
              <a:rPr lang="zh-CN" altLang="en-US" sz="2800" dirty="0">
                <a:solidFill>
                  <a:srgbClr val="FF0000"/>
                </a:solidFill>
                <a:latin typeface="微软雅黑" panose="020B0503020204020204" charset="-122"/>
                <a:ea typeface="微软雅黑" panose="020B0503020204020204" charset="-122"/>
              </a:rPr>
              <a:t>改变</a:t>
            </a:r>
          </a:p>
        </p:txBody>
      </p:sp>
      <p:sp>
        <p:nvSpPr>
          <p:cNvPr id="15" name="文本框 14"/>
          <p:cNvSpPr txBox="1"/>
          <p:nvPr/>
        </p:nvSpPr>
        <p:spPr>
          <a:xfrm>
            <a:off x="1101725" y="2835275"/>
            <a:ext cx="598170" cy="570865"/>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panose="020B0503020204020204" charset="-122"/>
              </a:rPr>
              <a:t>例：</a:t>
            </a:r>
          </a:p>
        </p:txBody>
      </p:sp>
      <p:pic>
        <p:nvPicPr>
          <p:cNvPr id="16" name="http://photo-static-api.fotomore.com/creative/vcg/400/new/VCG41N1158191604.jpg?uid=386&amp;timestamp=1705723086&amp;sign=691ea60965783808bb2d2104d7b4161e" descr="集装箱起重机臂架"/>
          <p:cNvPicPr>
            <a:picLocks noChangeAspect="1"/>
          </p:cNvPicPr>
          <p:nvPr/>
        </p:nvPicPr>
        <p:blipFill>
          <a:blip r:embed="rId3"/>
          <a:srcRect t="13259" b="26898"/>
          <a:stretch>
            <a:fillRect/>
          </a:stretch>
        </p:blipFill>
        <p:spPr>
          <a:xfrm>
            <a:off x="1919605" y="2835275"/>
            <a:ext cx="3524250" cy="3159125"/>
          </a:xfrm>
          <a:prstGeom prst="rect">
            <a:avLst/>
          </a:prstGeom>
        </p:spPr>
      </p:pic>
      <p:sp>
        <p:nvSpPr>
          <p:cNvPr id="36" name="Rectangle 16"/>
          <p:cNvSpPr>
            <a:spLocks noChangeArrowheads="1"/>
          </p:cNvSpPr>
          <p:nvPr/>
        </p:nvSpPr>
        <p:spPr bwMode="auto">
          <a:xfrm>
            <a:off x="5951724" y="3555075"/>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solidFill>
                  <a:srgbClr val="036EB8"/>
                </a:solidFill>
                <a:latin typeface="微软雅黑" panose="020B0503020204020204" charset="-122"/>
                <a:ea typeface="微软雅黑" panose="020B0503020204020204" charset="-122"/>
              </a:rPr>
              <a:t>运动状态</a:t>
            </a:r>
          </a:p>
        </p:txBody>
      </p:sp>
      <p:sp>
        <p:nvSpPr>
          <p:cNvPr id="17" name="Text Box 29"/>
          <p:cNvSpPr txBox="1">
            <a:spLocks noChangeArrowheads="1"/>
          </p:cNvSpPr>
          <p:nvPr/>
        </p:nvSpPr>
        <p:spPr bwMode="auto">
          <a:xfrm>
            <a:off x="5951821" y="5139669"/>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charset="-122"/>
                <a:ea typeface="微软雅黑" panose="020B0503020204020204" charset="-122"/>
              </a:rPr>
              <a:t>向下加速</a:t>
            </a:r>
          </a:p>
        </p:txBody>
      </p:sp>
      <p:sp>
        <p:nvSpPr>
          <p:cNvPr id="18" name="Text Box 30"/>
          <p:cNvSpPr txBox="1">
            <a:spLocks noChangeArrowheads="1"/>
          </p:cNvSpPr>
          <p:nvPr/>
        </p:nvSpPr>
        <p:spPr bwMode="auto">
          <a:xfrm>
            <a:off x="8687840" y="5166657"/>
            <a:ext cx="10299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i="1" dirty="0">
                <a:solidFill>
                  <a:srgbClr val="FF0000"/>
                </a:solidFill>
                <a:latin typeface="微软雅黑" panose="020B0503020204020204" charset="-122"/>
                <a:ea typeface="微软雅黑" panose="020B0503020204020204" charset="-122"/>
              </a:rPr>
              <a:t>F </a:t>
            </a:r>
            <a:r>
              <a:rPr lang="en-US" altLang="zh-CN" sz="2800" b="1" dirty="0">
                <a:solidFill>
                  <a:srgbClr val="FF0000"/>
                </a:solidFill>
                <a:latin typeface="微软雅黑" panose="020B0503020204020204" charset="-122"/>
                <a:ea typeface="微软雅黑" panose="020B0503020204020204" charset="-122"/>
              </a:rPr>
              <a:t>&lt;</a:t>
            </a:r>
            <a:r>
              <a:rPr lang="en-US" altLang="zh-CN" sz="2800" b="1" i="1" dirty="0">
                <a:solidFill>
                  <a:srgbClr val="FF0000"/>
                </a:solidFill>
                <a:latin typeface="微软雅黑" panose="020B0503020204020204" charset="-122"/>
                <a:ea typeface="微软雅黑" panose="020B0503020204020204" charset="-122"/>
              </a:rPr>
              <a:t>G</a:t>
            </a:r>
          </a:p>
        </p:txBody>
      </p:sp>
      <p:sp>
        <p:nvSpPr>
          <p:cNvPr id="21" name="Text Box 33"/>
          <p:cNvSpPr txBox="1">
            <a:spLocks noChangeArrowheads="1"/>
          </p:cNvSpPr>
          <p:nvPr/>
        </p:nvSpPr>
        <p:spPr bwMode="auto">
          <a:xfrm>
            <a:off x="5951781" y="4276897"/>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latin typeface="微软雅黑" panose="020B0503020204020204" charset="-122"/>
                <a:ea typeface="微软雅黑" panose="020B0503020204020204" charset="-122"/>
              </a:rPr>
              <a:t>向上加速</a:t>
            </a:r>
          </a:p>
        </p:txBody>
      </p:sp>
      <p:sp>
        <p:nvSpPr>
          <p:cNvPr id="22" name="Text Box 35"/>
          <p:cNvSpPr txBox="1">
            <a:spLocks noChangeArrowheads="1"/>
          </p:cNvSpPr>
          <p:nvPr/>
        </p:nvSpPr>
        <p:spPr bwMode="auto">
          <a:xfrm>
            <a:off x="8688070" y="4304665"/>
            <a:ext cx="1029970" cy="49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i="1" dirty="0">
                <a:solidFill>
                  <a:srgbClr val="FF0000"/>
                </a:solidFill>
                <a:latin typeface="微软雅黑" panose="020B0503020204020204" charset="-122"/>
                <a:ea typeface="微软雅黑" panose="020B0503020204020204" charset="-122"/>
              </a:rPr>
              <a:t>F </a:t>
            </a:r>
            <a:r>
              <a:rPr lang="en-US" altLang="zh-CN" sz="2800" b="1" dirty="0">
                <a:solidFill>
                  <a:srgbClr val="FF0000"/>
                </a:solidFill>
                <a:latin typeface="微软雅黑" panose="020B0503020204020204" charset="-122"/>
                <a:ea typeface="微软雅黑" panose="020B0503020204020204" charset="-122"/>
              </a:rPr>
              <a:t>&gt;</a:t>
            </a:r>
            <a:r>
              <a:rPr lang="en-US" altLang="zh-CN" sz="2800" b="1" i="1" dirty="0">
                <a:solidFill>
                  <a:srgbClr val="FF0000"/>
                </a:solidFill>
                <a:latin typeface="微软雅黑" panose="020B0503020204020204" charset="-122"/>
                <a:ea typeface="微软雅黑" panose="020B0503020204020204" charset="-122"/>
              </a:rPr>
              <a:t>G</a:t>
            </a:r>
          </a:p>
        </p:txBody>
      </p:sp>
      <p:sp>
        <p:nvSpPr>
          <p:cNvPr id="37" name="Rectangle 16"/>
          <p:cNvSpPr>
            <a:spLocks noChangeArrowheads="1"/>
          </p:cNvSpPr>
          <p:nvPr/>
        </p:nvSpPr>
        <p:spPr bwMode="auto">
          <a:xfrm>
            <a:off x="8328213" y="3555073"/>
            <a:ext cx="1960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zh-CN" altLang="en-US" sz="2800" dirty="0">
                <a:solidFill>
                  <a:srgbClr val="036EB8"/>
                </a:solidFill>
                <a:latin typeface="微软雅黑" panose="020B0503020204020204" charset="-122"/>
                <a:ea typeface="微软雅黑" panose="020B0503020204020204" charset="-122"/>
              </a:rPr>
              <a:t>受力不平衡</a:t>
            </a:r>
          </a:p>
        </p:txBody>
      </p:sp>
      <p:grpSp>
        <p:nvGrpSpPr>
          <p:cNvPr id="4" name="组合 3"/>
          <p:cNvGrpSpPr/>
          <p:nvPr/>
        </p:nvGrpSpPr>
        <p:grpSpPr>
          <a:xfrm>
            <a:off x="371730" y="106143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nvSpPr>
        <p:spPr>
          <a:xfrm>
            <a:off x="936625" y="87439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9" name="组合 8"/>
          <p:cNvGrpSpPr/>
          <p:nvPr/>
        </p:nvGrpSpPr>
        <p:grpSpPr>
          <a:xfrm>
            <a:off x="371730" y="1784697"/>
            <a:ext cx="295322" cy="210471"/>
            <a:chOff x="435463" y="1226414"/>
            <a:chExt cx="295380" cy="210512"/>
          </a:xfrm>
        </p:grpSpPr>
        <p:sp>
          <p:nvSpPr>
            <p:cNvPr id="14" name="矩形 1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936625" y="1628775"/>
            <a:ext cx="2134870" cy="521970"/>
          </a:xfrm>
          <a:prstGeom prst="rect">
            <a:avLst/>
          </a:prstGeom>
          <a:noFill/>
        </p:spPr>
        <p:txBody>
          <a:bodyPr wrap="square" rtlCol="0">
            <a:spAutoFit/>
          </a:bodyPr>
          <a:lstStyle/>
          <a:p>
            <a:pPr>
              <a:lnSpc>
                <a:spcPct val="100000"/>
              </a:lnSpc>
            </a:pPr>
            <a:r>
              <a:rPr lang="zh-CN" altLang="en-US" sz="2800"/>
              <a:t>交流讨论</a:t>
            </a:r>
          </a:p>
        </p:txBody>
      </p:sp>
      <p:pic>
        <p:nvPicPr>
          <p:cNvPr id="11" name="图片 10" descr="思考"/>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53615" y="6017260"/>
            <a:ext cx="699770" cy="699770"/>
          </a:xfrm>
          <a:prstGeom prst="rect">
            <a:avLst/>
          </a:prstGeom>
        </p:spPr>
      </p:pic>
      <p:sp>
        <p:nvSpPr>
          <p:cNvPr id="24" name="文本框 23"/>
          <p:cNvSpPr txBox="1"/>
          <p:nvPr/>
        </p:nvSpPr>
        <p:spPr>
          <a:xfrm>
            <a:off x="2953385" y="6071870"/>
            <a:ext cx="6086475" cy="505460"/>
          </a:xfrm>
          <a:prstGeom prst="rect">
            <a:avLst/>
          </a:prstGeom>
          <a:noFill/>
        </p:spPr>
        <p:txBody>
          <a:bodyPr wrap="square" rtlCol="0">
            <a:noAutofit/>
          </a:bodyPr>
          <a:lstStyle/>
          <a:p>
            <a:r>
              <a:rPr lang="zh-CN" altLang="en-US" sz="2800"/>
              <a:t>平衡力和相互作用力有什么关系呢？</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randombar(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randombar(horizontal)">
                                      <p:cBhvr>
                                        <p:cTn id="12" dur="500"/>
                                        <p:tgtEl>
                                          <p:spTgt spid="1638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388"/>
                                        </p:tgtEl>
                                        <p:attrNameLst>
                                          <p:attrName>style.visibility</p:attrName>
                                        </p:attrNameLst>
                                      </p:cBhvr>
                                      <p:to>
                                        <p:strVal val="visible"/>
                                      </p:to>
                                    </p:set>
                                    <p:animEffect transition="in" filter="randombar(horizontal)">
                                      <p:cBhvr>
                                        <p:cTn id="17" dur="500"/>
                                        <p:tgtEl>
                                          <p:spTgt spid="1638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ppt_x</p:attrName>
                                        </p:attrNameLst>
                                      </p:cBhvr>
                                      <p:tavLst>
                                        <p:tav tm="0">
                                          <p:val>
                                            <p:strVal val="#ppt_x"/>
                                          </p:val>
                                        </p:tav>
                                        <p:tav tm="100000">
                                          <p:val>
                                            <p:strVal val="#ppt_x"/>
                                          </p:val>
                                        </p:tav>
                                      </p:tavLst>
                                    </p:anim>
                                    <p:anim calcmode="lin" valueType="num">
                                      <p:cBhvr>
                                        <p:cTn id="3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500" fill="hold"/>
                                        <p:tgtEl>
                                          <p:spTgt spid="22"/>
                                        </p:tgtEl>
                                        <p:attrNameLst>
                                          <p:attrName>ppt_x</p:attrName>
                                        </p:attrNameLst>
                                      </p:cBhvr>
                                      <p:tavLst>
                                        <p:tav tm="0">
                                          <p:val>
                                            <p:strVal val="#ppt_x"/>
                                          </p:val>
                                        </p:tav>
                                        <p:tav tm="100000">
                                          <p:val>
                                            <p:strVal val="#ppt_x"/>
                                          </p:val>
                                        </p:tav>
                                      </p:tavLst>
                                    </p:anim>
                                    <p:anim calcmode="lin" valueType="num">
                                      <p:cBhvr>
                                        <p:cTn id="3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2" presetClass="entr" presetSubtype="4"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down)">
                                      <p:cBhvr>
                                        <p:cTn id="53" dur="500"/>
                                        <p:tgtEl>
                                          <p:spTgt spid="24"/>
                                        </p:tgtEl>
                                      </p:cBhvr>
                                    </p:animEffect>
                                  </p:childTnLst>
                                </p:cTn>
                              </p:par>
                              <p:par>
                                <p:cTn id="54" presetID="22" presetClass="entr" presetSubtype="4"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8" grpId="0"/>
      <p:bldP spid="36" grpId="0"/>
      <p:bldP spid="17" grpId="0"/>
      <p:bldP spid="18" grpId="0"/>
      <p:bldP spid="21" grpId="0"/>
      <p:bldP spid="22" grpId="0"/>
      <p:bldP spid="37"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99795" y="1780540"/>
            <a:ext cx="5063490" cy="521970"/>
          </a:xfrm>
          <a:prstGeom prst="rect">
            <a:avLst/>
          </a:prstGeom>
          <a:noFill/>
        </p:spPr>
        <p:txBody>
          <a:bodyPr wrap="square" rtlCol="0">
            <a:spAutoFit/>
          </a:bodyPr>
          <a:lstStyle/>
          <a:p>
            <a:r>
              <a:rPr lang="zh-CN" altLang="en-US" sz="2800"/>
              <a:t>二力平衡与相互作用力的关系</a:t>
            </a:r>
          </a:p>
        </p:txBody>
      </p:sp>
      <p:pic>
        <p:nvPicPr>
          <p:cNvPr id="3" name="26718822_da3-1-16 (1)">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1896110" y="2401570"/>
            <a:ext cx="8399780" cy="429450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378715" y="1813907"/>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99795" y="1657985"/>
            <a:ext cx="5063490" cy="521970"/>
          </a:xfrm>
          <a:prstGeom prst="rect">
            <a:avLst/>
          </a:prstGeom>
          <a:noFill/>
        </p:spPr>
        <p:txBody>
          <a:bodyPr wrap="square" rtlCol="0">
            <a:spAutoFit/>
          </a:bodyPr>
          <a:lstStyle/>
          <a:p>
            <a:r>
              <a:rPr lang="zh-CN" altLang="en-US" sz="2800"/>
              <a:t>二力平衡与相互作用力的关系</a:t>
            </a:r>
          </a:p>
        </p:txBody>
      </p:sp>
      <p:pic>
        <p:nvPicPr>
          <p:cNvPr id="12" name="图片 11" descr="C:/Users/Administrator/Desktop/工作簿1_Sheet1.jpg工作簿1_Sheet1"/>
          <p:cNvPicPr>
            <a:picLocks noChangeAspect="1"/>
          </p:cNvPicPr>
          <p:nvPr/>
        </p:nvPicPr>
        <p:blipFill>
          <a:blip r:embed="rId3"/>
          <a:srcRect l="82" t="5" r="-82" b="17891"/>
          <a:stretch>
            <a:fillRect/>
          </a:stretch>
        </p:blipFill>
        <p:spPr>
          <a:xfrm>
            <a:off x="1626235" y="2179955"/>
            <a:ext cx="8522970" cy="4395470"/>
          </a:xfrm>
          <a:prstGeom prst="rect">
            <a:avLst/>
          </a:prstGeom>
        </p:spPr>
      </p:pic>
      <p:pic>
        <p:nvPicPr>
          <p:cNvPr id="13" name="图片 12"/>
          <p:cNvPicPr>
            <a:picLocks noChangeAspect="1"/>
          </p:cNvPicPr>
          <p:nvPr/>
        </p:nvPicPr>
        <p:blipFill>
          <a:blip r:embed="rId4"/>
          <a:stretch>
            <a:fillRect/>
          </a:stretch>
        </p:blipFill>
        <p:spPr>
          <a:xfrm>
            <a:off x="5468620" y="3907155"/>
            <a:ext cx="1038225" cy="1165860"/>
          </a:xfrm>
          <a:prstGeom prst="rect">
            <a:avLst/>
          </a:prstGeom>
        </p:spPr>
      </p:pic>
      <p:pic>
        <p:nvPicPr>
          <p:cNvPr id="14" name="图片 13"/>
          <p:cNvPicPr>
            <a:picLocks noChangeAspect="1"/>
          </p:cNvPicPr>
          <p:nvPr/>
        </p:nvPicPr>
        <p:blipFill>
          <a:blip r:embed="rId5"/>
          <a:srcRect l="6667" b="7092"/>
          <a:stretch>
            <a:fillRect/>
          </a:stretch>
        </p:blipFill>
        <p:spPr>
          <a:xfrm>
            <a:off x="5468620" y="5163185"/>
            <a:ext cx="958215" cy="1314450"/>
          </a:xfrm>
          <a:prstGeom prst="rect">
            <a:avLst/>
          </a:prstGeom>
        </p:spPr>
      </p:pic>
      <p:pic>
        <p:nvPicPr>
          <p:cNvPr id="15" name="图片 14"/>
          <p:cNvPicPr>
            <a:picLocks noChangeAspect="1"/>
          </p:cNvPicPr>
          <p:nvPr/>
        </p:nvPicPr>
        <p:blipFill>
          <a:blip r:embed="rId6"/>
          <a:stretch>
            <a:fillRect/>
          </a:stretch>
        </p:blipFill>
        <p:spPr>
          <a:xfrm>
            <a:off x="8996045" y="3817620"/>
            <a:ext cx="1060450" cy="1255395"/>
          </a:xfrm>
          <a:prstGeom prst="rect">
            <a:avLst/>
          </a:prstGeom>
        </p:spPr>
      </p:pic>
      <p:pic>
        <p:nvPicPr>
          <p:cNvPr id="17" name="图片 16"/>
          <p:cNvPicPr>
            <a:picLocks noChangeAspect="1"/>
          </p:cNvPicPr>
          <p:nvPr/>
        </p:nvPicPr>
        <p:blipFill>
          <a:blip r:embed="rId7"/>
          <a:stretch>
            <a:fillRect/>
          </a:stretch>
        </p:blipFill>
        <p:spPr>
          <a:xfrm>
            <a:off x="8996045" y="5163185"/>
            <a:ext cx="1018540" cy="1277620"/>
          </a:xfrm>
          <a:prstGeom prst="rect">
            <a:avLst/>
          </a:prstGeom>
        </p:spPr>
      </p:pic>
      <p:grpSp>
        <p:nvGrpSpPr>
          <p:cNvPr id="2" name="组合 1"/>
          <p:cNvGrpSpPr/>
          <p:nvPr/>
        </p:nvGrpSpPr>
        <p:grpSpPr>
          <a:xfrm>
            <a:off x="378715"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矩形 5"/>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99795" y="1780540"/>
            <a:ext cx="6124575" cy="521970"/>
          </a:xfrm>
          <a:prstGeom prst="rect">
            <a:avLst/>
          </a:prstGeom>
          <a:noFill/>
        </p:spPr>
        <p:txBody>
          <a:bodyPr wrap="square" rtlCol="0">
            <a:spAutoFit/>
          </a:bodyPr>
          <a:lstStyle/>
          <a:p>
            <a:r>
              <a:rPr lang="zh-CN" altLang="en-US" sz="2800"/>
              <a:t>实践活动</a:t>
            </a:r>
            <a:r>
              <a:rPr lang="en-US" altLang="zh-CN" sz="2800"/>
              <a:t>	</a:t>
            </a:r>
            <a:r>
              <a:rPr lang="zh-CN" altLang="en-US" sz="2800"/>
              <a:t>找出薄板状物体的重心</a:t>
            </a:r>
            <a:endParaRPr lang="en-US" altLang="zh-CN" sz="2800"/>
          </a:p>
        </p:txBody>
      </p:sp>
      <p:pic>
        <p:nvPicPr>
          <p:cNvPr id="3" name="812351431-1-16">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181225" y="2302510"/>
            <a:ext cx="7543165" cy="424307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73860" y="1240155"/>
            <a:ext cx="8790305" cy="4615815"/>
          </a:xfrm>
          <a:prstGeom prst="rect">
            <a:avLst/>
          </a:prstGeom>
          <a:noFill/>
        </p:spPr>
        <p:txBody>
          <a:bodyPr wrap="square" rtlCol="0">
            <a:spAutoFit/>
          </a:bodyPr>
          <a:lstStyle/>
          <a:p>
            <a:pPr>
              <a:lnSpc>
                <a:spcPct val="150000"/>
              </a:lnSpc>
            </a:pPr>
            <a:r>
              <a:rPr lang="en-US" altLang="zh-CN" sz="2800"/>
              <a:t>1</a:t>
            </a:r>
            <a:r>
              <a:rPr lang="en-US" sz="2800"/>
              <a:t>. </a:t>
            </a:r>
            <a:r>
              <a:rPr lang="zh-CN" altLang="en-US" sz="2800"/>
              <a:t>下列情形中，松手后纸片还能保持平衡的是（　　）</a:t>
            </a:r>
          </a:p>
          <a:p>
            <a:pPr>
              <a:lnSpc>
                <a:spcPct val="150000"/>
              </a:lnSpc>
            </a:pPr>
            <a:endParaRPr lang="zh-CN" altLang="en-US" sz="2800"/>
          </a:p>
          <a:p>
            <a:pPr>
              <a:lnSpc>
                <a:spcPct val="150000"/>
              </a:lnSpc>
            </a:pPr>
            <a:endParaRPr lang="zh-CN" altLang="en-US" sz="2800"/>
          </a:p>
          <a:p>
            <a:pPr indent="457200">
              <a:lnSpc>
                <a:spcPct val="150000"/>
              </a:lnSpc>
            </a:pPr>
            <a:r>
              <a:rPr lang="en-US" altLang="zh-CN" sz="2800"/>
              <a:t>A</a:t>
            </a:r>
            <a:r>
              <a:rPr lang="zh-CN" altLang="en-US" sz="2800"/>
              <a:t>．</a:t>
            </a:r>
            <a:r>
              <a:rPr lang="en-US" altLang="zh-CN" sz="2800"/>
              <a:t>				B</a:t>
            </a:r>
            <a:r>
              <a:rPr lang="zh-CN" altLang="en-US" sz="2800"/>
              <a:t>．</a:t>
            </a:r>
          </a:p>
          <a:p>
            <a:pPr>
              <a:lnSpc>
                <a:spcPct val="150000"/>
              </a:lnSpc>
            </a:pPr>
            <a:endParaRPr lang="zh-CN" altLang="en-US" sz="2800"/>
          </a:p>
          <a:p>
            <a:pPr>
              <a:lnSpc>
                <a:spcPct val="150000"/>
              </a:lnSpc>
            </a:pPr>
            <a:endParaRPr lang="zh-CN" altLang="en-US" sz="2800"/>
          </a:p>
          <a:p>
            <a:pPr indent="457200">
              <a:lnSpc>
                <a:spcPct val="150000"/>
              </a:lnSpc>
            </a:pPr>
            <a:r>
              <a:rPr lang="en-US" altLang="zh-CN" sz="2800"/>
              <a:t>C</a:t>
            </a:r>
            <a:r>
              <a:rPr lang="zh-CN" altLang="en-US" sz="2800"/>
              <a:t>．</a:t>
            </a:r>
            <a:r>
              <a:rPr lang="en-US" altLang="zh-CN" sz="2800"/>
              <a:t>				D</a:t>
            </a:r>
            <a:r>
              <a:rPr lang="zh-CN" altLang="en-US" sz="2800"/>
              <a:t>．</a:t>
            </a:r>
          </a:p>
        </p:txBody>
      </p:sp>
      <p:pic>
        <p:nvPicPr>
          <p:cNvPr id="100029" name="图片 100029" descr="@@@005772b1-e68f-4807-8045-de4c81909d04"/>
          <p:cNvPicPr>
            <a:picLocks noChangeAspect="1"/>
          </p:cNvPicPr>
          <p:nvPr/>
        </p:nvPicPr>
        <p:blipFill>
          <a:blip r:embed="rId3"/>
          <a:stretch>
            <a:fillRect/>
          </a:stretch>
        </p:blipFill>
        <p:spPr>
          <a:xfrm>
            <a:off x="2809875" y="2059940"/>
            <a:ext cx="1997075" cy="1664335"/>
          </a:xfrm>
          <a:prstGeom prst="rect">
            <a:avLst/>
          </a:prstGeom>
        </p:spPr>
      </p:pic>
      <p:pic>
        <p:nvPicPr>
          <p:cNvPr id="100031" name="图片 100031" descr="@@@ed849ba7-d3f8-4478-9f5e-ca0769cf080f"/>
          <p:cNvPicPr>
            <a:picLocks noChangeAspect="1"/>
          </p:cNvPicPr>
          <p:nvPr/>
        </p:nvPicPr>
        <p:blipFill>
          <a:blip r:embed="rId4"/>
          <a:stretch>
            <a:fillRect/>
          </a:stretch>
        </p:blipFill>
        <p:spPr>
          <a:xfrm>
            <a:off x="6941820" y="2059940"/>
            <a:ext cx="1997075" cy="1664335"/>
          </a:xfrm>
          <a:prstGeom prst="rect">
            <a:avLst/>
          </a:prstGeom>
        </p:spPr>
      </p:pic>
      <p:pic>
        <p:nvPicPr>
          <p:cNvPr id="100033" name="图片 100033" descr="@@@7982d0c4-fc21-4821-82e8-17b386b6e481"/>
          <p:cNvPicPr>
            <a:picLocks noChangeAspect="1"/>
          </p:cNvPicPr>
          <p:nvPr/>
        </p:nvPicPr>
        <p:blipFill>
          <a:blip r:embed="rId5"/>
          <a:stretch>
            <a:fillRect/>
          </a:stretch>
        </p:blipFill>
        <p:spPr>
          <a:xfrm>
            <a:off x="2809875" y="4135755"/>
            <a:ext cx="1997710" cy="1524635"/>
          </a:xfrm>
          <a:prstGeom prst="rect">
            <a:avLst/>
          </a:prstGeom>
        </p:spPr>
      </p:pic>
      <p:pic>
        <p:nvPicPr>
          <p:cNvPr id="100035" name="图片 100035" descr="@@@a2ee7a64-1fe5-4037-bbde-e852231cbbe7"/>
          <p:cNvPicPr>
            <a:picLocks noChangeAspect="1"/>
          </p:cNvPicPr>
          <p:nvPr/>
        </p:nvPicPr>
        <p:blipFill>
          <a:blip r:embed="rId6"/>
          <a:stretch>
            <a:fillRect/>
          </a:stretch>
        </p:blipFill>
        <p:spPr>
          <a:xfrm>
            <a:off x="6941820" y="3923665"/>
            <a:ext cx="1997075" cy="1736725"/>
          </a:xfrm>
          <a:prstGeom prst="rect">
            <a:avLst/>
          </a:prstGeom>
        </p:spPr>
      </p:pic>
      <p:sp>
        <p:nvSpPr>
          <p:cNvPr id="3" name="文本框 2"/>
          <p:cNvSpPr txBox="1"/>
          <p:nvPr/>
        </p:nvSpPr>
        <p:spPr>
          <a:xfrm>
            <a:off x="9082405" y="1369060"/>
            <a:ext cx="1005840" cy="583565"/>
          </a:xfrm>
          <a:prstGeom prst="rect">
            <a:avLst/>
          </a:prstGeom>
          <a:noFill/>
        </p:spPr>
        <p:txBody>
          <a:bodyPr wrap="square" rtlCol="0">
            <a:spAutoFit/>
          </a:bodyPr>
          <a:lstStyle/>
          <a:p>
            <a:pPr algn="ctr"/>
            <a:r>
              <a:rPr lang="en-US" altLang="zh-CN" sz="3200" b="1">
                <a:solidFill>
                  <a:srgbClr val="FF0000"/>
                </a:solidFill>
              </a:rPr>
              <a:t>A</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73860" y="1240155"/>
            <a:ext cx="8790305" cy="4615815"/>
          </a:xfrm>
          <a:prstGeom prst="rect">
            <a:avLst/>
          </a:prstGeom>
          <a:noFill/>
        </p:spPr>
        <p:txBody>
          <a:bodyPr wrap="square" rtlCol="0">
            <a:spAutoFit/>
          </a:bodyPr>
          <a:lstStyle/>
          <a:p>
            <a:pPr>
              <a:lnSpc>
                <a:spcPct val="150000"/>
              </a:lnSpc>
            </a:pPr>
            <a:r>
              <a:rPr lang="en-US" altLang="zh-CN" sz="2800"/>
              <a:t>2</a:t>
            </a:r>
            <a:r>
              <a:rPr lang="en-US" sz="2800"/>
              <a:t>. </a:t>
            </a:r>
            <a:r>
              <a:rPr lang="zh-CN" altLang="en-US" sz="2800"/>
              <a:t>物理王坐电梯回家时，电梯匀速上升。若他对电梯的压为</a:t>
            </a:r>
            <a:r>
              <a:rPr lang="en-US" altLang="zh-CN" sz="2800" i="1"/>
              <a:t>F</a:t>
            </a:r>
            <a:r>
              <a:rPr lang="en-US" altLang="zh-CN" sz="3200" i="1" baseline="-25000"/>
              <a:t>1</a:t>
            </a:r>
            <a:r>
              <a:rPr lang="zh-CN" altLang="en-US" sz="2800"/>
              <a:t>，电梯对他的支持力为</a:t>
            </a:r>
            <a:r>
              <a:rPr lang="en-US" altLang="zh-CN" sz="2800" i="1"/>
              <a:t>F</a:t>
            </a:r>
            <a:r>
              <a:rPr lang="en-US" altLang="zh-CN" sz="3200" i="1" baseline="-25000"/>
              <a:t>2</a:t>
            </a:r>
            <a:r>
              <a:rPr lang="zh-CN" altLang="en-US" sz="2800"/>
              <a:t>，他受到的重力为</a:t>
            </a:r>
            <a:r>
              <a:rPr lang="en-US" altLang="zh-CN" sz="2800" i="1"/>
              <a:t>G</a:t>
            </a:r>
            <a:r>
              <a:rPr lang="zh-CN" altLang="en-US" sz="2800"/>
              <a:t>，则下列判断中正确的是（　　）</a:t>
            </a:r>
          </a:p>
          <a:p>
            <a:pPr indent="457200">
              <a:lnSpc>
                <a:spcPct val="150000"/>
              </a:lnSpc>
            </a:pPr>
            <a:r>
              <a:rPr lang="en-US" altLang="zh-CN" sz="2800"/>
              <a:t>A</a:t>
            </a:r>
            <a:r>
              <a:rPr lang="zh-CN" altLang="en-US" sz="2800"/>
              <a:t>．</a:t>
            </a:r>
            <a:r>
              <a:rPr lang="en-US" altLang="zh-CN" sz="2800" i="1"/>
              <a:t>F</a:t>
            </a:r>
            <a:r>
              <a:rPr lang="en-US" altLang="zh-CN" sz="3200" i="1" baseline="-25000"/>
              <a:t>1</a:t>
            </a:r>
            <a:r>
              <a:rPr lang="en-US" altLang="zh-CN" sz="2800"/>
              <a:t>&gt;</a:t>
            </a:r>
            <a:r>
              <a:rPr lang="en-US" altLang="zh-CN" sz="2800" i="1"/>
              <a:t>G</a:t>
            </a:r>
            <a:r>
              <a:rPr lang="en-US" altLang="zh-CN" sz="2800"/>
              <a:t>	</a:t>
            </a:r>
          </a:p>
          <a:p>
            <a:pPr indent="457200">
              <a:lnSpc>
                <a:spcPct val="150000"/>
              </a:lnSpc>
            </a:pPr>
            <a:r>
              <a:rPr lang="en-US" altLang="zh-CN" sz="2800"/>
              <a:t>B</a:t>
            </a:r>
            <a:r>
              <a:rPr lang="zh-CN" altLang="en-US" sz="2800"/>
              <a:t>．</a:t>
            </a:r>
            <a:r>
              <a:rPr lang="en-US" altLang="zh-CN" sz="2800" i="1"/>
              <a:t>F</a:t>
            </a:r>
            <a:r>
              <a:rPr lang="en-US" altLang="zh-CN" sz="3200" i="1" baseline="-25000"/>
              <a:t>2</a:t>
            </a:r>
            <a:r>
              <a:rPr lang="en-US" altLang="zh-CN" sz="2800"/>
              <a:t>&gt;</a:t>
            </a:r>
            <a:r>
              <a:rPr lang="en-US" altLang="zh-CN" sz="2800" i="1"/>
              <a:t>G</a:t>
            </a:r>
            <a:endParaRPr lang="en-US" altLang="zh-CN" sz="2800"/>
          </a:p>
          <a:p>
            <a:pPr indent="457200">
              <a:lnSpc>
                <a:spcPct val="150000"/>
              </a:lnSpc>
            </a:pPr>
            <a:r>
              <a:rPr lang="en-US" altLang="zh-CN" sz="2800"/>
              <a:t>C</a:t>
            </a:r>
            <a:r>
              <a:rPr lang="zh-CN" altLang="en-US" sz="2800"/>
              <a:t>．</a:t>
            </a:r>
            <a:r>
              <a:rPr lang="en-US" altLang="zh-CN" sz="2800" i="1"/>
              <a:t>F</a:t>
            </a:r>
            <a:r>
              <a:rPr lang="en-US" altLang="zh-CN" sz="3200" i="1" baseline="-25000"/>
              <a:t>1</a:t>
            </a:r>
            <a:r>
              <a:rPr lang="zh-CN" altLang="en-US" sz="2800"/>
              <a:t>和</a:t>
            </a:r>
            <a:r>
              <a:rPr lang="en-US" altLang="zh-CN" sz="2800" i="1"/>
              <a:t>F</a:t>
            </a:r>
            <a:r>
              <a:rPr lang="en-US" altLang="zh-CN" sz="3200" i="1" baseline="-25000"/>
              <a:t>2</a:t>
            </a:r>
            <a:r>
              <a:rPr lang="zh-CN" altLang="en-US" sz="2800"/>
              <a:t>是平衡力</a:t>
            </a:r>
            <a:r>
              <a:rPr lang="en-US" altLang="zh-CN" sz="2800"/>
              <a:t>	</a:t>
            </a:r>
          </a:p>
          <a:p>
            <a:pPr indent="457200">
              <a:lnSpc>
                <a:spcPct val="150000"/>
              </a:lnSpc>
            </a:pPr>
            <a:r>
              <a:rPr lang="en-US" altLang="zh-CN" sz="2800"/>
              <a:t>D</a:t>
            </a:r>
            <a:r>
              <a:rPr lang="zh-CN" altLang="en-US" sz="2800"/>
              <a:t>．</a:t>
            </a:r>
            <a:r>
              <a:rPr lang="en-US" altLang="zh-CN" sz="2800" i="1"/>
              <a:t>F</a:t>
            </a:r>
            <a:r>
              <a:rPr lang="en-US" altLang="zh-CN" sz="3200" i="1" baseline="-25000"/>
              <a:t>2</a:t>
            </a:r>
            <a:r>
              <a:rPr lang="zh-CN" altLang="en-US" sz="2800"/>
              <a:t>和</a:t>
            </a:r>
            <a:r>
              <a:rPr lang="en-US" altLang="zh-CN" sz="2800" i="1"/>
              <a:t>G</a:t>
            </a:r>
            <a:r>
              <a:rPr lang="zh-CN" altLang="en-US" sz="2800"/>
              <a:t>是平衡力</a:t>
            </a:r>
          </a:p>
        </p:txBody>
      </p:sp>
      <p:sp>
        <p:nvSpPr>
          <p:cNvPr id="3" name="文本框 2"/>
          <p:cNvSpPr txBox="1"/>
          <p:nvPr/>
        </p:nvSpPr>
        <p:spPr>
          <a:xfrm>
            <a:off x="5565775" y="2662555"/>
            <a:ext cx="1005840" cy="583565"/>
          </a:xfrm>
          <a:prstGeom prst="rect">
            <a:avLst/>
          </a:prstGeom>
          <a:noFill/>
        </p:spPr>
        <p:txBody>
          <a:bodyPr wrap="square" rtlCol="0">
            <a:spAutoFit/>
          </a:bodyPr>
          <a:lstStyle/>
          <a:p>
            <a:pPr algn="ctr"/>
            <a:r>
              <a:rPr lang="en-US" altLang="zh-CN" sz="3200" b="1">
                <a:solidFill>
                  <a:srgbClr val="FF0000"/>
                </a:solidFill>
              </a:rPr>
              <a:t>D</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73860" y="1240155"/>
            <a:ext cx="8790305" cy="1383665"/>
          </a:xfrm>
          <a:prstGeom prst="rect">
            <a:avLst/>
          </a:prstGeom>
          <a:noFill/>
        </p:spPr>
        <p:txBody>
          <a:bodyPr wrap="square" rtlCol="0">
            <a:spAutoFit/>
          </a:bodyPr>
          <a:lstStyle/>
          <a:p>
            <a:pPr>
              <a:lnSpc>
                <a:spcPct val="150000"/>
              </a:lnSpc>
            </a:pPr>
            <a:r>
              <a:rPr lang="en-US" sz="2800"/>
              <a:t>3.</a:t>
            </a:r>
            <a:r>
              <a:rPr lang="zh-CN" altLang="en-US" sz="2800"/>
              <a:t>请在图中画出重锤静止时受力的示意图（以</a:t>
            </a:r>
            <a:r>
              <a:rPr lang="en-US" altLang="zh-CN" sz="2800"/>
              <a:t>“O”</a:t>
            </a:r>
            <a:r>
              <a:rPr lang="zh-CN" altLang="en-US" sz="2800"/>
              <a:t>点为力的作用点）。</a:t>
            </a:r>
          </a:p>
        </p:txBody>
      </p:sp>
      <p:pic>
        <p:nvPicPr>
          <p:cNvPr id="100067" name="图片 100067" descr="@@@4acb85c7-9dfc-412c-b851-1693b695b6e7"/>
          <p:cNvPicPr>
            <a:picLocks noChangeAspect="1"/>
          </p:cNvPicPr>
          <p:nvPr/>
        </p:nvPicPr>
        <p:blipFill>
          <a:blip r:embed="rId3"/>
          <a:stretch>
            <a:fillRect/>
          </a:stretch>
        </p:blipFill>
        <p:spPr>
          <a:xfrm>
            <a:off x="5125720" y="2623820"/>
            <a:ext cx="1885950" cy="3407410"/>
          </a:xfrm>
          <a:prstGeom prst="rect">
            <a:avLst/>
          </a:prstGeom>
        </p:spPr>
      </p:pic>
      <p:pic>
        <p:nvPicPr>
          <p:cNvPr id="100069" name="图片 100069" descr="@@@8209a14c-ac7b-4110-9999-ec2b87791f00"/>
          <p:cNvPicPr>
            <a:picLocks noChangeAspect="1"/>
          </p:cNvPicPr>
          <p:nvPr/>
        </p:nvPicPr>
        <p:blipFill>
          <a:blip r:embed="rId4"/>
          <a:stretch>
            <a:fillRect/>
          </a:stretch>
        </p:blipFill>
        <p:spPr>
          <a:xfrm>
            <a:off x="5125720" y="2557780"/>
            <a:ext cx="1886585" cy="341820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0069"/>
                                        </p:tgtEl>
                                        <p:attrNameLst>
                                          <p:attrName>style.visibility</p:attrName>
                                        </p:attrNameLst>
                                      </p:cBhvr>
                                      <p:to>
                                        <p:strVal val="visible"/>
                                      </p:to>
                                    </p:set>
                                    <p:animEffect transition="in" filter="wipe(up)">
                                      <p:cBhvr>
                                        <p:cTn id="7" dur="500"/>
                                        <p:tgtEl>
                                          <p:spTgt spid="100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945515" y="2285365"/>
            <a:ext cx="903605" cy="296608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二力平衡</a:t>
            </a:r>
          </a:p>
        </p:txBody>
      </p:sp>
      <p:sp>
        <p:nvSpPr>
          <p:cNvPr id="14" name="左大括号 13"/>
          <p:cNvSpPr/>
          <p:nvPr/>
        </p:nvSpPr>
        <p:spPr>
          <a:xfrm>
            <a:off x="2063750" y="1934210"/>
            <a:ext cx="483235" cy="365760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文本框 2"/>
          <p:cNvSpPr txBox="1"/>
          <p:nvPr/>
        </p:nvSpPr>
        <p:spPr>
          <a:xfrm>
            <a:off x="2666365" y="3379470"/>
            <a:ext cx="2092960" cy="1012190"/>
          </a:xfrm>
          <a:prstGeom prst="roundRect">
            <a:avLst/>
          </a:prstGeom>
          <a:noFill/>
          <a:ln>
            <a:solidFill>
              <a:srgbClr val="036EB8"/>
            </a:solidFill>
          </a:ln>
        </p:spPr>
        <p:txBody>
          <a:bodyPr wrap="square" rtlCol="0">
            <a:noAutofit/>
          </a:bodyPr>
          <a:lstStyle/>
          <a:p>
            <a:pPr algn="ctr"/>
            <a:r>
              <a:rPr lang="zh-CN" altLang="en-US" sz="2800" dirty="0">
                <a:latin typeface="微软雅黑" panose="020B0503020204020204" charset="-122"/>
                <a:ea typeface="微软雅黑" panose="020B0503020204020204" charset="-122"/>
                <a:sym typeface="+mn-ea"/>
              </a:rPr>
              <a:t>探究二力平衡的条件</a:t>
            </a:r>
          </a:p>
        </p:txBody>
      </p:sp>
      <p:sp>
        <p:nvSpPr>
          <p:cNvPr id="6" name="左大括号 5"/>
          <p:cNvSpPr/>
          <p:nvPr/>
        </p:nvSpPr>
        <p:spPr>
          <a:xfrm>
            <a:off x="4898390" y="3429000"/>
            <a:ext cx="549910" cy="1059815"/>
          </a:xfrm>
          <a:prstGeom prst="leftBrace">
            <a:avLst>
              <a:gd name="adj1" fmla="val 8333"/>
              <a:gd name="adj2" fmla="val 51253"/>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文本框 10"/>
          <p:cNvSpPr txBox="1"/>
          <p:nvPr/>
        </p:nvSpPr>
        <p:spPr>
          <a:xfrm>
            <a:off x="5520055" y="3225800"/>
            <a:ext cx="1682750" cy="52705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大小相等</a:t>
            </a:r>
          </a:p>
        </p:txBody>
      </p:sp>
      <p:sp>
        <p:nvSpPr>
          <p:cNvPr id="12" name="文本框 11"/>
          <p:cNvSpPr txBox="1"/>
          <p:nvPr/>
        </p:nvSpPr>
        <p:spPr>
          <a:xfrm>
            <a:off x="2687320" y="1684020"/>
            <a:ext cx="1776730" cy="601345"/>
          </a:xfrm>
          <a:prstGeom prst="roundRect">
            <a:avLst/>
          </a:prstGeom>
          <a:noFill/>
          <a:ln>
            <a:solidFill>
              <a:srgbClr val="036EB8"/>
            </a:solidFill>
          </a:ln>
        </p:spPr>
        <p:txBody>
          <a:bodyPr wrap="square" rtlCol="0">
            <a:noAutofit/>
          </a:bodyPr>
          <a:lstStyle/>
          <a:p>
            <a:pPr algn="ctr"/>
            <a:r>
              <a:rPr lang="zh-CN" altLang="en-US" sz="2800" dirty="0">
                <a:latin typeface="微软雅黑" panose="020B0503020204020204" charset="-122"/>
                <a:ea typeface="微软雅黑" panose="020B0503020204020204" charset="-122"/>
                <a:sym typeface="+mn-ea"/>
              </a:rPr>
              <a:t>平衡状态</a:t>
            </a:r>
          </a:p>
        </p:txBody>
      </p:sp>
      <p:sp>
        <p:nvSpPr>
          <p:cNvPr id="17" name="文本框 16"/>
          <p:cNvSpPr txBox="1"/>
          <p:nvPr/>
        </p:nvSpPr>
        <p:spPr>
          <a:xfrm>
            <a:off x="5448300" y="1243965"/>
            <a:ext cx="4142105" cy="551815"/>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静止或匀速直线运动状态</a:t>
            </a:r>
          </a:p>
        </p:txBody>
      </p:sp>
      <p:sp>
        <p:nvSpPr>
          <p:cNvPr id="5" name="文本框 4"/>
          <p:cNvSpPr txBox="1"/>
          <p:nvPr/>
        </p:nvSpPr>
        <p:spPr>
          <a:xfrm>
            <a:off x="5448300" y="2176145"/>
            <a:ext cx="1281430" cy="55245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平衡力</a:t>
            </a:r>
          </a:p>
        </p:txBody>
      </p:sp>
      <p:sp>
        <p:nvSpPr>
          <p:cNvPr id="7" name="左大括号 6"/>
          <p:cNvSpPr/>
          <p:nvPr/>
        </p:nvSpPr>
        <p:spPr>
          <a:xfrm>
            <a:off x="4689475" y="1499870"/>
            <a:ext cx="582930" cy="969645"/>
          </a:xfrm>
          <a:prstGeom prst="leftBrace">
            <a:avLst>
              <a:gd name="adj1" fmla="val 8333"/>
              <a:gd name="adj2" fmla="val 51253"/>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9" name="文本框 8"/>
          <p:cNvSpPr txBox="1"/>
          <p:nvPr/>
        </p:nvSpPr>
        <p:spPr>
          <a:xfrm>
            <a:off x="5520055" y="4149090"/>
            <a:ext cx="1682750" cy="52705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方向相反</a:t>
            </a:r>
          </a:p>
        </p:txBody>
      </p:sp>
      <p:sp>
        <p:nvSpPr>
          <p:cNvPr id="10" name="文本框 9"/>
          <p:cNvSpPr txBox="1"/>
          <p:nvPr/>
        </p:nvSpPr>
        <p:spPr>
          <a:xfrm>
            <a:off x="7491095" y="3213100"/>
            <a:ext cx="3173095" cy="53340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作用在同一直线上</a:t>
            </a:r>
          </a:p>
        </p:txBody>
      </p:sp>
      <p:sp>
        <p:nvSpPr>
          <p:cNvPr id="13" name="文本框 12"/>
          <p:cNvSpPr txBox="1"/>
          <p:nvPr/>
        </p:nvSpPr>
        <p:spPr>
          <a:xfrm>
            <a:off x="7491095" y="4149090"/>
            <a:ext cx="3173095" cy="53340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作用在同一物体上</a:t>
            </a:r>
          </a:p>
        </p:txBody>
      </p:sp>
      <p:sp>
        <p:nvSpPr>
          <p:cNvPr id="15" name="文本框 14"/>
          <p:cNvSpPr txBox="1"/>
          <p:nvPr/>
        </p:nvSpPr>
        <p:spPr>
          <a:xfrm>
            <a:off x="2666365" y="5015230"/>
            <a:ext cx="2062480" cy="995045"/>
          </a:xfrm>
          <a:prstGeom prst="roundRect">
            <a:avLst/>
          </a:prstGeom>
          <a:noFill/>
          <a:ln>
            <a:solidFill>
              <a:srgbClr val="036EB8"/>
            </a:solidFill>
          </a:ln>
        </p:spPr>
        <p:txBody>
          <a:bodyPr wrap="square" rtlCol="0">
            <a:noAutofit/>
          </a:bodyPr>
          <a:lstStyle/>
          <a:p>
            <a:pPr algn="ctr"/>
            <a:r>
              <a:rPr lang="zh-CN" altLang="en-US" sz="2800" dirty="0">
                <a:latin typeface="微软雅黑" panose="020B0503020204020204" charset="-122"/>
                <a:ea typeface="微软雅黑" panose="020B0503020204020204" charset="-122"/>
                <a:sym typeface="+mn-ea"/>
              </a:rPr>
              <a:t>二力平衡的应用</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left)">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left)">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left)">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left)">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4" grpId="0" bldLvl="0" animBg="1"/>
      <p:bldP spid="3" grpId="0" bldLvl="0" animBg="1"/>
      <p:bldP spid="6" grpId="0" bldLvl="0" animBg="1"/>
      <p:bldP spid="11" grpId="0" bldLvl="0" animBg="1"/>
      <p:bldP spid="12" grpId="0" bldLvl="0" animBg="1"/>
      <p:bldP spid="17" grpId="0" bldLvl="0" animBg="1"/>
      <p:bldP spid="5" grpId="0" bldLvl="0" animBg="1"/>
      <p:bldP spid="7" grpId="0" bldLvl="0" animBg="1"/>
      <p:bldP spid="9" grpId="0" bldLvl="0" animBg="1"/>
      <p:bldP spid="10" grpId="0" bldLvl="0" animBg="1"/>
      <p:bldP spid="13" grpId="0" bldLvl="0" animBg="1"/>
      <p:bldP spid="15"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ttps://docer-ks3.wpscdn.cn/picture/42632173/1f5e89fe1a33f9373d988f8daa0a1170_612.jpg" descr="Paragliding tandem over the mountains"/>
          <p:cNvPicPr>
            <a:picLocks noChangeAspect="1"/>
          </p:cNvPicPr>
          <p:nvPr/>
        </p:nvPicPr>
        <p:blipFill>
          <a:blip r:embed="rId14"/>
          <a:srcRect l="9377" t="15148" r="30049" b="22277"/>
          <a:stretch>
            <a:fillRect/>
          </a:stretch>
        </p:blipFill>
        <p:spPr>
          <a:xfrm>
            <a:off x="6668135" y="2904490"/>
            <a:ext cx="4713605" cy="3248660"/>
          </a:xfrm>
          <a:prstGeom prst="rect">
            <a:avLst/>
          </a:prstGeom>
        </p:spPr>
      </p:pic>
      <p:pic>
        <p:nvPicPr>
          <p:cNvPr id="2" name="http://photo-static-api.fotomore.com/creative/vcg/veer/400/new/VCG41N528761935.jpg?uid=386&amp;timestamp=1705626899&amp;sign=baf6a091eaafa6a17a073934703e0b84" descr="木桌子上放着青苹果"/>
          <p:cNvPicPr>
            <a:picLocks noChangeAspect="1"/>
          </p:cNvPicPr>
          <p:nvPr/>
        </p:nvPicPr>
        <p:blipFill>
          <a:blip r:embed="rId15"/>
          <a:stretch>
            <a:fillRect/>
          </a:stretch>
        </p:blipFill>
        <p:spPr>
          <a:xfrm>
            <a:off x="1266825" y="2904490"/>
            <a:ext cx="4982210" cy="3321050"/>
          </a:xfrm>
          <a:prstGeom prst="rect">
            <a:avLst/>
          </a:prstGeom>
          <a:solidFill>
            <a:srgbClr val="3F1300">
              <a:alpha val="20000"/>
            </a:srgbClr>
          </a:solidFill>
        </p:spPr>
      </p:pic>
      <p:sp>
        <p:nvSpPr>
          <p:cNvPr id="3" name="文本框 2"/>
          <p:cNvSpPr txBox="1"/>
          <p:nvPr/>
        </p:nvSpPr>
        <p:spPr>
          <a:xfrm>
            <a:off x="1428115" y="1042670"/>
            <a:ext cx="9335135" cy="1814830"/>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我们知道，力可以改变物体的运动状态。是不是只要物体受力，物体的运动状态就一定改变呢？</a:t>
            </a:r>
          </a:p>
          <a:p>
            <a:r>
              <a:rPr lang="zh-CN" altLang="en-US" sz="2800">
                <a:latin typeface="宋体" panose="02010600030101010101" pitchFamily="2" charset="-122"/>
                <a:ea typeface="宋体" panose="02010600030101010101" pitchFamily="2" charset="-122"/>
              </a:rPr>
              <a:t>分析一下：图中的物体各受几个力？他们的运动状态是否发生了改变？</a:t>
            </a:r>
          </a:p>
        </p:txBody>
      </p:sp>
      <p:sp>
        <p:nvSpPr>
          <p:cNvPr id="5" name="文本框 4"/>
          <p:cNvSpPr txBox="1"/>
          <p:nvPr>
            <p:custDataLst>
              <p:tags r:id="rId2"/>
            </p:custDataLst>
          </p:nvPr>
        </p:nvSpPr>
        <p:spPr>
          <a:xfrm>
            <a:off x="11445875" y="3209925"/>
            <a:ext cx="585470" cy="267652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匀速下落的人</a:t>
            </a:r>
          </a:p>
        </p:txBody>
      </p:sp>
      <p:sp>
        <p:nvSpPr>
          <p:cNvPr id="10" name="椭圆 9"/>
          <p:cNvSpPr/>
          <p:nvPr/>
        </p:nvSpPr>
        <p:spPr>
          <a:xfrm>
            <a:off x="8790305" y="5497195"/>
            <a:ext cx="113665" cy="113665"/>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8" name="组合 27"/>
          <p:cNvGrpSpPr/>
          <p:nvPr/>
        </p:nvGrpSpPr>
        <p:grpSpPr>
          <a:xfrm>
            <a:off x="8750300" y="4305300"/>
            <a:ext cx="905510" cy="1229360"/>
            <a:chOff x="4871" y="6645"/>
            <a:chExt cx="1426" cy="1936"/>
          </a:xfrm>
        </p:grpSpPr>
        <p:cxnSp>
          <p:nvCxnSpPr>
            <p:cNvPr id="16" name="直接箭头连接符 15"/>
            <p:cNvCxnSpPr/>
            <p:nvPr>
              <p:custDataLst>
                <p:tags r:id="rId11"/>
              </p:custDataLst>
            </p:nvPr>
          </p:nvCxnSpPr>
          <p:spPr>
            <a:xfrm flipV="1">
              <a:off x="5024" y="6995"/>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custDataLst>
                <p:tags r:id="rId12"/>
              </p:custDataLst>
            </p:nvPr>
          </p:nvSpPr>
          <p:spPr>
            <a:xfrm>
              <a:off x="4871" y="6645"/>
              <a:ext cx="1426" cy="822"/>
            </a:xfrm>
            <a:prstGeom prst="rect">
              <a:avLst/>
            </a:prstGeom>
            <a:no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阻</a:t>
              </a:r>
            </a:p>
          </p:txBody>
        </p:sp>
      </p:grpSp>
      <p:grpSp>
        <p:nvGrpSpPr>
          <p:cNvPr id="29" name="组合 28"/>
          <p:cNvGrpSpPr/>
          <p:nvPr/>
        </p:nvGrpSpPr>
        <p:grpSpPr>
          <a:xfrm>
            <a:off x="8847455" y="5554345"/>
            <a:ext cx="612775" cy="1167765"/>
            <a:chOff x="5024" y="8612"/>
            <a:chExt cx="965" cy="1839"/>
          </a:xfrm>
        </p:grpSpPr>
        <p:cxnSp>
          <p:nvCxnSpPr>
            <p:cNvPr id="15" name="直接箭头连接符 14"/>
            <p:cNvCxnSpPr/>
            <p:nvPr>
              <p:custDataLst>
                <p:tags r:id="rId9"/>
              </p:custDataLst>
            </p:nvPr>
          </p:nvCxnSpPr>
          <p:spPr>
            <a:xfrm>
              <a:off x="5024" y="8612"/>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10"/>
              </p:custDataLst>
            </p:nvPr>
          </p:nvSpPr>
          <p:spPr>
            <a:xfrm>
              <a:off x="5113" y="9629"/>
              <a:ext cx="877" cy="822"/>
            </a:xfrm>
            <a:prstGeom prst="rect">
              <a:avLst/>
            </a:prstGeom>
            <a:noFill/>
          </p:spPr>
          <p:txBody>
            <a:bodyPr wrap="square" rtlCol="0">
              <a:spAutoFit/>
            </a:bodyPr>
            <a:lstStyle/>
            <a:p>
              <a:pPr algn="ctr"/>
              <a:r>
                <a:rPr lang="en-US" sz="2800" b="1" i="1">
                  <a:solidFill>
                    <a:srgbClr val="FF0000"/>
                  </a:solidFill>
                </a:rPr>
                <a:t>G</a:t>
              </a:r>
              <a:endParaRPr lang="en-US" sz="2800" b="1" i="1" baseline="-25000">
                <a:solidFill>
                  <a:srgbClr val="FF0000"/>
                </a:solidFill>
              </a:endParaRPr>
            </a:p>
          </p:txBody>
        </p:sp>
      </p:grpSp>
      <p:sp>
        <p:nvSpPr>
          <p:cNvPr id="13" name="椭圆 12"/>
          <p:cNvSpPr/>
          <p:nvPr>
            <p:custDataLst>
              <p:tags r:id="rId3"/>
            </p:custDataLst>
          </p:nvPr>
        </p:nvSpPr>
        <p:spPr>
          <a:xfrm>
            <a:off x="4718050" y="4218940"/>
            <a:ext cx="113665" cy="113665"/>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6" name="组合 25"/>
          <p:cNvGrpSpPr/>
          <p:nvPr/>
        </p:nvGrpSpPr>
        <p:grpSpPr>
          <a:xfrm>
            <a:off x="4006215" y="3074035"/>
            <a:ext cx="768350" cy="1200150"/>
            <a:chOff x="12807" y="6153"/>
            <a:chExt cx="1210" cy="1890"/>
          </a:xfrm>
        </p:grpSpPr>
        <p:cxnSp>
          <p:nvCxnSpPr>
            <p:cNvPr id="18" name="直接箭头连接符 17"/>
            <p:cNvCxnSpPr/>
            <p:nvPr>
              <p:custDataLst>
                <p:tags r:id="rId7"/>
              </p:custDataLst>
            </p:nvPr>
          </p:nvCxnSpPr>
          <p:spPr>
            <a:xfrm flipV="1">
              <a:off x="14017" y="6457"/>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custDataLst>
                <p:tags r:id="rId8"/>
              </p:custDataLst>
            </p:nvPr>
          </p:nvSpPr>
          <p:spPr>
            <a:xfrm>
              <a:off x="12807" y="6153"/>
              <a:ext cx="1120" cy="822"/>
            </a:xfrm>
            <a:prstGeom prst="rect">
              <a:avLst/>
            </a:prstGeom>
            <a:solidFill>
              <a:schemeClr val="bg1">
                <a:alpha val="70000"/>
              </a:schemeClr>
            </a:solid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支</a:t>
              </a:r>
            </a:p>
          </p:txBody>
        </p:sp>
      </p:grpSp>
      <p:grpSp>
        <p:nvGrpSpPr>
          <p:cNvPr id="27" name="组合 26"/>
          <p:cNvGrpSpPr/>
          <p:nvPr/>
        </p:nvGrpSpPr>
        <p:grpSpPr>
          <a:xfrm>
            <a:off x="4774565" y="4284980"/>
            <a:ext cx="594360" cy="1376045"/>
            <a:chOff x="14017" y="8060"/>
            <a:chExt cx="936" cy="2167"/>
          </a:xfrm>
        </p:grpSpPr>
        <p:cxnSp>
          <p:nvCxnSpPr>
            <p:cNvPr id="21" name="直接箭头连接符 20"/>
            <p:cNvCxnSpPr/>
            <p:nvPr>
              <p:custDataLst>
                <p:tags r:id="rId5"/>
              </p:custDataLst>
            </p:nvPr>
          </p:nvCxnSpPr>
          <p:spPr>
            <a:xfrm>
              <a:off x="14017" y="8060"/>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custDataLst>
                <p:tags r:id="rId6"/>
              </p:custDataLst>
            </p:nvPr>
          </p:nvSpPr>
          <p:spPr>
            <a:xfrm>
              <a:off x="14107" y="9405"/>
              <a:ext cx="847" cy="822"/>
            </a:xfrm>
            <a:prstGeom prst="rect">
              <a:avLst/>
            </a:prstGeom>
            <a:solidFill>
              <a:schemeClr val="bg1">
                <a:alpha val="80000"/>
              </a:schemeClr>
            </a:solidFill>
          </p:spPr>
          <p:txBody>
            <a:bodyPr wrap="square" rtlCol="0">
              <a:spAutoFit/>
            </a:bodyPr>
            <a:lstStyle/>
            <a:p>
              <a:pPr algn="ctr"/>
              <a:r>
                <a:rPr lang="en-US" altLang="zh-CN" sz="2800" b="1" i="1">
                  <a:solidFill>
                    <a:srgbClr val="FF0000"/>
                  </a:solidFill>
                </a:rPr>
                <a:t>G</a:t>
              </a:r>
            </a:p>
          </p:txBody>
        </p:sp>
      </p:grpSp>
      <p:sp>
        <p:nvSpPr>
          <p:cNvPr id="24" name="文本框 23"/>
          <p:cNvSpPr txBox="1"/>
          <p:nvPr>
            <p:custDataLst>
              <p:tags r:id="rId4"/>
            </p:custDataLst>
          </p:nvPr>
        </p:nvSpPr>
        <p:spPr>
          <a:xfrm>
            <a:off x="1266825" y="6272530"/>
            <a:ext cx="4982210" cy="454025"/>
          </a:xfrm>
          <a:prstGeom prst="rect">
            <a:avLst/>
          </a:prstGeom>
          <a:noFill/>
        </p:spPr>
        <p:txBody>
          <a:bodyPr wrap="square" rtlCol="0">
            <a:noAutofit/>
          </a:bodyPr>
          <a:lstStyle/>
          <a:p>
            <a:pPr algn="ctr"/>
            <a:r>
              <a:rPr lang="zh-CN" altLang="en-US" sz="2800">
                <a:latin typeface="宋体" panose="02010600030101010101" pitchFamily="2" charset="-122"/>
                <a:ea typeface="宋体" panose="02010600030101010101" pitchFamily="2" charset="-122"/>
              </a:rPr>
              <a:t>静止在水平桌面的苹果</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down)">
                                      <p:cBhvr>
                                        <p:cTn id="21" dur="500"/>
                                        <p:tgtEl>
                                          <p:spTgt spid="2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childTnLst>
                          </p:cTn>
                        </p:par>
                        <p:par>
                          <p:cTn id="34" fill="hold">
                            <p:stCondLst>
                              <p:cond delay="1000"/>
                            </p:stCondLst>
                            <p:childTnLst>
                              <p:par>
                                <p:cTn id="35" presetID="22" presetClass="entr" presetSubtype="4"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par>
                          <p:cTn id="47" fill="hold">
                            <p:stCondLst>
                              <p:cond delay="1000"/>
                            </p:stCondLst>
                            <p:childTnLst>
                              <p:par>
                                <p:cTn id="48" presetID="22" presetClass="entr" presetSubtype="4"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bldLvl="0" animBg="1"/>
      <p:bldP spid="13" grpId="0" bldLvl="0" animBg="1"/>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22313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平衡状态</a:t>
            </a:r>
          </a:p>
        </p:txBody>
      </p:sp>
      <p:grpSp>
        <p:nvGrpSpPr>
          <p:cNvPr id="37" name="组合 36"/>
          <p:cNvGrpSpPr/>
          <p:nvPr>
            <p:custDataLst>
              <p:tags r:id="rId2"/>
            </p:custDataLst>
          </p:nvPr>
        </p:nvGrpSpPr>
        <p:grpSpPr>
          <a:xfrm>
            <a:off x="1171575" y="1801495"/>
            <a:ext cx="4709795" cy="3321050"/>
            <a:chOff x="1845" y="2837"/>
            <a:chExt cx="7417" cy="5230"/>
          </a:xfrm>
        </p:grpSpPr>
        <p:pic>
          <p:nvPicPr>
            <p:cNvPr id="2" name="http://photo-static-api.fotomore.com/creative/vcg/veer/400/new/VCG41N528761935.jpg?uid=386&amp;timestamp=1705626899&amp;sign=baf6a091eaafa6a17a073934703e0b84" descr="木桌子上放着青苹果"/>
            <p:cNvPicPr>
              <a:picLocks noChangeAspect="1"/>
            </p:cNvPicPr>
            <p:nvPr>
              <p:custDataLst>
                <p:tags r:id="rId13"/>
              </p:custDataLst>
            </p:nvPr>
          </p:nvPicPr>
          <p:blipFill>
            <a:blip r:embed="rId23"/>
            <a:srcRect l="41257"/>
            <a:stretch>
              <a:fillRect/>
            </a:stretch>
          </p:blipFill>
          <p:spPr>
            <a:xfrm>
              <a:off x="4654" y="2837"/>
              <a:ext cx="4609" cy="5230"/>
            </a:xfrm>
            <a:prstGeom prst="rect">
              <a:avLst/>
            </a:prstGeom>
            <a:solidFill>
              <a:srgbClr val="3F1300">
                <a:alpha val="20000"/>
              </a:srgbClr>
            </a:solidFill>
          </p:spPr>
        </p:pic>
        <p:sp>
          <p:nvSpPr>
            <p:cNvPr id="13" name="椭圆 12"/>
            <p:cNvSpPr/>
            <p:nvPr>
              <p:custDataLst>
                <p:tags r:id="rId14"/>
              </p:custDataLst>
            </p:nvPr>
          </p:nvSpPr>
          <p:spPr>
            <a:xfrm>
              <a:off x="6852" y="4907"/>
              <a:ext cx="179" cy="17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6" name="组合 25"/>
            <p:cNvGrpSpPr/>
            <p:nvPr>
              <p:custDataLst>
                <p:tags r:id="rId15"/>
              </p:custDataLst>
            </p:nvPr>
          </p:nvGrpSpPr>
          <p:grpSpPr>
            <a:xfrm>
              <a:off x="5731" y="3104"/>
              <a:ext cx="1210" cy="1890"/>
              <a:chOff x="12807" y="6153"/>
              <a:chExt cx="1210" cy="1890"/>
            </a:xfrm>
          </p:grpSpPr>
          <p:cxnSp>
            <p:nvCxnSpPr>
              <p:cNvPr id="3" name="直接箭头连接符 2"/>
              <p:cNvCxnSpPr/>
              <p:nvPr>
                <p:custDataLst>
                  <p:tags r:id="rId20"/>
                </p:custDataLst>
              </p:nvPr>
            </p:nvCxnSpPr>
            <p:spPr>
              <a:xfrm flipV="1">
                <a:off x="14017" y="6457"/>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custDataLst>
                  <p:tags r:id="rId21"/>
                </p:custDataLst>
              </p:nvPr>
            </p:nvSpPr>
            <p:spPr>
              <a:xfrm>
                <a:off x="12807" y="6153"/>
                <a:ext cx="1120" cy="822"/>
              </a:xfrm>
              <a:prstGeom prst="rect">
                <a:avLst/>
              </a:prstGeom>
              <a:solidFill>
                <a:schemeClr val="bg1">
                  <a:alpha val="70000"/>
                </a:schemeClr>
              </a:solid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支</a:t>
                </a:r>
              </a:p>
            </p:txBody>
          </p:sp>
        </p:grpSp>
        <p:grpSp>
          <p:nvGrpSpPr>
            <p:cNvPr id="27" name="组合 26"/>
            <p:cNvGrpSpPr/>
            <p:nvPr>
              <p:custDataLst>
                <p:tags r:id="rId16"/>
              </p:custDataLst>
            </p:nvPr>
          </p:nvGrpSpPr>
          <p:grpSpPr>
            <a:xfrm>
              <a:off x="6941" y="5011"/>
              <a:ext cx="936" cy="2167"/>
              <a:chOff x="14017" y="8060"/>
              <a:chExt cx="936" cy="2167"/>
            </a:xfrm>
          </p:grpSpPr>
          <p:cxnSp>
            <p:nvCxnSpPr>
              <p:cNvPr id="21" name="直接箭头连接符 20"/>
              <p:cNvCxnSpPr/>
              <p:nvPr>
                <p:custDataLst>
                  <p:tags r:id="rId18"/>
                </p:custDataLst>
              </p:nvPr>
            </p:nvCxnSpPr>
            <p:spPr>
              <a:xfrm>
                <a:off x="14017" y="8060"/>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custDataLst>
                  <p:tags r:id="rId19"/>
                </p:custDataLst>
              </p:nvPr>
            </p:nvSpPr>
            <p:spPr>
              <a:xfrm>
                <a:off x="14107" y="9405"/>
                <a:ext cx="847" cy="822"/>
              </a:xfrm>
              <a:prstGeom prst="rect">
                <a:avLst/>
              </a:prstGeom>
              <a:solidFill>
                <a:schemeClr val="bg1">
                  <a:alpha val="80000"/>
                </a:schemeClr>
              </a:solidFill>
            </p:spPr>
            <p:txBody>
              <a:bodyPr wrap="square" rtlCol="0">
                <a:spAutoFit/>
              </a:bodyPr>
              <a:lstStyle/>
              <a:p>
                <a:pPr algn="ctr"/>
                <a:r>
                  <a:rPr lang="en-US" altLang="zh-CN" sz="2800" b="1" i="1">
                    <a:solidFill>
                      <a:srgbClr val="FF0000"/>
                    </a:solidFill>
                  </a:rPr>
                  <a:t>G</a:t>
                </a:r>
              </a:p>
            </p:txBody>
          </p:sp>
        </p:grpSp>
        <p:sp>
          <p:nvSpPr>
            <p:cNvPr id="7" name="文本框 6"/>
            <p:cNvSpPr txBox="1"/>
            <p:nvPr>
              <p:custDataLst>
                <p:tags r:id="rId17"/>
              </p:custDataLst>
            </p:nvPr>
          </p:nvSpPr>
          <p:spPr>
            <a:xfrm>
              <a:off x="1845" y="3256"/>
              <a:ext cx="2809" cy="4506"/>
            </a:xfrm>
            <a:prstGeom prst="rect">
              <a:avLst/>
            </a:prstGeom>
            <a:noFill/>
          </p:spPr>
          <p:txBody>
            <a:bodyPr wrap="square" rtlCol="0">
              <a:spAutoFit/>
            </a:bodyPr>
            <a:lstStyle/>
            <a:p>
              <a:pPr>
                <a:lnSpc>
                  <a:spcPct val="150000"/>
                </a:lnSpc>
              </a:pPr>
              <a:r>
                <a:rPr lang="zh-CN" altLang="en-US" sz="2400">
                  <a:latin typeface="宋体" panose="02010600030101010101" pitchFamily="2" charset="-122"/>
                  <a:ea typeface="宋体" panose="02010600030101010101" pitchFamily="2" charset="-122"/>
                </a:rPr>
                <a:t>静止在水平桌面上的苹果，同时受重力和桌面的支持力；</a:t>
              </a:r>
            </a:p>
          </p:txBody>
        </p:sp>
      </p:grpSp>
      <p:grpSp>
        <p:nvGrpSpPr>
          <p:cNvPr id="38" name="组合 37"/>
          <p:cNvGrpSpPr/>
          <p:nvPr>
            <p:custDataLst>
              <p:tags r:id="rId3"/>
            </p:custDataLst>
          </p:nvPr>
        </p:nvGrpSpPr>
        <p:grpSpPr>
          <a:xfrm>
            <a:off x="6642100" y="1873885"/>
            <a:ext cx="5110480" cy="3816985"/>
            <a:chOff x="10460" y="2951"/>
            <a:chExt cx="8048" cy="6011"/>
          </a:xfrm>
        </p:grpSpPr>
        <p:pic>
          <p:nvPicPr>
            <p:cNvPr id="4" name="https://docer-ks3.wpscdn.cn/picture/42632173/1f5e89fe1a33f9373d988f8daa0a1170_612.jpg" descr="Paragliding tandem over the mountains"/>
            <p:cNvPicPr>
              <a:picLocks noChangeAspect="1"/>
            </p:cNvPicPr>
            <p:nvPr>
              <p:custDataLst>
                <p:tags r:id="rId4"/>
              </p:custDataLst>
            </p:nvPr>
          </p:nvPicPr>
          <p:blipFill>
            <a:blip r:embed="rId24"/>
            <a:srcRect l="15840" t="15148" r="45431" b="22277"/>
            <a:stretch>
              <a:fillRect/>
            </a:stretch>
          </p:blipFill>
          <p:spPr>
            <a:xfrm>
              <a:off x="10460" y="2951"/>
              <a:ext cx="4746" cy="5116"/>
            </a:xfrm>
            <a:prstGeom prst="rect">
              <a:avLst/>
            </a:prstGeom>
          </p:spPr>
        </p:pic>
        <p:sp>
          <p:nvSpPr>
            <p:cNvPr id="10" name="椭圆 9"/>
            <p:cNvSpPr/>
            <p:nvPr>
              <p:custDataLst>
                <p:tags r:id="rId5"/>
              </p:custDataLst>
            </p:nvPr>
          </p:nvSpPr>
          <p:spPr>
            <a:xfrm>
              <a:off x="13010" y="7034"/>
              <a:ext cx="179" cy="17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8" name="组合 27"/>
            <p:cNvGrpSpPr/>
            <p:nvPr>
              <p:custDataLst>
                <p:tags r:id="rId6"/>
              </p:custDataLst>
            </p:nvPr>
          </p:nvGrpSpPr>
          <p:grpSpPr>
            <a:xfrm>
              <a:off x="12947" y="5157"/>
              <a:ext cx="1426" cy="1936"/>
              <a:chOff x="4871" y="6645"/>
              <a:chExt cx="1426" cy="1936"/>
            </a:xfrm>
          </p:grpSpPr>
          <p:cxnSp>
            <p:nvCxnSpPr>
              <p:cNvPr id="5" name="直接箭头连接符 4"/>
              <p:cNvCxnSpPr/>
              <p:nvPr>
                <p:custDataLst>
                  <p:tags r:id="rId11"/>
                </p:custDataLst>
              </p:nvPr>
            </p:nvCxnSpPr>
            <p:spPr>
              <a:xfrm flipV="1">
                <a:off x="5024" y="6995"/>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custDataLst>
                  <p:tags r:id="rId12"/>
                </p:custDataLst>
              </p:nvPr>
            </p:nvSpPr>
            <p:spPr>
              <a:xfrm>
                <a:off x="4871" y="6645"/>
                <a:ext cx="1426" cy="822"/>
              </a:xfrm>
              <a:prstGeom prst="rect">
                <a:avLst/>
              </a:prstGeom>
              <a:no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阻</a:t>
                </a:r>
              </a:p>
            </p:txBody>
          </p:sp>
        </p:grpSp>
        <p:grpSp>
          <p:nvGrpSpPr>
            <p:cNvPr id="29" name="组合 28"/>
            <p:cNvGrpSpPr/>
            <p:nvPr>
              <p:custDataLst>
                <p:tags r:id="rId7"/>
              </p:custDataLst>
            </p:nvPr>
          </p:nvGrpSpPr>
          <p:grpSpPr>
            <a:xfrm>
              <a:off x="13100" y="7124"/>
              <a:ext cx="965" cy="1839"/>
              <a:chOff x="5024" y="8612"/>
              <a:chExt cx="965" cy="1839"/>
            </a:xfrm>
          </p:grpSpPr>
          <p:cxnSp>
            <p:nvCxnSpPr>
              <p:cNvPr id="6" name="直接箭头连接符 5"/>
              <p:cNvCxnSpPr/>
              <p:nvPr>
                <p:custDataLst>
                  <p:tags r:id="rId9"/>
                </p:custDataLst>
              </p:nvPr>
            </p:nvCxnSpPr>
            <p:spPr>
              <a:xfrm>
                <a:off x="5024" y="8612"/>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10"/>
                </p:custDataLst>
              </p:nvPr>
            </p:nvSpPr>
            <p:spPr>
              <a:xfrm>
                <a:off x="5113" y="9629"/>
                <a:ext cx="877" cy="822"/>
              </a:xfrm>
              <a:prstGeom prst="rect">
                <a:avLst/>
              </a:prstGeom>
              <a:noFill/>
            </p:spPr>
            <p:txBody>
              <a:bodyPr wrap="square" rtlCol="0">
                <a:spAutoFit/>
              </a:bodyPr>
              <a:lstStyle/>
              <a:p>
                <a:pPr algn="ctr"/>
                <a:r>
                  <a:rPr lang="en-US" sz="2800" b="1" i="1">
                    <a:solidFill>
                      <a:srgbClr val="FF0000"/>
                    </a:solidFill>
                  </a:rPr>
                  <a:t>G</a:t>
                </a:r>
                <a:endParaRPr lang="en-US" sz="2800" b="1" i="1" baseline="-25000">
                  <a:solidFill>
                    <a:srgbClr val="FF0000"/>
                  </a:solidFill>
                </a:endParaRPr>
              </a:p>
            </p:txBody>
          </p:sp>
        </p:grpSp>
        <p:sp>
          <p:nvSpPr>
            <p:cNvPr id="8" name="文本框 7"/>
            <p:cNvSpPr txBox="1"/>
            <p:nvPr>
              <p:custDataLst>
                <p:tags r:id="rId8"/>
              </p:custDataLst>
            </p:nvPr>
          </p:nvSpPr>
          <p:spPr>
            <a:xfrm>
              <a:off x="15298" y="3256"/>
              <a:ext cx="3211" cy="4506"/>
            </a:xfrm>
            <a:prstGeom prst="rect">
              <a:avLst/>
            </a:prstGeom>
            <a:noFill/>
          </p:spPr>
          <p:txBody>
            <a:bodyPr wrap="square" rtlCol="0">
              <a:spAutoFit/>
            </a:bodyPr>
            <a:lstStyle/>
            <a:p>
              <a:pPr>
                <a:lnSpc>
                  <a:spcPct val="150000"/>
                </a:lnSpc>
              </a:pPr>
              <a:r>
                <a:rPr lang="zh-CN" altLang="en-US" sz="2400">
                  <a:latin typeface="宋体" panose="02010600030101010101" pitchFamily="2" charset="-122"/>
                  <a:ea typeface="宋体" panose="02010600030101010101" pitchFamily="2" charset="-122"/>
                </a:rPr>
                <a:t>匀速直线下落的运动员和降落伞，同时受到重力和空气阻力。</a:t>
              </a:r>
            </a:p>
          </p:txBody>
        </p:sp>
      </p:grpSp>
      <p:grpSp>
        <p:nvGrpSpPr>
          <p:cNvPr id="9" name="组合 8"/>
          <p:cNvGrpSpPr/>
          <p:nvPr/>
        </p:nvGrpSpPr>
        <p:grpSpPr>
          <a:xfrm>
            <a:off x="378715" y="5898862"/>
            <a:ext cx="295322" cy="210471"/>
            <a:chOff x="435463" y="1226414"/>
            <a:chExt cx="295380" cy="210512"/>
          </a:xfrm>
        </p:grpSpPr>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899795" y="5774055"/>
            <a:ext cx="10936605" cy="521970"/>
          </a:xfrm>
          <a:prstGeom prst="rect">
            <a:avLst/>
          </a:prstGeom>
          <a:noFill/>
        </p:spPr>
        <p:txBody>
          <a:bodyPr wrap="square" rtlCol="0">
            <a:spAutoFit/>
          </a:bodyPr>
          <a:lstStyle/>
          <a:p>
            <a:r>
              <a:rPr lang="zh-CN" altLang="en-US" sz="2800" b="1"/>
              <a:t>静止</a:t>
            </a:r>
            <a:r>
              <a:rPr lang="zh-CN" altLang="en-US" sz="2800"/>
              <a:t>的苹果、</a:t>
            </a:r>
            <a:r>
              <a:rPr lang="zh-CN" altLang="en-US" sz="2800" b="1"/>
              <a:t>匀速直线</a:t>
            </a:r>
            <a:r>
              <a:rPr lang="zh-CN" altLang="en-US" sz="2800"/>
              <a:t>下落的运动员和降落伞的</a:t>
            </a:r>
            <a:r>
              <a:rPr lang="zh-CN" altLang="en-US" sz="2800" b="1"/>
              <a:t>运动状态都保持不变</a:t>
            </a:r>
            <a:r>
              <a:rPr lang="zh-CN" altLang="en-US" sz="2800"/>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down)">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22313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平衡状态</a:t>
            </a:r>
          </a:p>
        </p:txBody>
      </p:sp>
      <p:grpSp>
        <p:nvGrpSpPr>
          <p:cNvPr id="2" name="组合 1"/>
          <p:cNvGrpSpPr/>
          <p:nvPr/>
        </p:nvGrpSpPr>
        <p:grpSpPr>
          <a:xfrm>
            <a:off x="334900" y="199678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667510"/>
            <a:ext cx="10836910" cy="1383665"/>
          </a:xfrm>
          <a:prstGeom prst="rect">
            <a:avLst/>
          </a:prstGeom>
          <a:noFill/>
        </p:spPr>
        <p:txBody>
          <a:bodyPr wrap="square" rtlCol="0">
            <a:spAutoFit/>
          </a:bodyPr>
          <a:lstStyle/>
          <a:p>
            <a:pPr>
              <a:lnSpc>
                <a:spcPct val="150000"/>
              </a:lnSpc>
            </a:pPr>
            <a:r>
              <a:rPr lang="zh-CN" altLang="en-US" sz="2800"/>
              <a:t>定义：</a:t>
            </a:r>
          </a:p>
          <a:p>
            <a:pPr>
              <a:lnSpc>
                <a:spcPct val="150000"/>
              </a:lnSpc>
            </a:pPr>
            <a:r>
              <a:rPr lang="zh-CN" altLang="en-US" sz="2800"/>
              <a:t>物体处于</a:t>
            </a:r>
            <a:r>
              <a:rPr lang="zh-CN" altLang="en-US" sz="2800" b="1"/>
              <a:t>静止或匀速直线运动状态</a:t>
            </a:r>
            <a:r>
              <a:rPr lang="zh-CN" altLang="en-US" sz="2800"/>
              <a:t>，我们就称物体处于</a:t>
            </a:r>
            <a:r>
              <a:rPr lang="zh-CN" altLang="en-US" sz="2800" b="1"/>
              <a:t>平衡状态</a:t>
            </a:r>
            <a:r>
              <a:rPr lang="zh-CN" altLang="en-US" sz="2800"/>
              <a:t>。</a:t>
            </a:r>
          </a:p>
        </p:txBody>
      </p:sp>
      <p:grpSp>
        <p:nvGrpSpPr>
          <p:cNvPr id="19" name="组合 18"/>
          <p:cNvGrpSpPr/>
          <p:nvPr/>
        </p:nvGrpSpPr>
        <p:grpSpPr>
          <a:xfrm>
            <a:off x="998855" y="3109595"/>
            <a:ext cx="4458970" cy="3446780"/>
            <a:chOff x="1573" y="4897"/>
            <a:chExt cx="7022" cy="5428"/>
          </a:xfrm>
        </p:grpSpPr>
        <p:pic>
          <p:nvPicPr>
            <p:cNvPr id="8" name="https://docer-ks3.wpscdn.cn/picture/54429990/9cd0154e8f37cb9dd43d430d38f662c9_612.jpg" descr="知更鸟,橙色,非凡的,侧面像,观鸟,鸟类,野生动物,英国,野外动物,胸部"/>
            <p:cNvPicPr>
              <a:picLocks noChangeAspect="1"/>
            </p:cNvPicPr>
            <p:nvPr/>
          </p:nvPicPr>
          <p:blipFill>
            <a:blip r:embed="rId3"/>
            <a:stretch>
              <a:fillRect/>
            </a:stretch>
          </p:blipFill>
          <p:spPr>
            <a:xfrm>
              <a:off x="1573" y="4897"/>
              <a:ext cx="7022" cy="4680"/>
            </a:xfrm>
            <a:prstGeom prst="rect">
              <a:avLst/>
            </a:prstGeom>
          </p:spPr>
        </p:pic>
        <p:sp>
          <p:nvSpPr>
            <p:cNvPr id="10" name="文本框 9"/>
            <p:cNvSpPr txBox="1"/>
            <p:nvPr/>
          </p:nvSpPr>
          <p:spPr>
            <a:xfrm>
              <a:off x="1573" y="9601"/>
              <a:ext cx="7021" cy="725"/>
            </a:xfrm>
            <a:prstGeom prst="rect">
              <a:avLst/>
            </a:prstGeom>
            <a:noFill/>
          </p:spPr>
          <p:txBody>
            <a:bodyPr wrap="square" rtlCol="0">
              <a:spAutoFit/>
            </a:bodyPr>
            <a:lstStyle/>
            <a:p>
              <a:pPr algn="ctr"/>
              <a:r>
                <a:rPr lang="zh-CN" altLang="en-US" sz="2400">
                  <a:latin typeface="宋体" panose="02010600030101010101" pitchFamily="2" charset="-122"/>
                  <a:ea typeface="宋体" panose="02010600030101010101" pitchFamily="2" charset="-122"/>
                </a:rPr>
                <a:t>静止站立的小鸟处于平衡状态</a:t>
              </a:r>
            </a:p>
          </p:txBody>
        </p:sp>
      </p:grpSp>
      <p:grpSp>
        <p:nvGrpSpPr>
          <p:cNvPr id="20" name="组合 19"/>
          <p:cNvGrpSpPr/>
          <p:nvPr/>
        </p:nvGrpSpPr>
        <p:grpSpPr>
          <a:xfrm>
            <a:off x="5857875" y="3109595"/>
            <a:ext cx="5298440" cy="3498850"/>
            <a:chOff x="9225" y="4897"/>
            <a:chExt cx="8344" cy="5510"/>
          </a:xfrm>
        </p:grpSpPr>
        <p:pic>
          <p:nvPicPr>
            <p:cNvPr id="11" name="图片 10"/>
            <p:cNvPicPr>
              <a:picLocks noChangeAspect="1"/>
            </p:cNvPicPr>
            <p:nvPr/>
          </p:nvPicPr>
          <p:blipFill>
            <a:blip r:embed="rId4"/>
            <a:stretch>
              <a:fillRect/>
            </a:stretch>
          </p:blipFill>
          <p:spPr>
            <a:xfrm>
              <a:off x="9225" y="4897"/>
              <a:ext cx="8344" cy="4694"/>
            </a:xfrm>
            <a:prstGeom prst="rect">
              <a:avLst/>
            </a:prstGeom>
          </p:spPr>
        </p:pic>
        <p:sp>
          <p:nvSpPr>
            <p:cNvPr id="12" name="文本框 11"/>
            <p:cNvSpPr txBox="1"/>
            <p:nvPr/>
          </p:nvSpPr>
          <p:spPr>
            <a:xfrm>
              <a:off x="9887" y="9683"/>
              <a:ext cx="7021" cy="725"/>
            </a:xfrm>
            <a:prstGeom prst="rect">
              <a:avLst/>
            </a:prstGeom>
            <a:noFill/>
          </p:spPr>
          <p:txBody>
            <a:bodyPr wrap="square" rtlCol="0">
              <a:spAutoFit/>
            </a:bodyPr>
            <a:lstStyle/>
            <a:p>
              <a:pPr algn="ctr"/>
              <a:r>
                <a:rPr lang="zh-CN" altLang="en-US" sz="2400">
                  <a:latin typeface="宋体" panose="02010600030101010101" pitchFamily="2" charset="-122"/>
                  <a:ea typeface="宋体" panose="02010600030101010101" pitchFamily="2" charset="-122"/>
                </a:rPr>
                <a:t>匀速行驶的火车处于平衡状态</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500"/>
                                        <p:tgtEl>
                                          <p:spTgt spid="19"/>
                                        </p:tgtEl>
                                      </p:cBhvr>
                                    </p:animEffect>
                                  </p:childTnLst>
                                </p:cTn>
                              </p:par>
                              <p:par>
                                <p:cTn id="12" presetID="22" presetClass="entr" presetSubtype="4"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22313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平衡状态</a:t>
            </a:r>
          </a:p>
        </p:txBody>
      </p:sp>
      <p:grpSp>
        <p:nvGrpSpPr>
          <p:cNvPr id="2" name="组合 1"/>
          <p:cNvGrpSpPr/>
          <p:nvPr/>
        </p:nvGrpSpPr>
        <p:grpSpPr>
          <a:xfrm>
            <a:off x="334900" y="199678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667510"/>
            <a:ext cx="1456055" cy="737235"/>
          </a:xfrm>
          <a:prstGeom prst="rect">
            <a:avLst/>
          </a:prstGeom>
          <a:noFill/>
        </p:spPr>
        <p:txBody>
          <a:bodyPr wrap="square" rtlCol="0">
            <a:spAutoFit/>
          </a:bodyPr>
          <a:lstStyle/>
          <a:p>
            <a:pPr>
              <a:lnSpc>
                <a:spcPct val="150000"/>
              </a:lnSpc>
            </a:pPr>
            <a:r>
              <a:rPr lang="zh-CN" altLang="en-US" sz="2800"/>
              <a:t>平衡力</a:t>
            </a:r>
          </a:p>
        </p:txBody>
      </p:sp>
      <p:sp>
        <p:nvSpPr>
          <p:cNvPr id="36" name="文本框 35"/>
          <p:cNvSpPr txBox="1"/>
          <p:nvPr/>
        </p:nvSpPr>
        <p:spPr>
          <a:xfrm>
            <a:off x="899795" y="2463165"/>
            <a:ext cx="8597900" cy="737235"/>
          </a:xfrm>
          <a:prstGeom prst="rect">
            <a:avLst/>
          </a:prstGeom>
          <a:noFill/>
        </p:spPr>
        <p:txBody>
          <a:bodyPr wrap="square" rtlCol="0">
            <a:spAutoFit/>
          </a:bodyPr>
          <a:lstStyle/>
          <a:p>
            <a:pPr>
              <a:lnSpc>
                <a:spcPct val="150000"/>
              </a:lnSpc>
            </a:pPr>
            <a:r>
              <a:rPr lang="zh-CN" altLang="en-US" sz="2800"/>
              <a:t>定义：处于平衡状态的物体所受的力叫作</a:t>
            </a:r>
            <a:r>
              <a:rPr lang="zh-CN" altLang="en-US" sz="2800" b="1"/>
              <a:t>平衡力</a:t>
            </a:r>
            <a:r>
              <a:rPr lang="zh-CN" altLang="en-US" sz="2800"/>
              <a:t>。</a:t>
            </a:r>
          </a:p>
        </p:txBody>
      </p:sp>
      <p:grpSp>
        <p:nvGrpSpPr>
          <p:cNvPr id="33" name="组合 32"/>
          <p:cNvGrpSpPr/>
          <p:nvPr/>
        </p:nvGrpSpPr>
        <p:grpSpPr>
          <a:xfrm>
            <a:off x="1336675" y="3181985"/>
            <a:ext cx="2926080" cy="3321050"/>
            <a:chOff x="2105" y="5011"/>
            <a:chExt cx="4608" cy="5230"/>
          </a:xfrm>
        </p:grpSpPr>
        <p:pic>
          <p:nvPicPr>
            <p:cNvPr id="3" name="http://photo-static-api.fotomore.com/creative/vcg/veer/400/new/VCG41N528761935.jpg?uid=386&amp;timestamp=1705626899&amp;sign=baf6a091eaafa6a17a073934703e0b84" descr="木桌子上放着青苹果"/>
            <p:cNvPicPr>
              <a:picLocks noChangeAspect="1"/>
            </p:cNvPicPr>
            <p:nvPr/>
          </p:nvPicPr>
          <p:blipFill>
            <a:blip r:embed="rId16"/>
            <a:srcRect l="41257"/>
            <a:stretch>
              <a:fillRect/>
            </a:stretch>
          </p:blipFill>
          <p:spPr>
            <a:xfrm>
              <a:off x="2105" y="5011"/>
              <a:ext cx="4609" cy="5230"/>
            </a:xfrm>
            <a:prstGeom prst="rect">
              <a:avLst/>
            </a:prstGeom>
            <a:solidFill>
              <a:srgbClr val="3F1300">
                <a:alpha val="20000"/>
              </a:srgbClr>
            </a:solidFill>
          </p:spPr>
        </p:pic>
        <p:sp>
          <p:nvSpPr>
            <p:cNvPr id="13" name="椭圆 12"/>
            <p:cNvSpPr/>
            <p:nvPr>
              <p:custDataLst>
                <p:tags r:id="rId10"/>
              </p:custDataLst>
            </p:nvPr>
          </p:nvSpPr>
          <p:spPr>
            <a:xfrm>
              <a:off x="4303" y="7081"/>
              <a:ext cx="179" cy="17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6" name="组合 25"/>
            <p:cNvGrpSpPr/>
            <p:nvPr/>
          </p:nvGrpSpPr>
          <p:grpSpPr>
            <a:xfrm>
              <a:off x="3182" y="5278"/>
              <a:ext cx="1210" cy="1890"/>
              <a:chOff x="12807" y="6153"/>
              <a:chExt cx="1210" cy="1890"/>
            </a:xfrm>
          </p:grpSpPr>
          <p:cxnSp>
            <p:nvCxnSpPr>
              <p:cNvPr id="5" name="直接箭头连接符 4"/>
              <p:cNvCxnSpPr/>
              <p:nvPr>
                <p:custDataLst>
                  <p:tags r:id="rId13"/>
                </p:custDataLst>
              </p:nvPr>
            </p:nvCxnSpPr>
            <p:spPr>
              <a:xfrm flipV="1">
                <a:off x="14017" y="6457"/>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custDataLst>
                  <p:tags r:id="rId14"/>
                </p:custDataLst>
              </p:nvPr>
            </p:nvSpPr>
            <p:spPr>
              <a:xfrm>
                <a:off x="12807" y="6153"/>
                <a:ext cx="1120" cy="822"/>
              </a:xfrm>
              <a:prstGeom prst="rect">
                <a:avLst/>
              </a:prstGeom>
              <a:solidFill>
                <a:schemeClr val="bg1">
                  <a:alpha val="70000"/>
                </a:schemeClr>
              </a:solid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支</a:t>
                </a:r>
              </a:p>
            </p:txBody>
          </p:sp>
        </p:grpSp>
        <p:grpSp>
          <p:nvGrpSpPr>
            <p:cNvPr id="27" name="组合 26"/>
            <p:cNvGrpSpPr/>
            <p:nvPr/>
          </p:nvGrpSpPr>
          <p:grpSpPr>
            <a:xfrm>
              <a:off x="4392" y="7185"/>
              <a:ext cx="936" cy="2167"/>
              <a:chOff x="14017" y="8060"/>
              <a:chExt cx="936" cy="2167"/>
            </a:xfrm>
          </p:grpSpPr>
          <p:cxnSp>
            <p:nvCxnSpPr>
              <p:cNvPr id="21" name="直接箭头连接符 20"/>
              <p:cNvCxnSpPr/>
              <p:nvPr>
                <p:custDataLst>
                  <p:tags r:id="rId11"/>
                </p:custDataLst>
              </p:nvPr>
            </p:nvCxnSpPr>
            <p:spPr>
              <a:xfrm>
                <a:off x="14017" y="8060"/>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custDataLst>
                  <p:tags r:id="rId12"/>
                </p:custDataLst>
              </p:nvPr>
            </p:nvSpPr>
            <p:spPr>
              <a:xfrm>
                <a:off x="14107" y="9405"/>
                <a:ext cx="847" cy="822"/>
              </a:xfrm>
              <a:prstGeom prst="rect">
                <a:avLst/>
              </a:prstGeom>
              <a:solidFill>
                <a:schemeClr val="bg1">
                  <a:alpha val="80000"/>
                </a:schemeClr>
              </a:solidFill>
            </p:spPr>
            <p:txBody>
              <a:bodyPr wrap="square" rtlCol="0">
                <a:spAutoFit/>
              </a:bodyPr>
              <a:lstStyle/>
              <a:p>
                <a:pPr algn="ctr"/>
                <a:r>
                  <a:rPr lang="en-US" altLang="zh-CN" sz="2800" b="1" i="1">
                    <a:solidFill>
                      <a:srgbClr val="FF0000"/>
                    </a:solidFill>
                  </a:rPr>
                  <a:t>G</a:t>
                </a:r>
              </a:p>
            </p:txBody>
          </p:sp>
        </p:grpSp>
      </p:grpSp>
      <p:sp>
        <p:nvSpPr>
          <p:cNvPr id="8" name="文本框 7"/>
          <p:cNvSpPr txBox="1"/>
          <p:nvPr/>
        </p:nvSpPr>
        <p:spPr>
          <a:xfrm>
            <a:off x="4923155" y="3288030"/>
            <a:ext cx="3065780" cy="119888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静止在水平桌面上的苹果受到的支持力和重力是一对平衡力。</a:t>
            </a:r>
          </a:p>
        </p:txBody>
      </p:sp>
      <p:sp>
        <p:nvSpPr>
          <p:cNvPr id="9" name="文本框 8"/>
          <p:cNvSpPr txBox="1"/>
          <p:nvPr/>
        </p:nvSpPr>
        <p:spPr>
          <a:xfrm>
            <a:off x="4836160" y="5185410"/>
            <a:ext cx="3239770" cy="119888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匀速直线下落的运动员和降落伞受到的空气阻力和重力是一对平衡力。</a:t>
            </a:r>
          </a:p>
        </p:txBody>
      </p:sp>
      <p:grpSp>
        <p:nvGrpSpPr>
          <p:cNvPr id="34" name="组合 33"/>
          <p:cNvGrpSpPr/>
          <p:nvPr/>
        </p:nvGrpSpPr>
        <p:grpSpPr>
          <a:xfrm>
            <a:off x="8648700" y="2884805"/>
            <a:ext cx="3013710" cy="3816985"/>
            <a:chOff x="13620" y="4543"/>
            <a:chExt cx="4746" cy="6011"/>
          </a:xfrm>
        </p:grpSpPr>
        <p:pic>
          <p:nvPicPr>
            <p:cNvPr id="10" name="https://docer-ks3.wpscdn.cn/picture/42632173/1f5e89fe1a33f9373d988f8daa0a1170_612.jpg" descr="Paragliding tandem over the mountains"/>
            <p:cNvPicPr>
              <a:picLocks noChangeAspect="1"/>
            </p:cNvPicPr>
            <p:nvPr>
              <p:custDataLst>
                <p:tags r:id="rId2"/>
              </p:custDataLst>
            </p:nvPr>
          </p:nvPicPr>
          <p:blipFill>
            <a:blip r:embed="rId17"/>
            <a:srcRect l="15840" t="15148" r="45431" b="22277"/>
            <a:stretch>
              <a:fillRect/>
            </a:stretch>
          </p:blipFill>
          <p:spPr>
            <a:xfrm>
              <a:off x="13620" y="4543"/>
              <a:ext cx="4746" cy="5116"/>
            </a:xfrm>
            <a:prstGeom prst="rect">
              <a:avLst/>
            </a:prstGeom>
          </p:spPr>
        </p:pic>
        <p:sp>
          <p:nvSpPr>
            <p:cNvPr id="11" name="椭圆 10"/>
            <p:cNvSpPr/>
            <p:nvPr>
              <p:custDataLst>
                <p:tags r:id="rId3"/>
              </p:custDataLst>
            </p:nvPr>
          </p:nvSpPr>
          <p:spPr>
            <a:xfrm>
              <a:off x="16170" y="8626"/>
              <a:ext cx="179" cy="17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8" name="组合 27"/>
            <p:cNvGrpSpPr/>
            <p:nvPr>
              <p:custDataLst>
                <p:tags r:id="rId4"/>
              </p:custDataLst>
            </p:nvPr>
          </p:nvGrpSpPr>
          <p:grpSpPr>
            <a:xfrm>
              <a:off x="16107" y="6749"/>
              <a:ext cx="1426" cy="1936"/>
              <a:chOff x="4871" y="6645"/>
              <a:chExt cx="1426" cy="1936"/>
            </a:xfrm>
          </p:grpSpPr>
          <p:cxnSp>
            <p:nvCxnSpPr>
              <p:cNvPr id="12" name="直接箭头连接符 11"/>
              <p:cNvCxnSpPr/>
              <p:nvPr>
                <p:custDataLst>
                  <p:tags r:id="rId8"/>
                </p:custDataLst>
              </p:nvPr>
            </p:nvCxnSpPr>
            <p:spPr>
              <a:xfrm flipV="1">
                <a:off x="5024" y="6995"/>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custDataLst>
                  <p:tags r:id="rId9"/>
                </p:custDataLst>
              </p:nvPr>
            </p:nvSpPr>
            <p:spPr>
              <a:xfrm>
                <a:off x="4871" y="6645"/>
                <a:ext cx="1426" cy="822"/>
              </a:xfrm>
              <a:prstGeom prst="rect">
                <a:avLst/>
              </a:prstGeom>
              <a:noFill/>
            </p:spPr>
            <p:txBody>
              <a:bodyPr wrap="square" rtlCol="0">
                <a:spAutoFit/>
              </a:bodyPr>
              <a:lstStyle/>
              <a:p>
                <a:pPr algn="ctr"/>
                <a:r>
                  <a:rPr lang="en-US" altLang="zh-CN" sz="2800" b="1" i="1">
                    <a:solidFill>
                      <a:srgbClr val="FF0000"/>
                    </a:solidFill>
                  </a:rPr>
                  <a:t>F</a:t>
                </a:r>
                <a:r>
                  <a:rPr lang="zh-CN" altLang="en-US" sz="2800" b="1" i="1" baseline="-25000">
                    <a:solidFill>
                      <a:srgbClr val="FF0000"/>
                    </a:solidFill>
                  </a:rPr>
                  <a:t>阻</a:t>
                </a:r>
              </a:p>
            </p:txBody>
          </p:sp>
        </p:grpSp>
        <p:grpSp>
          <p:nvGrpSpPr>
            <p:cNvPr id="29" name="组合 28"/>
            <p:cNvGrpSpPr/>
            <p:nvPr>
              <p:custDataLst>
                <p:tags r:id="rId5"/>
              </p:custDataLst>
            </p:nvPr>
          </p:nvGrpSpPr>
          <p:grpSpPr>
            <a:xfrm>
              <a:off x="16260" y="8716"/>
              <a:ext cx="965" cy="1839"/>
              <a:chOff x="5024" y="8612"/>
              <a:chExt cx="965" cy="1839"/>
            </a:xfrm>
          </p:grpSpPr>
          <p:cxnSp>
            <p:nvCxnSpPr>
              <p:cNvPr id="14" name="直接箭头连接符 13"/>
              <p:cNvCxnSpPr/>
              <p:nvPr>
                <p:custDataLst>
                  <p:tags r:id="rId6"/>
                </p:custDataLst>
              </p:nvPr>
            </p:nvCxnSpPr>
            <p:spPr>
              <a:xfrm>
                <a:off x="5024" y="8612"/>
                <a:ext cx="0" cy="158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2" name="文本框 21"/>
              <p:cNvSpPr txBox="1"/>
              <p:nvPr>
                <p:custDataLst>
                  <p:tags r:id="rId7"/>
                </p:custDataLst>
              </p:nvPr>
            </p:nvSpPr>
            <p:spPr>
              <a:xfrm>
                <a:off x="5113" y="9629"/>
                <a:ext cx="877" cy="822"/>
              </a:xfrm>
              <a:prstGeom prst="rect">
                <a:avLst/>
              </a:prstGeom>
              <a:noFill/>
            </p:spPr>
            <p:txBody>
              <a:bodyPr wrap="square" rtlCol="0">
                <a:spAutoFit/>
              </a:bodyPr>
              <a:lstStyle/>
              <a:p>
                <a:pPr algn="ctr"/>
                <a:r>
                  <a:rPr lang="en-US" sz="2800" b="1" i="1">
                    <a:solidFill>
                      <a:srgbClr val="FF0000"/>
                    </a:solidFill>
                  </a:rPr>
                  <a:t>G</a:t>
                </a:r>
                <a:endParaRPr lang="en-US" sz="2800" b="1" i="1" baseline="-25000">
                  <a:solidFill>
                    <a:srgbClr val="FF0000"/>
                  </a:solidFill>
                </a:endParaRPr>
              </a:p>
            </p:txBody>
          </p:sp>
        </p:grpSp>
      </p:grpSp>
      <p:sp>
        <p:nvSpPr>
          <p:cNvPr id="24" name="左箭头 23"/>
          <p:cNvSpPr/>
          <p:nvPr/>
        </p:nvSpPr>
        <p:spPr>
          <a:xfrm>
            <a:off x="4394835" y="4429760"/>
            <a:ext cx="4178300" cy="377825"/>
          </a:xfrm>
          <a:prstGeom prst="leftArrow">
            <a:avLst>
              <a:gd name="adj1" fmla="val 50000"/>
              <a:gd name="adj2" fmla="val 121848"/>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左箭头 24"/>
          <p:cNvSpPr/>
          <p:nvPr/>
        </p:nvSpPr>
        <p:spPr>
          <a:xfrm rot="10800000">
            <a:off x="4390390" y="4807585"/>
            <a:ext cx="4227195" cy="377825"/>
          </a:xfrm>
          <a:prstGeom prst="leftArrow">
            <a:avLst>
              <a:gd name="adj1" fmla="val 50000"/>
              <a:gd name="adj2" fmla="val 121848"/>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30" name="组合 29"/>
          <p:cNvGrpSpPr/>
          <p:nvPr/>
        </p:nvGrpSpPr>
        <p:grpSpPr>
          <a:xfrm>
            <a:off x="334900" y="2801967"/>
            <a:ext cx="295322" cy="210471"/>
            <a:chOff x="435463" y="1226414"/>
            <a:chExt cx="295380" cy="210512"/>
          </a:xfrm>
        </p:grpSpPr>
        <p:sp>
          <p:nvSpPr>
            <p:cNvPr id="31" name="矩形 3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6"/>
                                        </p:tgtEl>
                                        <p:attrNameLst>
                                          <p:attrName>style.visibility</p:attrName>
                                        </p:attrNameLst>
                                      </p:cBhvr>
                                      <p:to>
                                        <p:strVal val="visible"/>
                                      </p:to>
                                    </p:set>
                                    <p:anim calcmode="discrete" valueType="clr">
                                      <p:cBhvr override="childStyle">
                                        <p:cTn id="7"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6"/>
                                        </p:tgtEl>
                                        <p:attrNameLst>
                                          <p:attrName>fillcolor</p:attrName>
                                        </p:attrNameLst>
                                      </p:cBhvr>
                                      <p:tavLst>
                                        <p:tav tm="0">
                                          <p:val>
                                            <p:clrVal>
                                              <a:schemeClr val="accent2"/>
                                            </p:clrVal>
                                          </p:val>
                                        </p:tav>
                                        <p:tav tm="50000">
                                          <p:val>
                                            <p:clrVal>
                                              <a:schemeClr val="hlink"/>
                                            </p:clrVal>
                                          </p:val>
                                        </p:tav>
                                      </p:tavLst>
                                    </p:anim>
                                    <p:set>
                                      <p:cBhvr>
                                        <p:cTn id="9" dur="80"/>
                                        <p:tgtEl>
                                          <p:spTgt spid="36"/>
                                        </p:tgtEl>
                                        <p:attrNameLst>
                                          <p:attrName>fill.type</p:attrName>
                                        </p:attrNameLst>
                                      </p:cBhvr>
                                      <p:to>
                                        <p:strVal val="solid"/>
                                      </p:to>
                                    </p:set>
                                  </p:childTnLst>
                                </p:cTn>
                              </p:par>
                              <p:par>
                                <p:cTn id="10" presetID="22" presetClass="entr" presetSubtype="4"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par>
                                <p:cTn id="13" presetID="22" presetClass="entr" presetSubtype="4"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right)">
                                      <p:cBhvr>
                                        <p:cTn id="20" dur="500"/>
                                        <p:tgtEl>
                                          <p:spTgt spid="8"/>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8" grpId="0"/>
      <p:bldP spid="9" grpId="0"/>
      <p:bldP spid="24" grpId="0" bldLvl="0" animBg="1"/>
      <p:bldP spid="2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22313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平衡状态</a:t>
            </a:r>
          </a:p>
        </p:txBody>
      </p:sp>
      <p:grpSp>
        <p:nvGrpSpPr>
          <p:cNvPr id="2" name="组合 1"/>
          <p:cNvGrpSpPr/>
          <p:nvPr/>
        </p:nvGrpSpPr>
        <p:grpSpPr>
          <a:xfrm>
            <a:off x="334900" y="199678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667510"/>
            <a:ext cx="1456055" cy="737235"/>
          </a:xfrm>
          <a:prstGeom prst="rect">
            <a:avLst/>
          </a:prstGeom>
          <a:noFill/>
        </p:spPr>
        <p:txBody>
          <a:bodyPr wrap="square" rtlCol="0">
            <a:spAutoFit/>
          </a:bodyPr>
          <a:lstStyle/>
          <a:p>
            <a:pPr>
              <a:lnSpc>
                <a:spcPct val="150000"/>
              </a:lnSpc>
            </a:pPr>
            <a:r>
              <a:rPr lang="zh-CN" altLang="en-US" sz="2800"/>
              <a:t>平衡力</a:t>
            </a:r>
          </a:p>
        </p:txBody>
      </p:sp>
      <p:grpSp>
        <p:nvGrpSpPr>
          <p:cNvPr id="30" name="组合 29"/>
          <p:cNvGrpSpPr/>
          <p:nvPr/>
        </p:nvGrpSpPr>
        <p:grpSpPr>
          <a:xfrm>
            <a:off x="334900" y="2567017"/>
            <a:ext cx="295322" cy="210471"/>
            <a:chOff x="435463" y="1226414"/>
            <a:chExt cx="295380" cy="210512"/>
          </a:xfrm>
        </p:grpSpPr>
        <p:sp>
          <p:nvSpPr>
            <p:cNvPr id="31" name="矩形 3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899795" y="2411095"/>
            <a:ext cx="10179685" cy="521970"/>
          </a:xfrm>
          <a:prstGeom prst="rect">
            <a:avLst/>
          </a:prstGeom>
          <a:noFill/>
        </p:spPr>
        <p:txBody>
          <a:bodyPr wrap="square" rtlCol="0">
            <a:spAutoFit/>
          </a:bodyPr>
          <a:lstStyle/>
          <a:p>
            <a:r>
              <a:rPr lang="zh-CN" altLang="en-US" sz="2800"/>
              <a:t>如</a:t>
            </a:r>
            <a:r>
              <a:rPr kumimoji="1" lang="zh-CN" altLang="en-US" sz="2800" dirty="0">
                <a:latin typeface="微软雅黑" panose="020B0503020204020204" charset="-122"/>
                <a:ea typeface="微软雅黑" panose="020B0503020204020204" charset="-122"/>
                <a:cs typeface="仿宋" panose="02010609060101010101" charset="-122"/>
                <a:sym typeface="+mn-ea"/>
              </a:rPr>
              <a:t>果物体</a:t>
            </a:r>
            <a:r>
              <a:rPr kumimoji="1"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只受两个力</a:t>
            </a:r>
            <a:r>
              <a:rPr kumimoji="1" lang="zh-CN" altLang="en-US" sz="2800" dirty="0">
                <a:latin typeface="微软雅黑" panose="020B0503020204020204" charset="-122"/>
                <a:ea typeface="微软雅黑" panose="020B0503020204020204" charset="-122"/>
                <a:cs typeface="仿宋" panose="02010609060101010101" charset="-122"/>
                <a:sym typeface="+mn-ea"/>
              </a:rPr>
              <a:t>而处于平衡状态，这种情况叫作</a:t>
            </a:r>
            <a:r>
              <a:rPr kumimoji="1" lang="zh-CN" altLang="en-US" sz="2800" b="1" dirty="0">
                <a:solidFill>
                  <a:srgbClr val="FF0000"/>
                </a:solidFill>
                <a:latin typeface="微软雅黑" panose="020B0503020204020204" charset="-122"/>
                <a:ea typeface="微软雅黑" panose="020B0503020204020204" charset="-122"/>
                <a:cs typeface="仿宋" panose="02010609060101010101" charset="-122"/>
                <a:sym typeface="+mn-ea"/>
              </a:rPr>
              <a:t>二力平衡</a:t>
            </a:r>
            <a:r>
              <a:rPr kumimoji="1" lang="zh-CN" altLang="en-US" sz="2800" dirty="0">
                <a:latin typeface="微软雅黑" panose="020B0503020204020204" charset="-122"/>
                <a:ea typeface="微软雅黑" panose="020B0503020204020204" charset="-122"/>
                <a:cs typeface="仿宋" panose="02010609060101010101" charset="-122"/>
                <a:sym typeface="+mn-ea"/>
              </a:rPr>
              <a:t>。 </a:t>
            </a:r>
          </a:p>
        </p:txBody>
      </p:sp>
      <p:pic>
        <p:nvPicPr>
          <p:cNvPr id="13" name="图片 12" descr="&amp;pky92118016429&amp;"/>
          <p:cNvPicPr>
            <a:picLocks noChangeAspect="1"/>
          </p:cNvPicPr>
          <p:nvPr>
            <p:custDataLst>
              <p:tags r:id="rId2"/>
            </p:custDataLst>
          </p:nvPr>
        </p:nvPicPr>
        <p:blipFill>
          <a:blip r:embed="rId17"/>
          <a:srcRect l="10311" t="9806" r="24167" b="18124"/>
          <a:stretch>
            <a:fillRect/>
          </a:stretch>
        </p:blipFill>
        <p:spPr>
          <a:xfrm>
            <a:off x="5910580" y="2925445"/>
            <a:ext cx="3717290" cy="2721610"/>
          </a:xfrm>
          <a:prstGeom prst="rect">
            <a:avLst/>
          </a:prstGeom>
        </p:spPr>
      </p:pic>
      <p:pic>
        <p:nvPicPr>
          <p:cNvPr id="5" name="http://photo-static-api.fotomore.com/creative/vcg/400/new/VCG41N1148615483.jpg?uid=386&amp;timestamp=1705632837&amp;sign=8669d3f0820c65ecbb63e34c3804090d" descr="有选择地堆放在大学图书馆桌子上的书。"/>
          <p:cNvPicPr>
            <a:picLocks noChangeAspect="1"/>
          </p:cNvPicPr>
          <p:nvPr>
            <p:custDataLst>
              <p:tags r:id="rId3"/>
            </p:custDataLst>
          </p:nvPr>
        </p:nvPicPr>
        <p:blipFill>
          <a:blip r:embed="rId18"/>
          <a:srcRect t="51152"/>
          <a:stretch>
            <a:fillRect/>
          </a:stretch>
        </p:blipFill>
        <p:spPr>
          <a:xfrm>
            <a:off x="1734185" y="2914650"/>
            <a:ext cx="3718560" cy="2720975"/>
          </a:xfrm>
          <a:prstGeom prst="rect">
            <a:avLst/>
          </a:prstGeom>
        </p:spPr>
      </p:pic>
      <p:grpSp>
        <p:nvGrpSpPr>
          <p:cNvPr id="8" name="组合 7"/>
          <p:cNvGrpSpPr/>
          <p:nvPr>
            <p:custDataLst>
              <p:tags r:id="rId4"/>
            </p:custDataLst>
          </p:nvPr>
        </p:nvGrpSpPr>
        <p:grpSpPr>
          <a:xfrm>
            <a:off x="7300595" y="4149725"/>
            <a:ext cx="706120" cy="2232660"/>
            <a:chOff x="12339" y="5162"/>
            <a:chExt cx="1112" cy="3516"/>
          </a:xfrm>
        </p:grpSpPr>
        <p:cxnSp>
          <p:nvCxnSpPr>
            <p:cNvPr id="9" name="直接箭头连接符 8"/>
            <p:cNvCxnSpPr/>
            <p:nvPr>
              <p:custDataLst>
                <p:tags r:id="rId12"/>
              </p:custDataLst>
            </p:nvPr>
          </p:nvCxnSpPr>
          <p:spPr>
            <a:xfrm flipH="1">
              <a:off x="13438" y="7090"/>
              <a:ext cx="13" cy="1588"/>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custDataLst>
                <p:tags r:id="rId13"/>
              </p:custDataLst>
            </p:nvPr>
          </p:nvCxnSpPr>
          <p:spPr>
            <a:xfrm flipH="1" flipV="1">
              <a:off x="13438" y="5502"/>
              <a:ext cx="13" cy="1588"/>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11" name="文本框 10"/>
            <p:cNvSpPr txBox="1"/>
            <p:nvPr>
              <p:custDataLst>
                <p:tags r:id="rId14"/>
              </p:custDataLst>
            </p:nvPr>
          </p:nvSpPr>
          <p:spPr>
            <a:xfrm>
              <a:off x="12474" y="7611"/>
              <a:ext cx="843" cy="919"/>
            </a:xfrm>
            <a:prstGeom prst="rect">
              <a:avLst/>
            </a:prstGeom>
            <a:noFill/>
          </p:spPr>
          <p:txBody>
            <a:bodyPr wrap="square" rtlCol="0">
              <a:spAutoFit/>
            </a:bodyPr>
            <a:lstStyle/>
            <a:p>
              <a:r>
                <a:rPr lang="en-US" altLang="zh-CN" sz="3200" i="1">
                  <a:solidFill>
                    <a:srgbClr val="FF0000"/>
                  </a:solidFill>
                </a:rPr>
                <a:t>G</a:t>
              </a:r>
              <a:endParaRPr lang="en-US" altLang="zh-CN" sz="3200" i="1" baseline="-25000">
                <a:solidFill>
                  <a:srgbClr val="FF0000"/>
                </a:solidFill>
              </a:endParaRPr>
            </a:p>
          </p:txBody>
        </p:sp>
        <p:sp>
          <p:nvSpPr>
            <p:cNvPr id="12" name="文本框 11"/>
            <p:cNvSpPr txBox="1"/>
            <p:nvPr>
              <p:custDataLst>
                <p:tags r:id="rId15"/>
              </p:custDataLst>
            </p:nvPr>
          </p:nvSpPr>
          <p:spPr>
            <a:xfrm>
              <a:off x="12339" y="5162"/>
              <a:ext cx="1112" cy="919"/>
            </a:xfrm>
            <a:prstGeom prst="rect">
              <a:avLst/>
            </a:prstGeom>
            <a:noFill/>
          </p:spPr>
          <p:txBody>
            <a:bodyPr wrap="square" rtlCol="0">
              <a:spAutoFit/>
            </a:bodyPr>
            <a:lstStyle/>
            <a:p>
              <a:r>
                <a:rPr lang="en-US" altLang="zh-CN" sz="3200" i="1">
                  <a:solidFill>
                    <a:srgbClr val="FF0000"/>
                  </a:solidFill>
                </a:rPr>
                <a:t>f</a:t>
              </a:r>
              <a:r>
                <a:rPr lang="zh-CN" altLang="en-US" sz="3200" baseline="-25000">
                  <a:solidFill>
                    <a:srgbClr val="FF0000"/>
                  </a:solidFill>
                </a:rPr>
                <a:t>阻</a:t>
              </a:r>
            </a:p>
          </p:txBody>
        </p:sp>
      </p:grpSp>
      <p:grpSp>
        <p:nvGrpSpPr>
          <p:cNvPr id="14" name="组合 13"/>
          <p:cNvGrpSpPr/>
          <p:nvPr>
            <p:custDataLst>
              <p:tags r:id="rId5"/>
            </p:custDataLst>
          </p:nvPr>
        </p:nvGrpSpPr>
        <p:grpSpPr>
          <a:xfrm>
            <a:off x="2814320" y="3285490"/>
            <a:ext cx="864235" cy="2945130"/>
            <a:chOff x="3365" y="5767"/>
            <a:chExt cx="1361" cy="4638"/>
          </a:xfrm>
        </p:grpSpPr>
        <p:cxnSp>
          <p:nvCxnSpPr>
            <p:cNvPr id="19" name="直接箭头连接符 18"/>
            <p:cNvCxnSpPr/>
            <p:nvPr>
              <p:custDataLst>
                <p:tags r:id="rId8"/>
              </p:custDataLst>
            </p:nvPr>
          </p:nvCxnSpPr>
          <p:spPr>
            <a:xfrm>
              <a:off x="4726" y="8368"/>
              <a:ext cx="0" cy="1984"/>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9"/>
              </p:custDataLst>
            </p:nvPr>
          </p:nvCxnSpPr>
          <p:spPr>
            <a:xfrm flipV="1">
              <a:off x="4715" y="6108"/>
              <a:ext cx="11" cy="2206"/>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10"/>
              </p:custDataLst>
            </p:nvPr>
          </p:nvSpPr>
          <p:spPr>
            <a:xfrm>
              <a:off x="3566" y="9486"/>
              <a:ext cx="843" cy="919"/>
            </a:xfrm>
            <a:prstGeom prst="rect">
              <a:avLst/>
            </a:prstGeom>
            <a:noFill/>
          </p:spPr>
          <p:txBody>
            <a:bodyPr wrap="square" rtlCol="0">
              <a:spAutoFit/>
            </a:bodyPr>
            <a:lstStyle/>
            <a:p>
              <a:r>
                <a:rPr lang="en-US" altLang="zh-CN" sz="3200" i="1">
                  <a:solidFill>
                    <a:srgbClr val="FF0000"/>
                  </a:solidFill>
                </a:rPr>
                <a:t>G</a:t>
              </a:r>
              <a:endParaRPr lang="en-US" altLang="zh-CN" sz="3200" i="1" baseline="-25000">
                <a:solidFill>
                  <a:srgbClr val="FF0000"/>
                </a:solidFill>
              </a:endParaRPr>
            </a:p>
          </p:txBody>
        </p:sp>
        <p:sp>
          <p:nvSpPr>
            <p:cNvPr id="21" name="文本框 20"/>
            <p:cNvSpPr txBox="1"/>
            <p:nvPr>
              <p:custDataLst>
                <p:tags r:id="rId11"/>
              </p:custDataLst>
            </p:nvPr>
          </p:nvSpPr>
          <p:spPr>
            <a:xfrm>
              <a:off x="3365" y="5767"/>
              <a:ext cx="1112" cy="919"/>
            </a:xfrm>
            <a:prstGeom prst="rect">
              <a:avLst/>
            </a:prstGeom>
            <a:noFill/>
          </p:spPr>
          <p:txBody>
            <a:bodyPr wrap="square" rtlCol="0">
              <a:spAutoFit/>
            </a:bodyPr>
            <a:lstStyle/>
            <a:p>
              <a:r>
                <a:rPr lang="en-US" altLang="zh-CN" sz="3200" i="1">
                  <a:solidFill>
                    <a:srgbClr val="FF0000"/>
                  </a:solidFill>
                </a:rPr>
                <a:t>F</a:t>
              </a:r>
              <a:r>
                <a:rPr lang="zh-CN" altLang="en-US" sz="3200" baseline="-25000">
                  <a:solidFill>
                    <a:srgbClr val="FF0000"/>
                  </a:solidFill>
                </a:rPr>
                <a:t>支</a:t>
              </a:r>
            </a:p>
          </p:txBody>
        </p:sp>
      </p:grpSp>
      <p:sp>
        <p:nvSpPr>
          <p:cNvPr id="41" name="文本框 40"/>
          <p:cNvSpPr txBox="1"/>
          <p:nvPr>
            <p:custDataLst>
              <p:tags r:id="rId6"/>
            </p:custDataLst>
          </p:nvPr>
        </p:nvSpPr>
        <p:spPr>
          <a:xfrm>
            <a:off x="2598420" y="6209030"/>
            <a:ext cx="2345055" cy="485775"/>
          </a:xfrm>
          <a:prstGeom prst="rect">
            <a:avLst/>
          </a:prstGeom>
          <a:noFill/>
        </p:spPr>
        <p:txBody>
          <a:bodyPr wrap="square" rtlCol="0">
            <a:noAutofit/>
          </a:bodyPr>
          <a:lstStyle/>
          <a:p>
            <a:r>
              <a:rPr lang="zh-CN" altLang="en-US" sz="2800" b="1">
                <a:solidFill>
                  <a:schemeClr val="tx1"/>
                </a:solidFill>
                <a:latin typeface="宋体" panose="02010600030101010101" pitchFamily="2" charset="-122"/>
              </a:rPr>
              <a:t>静止的书本</a:t>
            </a:r>
          </a:p>
        </p:txBody>
      </p:sp>
      <p:sp>
        <p:nvSpPr>
          <p:cNvPr id="23" name="文本框 22"/>
          <p:cNvSpPr txBox="1"/>
          <p:nvPr>
            <p:custDataLst>
              <p:tags r:id="rId7"/>
            </p:custDataLst>
          </p:nvPr>
        </p:nvSpPr>
        <p:spPr>
          <a:xfrm>
            <a:off x="5982335" y="6346190"/>
            <a:ext cx="3923030" cy="511810"/>
          </a:xfrm>
          <a:prstGeom prst="rect">
            <a:avLst/>
          </a:prstGeom>
          <a:noFill/>
        </p:spPr>
        <p:txBody>
          <a:bodyPr wrap="square" rtlCol="0">
            <a:noAutofit/>
          </a:bodyPr>
          <a:lstStyle/>
          <a:p>
            <a:r>
              <a:rPr lang="zh-CN" altLang="en-US" sz="2800" b="1">
                <a:solidFill>
                  <a:schemeClr val="tx1"/>
                </a:solidFill>
                <a:latin typeface="宋体" panose="02010600030101010101" pitchFamily="2" charset="-122"/>
              </a:rPr>
              <a:t>匀速下降的跳伞运动员</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out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779905"/>
            <a:ext cx="5991860" cy="521970"/>
          </a:xfrm>
          <a:prstGeom prst="rect">
            <a:avLst/>
          </a:prstGeom>
          <a:noFill/>
        </p:spPr>
        <p:txBody>
          <a:bodyPr wrap="square" rtlCol="0">
            <a:spAutoFit/>
          </a:bodyPr>
          <a:lstStyle/>
          <a:p>
            <a:pPr>
              <a:lnSpc>
                <a:spcPct val="100000"/>
              </a:lnSpc>
            </a:pPr>
            <a:r>
              <a:rPr lang="zh-CN" altLang="en-US" sz="2800"/>
              <a:t>实验探究</a:t>
            </a:r>
            <a:r>
              <a:rPr lang="en-US" altLang="zh-CN" sz="2800"/>
              <a:t>	</a:t>
            </a:r>
            <a:r>
              <a:rPr lang="zh-CN" altLang="en-US" sz="2800"/>
              <a:t>探究二力平衡的条件</a:t>
            </a:r>
          </a:p>
        </p:txBody>
      </p:sp>
      <p:pic>
        <p:nvPicPr>
          <p:cNvPr id="3" name="图片 2"/>
          <p:cNvPicPr>
            <a:picLocks noChangeAspect="1"/>
          </p:cNvPicPr>
          <p:nvPr>
            <p:custDataLst>
              <p:tags r:id="rId2"/>
            </p:custDataLst>
          </p:nvPr>
        </p:nvPicPr>
        <p:blipFill>
          <a:blip r:embed="rId4"/>
          <a:srcRect l="-10" r="10"/>
          <a:stretch>
            <a:fillRect/>
          </a:stretch>
        </p:blipFill>
        <p:spPr>
          <a:xfrm>
            <a:off x="6985635" y="2301875"/>
            <a:ext cx="4610100" cy="3117850"/>
          </a:xfrm>
          <a:prstGeom prst="rect">
            <a:avLst/>
          </a:prstGeom>
        </p:spPr>
      </p:pic>
      <p:sp>
        <p:nvSpPr>
          <p:cNvPr id="5" name="文本框 4"/>
          <p:cNvSpPr txBox="1"/>
          <p:nvPr/>
        </p:nvSpPr>
        <p:spPr>
          <a:xfrm>
            <a:off x="765810" y="2472690"/>
            <a:ext cx="6125845" cy="3754120"/>
          </a:xfrm>
          <a:prstGeom prst="rect">
            <a:avLst/>
          </a:prstGeom>
          <a:noFill/>
        </p:spPr>
        <p:txBody>
          <a:bodyPr wrap="square" rtlCol="0">
            <a:no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Times New Roman" panose="02020603050405020304" pitchFamily="18" charset="0"/>
                <a:ea typeface="宋体" panose="02010600030101010101" pitchFamily="2" charset="-122"/>
                <a:cs typeface="Times New Roman" panose="02020603050405020304" pitchFamily="18" charset="0"/>
              </a:rPr>
              <a:t>如图所示，取一块轻质硬纸板，在相对的顶点附近各开一个小孔，分别用细线系住，细线的另一端跨过桌边的滑轮各悬挂一个</a:t>
            </a:r>
            <a:r>
              <a:rPr lang="en-US" altLang="zh-CN" sz="2400">
                <a:latin typeface="Times New Roman" panose="02020603050405020304" pitchFamily="18" charset="0"/>
                <a:ea typeface="宋体" panose="02010600030101010101" pitchFamily="2" charset="-122"/>
                <a:cs typeface="Times New Roman" panose="02020603050405020304" pitchFamily="18" charset="0"/>
              </a:rPr>
              <a:t>50g</a:t>
            </a:r>
            <a:r>
              <a:rPr lang="zh-CN" altLang="en-US" sz="2400">
                <a:latin typeface="Times New Roman" panose="02020603050405020304" pitchFamily="18" charset="0"/>
                <a:ea typeface="宋体" panose="02010600030101010101" pitchFamily="2" charset="-122"/>
                <a:cs typeface="Times New Roman" panose="02020603050405020304" pitchFamily="18" charset="0"/>
              </a:rPr>
              <a:t>的钩码。</a:t>
            </a:r>
          </a:p>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rPr>
              <a:t>）此时纸板受到的两个拉力大小有什么关系？方向有什么关系？纸板能否静止？</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34900" y="1212562"/>
            <a:ext cx="295322" cy="210471"/>
            <a:chOff x="435463" y="1226414"/>
            <a:chExt cx="295380" cy="210512"/>
          </a:xfrm>
        </p:grpSpPr>
        <p:sp>
          <p:nvSpPr>
            <p:cNvPr id="16" name="矩形 15"/>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矩形 17"/>
          <p:cNvSpPr/>
          <p:nvPr/>
        </p:nvSpPr>
        <p:spPr>
          <a:xfrm>
            <a:off x="899795" y="1025525"/>
            <a:ext cx="365506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二力平衡的条件</a:t>
            </a:r>
          </a:p>
        </p:txBody>
      </p:sp>
      <p:grpSp>
        <p:nvGrpSpPr>
          <p:cNvPr id="2" name="组合 1"/>
          <p:cNvGrpSpPr/>
          <p:nvPr/>
        </p:nvGrpSpPr>
        <p:grpSpPr>
          <a:xfrm>
            <a:off x="334900" y="1935827"/>
            <a:ext cx="295322" cy="210471"/>
            <a:chOff x="435463" y="1226414"/>
            <a:chExt cx="295380" cy="210512"/>
          </a:xfrm>
        </p:grpSpPr>
        <p:sp>
          <p:nvSpPr>
            <p:cNvPr id="4" name="矩形 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文本框 6"/>
          <p:cNvSpPr txBox="1"/>
          <p:nvPr/>
        </p:nvSpPr>
        <p:spPr>
          <a:xfrm>
            <a:off x="899795" y="1779905"/>
            <a:ext cx="5991860" cy="521970"/>
          </a:xfrm>
          <a:prstGeom prst="rect">
            <a:avLst/>
          </a:prstGeom>
          <a:noFill/>
        </p:spPr>
        <p:txBody>
          <a:bodyPr wrap="square" rtlCol="0">
            <a:spAutoFit/>
          </a:bodyPr>
          <a:lstStyle/>
          <a:p>
            <a:pPr>
              <a:lnSpc>
                <a:spcPct val="100000"/>
              </a:lnSpc>
            </a:pPr>
            <a:r>
              <a:rPr lang="zh-CN" altLang="en-US" sz="2800"/>
              <a:t>实验探究</a:t>
            </a:r>
            <a:r>
              <a:rPr lang="en-US" altLang="zh-CN" sz="2800"/>
              <a:t>	</a:t>
            </a:r>
            <a:r>
              <a:rPr lang="zh-CN" altLang="en-US" sz="2800"/>
              <a:t>探究二力平衡的条件</a:t>
            </a:r>
          </a:p>
        </p:txBody>
      </p:sp>
      <p:pic>
        <p:nvPicPr>
          <p:cNvPr id="3" name="图片 2"/>
          <p:cNvPicPr>
            <a:picLocks noChangeAspect="1"/>
          </p:cNvPicPr>
          <p:nvPr>
            <p:custDataLst>
              <p:tags r:id="rId2"/>
            </p:custDataLst>
          </p:nvPr>
        </p:nvPicPr>
        <p:blipFill>
          <a:blip r:embed="rId4"/>
          <a:srcRect l="-10" r="10"/>
          <a:stretch>
            <a:fillRect/>
          </a:stretch>
        </p:blipFill>
        <p:spPr>
          <a:xfrm>
            <a:off x="6985635" y="2301875"/>
            <a:ext cx="4610100" cy="3117850"/>
          </a:xfrm>
          <a:prstGeom prst="rect">
            <a:avLst/>
          </a:prstGeom>
        </p:spPr>
      </p:pic>
      <p:sp>
        <p:nvSpPr>
          <p:cNvPr id="5" name="文本框 4"/>
          <p:cNvSpPr txBox="1"/>
          <p:nvPr/>
        </p:nvSpPr>
        <p:spPr>
          <a:xfrm>
            <a:off x="765810" y="2472690"/>
            <a:ext cx="6125845" cy="3754120"/>
          </a:xfrm>
          <a:prstGeom prst="rect">
            <a:avLst/>
          </a:prstGeom>
          <a:noFill/>
        </p:spPr>
        <p:txBody>
          <a:bodyPr wrap="square" rtlCol="0">
            <a:no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sz="240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rPr>
              <a:t>）把纸板在竖直平面内扭转一下，使纸板两侧所受拉力平行但不在一条直线上，放手后纸板还能静止吗？</a:t>
            </a:r>
          </a:p>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a:latin typeface="Times New Roman" panose="02020603050405020304" pitchFamily="18" charset="0"/>
                <a:ea typeface="宋体" panose="02010600030101010101" pitchFamily="2" charset="-122"/>
                <a:cs typeface="Times New Roman" panose="02020603050405020304" pitchFamily="18" charset="0"/>
              </a:rPr>
              <a:t>3</a:t>
            </a:r>
            <a:r>
              <a:rPr lang="zh-CN" altLang="en-US" sz="2400">
                <a:latin typeface="Times New Roman" panose="02020603050405020304" pitchFamily="18" charset="0"/>
                <a:ea typeface="宋体" panose="02010600030101010101" pitchFamily="2" charset="-122"/>
                <a:cs typeface="Times New Roman" panose="02020603050405020304" pitchFamily="18" charset="0"/>
              </a:rPr>
              <a:t>）在一侧的一个钩码下端再挂一个</a:t>
            </a:r>
            <a:r>
              <a:rPr lang="en-US" altLang="zh-CN" sz="2400">
                <a:latin typeface="Times New Roman" panose="02020603050405020304" pitchFamily="18" charset="0"/>
                <a:ea typeface="宋体" panose="02010600030101010101" pitchFamily="2" charset="-122"/>
                <a:cs typeface="Times New Roman" panose="02020603050405020304" pitchFamily="18" charset="0"/>
              </a:rPr>
              <a:t>50g</a:t>
            </a:r>
            <a:r>
              <a:rPr lang="zh-CN" altLang="en-US" sz="2400">
                <a:latin typeface="Times New Roman" panose="02020603050405020304" pitchFamily="18" charset="0"/>
                <a:ea typeface="宋体" panose="02010600030101010101" pitchFamily="2" charset="-122"/>
                <a:cs typeface="Times New Roman" panose="02020603050405020304" pitchFamily="18" charset="0"/>
              </a:rPr>
              <a:t>的钩码，纸板还能静止吗？</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06.25,&quot;left&quot;:92.25,&quot;top&quot;:141.85,&quot;width&quot;:833.15}"/>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69.5,&quot;left&quot;:92.25,&quot;top&quot;:141.85,&quot;width&quot;:833.2}"/>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12.15,&quot;left&quot;:122.8,&quot;top&quot;:184.1,&quot;width&quot;:643.4}"/>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7.xml><?xml version="1.0" encoding="utf-8"?>
<p:tagLst xmlns:a="http://schemas.openxmlformats.org/drawingml/2006/main" xmlns:r="http://schemas.openxmlformats.org/officeDocument/2006/relationships" xmlns:p="http://schemas.openxmlformats.org/presentationml/2006/main">
  <p:tag name="AS_UNIQUEID" val="3487"/>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9.xml><?xml version="1.0" encoding="utf-8"?>
<p:tagLst xmlns:a="http://schemas.openxmlformats.org/drawingml/2006/main" xmlns:r="http://schemas.openxmlformats.org/officeDocument/2006/relationships" xmlns:p="http://schemas.openxmlformats.org/presentationml/2006/main">
  <p:tag name="AS_UNIQUEID" val="3487"/>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09.6,&quot;left&quot;:144.15,&quot;top&quot;:201.75,&quot;width&quot;:683.95}"/>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1039</Words>
  <PresentationFormat>宽屏</PresentationFormat>
  <Paragraphs>179</Paragraphs>
  <Slides>23</Slides>
  <Notes>5</Notes>
  <HiddenSlides>0</HiddenSlides>
  <MMClips>3</MMClips>
  <ScaleCrop>false</ScaleCrop>
  <HeadingPairs>
    <vt:vector size="6" baseType="variant">
      <vt:variant>
        <vt:lpstr>已用的字体</vt:lpstr>
      </vt:variant>
      <vt:variant>
        <vt:i4>5</vt:i4>
      </vt:variant>
      <vt:variant>
        <vt:lpstr>主题</vt:lpstr>
      </vt:variant>
      <vt:variant>
        <vt:i4>3</vt:i4>
      </vt:variant>
      <vt:variant>
        <vt:lpstr>幻灯片标题</vt:lpstr>
      </vt:variant>
      <vt:variant>
        <vt:i4>23</vt:i4>
      </vt:variant>
    </vt:vector>
  </HeadingPairs>
  <TitlesOfParts>
    <vt:vector size="31" baseType="lpstr">
      <vt:lpstr>Times New Roman</vt:lpstr>
      <vt:lpstr>Arial</vt:lpstr>
      <vt:lpstr>Calibri</vt:lpstr>
      <vt:lpstr>宋体</vt:lpstr>
      <vt:lpstr>微软雅黑</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2019-06-19T02:08:00Z</dcterms:created>
  <dcterms:modified xsi:type="dcterms:W3CDTF">2025-02-26T12:06:16Z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BDCA6CC7CC9A40ECAF8CDAC1377E0517_11</vt:lpwstr>
  </property>
</Properties>
</file>