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tags/tag2.xml" ContentType="application/vnd.openxmlformats-officedocument.presentationml.tags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tags/tag1.xml" ContentType="application/vnd.openxmlformats-officedocument.presentationml.tags+xml"/>
  <Default Extension="wav" ContentType="audio/wav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61" r:id="rId1"/>
  </p:sldMasterIdLst>
  <p:notesMasterIdLst>
    <p:notesMasterId r:id="rId35"/>
  </p:notesMasterIdLst>
  <p:sldIdLst>
    <p:sldId id="256" r:id="rId2"/>
    <p:sldId id="273" r:id="rId3"/>
    <p:sldId id="257" r:id="rId4"/>
    <p:sldId id="274" r:id="rId5"/>
    <p:sldId id="415" r:id="rId6"/>
    <p:sldId id="414" r:id="rId7"/>
    <p:sldId id="413" r:id="rId8"/>
    <p:sldId id="412" r:id="rId9"/>
    <p:sldId id="411" r:id="rId10"/>
    <p:sldId id="410" r:id="rId11"/>
    <p:sldId id="409" r:id="rId12"/>
    <p:sldId id="408" r:id="rId13"/>
    <p:sldId id="407" r:id="rId14"/>
    <p:sldId id="406" r:id="rId15"/>
    <p:sldId id="405" r:id="rId16"/>
    <p:sldId id="404" r:id="rId17"/>
    <p:sldId id="417" r:id="rId18"/>
    <p:sldId id="403" r:id="rId19"/>
    <p:sldId id="432" r:id="rId20"/>
    <p:sldId id="420" r:id="rId21"/>
    <p:sldId id="444" r:id="rId22"/>
    <p:sldId id="433" r:id="rId23"/>
    <p:sldId id="418" r:id="rId24"/>
    <p:sldId id="445" r:id="rId25"/>
    <p:sldId id="446" r:id="rId26"/>
    <p:sldId id="422" r:id="rId27"/>
    <p:sldId id="448" r:id="rId28"/>
    <p:sldId id="449" r:id="rId29"/>
    <p:sldId id="450" r:id="rId30"/>
    <p:sldId id="459" r:id="rId31"/>
    <p:sldId id="458" r:id="rId32"/>
    <p:sldId id="463" r:id="rId33"/>
    <p:sldId id="464" r:id="rId3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987" autoAdjust="0"/>
    <p:restoredTop sz="94660"/>
  </p:normalViewPr>
  <p:slideViewPr>
    <p:cSldViewPr snapToGrid="0">
      <p:cViewPr varScale="1">
        <p:scale>
          <a:sx n="70" d="100"/>
          <a:sy n="70" d="100"/>
        </p:scale>
        <p:origin x="-690" y="-108"/>
      </p:cViewPr>
      <p:guideLst>
        <p:guide orient="horz" pos="2130"/>
        <p:guide pos="385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2017/10/31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8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pPr/>
              <a:t>10/31/2017</a:t>
            </a:fld>
            <a:endParaRPr 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pPr/>
              <a:t>10/31/2017</a:t>
            </a:fld>
            <a:endParaRPr 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11785600" y="274641"/>
            <a:ext cx="36576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12800" y="274641"/>
            <a:ext cx="107696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pPr/>
              <a:t>10/31/2017</a:t>
            </a:fld>
            <a:endParaRPr 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ST1"/>
          <p:cNvSpPr>
            <a:spLocks noGrp="1"/>
          </p:cNvSpPr>
          <p:nvPr>
            <p:ph type="title" hasCustomPrompt="1"/>
          </p:nvPr>
        </p:nvSpPr>
        <p:spPr>
          <a:xfrm>
            <a:off x="3561600" y="2948400"/>
            <a:ext cx="4032000" cy="770400"/>
          </a:xfrm>
        </p:spPr>
        <p:txBody>
          <a:bodyPr anchor="t" anchorCtr="0">
            <a:normAutofit/>
          </a:bodyPr>
          <a:lstStyle>
            <a:lvl1pPr algn="l">
              <a:defRPr sz="4400" b="0">
                <a:solidFill>
                  <a:schemeClr val="accent1"/>
                </a:solidFill>
                <a:effectLst/>
              </a:defRPr>
            </a:lvl1pPr>
          </a:lstStyle>
          <a:p>
            <a:r>
              <a:rPr lang="zh-CN" altLang="en-US" dirty="0" smtClean="0"/>
              <a:t>编辑标题</a:t>
            </a:r>
            <a:endParaRPr lang="en-US" dirty="0"/>
          </a:p>
        </p:txBody>
      </p:sp>
      <p:cxnSp>
        <p:nvCxnSpPr>
          <p:cNvPr id="7" name="直接连接符 6"/>
          <p:cNvCxnSpPr/>
          <p:nvPr/>
        </p:nvCxnSpPr>
        <p:spPr>
          <a:xfrm>
            <a:off x="2359379" y="3981980"/>
            <a:ext cx="747324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KSO_CT2"/>
          <p:cNvSpPr>
            <a:spLocks noGrp="1"/>
          </p:cNvSpPr>
          <p:nvPr>
            <p:ph type="subTitle" idx="1" hasCustomPrompt="1"/>
          </p:nvPr>
        </p:nvSpPr>
        <p:spPr>
          <a:xfrm>
            <a:off x="3489600" y="4244400"/>
            <a:ext cx="5217600" cy="414000"/>
          </a:xfrm>
          <a:noFill/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accent1"/>
                </a:solidFill>
                <a:effectLst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 smtClean="0"/>
              <a:t>单击此处添加您的副标题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>
            <a:off x="2634190" y="2525486"/>
            <a:ext cx="1445649" cy="1445649"/>
          </a:xfrm>
          <a:prstGeom prst="ellipse">
            <a:avLst/>
          </a:prstGeom>
          <a:solidFill>
            <a:schemeClr val="bg1">
              <a:alpha val="70000"/>
            </a:schemeClr>
          </a:solidFill>
          <a:ln w="3175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3200" dirty="0">
              <a:solidFill>
                <a:schemeClr val="accent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4460181" y="2525486"/>
            <a:ext cx="1445649" cy="1445649"/>
          </a:xfrm>
          <a:prstGeom prst="ellipse">
            <a:avLst/>
          </a:prstGeom>
          <a:solidFill>
            <a:schemeClr val="bg1">
              <a:alpha val="70000"/>
            </a:schemeClr>
          </a:solidFill>
          <a:ln w="3175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3200" dirty="0">
              <a:solidFill>
                <a:schemeClr val="accent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6286171" y="2525486"/>
            <a:ext cx="1445649" cy="1445649"/>
          </a:xfrm>
          <a:prstGeom prst="ellipse">
            <a:avLst/>
          </a:prstGeom>
          <a:solidFill>
            <a:schemeClr val="bg1">
              <a:alpha val="70000"/>
            </a:schemeClr>
          </a:solidFill>
          <a:ln w="3175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3200" dirty="0">
              <a:solidFill>
                <a:schemeClr val="accent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8112162" y="2525486"/>
            <a:ext cx="1445649" cy="1445649"/>
          </a:xfrm>
          <a:prstGeom prst="ellipse">
            <a:avLst/>
          </a:prstGeom>
          <a:solidFill>
            <a:schemeClr val="bg1">
              <a:alpha val="70000"/>
            </a:schemeClr>
          </a:solidFill>
          <a:ln w="3175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3200" dirty="0">
              <a:solidFill>
                <a:schemeClr val="accent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7600" y="408675"/>
            <a:ext cx="10516800" cy="5810400"/>
          </a:xfrm>
        </p:spPr>
        <p:txBody>
          <a:bodyPr/>
          <a:lstStyle>
            <a:lvl1pPr>
              <a:defRPr sz="2400">
                <a:solidFill>
                  <a:schemeClr val="accent3">
                    <a:lumMod val="50000"/>
                  </a:schemeClr>
                </a:solidFill>
              </a:defRPr>
            </a:lvl1pPr>
            <a:lvl2pPr>
              <a:defRPr sz="2000">
                <a:solidFill>
                  <a:schemeClr val="accent3">
                    <a:lumMod val="50000"/>
                  </a:schemeClr>
                </a:solidFill>
              </a:defRPr>
            </a:lvl2pPr>
            <a:lvl3pPr>
              <a:defRPr sz="1800">
                <a:solidFill>
                  <a:schemeClr val="accent3">
                    <a:lumMod val="50000"/>
                  </a:schemeClr>
                </a:solidFill>
              </a:defRPr>
            </a:lvl3pPr>
            <a:lvl4pPr>
              <a:defRPr sz="1800">
                <a:solidFill>
                  <a:schemeClr val="accent3">
                    <a:lumMod val="50000"/>
                  </a:schemeClr>
                </a:solidFill>
              </a:defRPr>
            </a:lvl4pPr>
            <a:lvl5pPr>
              <a:defRPr sz="1800">
                <a:solidFill>
                  <a:schemeClr val="accent3">
                    <a:lumMod val="50000"/>
                  </a:schemeClr>
                </a:solidFill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3"/>
            <a:ext cx="2743200" cy="365125"/>
          </a:xfrm>
          <a:prstGeom prst="rect">
            <a:avLst/>
          </a:prstGeom>
        </p:spPr>
        <p:txBody>
          <a:bodyPr/>
          <a:lstStyle/>
          <a:p>
            <a:fld id="{6EF2F5ED-D19D-4097-92A9-D6092B3D6E68}" type="datetimeFigureOut">
              <a:rPr lang="zh-CN" altLang="en-US" smtClean="0"/>
              <a:pPr/>
              <a:t>2017/10/31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3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3"/>
            <a:ext cx="2743200" cy="365125"/>
          </a:xfrm>
          <a:prstGeom prst="rect">
            <a:avLst/>
          </a:prstGeom>
        </p:spPr>
        <p:txBody>
          <a:bodyPr/>
          <a:lstStyle/>
          <a:p>
            <a:fld id="{A7AAEAA2-D029-4D23-B6D5-DE004B8B3ED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984704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pPr/>
              <a:t>10/31/2017</a:t>
            </a:fld>
            <a:endParaRPr 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pPr/>
              <a:t>10/31/2017</a:t>
            </a:fld>
            <a:endParaRPr 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pPr/>
              <a:t>10/31/2017</a:t>
            </a:fld>
            <a:endParaRPr 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3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74303E-2EF5-449C-A9D2-7ED5A0D24382}" type="datetimeFigureOut">
              <a:rPr lang="zh-CN" altLang="en-US" smtClean="0"/>
              <a:pPr/>
              <a:t>2017/10/31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65C7A9-18F4-4903-8115-836B85368E0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12800" y="1600203"/>
            <a:ext cx="7213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229600" y="1600203"/>
            <a:ext cx="7213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pPr/>
              <a:t>10/31/2017</a:t>
            </a:fld>
            <a:endParaRPr 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9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9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pPr/>
              <a:t>10/31/2017</a:t>
            </a:fld>
            <a:endParaRPr lang="en-US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pPr/>
              <a:t>10/31/2017</a:t>
            </a:fld>
            <a:endParaRPr 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pPr/>
              <a:t>10/31/2017</a:t>
            </a:fld>
            <a:endParaRPr 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2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3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2" y="1435103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pPr/>
              <a:t>10/31/2017</a:t>
            </a:fld>
            <a:endParaRPr 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74303E-2EF5-449C-A9D2-7ED5A0D24382}" type="datetimeFigureOut">
              <a:rPr lang="zh-CN" altLang="en-US" smtClean="0"/>
              <a:pPr/>
              <a:t>2017/10/31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65C7A9-18F4-4903-8115-836B85368E0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600203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3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smtClean="0"/>
              <a:pPr/>
              <a:t>10/31/2017</a:t>
            </a:fld>
            <a:endParaRPr 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3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3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51" r:id="rId12"/>
    <p:sldLayoutId id="2147483654" r:id="rId13"/>
    <p:sldLayoutId id="2147483658" r:id="rId14"/>
    <p:sldLayoutId id="2147483659" r:id="rId15"/>
    <p:sldLayoutId id="2147483660" r:id="rId16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1337945" y="1651094"/>
            <a:ext cx="8839200" cy="1309894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  <a:scene3d>
              <a:camera prst="orthographicFront"/>
              <a:lightRig rig="threePt" dir="t"/>
            </a:scene3d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200" b="0" kern="1200">
                <a:solidFill>
                  <a:srgbClr val="509E4F">
                    <a:lumMod val="75000"/>
                  </a:srgbClr>
                </a:solidFill>
                <a:latin typeface="黑体" panose="02010600030101010101" pitchFamily="49" charset="-122"/>
                <a:ea typeface="黑体" panose="02010600030101010101" pitchFamily="49" charset="-122"/>
                <a:cs typeface="+mn-ea"/>
              </a:defRPr>
            </a:lvl1pPr>
          </a:lstStyle>
          <a:p>
            <a:r>
              <a:rPr lang="zh-CN" altLang="en-US" sz="4400" dirty="0" smtClean="0">
                <a:latin typeface="Arial" panose="020B0604020202020204" pitchFamily="34" charset="0"/>
              </a:rPr>
              <a:t>专题八　压强</a:t>
            </a:r>
            <a:endParaRPr lang="zh-CN" altLang="en-US" sz="4400" b="0" dirty="0">
              <a:latin typeface="Arial" panose="020B0604020202020204" pitchFamily="34" charset="0"/>
              <a:ea typeface="黑体" panose="02010600030101010101" pitchFamily="49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1506310" y="560892"/>
            <a:ext cx="9093265" cy="629710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1.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液体压强产生的原因：液体由于受到重力的作用，因而对容器底部有压强；液体由于具有流动性，因而对阻碍它流动的容器壁也有压强</a:t>
            </a:r>
            <a:r>
              <a:rPr lang="en-US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</a:p>
          <a:p>
            <a:pPr>
              <a:lnSpc>
                <a:spcPct val="120000"/>
              </a:lnSpc>
            </a:pPr>
            <a:r>
              <a:rPr lang="en-US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2.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液体压强的特点</a:t>
            </a:r>
            <a:endParaRPr lang="en-US" altLang="zh-CN" sz="2800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）液体对容器底和侧壁都有压强，液体内部向各个方向都有压强</a:t>
            </a:r>
            <a:r>
              <a:rPr lang="en-US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</a:p>
          <a:p>
            <a:pPr>
              <a:lnSpc>
                <a:spcPct val="120000"/>
              </a:lnSpc>
            </a:pP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）同种液体在同一深度，液体向各个方向的压强都相等</a:t>
            </a:r>
            <a:r>
              <a:rPr lang="en-US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</a:p>
          <a:p>
            <a:pPr>
              <a:lnSpc>
                <a:spcPct val="120000"/>
              </a:lnSpc>
            </a:pP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3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）同种液体的压强随深度的增加而增大</a:t>
            </a:r>
            <a:r>
              <a:rPr lang="en-US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</a:p>
          <a:p>
            <a:pPr>
              <a:lnSpc>
                <a:spcPct val="120000"/>
              </a:lnSpc>
            </a:pP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4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）不同的液体，在同一深度产生的压强与液体的密度有关，密度越大，液体的压强越大</a:t>
            </a:r>
            <a:r>
              <a:rPr lang="en-US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</a:p>
          <a:p>
            <a:pPr>
              <a:lnSpc>
                <a:spcPct val="120000"/>
              </a:lnSpc>
            </a:pP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/>
          <p:cNvSpPr txBox="1">
            <a:spLocks noChangeArrowheads="1"/>
          </p:cNvSpPr>
          <p:nvPr/>
        </p:nvSpPr>
        <p:spPr bwMode="auto">
          <a:xfrm>
            <a:off x="1463030" y="460149"/>
            <a:ext cx="10383738" cy="425757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3.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液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体压强的计算公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式</a:t>
            </a:r>
            <a:r>
              <a:rPr lang="en-US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:p=</a:t>
            </a:r>
            <a:r>
              <a:rPr lang="el-GR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ρ</a:t>
            </a:r>
            <a:r>
              <a:rPr lang="en-US" altLang="zh-CN" sz="2800" b="1" dirty="0" err="1" smtClean="0">
                <a:latin typeface="宋体" panose="02010600030101010101" pitchFamily="2" charset="-122"/>
                <a:ea typeface="宋体" panose="02010600030101010101" pitchFamily="2" charset="-122"/>
              </a:rPr>
              <a:t>gh</a:t>
            </a:r>
            <a:endParaRPr lang="en-US" altLang="zh-CN" sz="2800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en-US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(1)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公式中液体密度</a:t>
            </a:r>
            <a:r>
              <a:rPr lang="en-US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(</a:t>
            </a:r>
            <a:r>
              <a:rPr lang="el-GR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ρ</a:t>
            </a:r>
            <a:r>
              <a:rPr lang="en-US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)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的单位是</a:t>
            </a:r>
            <a:r>
              <a:rPr lang="en-US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kg/m</a:t>
            </a:r>
            <a:r>
              <a:rPr lang="en-US" altLang="zh-CN" sz="2800" b="1" baseline="30000" dirty="0" smtClean="0">
                <a:latin typeface="宋体" panose="02010600030101010101" pitchFamily="2" charset="-122"/>
                <a:ea typeface="宋体" panose="02010600030101010101" pitchFamily="2" charset="-122"/>
              </a:rPr>
              <a:t>3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，液体深度</a:t>
            </a:r>
            <a:r>
              <a:rPr lang="en-US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(h)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的单位是</a:t>
            </a:r>
            <a:r>
              <a:rPr lang="en-US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m.</a:t>
            </a:r>
          </a:p>
          <a:p>
            <a:r>
              <a:rPr lang="en-US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(2)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液体的压强只与液体的密度和液体的密度有关，而与液体的质量、体积、重力、容器的底面积、容器形状均无关</a:t>
            </a:r>
            <a:r>
              <a:rPr lang="en-US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</a:p>
          <a:p>
            <a:r>
              <a:rPr lang="en-US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4.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连通器：上端开口下端连通的容器叫做连通器</a:t>
            </a:r>
            <a:r>
              <a:rPr lang="en-US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</a:p>
          <a:p>
            <a:r>
              <a:rPr lang="en-US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(1)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原理：连通器里装有同种液体且液体不流动时，各容器中的液面高度总是相同的</a:t>
            </a:r>
            <a:r>
              <a:rPr lang="en-US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</a:p>
          <a:p>
            <a:r>
              <a:rPr lang="en-US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(2)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应用：茶壶、锅炉水位计、乳牛自动喂水器、船闸等都是根据连通器的原理来工作的</a:t>
            </a:r>
            <a:r>
              <a:rPr lang="en-US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</a:p>
          <a:p>
            <a:endParaRPr lang="en-US" altLang="zh-CN" sz="2800" b="1" baseline="30000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3" name="图片 2" descr="连通器演示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13723" y="4341132"/>
            <a:ext cx="2755836" cy="2199628"/>
          </a:xfrm>
          <a:prstGeom prst="rect">
            <a:avLst/>
          </a:prstGeom>
          <a:noFill/>
          <a:ln w="28575">
            <a:solidFill>
              <a:schemeClr val="tx2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20493"/>
          <p:cNvSpPr txBox="1"/>
          <p:nvPr/>
        </p:nvSpPr>
        <p:spPr>
          <a:xfrm>
            <a:off x="2458228" y="619417"/>
            <a:ext cx="6337300" cy="646331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algn="ctr">
              <a:spcBef>
                <a:spcPct val="50000"/>
              </a:spcBef>
            </a:pPr>
            <a:r>
              <a:rPr lang="zh-CN" altLang="en-US" sz="3600" b="1" dirty="0" smtClean="0">
                <a:solidFill>
                  <a:schemeClr val="tx2"/>
                </a:solidFill>
                <a:latin typeface="Arial" panose="020B0604020202020204" pitchFamily="34" charset="0"/>
                <a:ea typeface="华文仿宋" panose="02010600040101010101" pitchFamily="2" charset="-122"/>
              </a:rPr>
              <a:t>考点三  大气压强 </a:t>
            </a:r>
            <a:endParaRPr lang="zh-CN" altLang="en-US" sz="3600" b="1" dirty="0">
              <a:solidFill>
                <a:schemeClr val="tx2"/>
              </a:solidFill>
              <a:latin typeface="Arial" panose="020B0604020202020204" pitchFamily="34" charset="0"/>
              <a:ea typeface="华文仿宋" panose="02010600040101010101" pitchFamily="2" charset="-122"/>
            </a:endParaRPr>
          </a:p>
        </p:txBody>
      </p:sp>
      <p:pic>
        <p:nvPicPr>
          <p:cNvPr id="3" name="图片 3" descr="getimag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36581" y="1709543"/>
            <a:ext cx="3816350" cy="2862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3" descr="20110221053934-299763357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796477" y="1703583"/>
            <a:ext cx="4387850" cy="282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2020823" y="4994987"/>
            <a:ext cx="8772525" cy="466725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2400" b="1" dirty="0"/>
              <a:t>我们生活在大气层的底部，那大气有没有向各个方向的压强呢？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/>
          <p:cNvSpPr txBox="1">
            <a:spLocks noChangeArrowheads="1"/>
          </p:cNvSpPr>
          <p:nvPr/>
        </p:nvSpPr>
        <p:spPr bwMode="auto">
          <a:xfrm>
            <a:off x="1472361" y="637431"/>
            <a:ext cx="10383738" cy="66167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1.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大气压的定义：大气对浸在里面的物体的压强叫做大气压强，简称大气压</a:t>
            </a:r>
            <a:r>
              <a:rPr lang="en-US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</a:p>
          <a:p>
            <a:r>
              <a:rPr lang="en-US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2.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大气压产生的原因：包围地球的空气由于受到重力的作用，而且能够流动，因而空气对浸在它里面的物体产生压强，空气内部向各个方向都有压强</a:t>
            </a:r>
            <a:r>
              <a:rPr lang="en-US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</a:p>
          <a:p>
            <a:r>
              <a:rPr lang="en-US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3.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大气压的测定</a:t>
            </a:r>
            <a:r>
              <a:rPr lang="en-US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—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托里拆利实验</a:t>
            </a:r>
            <a:endParaRPr lang="en-US" altLang="zh-CN" sz="2800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(1)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托里拆利实验的实验方法：如图所示，在一根长约</a:t>
            </a:r>
            <a:r>
              <a:rPr lang="en-US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1m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、一端封闭的玻璃管里灌满汞液，用手指将管口堵住，然后倒插入汞液槽中，放开手指，管内汞液面下降到一定高度时就不再下降，这时管内外汞液面的高度差约为</a:t>
            </a:r>
            <a:r>
              <a:rPr lang="en-US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760mm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，把管子倾斜，高度差也不发生变化</a:t>
            </a:r>
            <a:r>
              <a:rPr lang="en-US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</a:p>
          <a:p>
            <a:endParaRPr lang="en-US" altLang="zh-CN" sz="2800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en-US" altLang="zh-CN" sz="2800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en-US" altLang="zh-CN" sz="2800" b="1" baseline="30000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175757" y="395670"/>
            <a:ext cx="1143008" cy="3021924"/>
            <a:chOff x="1000100" y="1785932"/>
            <a:chExt cx="1143008" cy="3021924"/>
          </a:xfrm>
        </p:grpSpPr>
        <p:pic>
          <p:nvPicPr>
            <p:cNvPr id="3" name="Picture 4" descr="C:\Documents and Settings\lenovo\桌面\图片5副本.png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1000100" y="1785932"/>
              <a:ext cx="1143008" cy="3021924"/>
            </a:xfrm>
            <a:prstGeom prst="rect">
              <a:avLst/>
            </a:prstGeom>
            <a:noFill/>
          </p:spPr>
        </p:pic>
        <p:sp>
          <p:nvSpPr>
            <p:cNvPr id="4" name="TextBox 3"/>
            <p:cNvSpPr txBox="1"/>
            <p:nvPr/>
          </p:nvSpPr>
          <p:spPr bwMode="auto">
            <a:xfrm>
              <a:off x="1000100" y="2643188"/>
              <a:ext cx="507831" cy="1785950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vert="eaVert"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玻璃管中装满水银</a:t>
              </a:r>
            </a:p>
          </p:txBody>
        </p:sp>
      </p:grpSp>
      <p:pic>
        <p:nvPicPr>
          <p:cNvPr id="5" name="Picture 4" descr="C:\Documents and Settings\lenovo\桌面\图片5副本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37782" y="371176"/>
            <a:ext cx="1114118" cy="3214710"/>
          </a:xfrm>
          <a:prstGeom prst="rect">
            <a:avLst/>
          </a:prstGeom>
          <a:noFill/>
        </p:spPr>
      </p:pic>
      <p:grpSp>
        <p:nvGrpSpPr>
          <p:cNvPr id="6" name="组合 5"/>
          <p:cNvGrpSpPr/>
          <p:nvPr/>
        </p:nvGrpSpPr>
        <p:grpSpPr>
          <a:xfrm>
            <a:off x="5537254" y="381435"/>
            <a:ext cx="1571636" cy="3204441"/>
            <a:chOff x="3857620" y="1336668"/>
            <a:chExt cx="1571636" cy="3204441"/>
          </a:xfrm>
        </p:grpSpPr>
        <p:cxnSp>
          <p:nvCxnSpPr>
            <p:cNvPr id="7" name="直接连接符 6"/>
            <p:cNvCxnSpPr/>
            <p:nvPr/>
          </p:nvCxnSpPr>
          <p:spPr>
            <a:xfrm flipV="1">
              <a:off x="4643438" y="1643056"/>
              <a:ext cx="285752" cy="142876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TextBox 7"/>
            <p:cNvSpPr txBox="1"/>
            <p:nvPr/>
          </p:nvSpPr>
          <p:spPr bwMode="auto">
            <a:xfrm>
              <a:off x="4857752" y="1357304"/>
              <a:ext cx="571504" cy="415498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真空</a:t>
              </a:r>
            </a:p>
          </p:txBody>
        </p:sp>
        <p:cxnSp>
          <p:nvCxnSpPr>
            <p:cNvPr id="9" name="直接连接符 8"/>
            <p:cNvCxnSpPr/>
            <p:nvPr/>
          </p:nvCxnSpPr>
          <p:spPr>
            <a:xfrm rot="10800000">
              <a:off x="4071934" y="2000246"/>
              <a:ext cx="500066" cy="1588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 rot="10800000">
              <a:off x="3926990" y="3982278"/>
              <a:ext cx="285752" cy="1588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 rot="5400000" flipH="1" flipV="1">
              <a:off x="3715141" y="3571485"/>
              <a:ext cx="857256" cy="794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 rot="5400000" flipH="1" flipV="1">
              <a:off x="3750860" y="2392758"/>
              <a:ext cx="785818" cy="794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TextBox 12"/>
            <p:cNvSpPr txBox="1"/>
            <p:nvPr/>
          </p:nvSpPr>
          <p:spPr bwMode="auto">
            <a:xfrm>
              <a:off x="3857620" y="2786064"/>
              <a:ext cx="928694" cy="376834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400" dirty="0" smtClean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760mm</a:t>
              </a:r>
              <a:endParaRPr lang="zh-CN" altLang="en-US" sz="14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cxnSp>
          <p:nvCxnSpPr>
            <p:cNvPr id="14" name="直接箭头连接符 13"/>
            <p:cNvCxnSpPr/>
            <p:nvPr/>
          </p:nvCxnSpPr>
          <p:spPr>
            <a:xfrm rot="5400000">
              <a:off x="4822033" y="3821915"/>
              <a:ext cx="357190" cy="1588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箭头连接符 14"/>
            <p:cNvCxnSpPr/>
            <p:nvPr/>
          </p:nvCxnSpPr>
          <p:spPr>
            <a:xfrm rot="5400000">
              <a:off x="4179885" y="3821121"/>
              <a:ext cx="357190" cy="1588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TextBox 15"/>
            <p:cNvSpPr txBox="1"/>
            <p:nvPr/>
          </p:nvSpPr>
          <p:spPr bwMode="auto">
            <a:xfrm>
              <a:off x="4149998" y="3081130"/>
              <a:ext cx="507831" cy="705066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vert="eaVert"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大气压</a:t>
              </a:r>
            </a:p>
          </p:txBody>
        </p:sp>
        <p:sp>
          <p:nvSpPr>
            <p:cNvPr id="17" name="TextBox 16"/>
            <p:cNvSpPr txBox="1"/>
            <p:nvPr/>
          </p:nvSpPr>
          <p:spPr bwMode="auto">
            <a:xfrm>
              <a:off x="4786314" y="3071816"/>
              <a:ext cx="507831" cy="642942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vert="eaVert"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大气压</a:t>
              </a:r>
            </a:p>
          </p:txBody>
        </p:sp>
        <p:pic>
          <p:nvPicPr>
            <p:cNvPr id="18" name="Picture 4" descr="C:\Documents and Settings\lenovo\桌面\图片5副本.png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4207401" y="1336668"/>
              <a:ext cx="1112623" cy="3204441"/>
            </a:xfrm>
            <a:prstGeom prst="rect">
              <a:avLst/>
            </a:prstGeom>
            <a:noFill/>
          </p:spPr>
        </p:pic>
      </p:grpSp>
      <p:grpSp>
        <p:nvGrpSpPr>
          <p:cNvPr id="19" name="组合 18"/>
          <p:cNvGrpSpPr/>
          <p:nvPr/>
        </p:nvGrpSpPr>
        <p:grpSpPr>
          <a:xfrm>
            <a:off x="7885544" y="371176"/>
            <a:ext cx="2500330" cy="3204441"/>
            <a:chOff x="6072198" y="1357304"/>
            <a:chExt cx="2500330" cy="3204441"/>
          </a:xfrm>
        </p:grpSpPr>
        <p:cxnSp>
          <p:nvCxnSpPr>
            <p:cNvPr id="20" name="直接连接符 19"/>
            <p:cNvCxnSpPr/>
            <p:nvPr/>
          </p:nvCxnSpPr>
          <p:spPr>
            <a:xfrm>
              <a:off x="6072198" y="2000246"/>
              <a:ext cx="2000264" cy="1588"/>
            </a:xfrm>
            <a:prstGeom prst="line">
              <a:avLst/>
            </a:prstGeom>
            <a:ln w="28575"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 rot="10800000">
              <a:off x="7143768" y="4000510"/>
              <a:ext cx="1000132" cy="1588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 rot="5400000" flipH="1" flipV="1">
              <a:off x="7537074" y="2392758"/>
              <a:ext cx="785818" cy="794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TextBox 22"/>
            <p:cNvSpPr txBox="1"/>
            <p:nvPr/>
          </p:nvSpPr>
          <p:spPr bwMode="auto">
            <a:xfrm>
              <a:off x="7643834" y="2786064"/>
              <a:ext cx="928694" cy="376834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400" dirty="0" smtClean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760mm</a:t>
              </a:r>
              <a:endParaRPr lang="zh-CN" altLang="en-US" sz="14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cxnSp>
          <p:nvCxnSpPr>
            <p:cNvPr id="24" name="直接连接符 23"/>
            <p:cNvCxnSpPr/>
            <p:nvPr/>
          </p:nvCxnSpPr>
          <p:spPr>
            <a:xfrm rot="5400000" flipH="1" flipV="1">
              <a:off x="7501355" y="3571485"/>
              <a:ext cx="857256" cy="794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25" name="Picture 4" descr="C:\Documents and Settings\lenovo\桌面\图片5副本.png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6072198" y="1357304"/>
              <a:ext cx="1829102" cy="3204441"/>
            </a:xfrm>
            <a:prstGeom prst="rect">
              <a:avLst/>
            </a:prstGeom>
            <a:noFill/>
          </p:spPr>
        </p:pic>
      </p:grpSp>
      <p:sp>
        <p:nvSpPr>
          <p:cNvPr id="26" name="Text Box 2"/>
          <p:cNvSpPr txBox="1">
            <a:spLocks noChangeArrowheads="1"/>
          </p:cNvSpPr>
          <p:nvPr/>
        </p:nvSpPr>
        <p:spPr bwMode="auto">
          <a:xfrm>
            <a:off x="847210" y="3697872"/>
            <a:ext cx="10383738" cy="382668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(2)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托里拆利实验原理分析：实验中玻璃管内汞液面的上方是真空，管外汞液面的上方是大气，因此，是大气压支持管内这段汞柱不下落，大气压的数值就等于这段汞柱所产生的压强</a:t>
            </a:r>
            <a:r>
              <a:rPr lang="en-US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可见在同一地点、同一时刻做托里拆利实验，大气支持的汞柱高度是一定的，即大气压的值是一定的，与实验中所用玻璃管的粗细、汞液槽内水银的多少、玻璃管是否竖直以及管内汞液面到管顶的距离等无关</a:t>
            </a:r>
            <a:r>
              <a:rPr lang="en-US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</a:p>
          <a:p>
            <a:endParaRPr lang="en-US" altLang="zh-CN" sz="2800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en-US" altLang="zh-CN" sz="2800" b="1" baseline="30000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utoUpdateAnimBg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/>
          <p:cNvSpPr txBox="1">
            <a:spLocks noChangeArrowheads="1"/>
          </p:cNvSpPr>
          <p:nvPr/>
        </p:nvSpPr>
        <p:spPr bwMode="auto">
          <a:xfrm>
            <a:off x="1491022" y="796051"/>
            <a:ext cx="9910986" cy="253402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4.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标准大气压：托里拆利实验测得的汞柱高度为</a:t>
            </a:r>
            <a:r>
              <a:rPr lang="en-US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760mm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，通常把</a:t>
            </a:r>
            <a:r>
              <a:rPr lang="en-US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760mm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汞柱所产生的压强叫做</a:t>
            </a:r>
            <a:r>
              <a:rPr lang="en-US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个标准大气压</a:t>
            </a:r>
            <a:r>
              <a:rPr lang="en-US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</a:p>
          <a:p>
            <a:r>
              <a:rPr lang="en-US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标准大气压</a:t>
            </a:r>
            <a:r>
              <a:rPr lang="en-US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=</a:t>
            </a:r>
            <a:r>
              <a:rPr lang="en-US" altLang="zh-CN" sz="2800" b="1" noProof="1" smtClean="0">
                <a:solidFill>
                  <a:srgbClr val="990000"/>
                </a:solidFill>
                <a:latin typeface="Times New Roman" panose="02020603050405020304" pitchFamily="18" charset="0"/>
              </a:rPr>
              <a:t>1.013×10</a:t>
            </a:r>
            <a:r>
              <a:rPr lang="en-US" altLang="zh-CN" sz="2800" b="1" baseline="30000" noProof="1" smtClean="0">
                <a:solidFill>
                  <a:srgbClr val="990000"/>
                </a:solidFill>
                <a:latin typeface="Times New Roman" panose="02020603050405020304" pitchFamily="18" charset="0"/>
              </a:rPr>
              <a:t>5</a:t>
            </a:r>
            <a:r>
              <a:rPr lang="en-US" altLang="zh-CN" sz="2800" b="1" noProof="1" smtClean="0">
                <a:solidFill>
                  <a:srgbClr val="990000"/>
                </a:solidFill>
                <a:latin typeface="Times New Roman" panose="02020603050405020304" pitchFamily="18" charset="0"/>
              </a:rPr>
              <a:t> Pa</a:t>
            </a:r>
          </a:p>
          <a:p>
            <a:endParaRPr lang="en-US" altLang="zh-CN" sz="2800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en-US" altLang="zh-CN" sz="2800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en-US" altLang="zh-CN" sz="2800" b="1" baseline="30000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Rectangle 9"/>
          <p:cNvSpPr>
            <a:spLocks noChangeArrowheads="1"/>
          </p:cNvSpPr>
          <p:nvPr/>
        </p:nvSpPr>
        <p:spPr bwMode="auto">
          <a:xfrm>
            <a:off x="1491796" y="2289297"/>
            <a:ext cx="9882220" cy="370903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</a:rPr>
              <a:t>5.</a:t>
            </a:r>
            <a:r>
              <a:rPr lang="zh-CN" altLang="en-US" sz="2800" b="1" dirty="0" smtClean="0">
                <a:latin typeface="Times New Roman" panose="02020603050405020304" pitchFamily="18" charset="0"/>
              </a:rPr>
              <a:t>大气压的变化：大气</a:t>
            </a:r>
            <a:r>
              <a:rPr lang="zh-CN" altLang="en-US" sz="2800" b="1" dirty="0">
                <a:latin typeface="Times New Roman" panose="02020603050405020304" pitchFamily="18" charset="0"/>
              </a:rPr>
              <a:t>压随</a:t>
            </a:r>
            <a:r>
              <a:rPr lang="zh-CN" altLang="en-US" sz="28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高度</a:t>
            </a:r>
            <a:r>
              <a:rPr lang="zh-CN" altLang="en-US" sz="2800" b="1" dirty="0">
                <a:latin typeface="Times New Roman" panose="02020603050405020304" pitchFamily="18" charset="0"/>
              </a:rPr>
              <a:t>增加而减小。</a:t>
            </a:r>
            <a:endParaRPr lang="en-US" altLang="zh-CN" sz="2800" b="1" dirty="0">
              <a:latin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zh-CN" altLang="en-US" sz="2800" b="1" dirty="0">
                <a:latin typeface="Times New Roman" panose="02020603050405020304" pitchFamily="18" charset="0"/>
              </a:rPr>
              <a:t>大气压变化的规律：在海拔</a:t>
            </a:r>
            <a:r>
              <a:rPr lang="en-US" altLang="zh-CN" sz="2800" b="1" dirty="0">
                <a:latin typeface="Times New Roman" panose="02020603050405020304" pitchFamily="18" charset="0"/>
              </a:rPr>
              <a:t>3 000 m</a:t>
            </a:r>
            <a:r>
              <a:rPr lang="zh-CN" altLang="en-US" sz="2800" b="1" dirty="0">
                <a:latin typeface="Times New Roman" panose="02020603050405020304" pitchFamily="18" charset="0"/>
              </a:rPr>
              <a:t>以内，每上升</a:t>
            </a:r>
            <a:r>
              <a:rPr lang="en-US" altLang="zh-CN" sz="2800" b="1" dirty="0">
                <a:latin typeface="Times New Roman" panose="02020603050405020304" pitchFamily="18" charset="0"/>
              </a:rPr>
              <a:t>10 m</a:t>
            </a:r>
            <a:r>
              <a:rPr lang="zh-CN" altLang="en-US" sz="2800" b="1" dirty="0">
                <a:latin typeface="Times New Roman" panose="02020603050405020304" pitchFamily="18" charset="0"/>
              </a:rPr>
              <a:t>，大气压大约降低</a:t>
            </a:r>
            <a:r>
              <a:rPr lang="en-US" altLang="zh-CN" sz="2800" b="1" dirty="0">
                <a:latin typeface="Times New Roman" panose="02020603050405020304" pitchFamily="18" charset="0"/>
              </a:rPr>
              <a:t>100 Pa</a:t>
            </a:r>
            <a:r>
              <a:rPr lang="zh-CN" altLang="en-US" sz="2800" b="1" dirty="0" smtClean="0">
                <a:latin typeface="Times New Roman" panose="02020603050405020304" pitchFamily="18" charset="0"/>
              </a:rPr>
              <a:t>。不能利用公式</a:t>
            </a:r>
            <a:r>
              <a:rPr lang="en-US" altLang="zh-CN" sz="2800" b="1" dirty="0" smtClean="0">
                <a:latin typeface="Times New Roman" panose="02020603050405020304" pitchFamily="18" charset="0"/>
              </a:rPr>
              <a:t>p=</a:t>
            </a:r>
            <a:r>
              <a:rPr lang="el-GR" altLang="zh-CN" sz="2800" b="1" dirty="0" smtClean="0">
                <a:latin typeface="Times New Roman" panose="02020603050405020304" pitchFamily="18" charset="0"/>
              </a:rPr>
              <a:t> </a:t>
            </a:r>
            <a:r>
              <a:rPr lang="en-US" altLang="el-GR" sz="2800" b="1" dirty="0" smtClean="0">
                <a:latin typeface="Times New Roman" panose="02020603050405020304" pitchFamily="18" charset="0"/>
              </a:rPr>
              <a:t>ρ</a:t>
            </a:r>
            <a:r>
              <a:rPr lang="en-US" altLang="zh-CN" sz="2800" b="1" dirty="0" err="1" smtClean="0">
                <a:latin typeface="Times New Roman" panose="02020603050405020304" pitchFamily="18" charset="0"/>
              </a:rPr>
              <a:t>gh</a:t>
            </a:r>
            <a:r>
              <a:rPr lang="zh-CN" altLang="en-US" sz="2800" b="1" dirty="0" smtClean="0">
                <a:latin typeface="Times New Roman" panose="02020603050405020304" pitchFamily="18" charset="0"/>
              </a:rPr>
              <a:t>计算大气压强，因为大气的密度是不均匀的</a:t>
            </a:r>
            <a:r>
              <a:rPr lang="en-US" altLang="zh-CN" sz="2800" b="1" dirty="0" smtClean="0">
                <a:latin typeface="Times New Roman" panose="02020603050405020304" pitchFamily="18" charset="0"/>
              </a:rPr>
              <a:t>.</a:t>
            </a:r>
          </a:p>
          <a:p>
            <a:pPr>
              <a:lnSpc>
                <a:spcPct val="12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</a:rPr>
              <a:t>6.</a:t>
            </a:r>
            <a:r>
              <a:rPr lang="zh-CN" altLang="en-US" sz="2800" b="1" dirty="0" smtClean="0">
                <a:latin typeface="Times New Roman" panose="02020603050405020304" pitchFamily="18" charset="0"/>
              </a:rPr>
              <a:t>大气压的应用：活塞式抽水机和离心式抽水机都是利用大气压把水抽上来的</a:t>
            </a:r>
            <a:r>
              <a:rPr lang="en-US" altLang="zh-CN" sz="2800" b="1" dirty="0" smtClean="0">
                <a:latin typeface="Times New Roman" panose="02020603050405020304" pitchFamily="18" charset="0"/>
              </a:rPr>
              <a:t>.</a:t>
            </a:r>
            <a:r>
              <a:rPr lang="zh-CN" altLang="en-US" sz="2800" b="1" dirty="0" smtClean="0">
                <a:latin typeface="Times New Roman" panose="02020603050405020304" pitchFamily="18" charset="0"/>
              </a:rPr>
              <a:t>这两种抽水机的实际吸水扬程不会超过</a:t>
            </a:r>
            <a:r>
              <a:rPr lang="en-US" altLang="zh-CN" sz="2800" b="1" dirty="0" smtClean="0">
                <a:latin typeface="Times New Roman" panose="02020603050405020304" pitchFamily="18" charset="0"/>
              </a:rPr>
              <a:t>10.3m</a:t>
            </a:r>
            <a:r>
              <a:rPr lang="zh-CN" altLang="en-US" sz="2800" b="1" dirty="0" smtClean="0">
                <a:latin typeface="Times New Roman" panose="02020603050405020304" pitchFamily="18" charset="0"/>
              </a:rPr>
              <a:t>，否则抽不上来</a:t>
            </a:r>
            <a:r>
              <a:rPr lang="en-US" altLang="zh-CN" sz="2800" b="1" dirty="0" smtClean="0">
                <a:latin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  <p:bldP spid="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20493"/>
          <p:cNvSpPr txBox="1"/>
          <p:nvPr/>
        </p:nvSpPr>
        <p:spPr>
          <a:xfrm>
            <a:off x="2458227" y="619417"/>
            <a:ext cx="6573805" cy="646331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 algn="ctr">
              <a:spcBef>
                <a:spcPct val="50000"/>
              </a:spcBef>
            </a:pPr>
            <a:r>
              <a:rPr lang="zh-CN" altLang="en-US" sz="3600" b="1" dirty="0" smtClean="0">
                <a:solidFill>
                  <a:schemeClr val="tx2"/>
                </a:solidFill>
                <a:latin typeface="Arial" panose="020B0604020202020204" pitchFamily="34" charset="0"/>
                <a:ea typeface="华文仿宋" panose="02010600040101010101" pitchFamily="2" charset="-122"/>
              </a:rPr>
              <a:t>考点四  流体压强 与流速的关系</a:t>
            </a:r>
            <a:endParaRPr lang="zh-CN" altLang="en-US" sz="3600" b="1" dirty="0">
              <a:solidFill>
                <a:schemeClr val="tx2"/>
              </a:solidFill>
              <a:latin typeface="Arial" panose="020B0604020202020204" pitchFamily="34" charset="0"/>
              <a:ea typeface="华文仿宋" panose="02010600040101010101" pitchFamily="2" charset="-122"/>
            </a:endParaRPr>
          </a:p>
        </p:txBody>
      </p:sp>
      <p:pic>
        <p:nvPicPr>
          <p:cNvPr id="3" name="Picture 2" descr="244_2047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86638" y="1768800"/>
            <a:ext cx="4067175" cy="3355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8" descr="地铁站台上的安全线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982958" y="1784091"/>
            <a:ext cx="2608262" cy="3384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501860" y="650717"/>
            <a:ext cx="8662949" cy="6093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0" hangingPunct="0">
              <a:lnSpc>
                <a:spcPct val="120000"/>
              </a:lnSpc>
              <a:spcBef>
                <a:spcPct val="20000"/>
              </a:spcBef>
            </a:pPr>
            <a:r>
              <a:rPr lang="en-US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1.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物理学中把具有的流动性的液体和气体统称为</a:t>
            </a:r>
            <a:r>
              <a:rPr lang="zh-CN" altLang="en-US" sz="2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流体</a:t>
            </a:r>
            <a:r>
              <a:rPr lang="en-US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Text Box 101"/>
          <p:cNvSpPr>
            <a:spLocks noChangeArrowheads="1"/>
          </p:cNvSpPr>
          <p:nvPr/>
        </p:nvSpPr>
        <p:spPr bwMode="auto">
          <a:xfrm>
            <a:off x="1504691" y="1440673"/>
            <a:ext cx="7515225" cy="973244"/>
          </a:xfrm>
          <a:prstGeom prst="roundRect">
            <a:avLst>
              <a:gd name="adj" fmla="val 9491"/>
            </a:avLst>
          </a:prstGeom>
          <a:solidFill>
            <a:schemeClr val="bg1"/>
          </a:solidFill>
          <a:ln w="25400">
            <a:solidFill>
              <a:srgbClr val="F79646"/>
            </a:solidFill>
            <a:round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 b="1" dirty="0" smtClean="0">
                <a:solidFill>
                  <a:srgbClr val="000099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2.</a:t>
            </a:r>
            <a:r>
              <a:rPr lang="zh-CN" altLang="en-US" sz="2400" b="1" dirty="0" smtClean="0">
                <a:solidFill>
                  <a:srgbClr val="000099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流体压强与流速的关系</a:t>
            </a:r>
            <a:r>
              <a:rPr lang="en-US" altLang="zh-CN" sz="2400" b="1" dirty="0" smtClean="0">
                <a:solidFill>
                  <a:srgbClr val="000099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:</a:t>
            </a:r>
            <a:r>
              <a:rPr lang="zh-CN" altLang="en-US" sz="2400" b="1" dirty="0" smtClean="0">
                <a:solidFill>
                  <a:srgbClr val="000099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在</a:t>
            </a:r>
            <a:r>
              <a:rPr lang="zh-CN" altLang="en-US" sz="2400" b="1" dirty="0">
                <a:solidFill>
                  <a:srgbClr val="000099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气体和液体中，流速越大的位置</a:t>
            </a:r>
            <a:r>
              <a:rPr lang="en-US" altLang="zh-CN" sz="2400" b="1" dirty="0">
                <a:solidFill>
                  <a:srgbClr val="000099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2400" b="1" dirty="0">
                <a:solidFill>
                  <a:srgbClr val="000099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压强越</a:t>
            </a:r>
            <a:r>
              <a:rPr lang="zh-CN" altLang="en-US" sz="2400" b="1" dirty="0" smtClean="0">
                <a:solidFill>
                  <a:srgbClr val="000099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小，流速越小的位置压强越大</a:t>
            </a:r>
            <a:r>
              <a:rPr lang="en-US" altLang="zh-CN" sz="2400" b="1" dirty="0" smtClean="0">
                <a:solidFill>
                  <a:srgbClr val="000099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</a:p>
        </p:txBody>
      </p:sp>
      <p:sp>
        <p:nvSpPr>
          <p:cNvPr id="4" name="矩形 3"/>
          <p:cNvSpPr/>
          <p:nvPr/>
        </p:nvSpPr>
        <p:spPr>
          <a:xfrm>
            <a:off x="1501992" y="2711203"/>
            <a:ext cx="10102310" cy="38841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 hangingPunct="0">
              <a:lnSpc>
                <a:spcPct val="120000"/>
              </a:lnSpc>
              <a:spcBef>
                <a:spcPct val="20000"/>
              </a:spcBef>
            </a:pPr>
            <a:r>
              <a:rPr lang="en-US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3.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气体压强与流速关系的应用</a:t>
            </a:r>
            <a:endParaRPr lang="en-US" altLang="zh-CN" sz="2800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eaLnBrk="0" hangingPunct="0">
              <a:lnSpc>
                <a:spcPct val="120000"/>
              </a:lnSpc>
              <a:spcBef>
                <a:spcPct val="20000"/>
              </a:spcBef>
            </a:pPr>
            <a:r>
              <a:rPr lang="en-US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(1)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解释现象</a:t>
            </a:r>
            <a:r>
              <a:rPr lang="en-US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: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首先确定物体表面的空气流速，然后比较压强的大小</a:t>
            </a:r>
            <a:r>
              <a:rPr lang="en-US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</a:p>
          <a:p>
            <a:pPr eaLnBrk="0" hangingPunct="0">
              <a:lnSpc>
                <a:spcPct val="120000"/>
              </a:lnSpc>
              <a:spcBef>
                <a:spcPct val="20000"/>
              </a:spcBef>
            </a:pPr>
            <a:r>
              <a:rPr lang="en-US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(2)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飞机升空的原理：飞机前进时，机翼与周围的空气发生相对运动，相当于气流迎面流过机翼</a:t>
            </a:r>
            <a:r>
              <a:rPr lang="en-US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气流被机翼分成上下两部分，由于机翼横截面的形状不对称，在相同时间内，机翼上方气流通过的路程较长，因而速度较大，它对机翼的压强较小；下方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682255" y="719144"/>
            <a:ext cx="9803729" cy="16435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 hangingPunct="0">
              <a:lnSpc>
                <a:spcPct val="120000"/>
              </a:lnSpc>
              <a:spcBef>
                <a:spcPct val="20000"/>
              </a:spcBef>
            </a:pP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气流通过的路程较短，因而速度较小，它对机翼的压强较大</a:t>
            </a:r>
            <a:r>
              <a:rPr lang="en-US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因此在机翼的上下表面存在压强差，这样就产生了向上的升力</a:t>
            </a:r>
            <a:r>
              <a:rPr lang="en-US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4" name="Picture 31" descr="20053420231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73691" y="2363101"/>
            <a:ext cx="4267200" cy="2998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2" descr="W02014051454454213946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575199" y="2593132"/>
            <a:ext cx="3703637" cy="2955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676400" y="1578405"/>
            <a:ext cx="8456645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考查要点：</a:t>
            </a:r>
            <a:endParaRPr lang="en-US" altLang="zh-CN" sz="2400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1.</a:t>
            </a:r>
            <a:r>
              <a:rPr lang="zh-CN" altLang="en-US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转换法的应用：通过观察被压物体的形变程度来判断压力的作用效果</a:t>
            </a:r>
            <a:r>
              <a:rPr lang="en-US" altLang="zh-CN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2.</a:t>
            </a:r>
            <a:r>
              <a:rPr lang="zh-CN" altLang="en-US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控制变量法的应用</a:t>
            </a:r>
            <a:r>
              <a:rPr lang="en-US" altLang="zh-CN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:</a:t>
            </a:r>
            <a:r>
              <a:rPr lang="zh-CN" altLang="en-US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探究压力作用效果与压力大小的关系，控制受力面积不变，改变压力大小；探究压力的作用效果与受力面积的关系，控制压力不变，改变受力面积大小</a:t>
            </a:r>
            <a:r>
              <a:rPr lang="en-US" altLang="zh-CN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3.</a:t>
            </a:r>
            <a:r>
              <a:rPr lang="zh-CN" altLang="en-US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实验结论：在压力一定时，受力面积越小，压力的作用效果越明显；在受力面积一定时，压力越大，压力的作用效果越明显</a:t>
            </a:r>
            <a:r>
              <a:rPr lang="en-US" altLang="zh-CN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</a:p>
        </p:txBody>
      </p:sp>
      <p:sp>
        <p:nvSpPr>
          <p:cNvPr id="3" name="矩形 2"/>
          <p:cNvSpPr/>
          <p:nvPr/>
        </p:nvSpPr>
        <p:spPr>
          <a:xfrm>
            <a:off x="1741164" y="991722"/>
            <a:ext cx="6317755" cy="6376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实验一  探究影响压力作用效果的因素</a:t>
            </a:r>
            <a:endParaRPr lang="en-US" altLang="zh-CN" sz="2800" b="1" dirty="0" smtClean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文本框 20493"/>
          <p:cNvSpPr txBox="1"/>
          <p:nvPr/>
        </p:nvSpPr>
        <p:spPr>
          <a:xfrm>
            <a:off x="2580109" y="451466"/>
            <a:ext cx="6337300" cy="646331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algn="ctr">
              <a:spcBef>
                <a:spcPct val="50000"/>
              </a:spcBef>
            </a:pPr>
            <a:r>
              <a:rPr lang="zh-CN" altLang="en-US" sz="3600" b="1" dirty="0" smtClean="0">
                <a:solidFill>
                  <a:schemeClr val="tx2"/>
                </a:solidFill>
                <a:latin typeface="Arial" panose="020B0604020202020204" pitchFamily="34" charset="0"/>
                <a:ea typeface="华文仿宋" panose="02010600040101010101" pitchFamily="2" charset="-122"/>
              </a:rPr>
              <a:t>重点实验解读</a:t>
            </a:r>
            <a:endParaRPr lang="zh-CN" altLang="en-US" sz="3600" b="1" dirty="0">
              <a:solidFill>
                <a:schemeClr val="tx2"/>
              </a:solidFill>
              <a:latin typeface="Arial" panose="020B0604020202020204" pitchFamily="34" charset="0"/>
              <a:ea typeface="华文仿宋" panose="020106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2399251" y="998290"/>
            <a:ext cx="446294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2800" dirty="0" smtClean="0"/>
          </a:p>
        </p:txBody>
      </p:sp>
      <p:pic>
        <p:nvPicPr>
          <p:cNvPr id="7" name="Picture 3" descr="挖土机履带对地面的压强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61617" y="408378"/>
            <a:ext cx="5576303" cy="3659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4" descr="000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613485" y="4357395"/>
            <a:ext cx="5092732" cy="23606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 Box 6"/>
          <p:cNvSpPr txBox="1">
            <a:spLocks noChangeArrowheads="1"/>
          </p:cNvSpPr>
          <p:nvPr/>
        </p:nvSpPr>
        <p:spPr bwMode="auto">
          <a:xfrm>
            <a:off x="7492482" y="1716832"/>
            <a:ext cx="3956180" cy="95410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800" b="1" dirty="0">
                <a:latin typeface="Calibri" panose="020F0502020204030204" pitchFamily="34" charset="0"/>
                <a:ea typeface="黑体" panose="02010600030101010101" pitchFamily="49" charset="-122"/>
              </a:rPr>
              <a:t>为什么拖拉机用履带代替轮子？</a:t>
            </a:r>
          </a:p>
        </p:txBody>
      </p:sp>
      <p:sp>
        <p:nvSpPr>
          <p:cNvPr id="10" name="Text Box 5"/>
          <p:cNvSpPr txBox="1">
            <a:spLocks noChangeArrowheads="1"/>
          </p:cNvSpPr>
          <p:nvPr/>
        </p:nvSpPr>
        <p:spPr bwMode="auto">
          <a:xfrm>
            <a:off x="550506" y="4823019"/>
            <a:ext cx="4581331" cy="95410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800" b="1" dirty="0">
                <a:latin typeface="Calibri" panose="020F0502020204030204" pitchFamily="34" charset="0"/>
                <a:ea typeface="黑体" panose="02010600030101010101" pitchFamily="49" charset="-122"/>
              </a:rPr>
              <a:t>装载卫星的平板车为什么要安这么多轮子？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 autoUpdateAnimBg="0"/>
      <p:bldP spid="10" grpId="0" animBg="1" autoUpdateAnimBg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2"/>
          <p:cNvSpPr txBox="1">
            <a:spLocks noChangeArrowheads="1"/>
          </p:cNvSpPr>
          <p:nvPr/>
        </p:nvSpPr>
        <p:spPr bwMode="auto">
          <a:xfrm>
            <a:off x="1184910" y="565150"/>
            <a:ext cx="9833610" cy="41541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fontAlgn="auto">
              <a:lnSpc>
                <a:spcPct val="100000"/>
              </a:lnSpc>
            </a:pPr>
            <a:r>
              <a:rPr lang="en-US" sz="2400" dirty="0" smtClean="0">
                <a:latin typeface="宋体" panose="02010600030101010101" pitchFamily="2" charset="-122"/>
                <a:ea typeface="宋体" panose="02010600030101010101" pitchFamily="2" charset="-122"/>
                <a:sym typeface="Times New Roman" panose="02020603050405020304" pitchFamily="18" charset="0"/>
              </a:rPr>
              <a:t>    1.</a:t>
            </a:r>
            <a:r>
              <a:rPr lang="en-US" sz="24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Times New Roman" panose="02020603050405020304" pitchFamily="18" charset="0"/>
              </a:rPr>
              <a:t>(2017</a:t>
            </a:r>
            <a:r>
              <a:rPr lang="zh-CN" altLang="en-US" sz="24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Times New Roman" panose="02020603050405020304" pitchFamily="18" charset="0"/>
              </a:rPr>
              <a:t>年湘潭</a:t>
            </a:r>
            <a:r>
              <a:rPr lang="en-US" sz="24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Times New Roman" panose="02020603050405020304" pitchFamily="18" charset="0"/>
              </a:rPr>
              <a:t>)</a:t>
            </a:r>
            <a:r>
              <a:rPr sz="2400" dirty="0" smtClean="0">
                <a:latin typeface="宋体" panose="02010600030101010101" pitchFamily="2" charset="-122"/>
                <a:ea typeface="宋体" panose="02010600030101010101" pitchFamily="2" charset="-122"/>
                <a:sym typeface="Times New Roman" panose="02020603050405020304" pitchFamily="18" charset="0"/>
              </a:rPr>
              <a:t>利用小桌、海绵、砝码等探究影响压力作用效果的因素，如图1至图3所示．</a:t>
            </a:r>
          </a:p>
          <a:p>
            <a:pPr fontAlgn="auto">
              <a:lnSpc>
                <a:spcPct val="100000"/>
              </a:lnSpc>
            </a:pPr>
            <a:r>
              <a:rPr sz="2400" dirty="0" smtClean="0">
                <a:latin typeface="宋体" panose="02010600030101010101" pitchFamily="2" charset="-122"/>
                <a:ea typeface="宋体" panose="02010600030101010101" pitchFamily="2" charset="-122"/>
                <a:sym typeface="Times New Roman" panose="02020603050405020304" pitchFamily="18" charset="0"/>
              </a:rPr>
              <a:t>   （1）图中压力的作用效果是通过海绵发生</a:t>
            </a:r>
            <a:r>
              <a:rPr sz="2400" u="sng" dirty="0" smtClean="0">
                <a:latin typeface="宋体" panose="02010600030101010101" pitchFamily="2" charset="-122"/>
                <a:ea typeface="宋体" panose="02010600030101010101" pitchFamily="2" charset="-122"/>
                <a:sym typeface="Times New Roman" panose="02020603050405020304" pitchFamily="18" charset="0"/>
              </a:rPr>
              <a:t>      </a:t>
            </a:r>
            <a:r>
              <a:rPr sz="2400" dirty="0" smtClean="0">
                <a:latin typeface="宋体" panose="02010600030101010101" pitchFamily="2" charset="-122"/>
                <a:ea typeface="宋体" panose="02010600030101010101" pitchFamily="2" charset="-122"/>
                <a:sym typeface="Times New Roman" panose="02020603050405020304" pitchFamily="18" charset="0"/>
              </a:rPr>
              <a:t>（选填“形变”或“运动状态改变”）来体现的，我们</a:t>
            </a:r>
            <a:r>
              <a:rPr sz="2400" u="sng" dirty="0" smtClean="0">
                <a:latin typeface="宋体" panose="02010600030101010101" pitchFamily="2" charset="-122"/>
                <a:ea typeface="宋体" panose="02010600030101010101" pitchFamily="2" charset="-122"/>
                <a:sym typeface="Times New Roman" panose="02020603050405020304" pitchFamily="18" charset="0"/>
              </a:rPr>
              <a:t>      </a:t>
            </a:r>
            <a:r>
              <a:rPr sz="2400" dirty="0" smtClean="0">
                <a:latin typeface="宋体" panose="02010600030101010101" pitchFamily="2" charset="-122"/>
                <a:ea typeface="宋体" panose="02010600030101010101" pitchFamily="2" charset="-122"/>
                <a:sym typeface="Times New Roman" panose="02020603050405020304" pitchFamily="18" charset="0"/>
              </a:rPr>
              <a:t>（选填“可以”或“不可以”）用沙子代替海绵来完成实验．</a:t>
            </a:r>
          </a:p>
          <a:p>
            <a:pPr fontAlgn="auto">
              <a:lnSpc>
                <a:spcPct val="100000"/>
              </a:lnSpc>
            </a:pPr>
            <a:r>
              <a:rPr sz="2400" dirty="0" smtClean="0">
                <a:latin typeface="宋体" panose="02010600030101010101" pitchFamily="2" charset="-122"/>
                <a:ea typeface="宋体" panose="02010600030101010101" pitchFamily="2" charset="-122"/>
                <a:sym typeface="Times New Roman" panose="02020603050405020304" pitchFamily="18" charset="0"/>
              </a:rPr>
              <a:t>   （2）通过比较图1和图2，说明受力面积一定时，压力</a:t>
            </a:r>
            <a:r>
              <a:rPr sz="2400" u="sng" dirty="0" smtClean="0">
                <a:latin typeface="宋体" panose="02010600030101010101" pitchFamily="2" charset="-122"/>
                <a:ea typeface="宋体" panose="02010600030101010101" pitchFamily="2" charset="-122"/>
                <a:sym typeface="Times New Roman" panose="02020603050405020304" pitchFamily="18" charset="0"/>
              </a:rPr>
              <a:t>        </a:t>
            </a:r>
            <a:r>
              <a:rPr sz="2400" dirty="0" smtClean="0">
                <a:latin typeface="宋体" panose="02010600030101010101" pitchFamily="2" charset="-122"/>
                <a:ea typeface="宋体" panose="02010600030101010101" pitchFamily="2" charset="-122"/>
                <a:sym typeface="Times New Roman" panose="02020603050405020304" pitchFamily="18" charset="0"/>
              </a:rPr>
              <a:t>（选填“越大”或“越小”），压力的作用效果越明显，通过比较图</a:t>
            </a:r>
            <a:r>
              <a:rPr sz="2400" u="sng" dirty="0" smtClean="0">
                <a:latin typeface="宋体" panose="02010600030101010101" pitchFamily="2" charset="-122"/>
                <a:ea typeface="宋体" panose="02010600030101010101" pitchFamily="2" charset="-122"/>
                <a:sym typeface="Times New Roman" panose="02020603050405020304" pitchFamily="18" charset="0"/>
              </a:rPr>
              <a:t>            </a:t>
            </a:r>
            <a:r>
              <a:rPr sz="2400" dirty="0" smtClean="0">
                <a:latin typeface="宋体" panose="02010600030101010101" pitchFamily="2" charset="-122"/>
                <a:ea typeface="宋体" panose="02010600030101010101" pitchFamily="2" charset="-122"/>
                <a:sym typeface="Times New Roman" panose="02020603050405020304" pitchFamily="18" charset="0"/>
              </a:rPr>
              <a:t>      </a:t>
            </a:r>
            <a:r>
              <a:rPr sz="2400" u="sng" dirty="0" smtClean="0">
                <a:latin typeface="宋体" panose="02010600030101010101" pitchFamily="2" charset="-122"/>
                <a:ea typeface="宋体" panose="02010600030101010101" pitchFamily="2" charset="-122"/>
                <a:sym typeface="Times New Roman" panose="02020603050405020304" pitchFamily="18" charset="0"/>
              </a:rPr>
              <a:t>      </a:t>
            </a:r>
            <a:r>
              <a:rPr sz="2400" dirty="0" smtClean="0">
                <a:latin typeface="宋体" panose="02010600030101010101" pitchFamily="2" charset="-122"/>
                <a:ea typeface="宋体" panose="02010600030101010101" pitchFamily="2" charset="-122"/>
                <a:sym typeface="Times New Roman" panose="02020603050405020304" pitchFamily="18" charset="0"/>
              </a:rPr>
              <a:t>    </a:t>
            </a:r>
            <a:r>
              <a:rPr sz="2400" u="sng" dirty="0" smtClean="0">
                <a:latin typeface="宋体" panose="02010600030101010101" pitchFamily="2" charset="-122"/>
                <a:ea typeface="宋体" panose="02010600030101010101" pitchFamily="2" charset="-122"/>
                <a:sym typeface="Times New Roman" panose="02020603050405020304" pitchFamily="18" charset="0"/>
              </a:rPr>
              <a:t>  </a:t>
            </a:r>
            <a:r>
              <a:rPr sz="2400" dirty="0" smtClean="0">
                <a:latin typeface="宋体" panose="02010600030101010101" pitchFamily="2" charset="-122"/>
                <a:ea typeface="宋体" panose="02010600030101010101" pitchFamily="2" charset="-122"/>
                <a:sym typeface="Times New Roman" panose="02020603050405020304" pitchFamily="18" charset="0"/>
              </a:rPr>
              <a:t> </a:t>
            </a:r>
          </a:p>
          <a:p>
            <a:pPr fontAlgn="auto">
              <a:lnSpc>
                <a:spcPct val="100000"/>
              </a:lnSpc>
            </a:pPr>
            <a:r>
              <a:rPr sz="2400" dirty="0" smtClean="0">
                <a:latin typeface="宋体" panose="02010600030101010101" pitchFamily="2" charset="-122"/>
                <a:ea typeface="宋体" panose="02010600030101010101" pitchFamily="2" charset="-122"/>
                <a:sym typeface="Times New Roman" panose="02020603050405020304" pitchFamily="18" charset="0"/>
              </a:rPr>
              <a:t> </a:t>
            </a:r>
            <a:r>
              <a:rPr sz="2400" u="sng" dirty="0" smtClean="0">
                <a:latin typeface="宋体" panose="02010600030101010101" pitchFamily="2" charset="-122"/>
                <a:ea typeface="宋体" panose="02010600030101010101" pitchFamily="2" charset="-122"/>
                <a:sym typeface="Times New Roman" panose="02020603050405020304" pitchFamily="18" charset="0"/>
              </a:rPr>
              <a:t>    </a:t>
            </a:r>
            <a:r>
              <a:rPr sz="2400" dirty="0" smtClean="0">
                <a:latin typeface="宋体" panose="02010600030101010101" pitchFamily="2" charset="-122"/>
                <a:ea typeface="宋体" panose="02010600030101010101" pitchFamily="2" charset="-122"/>
                <a:sym typeface="Times New Roman" panose="02020603050405020304" pitchFamily="18" charset="0"/>
              </a:rPr>
              <a:t>（填序号）和图3，说明压力一定时，受力面积越小，压力的作用效果越明显．</a:t>
            </a:r>
          </a:p>
          <a:p>
            <a:pPr fontAlgn="auto">
              <a:lnSpc>
                <a:spcPct val="100000"/>
              </a:lnSpc>
            </a:pPr>
            <a:r>
              <a:rPr sz="2400" dirty="0" smtClean="0">
                <a:latin typeface="宋体" panose="02010600030101010101" pitchFamily="2" charset="-122"/>
                <a:ea typeface="宋体" panose="02010600030101010101" pitchFamily="2" charset="-122"/>
                <a:sym typeface="Times New Roman" panose="02020603050405020304" pitchFamily="18" charset="0"/>
              </a:rPr>
              <a:t>   （3）实验中主要采用的研究方法是</a:t>
            </a:r>
            <a:r>
              <a:rPr sz="2400" u="sng" dirty="0" smtClean="0">
                <a:latin typeface="宋体" panose="02010600030101010101" pitchFamily="2" charset="-122"/>
                <a:ea typeface="宋体" panose="02010600030101010101" pitchFamily="2" charset="-122"/>
                <a:sym typeface="Times New Roman" panose="02020603050405020304" pitchFamily="18" charset="0"/>
              </a:rPr>
              <a:t>         </a:t>
            </a:r>
            <a:r>
              <a:rPr sz="2400" dirty="0" smtClean="0">
                <a:latin typeface="宋体" panose="02010600030101010101" pitchFamily="2" charset="-122"/>
                <a:ea typeface="宋体" panose="02010600030101010101" pitchFamily="2" charset="-122"/>
                <a:sym typeface="Times New Roman" panose="02020603050405020304" pitchFamily="18" charset="0"/>
              </a:rPr>
              <a:t>（选填“控制变量法”或“理想实验法”）．</a:t>
            </a:r>
            <a:endParaRPr lang="en-US" altLang="zh-CN" sz="2400" baseline="30000" dirty="0" smtClean="0">
              <a:latin typeface="宋体" panose="02010600030101010101" pitchFamily="2" charset="-122"/>
              <a:ea typeface="宋体" panose="02010600030101010101" pitchFamily="2" charset="-122"/>
              <a:sym typeface="Times New Roman" panose="02020603050405020304" pitchFamily="18" charset="0"/>
            </a:endParaRPr>
          </a:p>
        </p:txBody>
      </p:sp>
      <p:pic>
        <p:nvPicPr>
          <p:cNvPr id="1073742853" name="图片 1073742852" descr="IMG_25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82745" y="5047615"/>
            <a:ext cx="3635375" cy="123888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37428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0737428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utoUpdateAnimBg="0"/>
      <p:bldP spid="5" grpId="1" bldLvl="0" autoUpdateAnimBg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3"/>
          <p:cNvSpPr>
            <a:spLocks noChangeArrowheads="1"/>
          </p:cNvSpPr>
          <p:nvPr/>
        </p:nvSpPr>
        <p:spPr bwMode="auto">
          <a:xfrm>
            <a:off x="1426210" y="503555"/>
            <a:ext cx="9784715" cy="58515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kumimoji="0" lang="en-US" altLang="zh-CN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【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解析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】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（1）实验中，海绵的凹陷程度越大，压力作用效果越明显，即压力的作用效果是通过比较海绵的凹陷程度来反映的；</a:t>
            </a:r>
            <a:r>
              <a:rPr lang="en-US" altLang="zh-CN" sz="2400" dirty="0" smtClean="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sym typeface="Times New Roman" panose="02020603050405020304" pitchFamily="18" charset="0"/>
              </a:rPr>
              <a:t>我们一般选择海绵、泡沫塑料、沙子等较易形变的材料，如果用沙子代替海绵做此实验，则仍然可以完成本次实验；（2）由图1和图2可知，受力面积相同，而压力不同，压力越大，海绵的凹陷程度越大，压力的作用效果越明显，故可得到的结论是：受力面积一定时，压力越大，压力的作用效果越明显；由图2和图3可知，压力相同而受力面积不同，受力面积越小，海绵凹陷程度越大，力的作用效果越明显，由此可知：压力相同，受力面积越小，压力的作用效果越明显；（3）1、2两图比较，受力面积相同，压力不同；2、3两图比较，压力相同，受力面积不同，用到的科学研究方法是控制变量法．</a:t>
            </a:r>
          </a:p>
          <a:p>
            <a:pPr marL="0" marR="0" lvl="0" indent="0" algn="l" defTabSz="914400" rtl="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sz="240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  【</a:t>
            </a:r>
            <a:r>
              <a:rPr lang="zh-CN" altLang="en-US" sz="240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答案</a:t>
            </a:r>
            <a:r>
              <a:rPr lang="en-US" altLang="zh-CN" sz="240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】</a:t>
            </a:r>
            <a:r>
              <a:rPr lang="zh-CN" altLang="en-US" sz="240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（</a:t>
            </a:r>
            <a:r>
              <a:rPr lang="en-US" altLang="zh-CN" sz="2400" dirty="0" smtClean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1）形变  可以 （2）越大  2 （3）控制变量法</a:t>
            </a:r>
            <a:r>
              <a:rPr lang="en-US" altLang="zh-CN" sz="2400" dirty="0" smtClean="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sym typeface="Times New Roman" panose="02020603050405020304" pitchFamily="18" charset="0"/>
              </a:rPr>
              <a:t>		  </a:t>
            </a:r>
            <a:endParaRPr kumimoji="0" lang="en-US" altLang="zh-CN" sz="2400" b="0" i="0" baseline="0" dirty="0" smtClean="0">
              <a:ln>
                <a:noFill/>
              </a:ln>
              <a:solidFill>
                <a:schemeClr val="tx1"/>
              </a:solidFill>
              <a:effectLst/>
              <a:uFillTx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779034" y="323940"/>
            <a:ext cx="8801879" cy="6277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实验二  探究液体内部压强的特点</a:t>
            </a:r>
            <a:endParaRPr lang="en-US" altLang="zh-CN" sz="2800" b="1" dirty="0" smtClean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考查要点：</a:t>
            </a:r>
            <a:endParaRPr lang="en-US" altLang="zh-CN" sz="2400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1.</a:t>
            </a:r>
            <a:r>
              <a:rPr lang="zh-CN" altLang="en-US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实验前要检查装置的气密性：用手轻压金属盒上的橡皮膜，观察</a:t>
            </a:r>
            <a:r>
              <a:rPr lang="en-US" altLang="zh-CN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U</a:t>
            </a:r>
            <a:r>
              <a:rPr lang="zh-CN" altLang="en-US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形管中的液柱是否变化，若漏气，两液柱高度始终相同</a:t>
            </a:r>
            <a:r>
              <a:rPr lang="en-US" altLang="zh-CN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2.</a:t>
            </a:r>
            <a:r>
              <a:rPr lang="zh-CN" altLang="en-US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实验前，若</a:t>
            </a:r>
            <a:r>
              <a:rPr lang="en-US" altLang="zh-CN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U</a:t>
            </a:r>
            <a:r>
              <a:rPr lang="zh-CN" altLang="en-US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形管中出现液面不相平，则调节方法是：拆除橡皮重新安装</a:t>
            </a:r>
            <a:r>
              <a:rPr lang="en-US" altLang="zh-CN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3.</a:t>
            </a:r>
            <a:r>
              <a:rPr lang="zh-CN" altLang="en-US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转换法的应用：液体压强的大小通过</a:t>
            </a:r>
            <a:r>
              <a:rPr lang="en-US" altLang="zh-CN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U</a:t>
            </a:r>
            <a:r>
              <a:rPr lang="zh-CN" altLang="en-US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形管中液面的高度差来体现，高度差越大，液体的压强越大</a:t>
            </a:r>
            <a:r>
              <a:rPr lang="en-US" altLang="zh-CN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4.</a:t>
            </a:r>
            <a:r>
              <a:rPr lang="zh-CN" altLang="en-US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控制变量法的应用</a:t>
            </a:r>
            <a:r>
              <a:rPr lang="en-US" altLang="zh-CN" sz="2400" dirty="0" smtClean="0">
                <a:latin typeface="宋体" panose="02010600030101010101" pitchFamily="2" charset="-122"/>
                <a:ea typeface="宋体" panose="02010600030101010101" pitchFamily="2" charset="-122"/>
                <a:sym typeface="Wingdings" panose="05000000000000000000" pitchFamily="2" charset="2"/>
              </a:rPr>
              <a:t>:(1)</a:t>
            </a:r>
            <a:r>
              <a:rPr lang="zh-CN" altLang="en-US" sz="2400" dirty="0" smtClean="0">
                <a:latin typeface="宋体" panose="02010600030101010101" pitchFamily="2" charset="-122"/>
                <a:ea typeface="宋体" panose="02010600030101010101" pitchFamily="2" charset="-122"/>
                <a:sym typeface="Wingdings" panose="05000000000000000000" pitchFamily="2" charset="2"/>
              </a:rPr>
              <a:t>探究液体内部压强与方向的关系，控制金属盒在同种液体，相同深度，不同方向进行实验；</a:t>
            </a:r>
            <a:r>
              <a:rPr lang="en-US" altLang="zh-CN" sz="2400" dirty="0" smtClean="0">
                <a:latin typeface="宋体" panose="02010600030101010101" pitchFamily="2" charset="-122"/>
                <a:ea typeface="宋体" panose="02010600030101010101" pitchFamily="2" charset="-122"/>
                <a:sym typeface="Wingdings" panose="05000000000000000000" pitchFamily="2" charset="2"/>
              </a:rPr>
              <a:t>(2)</a:t>
            </a:r>
            <a:r>
              <a:rPr lang="zh-CN" altLang="en-US" sz="2400" dirty="0" smtClean="0">
                <a:latin typeface="宋体" panose="02010600030101010101" pitchFamily="2" charset="-122"/>
                <a:ea typeface="宋体" panose="02010600030101010101" pitchFamily="2" charset="-122"/>
                <a:sym typeface="Wingdings" panose="05000000000000000000" pitchFamily="2" charset="2"/>
              </a:rPr>
              <a:t>探究液体内部压强与深度的关系，控制金属盒在同种液体，同一</a:t>
            </a:r>
            <a:r>
              <a:rPr lang="zh-CN" altLang="en-US" sz="2400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方向，</a:t>
            </a:r>
            <a:endParaRPr lang="en-US" altLang="zh-CN" sz="2400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4"/>
          <p:cNvSpPr txBox="1">
            <a:spLocks noChangeArrowheads="1"/>
          </p:cNvSpPr>
          <p:nvPr/>
        </p:nvSpPr>
        <p:spPr bwMode="auto">
          <a:xfrm>
            <a:off x="1755550" y="1142578"/>
            <a:ext cx="8437562" cy="384619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不同的深度进行实验；（</a:t>
            </a:r>
            <a:r>
              <a:rPr lang="en-US" altLang="zh-CN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3</a:t>
            </a:r>
            <a:r>
              <a:rPr lang="zh-CN" altLang="en-US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）探究液体内部压强与密度的关系，控制金属盒在相同的深度，相同的方向，不同种液体中进行实验</a:t>
            </a:r>
            <a:r>
              <a:rPr lang="en-US" altLang="zh-CN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5.</a:t>
            </a:r>
            <a:r>
              <a:rPr lang="zh-CN" altLang="en-US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实验结论：在液体内部的同一深度，向各个方向的压强都相等</a:t>
            </a:r>
            <a:r>
              <a:rPr lang="en-US" altLang="zh-CN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zh-CN" altLang="en-US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深度越深，压强越大</a:t>
            </a:r>
            <a:r>
              <a:rPr lang="en-US" altLang="zh-CN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zh-CN" altLang="en-US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液体内部压强的大小还跟液体的密度有关，在深度相同时，液体的密度越大，压强越大</a:t>
            </a:r>
            <a:r>
              <a:rPr lang="en-US" altLang="zh-CN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endParaRPr lang="en-US" sz="2400" dirty="0" smtClean="0"/>
          </a:p>
          <a:p>
            <a:r>
              <a:rPr lang="en-US" sz="2800" b="1" dirty="0" smtClean="0">
                <a:solidFill>
                  <a:srgbClr val="0066CC"/>
                </a:solidFill>
              </a:rPr>
              <a:t>  </a:t>
            </a:r>
            <a:r>
              <a:rPr lang="zh-CN" altLang="en-US" sz="2800" b="1" dirty="0" smtClean="0">
                <a:solidFill>
                  <a:srgbClr val="000000"/>
                </a:solidFill>
              </a:rPr>
              <a:t>   </a:t>
            </a:r>
            <a:endParaRPr lang="en-US" sz="2800" b="1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2"/>
          <p:cNvSpPr txBox="1">
            <a:spLocks noChangeArrowheads="1"/>
          </p:cNvSpPr>
          <p:nvPr/>
        </p:nvSpPr>
        <p:spPr bwMode="auto">
          <a:xfrm>
            <a:off x="1384300" y="567055"/>
            <a:ext cx="9651365" cy="34150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sz="2400" dirty="0" smtClean="0">
                <a:latin typeface="宋体" panose="02010600030101010101" pitchFamily="2" charset="-122"/>
                <a:ea typeface="宋体" panose="02010600030101010101" pitchFamily="2" charset="-122"/>
                <a:sym typeface="Times New Roman" panose="02020603050405020304" pitchFamily="18" charset="0"/>
              </a:rPr>
              <a:t>    2.</a:t>
            </a:r>
            <a:r>
              <a:rPr lang="en-US" sz="24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Times New Roman" panose="02020603050405020304" pitchFamily="18" charset="0"/>
              </a:rPr>
              <a:t>(2017</a:t>
            </a:r>
            <a:r>
              <a:rPr lang="zh-CN" altLang="en-US" sz="24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Times New Roman" panose="02020603050405020304" pitchFamily="18" charset="0"/>
              </a:rPr>
              <a:t>年南京</a:t>
            </a:r>
            <a:r>
              <a:rPr lang="en-US" sz="24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Times New Roman" panose="02020603050405020304" pitchFamily="18" charset="0"/>
              </a:rPr>
              <a:t>)</a:t>
            </a:r>
            <a:r>
              <a:rPr sz="2400" dirty="0" smtClean="0">
                <a:latin typeface="宋体" panose="02010600030101010101" pitchFamily="2" charset="-122"/>
                <a:ea typeface="宋体" panose="02010600030101010101" pitchFamily="2" charset="-122"/>
                <a:sym typeface="Times New Roman" panose="02020603050405020304" pitchFamily="18" charset="0"/>
              </a:rPr>
              <a:t>小明用如图甲所示的装置，探究影响液体内部压强的因素．</a:t>
            </a:r>
          </a:p>
          <a:p>
            <a:pPr fontAlgn="auto">
              <a:lnSpc>
                <a:spcPct val="150000"/>
              </a:lnSpc>
            </a:pPr>
            <a:r>
              <a:rPr sz="2400" dirty="0" smtClean="0">
                <a:latin typeface="宋体" panose="02010600030101010101" pitchFamily="2" charset="-122"/>
                <a:ea typeface="宋体" panose="02010600030101010101" pitchFamily="2" charset="-122"/>
                <a:sym typeface="Times New Roman" panose="02020603050405020304" pitchFamily="18" charset="0"/>
              </a:rPr>
              <a:t>   （1）在图乙中，将橡皮膜先后放在</a:t>
            </a:r>
            <a:r>
              <a:rPr lang="en-US" sz="2400" dirty="0" smtClean="0">
                <a:latin typeface="宋体" panose="02010600030101010101" pitchFamily="2" charset="-122"/>
                <a:ea typeface="宋体" panose="02010600030101010101" pitchFamily="2" charset="-122"/>
                <a:sym typeface="Times New Roman" panose="02020603050405020304" pitchFamily="18" charset="0"/>
              </a:rPr>
              <a:t>a</a:t>
            </a:r>
            <a:r>
              <a:rPr sz="2400" dirty="0" smtClean="0">
                <a:latin typeface="宋体" panose="02010600030101010101" pitchFamily="2" charset="-122"/>
                <a:ea typeface="宋体" panose="02010600030101010101" pitchFamily="2" charset="-122"/>
                <a:sym typeface="Times New Roman" panose="02020603050405020304" pitchFamily="18" charset="0"/>
              </a:rPr>
              <a:t>、b位置处可知，同种液体，     </a:t>
            </a:r>
            <a:r>
              <a:rPr sz="2400" u="sng" dirty="0" smtClean="0">
                <a:latin typeface="宋体" panose="02010600030101010101" pitchFamily="2" charset="-122"/>
                <a:ea typeface="宋体" panose="02010600030101010101" pitchFamily="2" charset="-122"/>
                <a:sym typeface="Times New Roman" panose="02020603050405020304" pitchFamily="18" charset="0"/>
              </a:rPr>
              <a:t>   </a:t>
            </a:r>
            <a:r>
              <a:rPr sz="2400" dirty="0" smtClean="0">
                <a:latin typeface="宋体" panose="02010600030101010101" pitchFamily="2" charset="-122"/>
                <a:ea typeface="宋体" panose="02010600030101010101" pitchFamily="2" charset="-122"/>
                <a:sym typeface="Times New Roman" panose="02020603050405020304" pitchFamily="18" charset="0"/>
              </a:rPr>
              <a:t>   </a:t>
            </a:r>
            <a:endParaRPr sz="2400" u="sng" dirty="0" smtClean="0">
              <a:latin typeface="宋体" panose="02010600030101010101" pitchFamily="2" charset="-122"/>
              <a:ea typeface="宋体" panose="02010600030101010101" pitchFamily="2" charset="-122"/>
              <a:sym typeface="Times New Roman" panose="02020603050405020304" pitchFamily="18" charset="0"/>
            </a:endParaRPr>
          </a:p>
          <a:p>
            <a:pPr fontAlgn="auto">
              <a:lnSpc>
                <a:spcPct val="150000"/>
              </a:lnSpc>
            </a:pPr>
            <a:r>
              <a:rPr sz="2400" u="sng" dirty="0" smtClean="0">
                <a:latin typeface="宋体" panose="02010600030101010101" pitchFamily="2" charset="-122"/>
                <a:ea typeface="宋体" panose="02010600030101010101" pitchFamily="2" charset="-122"/>
                <a:sym typeface="Times New Roman" panose="02020603050405020304" pitchFamily="18" charset="0"/>
              </a:rPr>
              <a:t>       </a:t>
            </a:r>
            <a:r>
              <a:rPr sz="2400" dirty="0" smtClean="0">
                <a:latin typeface="宋体" panose="02010600030101010101" pitchFamily="2" charset="-122"/>
                <a:ea typeface="宋体" panose="02010600030101010101" pitchFamily="2" charset="-122"/>
                <a:sym typeface="Times New Roman" panose="02020603050405020304" pitchFamily="18" charset="0"/>
              </a:rPr>
              <a:t>越大，压强越大，支持该结论的实验现象</a:t>
            </a:r>
            <a:r>
              <a:rPr lang="en-US" sz="2400" dirty="0" smtClean="0">
                <a:latin typeface="宋体" panose="02010600030101010101" pitchFamily="2" charset="-122"/>
                <a:ea typeface="宋体" panose="02010600030101010101" pitchFamily="2" charset="-122"/>
                <a:sym typeface="Times New Roman" panose="02020603050405020304" pitchFamily="18" charset="0"/>
              </a:rPr>
              <a:t>:</a:t>
            </a:r>
            <a:r>
              <a:rPr lang="en-US" sz="2400" u="sng" dirty="0" smtClean="0">
                <a:latin typeface="宋体" panose="02010600030101010101" pitchFamily="2" charset="-122"/>
                <a:ea typeface="宋体" panose="02010600030101010101" pitchFamily="2" charset="-122"/>
                <a:sym typeface="Times New Roman" panose="02020603050405020304" pitchFamily="18" charset="0"/>
              </a:rPr>
              <a:t>              </a:t>
            </a:r>
            <a:r>
              <a:rPr lang="en-US" altLang="zh-CN" sz="2400" dirty="0" smtClean="0">
                <a:latin typeface="宋体" panose="02010600030101010101" pitchFamily="2" charset="-122"/>
                <a:ea typeface="宋体" panose="02010600030101010101" pitchFamily="2" charset="-122"/>
                <a:sym typeface="Times New Roman" panose="02020603050405020304" pitchFamily="18" charset="0"/>
              </a:rPr>
              <a:t>.</a:t>
            </a:r>
            <a:r>
              <a:rPr sz="2400" dirty="0" smtClean="0">
                <a:latin typeface="宋体" panose="02010600030101010101" pitchFamily="2" charset="-122"/>
                <a:ea typeface="宋体" panose="02010600030101010101" pitchFamily="2" charset="-122"/>
                <a:sym typeface="Times New Roman" panose="02020603050405020304" pitchFamily="18" charset="0"/>
              </a:rPr>
              <a:t>  </a:t>
            </a:r>
          </a:p>
          <a:p>
            <a:pPr fontAlgn="auto">
              <a:lnSpc>
                <a:spcPct val="150000"/>
              </a:lnSpc>
            </a:pPr>
            <a:r>
              <a:rPr sz="2400" dirty="0" smtClean="0">
                <a:latin typeface="宋体" panose="02010600030101010101" pitchFamily="2" charset="-122"/>
                <a:ea typeface="宋体" panose="02010600030101010101" pitchFamily="2" charset="-122"/>
                <a:sym typeface="Times New Roman" panose="02020603050405020304" pitchFamily="18" charset="0"/>
              </a:rPr>
              <a:t>   （2）为了探究密度对液体内部压强的影响，还需将橡皮膜放在图丙中</a:t>
            </a:r>
            <a:r>
              <a:rPr sz="2400" u="sng" dirty="0" smtClean="0">
                <a:latin typeface="宋体" panose="02010600030101010101" pitchFamily="2" charset="-122"/>
                <a:ea typeface="宋体" panose="02010600030101010101" pitchFamily="2" charset="-122"/>
                <a:sym typeface="Times New Roman" panose="02020603050405020304" pitchFamily="18" charset="0"/>
              </a:rPr>
              <a:t>    </a:t>
            </a:r>
            <a:r>
              <a:rPr sz="2400" dirty="0" smtClean="0">
                <a:latin typeface="宋体" panose="02010600030101010101" pitchFamily="2" charset="-122"/>
                <a:ea typeface="宋体" panose="02010600030101010101" pitchFamily="2" charset="-122"/>
                <a:sym typeface="Times New Roman" panose="02020603050405020304" pitchFamily="18" charset="0"/>
              </a:rPr>
              <a:t>（选填“c”或“d”）位置处.</a:t>
            </a:r>
            <a:endParaRPr lang="en-US" altLang="zh-CN" sz="2400" baseline="30000" dirty="0" smtClean="0">
              <a:latin typeface="宋体" panose="02010600030101010101" pitchFamily="2" charset="-122"/>
              <a:ea typeface="宋体" panose="02010600030101010101" pitchFamily="2" charset="-122"/>
              <a:sym typeface="Times New Roman" panose="02020603050405020304" pitchFamily="18" charset="0"/>
            </a:endParaRPr>
          </a:p>
        </p:txBody>
      </p:sp>
      <p:pic>
        <p:nvPicPr>
          <p:cNvPr id="1073742854" name="图片 1073742853" descr="IMG_25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43300" y="4144645"/>
            <a:ext cx="4725670" cy="178054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37428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0737428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utoUpdateAnimBg="0"/>
      <p:bldP spid="5" grpId="1" bldLvl="0" autoUpdateAnimBg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3"/>
          <p:cNvSpPr>
            <a:spLocks noChangeArrowheads="1"/>
          </p:cNvSpPr>
          <p:nvPr/>
        </p:nvSpPr>
        <p:spPr bwMode="auto">
          <a:xfrm>
            <a:off x="1617345" y="567055"/>
            <a:ext cx="9258300" cy="37846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kumimoji="0" lang="en-US" altLang="zh-CN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【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解析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】</a:t>
            </a:r>
            <a:r>
              <a:rPr kumimoji="0" lang="en-US" altLang="zh-CN" sz="24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（1）将橡皮膜先后放在a、b位置处，b的位置要比a的位置深，故b的压强大，则会看到U型管内液面的高度差大；（2）探究密度对液体内部压强的影响时应控制深度相同，故应将橡皮膜放在图丙中c位置处</a:t>
            </a:r>
            <a:r>
              <a:rPr lang="en-US" altLang="zh-CN" sz="2400" dirty="0" smtClean="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sym typeface="Times New Roman" panose="02020603050405020304" pitchFamily="18" charset="0"/>
              </a:rPr>
              <a:t>.</a:t>
            </a:r>
          </a:p>
          <a:p>
            <a:pPr marL="0" marR="0" lvl="0" indent="0" algn="l" defTabSz="914400" rt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sz="240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  【</a:t>
            </a:r>
            <a:r>
              <a:rPr lang="zh-CN" altLang="en-US" sz="240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答案</a:t>
            </a:r>
            <a:r>
              <a:rPr lang="en-US" altLang="zh-CN" sz="240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】</a:t>
            </a:r>
            <a:r>
              <a:rPr lang="en-US" altLang="zh-CN" sz="240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（1）深度  橡皮膜所处的深度越深，U型管液面高度差越大 （2）c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sz="2400" dirty="0" smtClean="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sym typeface="Times New Roman" panose="02020603050405020304" pitchFamily="18" charset="0"/>
              </a:rPr>
              <a:t>		  </a:t>
            </a:r>
            <a:endParaRPr kumimoji="0" lang="en-US" altLang="zh-CN" sz="2400" b="0" i="0" baseline="0" dirty="0" smtClean="0">
              <a:ln>
                <a:noFill/>
              </a:ln>
              <a:solidFill>
                <a:schemeClr val="tx1"/>
              </a:solidFill>
              <a:effectLst/>
              <a:uFillTx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552642" y="342535"/>
            <a:ext cx="1897742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3200" dirty="0">
                <a:solidFill>
                  <a:srgbClr val="00B0F0"/>
                </a:solidFill>
              </a:rPr>
              <a:t>真题体验</a:t>
            </a:r>
            <a:r>
              <a:rPr lang="zh-CN" altLang="zh-CN" sz="3200" dirty="0"/>
              <a:t>  </a:t>
            </a:r>
            <a:endParaRPr lang="zh-CN" altLang="en-US" sz="3200" dirty="0"/>
          </a:p>
        </p:txBody>
      </p:sp>
      <p:sp>
        <p:nvSpPr>
          <p:cNvPr id="43010" name="Rectangle 2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5" name="Text Box 2"/>
          <p:cNvSpPr txBox="1">
            <a:spLocks noChangeArrowheads="1"/>
          </p:cNvSpPr>
          <p:nvPr/>
        </p:nvSpPr>
        <p:spPr bwMode="auto">
          <a:xfrm>
            <a:off x="1498600" y="921385"/>
            <a:ext cx="9297670" cy="50774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just" fontAlgn="auto">
              <a:lnSpc>
                <a:spcPct val="150000"/>
              </a:lnSpc>
            </a:pPr>
            <a:r>
              <a:rPr lang="en-US" altLang="zh-CN" sz="2400" dirty="0" smtClean="0">
                <a:latin typeface="宋体" panose="02010600030101010101" pitchFamily="2" charset="-122"/>
                <a:ea typeface="宋体" panose="02010600030101010101" pitchFamily="2" charset="-122"/>
                <a:sym typeface="Times New Roman" panose="02020603050405020304" pitchFamily="18" charset="0"/>
              </a:rPr>
              <a:t>    1.</a:t>
            </a:r>
            <a:r>
              <a:rPr lang="zh-CN" altLang="en-US" sz="24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Times New Roman" panose="02020603050405020304" pitchFamily="18" charset="0"/>
              </a:rPr>
              <a:t>（</a:t>
            </a:r>
            <a:r>
              <a:rPr lang="en-US" altLang="zh-CN" sz="24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Times New Roman" panose="02020603050405020304" pitchFamily="18" charset="0"/>
              </a:rPr>
              <a:t>2017</a:t>
            </a:r>
            <a:r>
              <a:rPr lang="zh-CN" altLang="en-US" sz="24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Times New Roman" panose="02020603050405020304" pitchFamily="18" charset="0"/>
              </a:rPr>
              <a:t>年武汉）</a:t>
            </a:r>
            <a:r>
              <a:rPr lang="en-US" altLang="zh-CN" sz="2400" dirty="0" smtClean="0">
                <a:latin typeface="宋体" panose="02010600030101010101" pitchFamily="2" charset="-122"/>
                <a:ea typeface="宋体" panose="02010600030101010101" pitchFamily="2" charset="-122"/>
                <a:sym typeface="Times New Roman" panose="02020603050405020304" pitchFamily="18" charset="0"/>
              </a:rPr>
              <a:t>如图所示，用力将图钉按在墙壁上，下列说法正确的是                                           （　　）</a:t>
            </a:r>
          </a:p>
          <a:p>
            <a:pPr fontAlgn="auto">
              <a:lnSpc>
                <a:spcPct val="150000"/>
              </a:lnSpc>
            </a:pPr>
            <a:endParaRPr lang="en-US" altLang="zh-CN" sz="2400" dirty="0" smtClean="0">
              <a:latin typeface="宋体" panose="02010600030101010101" pitchFamily="2" charset="-122"/>
              <a:ea typeface="宋体" panose="02010600030101010101" pitchFamily="2" charset="-122"/>
              <a:sym typeface="Times New Roman" panose="02020603050405020304" pitchFamily="18" charset="0"/>
            </a:endParaRPr>
          </a:p>
          <a:p>
            <a:pPr fontAlgn="auto">
              <a:lnSpc>
                <a:spcPct val="150000"/>
              </a:lnSpc>
            </a:pPr>
            <a:endParaRPr lang="en-US" altLang="zh-CN" sz="2400" dirty="0" smtClean="0">
              <a:latin typeface="宋体" panose="02010600030101010101" pitchFamily="2" charset="-122"/>
              <a:ea typeface="宋体" panose="02010600030101010101" pitchFamily="2" charset="-122"/>
              <a:sym typeface="Times New Roman" panose="02020603050405020304" pitchFamily="18" charset="0"/>
            </a:endParaRPr>
          </a:p>
          <a:p>
            <a:pPr fontAlgn="auto">
              <a:lnSpc>
                <a:spcPct val="150000"/>
              </a:lnSpc>
            </a:pPr>
            <a:endParaRPr lang="en-US" altLang="zh-CN" sz="2400" dirty="0" smtClean="0">
              <a:latin typeface="宋体" panose="02010600030101010101" pitchFamily="2" charset="-122"/>
              <a:ea typeface="宋体" panose="02010600030101010101" pitchFamily="2" charset="-122"/>
              <a:sym typeface="Times New Roman" panose="02020603050405020304" pitchFamily="18" charset="0"/>
            </a:endParaRPr>
          </a:p>
          <a:p>
            <a:pPr fontAlgn="auto">
              <a:lnSpc>
                <a:spcPct val="150000"/>
              </a:lnSpc>
            </a:pPr>
            <a:r>
              <a:rPr lang="en-US" altLang="zh-CN" sz="2400" dirty="0" smtClean="0">
                <a:latin typeface="宋体" panose="02010600030101010101" pitchFamily="2" charset="-122"/>
                <a:ea typeface="宋体" panose="02010600030101010101" pitchFamily="2" charset="-122"/>
                <a:sym typeface="Times New Roman" panose="02020603050405020304" pitchFamily="18" charset="0"/>
              </a:rPr>
              <a:t>    A．手指对钉帽的压力小于墙壁对钉尖的压力</a:t>
            </a:r>
          </a:p>
          <a:p>
            <a:pPr fontAlgn="auto">
              <a:lnSpc>
                <a:spcPct val="150000"/>
              </a:lnSpc>
            </a:pPr>
            <a:r>
              <a:rPr lang="en-US" altLang="zh-CN" sz="2400" dirty="0" smtClean="0">
                <a:latin typeface="宋体" panose="02010600030101010101" pitchFamily="2" charset="-122"/>
                <a:ea typeface="宋体" panose="02010600030101010101" pitchFamily="2" charset="-122"/>
                <a:sym typeface="Times New Roman" panose="02020603050405020304" pitchFamily="18" charset="0"/>
              </a:rPr>
              <a:t>    B．手指对钉帽的压力大于钉尖对墙壁的压力</a:t>
            </a:r>
          </a:p>
          <a:p>
            <a:pPr fontAlgn="auto">
              <a:lnSpc>
                <a:spcPct val="150000"/>
              </a:lnSpc>
            </a:pPr>
            <a:r>
              <a:rPr lang="en-US" altLang="zh-CN" sz="2400" dirty="0" smtClean="0">
                <a:latin typeface="宋体" panose="02010600030101010101" pitchFamily="2" charset="-122"/>
                <a:ea typeface="宋体" panose="02010600030101010101" pitchFamily="2" charset="-122"/>
                <a:sym typeface="Times New Roman" panose="02020603050405020304" pitchFamily="18" charset="0"/>
              </a:rPr>
              <a:t>    C．手指对钉帽的压强等于钉尖对墙壁的压强</a:t>
            </a:r>
          </a:p>
          <a:p>
            <a:pPr fontAlgn="auto">
              <a:lnSpc>
                <a:spcPct val="150000"/>
              </a:lnSpc>
            </a:pPr>
            <a:r>
              <a:rPr lang="en-US" altLang="zh-CN" sz="2400" dirty="0" smtClean="0">
                <a:latin typeface="宋体" panose="02010600030101010101" pitchFamily="2" charset="-122"/>
                <a:ea typeface="宋体" panose="02010600030101010101" pitchFamily="2" charset="-122"/>
                <a:sym typeface="Times New Roman" panose="02020603050405020304" pitchFamily="18" charset="0"/>
              </a:rPr>
              <a:t>    D．钉尖对墙壁的压力和墙壁对钉尖的压力是相互作用力</a:t>
            </a:r>
            <a:endParaRPr lang="en-US" altLang="zh-CN" sz="2400" baseline="30000" dirty="0" smtClean="0">
              <a:latin typeface="宋体" panose="02010600030101010101" pitchFamily="2" charset="-122"/>
              <a:ea typeface="宋体" panose="02010600030101010101" pitchFamily="2" charset="-122"/>
              <a:sym typeface="Times New Roman" panose="02020603050405020304" pitchFamily="18" charset="0"/>
            </a:endParaRPr>
          </a:p>
        </p:txBody>
      </p:sp>
      <p:pic>
        <p:nvPicPr>
          <p:cNvPr id="1073742855" name="图片 1073742854" descr="IMG_25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9625" y="2246630"/>
            <a:ext cx="1219200" cy="145542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37428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0737428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utoUpdateAnimBg="0"/>
      <p:bldP spid="5" grpId="1" bldLvl="0" autoUpdateAnimBg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579312" y="368570"/>
            <a:ext cx="1897742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3200" dirty="0">
                <a:solidFill>
                  <a:srgbClr val="00B0F0"/>
                </a:solidFill>
              </a:rPr>
              <a:t>真题体验</a:t>
            </a:r>
            <a:r>
              <a:rPr lang="zh-CN" altLang="zh-CN" sz="3200" dirty="0"/>
              <a:t>  </a:t>
            </a:r>
            <a:endParaRPr lang="zh-CN" altLang="en-US" sz="3200" dirty="0"/>
          </a:p>
        </p:txBody>
      </p:sp>
      <p:sp>
        <p:nvSpPr>
          <p:cNvPr id="7" name="Rectangle 3"/>
          <p:cNvSpPr>
            <a:spLocks noChangeArrowheads="1"/>
          </p:cNvSpPr>
          <p:nvPr/>
        </p:nvSpPr>
        <p:spPr bwMode="auto">
          <a:xfrm>
            <a:off x="1174115" y="1046163"/>
            <a:ext cx="10542270" cy="544639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kumimoji="0" lang="en-US" altLang="zh-CN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【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解析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】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固体可以传递压力，用手给钉帽施加压力，图钉会把这个力大小不变的传递给墙壁，所以手指对钉帽的压力等于钉尖对墙壁的压力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故B错误；手指对钉帽的压力等于钉尖对墙壁的压力，而钉帽的面积较大，即受力面积较大，根据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p 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/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en-US" altLang="zh-CN" sz="2400" dirty="0" smtClean="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sym typeface="Times New Roman" panose="02020603050405020304" pitchFamily="18" charset="0"/>
              </a:rPr>
              <a:t>可知，手指对钉帽的压强小于钉尖对墙壁的压强</a:t>
            </a:r>
            <a:r>
              <a:rPr lang="zh-CN" altLang="en-US" sz="2400" dirty="0" smtClean="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sym typeface="Times New Roman" panose="02020603050405020304" pitchFamily="18" charset="0"/>
              </a:rPr>
              <a:t>，</a:t>
            </a:r>
            <a:r>
              <a:rPr lang="en-US" altLang="zh-CN" sz="2400" dirty="0" smtClean="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sym typeface="Times New Roman" panose="02020603050405020304" pitchFamily="18" charset="0"/>
              </a:rPr>
              <a:t>故C错误；钉尖对墙壁的压力和墙壁对钉尖的压力，它们大小相等、方向相反、作用在不同物体上，是一对相互作用力，故D正确；由BD的解答可知，手指对钉帽的压力等于钉尖对墙壁的压力，而钉尖对墙壁的压力等于墙壁对钉尖的压力，所以，手指对钉帽的压力等于墙壁对钉尖的压力</a:t>
            </a:r>
            <a:r>
              <a:rPr lang="zh-CN" altLang="en-US" sz="2400" dirty="0" smtClean="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sym typeface="Times New Roman" panose="02020603050405020304" pitchFamily="18" charset="0"/>
              </a:rPr>
              <a:t>，</a:t>
            </a:r>
            <a:r>
              <a:rPr lang="en-US" altLang="zh-CN" sz="2400" dirty="0" smtClean="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sym typeface="Times New Roman" panose="02020603050405020304" pitchFamily="18" charset="0"/>
              </a:rPr>
              <a:t>故A错误.</a:t>
            </a:r>
          </a:p>
          <a:p>
            <a:pPr marL="0" marR="0" lvl="0" indent="0" algn="l" defTabSz="914400" rt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sz="240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  【</a:t>
            </a:r>
            <a:r>
              <a:rPr lang="zh-CN" altLang="en-US" sz="240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答案</a:t>
            </a:r>
            <a:r>
              <a:rPr lang="en-US" altLang="zh-CN" sz="240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】</a:t>
            </a:r>
            <a:r>
              <a:rPr lang="en-US" altLang="zh-CN" sz="240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C</a:t>
            </a:r>
            <a:endParaRPr lang="en-US" altLang="zh-CN" sz="2400" dirty="0" smtClean="0">
              <a:ln>
                <a:noFill/>
              </a:ln>
              <a:solidFill>
                <a:schemeClr val="tx1"/>
              </a:solidFill>
              <a:effectLst/>
              <a:uFillTx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sz="2400" dirty="0" smtClean="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sym typeface="Times New Roman" panose="02020603050405020304" pitchFamily="18" charset="0"/>
              </a:rPr>
              <a:t>		  </a:t>
            </a:r>
            <a:endParaRPr kumimoji="0" lang="en-US" altLang="zh-CN" sz="2400" b="0" i="0" baseline="0" dirty="0" smtClean="0">
              <a:ln>
                <a:noFill/>
              </a:ln>
              <a:solidFill>
                <a:schemeClr val="tx1"/>
              </a:solidFill>
              <a:effectLst/>
              <a:uFillTx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613602" y="359680"/>
            <a:ext cx="1897742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3200" dirty="0">
                <a:solidFill>
                  <a:srgbClr val="00B0F0"/>
                </a:solidFill>
              </a:rPr>
              <a:t>真题体验</a:t>
            </a:r>
            <a:r>
              <a:rPr lang="zh-CN" altLang="zh-CN" sz="3200" dirty="0"/>
              <a:t>  </a:t>
            </a:r>
            <a:endParaRPr lang="zh-CN" altLang="en-US" sz="3200" dirty="0"/>
          </a:p>
        </p:txBody>
      </p:sp>
      <p:sp>
        <p:nvSpPr>
          <p:cNvPr id="5" name="Text Box 2"/>
          <p:cNvSpPr txBox="1">
            <a:spLocks noChangeArrowheads="1"/>
          </p:cNvSpPr>
          <p:nvPr/>
        </p:nvSpPr>
        <p:spPr bwMode="auto">
          <a:xfrm>
            <a:off x="1376680" y="938530"/>
            <a:ext cx="8806180" cy="49479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2400" dirty="0" smtClean="0">
                <a:latin typeface="宋体" panose="02010600030101010101" pitchFamily="2" charset="-122"/>
                <a:ea typeface="宋体" panose="02010600030101010101" pitchFamily="2" charset="-122"/>
                <a:sym typeface="Times New Roman" panose="02020603050405020304" pitchFamily="18" charset="0"/>
              </a:rPr>
              <a:t>    2.</a:t>
            </a:r>
            <a:r>
              <a:rPr lang="en-US" altLang="zh-CN" sz="24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Times New Roman" panose="02020603050405020304" pitchFamily="18" charset="0"/>
              </a:rPr>
              <a:t>(2017</a:t>
            </a:r>
            <a:r>
              <a:rPr lang="zh-CN" altLang="en-US" sz="24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Times New Roman" panose="02020603050405020304" pitchFamily="18" charset="0"/>
              </a:rPr>
              <a:t>年温州</a:t>
            </a:r>
            <a:r>
              <a:rPr lang="en-US" altLang="zh-CN" sz="24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Times New Roman" panose="02020603050405020304" pitchFamily="18" charset="0"/>
              </a:rPr>
              <a:t>)</a:t>
            </a:r>
            <a:r>
              <a:rPr lang="en-US" altLang="zh-CN" sz="2400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Times New Roman" panose="02020603050405020304" pitchFamily="18" charset="0"/>
              </a:rPr>
              <a:t>用隔板将玻璃容器均分为两部分，隔板中有一小孔用薄橡皮膜封闭（如图），下列问题中可以用该装置探究的是                                             （　　）</a:t>
            </a:r>
          </a:p>
          <a:p>
            <a:pPr fontAlgn="auto">
              <a:lnSpc>
                <a:spcPct val="150000"/>
              </a:lnSpc>
            </a:pPr>
            <a:r>
              <a:rPr lang="zh-CN" altLang="en-US" sz="2400" dirty="0" smtClean="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sym typeface="Times New Roman" panose="02020603050405020304" pitchFamily="18" charset="0"/>
              </a:rPr>
              <a:t>    ①液体压强是否与液体的深度有关</a:t>
            </a:r>
          </a:p>
          <a:p>
            <a:pPr fontAlgn="auto">
              <a:lnSpc>
                <a:spcPct val="150000"/>
              </a:lnSpc>
            </a:pPr>
            <a:r>
              <a:rPr lang="zh-CN" altLang="en-US" sz="2400" dirty="0" smtClean="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sym typeface="Times New Roman" panose="02020603050405020304" pitchFamily="18" charset="0"/>
              </a:rPr>
              <a:t>    ②液体压强是否与液体的密度有关</a:t>
            </a:r>
          </a:p>
          <a:p>
            <a:pPr fontAlgn="auto">
              <a:lnSpc>
                <a:spcPct val="150000"/>
              </a:lnSpc>
            </a:pPr>
            <a:r>
              <a:rPr lang="zh-CN" altLang="en-US" sz="2400" dirty="0" smtClean="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sym typeface="Times New Roman" panose="02020603050405020304" pitchFamily="18" charset="0"/>
              </a:rPr>
              <a:t>    ③液体是否对容器的底部产生压强</a:t>
            </a:r>
          </a:p>
          <a:p>
            <a:pPr fontAlgn="auto">
              <a:lnSpc>
                <a:spcPct val="150000"/>
              </a:lnSpc>
            </a:pPr>
            <a:r>
              <a:rPr lang="zh-CN" altLang="en-US" sz="2400" dirty="0" smtClean="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sym typeface="Times New Roman" panose="02020603050405020304" pitchFamily="18" charset="0"/>
              </a:rPr>
              <a:t>    ④液体是否对容器的侧壁产生压强．</a:t>
            </a:r>
          </a:p>
          <a:p>
            <a:endParaRPr lang="en-US" altLang="zh-CN" sz="2400" dirty="0" smtClean="0">
              <a:solidFill>
                <a:schemeClr val="tx1"/>
              </a:solidFill>
              <a:uFillTx/>
              <a:latin typeface="宋体" panose="02010600030101010101" pitchFamily="2" charset="-122"/>
              <a:ea typeface="宋体" panose="02010600030101010101" pitchFamily="2" charset="-122"/>
              <a:sym typeface="Times New Roman" panose="02020603050405020304" pitchFamily="18" charset="0"/>
            </a:endParaRPr>
          </a:p>
          <a:p>
            <a:r>
              <a:rPr lang="en-US" altLang="zh-CN" sz="2400" dirty="0" smtClean="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sym typeface="Times New Roman" panose="02020603050405020304" pitchFamily="18" charset="0"/>
              </a:rPr>
              <a:t>  A．①②③	   B．①②④	C．②③④	  D．①③④</a:t>
            </a:r>
          </a:p>
          <a:p>
            <a:r>
              <a:rPr lang="en-US" altLang="zh-CN" sz="2400" baseline="30000" dirty="0" smtClean="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sym typeface="Times New Roman" panose="02020603050405020304" pitchFamily="18" charset="0"/>
              </a:rPr>
              <a:t> 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47585" y="3022600"/>
            <a:ext cx="1147445" cy="13296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utoUpdateAnimBg="0"/>
      <p:bldP spid="5" grpId="1" bldLvl="0" autoUpdateAnimBg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613602" y="282845"/>
            <a:ext cx="1897742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3200" dirty="0">
                <a:solidFill>
                  <a:srgbClr val="00B0F0"/>
                </a:solidFill>
              </a:rPr>
              <a:t>真题体验</a:t>
            </a:r>
            <a:r>
              <a:rPr lang="zh-CN" altLang="zh-CN" sz="3200" dirty="0"/>
              <a:t>  </a:t>
            </a:r>
            <a:endParaRPr lang="zh-CN" altLang="en-US" sz="3200" dirty="0"/>
          </a:p>
        </p:txBody>
      </p:sp>
      <p:sp>
        <p:nvSpPr>
          <p:cNvPr id="7" name="Rectangle 3"/>
          <p:cNvSpPr>
            <a:spLocks noChangeArrowheads="1"/>
          </p:cNvSpPr>
          <p:nvPr/>
        </p:nvSpPr>
        <p:spPr bwMode="auto">
          <a:xfrm>
            <a:off x="1087120" y="944880"/>
            <a:ext cx="10672445" cy="614553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fontAlgn="base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kumimoji="0" lang="en-US" altLang="zh-CN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【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解析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】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①在容器两侧倒入深度不同的同种液体，观察橡皮膜产生的现象；可以探究“液体压强跟深度的关系”；②在容器两边分别装入深度相同，密度不同的甲、乙两种液体，若橡皮膜凹向左边，则右边液体密度大，若橡皮膜凹向右边，则左边液体密度大，因此本实验装置能大致比较两种液体的密度大小，若要探究“液体压强跟液体密度的关系”，要控制液体深度相同，密度不同，则应在容器两侧倒入深度相同的不同液体，观察橡皮膜产生的现象；液体压强是否与液体的密度有关系；③此时的橡皮膜没有处于容器的底部，所以该现象不能验证液体对容器底部有压强；④此装置可以在一侧倒入液体，如果橡皮膜凸出，则表明液体对容器的侧壁有压强，若不凸出，则表明液体对侧壁没有压强；可以探究液体是否对容器的侧壁产生压强．</a:t>
            </a:r>
          </a:p>
          <a:p>
            <a:pPr marL="0" marR="0" lvl="0" indent="0" algn="l" defTabSz="914400" rtl="0" fontAlgn="base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sz="240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  【</a:t>
            </a:r>
            <a:r>
              <a:rPr lang="zh-CN" altLang="en-US" sz="240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答案</a:t>
            </a:r>
            <a:r>
              <a:rPr lang="en-US" altLang="zh-CN" sz="240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】</a:t>
            </a:r>
            <a:r>
              <a:rPr lang="en-US" altLang="zh-CN" sz="240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B</a:t>
            </a:r>
            <a:endParaRPr lang="en-US" altLang="zh-CN" sz="2400" dirty="0" smtClean="0">
              <a:ln>
                <a:noFill/>
              </a:ln>
              <a:solidFill>
                <a:schemeClr val="tx1"/>
              </a:solidFill>
              <a:effectLst/>
              <a:uFillTx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sz="2400" dirty="0" smtClean="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sym typeface="Times New Roman" panose="02020603050405020304" pitchFamily="18" charset="0"/>
              </a:rPr>
              <a:t>		  </a:t>
            </a:r>
            <a:endParaRPr kumimoji="0" lang="en-US" altLang="zh-CN" sz="2400" b="0" i="0" baseline="0" dirty="0" smtClean="0">
              <a:ln>
                <a:noFill/>
              </a:ln>
              <a:solidFill>
                <a:schemeClr val="tx1"/>
              </a:solidFill>
              <a:effectLst/>
              <a:uFillTx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233771" y="3148355"/>
            <a:ext cx="492443" cy="705188"/>
          </a:xfrm>
          <a:prstGeom prst="rect">
            <a:avLst/>
          </a:prstGeom>
          <a:solidFill>
            <a:srgbClr val="FFC000"/>
          </a:solidFill>
        </p:spPr>
        <p:txBody>
          <a:bodyPr vert="eaVert" wrap="square" rtlCol="0">
            <a:spAutoFit/>
          </a:bodyPr>
          <a:lstStyle/>
          <a:p>
            <a:r>
              <a:rPr lang="zh-CN" altLang="en-US" sz="2000" dirty="0" smtClean="0"/>
              <a:t>压强</a:t>
            </a:r>
            <a:endParaRPr lang="zh-CN" altLang="en-US" sz="2000" dirty="0"/>
          </a:p>
        </p:txBody>
      </p:sp>
      <p:sp>
        <p:nvSpPr>
          <p:cNvPr id="3" name="左大括号 2"/>
          <p:cNvSpPr/>
          <p:nvPr/>
        </p:nvSpPr>
        <p:spPr>
          <a:xfrm>
            <a:off x="1761527" y="830682"/>
            <a:ext cx="871332" cy="5519956"/>
          </a:xfrm>
          <a:prstGeom prst="leftBrac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2689195" y="696565"/>
            <a:ext cx="697817" cy="369332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压强</a:t>
            </a:r>
            <a:endParaRPr lang="zh-CN" altLang="en-US" dirty="0"/>
          </a:p>
        </p:txBody>
      </p:sp>
      <p:sp>
        <p:nvSpPr>
          <p:cNvPr id="5" name="左大括号 4"/>
          <p:cNvSpPr/>
          <p:nvPr/>
        </p:nvSpPr>
        <p:spPr>
          <a:xfrm>
            <a:off x="3412092" y="247990"/>
            <a:ext cx="273499" cy="1366206"/>
          </a:xfrm>
          <a:prstGeom prst="leftBrac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2692276" y="6158602"/>
            <a:ext cx="4865520" cy="369332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液体压强与流速的关系：流速大的位置压强小</a:t>
            </a:r>
            <a:endParaRPr lang="zh-CN" altLang="en-US" dirty="0"/>
          </a:p>
        </p:txBody>
      </p:sp>
      <p:sp>
        <p:nvSpPr>
          <p:cNvPr id="7" name="左大括号 6"/>
          <p:cNvSpPr/>
          <p:nvPr/>
        </p:nvSpPr>
        <p:spPr>
          <a:xfrm>
            <a:off x="4092029" y="2195667"/>
            <a:ext cx="50763" cy="1070047"/>
          </a:xfrm>
          <a:prstGeom prst="leftBrac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3735493" y="130630"/>
            <a:ext cx="4606074" cy="369332"/>
          </a:xfrm>
          <a:prstGeom prst="rect">
            <a:avLst/>
          </a:prstGeom>
          <a:solidFill>
            <a:srgbClr val="00B0F0"/>
          </a:solidFill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定义：物体所受压力的大小与受力面积之比</a:t>
            </a:r>
            <a:endParaRPr lang="zh-CN" altLang="en-US" dirty="0"/>
          </a:p>
        </p:txBody>
      </p:sp>
      <p:sp>
        <p:nvSpPr>
          <p:cNvPr id="11" name="左大括号 10"/>
          <p:cNvSpPr/>
          <p:nvPr/>
        </p:nvSpPr>
        <p:spPr>
          <a:xfrm>
            <a:off x="3860988" y="3780616"/>
            <a:ext cx="431093" cy="2051017"/>
          </a:xfrm>
          <a:prstGeom prst="leftBrac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文本框 3"/>
          <p:cNvSpPr txBox="1"/>
          <p:nvPr/>
        </p:nvSpPr>
        <p:spPr>
          <a:xfrm>
            <a:off x="2657896" y="2645149"/>
            <a:ext cx="1359063" cy="369332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液体的压强</a:t>
            </a:r>
            <a:endParaRPr lang="zh-CN" altLang="en-US" dirty="0"/>
          </a:p>
        </p:txBody>
      </p:sp>
      <p:sp>
        <p:nvSpPr>
          <p:cNvPr id="24" name="文本框 3"/>
          <p:cNvSpPr txBox="1"/>
          <p:nvPr/>
        </p:nvSpPr>
        <p:spPr>
          <a:xfrm>
            <a:off x="2708684" y="4432376"/>
            <a:ext cx="1126198" cy="369332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大气压强</a:t>
            </a:r>
            <a:endParaRPr lang="zh-CN" altLang="en-US" dirty="0"/>
          </a:p>
        </p:txBody>
      </p:sp>
      <p:sp>
        <p:nvSpPr>
          <p:cNvPr id="19" name="文本框 7"/>
          <p:cNvSpPr txBox="1"/>
          <p:nvPr/>
        </p:nvSpPr>
        <p:spPr>
          <a:xfrm>
            <a:off x="3738603" y="609601"/>
            <a:ext cx="4239070" cy="369332"/>
          </a:xfrm>
          <a:prstGeom prst="rect">
            <a:avLst/>
          </a:prstGeom>
          <a:solidFill>
            <a:srgbClr val="00B0F0"/>
          </a:solidFill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公式：</a:t>
            </a:r>
            <a:r>
              <a:rPr lang="en-US" altLang="zh-CN" dirty="0" smtClean="0"/>
              <a:t>p=F/S(</a:t>
            </a:r>
            <a:r>
              <a:rPr lang="zh-CN" altLang="en-US" dirty="0" smtClean="0"/>
              <a:t>适合于固体、液体、气体）</a:t>
            </a:r>
            <a:endParaRPr lang="zh-CN" altLang="en-US" dirty="0"/>
          </a:p>
        </p:txBody>
      </p:sp>
      <p:sp>
        <p:nvSpPr>
          <p:cNvPr id="20" name="文本框 7"/>
          <p:cNvSpPr txBox="1"/>
          <p:nvPr/>
        </p:nvSpPr>
        <p:spPr>
          <a:xfrm>
            <a:off x="3751043" y="1060581"/>
            <a:ext cx="2220549" cy="369332"/>
          </a:xfrm>
          <a:prstGeom prst="rect">
            <a:avLst/>
          </a:prstGeom>
          <a:solidFill>
            <a:srgbClr val="00B0F0"/>
          </a:solidFill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单位：帕斯卡（</a:t>
            </a:r>
            <a:r>
              <a:rPr lang="en-US" altLang="zh-CN" dirty="0" smtClean="0"/>
              <a:t>Pa</a:t>
            </a:r>
            <a:r>
              <a:rPr lang="zh-CN" altLang="en-US" dirty="0" smtClean="0"/>
              <a:t>）</a:t>
            </a:r>
            <a:endParaRPr lang="zh-CN" altLang="en-US" dirty="0"/>
          </a:p>
        </p:txBody>
      </p:sp>
      <p:sp>
        <p:nvSpPr>
          <p:cNvPr id="21" name="文本框 7"/>
          <p:cNvSpPr txBox="1"/>
          <p:nvPr/>
        </p:nvSpPr>
        <p:spPr>
          <a:xfrm>
            <a:off x="3763485" y="1483569"/>
            <a:ext cx="1788230" cy="369332"/>
          </a:xfrm>
          <a:prstGeom prst="rect">
            <a:avLst/>
          </a:prstGeom>
          <a:solidFill>
            <a:srgbClr val="00B0F0"/>
          </a:solidFill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改变压强的方法</a:t>
            </a:r>
            <a:endParaRPr lang="zh-CN" altLang="en-US" dirty="0"/>
          </a:p>
        </p:txBody>
      </p:sp>
      <p:sp>
        <p:nvSpPr>
          <p:cNvPr id="25" name="文本框 7"/>
          <p:cNvSpPr txBox="1"/>
          <p:nvPr/>
        </p:nvSpPr>
        <p:spPr>
          <a:xfrm>
            <a:off x="4261118" y="2009193"/>
            <a:ext cx="1645160" cy="369332"/>
          </a:xfrm>
          <a:prstGeom prst="rect">
            <a:avLst/>
          </a:prstGeom>
          <a:solidFill>
            <a:srgbClr val="00B0F0"/>
          </a:solidFill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公式：</a:t>
            </a:r>
            <a:r>
              <a:rPr lang="en-US" altLang="zh-CN" dirty="0" smtClean="0"/>
              <a:t>p=</a:t>
            </a:r>
            <a:r>
              <a:rPr lang="el-GR" altLang="zh-CN" dirty="0" smtClean="0"/>
              <a:t> ρ</a:t>
            </a:r>
            <a:r>
              <a:rPr lang="en-US" altLang="zh-CN" dirty="0" err="1" smtClean="0"/>
              <a:t>gh</a:t>
            </a:r>
            <a:endParaRPr lang="zh-CN" altLang="en-US" dirty="0"/>
          </a:p>
        </p:txBody>
      </p:sp>
      <p:sp>
        <p:nvSpPr>
          <p:cNvPr id="26" name="文本框 7"/>
          <p:cNvSpPr txBox="1"/>
          <p:nvPr/>
        </p:nvSpPr>
        <p:spPr>
          <a:xfrm>
            <a:off x="4282890" y="2506827"/>
            <a:ext cx="690327" cy="369332"/>
          </a:xfrm>
          <a:prstGeom prst="rect">
            <a:avLst/>
          </a:prstGeom>
          <a:solidFill>
            <a:srgbClr val="00B0F0"/>
          </a:solidFill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特点</a:t>
            </a:r>
            <a:endParaRPr lang="zh-CN" altLang="en-US" dirty="0"/>
          </a:p>
        </p:txBody>
      </p:sp>
      <p:sp>
        <p:nvSpPr>
          <p:cNvPr id="27" name="文本框 7"/>
          <p:cNvSpPr txBox="1"/>
          <p:nvPr/>
        </p:nvSpPr>
        <p:spPr>
          <a:xfrm>
            <a:off x="4286000" y="2967136"/>
            <a:ext cx="2982548" cy="369332"/>
          </a:xfrm>
          <a:prstGeom prst="rect">
            <a:avLst/>
          </a:prstGeom>
          <a:solidFill>
            <a:srgbClr val="00B0F0"/>
          </a:solidFill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应用：连通器（船闸、茶壶</a:t>
            </a:r>
            <a:endParaRPr lang="zh-CN" altLang="en-US" dirty="0"/>
          </a:p>
        </p:txBody>
      </p:sp>
      <p:sp>
        <p:nvSpPr>
          <p:cNvPr id="28" name="文本框 7"/>
          <p:cNvSpPr txBox="1"/>
          <p:nvPr/>
        </p:nvSpPr>
        <p:spPr>
          <a:xfrm>
            <a:off x="4326432" y="3623389"/>
            <a:ext cx="2288972" cy="369332"/>
          </a:xfrm>
          <a:prstGeom prst="rect">
            <a:avLst/>
          </a:prstGeom>
          <a:solidFill>
            <a:srgbClr val="00B0F0"/>
          </a:solidFill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测定：托里拆利实验</a:t>
            </a:r>
            <a:endParaRPr lang="zh-CN" altLang="en-US" dirty="0"/>
          </a:p>
        </p:txBody>
      </p:sp>
      <p:sp>
        <p:nvSpPr>
          <p:cNvPr id="29" name="文本框 7"/>
          <p:cNvSpPr txBox="1"/>
          <p:nvPr/>
        </p:nvSpPr>
        <p:spPr>
          <a:xfrm>
            <a:off x="4317102" y="4080589"/>
            <a:ext cx="2982548" cy="369332"/>
          </a:xfrm>
          <a:prstGeom prst="rect">
            <a:avLst/>
          </a:prstGeom>
          <a:solidFill>
            <a:srgbClr val="00B0F0"/>
          </a:solidFill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标准大气压</a:t>
            </a:r>
            <a:r>
              <a:rPr lang="en-US" altLang="zh-CN" dirty="0" smtClean="0"/>
              <a:t>:1.013 ×10</a:t>
            </a:r>
            <a:r>
              <a:rPr lang="en-US" altLang="zh-CN" baseline="30000" dirty="0" smtClean="0"/>
              <a:t>5</a:t>
            </a:r>
            <a:r>
              <a:rPr lang="en-US" altLang="zh-CN" dirty="0" smtClean="0"/>
              <a:t>Pa</a:t>
            </a:r>
            <a:endParaRPr lang="zh-CN" altLang="en-US" dirty="0"/>
          </a:p>
        </p:txBody>
      </p:sp>
      <p:sp>
        <p:nvSpPr>
          <p:cNvPr id="31" name="文本框 7"/>
          <p:cNvSpPr txBox="1"/>
          <p:nvPr/>
        </p:nvSpPr>
        <p:spPr>
          <a:xfrm>
            <a:off x="4329542" y="4531568"/>
            <a:ext cx="2724401" cy="369332"/>
          </a:xfrm>
          <a:prstGeom prst="rect">
            <a:avLst/>
          </a:prstGeom>
          <a:solidFill>
            <a:srgbClr val="00B0F0"/>
          </a:solidFill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变化：与高度、天气有关</a:t>
            </a:r>
            <a:endParaRPr lang="zh-CN" altLang="en-US" dirty="0"/>
          </a:p>
        </p:txBody>
      </p:sp>
      <p:sp>
        <p:nvSpPr>
          <p:cNvPr id="32" name="文本框 7"/>
          <p:cNvSpPr txBox="1"/>
          <p:nvPr/>
        </p:nvSpPr>
        <p:spPr>
          <a:xfrm>
            <a:off x="4332652" y="5047862"/>
            <a:ext cx="2049487" cy="369332"/>
          </a:xfrm>
          <a:prstGeom prst="rect">
            <a:avLst/>
          </a:prstGeom>
          <a:solidFill>
            <a:srgbClr val="00B0F0"/>
          </a:solidFill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测量工具：气压计</a:t>
            </a:r>
            <a:endParaRPr lang="zh-CN" altLang="en-US" dirty="0"/>
          </a:p>
        </p:txBody>
      </p:sp>
      <p:sp>
        <p:nvSpPr>
          <p:cNvPr id="33" name="文本框 7"/>
          <p:cNvSpPr txBox="1"/>
          <p:nvPr/>
        </p:nvSpPr>
        <p:spPr>
          <a:xfrm>
            <a:off x="4363754" y="5592148"/>
            <a:ext cx="3903168" cy="369332"/>
          </a:xfrm>
          <a:prstGeom prst="rect">
            <a:avLst/>
          </a:prstGeom>
          <a:solidFill>
            <a:srgbClr val="00B0F0"/>
          </a:solidFill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应用：活塞式抽水机、离心式抽水机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9" grpId="0" animBg="1"/>
      <p:bldP spid="20" grpId="0" animBg="1"/>
      <p:bldP spid="21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1" grpId="0" animBg="1"/>
      <p:bldP spid="32" grpId="0" animBg="1"/>
      <p:bldP spid="3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613602" y="359680"/>
            <a:ext cx="1897742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3200" dirty="0">
                <a:solidFill>
                  <a:srgbClr val="00B0F0"/>
                </a:solidFill>
              </a:rPr>
              <a:t>真题体验</a:t>
            </a:r>
            <a:r>
              <a:rPr lang="zh-CN" altLang="zh-CN" sz="3200" dirty="0"/>
              <a:t>  </a:t>
            </a:r>
            <a:endParaRPr lang="zh-CN" altLang="en-US" sz="3200" dirty="0"/>
          </a:p>
        </p:txBody>
      </p:sp>
      <p:sp>
        <p:nvSpPr>
          <p:cNvPr id="5" name="Text Box 2"/>
          <p:cNvSpPr txBox="1">
            <a:spLocks noChangeArrowheads="1"/>
          </p:cNvSpPr>
          <p:nvPr/>
        </p:nvSpPr>
        <p:spPr bwMode="auto">
          <a:xfrm>
            <a:off x="1376680" y="938530"/>
            <a:ext cx="8806180" cy="54368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2400" dirty="0" smtClean="0">
                <a:latin typeface="宋体" panose="02010600030101010101" pitchFamily="2" charset="-122"/>
                <a:ea typeface="宋体" panose="02010600030101010101" pitchFamily="2" charset="-122"/>
                <a:sym typeface="Times New Roman" panose="02020603050405020304" pitchFamily="18" charset="0"/>
              </a:rPr>
              <a:t>    3.</a:t>
            </a:r>
            <a:r>
              <a:rPr lang="en-US" altLang="zh-CN" sz="24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Times New Roman" panose="02020603050405020304" pitchFamily="18" charset="0"/>
              </a:rPr>
              <a:t>(2017</a:t>
            </a:r>
            <a:r>
              <a:rPr lang="zh-CN" altLang="en-US" sz="24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Times New Roman" panose="02020603050405020304" pitchFamily="18" charset="0"/>
              </a:rPr>
              <a:t>年衡阳</a:t>
            </a:r>
            <a:r>
              <a:rPr lang="en-US" altLang="zh-CN" sz="24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Times New Roman" panose="02020603050405020304" pitchFamily="18" charset="0"/>
              </a:rPr>
              <a:t>)</a:t>
            </a:r>
            <a:r>
              <a:rPr lang="en-US" altLang="zh-CN" sz="2400" dirty="0" smtClean="0">
                <a:effectLst/>
                <a:latin typeface="宋体" panose="02010600030101010101" pitchFamily="2" charset="-122"/>
                <a:ea typeface="宋体" panose="02010600030101010101" pitchFamily="2" charset="-122"/>
                <a:sym typeface="Times New Roman" panose="02020603050405020304" pitchFamily="18" charset="0"/>
              </a:rPr>
              <a:t>下列用矿泉水瓶所做的实验中，能验证大气存在的是                                         （　　）</a:t>
            </a:r>
          </a:p>
          <a:p>
            <a:pPr fontAlgn="auto">
              <a:lnSpc>
                <a:spcPct val="150000"/>
              </a:lnSpc>
            </a:pPr>
            <a:endParaRPr lang="en-US" altLang="zh-CN" sz="2400" dirty="0" smtClean="0">
              <a:effectLst/>
              <a:latin typeface="宋体" panose="02010600030101010101" pitchFamily="2" charset="-122"/>
              <a:ea typeface="宋体" panose="02010600030101010101" pitchFamily="2" charset="-122"/>
              <a:sym typeface="Times New Roman" panose="02020603050405020304" pitchFamily="18" charset="0"/>
            </a:endParaRPr>
          </a:p>
          <a:p>
            <a:pPr fontAlgn="auto">
              <a:lnSpc>
                <a:spcPct val="150000"/>
              </a:lnSpc>
            </a:pPr>
            <a:endParaRPr lang="en-US" altLang="zh-CN" sz="2400" dirty="0" smtClean="0">
              <a:effectLst/>
              <a:latin typeface="宋体" panose="02010600030101010101" pitchFamily="2" charset="-122"/>
              <a:ea typeface="宋体" panose="02010600030101010101" pitchFamily="2" charset="-122"/>
              <a:sym typeface="Times New Roman" panose="02020603050405020304" pitchFamily="18" charset="0"/>
            </a:endParaRPr>
          </a:p>
          <a:p>
            <a:pPr fontAlgn="auto">
              <a:lnSpc>
                <a:spcPct val="150000"/>
              </a:lnSpc>
            </a:pPr>
            <a:r>
              <a:rPr lang="en-US" altLang="zh-CN" sz="2400" dirty="0" smtClean="0">
                <a:effectLst/>
                <a:latin typeface="宋体" panose="02010600030101010101" pitchFamily="2" charset="-122"/>
                <a:ea typeface="宋体" panose="02010600030101010101" pitchFamily="2" charset="-122"/>
                <a:sym typeface="Times New Roman" panose="02020603050405020304" pitchFamily="18" charset="0"/>
              </a:rPr>
              <a:t>A．两次海绵形变程度不同    B．从三孔流出水的喷射距离不同</a:t>
            </a:r>
          </a:p>
          <a:p>
            <a:pPr fontAlgn="auto">
              <a:lnSpc>
                <a:spcPct val="150000"/>
              </a:lnSpc>
            </a:pPr>
            <a:endParaRPr lang="en-US" altLang="zh-CN" sz="2400" dirty="0" smtClean="0">
              <a:effectLst/>
              <a:latin typeface="宋体" panose="02010600030101010101" pitchFamily="2" charset="-122"/>
              <a:ea typeface="宋体" panose="02010600030101010101" pitchFamily="2" charset="-122"/>
              <a:sym typeface="Times New Roman" panose="02020603050405020304" pitchFamily="18" charset="0"/>
            </a:endParaRPr>
          </a:p>
          <a:p>
            <a:pPr fontAlgn="auto">
              <a:lnSpc>
                <a:spcPct val="150000"/>
              </a:lnSpc>
            </a:pPr>
            <a:endParaRPr lang="en-US" altLang="zh-CN" sz="2400" dirty="0" smtClean="0">
              <a:effectLst/>
              <a:latin typeface="宋体" panose="02010600030101010101" pitchFamily="2" charset="-122"/>
              <a:ea typeface="宋体" panose="02010600030101010101" pitchFamily="2" charset="-122"/>
              <a:sym typeface="Times New Roman" panose="02020603050405020304" pitchFamily="18" charset="0"/>
            </a:endParaRPr>
          </a:p>
          <a:p>
            <a:pPr algn="l" fontAlgn="auto">
              <a:lnSpc>
                <a:spcPct val="150000"/>
              </a:lnSpc>
            </a:pPr>
            <a:r>
              <a:rPr lang="en-US" altLang="zh-CN" sz="2400" dirty="0" smtClean="0">
                <a:effectLst/>
                <a:latin typeface="宋体" panose="02010600030101010101" pitchFamily="2" charset="-122"/>
                <a:ea typeface="宋体" panose="02010600030101010101" pitchFamily="2" charset="-122"/>
                <a:sym typeface="Times New Roman" panose="02020603050405020304" pitchFamily="18" charset="0"/>
              </a:rPr>
              <a:t>C．用纸片盖住装满水的瓶    D．向两空瓶中间吹                       口，倒立后纸片不下落          气，两瓶向中间靠拢</a:t>
            </a:r>
          </a:p>
          <a:p>
            <a:pPr fontAlgn="auto">
              <a:lnSpc>
                <a:spcPct val="150000"/>
              </a:lnSpc>
            </a:pPr>
            <a:r>
              <a:rPr lang="en-US" altLang="zh-CN" sz="2400" baseline="30000" dirty="0" smtClean="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sym typeface="Times New Roman" panose="02020603050405020304" pitchFamily="18" charset="0"/>
              </a:rPr>
              <a:t> </a:t>
            </a:r>
          </a:p>
        </p:txBody>
      </p:sp>
      <p:pic>
        <p:nvPicPr>
          <p:cNvPr id="9" name="图片 8" descr="3a555645[1]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2585" y="3676650"/>
            <a:ext cx="666750" cy="1133475"/>
          </a:xfrm>
          <a:prstGeom prst="rect">
            <a:avLst/>
          </a:prstGeom>
        </p:spPr>
      </p:pic>
      <p:pic>
        <p:nvPicPr>
          <p:cNvPr id="10" name="图片 9" descr="8c4b69ea[1]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44970" y="2258695"/>
            <a:ext cx="1316355" cy="940435"/>
          </a:xfrm>
          <a:prstGeom prst="rect">
            <a:avLst/>
          </a:prstGeom>
        </p:spPr>
      </p:pic>
      <p:pic>
        <p:nvPicPr>
          <p:cNvPr id="11" name="图片 10" descr="082f06d7[1]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44970" y="3877945"/>
            <a:ext cx="1334135" cy="932180"/>
          </a:xfrm>
          <a:prstGeom prst="rect">
            <a:avLst/>
          </a:prstGeom>
        </p:spPr>
      </p:pic>
      <p:pic>
        <p:nvPicPr>
          <p:cNvPr id="12" name="图片 11" descr="93b59669[1]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80640" y="2188210"/>
            <a:ext cx="1311275" cy="10109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utoUpdateAnimBg="0"/>
      <p:bldP spid="5" grpId="1" bldLvl="0" autoUpdateAnimBg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613602" y="282845"/>
            <a:ext cx="1897742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3200" dirty="0">
                <a:solidFill>
                  <a:srgbClr val="00B0F0"/>
                </a:solidFill>
              </a:rPr>
              <a:t>真题体验</a:t>
            </a:r>
            <a:r>
              <a:rPr lang="zh-CN" altLang="zh-CN" sz="3200" dirty="0"/>
              <a:t>  </a:t>
            </a:r>
            <a:endParaRPr lang="zh-CN" altLang="en-US" sz="3200" dirty="0"/>
          </a:p>
        </p:txBody>
      </p:sp>
      <p:sp>
        <p:nvSpPr>
          <p:cNvPr id="7" name="Rectangle 3"/>
          <p:cNvSpPr>
            <a:spLocks noChangeArrowheads="1"/>
          </p:cNvSpPr>
          <p:nvPr/>
        </p:nvSpPr>
        <p:spPr bwMode="auto">
          <a:xfrm>
            <a:off x="1087120" y="1121728"/>
            <a:ext cx="9970135" cy="396938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【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解析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】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把矿泉水瓶正方和倒放时海绵的凹陷程度不同，说明压力的作用效果与受力面积有关，故A不符合题意；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从三孔流出水的喷射距离不同，说明液体的压强与深度有关，故B不符合题意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用纸片盖住装满水的瓶口，倒立后纸片不下落是由于大气压把纸片拖住证明了大气压的存在，故C符合题意；向两空瓶中间吹气，两瓶向中间靠拢是由于两瓶中间的空气流速大，压强小，故D不符合题意．</a:t>
            </a:r>
            <a:r>
              <a:rPr lang="en-US" altLang="zh-CN" sz="240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  </a:t>
            </a:r>
          </a:p>
          <a:p>
            <a:pPr marL="0" marR="0" lvl="0" indent="0" algn="l" defTabSz="914400" rt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sz="240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  【</a:t>
            </a:r>
            <a:r>
              <a:rPr lang="zh-CN" altLang="en-US" sz="240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答案</a:t>
            </a:r>
            <a:r>
              <a:rPr lang="en-US" altLang="zh-CN" sz="240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】</a:t>
            </a:r>
            <a:r>
              <a:rPr lang="en-US" altLang="zh-CN" sz="240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C</a:t>
            </a:r>
            <a:r>
              <a:rPr lang="en-US" altLang="zh-CN" sz="2400" dirty="0" smtClean="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sym typeface="Times New Roman" panose="02020603050405020304" pitchFamily="18" charset="0"/>
              </a:rPr>
              <a:t>		  </a:t>
            </a:r>
            <a:endParaRPr kumimoji="0" lang="en-US" altLang="zh-CN" sz="2400" b="0" i="0" baseline="0" dirty="0" smtClean="0">
              <a:ln>
                <a:noFill/>
              </a:ln>
              <a:solidFill>
                <a:schemeClr val="tx1"/>
              </a:solidFill>
              <a:effectLst/>
              <a:uFillTx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613602" y="359680"/>
            <a:ext cx="1897742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3200" dirty="0">
                <a:solidFill>
                  <a:srgbClr val="00B0F0"/>
                </a:solidFill>
              </a:rPr>
              <a:t>真题体验</a:t>
            </a:r>
            <a:r>
              <a:rPr lang="zh-CN" altLang="zh-CN" sz="3200" dirty="0"/>
              <a:t>  </a:t>
            </a:r>
            <a:endParaRPr lang="zh-CN" altLang="en-US" sz="3200" dirty="0"/>
          </a:p>
        </p:txBody>
      </p:sp>
      <p:sp>
        <p:nvSpPr>
          <p:cNvPr id="5" name="Text Box 2"/>
          <p:cNvSpPr txBox="1">
            <a:spLocks noChangeArrowheads="1"/>
          </p:cNvSpPr>
          <p:nvPr/>
        </p:nvSpPr>
        <p:spPr bwMode="auto">
          <a:xfrm>
            <a:off x="1376680" y="938530"/>
            <a:ext cx="8806180" cy="54368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2400" dirty="0" smtClean="0">
                <a:latin typeface="宋体" panose="02010600030101010101" pitchFamily="2" charset="-122"/>
                <a:ea typeface="宋体" panose="02010600030101010101" pitchFamily="2" charset="-122"/>
                <a:sym typeface="Times New Roman" panose="02020603050405020304" pitchFamily="18" charset="0"/>
              </a:rPr>
              <a:t>    4.</a:t>
            </a:r>
            <a:r>
              <a:rPr lang="en-US" altLang="zh-CN" sz="24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Times New Roman" panose="02020603050405020304" pitchFamily="18" charset="0"/>
              </a:rPr>
              <a:t>(2017</a:t>
            </a:r>
            <a:r>
              <a:rPr lang="zh-CN" altLang="en-US" sz="24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Times New Roman" panose="02020603050405020304" pitchFamily="18" charset="0"/>
              </a:rPr>
              <a:t>年宜宾</a:t>
            </a:r>
            <a:r>
              <a:rPr lang="en-US" altLang="zh-CN" sz="24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Times New Roman" panose="02020603050405020304" pitchFamily="18" charset="0"/>
              </a:rPr>
              <a:t>)</a:t>
            </a:r>
            <a:r>
              <a:rPr lang="en-US" altLang="zh-CN" sz="2400" dirty="0" smtClean="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  <a:sym typeface="Times New Roman" panose="02020603050405020304" pitchFamily="18" charset="0"/>
              </a:rPr>
              <a:t>如图中哪个现象跟“</a:t>
            </a:r>
            <a:r>
              <a:rPr lang="zh-CN" altLang="en-US" sz="2400" dirty="0" smtClean="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  <a:sym typeface="Times New Roman" panose="02020603050405020304" pitchFamily="18" charset="0"/>
              </a:rPr>
              <a:t>流</a:t>
            </a:r>
            <a:r>
              <a:rPr lang="en-US" altLang="zh-CN" sz="2400" dirty="0" smtClean="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  <a:sym typeface="Times New Roman" panose="02020603050405020304" pitchFamily="18" charset="0"/>
              </a:rPr>
              <a:t>体压强与流速的关系”这一规律无关                                      （　　）</a:t>
            </a:r>
            <a:endParaRPr lang="en-US" altLang="zh-CN" sz="2400" dirty="0" smtClean="0">
              <a:solidFill>
                <a:srgbClr val="00206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sym typeface="Times New Roman" panose="02020603050405020304" pitchFamily="18" charset="0"/>
            </a:endParaRPr>
          </a:p>
          <a:p>
            <a:pPr fontAlgn="auto">
              <a:lnSpc>
                <a:spcPct val="150000"/>
              </a:lnSpc>
            </a:pPr>
            <a:endParaRPr lang="en-US" altLang="zh-CN" sz="2400" dirty="0" smtClean="0">
              <a:effectLst/>
              <a:latin typeface="宋体" panose="02010600030101010101" pitchFamily="2" charset="-122"/>
              <a:ea typeface="宋体" panose="02010600030101010101" pitchFamily="2" charset="-122"/>
              <a:sym typeface="Times New Roman" panose="02020603050405020304" pitchFamily="18" charset="0"/>
            </a:endParaRPr>
          </a:p>
          <a:p>
            <a:pPr fontAlgn="auto">
              <a:lnSpc>
                <a:spcPct val="150000"/>
              </a:lnSpc>
            </a:pPr>
            <a:endParaRPr lang="en-US" altLang="zh-CN" sz="2400" dirty="0" smtClean="0">
              <a:effectLst/>
              <a:latin typeface="宋体" panose="02010600030101010101" pitchFamily="2" charset="-122"/>
              <a:ea typeface="宋体" panose="02010600030101010101" pitchFamily="2" charset="-122"/>
              <a:sym typeface="Times New Roman" panose="02020603050405020304" pitchFamily="18" charset="0"/>
            </a:endParaRPr>
          </a:p>
          <a:p>
            <a:pPr fontAlgn="auto">
              <a:lnSpc>
                <a:spcPct val="150000"/>
              </a:lnSpc>
            </a:pPr>
            <a:r>
              <a:rPr lang="en-US" altLang="zh-CN" sz="2400" dirty="0" smtClean="0">
                <a:effectLst/>
                <a:latin typeface="宋体" panose="02010600030101010101" pitchFamily="2" charset="-122"/>
                <a:ea typeface="宋体" panose="02010600030101010101" pitchFamily="2" charset="-122"/>
                <a:sym typeface="Times New Roman" panose="02020603050405020304" pitchFamily="18" charset="0"/>
              </a:rPr>
              <a:t>A．高速</a:t>
            </a:r>
            <a:r>
              <a:rPr lang="zh-CN" altLang="en-US" sz="2400" dirty="0" smtClean="0">
                <a:effectLst/>
                <a:latin typeface="宋体" panose="02010600030101010101" pitchFamily="2" charset="-122"/>
                <a:ea typeface="宋体" panose="02010600030101010101" pitchFamily="2" charset="-122"/>
                <a:sym typeface="Times New Roman" panose="02020603050405020304" pitchFamily="18" charset="0"/>
              </a:rPr>
              <a:t>行驶</a:t>
            </a:r>
            <a:r>
              <a:rPr lang="en-US" altLang="zh-CN" sz="2400" dirty="0" smtClean="0">
                <a:effectLst/>
                <a:latin typeface="宋体" panose="02010600030101010101" pitchFamily="2" charset="-122"/>
                <a:ea typeface="宋体" panose="02010600030101010101" pitchFamily="2" charset="-122"/>
                <a:sym typeface="Times New Roman" panose="02020603050405020304" pitchFamily="18" charset="0"/>
              </a:rPr>
              <a:t>的火车把人“吸”过去  B．直升机飞行</a:t>
            </a:r>
          </a:p>
          <a:p>
            <a:pPr fontAlgn="auto">
              <a:lnSpc>
                <a:spcPct val="150000"/>
              </a:lnSpc>
            </a:pPr>
            <a:endParaRPr lang="en-US" altLang="zh-CN" sz="2400" dirty="0" smtClean="0">
              <a:effectLst/>
              <a:latin typeface="宋体" panose="02010600030101010101" pitchFamily="2" charset="-122"/>
              <a:ea typeface="宋体" panose="02010600030101010101" pitchFamily="2" charset="-122"/>
              <a:sym typeface="Times New Roman" panose="02020603050405020304" pitchFamily="18" charset="0"/>
            </a:endParaRPr>
          </a:p>
          <a:p>
            <a:pPr fontAlgn="auto">
              <a:lnSpc>
                <a:spcPct val="150000"/>
              </a:lnSpc>
            </a:pPr>
            <a:endParaRPr lang="en-US" altLang="zh-CN" sz="2400" dirty="0" smtClean="0">
              <a:effectLst/>
              <a:latin typeface="宋体" panose="02010600030101010101" pitchFamily="2" charset="-122"/>
              <a:ea typeface="宋体" panose="02010600030101010101" pitchFamily="2" charset="-122"/>
              <a:sym typeface="Times New Roman" panose="02020603050405020304" pitchFamily="18" charset="0"/>
            </a:endParaRPr>
          </a:p>
          <a:p>
            <a:pPr fontAlgn="auto">
              <a:lnSpc>
                <a:spcPct val="150000"/>
              </a:lnSpc>
            </a:pPr>
            <a:endParaRPr lang="en-US" altLang="zh-CN" sz="2400" dirty="0" smtClean="0">
              <a:effectLst/>
              <a:latin typeface="宋体" panose="02010600030101010101" pitchFamily="2" charset="-122"/>
              <a:ea typeface="宋体" panose="02010600030101010101" pitchFamily="2" charset="-122"/>
              <a:sym typeface="Times New Roman" panose="02020603050405020304" pitchFamily="18" charset="0"/>
            </a:endParaRPr>
          </a:p>
          <a:p>
            <a:pPr fontAlgn="auto">
              <a:lnSpc>
                <a:spcPct val="150000"/>
              </a:lnSpc>
            </a:pPr>
            <a:r>
              <a:rPr lang="en-US" altLang="zh-CN" sz="2400" dirty="0" smtClean="0">
                <a:effectLst/>
                <a:latin typeface="宋体" panose="02010600030101010101" pitchFamily="2" charset="-122"/>
                <a:ea typeface="宋体" panose="02010600030101010101" pitchFamily="2" charset="-122"/>
                <a:sym typeface="Times New Roman" panose="02020603050405020304" pitchFamily="18" charset="0"/>
              </a:rPr>
              <a:t>C．喷雾器喷出水雾                D．固定翼飞机飞行</a:t>
            </a:r>
          </a:p>
          <a:p>
            <a:pPr fontAlgn="auto">
              <a:lnSpc>
                <a:spcPct val="150000"/>
              </a:lnSpc>
            </a:pPr>
            <a:r>
              <a:rPr lang="en-US" altLang="zh-CN" sz="2400" baseline="30000" dirty="0" smtClean="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sym typeface="Times New Roman" panose="02020603050405020304" pitchFamily="18" charset="0"/>
              </a:rPr>
              <a:t> </a:t>
            </a:r>
          </a:p>
        </p:txBody>
      </p:sp>
      <p:pic>
        <p:nvPicPr>
          <p:cNvPr id="9" name="图片 8" descr="u=2162108310,195590138&amp;fm=26&amp;gp=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33270" y="2238375"/>
            <a:ext cx="1616710" cy="991870"/>
          </a:xfrm>
          <a:prstGeom prst="rect">
            <a:avLst/>
          </a:prstGeom>
        </p:spPr>
      </p:pic>
      <p:pic>
        <p:nvPicPr>
          <p:cNvPr id="10" name="图片 9" descr="22-17-10-19-240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36470" y="3982085"/>
            <a:ext cx="1000125" cy="1406525"/>
          </a:xfrm>
          <a:prstGeom prst="rect">
            <a:avLst/>
          </a:prstGeom>
        </p:spPr>
      </p:pic>
      <p:pic>
        <p:nvPicPr>
          <p:cNvPr id="11" name="图片 10" descr="u=956406120,149180004&amp;fm=26&amp;gp=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52920" y="4203700"/>
            <a:ext cx="2032000" cy="1184910"/>
          </a:xfrm>
          <a:prstGeom prst="rect">
            <a:avLst/>
          </a:prstGeom>
        </p:spPr>
      </p:pic>
      <p:pic>
        <p:nvPicPr>
          <p:cNvPr id="12" name="图片 11" descr="0130054228674913932968172886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52920" y="2095500"/>
            <a:ext cx="1767840" cy="11347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utoUpdateAnimBg="0"/>
      <p:bldP spid="5" grpId="1" bldLvl="0" autoUpdateAnimBg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613602" y="282845"/>
            <a:ext cx="1897742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3200" dirty="0">
                <a:solidFill>
                  <a:srgbClr val="00B0F0"/>
                </a:solidFill>
              </a:rPr>
              <a:t>真题体验</a:t>
            </a:r>
            <a:r>
              <a:rPr lang="zh-CN" altLang="zh-CN" sz="3200" dirty="0"/>
              <a:t>  </a:t>
            </a:r>
            <a:endParaRPr lang="zh-CN" altLang="en-US" sz="3200" dirty="0"/>
          </a:p>
        </p:txBody>
      </p:sp>
      <p:sp>
        <p:nvSpPr>
          <p:cNvPr id="7" name="Rectangle 3"/>
          <p:cNvSpPr>
            <a:spLocks noChangeArrowheads="1"/>
          </p:cNvSpPr>
          <p:nvPr/>
        </p:nvSpPr>
        <p:spPr bwMode="auto">
          <a:xfrm>
            <a:off x="1087120" y="884555"/>
            <a:ext cx="10600690" cy="563118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kumimoji="0" lang="en-US" altLang="zh-CN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【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解析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】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当火车高速经过时，带动沿铁路线的空气高速运动，气流速度越大处，空气压强越小．所以，此时人若站在铁路附近，因受空气压强差的作用，就会有被“吸向”火车的危险，故A错误；直升飞机螺旋桨给空气一个向下的力，空气会给螺旋桨一个向上的力，利用的是力的作用是相互的原理，故B正确；当快速推动活塞时，竖直管上方空气流速大，压强小，竖直管中的水受到向上的压强大于向下的压强，竖直管中的水在外界大气压的作用下被喷出，故这里应用的是流体压强和流速的关系，故C错误；固定翼飞机飞行时高速运动，使机翼上方空气流速快、压强小，下方空气流速慢、压强大，产生向上的压强差，从而获得升力，故D错误．</a:t>
            </a:r>
          </a:p>
          <a:p>
            <a:pPr marL="0" marR="0" lvl="0" indent="0" algn="l" defTabSz="914400" rt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sz="240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  【</a:t>
            </a:r>
            <a:r>
              <a:rPr lang="zh-CN" altLang="en-US" sz="240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答案</a:t>
            </a:r>
            <a:r>
              <a:rPr lang="en-US" altLang="zh-CN" sz="240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】</a:t>
            </a:r>
            <a:r>
              <a:rPr lang="en-US" altLang="zh-CN" sz="2400" dirty="0" smtClean="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sym typeface="Times New Roman" panose="02020603050405020304" pitchFamily="18" charset="0"/>
              </a:rPr>
              <a:t>	B	  </a:t>
            </a:r>
            <a:endParaRPr kumimoji="0" lang="en-US" altLang="zh-CN" sz="2400" b="0" i="0" baseline="0" dirty="0" smtClean="0">
              <a:ln>
                <a:noFill/>
              </a:ln>
              <a:solidFill>
                <a:schemeClr val="tx1"/>
              </a:solidFill>
              <a:effectLst/>
              <a:uFillTx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WordArt 2"/>
          <p:cNvSpPr>
            <a:spLocks noChangeArrowheads="1" noChangeShapeType="1"/>
          </p:cNvSpPr>
          <p:nvPr/>
        </p:nvSpPr>
        <p:spPr bwMode="auto">
          <a:xfrm>
            <a:off x="2484437" y="188912"/>
            <a:ext cx="5107599" cy="99393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zh-CN" altLang="en-US" sz="3600" b="1" dirty="0">
              <a:ln w="9525">
                <a:noFill/>
                <a:round/>
              </a:ln>
              <a:solidFill>
                <a:schemeClr val="bg1"/>
              </a:solidFill>
              <a:effectLst>
                <a:outerShdw dist="38100" dir="5400000" algn="ctr" rotWithShape="0">
                  <a:srgbClr val="4D4D4D">
                    <a:alpha val="75000"/>
                  </a:srgbClr>
                </a:outerShdw>
              </a:effectLst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11" name="文本框 20493"/>
          <p:cNvSpPr txBox="1"/>
          <p:nvPr/>
        </p:nvSpPr>
        <p:spPr>
          <a:xfrm>
            <a:off x="2458228" y="619417"/>
            <a:ext cx="6337300" cy="646331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algn="ctr">
              <a:spcBef>
                <a:spcPct val="50000"/>
              </a:spcBef>
            </a:pPr>
            <a:r>
              <a:rPr lang="zh-CN" altLang="en-US" sz="3600" b="1" dirty="0" smtClean="0">
                <a:solidFill>
                  <a:schemeClr val="tx2"/>
                </a:solidFill>
                <a:latin typeface="Arial" panose="020B0604020202020204" pitchFamily="34" charset="0"/>
                <a:ea typeface="华文仿宋" panose="02010600040101010101" pitchFamily="2" charset="-122"/>
              </a:rPr>
              <a:t>考点一   压力和压强 </a:t>
            </a:r>
            <a:endParaRPr lang="zh-CN" altLang="en-US" sz="3600" b="1" dirty="0">
              <a:solidFill>
                <a:schemeClr val="tx2"/>
              </a:solidFill>
              <a:latin typeface="Arial" panose="020B0604020202020204" pitchFamily="34" charset="0"/>
              <a:ea typeface="华文仿宋" panose="02010600040101010101" pitchFamily="2" charset="-122"/>
            </a:endParaRPr>
          </a:p>
        </p:txBody>
      </p:sp>
      <p:pic>
        <p:nvPicPr>
          <p:cNvPr id="12" name="Picture 4" descr="压强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72816" y="1670179"/>
            <a:ext cx="4572000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2" descr="压强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674596" y="1650450"/>
            <a:ext cx="4643437" cy="3481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17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59717" y="3266168"/>
            <a:ext cx="3276600" cy="2559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4" descr="181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052006" y="3266750"/>
            <a:ext cx="2903538" cy="1992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3" descr="179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571204" y="3266168"/>
            <a:ext cx="2233613" cy="2538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 Box 7"/>
          <p:cNvSpPr txBox="1">
            <a:spLocks noChangeArrowheads="1"/>
          </p:cNvSpPr>
          <p:nvPr/>
        </p:nvSpPr>
        <p:spPr bwMode="auto">
          <a:xfrm>
            <a:off x="1746802" y="493615"/>
            <a:ext cx="1229664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dirty="0" smtClean="0">
                <a:ea typeface="宋体" panose="02010600030101010101" pitchFamily="2" charset="-122"/>
              </a:rPr>
              <a:t>1.</a:t>
            </a:r>
            <a:r>
              <a:rPr lang="zh-CN" altLang="en-US" sz="2800" b="1" dirty="0" smtClean="0">
                <a:ea typeface="宋体" panose="02010600030101010101" pitchFamily="2" charset="-122"/>
              </a:rPr>
              <a:t>压</a:t>
            </a:r>
            <a:r>
              <a:rPr lang="zh-CN" altLang="en-US" sz="2800" b="1" dirty="0">
                <a:ea typeface="宋体" panose="02010600030101010101" pitchFamily="2" charset="-122"/>
              </a:rPr>
              <a:t>力</a:t>
            </a:r>
          </a:p>
        </p:txBody>
      </p:sp>
      <p:sp>
        <p:nvSpPr>
          <p:cNvPr id="6" name="Rectangle 5"/>
          <p:cNvSpPr/>
          <p:nvPr/>
        </p:nvSpPr>
        <p:spPr>
          <a:xfrm>
            <a:off x="1612738" y="1393242"/>
            <a:ext cx="7526337" cy="129540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/>
          <a:p>
            <a:pPr marL="342900" indent="-342900" eaLnBrk="0" hangingPunct="0">
              <a:lnSpc>
                <a:spcPct val="90000"/>
              </a:lnSpc>
              <a:spcBef>
                <a:spcPct val="20000"/>
              </a:spcBef>
            </a:pPr>
            <a:r>
              <a:rPr lang="zh-CN" altLang="en-US" sz="2800" noProof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  <a:t>定义：</a:t>
            </a:r>
            <a:r>
              <a:rPr lang="zh-CN" altLang="en-US" sz="2800" noProof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  <a:t>垂直作用</a:t>
            </a:r>
            <a:r>
              <a:rPr lang="zh-CN" altLang="en-US" sz="2800" noProof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  <a:t>在物体表面上的力叫做压力。</a:t>
            </a:r>
            <a:endParaRPr lang="zh-CN" altLang="en-US" sz="2800" noProof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ea typeface="宋体" panose="02010600030101010101" pitchFamily="2" charset="-122"/>
            </a:endParaRPr>
          </a:p>
          <a:p>
            <a:pPr marL="342900" indent="-342900" eaLnBrk="0" hangingPunct="0">
              <a:lnSpc>
                <a:spcPct val="90000"/>
              </a:lnSpc>
              <a:spcBef>
                <a:spcPct val="20000"/>
              </a:spcBef>
            </a:pPr>
            <a:r>
              <a:rPr lang="zh-CN" altLang="en-US" sz="2800" noProof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  <a:t>方向：总是垂直于接触面。</a:t>
            </a:r>
            <a:endParaRPr lang="zh-CN" altLang="en-US" sz="2800" noProof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ea typeface="宋体" panose="02010600030101010101" pitchFamily="2" charset="-122"/>
            </a:endParaRPr>
          </a:p>
          <a:p>
            <a:pPr marL="342900" indent="-342900" eaLnBrk="0" hangingPunct="0">
              <a:lnSpc>
                <a:spcPct val="90000"/>
              </a:lnSpc>
              <a:spcBef>
                <a:spcPct val="20000"/>
              </a:spcBef>
            </a:pPr>
            <a:r>
              <a:rPr lang="zh-CN" altLang="en-US" sz="2800" noProof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  <a:t>压力的作用效果：使受压物体发生形变。</a:t>
            </a:r>
            <a:endParaRPr lang="zh-CN" altLang="en-US" sz="2800" noProof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1752697" y="634774"/>
            <a:ext cx="6938962" cy="1066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200" b="1" dirty="0" smtClean="0">
                <a:latin typeface="Calibri" panose="020F0502020204030204" pitchFamily="34" charset="0"/>
                <a:ea typeface="宋体" panose="02010600030101010101" pitchFamily="2" charset="-122"/>
              </a:rPr>
              <a:t>2.</a:t>
            </a:r>
            <a:r>
              <a:rPr lang="zh-CN" altLang="en-US" sz="3200" b="1" dirty="0" smtClean="0">
                <a:latin typeface="Calibri" panose="020F0502020204030204" pitchFamily="34" charset="0"/>
                <a:ea typeface="宋体" panose="02010600030101010101" pitchFamily="2" charset="-122"/>
              </a:rPr>
              <a:t>压</a:t>
            </a:r>
            <a:r>
              <a:rPr lang="zh-CN" altLang="en-US" sz="3200" b="1" dirty="0">
                <a:latin typeface="Calibri" panose="020F0502020204030204" pitchFamily="34" charset="0"/>
                <a:ea typeface="宋体" panose="02010600030101010101" pitchFamily="2" charset="-122"/>
              </a:rPr>
              <a:t>力的作用效果与压力的大小和受力面积有关。</a:t>
            </a:r>
          </a:p>
        </p:txBody>
      </p:sp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1627901" y="2511329"/>
            <a:ext cx="1787525" cy="946150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华文楷体"/>
                <a:cs typeface="华文楷体"/>
              </a:rPr>
              <a:t>压力的作用效果</a:t>
            </a:r>
          </a:p>
        </p:txBody>
      </p:sp>
      <p:grpSp>
        <p:nvGrpSpPr>
          <p:cNvPr id="4" name="Group 6"/>
          <p:cNvGrpSpPr/>
          <p:nvPr/>
        </p:nvGrpSpPr>
        <p:grpSpPr bwMode="auto">
          <a:xfrm>
            <a:off x="3278318" y="2160717"/>
            <a:ext cx="1706562" cy="1401762"/>
            <a:chOff x="1323" y="1608"/>
            <a:chExt cx="1075" cy="883"/>
          </a:xfrm>
        </p:grpSpPr>
        <p:sp>
          <p:nvSpPr>
            <p:cNvPr id="5" name="右箭头 3"/>
            <p:cNvSpPr>
              <a:spLocks noChangeArrowheads="1"/>
            </p:cNvSpPr>
            <p:nvPr/>
          </p:nvSpPr>
          <p:spPr bwMode="auto">
            <a:xfrm>
              <a:off x="1323" y="2022"/>
              <a:ext cx="1075" cy="469"/>
            </a:xfrm>
            <a:prstGeom prst="rightArrow">
              <a:avLst>
                <a:gd name="adj1" fmla="val 50000"/>
                <a:gd name="adj2" fmla="val 61704"/>
              </a:avLst>
            </a:prstGeom>
            <a:gradFill rotWithShape="1">
              <a:gsLst>
                <a:gs pos="0">
                  <a:srgbClr val="FFA2A1"/>
                </a:gs>
                <a:gs pos="35001">
                  <a:srgbClr val="FFBEBD"/>
                </a:gs>
                <a:gs pos="100000">
                  <a:srgbClr val="FFE5E5"/>
                </a:gs>
              </a:gsLst>
              <a:lin ang="16200000" scaled="1"/>
            </a:gradFill>
            <a:ln w="9525" algn="ctr">
              <a:solidFill>
                <a:srgbClr val="BE4B48"/>
              </a:solidFill>
              <a:miter lim="800000"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 anchor="ctr"/>
            <a:lstStyle/>
            <a:p>
              <a:pPr algn="ctr">
                <a:buFontTx/>
                <a:buNone/>
                <a:defRPr/>
              </a:pPr>
              <a:endParaRPr lang="zh-CN" altLang="en-US" sz="28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grpSp>
          <p:nvGrpSpPr>
            <p:cNvPr id="6" name="TextBox 7"/>
            <p:cNvGrpSpPr/>
            <p:nvPr/>
          </p:nvGrpSpPr>
          <p:grpSpPr bwMode="auto">
            <a:xfrm>
              <a:off x="1338" y="1608"/>
              <a:ext cx="784" cy="450"/>
              <a:chOff x="1338" y="1608"/>
              <a:chExt cx="784" cy="450"/>
            </a:xfrm>
          </p:grpSpPr>
          <p:pic>
            <p:nvPicPr>
              <p:cNvPr id="7" name="TextBox 7"/>
              <p:cNvPicPr>
                <a:picLocks noChangeArrowheads="1"/>
              </p:cNvPicPr>
              <p:nvPr/>
            </p:nvPicPr>
            <p:blipFill>
              <a:blip r:embed="rId2"/>
              <a:srcRect/>
              <a:stretch>
                <a:fillRect/>
              </a:stretch>
            </p:blipFill>
            <p:spPr bwMode="auto">
              <a:xfrm>
                <a:off x="1338" y="1608"/>
                <a:ext cx="784" cy="4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8" name="Text Box 10"/>
              <p:cNvSpPr txBox="1">
                <a:spLocks noChangeArrowheads="1"/>
              </p:cNvSpPr>
              <p:nvPr/>
            </p:nvSpPr>
            <p:spPr bwMode="auto">
              <a:xfrm>
                <a:off x="1451" y="1707"/>
                <a:ext cx="564" cy="327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>
                <a:spAutoFit/>
              </a:bodyPr>
              <a:lstStyle/>
              <a:p>
                <a:r>
                  <a:rPr lang="zh-CN" altLang="en-US" sz="2800" dirty="0">
                    <a:solidFill>
                      <a:srgbClr val="FFFFFF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比较</a:t>
                </a:r>
              </a:p>
            </p:txBody>
          </p:sp>
        </p:grpSp>
      </p:grpSp>
      <p:sp>
        <p:nvSpPr>
          <p:cNvPr id="9" name="TextBox 4"/>
          <p:cNvSpPr txBox="1">
            <a:spLocks noChangeArrowheads="1"/>
          </p:cNvSpPr>
          <p:nvPr/>
        </p:nvSpPr>
        <p:spPr bwMode="auto">
          <a:xfrm>
            <a:off x="5340576" y="2182424"/>
            <a:ext cx="2803525" cy="946150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华文楷体"/>
                <a:cs typeface="华文楷体"/>
              </a:rPr>
              <a:t>相同受力面积，比较压力大小</a:t>
            </a:r>
          </a:p>
        </p:txBody>
      </p:sp>
      <p:sp>
        <p:nvSpPr>
          <p:cNvPr id="19" name="TextBox 5"/>
          <p:cNvSpPr txBox="1">
            <a:spLocks noChangeArrowheads="1"/>
          </p:cNvSpPr>
          <p:nvPr/>
        </p:nvSpPr>
        <p:spPr bwMode="auto">
          <a:xfrm>
            <a:off x="5280742" y="3361245"/>
            <a:ext cx="2803525" cy="946150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华文楷体"/>
                <a:cs typeface="华文楷体"/>
              </a:rPr>
              <a:t>相同压力，比较受力面积大小</a:t>
            </a:r>
          </a:p>
        </p:txBody>
      </p:sp>
      <p:grpSp>
        <p:nvGrpSpPr>
          <p:cNvPr id="20" name="组合 10"/>
          <p:cNvGrpSpPr/>
          <p:nvPr/>
        </p:nvGrpSpPr>
        <p:grpSpPr bwMode="auto">
          <a:xfrm>
            <a:off x="7864184" y="2857598"/>
            <a:ext cx="1565275" cy="2286000"/>
            <a:chOff x="4286" y="2024"/>
            <a:chExt cx="986" cy="1440"/>
          </a:xfrm>
        </p:grpSpPr>
        <p:sp>
          <p:nvSpPr>
            <p:cNvPr id="21" name="手杖形箭头 6"/>
            <p:cNvSpPr/>
            <p:nvPr/>
          </p:nvSpPr>
          <p:spPr bwMode="auto">
            <a:xfrm rot="5400000">
              <a:off x="3813" y="2495"/>
              <a:ext cx="1440" cy="495"/>
            </a:xfrm>
            <a:custGeom>
              <a:avLst/>
              <a:gdLst>
                <a:gd name="T0" fmla="*/ 1607355 w 2000264"/>
                <a:gd name="T1" fmla="*/ 392909 h 785818"/>
                <a:gd name="T2" fmla="*/ 1803810 w 2000264"/>
                <a:gd name="T3" fmla="*/ 589364 h 785818"/>
                <a:gd name="T4" fmla="*/ 2000264 w 2000264"/>
                <a:gd name="T5" fmla="*/ 392909 h 785818"/>
                <a:gd name="T6" fmla="*/ 951018 w 2000264"/>
                <a:gd name="T7" fmla="*/ 0 h 785818"/>
                <a:gd name="T8" fmla="*/ 98227 w 2000264"/>
                <a:gd name="T9" fmla="*/ 785818 h 785818"/>
                <a:gd name="T10" fmla="*/ 5898240 60000 65536"/>
                <a:gd name="T11" fmla="*/ 5898240 60000 65536"/>
                <a:gd name="T12" fmla="*/ 0 60000 65536"/>
                <a:gd name="T13" fmla="*/ 17694720 60000 65536"/>
                <a:gd name="T14" fmla="*/ 589824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000264" h="785818">
                  <a:moveTo>
                    <a:pt x="0" y="785818"/>
                  </a:moveTo>
                  <a:lnTo>
                    <a:pt x="0" y="343795"/>
                  </a:lnTo>
                  <a:cubicBezTo>
                    <a:pt x="0" y="153922"/>
                    <a:pt x="153922" y="0"/>
                    <a:pt x="343795" y="0"/>
                  </a:cubicBezTo>
                  <a:cubicBezTo>
                    <a:pt x="343795" y="0"/>
                    <a:pt x="343795" y="0"/>
                    <a:pt x="343795" y="0"/>
                  </a:cubicBezTo>
                  <a:lnTo>
                    <a:pt x="1558241" y="0"/>
                  </a:lnTo>
                  <a:lnTo>
                    <a:pt x="1558240" y="0"/>
                  </a:lnTo>
                  <a:cubicBezTo>
                    <a:pt x="1748113" y="0"/>
                    <a:pt x="1902036" y="153922"/>
                    <a:pt x="1902036" y="343795"/>
                  </a:cubicBezTo>
                  <a:cubicBezTo>
                    <a:pt x="1902036" y="343795"/>
                    <a:pt x="1902035" y="343795"/>
                    <a:pt x="1902035" y="343795"/>
                  </a:cubicBezTo>
                  <a:lnTo>
                    <a:pt x="1902037" y="392909"/>
                  </a:lnTo>
                  <a:lnTo>
                    <a:pt x="2000264" y="392909"/>
                  </a:lnTo>
                  <a:lnTo>
                    <a:pt x="1803810" y="589364"/>
                  </a:lnTo>
                  <a:lnTo>
                    <a:pt x="1607355" y="392909"/>
                  </a:lnTo>
                  <a:lnTo>
                    <a:pt x="1705582" y="392909"/>
                  </a:lnTo>
                  <a:lnTo>
                    <a:pt x="1705582" y="343795"/>
                  </a:lnTo>
                  <a:cubicBezTo>
                    <a:pt x="1705582" y="262420"/>
                    <a:pt x="1639615" y="196454"/>
                    <a:pt x="1558241" y="196454"/>
                  </a:cubicBezTo>
                  <a:lnTo>
                    <a:pt x="343795" y="196455"/>
                  </a:lnTo>
                  <a:lnTo>
                    <a:pt x="343794" y="196455"/>
                  </a:lnTo>
                  <a:cubicBezTo>
                    <a:pt x="262420" y="196455"/>
                    <a:pt x="196454" y="262421"/>
                    <a:pt x="196454" y="343795"/>
                  </a:cubicBezTo>
                  <a:lnTo>
                    <a:pt x="196455" y="785818"/>
                  </a:lnTo>
                  <a:close/>
                </a:path>
              </a:pathLst>
            </a:custGeom>
            <a:gradFill rotWithShape="1">
              <a:gsLst>
                <a:gs pos="0">
                  <a:srgbClr val="9EEAFF"/>
                </a:gs>
                <a:gs pos="35001">
                  <a:srgbClr val="BBEFFF"/>
                </a:gs>
                <a:gs pos="100000">
                  <a:srgbClr val="E4F9FF"/>
                </a:gs>
              </a:gsLst>
              <a:lin ang="16200000" scaled="1"/>
            </a:gradFill>
            <a:ln w="9525" cap="flat" cmpd="sng" algn="ctr">
              <a:solidFill>
                <a:srgbClr val="46AAC5"/>
              </a:solidFill>
              <a:prstDash val="solid"/>
              <a:rou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 anchor="ctr"/>
            <a:lstStyle/>
            <a:p>
              <a:pPr>
                <a:buFontTx/>
                <a:buNone/>
                <a:defRPr/>
              </a:pPr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grpSp>
          <p:nvGrpSpPr>
            <p:cNvPr id="22" name="TextBox 9"/>
            <p:cNvGrpSpPr/>
            <p:nvPr/>
          </p:nvGrpSpPr>
          <p:grpSpPr bwMode="auto">
            <a:xfrm>
              <a:off x="4803" y="2203"/>
              <a:ext cx="469" cy="1010"/>
              <a:chOff x="4803" y="2203"/>
              <a:chExt cx="469" cy="1010"/>
            </a:xfrm>
          </p:grpSpPr>
          <p:pic>
            <p:nvPicPr>
              <p:cNvPr id="23" name="TextBox 9"/>
              <p:cNvPicPr>
                <a:picLocks noChangeArrowheads="1"/>
              </p:cNvPicPr>
              <p:nvPr/>
            </p:nvPicPr>
            <p:blipFill>
              <a:blip r:embed="rId3"/>
              <a:srcRect/>
              <a:stretch>
                <a:fillRect/>
              </a:stretch>
            </p:blipFill>
            <p:spPr bwMode="auto">
              <a:xfrm>
                <a:off x="4803" y="2203"/>
                <a:ext cx="469" cy="101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24" name="Text Box 15"/>
              <p:cNvSpPr txBox="1">
                <a:spLocks noChangeArrowheads="1"/>
              </p:cNvSpPr>
              <p:nvPr/>
            </p:nvSpPr>
            <p:spPr bwMode="auto">
              <a:xfrm>
                <a:off x="4847" y="2332"/>
                <a:ext cx="384" cy="732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vert="eaVert" wrap="none">
                <a:spAutoFit/>
              </a:bodyPr>
              <a:lstStyle/>
              <a:p>
                <a:r>
                  <a:rPr lang="zh-CN" altLang="en-US" sz="2800" b="1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rPr>
                  <a:t>求比值</a:t>
                </a:r>
              </a:p>
            </p:txBody>
          </p:sp>
        </p:grpSp>
      </p:grpSp>
      <p:sp>
        <p:nvSpPr>
          <p:cNvPr id="25" name="TextBox 11"/>
          <p:cNvSpPr txBox="1">
            <a:spLocks noChangeArrowheads="1"/>
          </p:cNvSpPr>
          <p:nvPr/>
        </p:nvSpPr>
        <p:spPr bwMode="auto">
          <a:xfrm>
            <a:off x="5800111" y="4654129"/>
            <a:ext cx="2016125" cy="946150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 u="sng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压力</a:t>
            </a:r>
            <a:r>
              <a:rPr lang="en-US" altLang="zh-CN" sz="2800" b="1" u="sng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___     </a:t>
            </a:r>
          </a:p>
          <a:p>
            <a:r>
              <a:rPr lang="en-US" altLang="zh-CN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受力面积</a:t>
            </a:r>
          </a:p>
        </p:txBody>
      </p:sp>
      <p:grpSp>
        <p:nvGrpSpPr>
          <p:cNvPr id="26" name="Group 17"/>
          <p:cNvGrpSpPr/>
          <p:nvPr/>
        </p:nvGrpSpPr>
        <p:grpSpPr bwMode="auto">
          <a:xfrm>
            <a:off x="3917691" y="4162329"/>
            <a:ext cx="1871663" cy="1301750"/>
            <a:chOff x="1465" y="2840"/>
            <a:chExt cx="1179" cy="820"/>
          </a:xfrm>
        </p:grpSpPr>
        <p:sp>
          <p:nvSpPr>
            <p:cNvPr id="27" name="左箭头 12"/>
            <p:cNvSpPr>
              <a:spLocks noChangeArrowheads="1"/>
            </p:cNvSpPr>
            <p:nvPr/>
          </p:nvSpPr>
          <p:spPr bwMode="auto">
            <a:xfrm>
              <a:off x="1465" y="3246"/>
              <a:ext cx="1179" cy="414"/>
            </a:xfrm>
            <a:prstGeom prst="leftArrow">
              <a:avLst>
                <a:gd name="adj1" fmla="val 50000"/>
                <a:gd name="adj2" fmla="val 50000"/>
              </a:avLst>
            </a:prstGeom>
            <a:gradFill rotWithShape="1">
              <a:gsLst>
                <a:gs pos="0">
                  <a:srgbClr val="BCBCBC"/>
                </a:gs>
                <a:gs pos="35001">
                  <a:srgbClr val="D0D0D0"/>
                </a:gs>
                <a:gs pos="100000">
                  <a:srgbClr val="EDEDED"/>
                </a:gs>
              </a:gsLst>
              <a:lin ang="16200000" scaled="1"/>
            </a:gradFill>
            <a:ln w="9525" algn="ctr">
              <a:solidFill>
                <a:srgbClr val="000000"/>
              </a:solidFill>
              <a:miter lim="800000"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 anchor="ctr"/>
            <a:lstStyle/>
            <a:p>
              <a:pPr algn="ctr">
                <a:buFontTx/>
                <a:buNone/>
                <a:defRPr/>
              </a:pPr>
              <a:endParaRPr lang="zh-CN" altLang="en-US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grpSp>
          <p:nvGrpSpPr>
            <p:cNvPr id="28" name="TextBox 13"/>
            <p:cNvGrpSpPr/>
            <p:nvPr/>
          </p:nvGrpSpPr>
          <p:grpSpPr bwMode="auto">
            <a:xfrm>
              <a:off x="1720" y="2840"/>
              <a:ext cx="791" cy="453"/>
              <a:chOff x="1720" y="2840"/>
              <a:chExt cx="791" cy="453"/>
            </a:xfrm>
          </p:grpSpPr>
          <p:pic>
            <p:nvPicPr>
              <p:cNvPr id="29" name="TextBox 13"/>
              <p:cNvPicPr>
                <a:picLocks noChangeArrowheads="1"/>
              </p:cNvPicPr>
              <p:nvPr/>
            </p:nvPicPr>
            <p:blipFill>
              <a:blip r:embed="rId4"/>
              <a:srcRect/>
              <a:stretch>
                <a:fillRect/>
              </a:stretch>
            </p:blipFill>
            <p:spPr bwMode="auto">
              <a:xfrm>
                <a:off x="1720" y="2840"/>
                <a:ext cx="791" cy="45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30" name="Text Box 21"/>
              <p:cNvSpPr txBox="1">
                <a:spLocks noChangeArrowheads="1"/>
              </p:cNvSpPr>
              <p:nvPr/>
            </p:nvSpPr>
            <p:spPr bwMode="auto">
              <a:xfrm>
                <a:off x="1834" y="2916"/>
                <a:ext cx="565" cy="327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>
                <a:spAutoFit/>
              </a:bodyPr>
              <a:lstStyle/>
              <a:p>
                <a:r>
                  <a:rPr lang="zh-CN" altLang="en-US" sz="2800" b="1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rPr>
                  <a:t>定义</a:t>
                </a:r>
              </a:p>
            </p:txBody>
          </p:sp>
        </p:grpSp>
      </p:grpSp>
      <p:sp>
        <p:nvSpPr>
          <p:cNvPr id="31" name="TextBox 15"/>
          <p:cNvSpPr txBox="1">
            <a:spLocks noChangeArrowheads="1"/>
          </p:cNvSpPr>
          <p:nvPr/>
        </p:nvSpPr>
        <p:spPr bwMode="auto">
          <a:xfrm>
            <a:off x="2982945" y="4876704"/>
            <a:ext cx="896938" cy="519112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压强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9" grpId="0"/>
      <p:bldP spid="19" grpId="0"/>
      <p:bldP spid="25" grpId="0"/>
      <p:bldP spid="3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1506310" y="0"/>
            <a:ext cx="9093265" cy="275152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3.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压强：物理学中，把物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体所受压力的大小与受力面积之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比叫做压强</a:t>
            </a:r>
            <a:r>
              <a:rPr lang="en-US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</a:p>
          <a:p>
            <a:pPr>
              <a:lnSpc>
                <a:spcPct val="120000"/>
              </a:lnSpc>
            </a:pP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）物理意义：压强是用来表示压力作用效果的物理量</a:t>
            </a:r>
            <a:endParaRPr lang="en-US" altLang="zh-CN" sz="2800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TextBox 4"/>
          <p:cNvSpPr txBox="1">
            <a:spLocks noChangeArrowheads="1"/>
          </p:cNvSpPr>
          <p:nvPr/>
        </p:nvSpPr>
        <p:spPr bwMode="auto">
          <a:xfrm>
            <a:off x="1436914" y="2575249"/>
            <a:ext cx="2547257" cy="521970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800" b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en-US" sz="2800" b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r>
              <a:rPr lang="zh-CN" altLang="en-US" sz="2800" b="1" dirty="0" smtClean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 公式：</a:t>
            </a:r>
            <a:endParaRPr lang="zh-CN" altLang="en-US" sz="2800" b="1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graphicFrame>
        <p:nvGraphicFramePr>
          <p:cNvPr id="12292" name="Object 4"/>
          <p:cNvGraphicFramePr>
            <a:graphicFrameLocks/>
          </p:cNvGraphicFramePr>
          <p:nvPr/>
        </p:nvGraphicFramePr>
        <p:xfrm>
          <a:off x="3516474" y="2198914"/>
          <a:ext cx="1365250" cy="1209675"/>
        </p:xfrm>
        <a:graphic>
          <a:graphicData uri="http://schemas.openxmlformats.org/presentationml/2006/ole">
            <p:oleObj spid="_x0000_s1025" r:id="rId3" imgW="10668000" imgH="9448800" progId="Equation.3">
              <p:embed/>
            </p:oleObj>
          </a:graphicData>
        </a:graphic>
      </p:graphicFrame>
      <p:sp>
        <p:nvSpPr>
          <p:cNvPr id="5" name="TextBox 11"/>
          <p:cNvSpPr txBox="1">
            <a:spLocks noChangeArrowheads="1"/>
          </p:cNvSpPr>
          <p:nvPr/>
        </p:nvSpPr>
        <p:spPr bwMode="auto">
          <a:xfrm>
            <a:off x="1441224" y="3256157"/>
            <a:ext cx="7737475" cy="11245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3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）压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强的单位：</a:t>
            </a:r>
          </a:p>
          <a:p>
            <a:pPr>
              <a:lnSpc>
                <a:spcPct val="120000"/>
              </a:lnSpc>
            </a:pP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国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际单位：帕斯卡    简称：帕   符号：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Pa</a:t>
            </a:r>
          </a:p>
        </p:txBody>
      </p:sp>
      <p:sp>
        <p:nvSpPr>
          <p:cNvPr id="6" name="Rectangle 20"/>
          <p:cNvSpPr>
            <a:spLocks noChangeArrowheads="1"/>
          </p:cNvSpPr>
          <p:nvPr/>
        </p:nvSpPr>
        <p:spPr bwMode="auto">
          <a:xfrm>
            <a:off x="1537510" y="4671819"/>
            <a:ext cx="7415212" cy="517525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 Pa</a:t>
            </a:r>
            <a:r>
              <a:rPr lang="zh-CN" altLang="en-US" sz="2800" b="1" dirty="0">
                <a:solidFill>
                  <a:srgbClr val="3333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表示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物体在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 m</a:t>
            </a:r>
            <a:r>
              <a:rPr lang="en-US" altLang="zh-CN" sz="2800" b="1" baseline="30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面积上受到的压力是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 N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。</a:t>
            </a:r>
          </a:p>
        </p:txBody>
      </p:sp>
      <p:sp>
        <p:nvSpPr>
          <p:cNvPr id="7" name="TextBox 10"/>
          <p:cNvSpPr txBox="1">
            <a:spLocks noChangeArrowheads="1"/>
          </p:cNvSpPr>
          <p:nvPr/>
        </p:nvSpPr>
        <p:spPr bwMode="auto">
          <a:xfrm>
            <a:off x="2421197" y="5429867"/>
            <a:ext cx="2343911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32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1 </a:t>
            </a: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Pa=1N/m</a:t>
            </a:r>
            <a:r>
              <a:rPr lang="en-US" altLang="zh-CN" sz="32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endParaRPr lang="en-US" altLang="zh-CN" sz="3200" b="1" baseline="3000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1604865" y="634774"/>
            <a:ext cx="7086794" cy="47428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dirty="0" smtClean="0">
                <a:latin typeface="宋体" panose="02010600030101010101" pitchFamily="2" charset="-122"/>
                <a:ea typeface="宋体" panose="02010600030101010101" pitchFamily="2" charset="-122"/>
              </a:rPr>
              <a:t>4.</a:t>
            </a:r>
            <a:r>
              <a:rPr lang="zh-CN" altLang="en-US" sz="2800" dirty="0" smtClean="0">
                <a:latin typeface="宋体" panose="02010600030101010101" pitchFamily="2" charset="-122"/>
                <a:ea typeface="宋体" panose="02010600030101010101" pitchFamily="2" charset="-122"/>
              </a:rPr>
              <a:t>增大压强的方法</a:t>
            </a:r>
            <a:endParaRPr lang="en-US" altLang="zh-CN" sz="2800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indent="0" algn="l">
              <a:lnSpc>
                <a:spcPct val="120000"/>
              </a:lnSpc>
              <a:buNone/>
            </a:pPr>
            <a:r>
              <a:rPr lang="en-US" altLang="zh-CN" sz="2800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(1)</a:t>
            </a:r>
            <a:r>
              <a:rPr lang="zh-CN" altLang="en-US" sz="2800" dirty="0" smtClean="0">
                <a:latin typeface="宋体" panose="02010600030101010101" pitchFamily="2" charset="-122"/>
                <a:ea typeface="宋体" panose="02010600030101010101" pitchFamily="2" charset="-122"/>
              </a:rPr>
              <a:t>压力不变时，减小受力面积</a:t>
            </a:r>
            <a:r>
              <a:rPr lang="en-US" altLang="zh-CN" sz="2800" dirty="0" smtClean="0"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</a:p>
          <a:p>
            <a:pPr marL="514350" indent="-514350">
              <a:lnSpc>
                <a:spcPct val="120000"/>
              </a:lnSpc>
            </a:pPr>
            <a:r>
              <a:rPr lang="en-US" altLang="zh-CN" sz="2800" dirty="0" smtClean="0">
                <a:latin typeface="宋体" panose="02010600030101010101" pitchFamily="2" charset="-122"/>
                <a:ea typeface="宋体" panose="02010600030101010101" pitchFamily="2" charset="-122"/>
              </a:rPr>
              <a:t>(2)</a:t>
            </a:r>
            <a:r>
              <a:rPr lang="zh-CN" altLang="en-US" sz="2800" dirty="0" smtClean="0">
                <a:latin typeface="宋体" panose="02010600030101010101" pitchFamily="2" charset="-122"/>
                <a:ea typeface="宋体" panose="02010600030101010101" pitchFamily="2" charset="-122"/>
              </a:rPr>
              <a:t>受力面积不变时，增大压力</a:t>
            </a:r>
            <a:r>
              <a:rPr lang="en-US" altLang="zh-CN" sz="2800" dirty="0" smtClean="0"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</a:p>
          <a:p>
            <a:pPr marL="514350" indent="-514350">
              <a:lnSpc>
                <a:spcPct val="120000"/>
              </a:lnSpc>
            </a:pPr>
            <a:r>
              <a:rPr lang="en-US" altLang="zh-CN" sz="2800" dirty="0" smtClean="0">
                <a:latin typeface="宋体" panose="02010600030101010101" pitchFamily="2" charset="-122"/>
                <a:ea typeface="宋体" panose="02010600030101010101" pitchFamily="2" charset="-122"/>
              </a:rPr>
              <a:t>(3)</a:t>
            </a:r>
            <a:r>
              <a:rPr lang="zh-CN" altLang="en-US" sz="2800" dirty="0" smtClean="0">
                <a:latin typeface="宋体" panose="02010600030101010101" pitchFamily="2" charset="-122"/>
                <a:ea typeface="宋体" panose="02010600030101010101" pitchFamily="2" charset="-122"/>
              </a:rPr>
              <a:t>增大压力的同时，减小受力面积</a:t>
            </a:r>
            <a:r>
              <a:rPr lang="en-US" altLang="zh-CN" sz="2800" dirty="0" smtClean="0"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</a:p>
          <a:p>
            <a:pPr marL="514350" indent="-514350">
              <a:lnSpc>
                <a:spcPct val="120000"/>
              </a:lnSpc>
            </a:pPr>
            <a:endParaRPr lang="en-US" altLang="zh-CN" sz="2800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514350" indent="-514350">
              <a:lnSpc>
                <a:spcPct val="120000"/>
              </a:lnSpc>
            </a:pPr>
            <a:r>
              <a:rPr lang="en-US" altLang="zh-CN" sz="2800" dirty="0" smtClean="0">
                <a:latin typeface="宋体" panose="02010600030101010101" pitchFamily="2" charset="-122"/>
                <a:ea typeface="宋体" panose="02010600030101010101" pitchFamily="2" charset="-122"/>
              </a:rPr>
              <a:t>5.</a:t>
            </a:r>
            <a:r>
              <a:rPr lang="zh-CN" altLang="en-US" sz="2800" dirty="0" smtClean="0">
                <a:latin typeface="宋体" panose="02010600030101010101" pitchFamily="2" charset="-122"/>
                <a:ea typeface="宋体" panose="02010600030101010101" pitchFamily="2" charset="-122"/>
              </a:rPr>
              <a:t>减小压强的方法</a:t>
            </a:r>
            <a:endParaRPr lang="en-US" altLang="zh-CN" sz="2800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514350" indent="-514350">
              <a:lnSpc>
                <a:spcPct val="120000"/>
              </a:lnSpc>
            </a:pPr>
            <a:r>
              <a:rPr lang="en-US" altLang="zh-CN" sz="2800" dirty="0" smtClean="0">
                <a:latin typeface="宋体" panose="02010600030101010101" pitchFamily="2" charset="-122"/>
                <a:ea typeface="宋体" panose="02010600030101010101" pitchFamily="2" charset="-122"/>
              </a:rPr>
              <a:t>(1)</a:t>
            </a:r>
            <a:r>
              <a:rPr lang="zh-CN" altLang="en-US" sz="2800" dirty="0" smtClean="0">
                <a:latin typeface="宋体" panose="02010600030101010101" pitchFamily="2" charset="-122"/>
                <a:ea typeface="宋体" panose="02010600030101010101" pitchFamily="2" charset="-122"/>
              </a:rPr>
              <a:t>压力不变时，增大受力面积</a:t>
            </a:r>
            <a:r>
              <a:rPr lang="en-US" altLang="zh-CN" sz="2800" dirty="0" smtClean="0"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</a:p>
          <a:p>
            <a:pPr marL="514350" indent="-514350">
              <a:lnSpc>
                <a:spcPct val="120000"/>
              </a:lnSpc>
            </a:pPr>
            <a:r>
              <a:rPr lang="en-US" altLang="zh-CN" sz="2800" dirty="0" smtClean="0">
                <a:latin typeface="宋体" panose="02010600030101010101" pitchFamily="2" charset="-122"/>
                <a:ea typeface="宋体" panose="02010600030101010101" pitchFamily="2" charset="-122"/>
              </a:rPr>
              <a:t>(2)</a:t>
            </a:r>
            <a:r>
              <a:rPr lang="zh-CN" altLang="en-US" sz="2800" dirty="0" smtClean="0">
                <a:latin typeface="宋体" panose="02010600030101010101" pitchFamily="2" charset="-122"/>
                <a:ea typeface="宋体" panose="02010600030101010101" pitchFamily="2" charset="-122"/>
              </a:rPr>
              <a:t>受力面积不变时，减小压力</a:t>
            </a:r>
            <a:r>
              <a:rPr lang="en-US" altLang="zh-CN" sz="2800" dirty="0" smtClean="0"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</a:p>
          <a:p>
            <a:pPr marL="514350" indent="-514350">
              <a:lnSpc>
                <a:spcPct val="120000"/>
              </a:lnSpc>
            </a:pPr>
            <a:r>
              <a:rPr lang="en-US" altLang="zh-CN" sz="2800" dirty="0" smtClean="0">
                <a:latin typeface="宋体" panose="02010600030101010101" pitchFamily="2" charset="-122"/>
                <a:ea typeface="宋体" panose="02010600030101010101" pitchFamily="2" charset="-122"/>
              </a:rPr>
              <a:t>(3)</a:t>
            </a:r>
            <a:r>
              <a:rPr lang="zh-CN" altLang="en-US" sz="2800" dirty="0" smtClean="0">
                <a:latin typeface="宋体" panose="02010600030101010101" pitchFamily="2" charset="-122"/>
                <a:ea typeface="宋体" panose="02010600030101010101" pitchFamily="2" charset="-122"/>
              </a:rPr>
              <a:t>减小压力的同时，增大受力面积</a:t>
            </a:r>
            <a:r>
              <a:rPr lang="en-US" altLang="zh-CN" sz="2800" dirty="0" smtClean="0"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endParaRPr lang="zh-CN" altLang="en-US" sz="28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3" name="Picture 4" descr="19_29093_fb7c1ffa725970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181555" y="722021"/>
            <a:ext cx="2927350" cy="214312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  <a:headEnd/>
            <a:tailEnd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" name="图片 6" descr="timgCALO5SSC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44485" y="3394710"/>
            <a:ext cx="3467735" cy="19323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20493"/>
          <p:cNvSpPr txBox="1"/>
          <p:nvPr/>
        </p:nvSpPr>
        <p:spPr>
          <a:xfrm>
            <a:off x="2458228" y="619417"/>
            <a:ext cx="6337300" cy="646331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algn="ctr">
              <a:spcBef>
                <a:spcPct val="50000"/>
              </a:spcBef>
            </a:pPr>
            <a:r>
              <a:rPr lang="zh-CN" altLang="en-US" sz="3600" b="1" dirty="0" smtClean="0">
                <a:solidFill>
                  <a:schemeClr val="tx2"/>
                </a:solidFill>
                <a:latin typeface="Arial" panose="020B0604020202020204" pitchFamily="34" charset="0"/>
                <a:ea typeface="华文仿宋" panose="02010600040101010101" pitchFamily="2" charset="-122"/>
              </a:rPr>
              <a:t>考点二   液体的压强 </a:t>
            </a:r>
            <a:endParaRPr lang="zh-CN" altLang="en-US" sz="3600" b="1" dirty="0">
              <a:solidFill>
                <a:schemeClr val="tx2"/>
              </a:solidFill>
              <a:latin typeface="Arial" panose="020B0604020202020204" pitchFamily="34" charset="0"/>
              <a:ea typeface="华文仿宋" panose="02010600040101010101" pitchFamily="2" charset="-122"/>
            </a:endParaRPr>
          </a:p>
        </p:txBody>
      </p:sp>
      <p:sp>
        <p:nvSpPr>
          <p:cNvPr id="3" name="Text Box 3"/>
          <p:cNvSpPr txBox="1">
            <a:spLocks noChangeArrowheads="1"/>
          </p:cNvSpPr>
          <p:nvPr/>
        </p:nvSpPr>
        <p:spPr bwMode="auto">
          <a:xfrm>
            <a:off x="2130101" y="1387734"/>
            <a:ext cx="2283278" cy="5847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 lIns="91430" tIns="45715" rIns="91430" bIns="45715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</a:rPr>
              <a:t>帕斯卡实验</a:t>
            </a:r>
          </a:p>
        </p:txBody>
      </p:sp>
      <p:sp>
        <p:nvSpPr>
          <p:cNvPr id="4" name="Text Box 4"/>
          <p:cNvSpPr txBox="1"/>
          <p:nvPr/>
        </p:nvSpPr>
        <p:spPr>
          <a:xfrm>
            <a:off x="1888252" y="2084454"/>
            <a:ext cx="5051425" cy="4478337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91430" tIns="45715" rIns="91430" bIns="45715">
            <a:spAutoFit/>
          </a:bodyPr>
          <a:lstStyle/>
          <a:p>
            <a:r>
              <a:rPr lang="en-US" altLang="zh-CN" sz="3200" b="1" noProof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t>        </a:t>
            </a:r>
            <a:r>
              <a:rPr lang="zh-CN" altLang="en-US" sz="3200" b="1" noProof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t>帕斯卡在</a:t>
            </a:r>
            <a:r>
              <a:rPr lang="en-US" altLang="zh-CN" sz="3200" b="1" noProof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t>1648</a:t>
            </a:r>
            <a:r>
              <a:rPr lang="zh-CN" altLang="en-US" sz="3200" b="1" noProof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t>年表演了一个著名的实验，他找来一个大木桶，装满水，盖上盖，封闭好。他在桶盖上插了一根细长的管子，从楼房的阳台上向细管里灌水，结果只用了几杯水就把水桶压破了 。</a:t>
            </a:r>
            <a:endParaRPr lang="en-US" altLang="zh-CN" sz="3200" b="1" noProof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endParaRPr lang="en-US" altLang="x-none" sz="3200" b="1" noProof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5" name="Picture 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7666677" y="1659890"/>
            <a:ext cx="2735264" cy="4876800"/>
          </a:xfrm>
          <a:prstGeom prst="rect">
            <a:avLst/>
          </a:prstGeom>
          <a:noFill/>
          <a:ln w="9525">
            <a:noFill/>
            <a:miter/>
          </a:ln>
          <a:effectLst>
            <a:softEdge rad="317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ldLvl="0" animBg="1"/>
      <p:bldP spid="4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10、12、18、19、20、25、27"/>
  <p:tag name="KSO_WM_TEMPLATE_CATEGORY" val="custom"/>
  <p:tag name="KSO_WM_TEMPLATE_INDEX" val="160410"/>
  <p:tag name="KSO_WM_TAG_VERSION" val="1.0"/>
  <p:tag name="KSO_WM_SLIDE_ID" val="custom160410_1"/>
  <p:tag name="KSO_WM_SLIDE_INDEX" val="1"/>
  <p:tag name="KSO_WM_SLIDE_ITEM_CNT" val="2"/>
  <p:tag name="KSO_WM_SLIDE_LAYOUT" val="a_b"/>
  <p:tag name="KSO_WM_SLIDE_LAYOUT_CNT" val="1_1"/>
  <p:tag name="KSO_WM_SLIDE_TYPE" val="title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410"/>
  <p:tag name="KSO_WM_UNIT_ID" val="custom160410_1*a*1"/>
  <p:tag name="KSO_WM_UNIT_TYPE" val="a"/>
  <p:tag name="KSO_WM_UNIT_INDEX" val="1"/>
  <p:tag name="KSO_WM_UNIT_CLEAR" val="1"/>
  <p:tag name="KSO_WM_UNIT_LAYERLEVEL" val="1"/>
  <p:tag name="KSO_WM_UNIT_VALUE" val="34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2365</Words>
  <Application>WPS 演示</Application>
  <PresentationFormat>自定义</PresentationFormat>
  <Paragraphs>175</Paragraphs>
  <Slides>33</Slides>
  <Notes>2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35" baseType="lpstr">
      <vt:lpstr>Office 主题</vt:lpstr>
      <vt:lpstr>Microsoft 公式 3.0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Snowman</cp:lastModifiedBy>
  <cp:revision>167</cp:revision>
  <dcterms:created xsi:type="dcterms:W3CDTF">2016-07-20T08:49:00Z</dcterms:created>
  <dcterms:modified xsi:type="dcterms:W3CDTF">2017-10-30T23:17:27Z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2052-10.1.0.6875</vt:lpwstr>
  </property>
</Properties>
</file>