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7" r:id="rId3"/>
    <p:sldId id="264" r:id="rId4"/>
    <p:sldId id="308" r:id="rId5"/>
    <p:sldId id="309" r:id="rId6"/>
    <p:sldId id="306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260" r:id="rId16"/>
    <p:sldId id="318" r:id="rId17"/>
    <p:sldId id="31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333" autoAdjust="0"/>
  </p:normalViewPr>
  <p:slideViewPr>
    <p:cSldViewPr snapToGrid="0">
      <p:cViewPr varScale="1">
        <p:scale>
          <a:sx n="90" d="100"/>
          <a:sy n="90" d="100"/>
        </p:scale>
        <p:origin x="576" y="7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4550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第四章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3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4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5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</a:t>
            </a:r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节　光的直线传播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0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1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1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第四章　光现象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0DB11486-11BC-4B49-8677-7E0068CF42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2852392"/>
              </p:ext>
            </p:extLst>
          </p:nvPr>
        </p:nvGraphicFramePr>
        <p:xfrm>
          <a:off x="381000" y="3560697"/>
          <a:ext cx="11430000" cy="2989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Document" r:id="rId3" imgW="3847376" imgH="1006151" progId="Word.Document.12">
                  <p:embed/>
                </p:oleObj>
              </mc:Choice>
              <mc:Fallback>
                <p:oleObj name="Document" r:id="rId3" imgW="3847376" imgH="1006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560697"/>
                        <a:ext cx="11430000" cy="2989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6FB5FA95-0989-4593-B140-5798D825BE5F}"/>
              </a:ext>
            </a:extLst>
          </p:cNvPr>
          <p:cNvSpPr>
            <a:spLocks noChangeAspect="1"/>
          </p:cNvSpPr>
          <p:nvPr/>
        </p:nvSpPr>
        <p:spPr>
          <a:xfrm>
            <a:off x="306572" y="1063282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俗话说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坐井观天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所见甚小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。为了说明井底之蛙观察井外范围的大小与井深的关系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甲、乙两同学都用画示意图的方法来比较说明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下列判断正确的是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井口直径相同时井越浅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看到的范围越小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井口直径相同时井口越高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看到的范围越大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图甲能正确说明井底之蛙观察井外范围的大小与井深的关系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图乙能正确说明井底之蛙观察井外范围的大小与井深的关系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F881B15-C234-46E0-8856-60DE43DA373C}"/>
              </a:ext>
            </a:extLst>
          </p:cNvPr>
          <p:cNvSpPr/>
          <p:nvPr/>
        </p:nvSpPr>
        <p:spPr>
          <a:xfrm>
            <a:off x="8836780" y="1610242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31712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CEEAD49B-959B-4F57-AE38-D83A56828F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182593"/>
              </p:ext>
            </p:extLst>
          </p:nvPr>
        </p:nvGraphicFramePr>
        <p:xfrm>
          <a:off x="381000" y="2939903"/>
          <a:ext cx="11430000" cy="2989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Document" r:id="rId3" imgW="3847376" imgH="1006151" progId="Word.Document.12">
                  <p:embed/>
                </p:oleObj>
              </mc:Choice>
              <mc:Fallback>
                <p:oleObj name="Document" r:id="rId3" imgW="3847376" imgH="1006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939903"/>
                        <a:ext cx="11430000" cy="2989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F4EE12B1-2357-48C5-B9E1-FEF406CA2074}"/>
              </a:ext>
            </a:extLst>
          </p:cNvPr>
          <p:cNvSpPr>
            <a:spLocks noChangeAspect="1"/>
          </p:cNvSpPr>
          <p:nvPr/>
        </p:nvSpPr>
        <p:spPr>
          <a:xfrm>
            <a:off x="519224" y="1337850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一个人经过一盏路灯时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灯光照射人时所形成的影子的长度变化是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先变长后变短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先变短后变长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逐渐变长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逐渐变短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0DAB2C3-49B3-41D1-97CB-D77B48CECF24}"/>
              </a:ext>
            </a:extLst>
          </p:cNvPr>
          <p:cNvSpPr/>
          <p:nvPr/>
        </p:nvSpPr>
        <p:spPr>
          <a:xfrm>
            <a:off x="10208379" y="1461386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6966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E004196-3F78-41F4-A143-AAB2813AD805}"/>
              </a:ext>
            </a:extLst>
          </p:cNvPr>
          <p:cNvSpPr>
            <a:spLocks noChangeAspect="1"/>
          </p:cNvSpPr>
          <p:nvPr/>
        </p:nvSpPr>
        <p:spPr>
          <a:xfrm>
            <a:off x="381000" y="1291630"/>
            <a:ext cx="11430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炎热的夏天走在校园的林荫道上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常常见到路面上有许多光斑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这些光斑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是圆形的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它是太阳的虚像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是树叶形的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它是太阳的实像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是圆形的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它是太阳的实像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是树叶的缝隙形的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它是太阳的影子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一般校级的运动会都是起点处的裁判员发枪开始比赛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终点裁判员通过秒表计时。为了使计时准确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看到冒烟开始计时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因为烟雾很容易看清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听到声音开始计时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因为声音很容易听清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看到冒烟开始计时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因为光速比声速快得多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看到冒烟开始计时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因为光的传播不需要时间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720A3E2-F190-4162-AD34-064875A3E25F}"/>
              </a:ext>
            </a:extLst>
          </p:cNvPr>
          <p:cNvSpPr/>
          <p:nvPr/>
        </p:nvSpPr>
        <p:spPr>
          <a:xfrm>
            <a:off x="9549160" y="1440121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AC5A1AD-DEF2-4174-94A1-40F9D1409070}"/>
              </a:ext>
            </a:extLst>
          </p:cNvPr>
          <p:cNvSpPr/>
          <p:nvPr/>
        </p:nvSpPr>
        <p:spPr>
          <a:xfrm>
            <a:off x="2435979" y="3800549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60554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16DE9FB-3C04-469D-9092-675471034ED0}"/>
              </a:ext>
            </a:extLst>
          </p:cNvPr>
          <p:cNvSpPr>
            <a:spLocks noChangeAspect="1"/>
          </p:cNvSpPr>
          <p:nvPr/>
        </p:nvSpPr>
        <p:spPr>
          <a:xfrm>
            <a:off x="381000" y="1588735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是一块大的挡光板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板上有一很小的孔可透过光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挡光板后面有一光屏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PQ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挡光板前有一物体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请画出物体在光屏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PQ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上所成的像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A'B'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674071E5-5E88-4EBE-A970-F26A8A723C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4895527"/>
              </p:ext>
            </p:extLst>
          </p:nvPr>
        </p:nvGraphicFramePr>
        <p:xfrm>
          <a:off x="381000" y="2952658"/>
          <a:ext cx="11430000" cy="35883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Document" r:id="rId3" imgW="3847376" imgH="1207310" progId="Word.Document.12">
                  <p:embed/>
                </p:oleObj>
              </mc:Choice>
              <mc:Fallback>
                <p:oleObj name="Document" r:id="rId3" imgW="3847376" imgH="12073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952658"/>
                        <a:ext cx="11430000" cy="35883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689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857FEFB-09C3-4589-9A52-9A7A2246EF63}"/>
              </a:ext>
            </a:extLst>
          </p:cNvPr>
          <p:cNvSpPr>
            <a:spLocks noChangeAspect="1"/>
          </p:cNvSpPr>
          <p:nvPr/>
        </p:nvSpPr>
        <p:spPr>
          <a:xfrm>
            <a:off x="381000" y="1439879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是一个光源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是不透明的物体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是竖直光屏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试画出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在光屏上形成的影子范围。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83EA3B95-E67E-43B4-BABE-29DECD4CAF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0472591"/>
              </p:ext>
            </p:extLst>
          </p:nvPr>
        </p:nvGraphicFramePr>
        <p:xfrm>
          <a:off x="381000" y="2975635"/>
          <a:ext cx="11430000" cy="2989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Document" r:id="rId3" imgW="3847376" imgH="1006151" progId="Word.Document.12">
                  <p:embed/>
                </p:oleObj>
              </mc:Choice>
              <mc:Fallback>
                <p:oleObj name="Document" r:id="rId3" imgW="3847376" imgH="1006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975635"/>
                        <a:ext cx="11430000" cy="2989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304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D9AF171-33EA-4BAA-BAE3-0BAFD154388E}"/>
              </a:ext>
            </a:extLst>
          </p:cNvPr>
          <p:cNvSpPr>
            <a:spLocks noChangeAspect="1"/>
          </p:cNvSpPr>
          <p:nvPr/>
        </p:nvSpPr>
        <p:spPr>
          <a:xfrm>
            <a:off x="381000" y="1109156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学习了光学知识后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爱动脑筋的小桐和小朵想自己探究小孔成像现象。如图所示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她们给两个空罐的底部中央分别打上一个圆孔和一个方孔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再用两片半透明的塑料膜蒙在空罐的口上。分别将小孔对着蜡烛和灯丝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可以看到蜡烛和灯丝通过小孔所成的像。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93CA80FA-759D-40AF-BF6A-1F15C3FEEF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33034"/>
              </p:ext>
            </p:extLst>
          </p:nvPr>
        </p:nvGraphicFramePr>
        <p:xfrm>
          <a:off x="381000" y="2527998"/>
          <a:ext cx="11430000" cy="41825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Document" r:id="rId3" imgW="3847376" imgH="1408468" progId="Word.Document.12">
                  <p:embed/>
                </p:oleObj>
              </mc:Choice>
              <mc:Fallback>
                <p:oleObj name="Document" r:id="rId3" imgW="3847376" imgH="14084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527998"/>
                        <a:ext cx="11430000" cy="41825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1C4846C3-F874-4D35-9E28-CD32661A51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9593070"/>
              </p:ext>
            </p:extLst>
          </p:nvPr>
        </p:nvGraphicFramePr>
        <p:xfrm>
          <a:off x="377825" y="1039813"/>
          <a:ext cx="11417300" cy="538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Document" r:id="rId3" imgW="3847376" imgH="1810785" progId="Word.Document.12">
                  <p:embed/>
                </p:oleObj>
              </mc:Choice>
              <mc:Fallback>
                <p:oleObj name="Document" r:id="rId3" imgW="3847376" imgH="18107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7825" y="1039813"/>
                        <a:ext cx="11417300" cy="538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F4367669-E91A-420D-B42D-FF23C11A8CBF}"/>
              </a:ext>
            </a:extLst>
          </p:cNvPr>
          <p:cNvSpPr/>
          <p:nvPr/>
        </p:nvSpPr>
        <p:spPr>
          <a:xfrm>
            <a:off x="7316323" y="1124006"/>
            <a:ext cx="1008969" cy="40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8721D96-845F-45ED-A5E4-BC92CDAE9E99}"/>
              </a:ext>
            </a:extLst>
          </p:cNvPr>
          <p:cNvSpPr/>
          <p:nvPr/>
        </p:nvSpPr>
        <p:spPr>
          <a:xfrm>
            <a:off x="1149440" y="2920908"/>
            <a:ext cx="7547993" cy="40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934ADF4-F868-4B6E-86D9-AAAA633407EF}"/>
              </a:ext>
            </a:extLst>
          </p:cNvPr>
          <p:cNvSpPr/>
          <p:nvPr/>
        </p:nvSpPr>
        <p:spPr>
          <a:xfrm>
            <a:off x="1011217" y="4101124"/>
            <a:ext cx="7547993" cy="40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FB4D462-DD37-40BA-9A47-D0268D3B2BBB}"/>
              </a:ext>
            </a:extLst>
          </p:cNvPr>
          <p:cNvSpPr/>
          <p:nvPr/>
        </p:nvSpPr>
        <p:spPr>
          <a:xfrm>
            <a:off x="7455668" y="5879624"/>
            <a:ext cx="433689" cy="40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960553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CE6902B5-0E92-4CD3-8979-BD0E9206E0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3543203"/>
              </p:ext>
            </p:extLst>
          </p:nvPr>
        </p:nvGraphicFramePr>
        <p:xfrm>
          <a:off x="381000" y="2360659"/>
          <a:ext cx="11430000" cy="2390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Document" r:id="rId3" imgW="3847376" imgH="804993" progId="Word.Document.12">
                  <p:embed/>
                </p:oleObj>
              </mc:Choice>
              <mc:Fallback>
                <p:oleObj name="Document" r:id="rId3" imgW="3847376" imgH="8049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360659"/>
                        <a:ext cx="11430000" cy="2390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5809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/>
              <a:t>1</a:t>
            </a:r>
            <a:r>
              <a:rPr lang="zh-CN" altLang="zh-CN"/>
              <a:t>节　光的直线传播</a:t>
            </a:r>
          </a:p>
        </p:txBody>
      </p:sp>
    </p:spTree>
    <p:extLst>
      <p:ext uri="{BB962C8B-B14F-4D97-AF65-F5344CB8AC3E}">
        <p14:creationId xmlns:p14="http://schemas.microsoft.com/office/powerpoint/2010/main" val="764661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C849FB8D-883C-476D-9B22-5B647C6CD1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687698"/>
              </p:ext>
            </p:extLst>
          </p:nvPr>
        </p:nvGraphicFramePr>
        <p:xfrm>
          <a:off x="2222204" y="2403163"/>
          <a:ext cx="6813698" cy="391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Document" r:id="rId3" imgW="3847376" imgH="2213461" progId="Word.Document.12">
                  <p:embed/>
                </p:oleObj>
              </mc:Choice>
              <mc:Fallback>
                <p:oleObj name="Document" r:id="rId3" imgW="3847376" imgH="22134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22204" y="2403163"/>
                        <a:ext cx="6813698" cy="3918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51665498-3246-4A77-BAFB-F2A99FFFBE4D}"/>
              </a:ext>
            </a:extLst>
          </p:cNvPr>
          <p:cNvSpPr>
            <a:spLocks noChangeAspect="1"/>
          </p:cNvSpPr>
          <p:nvPr/>
        </p:nvSpPr>
        <p:spPr>
          <a:xfrm>
            <a:off x="668079" y="1312288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光源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下列物体中属于光源的是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B4A7DCB-1DE3-4E19-8A21-35E6F233A1A1}"/>
              </a:ext>
            </a:extLst>
          </p:cNvPr>
          <p:cNvSpPr/>
          <p:nvPr/>
        </p:nvSpPr>
        <p:spPr>
          <a:xfrm>
            <a:off x="4275411" y="1870076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EDDE531-0D47-4BEF-A534-80C2721395D0}"/>
              </a:ext>
            </a:extLst>
          </p:cNvPr>
          <p:cNvSpPr>
            <a:spLocks noChangeAspect="1"/>
          </p:cNvSpPr>
          <p:nvPr/>
        </p:nvSpPr>
        <p:spPr>
          <a:xfrm>
            <a:off x="381000" y="1291630"/>
            <a:ext cx="11430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光的直线传播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光在任何情况下均沿直线传播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光在均匀的玻璃中不是沿直线传播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光在均匀的水中沿直线传播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光只有在空气中才沿直线传播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不属于光沿直线传播的是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影子的形成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小孔成像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激光引导掘进机开凿大山隧道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水中捞月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徒劳无功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46D7984-E178-40B8-860A-CCA53F50CAEB}"/>
              </a:ext>
            </a:extLst>
          </p:cNvPr>
          <p:cNvSpPr/>
          <p:nvPr/>
        </p:nvSpPr>
        <p:spPr>
          <a:xfrm>
            <a:off x="3084566" y="1833526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2FD8E3F-DE3B-420A-AC2B-B652ADB5F2D7}"/>
              </a:ext>
            </a:extLst>
          </p:cNvPr>
          <p:cNvSpPr/>
          <p:nvPr/>
        </p:nvSpPr>
        <p:spPr>
          <a:xfrm>
            <a:off x="5498156" y="3758019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84930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7FD4C15-0C1D-4287-B8A2-C04234C92629}"/>
              </a:ext>
            </a:extLst>
          </p:cNvPr>
          <p:cNvSpPr>
            <a:spLocks noChangeAspect="1"/>
          </p:cNvSpPr>
          <p:nvPr/>
        </p:nvSpPr>
        <p:spPr>
          <a:xfrm>
            <a:off x="381000" y="2916690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光的传播速度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光在真空中的传播速度为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3×10</a:t>
            </a:r>
            <a:r>
              <a:rPr lang="en-US" altLang="zh-CN" sz="2200" u="sng" baseline="3000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为实现我国的探月计划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向月球发射的激光到达月球并返回地面约需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2.6 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则地球和月球之间的距离是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3.9×10</a:t>
            </a:r>
            <a:r>
              <a:rPr lang="en-US" altLang="zh-CN" sz="2200" u="sng" baseline="3000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EE40223-A538-4F4C-9F96-A4E44E5640AB}"/>
              </a:ext>
            </a:extLst>
          </p:cNvPr>
          <p:cNvSpPr/>
          <p:nvPr/>
        </p:nvSpPr>
        <p:spPr>
          <a:xfrm>
            <a:off x="3882006" y="3382767"/>
            <a:ext cx="106213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8E4513A-207B-453C-BAD4-F6B513540F3C}"/>
              </a:ext>
            </a:extLst>
          </p:cNvPr>
          <p:cNvSpPr/>
          <p:nvPr/>
        </p:nvSpPr>
        <p:spPr>
          <a:xfrm>
            <a:off x="6608587" y="3782398"/>
            <a:ext cx="1413699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384539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44621B1-AD44-48BD-8F82-54AB8F7CCA17}"/>
              </a:ext>
            </a:extLst>
          </p:cNvPr>
          <p:cNvSpPr>
            <a:spLocks noChangeAspect="1"/>
          </p:cNvSpPr>
          <p:nvPr/>
        </p:nvSpPr>
        <p:spPr>
          <a:xfrm>
            <a:off x="306572" y="1267530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如图所示为某房间遭枪击后留下的线索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是玻璃上留下的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是子弹击到房间墙壁上留下的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痕迹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是房间对面的高层楼房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与被射击房间距离较近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且子弹速度很快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。为了近似地判断子弹是从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楼哪一个房间射来的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用细绳将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沿细绳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由此判定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子弹是从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房间射出。从物理学角度分析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这样判断的依据是</a:t>
            </a:r>
            <a:r>
              <a:rPr lang="zh-CN" altLang="zh-CN" sz="2200" i="1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光沿直线传播</a:t>
            </a:r>
            <a:r>
              <a:rPr lang="zh-CN" altLang="zh-CN" sz="2200" i="1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686755F1-572B-48D0-8451-D18F814C32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1239004"/>
              </p:ext>
            </p:extLst>
          </p:nvPr>
        </p:nvGraphicFramePr>
        <p:xfrm>
          <a:off x="455428" y="2867597"/>
          <a:ext cx="11430000" cy="35883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Document" r:id="rId3" imgW="3847376" imgH="1207310" progId="Word.Document.12">
                  <p:embed/>
                </p:oleObj>
              </mc:Choice>
              <mc:Fallback>
                <p:oleObj name="Document" r:id="rId3" imgW="3847376" imgH="12073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5428" y="2867597"/>
                        <a:ext cx="11430000" cy="35883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2FFE3B9E-21B6-41AF-8EA0-17BA5E74BF91}"/>
              </a:ext>
            </a:extLst>
          </p:cNvPr>
          <p:cNvSpPr/>
          <p:nvPr/>
        </p:nvSpPr>
        <p:spPr>
          <a:xfrm>
            <a:off x="8241356" y="2542397"/>
            <a:ext cx="181704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FD047DD-A34A-41A2-8E20-5B2996FAC768}"/>
              </a:ext>
            </a:extLst>
          </p:cNvPr>
          <p:cNvSpPr>
            <a:spLocks noChangeAspect="1"/>
          </p:cNvSpPr>
          <p:nvPr/>
        </p:nvSpPr>
        <p:spPr>
          <a:xfrm>
            <a:off x="381000" y="1301655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丁酉鸡年最后一个满月夜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天空中上演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超级蓝色月全食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月亮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不是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月食现象可以用光的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直线传播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来解释。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A2EF043C-EAF2-4A89-8E9D-3CB1A44601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5577702"/>
              </p:ext>
            </p:extLst>
          </p:nvPr>
        </p:nvGraphicFramePr>
        <p:xfrm>
          <a:off x="381000" y="2390845"/>
          <a:ext cx="11430000" cy="2989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Document" r:id="rId3" imgW="3847376" imgH="1006151" progId="Word.Document.12">
                  <p:embed/>
                </p:oleObj>
              </mc:Choice>
              <mc:Fallback>
                <p:oleObj name="Document" r:id="rId3" imgW="3847376" imgH="1006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390845"/>
                        <a:ext cx="11430000" cy="2989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D10D3968-0531-4B86-B7E3-A1F9E387C7FF}"/>
              </a:ext>
            </a:extLst>
          </p:cNvPr>
          <p:cNvSpPr/>
          <p:nvPr/>
        </p:nvSpPr>
        <p:spPr>
          <a:xfrm>
            <a:off x="1808658" y="1769731"/>
            <a:ext cx="743155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48EF4FB-B2A9-4966-87B2-B1C5B6440762}"/>
              </a:ext>
            </a:extLst>
          </p:cNvPr>
          <p:cNvSpPr/>
          <p:nvPr/>
        </p:nvSpPr>
        <p:spPr>
          <a:xfrm>
            <a:off x="8794249" y="1769731"/>
            <a:ext cx="120035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74631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D6D6789-129B-4A4E-B5A5-C9C5425C9409}"/>
              </a:ext>
            </a:extLst>
          </p:cNvPr>
          <p:cNvSpPr>
            <a:spLocks noChangeAspect="1"/>
          </p:cNvSpPr>
          <p:nvPr/>
        </p:nvSpPr>
        <p:spPr>
          <a:xfrm>
            <a:off x="381000" y="1288795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制作小孔成像观察仪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的活动中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需要把制作好的圆筒插入易拉罐中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圆筒的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端是用半透明薄纸制成的光屏。用制成的小孔成像观察仪观察静物时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移动圆筒位置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增大光屏与小孔之间的距离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则光屏上的像将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变大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所成的像是物体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倒立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492D67D0-BC6B-4237-AB3B-ABBC311EC7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3789976"/>
              </p:ext>
            </p:extLst>
          </p:nvPr>
        </p:nvGraphicFramePr>
        <p:xfrm>
          <a:off x="381000" y="3542586"/>
          <a:ext cx="11430000" cy="1791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Document" r:id="rId3" imgW="3847376" imgH="603475" progId="Word.Document.12">
                  <p:embed/>
                </p:oleObj>
              </mc:Choice>
              <mc:Fallback>
                <p:oleObj name="Document" r:id="rId3" imgW="3847376" imgH="6034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542586"/>
                        <a:ext cx="11430000" cy="17918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BF9C9139-187D-4BF5-B4D2-BB0A49561B00}"/>
              </a:ext>
            </a:extLst>
          </p:cNvPr>
          <p:cNvSpPr/>
          <p:nvPr/>
        </p:nvSpPr>
        <p:spPr>
          <a:xfrm>
            <a:off x="11356696" y="1352593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8CA605D-AE79-488A-A28E-10DA034C5298}"/>
              </a:ext>
            </a:extLst>
          </p:cNvPr>
          <p:cNvSpPr/>
          <p:nvPr/>
        </p:nvSpPr>
        <p:spPr>
          <a:xfrm>
            <a:off x="7295058" y="2163134"/>
            <a:ext cx="583667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232C610-2857-4D28-9B67-9A536AA0ADA6}"/>
              </a:ext>
            </a:extLst>
          </p:cNvPr>
          <p:cNvSpPr/>
          <p:nvPr/>
        </p:nvSpPr>
        <p:spPr>
          <a:xfrm>
            <a:off x="3414171" y="2567171"/>
            <a:ext cx="721891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031694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5E4934F7-E0EA-4E41-8FDA-2013586291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2501492"/>
              </p:ext>
            </p:extLst>
          </p:nvPr>
        </p:nvGraphicFramePr>
        <p:xfrm>
          <a:off x="381000" y="3429000"/>
          <a:ext cx="11430000" cy="2390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Document" r:id="rId3" imgW="3847376" imgH="804993" progId="Word.Document.12">
                  <p:embed/>
                </p:oleObj>
              </mc:Choice>
              <mc:Fallback>
                <p:oleObj name="Document" r:id="rId3" imgW="3847376" imgH="8049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429000"/>
                        <a:ext cx="11430000" cy="2390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348982AE-E681-4C1C-9C39-42B1B8EE61A8}"/>
              </a:ext>
            </a:extLst>
          </p:cNvPr>
          <p:cNvSpPr>
            <a:spLocks noChangeAspect="1"/>
          </p:cNvSpPr>
          <p:nvPr/>
        </p:nvSpPr>
        <p:spPr>
          <a:xfrm>
            <a:off x="381000" y="1191988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对下列光现象的解释或描述错误的是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阳光照射下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树林中形成的影子是由光的直线传播形成的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木工师傅观察木板是否平整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利用了光的直线传播特点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燃烧的蜡烛属于人造光源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日偏食是由于光线发生偏折形成的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D03BE95-3F17-474A-B594-E78966A8CB42}"/>
              </a:ext>
            </a:extLst>
          </p:cNvPr>
          <p:cNvSpPr/>
          <p:nvPr/>
        </p:nvSpPr>
        <p:spPr>
          <a:xfrm>
            <a:off x="6614575" y="1323163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27977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数学模板.potx" id="{37706814-438C-4C74-9C06-B21AEA735581}" vid="{68BD5B87-4921-49FC-9E3A-69389F612C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26</TotalTime>
  <Words>779</Words>
  <Application>Microsoft Office PowerPoint</Application>
  <PresentationFormat>宽屏</PresentationFormat>
  <Paragraphs>48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Adobe 黑体 Std R</vt:lpstr>
      <vt:lpstr>NEU-BZ-S92</vt:lpstr>
      <vt:lpstr>方正书宋_GBK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数学模板</vt:lpstr>
      <vt:lpstr>Document</vt:lpstr>
      <vt:lpstr>Microsoft Word 文档</vt:lpstr>
      <vt:lpstr>第四章　光现象</vt:lpstr>
      <vt:lpstr>第1节　光的直线传播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第四章　光现象</dc:title>
  <dc:creator>SunXueFeng</dc:creator>
  <cp:lastModifiedBy>SunXueFeng</cp:lastModifiedBy>
  <cp:revision>2</cp:revision>
  <dcterms:created xsi:type="dcterms:W3CDTF">2018-07-02T07:16:23Z</dcterms:created>
  <dcterms:modified xsi:type="dcterms:W3CDTF">2018-07-03T06:41:19Z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