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Default Extension="mp4" ContentType="video/mp4"/>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 Id="rId5" Type="http://schemas.openxmlformats.org/officeDocument/2006/relationships/custom-properties" Target="docProps/custom.xml" /></Relationships>
</file>

<file path=ppt/presentation.xml><?xml version="1.0" encoding="utf-8"?>
<!--Generated by Aspose.Slides for Java 23.3-->
<p:presentation xmlns:r="http://schemas.openxmlformats.org/officeDocument/2006/relationships" xmlns:a="http://schemas.openxmlformats.org/drawingml/2006/main" xmlns:p="http://schemas.openxmlformats.org/presentationml/2006/main">
  <p:sldMasterIdLst>
    <p:sldMasterId id="2147483648" r:id="rId1"/>
    <p:sldMasterId id="2147483660" r:id="rId2"/>
  </p:sldMasterIdLst>
  <p:sldIdLst>
    <p:sldId id="284" r:id="rId3"/>
    <p:sldId id="256" r:id="rId4"/>
    <p:sldId id="282" r:id="rId5"/>
    <p:sldId id="258" r:id="rId6"/>
    <p:sldId id="297" r:id="rId7"/>
    <p:sldId id="273" r:id="rId8"/>
    <p:sldId id="305" r:id="rId9"/>
    <p:sldId id="276" r:id="rId10"/>
    <p:sldId id="277" r:id="rId11"/>
    <p:sldId id="313" r:id="rId12"/>
    <p:sldId id="304" r:id="rId13"/>
    <p:sldId id="278" r:id="rId14"/>
    <p:sldId id="295" r:id="rId15"/>
    <p:sldId id="312" r:id="rId16"/>
    <p:sldId id="279" r:id="rId17"/>
    <p:sldId id="314" r:id="rId18"/>
    <p:sldId id="315" r:id="rId19"/>
  </p:sldIdLst>
  <p:sldSz cx="12241530" cy="6858000"/>
  <p:notesSz cx="6858000" cy="9144000"/>
  <p:custDataLst>
    <p:tags r:id="rId20"/>
  </p:custDataLst>
  <p:defaultTextStyle>
    <a:defPPr>
      <a:defRPr lang="zh-CN"/>
    </a:defPPr>
    <a:lvl1pPr marL="0" lvl="0" indent="0" algn="l" defTabSz="914400" rtl="0" eaLnBrk="1" fontAlgn="base" latinLnBrk="0" hangingPunct="1">
      <a:lnSpc>
        <a:spcPct val="100000"/>
      </a:lnSpc>
      <a:spcBef>
        <a:spcPct val="0"/>
      </a:spcBef>
      <a:spcAft>
        <a:spcPct val="0"/>
      </a:spcAft>
      <a:buNone/>
      <a:defRPr sz="2800" b="1"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sz="2800" b="1"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sz="2800" b="1"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sz="2800" b="1"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sz="2800" b="1"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sz="2800" b="1"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sz="2800" b="1"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sz="2800" b="1"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sz="2800" b="1"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06" userDrawn="1">
          <p15:clr>
            <a:srgbClr val="A4A3A4"/>
          </p15:clr>
        </p15:guide>
        <p15:guide id="2" pos="3846" userDrawn="1">
          <p15:clr>
            <a:srgbClr val="A4A3A4"/>
          </p15:clr>
        </p15:guide>
      </p15:sldGuideLst>
    </p:ext>
  </p:extLst>
</p:presentation>
</file>

<file path=ppt/presProps.xml><?xml version="1.0" encoding="utf-8"?>
<p:presentationPr xmlns:r="http://schemas.openxmlformats.org/officeDocument/2006/relationships" xmlns:a="http://schemas.openxmlformats.org/drawingml/2006/main" xmlns:p="http://schemas.openxmlformats.org/presentationml/2006/main">
  <p:showPr showNarration="1">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fontRef idx="minor">
          <a:prstClr val="black"/>
        </a:fontRef>
        <a:schemeClr val="lt1"/>
      </a:tcTxStyle>
      <a:tcStyle>
        <a:fill>
          <a:solidFill>
            <a:schemeClr val="accent1"/>
          </a:solidFill>
        </a:fill>
      </a:tcStyle>
    </a:lastCol>
    <a:firstCol>
      <a:tcTxStyle b="on">
        <a:fontRef idx="minor">
          <a:prstClr val="black"/>
        </a:fontRef>
        <a:schemeClr val="lt1"/>
      </a:tcTxStyle>
      <a:tcStyle>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howGuides="1">
      <p:cViewPr varScale="1">
        <p:scale>
          <a:sx n="71" d="100"/>
          <a:sy n="71" d="100"/>
        </p:scale>
        <p:origin x="-120" y="-288"/>
      </p:cViewPr>
      <p:guideLst>
        <p:guide orient="horz" pos="2106"/>
        <p:guide pos="3846"/>
      </p:guideLst>
    </p:cSldViewPr>
  </p:slideViewPr>
  <p:notesTextViewPr>
    <p:cViewPr>
      <p:scale>
        <a:sx n="100" d="100"/>
        <a:sy n="100" d="100"/>
      </p:scale>
      <p:origin x="0" y="0"/>
    </p:cViewPr>
  </p:notesTextViewPr>
  <p:notesViewPr>
    <p:cSldViewPr>
      <p:cViewPr>
        <p:scale>
          <a:sx n="1" d="100"/>
          <a:sy n="1" d="100"/>
        </p:scale>
        <p:origin x="0" y="0"/>
      </p:cViewPr>
    </p:cSldViewPr>
  </p:notesViewPr>
  <p:gridSpacing cx="76199" cy="76199"/>
</p:viewPr>
</file>

<file path=ppt/_rels/presentation.xml.rels>&#65279;<?xml version="1.0" encoding="utf-8" standalone="yes"?><Relationships xmlns="http://schemas.openxmlformats.org/package/2006/relationships"><Relationship Id="rId1" Type="http://schemas.openxmlformats.org/officeDocument/2006/relationships/slideMaster" Target="slideMasters/slideMaster1.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 Type="http://schemas.openxmlformats.org/officeDocument/2006/relationships/slideMaster" Target="slideMasters/slideMaster2.xml" /><Relationship Id="rId20" Type="http://schemas.openxmlformats.org/officeDocument/2006/relationships/tags" Target="tags/tag3.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heme" Target="theme/theme1.xml" /><Relationship Id="rId24" Type="http://schemas.openxmlformats.org/officeDocument/2006/relationships/tableStyles" Target="tableStyles.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s>
</file>

<file path=ppt/slideLayouts/_rels/slideLayout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0.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2.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13.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14.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15.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16.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17.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18.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19.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0.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21.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22.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6.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7.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8.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9.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 preserve="1">
  <p:cSld name="标题幻灯片">
    <p:spTree>
      <p:nvGrpSpPr>
        <p:cNvPr id="1" name=""/>
        <p:cNvGrpSpPr/>
        <p:nvPr/>
      </p:nvGrpSpPr>
      <p:grpSpPr>
        <a:xfrm>
          <a:off x="0" y="0"/>
          <a:ext cx="0" cy="0"/>
        </a:xfrm>
      </p:grpSpPr>
      <p:sp>
        <p:nvSpPr>
          <p:cNvPr id="2" name="标题 1"/>
          <p:cNvSpPr>
            <a:spLocks noGrp="1"/>
          </p:cNvSpPr>
          <p:nvPr>
            <p:ph type="ctrTitle"/>
          </p:nvPr>
        </p:nvSpPr>
        <p:spPr>
          <a:xfrm>
            <a:off x="917575" y="2130425"/>
            <a:ext cx="10406063" cy="1470025"/>
          </a:xfrm>
        </p:spPr>
        <p:txBody>
          <a:body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836738" y="3886200"/>
            <a:ext cx="8567737"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pPr fontAlgn="base"/>
            <a:r>
              <a:rPr lang="zh-CN" altLang="en-US" strike="noStrike" noProof="1" smtClean="0"/>
              <a:t>单击此处编辑母版副标题样式</a:t>
            </a:r>
            <a:endParaRPr lang="zh-CN" altLang="en-US" strike="noStrike"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1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x" preserve="1">
  <p:cSld name="标题和竖排文字">
    <p:spTree>
      <p:nvGrpSpPr>
        <p:cNvPr id="1" name=""/>
        <p:cNvGrpSpPr/>
        <p:nvPr/>
      </p:nvGrpSpPr>
      <p:grpSpPr>
        <a:xfrm>
          <a:off x="0" y="0"/>
          <a: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1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itleAndTx" preserve="1">
  <p:cSld name="垂直排列标题与文本">
    <p:spTree>
      <p:nvGrpSpPr>
        <p:cNvPr id="1" name=""/>
        <p:cNvGrpSpPr/>
        <p:nvPr/>
      </p:nvGrpSpPr>
      <p:grpSpPr>
        <a:xfrm>
          <a:off x="0" y="0"/>
          <a:ext cx="0" cy="0"/>
        </a:xfrm>
      </p:grpSpPr>
      <p:sp>
        <p:nvSpPr>
          <p:cNvPr id="2" name="竖排标题 1"/>
          <p:cNvSpPr>
            <a:spLocks noGrp="1"/>
          </p:cNvSpPr>
          <p:nvPr>
            <p:ph type="title" orient="vert"/>
          </p:nvPr>
        </p:nvSpPr>
        <p:spPr>
          <a:xfrm>
            <a:off x="8875713" y="274638"/>
            <a:ext cx="2752725" cy="5851525"/>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612775" y="274638"/>
            <a:ext cx="8110538" cy="5851525"/>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1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 preserve="1">
  <p:cSld name="标题幻灯片">
    <p:spTree>
      <p:nvGrpSpPr>
        <p:cNvPr id="1" name=""/>
        <p:cNvGrpSpPr/>
        <p:nvPr/>
      </p:nvGrpSpPr>
      <p:grpSpPr>
        <a:xfrm>
          <a:off x="0" y="0"/>
          <a:ext cx="0" cy="0"/>
        </a:xfrm>
      </p:grpSpPr>
      <p:sp>
        <p:nvSpPr>
          <p:cNvPr id="2" name="标题 1"/>
          <p:cNvSpPr>
            <a:spLocks noGrp="1"/>
          </p:cNvSpPr>
          <p:nvPr>
            <p:ph type="ctrTitle"/>
          </p:nvPr>
        </p:nvSpPr>
        <p:spPr>
          <a:xfrm>
            <a:off x="917575" y="2130425"/>
            <a:ext cx="10406063" cy="1470025"/>
          </a:xfrm>
        </p:spPr>
        <p:txBody>
          <a:body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836738" y="3886200"/>
            <a:ext cx="8567737"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pPr fontAlgn="base"/>
            <a:r>
              <a:rPr lang="zh-CN" altLang="en-US" strike="noStrike" noProof="1" smtClean="0"/>
              <a:t>单击此处编辑母版副标题样式</a:t>
            </a:r>
            <a:endParaRPr lang="zh-CN" altLang="en-US" strike="noStrike"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1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 preserve="1">
  <p:cSld name="标题和内容">
    <p:spTree>
      <p:nvGrpSpPr>
        <p:cNvPr id="1" name=""/>
        <p:cNvGrpSpPr/>
        <p:nvPr/>
      </p:nvGrpSpPr>
      <p:grpSpPr>
        <a:xfrm>
          <a:off x="0" y="0"/>
          <a: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1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secHead" preserve="1">
  <p:cSld name="节标题">
    <p:spTree>
      <p:nvGrpSpPr>
        <p:cNvPr id="1" name=""/>
        <p:cNvGrpSpPr/>
        <p:nvPr/>
      </p:nvGrpSpPr>
      <p:grpSpPr>
        <a:xfrm>
          <a:off x="0" y="0"/>
          <a:ext cx="0" cy="0"/>
        </a:xfrm>
      </p:grpSpPr>
      <p:sp>
        <p:nvSpPr>
          <p:cNvPr id="2" name="标题 1"/>
          <p:cNvSpPr>
            <a:spLocks noGrp="1"/>
          </p:cNvSpPr>
          <p:nvPr>
            <p:ph type="title"/>
          </p:nvPr>
        </p:nvSpPr>
        <p:spPr>
          <a:xfrm>
            <a:off x="966788" y="4406900"/>
            <a:ext cx="10404475" cy="1362075"/>
          </a:xfrm>
        </p:spPr>
        <p:txBody>
          <a:bodyPr anchor="t"/>
          <a:lstStyle>
            <a:lvl1pPr algn="l">
              <a:defRPr sz="4000" b="1" cap="all"/>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966788" y="2906713"/>
            <a:ext cx="10404475"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zh-CN" altLang="en-US"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1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两栏内容">
    <p:spTree>
      <p:nvGrpSpPr>
        <p:cNvPr id="1" name=""/>
        <p:cNvGrpSpPr/>
        <p:nvPr/>
      </p:nvGrpSpPr>
      <p:grpSpPr>
        <a:xfrm>
          <a:off x="0" y="0"/>
          <a: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612775" y="1600200"/>
            <a:ext cx="543083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6196013" y="1600200"/>
            <a:ext cx="54324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1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TxTwoObj" preserve="1">
  <p:cSld name="比较">
    <p:spTree>
      <p:nvGrpSpPr>
        <p:cNvPr id="1" name=""/>
        <p:cNvGrpSpPr/>
        <p:nvPr/>
      </p:nvGrpSpPr>
      <p:grpSpPr>
        <a:xfrm>
          <a:off x="0" y="0"/>
          <a:ext cx="0" cy="0"/>
        </a:xfrm>
      </p:grpSpPr>
      <p:sp>
        <p:nvSpPr>
          <p:cNvPr id="2" name="标题 1"/>
          <p:cNvSpPr>
            <a:spLocks noGrp="1"/>
          </p:cNvSpPr>
          <p:nvPr>
            <p:ph type="title"/>
          </p:nvPr>
        </p:nvSpPr>
        <p:spPr/>
        <p:txBody>
          <a:bodyPr/>
          <a:lstStyle>
            <a:lvl1pPr>
              <a:defRPr/>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612775" y="1535113"/>
            <a:ext cx="540861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612775" y="2174875"/>
            <a:ext cx="540861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6218238" y="1535113"/>
            <a:ext cx="54102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6218238" y="2174875"/>
            <a:ext cx="54102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1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Only" preserve="1">
  <p:cSld name="仅标题">
    <p:spTree>
      <p:nvGrpSpPr>
        <p:cNvPr id="1" name=""/>
        <p:cNvGrpSpPr/>
        <p:nvPr/>
      </p:nvGrpSpPr>
      <p:grpSpPr>
        <a:xfrm>
          <a:off x="0" y="0"/>
          <a: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1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blank" preserve="1">
  <p:cSld name="空白">
    <p:spTree>
      <p:nvGrpSpPr>
        <p:cNvPr id="1" name=""/>
        <p:cNvGrpSpPr/>
        <p:nvPr/>
      </p:nvGrpSpPr>
      <p:grpSpPr>
        <a:xfrm>
          <a:off x="0" y="0"/>
          <a:ext cx="0" cy="0"/>
        </a:xfrm>
      </p:grpSpPr>
      <p:sp>
        <p:nvSpPr>
          <p:cNvPr id="2" name="日期占位符 1"/>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1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Tx" preserve="1">
  <p:cSld name="内容与标题">
    <p:spTree>
      <p:nvGrpSpPr>
        <p:cNvPr id="1" name=""/>
        <p:cNvGrpSpPr/>
        <p:nvPr/>
      </p:nvGrpSpPr>
      <p:grpSpPr>
        <a:xfrm>
          <a:off x="0" y="0"/>
          <a:ext cx="0" cy="0"/>
        </a:xfrm>
      </p:grpSpPr>
      <p:sp>
        <p:nvSpPr>
          <p:cNvPr id="2" name="标题 1"/>
          <p:cNvSpPr>
            <a:spLocks noGrp="1"/>
          </p:cNvSpPr>
          <p:nvPr>
            <p:ph type="title"/>
          </p:nvPr>
        </p:nvSpPr>
        <p:spPr>
          <a:xfrm>
            <a:off x="612775" y="273050"/>
            <a:ext cx="4025900" cy="1162050"/>
          </a:xfr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4786313" y="273050"/>
            <a:ext cx="68421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612775" y="1435100"/>
            <a:ext cx="402590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 preserve="1">
  <p:cSld name="标题和内容">
    <p:spTree>
      <p:nvGrpSpPr>
        <p:cNvPr id="1" name=""/>
        <p:cNvGrpSpPr/>
        <p:nvPr/>
      </p:nvGrpSpPr>
      <p:grpSpPr>
        <a:xfrm>
          <a:off x="0" y="0"/>
          <a: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2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picTx" preserve="1">
  <p:cSld name="图片与标题">
    <p:spTree>
      <p:nvGrpSpPr>
        <p:cNvPr id="1" name=""/>
        <p:cNvGrpSpPr/>
        <p:nvPr/>
      </p:nvGrpSpPr>
      <p:grpSpPr>
        <a:xfrm>
          <a:off x="0" y="0"/>
          <a:ext cx="0" cy="0"/>
        </a:xfrm>
      </p:grpSpPr>
      <p:sp>
        <p:nvSpPr>
          <p:cNvPr id="2" name="标题 1"/>
          <p:cNvSpPr>
            <a:spLocks noGrp="1"/>
          </p:cNvSpPr>
          <p:nvPr>
            <p:ph type="title"/>
          </p:nvPr>
        </p:nvSpPr>
        <p:spPr>
          <a:xfrm>
            <a:off x="2398713" y="4800600"/>
            <a:ext cx="7345362" cy="566738"/>
          </a:xfr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2398713" y="612775"/>
            <a:ext cx="7345362"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0" lang="zh-CN" altLang="en-US" sz="3200" b="0" i="0" u="none" strike="noStrike" kern="0" cap="none" spc="0" normalizeH="0" baseline="0" noProof="0" smtClean="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2398713" y="5367338"/>
            <a:ext cx="7345362"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2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x" preserve="1">
  <p:cSld name="标题和竖排文字">
    <p:spTree>
      <p:nvGrpSpPr>
        <p:cNvPr id="1" name=""/>
        <p:cNvGrpSpPr/>
        <p:nvPr/>
      </p:nvGrpSpPr>
      <p:grpSpPr>
        <a:xfrm>
          <a:off x="0" y="0"/>
          <a: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2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itleAndTx" preserve="1">
  <p:cSld name="垂直排列标题与文本">
    <p:spTree>
      <p:nvGrpSpPr>
        <p:cNvPr id="1" name=""/>
        <p:cNvGrpSpPr/>
        <p:nvPr/>
      </p:nvGrpSpPr>
      <p:grpSpPr>
        <a:xfrm>
          <a:off x="0" y="0"/>
          <a:ext cx="0" cy="0"/>
        </a:xfrm>
      </p:grpSpPr>
      <p:sp>
        <p:nvSpPr>
          <p:cNvPr id="2" name="竖排标题 1"/>
          <p:cNvSpPr>
            <a:spLocks noGrp="1"/>
          </p:cNvSpPr>
          <p:nvPr>
            <p:ph type="title" orient="vert"/>
          </p:nvPr>
        </p:nvSpPr>
        <p:spPr>
          <a:xfrm>
            <a:off x="8875713" y="274638"/>
            <a:ext cx="2752725" cy="5851525"/>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612775" y="274638"/>
            <a:ext cx="8110538" cy="5851525"/>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secHead" preserve="1">
  <p:cSld name="节标题">
    <p:spTree>
      <p:nvGrpSpPr>
        <p:cNvPr id="1" name=""/>
        <p:cNvGrpSpPr/>
        <p:nvPr/>
      </p:nvGrpSpPr>
      <p:grpSpPr>
        <a:xfrm>
          <a:off x="0" y="0"/>
          <a:ext cx="0" cy="0"/>
        </a:xfrm>
      </p:grpSpPr>
      <p:sp>
        <p:nvSpPr>
          <p:cNvPr id="2" name="标题 1"/>
          <p:cNvSpPr>
            <a:spLocks noGrp="1"/>
          </p:cNvSpPr>
          <p:nvPr>
            <p:ph type="title"/>
          </p:nvPr>
        </p:nvSpPr>
        <p:spPr>
          <a:xfrm>
            <a:off x="966788" y="4406900"/>
            <a:ext cx="10404475" cy="1362075"/>
          </a:xfrm>
        </p:spPr>
        <p:txBody>
          <a:bodyPr anchor="t"/>
          <a:lstStyle>
            <a:lvl1pPr algn="l">
              <a:defRPr sz="4000" b="1" cap="all"/>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966788" y="2906713"/>
            <a:ext cx="10404475"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zh-CN" altLang="en-US"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两栏内容">
    <p:spTree>
      <p:nvGrpSpPr>
        <p:cNvPr id="1" name=""/>
        <p:cNvGrpSpPr/>
        <p:nvPr/>
      </p:nvGrpSpPr>
      <p:grpSpPr>
        <a:xfrm>
          <a:off x="0" y="0"/>
          <a: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612775" y="1600200"/>
            <a:ext cx="543083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6196013" y="1600200"/>
            <a:ext cx="54324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TxTwoObj" preserve="1">
  <p:cSld name="比较">
    <p:spTree>
      <p:nvGrpSpPr>
        <p:cNvPr id="1" name=""/>
        <p:cNvGrpSpPr/>
        <p:nvPr/>
      </p:nvGrpSpPr>
      <p:grpSpPr>
        <a:xfrm>
          <a:off x="0" y="0"/>
          <a:ext cx="0" cy="0"/>
        </a:xfrm>
      </p:grpSpPr>
      <p:sp>
        <p:nvSpPr>
          <p:cNvPr id="2" name="标题 1"/>
          <p:cNvSpPr>
            <a:spLocks noGrp="1"/>
          </p:cNvSpPr>
          <p:nvPr>
            <p:ph type="title"/>
          </p:nvPr>
        </p:nvSpPr>
        <p:spPr/>
        <p:txBody>
          <a:bodyPr/>
          <a:lstStyle>
            <a:lvl1pPr>
              <a:defRPr/>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612775" y="1535113"/>
            <a:ext cx="540861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612775" y="2174875"/>
            <a:ext cx="540861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6218238" y="1535113"/>
            <a:ext cx="54102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6218238" y="2174875"/>
            <a:ext cx="54102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Only" preserve="1">
  <p:cSld name="仅标题">
    <p:spTree>
      <p:nvGrpSpPr>
        <p:cNvPr id="1" name=""/>
        <p:cNvGrpSpPr/>
        <p:nvPr/>
      </p:nvGrpSpPr>
      <p:grpSpPr>
        <a:xfrm>
          <a:off x="0" y="0"/>
          <a: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blank" preserve="1">
  <p:cSld name="空白">
    <p:spTree>
      <p:nvGrpSpPr>
        <p:cNvPr id="1" name=""/>
        <p:cNvGrpSpPr/>
        <p:nvPr/>
      </p:nvGrpSpPr>
      <p:grpSpPr>
        <a:xfrm>
          <a:off x="0" y="0"/>
          <a:ext cx="0" cy="0"/>
        </a:xfrm>
      </p:grpSpPr>
      <p:sp>
        <p:nvSpPr>
          <p:cNvPr id="2" name="日期占位符 1"/>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Tx" preserve="1">
  <p:cSld name="内容与标题">
    <p:spTree>
      <p:nvGrpSpPr>
        <p:cNvPr id="1" name=""/>
        <p:cNvGrpSpPr/>
        <p:nvPr/>
      </p:nvGrpSpPr>
      <p:grpSpPr>
        <a:xfrm>
          <a:off x="0" y="0"/>
          <a:ext cx="0" cy="0"/>
        </a:xfrm>
      </p:grpSpPr>
      <p:sp>
        <p:nvSpPr>
          <p:cNvPr id="2" name="标题 1"/>
          <p:cNvSpPr>
            <a:spLocks noGrp="1"/>
          </p:cNvSpPr>
          <p:nvPr>
            <p:ph type="title"/>
          </p:nvPr>
        </p:nvSpPr>
        <p:spPr>
          <a:xfrm>
            <a:off x="612775" y="273050"/>
            <a:ext cx="4025900" cy="1162050"/>
          </a:xfr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4786313" y="273050"/>
            <a:ext cx="68421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612775" y="1435100"/>
            <a:ext cx="402590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picTx" preserve="1">
  <p:cSld name="图片与标题">
    <p:spTree>
      <p:nvGrpSpPr>
        <p:cNvPr id="1" name=""/>
        <p:cNvGrpSpPr/>
        <p:nvPr/>
      </p:nvGrpSpPr>
      <p:grpSpPr>
        <a:xfrm>
          <a:off x="0" y="0"/>
          <a:ext cx="0" cy="0"/>
        </a:xfrm>
      </p:grpSpPr>
      <p:sp>
        <p:nvSpPr>
          <p:cNvPr id="2" name="标题 1"/>
          <p:cNvSpPr>
            <a:spLocks noGrp="1"/>
          </p:cNvSpPr>
          <p:nvPr>
            <p:ph type="title"/>
          </p:nvPr>
        </p:nvSpPr>
        <p:spPr>
          <a:xfrm>
            <a:off x="2398713" y="4800600"/>
            <a:ext cx="7345362" cy="566738"/>
          </a:xfr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2398713" y="612775"/>
            <a:ext cx="7345362"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0" lang="zh-CN" altLang="en-US" sz="3200" b="0" i="0" u="none" strike="noStrike" kern="0" cap="none" spc="0" normalizeH="0" baseline="0" noProof="0" smtClean="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2398713" y="5367338"/>
            <a:ext cx="7345362"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image" Target="file:///D:\qq&#25991;&#20214;\712321467\Image\C2C\Image2\%7b75232B38-A165-1FB7-499C-2E1C792CACB5%7d.png" TargetMode="External" /><Relationship Id="rId13" Type="http://schemas.openxmlformats.org/officeDocument/2006/relationships/image" Target="../media/image1.png" /><Relationship Id="rId14"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_rels/slideMaster2.xml.rels>&#65279;<?xml version="1.0" encoding="utf-8" standalone="yes"?><Relationships xmlns="http://schemas.openxmlformats.org/package/2006/relationships"><Relationship Id="rId1" Type="http://schemas.openxmlformats.org/officeDocument/2006/relationships/slideLayout" Target="../slideLayouts/slideLayout12.xml" /><Relationship Id="rId10" Type="http://schemas.openxmlformats.org/officeDocument/2006/relationships/slideLayout" Target="../slideLayouts/slideLayout21.xml" /><Relationship Id="rId11" Type="http://schemas.openxmlformats.org/officeDocument/2006/relationships/slideLayout" Target="../slideLayouts/slideLayout22.xml" /><Relationship Id="rId12" Type="http://schemas.openxmlformats.org/officeDocument/2006/relationships/image" Target="file:///D:\qq&#25991;&#20214;\712321467\Image\C2C\Image2\%7b75232B38-A165-1FB7-499C-2E1C792CACB5%7d.png" TargetMode="External" /><Relationship Id="rId13" Type="http://schemas.openxmlformats.org/officeDocument/2006/relationships/image" Target="../media/image1.png" /><Relationship Id="rId14" Type="http://schemas.openxmlformats.org/officeDocument/2006/relationships/theme" Target="../theme/theme2.xml" /><Relationship Id="rId2" Type="http://schemas.openxmlformats.org/officeDocument/2006/relationships/slideLayout" Target="../slideLayouts/slideLayout13.xml" /><Relationship Id="rId3" Type="http://schemas.openxmlformats.org/officeDocument/2006/relationships/slideLayout" Target="../slideLayouts/slideLayout14.xml" /><Relationship Id="rId4" Type="http://schemas.openxmlformats.org/officeDocument/2006/relationships/slideLayout" Target="../slideLayouts/slideLayout15.xml" /><Relationship Id="rId5" Type="http://schemas.openxmlformats.org/officeDocument/2006/relationships/slideLayout" Target="../slideLayouts/slideLayout16.xml" /><Relationship Id="rId6" Type="http://schemas.openxmlformats.org/officeDocument/2006/relationships/slideLayout" Target="../slideLayouts/slideLayout17.xml" /><Relationship Id="rId7" Type="http://schemas.openxmlformats.org/officeDocument/2006/relationships/slideLayout" Target="../slideLayouts/slideLayout18.xml" /><Relationship Id="rId8" Type="http://schemas.openxmlformats.org/officeDocument/2006/relationships/slideLayout" Target="../slideLayouts/slideLayout19.xml" /><Relationship Id="rId9" Type="http://schemas.openxmlformats.org/officeDocument/2006/relationships/slideLayout" Target="../slideLayouts/slideLayout20.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solidFill>
          <a:schemeClr val="bg1"/>
        </a:solidFill>
        <a:effectLst/>
      </p:bgPr>
    </p:bg>
    <p:spTree>
      <p:nvGrpSpPr>
        <p:cNvPr id="1" name=""/>
        <p:cNvGrpSpPr/>
        <p:nvPr/>
      </p:nvGrpSpPr>
      <p:grpSpPr/>
      <p:sp>
        <p:nvSpPr>
          <p:cNvPr id="1026" name="Rectangle 2"/>
          <p:cNvSpPr>
            <a:spLocks noGrp="1"/>
          </p:cNvSpPr>
          <p:nvPr>
            <p:ph type="title"/>
          </p:nvPr>
        </p:nvSpPr>
        <p:spPr>
          <a:xfrm>
            <a:off x="612775" y="274638"/>
            <a:ext cx="11015663" cy="1143000"/>
          </a:xfrm>
          <a:prstGeom prst="rect">
            <a:avLst/>
          </a:prstGeom>
          <a:noFill/>
          <a:ln w="9525">
            <a:noFill/>
          </a:ln>
        </p:spPr>
        <p:txBody>
          <a:bodyPr anchor="ctr" anchorCtr="0"/>
          <a:lstStyle/>
          <a:p>
            <a:pPr lvl="0"/>
            <a:r>
              <a:rPr lang="zh-CN" altLang="en-US"/>
              <a:t>单击此处编辑母版标题样式</a:t>
            </a:r>
            <a:endParaRPr lang="zh-CN" altLang="en-US"/>
          </a:p>
        </p:txBody>
      </p:sp>
      <p:sp>
        <p:nvSpPr>
          <p:cNvPr id="1027" name="Rectangle 3"/>
          <p:cNvSpPr>
            <a:spLocks noGrp="1"/>
          </p:cNvSpPr>
          <p:nvPr>
            <p:ph type="body" idx="5"/>
          </p:nvPr>
        </p:nvSpPr>
        <p:spPr>
          <a:xfrm>
            <a:off x="612775" y="1600200"/>
            <a:ext cx="11015663" cy="4525963"/>
          </a:xfrm>
          <a:prstGeom prst="rect">
            <a:avLst/>
          </a:prstGeom>
          <a:noFill/>
          <a:ln w="9525">
            <a:noFill/>
          </a:ln>
        </p:spPr>
        <p:txBody>
          <a:bodyPr anchor="t" anchorCtr="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28" name="Rectangle 4"/>
          <p:cNvSpPr>
            <a:spLocks noGrp="1" noChangeArrowheads="1"/>
          </p:cNvSpPr>
          <p:nvPr>
            <p:ph type="dt" sz="half" idx="2"/>
          </p:nvPr>
        </p:nvSpPr>
        <p:spPr bwMode="auto">
          <a:xfrm>
            <a:off x="612775" y="6245225"/>
            <a:ext cx="2855913" cy="476250"/>
          </a:xfrm>
          <a:prstGeom prst="rect">
            <a:avLst/>
          </a:prstGeom>
          <a:noFill/>
          <a:ln>
            <a:noFill/>
          </a:ln>
          <a:effectLst/>
        </p:spPr>
        <p:txBody>
          <a:bodyPr vert="horz" wrap="square" lIns="91440" tIns="45720" rIns="91440" bIns="45720" numCol="1" anchor="t" anchorCtr="0" compatLnSpc="1"/>
          <a:lstStyle>
            <a:lvl1pPr>
              <a:defRPr sz="1400" b="0" smtClean="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29" name="Rectangle 5"/>
          <p:cNvSpPr>
            <a:spLocks noGrp="1" noChangeArrowheads="1"/>
          </p:cNvSpPr>
          <p:nvPr>
            <p:ph type="ftr" sz="quarter" idx="3"/>
          </p:nvPr>
        </p:nvSpPr>
        <p:spPr bwMode="auto">
          <a:xfrm>
            <a:off x="4183063" y="6245225"/>
            <a:ext cx="3875088" cy="476250"/>
          </a:xfrm>
          <a:prstGeom prst="rect">
            <a:avLst/>
          </a:prstGeom>
          <a:noFill/>
          <a:ln>
            <a:noFill/>
          </a:ln>
          <a:effectLst/>
        </p:spPr>
        <p:txBody>
          <a:bodyPr vert="horz" wrap="square" lIns="91440" tIns="45720" rIns="91440" bIns="45720" numCol="1" anchor="t" anchorCtr="0" compatLnSpc="1"/>
          <a:lstStyle>
            <a:lvl1pPr algn="ctr">
              <a:defRPr sz="1400" b="0" smtClean="0"/>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30" name="Rectangle 6"/>
          <p:cNvSpPr>
            <a:spLocks noGrp="1" noChangeArrowheads="1"/>
          </p:cNvSpPr>
          <p:nvPr>
            <p:ph type="sldNum" sz="quarter" idx="4"/>
          </p:nvPr>
        </p:nvSpPr>
        <p:spPr bwMode="auto">
          <a:xfrm>
            <a:off x="8772525" y="6245225"/>
            <a:ext cx="2855913" cy="476250"/>
          </a:xfrm>
          <a:prstGeom prst="rect">
            <a:avLst/>
          </a:prstGeom>
          <a:noFill/>
          <a:ln>
            <a:noFill/>
          </a:ln>
          <a:effectLst/>
        </p:spPr>
        <p:txBody>
          <a:bodyPr vert="horz" wrap="square" lIns="91440" tIns="45720" rIns="91440" bIns="45720" numCol="1" anchor="t" anchorCtr="0" compatLnSpc="1"/>
          <a:lstStyle>
            <a:lvl1pPr algn="r">
              <a:defRPr sz="1400" b="0"/>
            </a:lvl1p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pic>
        <p:nvPicPr>
          <p:cNvPr id="1031" name="图片 1073743875" descr="学科网 zxxk.com" title=""/>
          <p:cNvPicPr>
            <a:picLocks noChangeAspect="1"/>
          </p:cNvPicPr>
          <p:nvPr/>
        </p:nvPicPr>
        <p:blipFill>
          <a:blip r:embed="rId13" r:link="rId12"/>
          <a:stretch>
            <a:fillRect/>
          </a:stretch>
        </p:blipFill>
        <p:spPr>
          <a:xfrm>
            <a:off x="838200" y="365125"/>
            <a:ext cx="9525" cy="9525"/>
          </a:xfrm>
          <a:prstGeom prst="rect">
            <a:avLst/>
          </a:prstGeom>
          <a:noFill/>
          <a:ln>
            <a:noFill/>
            <a:miter lim="800000"/>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solidFill>
          <a:schemeClr val="bg1"/>
        </a:solidFill>
        <a:effectLst/>
      </p:bgPr>
    </p:bg>
    <p:spTree>
      <p:nvGrpSpPr>
        <p:cNvPr id="1" name=""/>
        <p:cNvGrpSpPr/>
        <p:nvPr/>
      </p:nvGrpSpPr>
      <p:grpSpPr/>
      <p:sp>
        <p:nvSpPr>
          <p:cNvPr id="2050" name="Rectangle 2"/>
          <p:cNvSpPr>
            <a:spLocks noGrp="1"/>
          </p:cNvSpPr>
          <p:nvPr>
            <p:ph type="title"/>
          </p:nvPr>
        </p:nvSpPr>
        <p:spPr>
          <a:xfrm>
            <a:off x="612775" y="274638"/>
            <a:ext cx="11015663" cy="1143000"/>
          </a:xfrm>
          <a:prstGeom prst="rect">
            <a:avLst/>
          </a:prstGeom>
          <a:noFill/>
          <a:ln w="9525">
            <a:noFill/>
          </a:ln>
        </p:spPr>
        <p:txBody>
          <a:bodyPr anchor="ctr" anchorCtr="0"/>
          <a:lstStyle/>
          <a:p>
            <a:pPr lvl="0"/>
            <a:r>
              <a:rPr lang="zh-CN" altLang="en-US"/>
              <a:t>单击此处编辑母版标题样式</a:t>
            </a:r>
            <a:endParaRPr lang="zh-CN" altLang="en-US"/>
          </a:p>
        </p:txBody>
      </p:sp>
      <p:sp>
        <p:nvSpPr>
          <p:cNvPr id="2051" name="Rectangle 3"/>
          <p:cNvSpPr>
            <a:spLocks noGrp="1"/>
          </p:cNvSpPr>
          <p:nvPr>
            <p:ph type="body" idx="5"/>
          </p:nvPr>
        </p:nvSpPr>
        <p:spPr>
          <a:xfrm>
            <a:off x="612775" y="1600200"/>
            <a:ext cx="11015663" cy="4525963"/>
          </a:xfrm>
          <a:prstGeom prst="rect">
            <a:avLst/>
          </a:prstGeom>
          <a:noFill/>
          <a:ln w="9525">
            <a:noFill/>
          </a:ln>
        </p:spPr>
        <p:txBody>
          <a:bodyPr anchor="t" anchorCtr="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28" name="Rectangle 4"/>
          <p:cNvSpPr>
            <a:spLocks noGrp="1" noChangeArrowheads="1"/>
          </p:cNvSpPr>
          <p:nvPr>
            <p:ph type="dt" sz="half" idx="2"/>
          </p:nvPr>
        </p:nvSpPr>
        <p:spPr bwMode="auto">
          <a:xfrm>
            <a:off x="612775" y="6245225"/>
            <a:ext cx="2855913" cy="476250"/>
          </a:xfrm>
          <a:prstGeom prst="rect">
            <a:avLst/>
          </a:prstGeom>
          <a:noFill/>
          <a:ln>
            <a:noFill/>
          </a:ln>
          <a:effectLst/>
        </p:spPr>
        <p:txBody>
          <a:bodyPr vert="horz" wrap="square" lIns="91440" tIns="45720" rIns="91440" bIns="45720" numCol="1" anchor="t" anchorCtr="0" compatLnSpc="1"/>
          <a:lstStyle>
            <a:lvl1pPr>
              <a:defRPr sz="1400" b="0" smtClean="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29" name="Rectangle 5"/>
          <p:cNvSpPr>
            <a:spLocks noGrp="1" noChangeArrowheads="1"/>
          </p:cNvSpPr>
          <p:nvPr>
            <p:ph type="ftr" sz="quarter" idx="3"/>
          </p:nvPr>
        </p:nvSpPr>
        <p:spPr bwMode="auto">
          <a:xfrm>
            <a:off x="4183063" y="6245225"/>
            <a:ext cx="3875088" cy="476250"/>
          </a:xfrm>
          <a:prstGeom prst="rect">
            <a:avLst/>
          </a:prstGeom>
          <a:noFill/>
          <a:ln>
            <a:noFill/>
          </a:ln>
          <a:effectLst/>
        </p:spPr>
        <p:txBody>
          <a:bodyPr vert="horz" wrap="square" lIns="91440" tIns="45720" rIns="91440" bIns="45720" numCol="1" anchor="t" anchorCtr="0" compatLnSpc="1"/>
          <a:lstStyle>
            <a:lvl1pPr algn="ctr">
              <a:defRPr sz="1400" b="0" smtClean="0"/>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30" name="Rectangle 6"/>
          <p:cNvSpPr>
            <a:spLocks noGrp="1" noChangeArrowheads="1"/>
          </p:cNvSpPr>
          <p:nvPr>
            <p:ph type="sldNum" sz="quarter" idx="4"/>
          </p:nvPr>
        </p:nvSpPr>
        <p:spPr bwMode="auto">
          <a:xfrm>
            <a:off x="8772525" y="6245225"/>
            <a:ext cx="2855913" cy="476250"/>
          </a:xfrm>
          <a:prstGeom prst="rect">
            <a:avLst/>
          </a:prstGeom>
          <a:noFill/>
          <a:ln>
            <a:noFill/>
          </a:ln>
          <a:effectLst/>
        </p:spPr>
        <p:txBody>
          <a:bodyPr vert="horz" wrap="square" lIns="91440" tIns="45720" rIns="91440" bIns="45720" numCol="1" anchor="t" anchorCtr="0" compatLnSpc="1"/>
          <a:lstStyle>
            <a:lvl1pPr algn="r">
              <a:defRPr sz="1400" b="0"/>
            </a:lvl1p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pic>
        <p:nvPicPr>
          <p:cNvPr id="2052" name="图片 1073743875" descr="学科网 zxxk.com" title=""/>
          <p:cNvPicPr>
            <a:picLocks noChangeAspect="1"/>
          </p:cNvPicPr>
          <p:nvPr/>
        </p:nvPicPr>
        <p:blipFill>
          <a:blip r:embed="rId13" r:link="rId12"/>
          <a:stretch>
            <a:fillRect/>
          </a:stretch>
        </p:blipFill>
        <p:spPr>
          <a:xfrm>
            <a:off x="838200" y="365125"/>
            <a:ext cx="9525" cy="9525"/>
          </a:xfrm>
          <a:prstGeom prst="rect">
            <a:avLst/>
          </a:prstGeom>
          <a:noFill/>
          <a:ln>
            <a:noFill/>
            <a:miter lim="800000"/>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2.jpeg" /><Relationship Id="rId3" Type="http://schemas.openxmlformats.org/officeDocument/2006/relationships/tags" Target="../tags/tag1.xml" /><Relationship Id="rId4" Type="http://schemas.openxmlformats.org/officeDocument/2006/relationships/image" Target="../media/image3.jpeg"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22.png" /><Relationship Id="rId3" Type="http://schemas.openxmlformats.org/officeDocument/2006/relationships/image" Target="../media/image23.png"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24.jpeg"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25.jpeg" /><Relationship Id="rId3" Type="http://schemas.openxmlformats.org/officeDocument/2006/relationships/image" Target="../media/image26.jpeg" /><Relationship Id="rId4" Type="http://schemas.openxmlformats.org/officeDocument/2006/relationships/image" Target="../media/image27.jpeg" /><Relationship Id="rId5" Type="http://schemas.openxmlformats.org/officeDocument/2006/relationships/image" Target="../media/image28.jpeg" /><Relationship Id="rId6" Type="http://schemas.openxmlformats.org/officeDocument/2006/relationships/image" Target="../media/image29.jpeg"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18.xml"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30.png"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31.png"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7.xml"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32.png"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4.png"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7.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5.png" /><Relationship Id="rId3" Type="http://schemas.openxmlformats.org/officeDocument/2006/relationships/hyperlink" Target="&#32418;&#22806;&#32447;&#30340;&#25506;&#31350;.swf" TargetMode="External"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6.jpeg" /><Relationship Id="rId3" Type="http://schemas.openxmlformats.org/officeDocument/2006/relationships/image" Target="../media/image7.png" /><Relationship Id="rId4" Type="http://schemas.openxmlformats.org/officeDocument/2006/relationships/image" Target="../media/image8.png" /><Relationship Id="rId5" Type="http://schemas.openxmlformats.org/officeDocument/2006/relationships/tags" Target="../tags/tag2.xml" /><Relationship Id="rId6" Type="http://schemas.openxmlformats.org/officeDocument/2006/relationships/video" Target="../media/media1.mp4" /><Relationship Id="rId7" Type="http://schemas.microsoft.com/office/2007/relationships/media" Target="../media/media1.mp4"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6.jpeg" /><Relationship Id="rId3" Type="http://schemas.openxmlformats.org/officeDocument/2006/relationships/image" Target="../media/image9.jpeg"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10.png" /><Relationship Id="rId3" Type="http://schemas.openxmlformats.org/officeDocument/2006/relationships/image" Target="../media/image11.png"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12.jpeg" /><Relationship Id="rId3" Type="http://schemas.openxmlformats.org/officeDocument/2006/relationships/image" Target="../media/image13.png"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image" Target="../media/image21.png" /><Relationship Id="rId2" Type="http://schemas.openxmlformats.org/officeDocument/2006/relationships/image" Target="../media/image14.jpeg" /><Relationship Id="rId3" Type="http://schemas.openxmlformats.org/officeDocument/2006/relationships/image" Target="../media/image15.jpeg" /><Relationship Id="rId4" Type="http://schemas.openxmlformats.org/officeDocument/2006/relationships/image" Target="../media/image16.jpeg" /><Relationship Id="rId5" Type="http://schemas.openxmlformats.org/officeDocument/2006/relationships/image" Target="../media/image17.jpeg" /><Relationship Id="rId6" Type="http://schemas.openxmlformats.org/officeDocument/2006/relationships/image" Target="../media/image18.jpeg" /><Relationship Id="rId7" Type="http://schemas.openxmlformats.org/officeDocument/2006/relationships/image" Target="../media/image19.jpeg" /><Relationship Id="rId8" Type="http://schemas.openxmlformats.org/officeDocument/2006/relationships/hyperlink" Target="http://www.wdtrade.cn/product/productsearch/&#20928;&#27700;&#22120;/8/110.html" TargetMode="External" /><Relationship Id="rId9" Type="http://schemas.openxmlformats.org/officeDocument/2006/relationships/image" Target="../media/image20.jpeg"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3073" name="Text Box 2" title=""/>
          <p:cNvSpPr txBox="1"/>
          <p:nvPr/>
        </p:nvSpPr>
        <p:spPr>
          <a:xfrm>
            <a:off x="254000" y="152400"/>
            <a:ext cx="2667000" cy="583565"/>
          </a:xfrm>
          <a:prstGeom prst="rect">
            <a:avLst/>
          </a:prstGeom>
          <a:solidFill>
            <a:srgbClr val="FF0000"/>
          </a:solidFill>
          <a:ln w="9525">
            <a:noFill/>
          </a:ln>
        </p:spPr>
        <p:txBody>
          <a:bodyPr anchor="t" anchorCtr="0">
            <a:spAutoFit/>
          </a:bodyPr>
          <a:lstStyle/>
          <a:p>
            <a:pPr algn="ctr"/>
            <a:r>
              <a:rPr lang="zh-CN" altLang="en-US" sz="3200">
                <a:solidFill>
                  <a:schemeClr val="bg1"/>
                </a:solidFill>
                <a:latin typeface="Arial" panose="020b0604020202020204" pitchFamily="34" charset="0"/>
                <a:ea typeface="黑体" panose="02010609060101010101" pitchFamily="49" charset="-122"/>
              </a:rPr>
              <a:t>情景引入</a:t>
            </a:r>
            <a:endParaRPr lang="zh-CN" altLang="en-US" sz="3200">
              <a:solidFill>
                <a:schemeClr val="bg1"/>
              </a:solidFill>
              <a:latin typeface="Arial" panose="020b0604020202020204" pitchFamily="34" charset="0"/>
              <a:ea typeface="黑体" panose="02010609060101010101" pitchFamily="49" charset="-122"/>
            </a:endParaRPr>
          </a:p>
        </p:txBody>
      </p:sp>
      <p:pic>
        <p:nvPicPr>
          <p:cNvPr id="3074" name="Picture 2" title=""/>
          <p:cNvPicPr>
            <a:picLocks noChangeAspect="1"/>
          </p:cNvPicPr>
          <p:nvPr>
            <p:custDataLst>
              <p:tags r:id="rId3"/>
            </p:custDataLst>
          </p:nvPr>
        </p:nvPicPr>
        <p:blipFill>
          <a:blip r:embed="rId2"/>
          <a:stretch>
            <a:fillRect/>
          </a:stretch>
        </p:blipFill>
        <p:spPr>
          <a:xfrm>
            <a:off x="863600" y="2590800"/>
            <a:ext cx="4551363" cy="3195638"/>
          </a:xfrm>
          <a:prstGeom prst="rect">
            <a:avLst/>
          </a:prstGeom>
          <a:noFill/>
          <a:ln w="9525">
            <a:noFill/>
          </a:ln>
        </p:spPr>
      </p:pic>
      <p:sp>
        <p:nvSpPr>
          <p:cNvPr id="7" name="Text Box 34" title=""/>
          <p:cNvSpPr txBox="1">
            <a:spLocks noChangeArrowheads="1"/>
          </p:cNvSpPr>
          <p:nvPr/>
        </p:nvSpPr>
        <p:spPr bwMode="auto">
          <a:xfrm>
            <a:off x="330200" y="838200"/>
            <a:ext cx="5426075" cy="1338263"/>
          </a:xfrm>
          <a:prstGeom prst="rect">
            <a:avLst/>
          </a:prstGeom>
          <a:noFill/>
          <a:ln>
            <a:noFill/>
          </a:ln>
          <a:effectLst/>
        </p:spPr>
        <p:txBody>
          <a:bodyPr wrap="square">
            <a:spAutoFit/>
          </a:bodyPr>
          <a:lstStyle/>
          <a:p>
            <a:pPr marL="719455" marR="0" indent="-719455" defTabSz="914400" eaLnBrk="0" hangingPunct="0">
              <a:spcBef>
                <a:spcPct val="50000"/>
              </a:spcBef>
              <a:buClrTx/>
              <a:buSzTx/>
              <a:buFontTx/>
              <a:buNone/>
              <a:defRPr/>
            </a:pPr>
            <a:r>
              <a:rPr kumimoji="0" lang="zh-CN" altLang="en-US" sz="2700" kern="1200" cap="none" spc="0" normalizeH="0" baseline="0" noProof="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思考：</a:t>
            </a:r>
            <a:r>
              <a:rPr kumimoji="0" lang="zh-CN" altLang="en-US" sz="2700"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漆黑的夜晚，人不能直接看到周围的物体，通过夜视镜就能看见物体。这说明了什么？</a:t>
            </a:r>
            <a:endParaRPr kumimoji="0" lang="zh-CN" altLang="en-US" sz="2700"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p:txBody>
      </p:sp>
      <p:pic>
        <p:nvPicPr>
          <p:cNvPr id="3076" name="Picture 12" title=""/>
          <p:cNvPicPr>
            <a:picLocks noChangeAspect="1"/>
          </p:cNvPicPr>
          <p:nvPr/>
        </p:nvPicPr>
        <p:blipFill>
          <a:blip r:embed="rId4"/>
          <a:srcRect l="14075" t="16789" r="23703" b="25926"/>
          <a:stretch>
            <a:fillRect/>
          </a:stretch>
        </p:blipFill>
        <p:spPr>
          <a:xfrm>
            <a:off x="6654800" y="2613025"/>
            <a:ext cx="4594225" cy="3173413"/>
          </a:xfrm>
          <a:prstGeom prst="rect">
            <a:avLst/>
          </a:prstGeom>
          <a:noFill/>
          <a:ln w="9525">
            <a:noFill/>
          </a:ln>
        </p:spPr>
      </p:pic>
      <p:sp>
        <p:nvSpPr>
          <p:cNvPr id="2" name="Text Box 34" title=""/>
          <p:cNvSpPr txBox="1">
            <a:spLocks noChangeArrowheads="1"/>
          </p:cNvSpPr>
          <p:nvPr/>
        </p:nvSpPr>
        <p:spPr bwMode="auto">
          <a:xfrm>
            <a:off x="6273800" y="838200"/>
            <a:ext cx="5154613" cy="1338263"/>
          </a:xfrm>
          <a:prstGeom prst="rect">
            <a:avLst/>
          </a:prstGeom>
          <a:noFill/>
          <a:ln>
            <a:noFill/>
          </a:ln>
          <a:effectLst/>
        </p:spPr>
        <p:txBody>
          <a:bodyPr wrap="square">
            <a:spAutoFit/>
          </a:bodyPr>
          <a:lstStyle/>
          <a:p>
            <a:pPr marL="841375" marR="0" indent="-841375" defTabSz="914400" eaLnBrk="0" hangingPunct="0">
              <a:spcBef>
                <a:spcPct val="50000"/>
              </a:spcBef>
              <a:buClrTx/>
              <a:buSzTx/>
              <a:buFontTx/>
              <a:buNone/>
              <a:defRPr/>
            </a:pPr>
            <a:r>
              <a:rPr kumimoji="0" lang="zh-CN" altLang="en-US" sz="2700" kern="1200" cap="none" spc="0" normalizeH="0" baseline="0" noProof="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思考：</a:t>
            </a:r>
            <a:r>
              <a:rPr kumimoji="0" lang="zh-CN" altLang="en-US" sz="2700"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太阳光通过三棱镜后被分解成多种色光，是否还存在人眼看不见的光？</a:t>
            </a:r>
            <a:endParaRPr kumimoji="0" lang="zh-CN" altLang="en-US" sz="2700"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7177" name="Text Box 2" title=""/>
          <p:cNvSpPr txBox="1"/>
          <p:nvPr/>
        </p:nvSpPr>
        <p:spPr>
          <a:xfrm>
            <a:off x="254000" y="152400"/>
            <a:ext cx="2667000" cy="583565"/>
          </a:xfrm>
          <a:prstGeom prst="rect">
            <a:avLst/>
          </a:prstGeom>
          <a:solidFill>
            <a:srgbClr val="FF0000"/>
          </a:solidFill>
          <a:ln w="9525">
            <a:noFill/>
          </a:ln>
        </p:spPr>
        <p:txBody>
          <a:bodyPr anchor="t" anchorCtr="0">
            <a:spAutoFit/>
          </a:bodyPr>
          <a:lstStyle/>
          <a:p>
            <a:pPr algn="ctr"/>
            <a:r>
              <a:rPr lang="zh-CN" altLang="en-US" sz="3200">
                <a:solidFill>
                  <a:schemeClr val="bg1"/>
                </a:solidFill>
                <a:latin typeface="Arial" panose="020b0604020202020204" pitchFamily="34" charset="0"/>
                <a:ea typeface="黑体" panose="02010609060101010101" pitchFamily="49" charset="-122"/>
              </a:rPr>
              <a:t>同步检测</a:t>
            </a:r>
            <a:endParaRPr lang="zh-CN" altLang="en-US" sz="3200">
              <a:solidFill>
                <a:schemeClr val="bg1"/>
              </a:solidFill>
              <a:latin typeface="Arial" panose="020b0604020202020204" pitchFamily="34" charset="0"/>
              <a:ea typeface="黑体" panose="02010609060101010101" pitchFamily="49" charset="-122"/>
            </a:endParaRPr>
          </a:p>
        </p:txBody>
      </p:sp>
      <p:sp>
        <p:nvSpPr>
          <p:cNvPr id="2" name="文本框 1" title=""/>
          <p:cNvSpPr txBox="1"/>
          <p:nvPr/>
        </p:nvSpPr>
        <p:spPr>
          <a:xfrm>
            <a:off x="100965" y="759460"/>
            <a:ext cx="12046585" cy="6080125"/>
          </a:xfrm>
          <a:prstGeom prst="rect">
            <a:avLst/>
          </a:prstGeom>
          <a:noFill/>
        </p:spPr>
        <p:txBody>
          <a:bodyPr wrap="square" rtlCol="0">
            <a:noAutofit/>
          </a:bodyPr>
          <a:lstStyle/>
          <a:p>
            <a:pPr marL="361950" indent="-361950"/>
            <a:r>
              <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1．学过红外线知识后，小明想探究红外线是否与可见光有相同的特性，他拟定如下方案：</a:t>
            </a:r>
            <a:endPar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361950" indent="-361950"/>
            <a:r>
              <a:rPr lang="en-US" altLang="zh-CN"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a:t>
            </a:r>
            <a:r>
              <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方案一：用烟雾显示红外线路径，探究红外线在空气中是否沿直线传播；</a:t>
            </a:r>
            <a:endPar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361950" indent="-361950"/>
            <a:r>
              <a:rPr lang="en-US" altLang="zh-CN"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a:t>
            </a:r>
            <a:r>
              <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方案二：用平面镜反射遥控器的红外线到电视机上，探究红外线能否反射；</a:t>
            </a:r>
            <a:endPar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361950" indent="-361950"/>
            <a:r>
              <a:rPr lang="en-US" altLang="zh-CN"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a:t>
            </a:r>
            <a:r>
              <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两方案能达到实验目的的是（　　）</a:t>
            </a:r>
            <a:endPar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361950" indent="-361950"/>
            <a:r>
              <a:rPr lang="en-US" altLang="zh-CN"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a:t>
            </a:r>
            <a:r>
              <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A．方案一可行	</a:t>
            </a:r>
            <a:r>
              <a:rPr lang="en-US" altLang="zh-CN"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a:t>
            </a:r>
            <a:r>
              <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B．方案二可行	C．两方案均可行	</a:t>
            </a:r>
            <a:r>
              <a:rPr lang="en-US" altLang="zh-CN"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a:t>
            </a:r>
            <a:r>
              <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D．两方案均不可行</a:t>
            </a:r>
            <a:endPar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361950" indent="-361950"/>
            <a:r>
              <a:rPr lang="en-US" altLang="zh-CN"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2</a:t>
            </a:r>
            <a:r>
              <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灭火导弹”通过发射灭火弹的方式布洒灭火剂，突破了传统机械式云梯和泵类消防车救援高度的极限，灭火高度可达300米，解决了高层灭火难题。如图所示，“灭火导弹”发射架上有三只眼：“可见光”、“红外线”</a:t>
            </a:r>
            <a:endPar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361950" indent="-361950"/>
            <a:r>
              <a:rPr lang="en-US" altLang="zh-CN"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a:t>
            </a:r>
            <a:r>
              <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和“激光”，当高楼内有烟雾火源不明时，可利用</a:t>
            </a:r>
            <a:r>
              <a:rPr lang="en-US" altLang="zh-CN"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________</a:t>
            </a:r>
            <a:endPar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361950" indent="-361950"/>
            <a:r>
              <a:rPr lang="en-US" altLang="zh-CN"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  </a:t>
            </a:r>
            <a:r>
              <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（选</a:t>
            </a:r>
            <a:r>
              <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填“可见光”、“红外线”或“激光”）发现火源。</a:t>
            </a:r>
            <a:endPar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361950" indent="-361950"/>
            <a:r>
              <a:rPr lang="en-US" altLang="zh-CN"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3</a:t>
            </a:r>
            <a:r>
              <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．红外线测温仪是利用红外线</a:t>
            </a:r>
            <a:r>
              <a:rPr lang="en-US" altLang="zh-CN"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______</a:t>
            </a:r>
            <a:r>
              <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效应工作的，</a:t>
            </a:r>
            <a:endPar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endParaRPr>
          </a:p>
          <a:p>
            <a:pPr marL="361950" indent="-361950"/>
            <a:r>
              <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 </a:t>
            </a:r>
            <a:r>
              <a:rPr lang="en-US" altLang="zh-CN"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   </a:t>
            </a:r>
            <a:r>
              <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其中</a:t>
            </a:r>
            <a:r>
              <a:rPr lang="en-US" altLang="zh-CN"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______</a:t>
            </a:r>
            <a:r>
              <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图能反映测温过程中红外线的传播情况</a:t>
            </a:r>
            <a:endPar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endParaRPr>
          </a:p>
          <a:p>
            <a:pPr marL="361950" indent="-361950"/>
            <a:r>
              <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 </a:t>
            </a:r>
            <a:r>
              <a:rPr lang="en-US" altLang="zh-CN"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 </a:t>
            </a:r>
            <a:r>
              <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（填“甲”或“乙”）。</a:t>
            </a:r>
            <a:endPar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361950" indent="-361950"/>
            <a:endPar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p:txBody>
      </p:sp>
      <p:pic>
        <p:nvPicPr>
          <p:cNvPr id="3" name="图片24" title=""/>
          <p:cNvPicPr>
            <a:picLocks noChangeAspect="1"/>
          </p:cNvPicPr>
          <p:nvPr/>
        </p:nvPicPr>
        <p:blipFill>
          <a:blip r:embed="rId2"/>
          <a:stretch>
            <a:fillRect/>
          </a:stretch>
        </p:blipFill>
        <p:spPr>
          <a:xfrm>
            <a:off x="7883525" y="5334000"/>
            <a:ext cx="4326255" cy="1386840"/>
          </a:xfrm>
          <a:prstGeom prst="rect">
            <a:avLst/>
          </a:prstGeom>
          <a:noFill/>
          <a:ln w="9525">
            <a:noFill/>
          </a:ln>
        </p:spPr>
      </p:pic>
      <p:pic>
        <p:nvPicPr>
          <p:cNvPr id="4" name="图片24" title=""/>
          <p:cNvPicPr>
            <a:picLocks noChangeAspect="1"/>
          </p:cNvPicPr>
          <p:nvPr/>
        </p:nvPicPr>
        <p:blipFill>
          <a:blip r:embed="rId3"/>
          <a:stretch>
            <a:fillRect/>
          </a:stretch>
        </p:blipFill>
        <p:spPr>
          <a:xfrm>
            <a:off x="9778048" y="4114800"/>
            <a:ext cx="2191385" cy="1172210"/>
          </a:xfrm>
          <a:prstGeom prst="rect">
            <a:avLst/>
          </a:prstGeom>
          <a:noFill/>
          <a:ln w="9525">
            <a:noFill/>
          </a:ln>
        </p:spPr>
      </p:pic>
      <p:sp>
        <p:nvSpPr>
          <p:cNvPr id="25625" name="Rectangle 25" title=""/>
          <p:cNvSpPr>
            <a:spLocks noChangeArrowheads="1"/>
          </p:cNvSpPr>
          <p:nvPr/>
        </p:nvSpPr>
        <p:spPr bwMode="auto">
          <a:xfrm>
            <a:off x="4921885" y="2346960"/>
            <a:ext cx="586105" cy="491490"/>
          </a:xfrm>
          <a:prstGeom prst="rect">
            <a:avLst/>
          </a:prstGeom>
          <a:noFill/>
          <a:ln>
            <a:noFill/>
          </a:ln>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zh-CN" sz="2600" b="1" i="0" u="none" strike="noStrike" kern="1200" cap="none" spc="0" normalizeH="0" baseline="0" noProof="0">
                <a:ln>
                  <a:noFill/>
                </a:ln>
                <a:solidFill>
                  <a:srgbClr val="FF0000"/>
                </a:solidFill>
                <a:effectLst>
                  <a:outerShdw blurRad="38100" dist="38100" dir="2700000" algn="tl">
                    <a:srgbClr val="C0C0C0"/>
                  </a:outerShdw>
                </a:effectLst>
                <a:uLnTx/>
                <a:uFillTx/>
                <a:latin typeface="Tahoma" panose="020b0604030504040204" pitchFamily="34" charset="0"/>
                <a:ea typeface="黑体" panose="02010609060101010101" pitchFamily="49" charset="-122"/>
                <a:cs typeface="+mn-cs"/>
              </a:rPr>
              <a:t>B</a:t>
            </a:r>
            <a:endParaRPr kumimoji="1" lang="en-US" altLang="zh-CN" sz="2600" b="1" i="0" u="none" strike="noStrike" kern="1200" cap="none" spc="0" normalizeH="0" baseline="0" noProof="0">
              <a:ln>
                <a:noFill/>
              </a:ln>
              <a:solidFill>
                <a:srgbClr val="FF0000"/>
              </a:solidFill>
              <a:effectLst>
                <a:outerShdw blurRad="38100" dist="38100" dir="2700000" algn="tl">
                  <a:srgbClr val="C0C0C0"/>
                </a:outerShdw>
              </a:effectLst>
              <a:uLnTx/>
              <a:uFillTx/>
              <a:latin typeface="Tahoma" panose="020b0604030504040204" pitchFamily="34" charset="0"/>
              <a:ea typeface="黑体" panose="02010609060101010101" pitchFamily="49" charset="-122"/>
              <a:cs typeface="+mn-cs"/>
            </a:endParaRPr>
          </a:p>
        </p:txBody>
      </p:sp>
      <p:sp>
        <p:nvSpPr>
          <p:cNvPr id="5" name="Rectangle 25" title=""/>
          <p:cNvSpPr>
            <a:spLocks noChangeArrowheads="1"/>
          </p:cNvSpPr>
          <p:nvPr/>
        </p:nvSpPr>
        <p:spPr bwMode="auto">
          <a:xfrm>
            <a:off x="7949565" y="4307840"/>
            <a:ext cx="1280160" cy="491490"/>
          </a:xfrm>
          <a:prstGeom prst="rect">
            <a:avLst/>
          </a:prstGeom>
          <a:noFill/>
          <a:ln>
            <a:noFill/>
          </a:ln>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zh-CN" altLang="en-US" sz="2600" b="1" i="0" u="none" strike="noStrike" kern="1200" cap="none" spc="0" normalizeH="0" baseline="0" noProof="0">
                <a:ln>
                  <a:noFill/>
                </a:ln>
                <a:solidFill>
                  <a:srgbClr val="FF0000"/>
                </a:solidFill>
                <a:effectLst>
                  <a:outerShdw blurRad="38100" dist="38100" dir="2700000" algn="tl">
                    <a:srgbClr val="C0C0C0"/>
                  </a:outerShdw>
                </a:effectLst>
                <a:uLnTx/>
                <a:uFillTx/>
                <a:latin typeface="Tahoma" panose="020b0604030504040204" pitchFamily="34" charset="0"/>
                <a:ea typeface="黑体" panose="02010609060101010101" pitchFamily="49" charset="-122"/>
                <a:cs typeface="+mn-cs"/>
              </a:rPr>
              <a:t>红外线</a:t>
            </a:r>
            <a:endParaRPr kumimoji="1" lang="zh-CN" altLang="en-US" sz="2600" b="1" i="0" u="none" strike="noStrike" kern="1200" cap="none" spc="0" normalizeH="0" baseline="0" noProof="0">
              <a:ln>
                <a:noFill/>
              </a:ln>
              <a:solidFill>
                <a:srgbClr val="FF0000"/>
              </a:solidFill>
              <a:effectLst>
                <a:outerShdw blurRad="38100" dist="38100" dir="2700000" algn="tl">
                  <a:srgbClr val="C0C0C0"/>
                </a:outerShdw>
              </a:effectLst>
              <a:uLnTx/>
              <a:uFillTx/>
              <a:latin typeface="Tahoma" panose="020b0604030504040204" pitchFamily="34" charset="0"/>
              <a:ea typeface="黑体" panose="02010609060101010101" pitchFamily="49" charset="-122"/>
              <a:cs typeface="+mn-cs"/>
            </a:endParaRPr>
          </a:p>
        </p:txBody>
      </p:sp>
      <p:sp>
        <p:nvSpPr>
          <p:cNvPr id="6" name="Rectangle 25" title=""/>
          <p:cNvSpPr>
            <a:spLocks noChangeArrowheads="1"/>
          </p:cNvSpPr>
          <p:nvPr/>
        </p:nvSpPr>
        <p:spPr bwMode="auto">
          <a:xfrm>
            <a:off x="4900930" y="5130165"/>
            <a:ext cx="682625" cy="491490"/>
          </a:xfrm>
          <a:prstGeom prst="rect">
            <a:avLst/>
          </a:prstGeom>
          <a:noFill/>
          <a:ln>
            <a:noFill/>
          </a:ln>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zh-CN" altLang="en-US" sz="2600" b="1" i="0" u="none" strike="noStrike" kern="1200" cap="none" spc="0" normalizeH="0" baseline="0" noProof="0">
                <a:ln>
                  <a:noFill/>
                </a:ln>
                <a:solidFill>
                  <a:srgbClr val="FF0000"/>
                </a:solidFill>
                <a:effectLst>
                  <a:outerShdw blurRad="38100" dist="38100" dir="2700000" algn="tl">
                    <a:srgbClr val="C0C0C0"/>
                  </a:outerShdw>
                </a:effectLst>
                <a:uLnTx/>
                <a:uFillTx/>
                <a:latin typeface="Tahoma" panose="020b0604030504040204" pitchFamily="34" charset="0"/>
                <a:ea typeface="黑体" panose="02010609060101010101" pitchFamily="49" charset="-122"/>
                <a:cs typeface="+mn-cs"/>
              </a:rPr>
              <a:t>热</a:t>
            </a:r>
            <a:endParaRPr kumimoji="1" lang="zh-CN" altLang="en-US" sz="2600" b="1" i="0" u="none" strike="noStrike" kern="1200" cap="none" spc="0" normalizeH="0" baseline="0" noProof="0">
              <a:ln>
                <a:noFill/>
              </a:ln>
              <a:solidFill>
                <a:srgbClr val="FF0000"/>
              </a:solidFill>
              <a:effectLst>
                <a:outerShdw blurRad="38100" dist="38100" dir="2700000" algn="tl">
                  <a:srgbClr val="C0C0C0"/>
                </a:outerShdw>
              </a:effectLst>
              <a:uLnTx/>
              <a:uFillTx/>
              <a:latin typeface="Tahoma" panose="020b0604030504040204" pitchFamily="34" charset="0"/>
              <a:ea typeface="黑体" panose="02010609060101010101" pitchFamily="49" charset="-122"/>
              <a:cs typeface="+mn-cs"/>
            </a:endParaRPr>
          </a:p>
        </p:txBody>
      </p:sp>
      <p:sp>
        <p:nvSpPr>
          <p:cNvPr id="7" name="Rectangle 25" title=""/>
          <p:cNvSpPr>
            <a:spLocks noChangeArrowheads="1"/>
          </p:cNvSpPr>
          <p:nvPr/>
        </p:nvSpPr>
        <p:spPr bwMode="auto">
          <a:xfrm>
            <a:off x="1320165" y="5562600"/>
            <a:ext cx="682625" cy="491490"/>
          </a:xfrm>
          <a:prstGeom prst="rect">
            <a:avLst/>
          </a:prstGeom>
          <a:noFill/>
          <a:ln>
            <a:noFill/>
          </a:ln>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zh-CN" altLang="en-US" sz="2600" b="1" i="0" u="none" strike="noStrike" kern="1200" cap="none" spc="0" normalizeH="0" baseline="0" noProof="0">
                <a:ln>
                  <a:noFill/>
                </a:ln>
                <a:solidFill>
                  <a:srgbClr val="FF0000"/>
                </a:solidFill>
                <a:effectLst>
                  <a:outerShdw blurRad="38100" dist="38100" dir="2700000" algn="tl">
                    <a:srgbClr val="C0C0C0"/>
                  </a:outerShdw>
                </a:effectLst>
                <a:uLnTx/>
                <a:uFillTx/>
                <a:latin typeface="Tahoma" panose="020b0604030504040204" pitchFamily="34" charset="0"/>
                <a:ea typeface="黑体" panose="02010609060101010101" pitchFamily="49" charset="-122"/>
                <a:cs typeface="+mn-cs"/>
              </a:rPr>
              <a:t>乙</a:t>
            </a:r>
            <a:endParaRPr kumimoji="1" lang="zh-CN" altLang="en-US" sz="2600" b="1" i="0" u="none" strike="noStrike" kern="1200" cap="none" spc="0" normalizeH="0" baseline="0" noProof="0">
              <a:ln>
                <a:noFill/>
              </a:ln>
              <a:solidFill>
                <a:srgbClr val="FF0000"/>
              </a:solidFill>
              <a:effectLst>
                <a:outerShdw blurRad="38100" dist="38100" dir="2700000" algn="tl">
                  <a:srgbClr val="C0C0C0"/>
                </a:outerShdw>
              </a:effectLst>
              <a:uLnTx/>
              <a:uFillTx/>
              <a:latin typeface="Tahoma" panose="020b0604030504040204" pitchFamily="34" charset="0"/>
              <a:ea typeface="黑体" panose="02010609060101010101" pitchFamily="49" charset="-122"/>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5625"/>
                                        </p:tgtEl>
                                        <p:attrNameLst>
                                          <p:attrName>style.visibility</p:attrName>
                                        </p:attrNameLst>
                                      </p:cBhvr>
                                      <p:to>
                                        <p:strVal val="visible"/>
                                      </p:to>
                                    </p:set>
                                    <p:animEffect transition="in" filter="blinds(horizontal)">
                                      <p:cBhvr>
                                        <p:cTn id="7" dur="500"/>
                                        <p:tgtEl>
                                          <p:spTgt spid="25625"/>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25" grpId="0" animBg="1"/>
      <p:bldP spid="5" grpId="0" animBg="1"/>
      <p:bldP spid="6" grpId="0" animBg="1"/>
      <p:bldP spid="7" grpId="0" animBg="1"/>
    </p:bldLst>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101" name="图片 100" title=""/>
          <p:cNvPicPr/>
          <p:nvPr/>
        </p:nvPicPr>
        <p:blipFill>
          <a:blip r:embed="rId2"/>
          <a:stretch>
            <a:fillRect/>
          </a:stretch>
        </p:blipFill>
        <p:spPr>
          <a:xfrm>
            <a:off x="2234565" y="1295400"/>
            <a:ext cx="6096000" cy="3223260"/>
          </a:xfrm>
          <a:prstGeom prst="rect">
            <a:avLst/>
          </a:prstGeom>
          <a:noFill/>
          <a:ln w="9525">
            <a:noFill/>
          </a:ln>
        </p:spPr>
      </p:pic>
      <p:sp>
        <p:nvSpPr>
          <p:cNvPr id="1030" name="Rectangle 7" title=""/>
          <p:cNvSpPr>
            <a:spLocks noChangeArrowheads="1"/>
          </p:cNvSpPr>
          <p:nvPr/>
        </p:nvSpPr>
        <p:spPr bwMode="auto">
          <a:xfrm>
            <a:off x="254000" y="4491673"/>
            <a:ext cx="5335588" cy="1223963"/>
          </a:xfrm>
          <a:prstGeom prst="rect">
            <a:avLst/>
          </a:prstGeom>
          <a:noFill/>
          <a:ln w="9525">
            <a:noFill/>
            <a:miter lim="800000"/>
          </a:ln>
          <a:effectLst/>
        </p:spPr>
        <p:txBody>
          <a:bodyPr/>
          <a:lstStyle/>
          <a:p>
            <a:pPr marL="342900" marR="0" lvl="0" indent="-342900" algn="l" defTabSz="914400" rtl="0" eaLnBrk="1" fontAlgn="base" latinLnBrk="0" hangingPunct="1">
              <a:lnSpc>
                <a:spcPct val="100000"/>
              </a:lnSpc>
              <a:spcBef>
                <a:spcPct val="20000"/>
              </a:spcBef>
              <a:spcAft>
                <a:spcPct val="0"/>
              </a:spcAft>
              <a:buClrTx/>
              <a:buSzTx/>
              <a:buFontTx/>
              <a:buChar char="•"/>
              <a:defRPr/>
            </a:pPr>
            <a:endParaRPr kumimoji="0" lang="zh-CN" altLang="zh-CN" sz="26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21514" name="Rectangle 10" title=""/>
          <p:cNvSpPr>
            <a:spLocks noChangeArrowheads="1"/>
          </p:cNvSpPr>
          <p:nvPr/>
        </p:nvSpPr>
        <p:spPr bwMode="auto">
          <a:xfrm>
            <a:off x="796290" y="4643120"/>
            <a:ext cx="9839325" cy="545465"/>
          </a:xfrm>
          <a:prstGeom prst="rect">
            <a:avLst/>
          </a:prstGeom>
          <a:noFill/>
          <a:ln w="9525">
            <a:noFill/>
            <a:miter lim="800000"/>
          </a:ln>
          <a:effectLst/>
        </p:spPr>
        <p:txBody>
          <a:bodyPr/>
          <a:lstStyle/>
          <a:p>
            <a:pPr marL="342900" marR="0" lvl="0" indent="-342900" algn="l" defTabSz="914400" rtl="0" eaLnBrk="1" fontAlgn="base" latinLnBrk="0" hangingPunct="1">
              <a:lnSpc>
                <a:spcPct val="100000"/>
              </a:lnSpc>
              <a:spcBef>
                <a:spcPct val="20000"/>
              </a:spcBef>
              <a:spcAft>
                <a:spcPct val="0"/>
              </a:spcAft>
              <a:buClrTx/>
              <a:buSzTx/>
              <a:buFontTx/>
              <a:buNone/>
              <a:defRPr/>
            </a:pPr>
            <a:r>
              <a:rPr kumimoji="0" lang="zh-CN" altLang="en-US" sz="2600" b="1" i="0" u="none" strike="noStrike" kern="1200" cap="none" spc="0" normalizeH="0" baseline="0" noProof="0" smtClean="0">
                <a:ln>
                  <a:noFill/>
                </a:ln>
                <a:solidFill>
                  <a:srgbClr val="3333FF"/>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可见光</a:t>
            </a:r>
            <a:r>
              <a:rPr kumimoji="0" lang="en-US" altLang="zh-CN" sz="2600" b="1" i="0" u="none" strike="noStrike" kern="1200" cap="none" spc="0" normalizeH="0" baseline="0" noProof="0" smtClean="0">
                <a:ln>
                  <a:noFill/>
                </a:ln>
                <a:solidFill>
                  <a:srgbClr val="3333FF"/>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a:t>
            </a:r>
            <a:r>
              <a:rPr kumimoji="0" lang="zh-CN" altLang="en-US" sz="26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人眼能感觉到特定频率范围内的光，即人眼能看到的光</a:t>
            </a:r>
            <a:r>
              <a:rPr kumimoji="0" lang="en-US" altLang="zh-CN" sz="26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a:t>
            </a:r>
            <a:endParaRPr kumimoji="0" lang="zh-CN" altLang="en-US" sz="26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endParaRPr>
          </a:p>
        </p:txBody>
      </p:sp>
      <p:sp>
        <p:nvSpPr>
          <p:cNvPr id="21515" name="Rectangle 11" title=""/>
          <p:cNvSpPr>
            <a:spLocks noChangeArrowheads="1"/>
          </p:cNvSpPr>
          <p:nvPr/>
        </p:nvSpPr>
        <p:spPr bwMode="auto">
          <a:xfrm>
            <a:off x="786130" y="5765165"/>
            <a:ext cx="10287000" cy="609600"/>
          </a:xfrm>
          <a:prstGeom prst="rect">
            <a:avLst/>
          </a:prstGeom>
          <a:noFill/>
          <a:ln w="9525">
            <a:noFill/>
            <a:miter lim="800000"/>
          </a:ln>
          <a:effectLst/>
        </p:spPr>
        <p:txBody>
          <a:bodyPr/>
          <a:lstStyle/>
          <a:p>
            <a:pPr marL="342900" marR="0" lvl="0" indent="-34290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defRPr/>
            </a:pPr>
            <a:r>
              <a:rPr kumimoji="1" lang="zh-CN" altLang="en-US" sz="2600" b="1" i="0" u="none" strike="noStrike" kern="1200" cap="none" spc="0" normalizeH="0" baseline="0" noProof="0" smtClean="0">
                <a:ln>
                  <a:noFill/>
                </a:ln>
                <a:solidFill>
                  <a:srgbClr val="3333FF"/>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红外线</a:t>
            </a:r>
            <a:r>
              <a:rPr kumimoji="1" lang="en-US" altLang="zh-CN" sz="2600" b="1" i="0" u="none" strike="noStrike" kern="1200" cap="none" spc="0" normalizeH="0" baseline="0" noProof="0" smtClean="0">
                <a:ln>
                  <a:noFill/>
                </a:ln>
                <a:solidFill>
                  <a:srgbClr val="3333FF"/>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a:t>
            </a:r>
            <a:r>
              <a:rPr kumimoji="1" lang="zh-CN" altLang="en-US" sz="26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太阳光色散区域中，</a:t>
            </a:r>
            <a:r>
              <a:rPr kumimoji="1" lang="zh-CN" altLang="en-US" sz="26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红光外侧</a:t>
            </a:r>
            <a:r>
              <a:rPr kumimoji="1" lang="zh-CN" altLang="en-US" sz="26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的</a:t>
            </a:r>
            <a:r>
              <a:rPr kumimoji="1" lang="zh-CN" altLang="en-US" sz="26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不可见光</a:t>
            </a:r>
            <a:endParaRPr kumimoji="1" lang="zh-CN" altLang="en-US" sz="26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endParaRPr>
          </a:p>
        </p:txBody>
      </p:sp>
      <p:sp>
        <p:nvSpPr>
          <p:cNvPr id="7177" name="Text Box 2" title=""/>
          <p:cNvSpPr txBox="1"/>
          <p:nvPr/>
        </p:nvSpPr>
        <p:spPr>
          <a:xfrm>
            <a:off x="254000" y="152400"/>
            <a:ext cx="2667000" cy="584200"/>
          </a:xfrm>
          <a:prstGeom prst="rect">
            <a:avLst/>
          </a:prstGeom>
          <a:solidFill>
            <a:srgbClr val="FF0000"/>
          </a:solidFill>
          <a:ln w="9525">
            <a:noFill/>
          </a:ln>
        </p:spPr>
        <p:txBody>
          <a:bodyPr anchor="t" anchorCtr="0">
            <a:spAutoFit/>
          </a:bodyPr>
          <a:lstStyle/>
          <a:p>
            <a:pPr algn="ctr"/>
            <a:r>
              <a:rPr lang="zh-CN" altLang="en-US" sz="3200">
                <a:solidFill>
                  <a:schemeClr val="bg1"/>
                </a:solidFill>
                <a:latin typeface="Arial" panose="020b0604020202020204" pitchFamily="34" charset="0"/>
                <a:ea typeface="黑体" panose="02010609060101010101" pitchFamily="49" charset="-122"/>
              </a:rPr>
              <a:t>红外线</a:t>
            </a:r>
            <a:endParaRPr lang="zh-CN" altLang="en-US" sz="3200">
              <a:solidFill>
                <a:schemeClr val="bg1"/>
              </a:solidFill>
              <a:latin typeface="Arial" panose="020b0604020202020204" pitchFamily="34" charset="0"/>
              <a:ea typeface="黑体" panose="02010609060101010101" pitchFamily="49" charset="-122"/>
            </a:endParaRPr>
          </a:p>
        </p:txBody>
      </p:sp>
      <p:sp>
        <p:nvSpPr>
          <p:cNvPr id="2" name="Text Box 6" title=""/>
          <p:cNvSpPr txBox="1">
            <a:spLocks noChangeArrowheads="1"/>
          </p:cNvSpPr>
          <p:nvPr/>
        </p:nvSpPr>
        <p:spPr bwMode="auto">
          <a:xfrm>
            <a:off x="254000" y="915035"/>
            <a:ext cx="5968365" cy="491490"/>
          </a:xfrm>
          <a:prstGeom prst="rect">
            <a:avLst/>
          </a:prstGeom>
          <a:noFill/>
          <a:ln w="9525">
            <a:noFill/>
            <a:miter lim="800000"/>
          </a:ln>
          <a:effectLst/>
        </p:spPr>
        <p:txBody>
          <a:bodyPr wrap="square">
            <a:spAutoFit/>
          </a:bodyPr>
          <a:lstStyle/>
          <a:p>
            <a:pPr marR="0" defTabSz="914400">
              <a:spcBef>
                <a:spcPct val="50000"/>
              </a:spcBef>
              <a:buClrTx/>
              <a:buSzTx/>
              <a:buFontTx/>
              <a:buNone/>
              <a:defRPr/>
            </a:pPr>
            <a:r>
              <a:rPr kumimoji="1" lang="zh-CN" altLang="en-US" sz="2600" kern="1200" cap="none" spc="0" normalizeH="0" baseline="0" noProof="0" smtClean="0">
                <a:solidFill>
                  <a:srgbClr val="FF0000"/>
                </a:solidFill>
                <a:effectLst>
                  <a:outerShdw blurRad="38100" dist="38100" dir="2700000" algn="tl">
                    <a:srgbClr val="000000">
                      <a:alpha val="43137"/>
                    </a:srgbClr>
                  </a:outerShdw>
                </a:effectLst>
                <a:latin typeface="Tahoma" panose="020b0604030504040204" pitchFamily="34" charset="0"/>
                <a:ea typeface="黑体" panose="02010609060101010101" pitchFamily="49" charset="-122"/>
                <a:cs typeface="+mn-cs"/>
              </a:rPr>
              <a:t>观察：</a:t>
            </a:r>
            <a:r>
              <a:rPr kumimoji="1" lang="zh-CN" altLang="en-US" sz="2600" kern="1200" cap="none" spc="0" normalizeH="0" baseline="0" noProof="0" smtClean="0">
                <a:effectLst>
                  <a:outerShdw blurRad="38100" dist="38100" dir="2700000" algn="tl">
                    <a:srgbClr val="000000">
                      <a:alpha val="43137"/>
                    </a:srgbClr>
                  </a:outerShdw>
                </a:effectLst>
                <a:latin typeface="Tahoma" panose="020b0604030504040204" pitchFamily="34" charset="0"/>
                <a:ea typeface="黑体" panose="02010609060101010101" pitchFamily="49" charset="-122"/>
                <a:cs typeface="+mn-cs"/>
              </a:rPr>
              <a:t>光的频率范围</a:t>
            </a:r>
            <a:endParaRPr kumimoji="1" lang="zh-CN" altLang="en-US" sz="2600" kern="1200" cap="none" spc="0" normalizeH="0" baseline="0" noProof="0" smtClean="0">
              <a:effectLst>
                <a:outerShdw blurRad="38100" dist="38100" dir="2700000" algn="tl">
                  <a:srgbClr val="000000">
                    <a:alpha val="43137"/>
                  </a:srgbClr>
                </a:outerShdw>
              </a:effectLst>
              <a:latin typeface="Tahoma" panose="020b0604030504040204" pitchFamily="34" charset="0"/>
              <a:ea typeface="黑体" panose="02010609060101010101" pitchFamily="49" charset="-122"/>
              <a:cs typeface="+mn-cs"/>
            </a:endParaRPr>
          </a:p>
        </p:txBody>
      </p:sp>
      <p:sp>
        <p:nvSpPr>
          <p:cNvPr id="11" name="文本框 10" title=""/>
          <p:cNvSpPr txBox="1"/>
          <p:nvPr/>
        </p:nvSpPr>
        <p:spPr>
          <a:xfrm>
            <a:off x="786765" y="5210810"/>
            <a:ext cx="6121400" cy="491490"/>
          </a:xfrm>
          <a:prstGeom prst="rect">
            <a:avLst/>
          </a:prstGeom>
          <a:noFill/>
        </p:spPr>
        <p:txBody>
          <a:bodyPr wrap="square" rtlCol="0" anchor="t">
            <a:spAutoFit/>
          </a:bodyPr>
          <a:lstStyle/>
          <a:p>
            <a:pPr marL="342900" marR="0" lvl="0" indent="-342900" algn="l" defTabSz="914400" rtl="0" eaLnBrk="1" fontAlgn="base" latinLnBrk="0" hangingPunct="1">
              <a:lnSpc>
                <a:spcPct val="100000"/>
              </a:lnSpc>
              <a:spcBef>
                <a:spcPct val="20000"/>
              </a:spcBef>
              <a:spcAft>
                <a:spcPct val="0"/>
              </a:spcAft>
              <a:buClrTx/>
              <a:buSzTx/>
              <a:buFontTx/>
              <a:buNone/>
              <a:defRPr/>
            </a:pPr>
            <a:r>
              <a:rPr lang="zh-CN" altLang="en-US" sz="2600" noProof="0" smtClean="0">
                <a:ln>
                  <a:noFill/>
                </a:ln>
                <a:solidFill>
                  <a:srgbClr val="3333FF"/>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sym typeface="+mn-ea"/>
              </a:rPr>
              <a:t>不可见光</a:t>
            </a:r>
            <a:r>
              <a:rPr lang="en-US" altLang="zh-CN" sz="2600" noProof="0" smtClean="0">
                <a:ln>
                  <a:noFill/>
                </a:ln>
                <a:solidFill>
                  <a:srgbClr val="3333FF"/>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sym typeface="+mn-ea"/>
              </a:rPr>
              <a:t>:</a:t>
            </a:r>
            <a:r>
              <a:rPr lang="zh-CN" altLang="en-US" sz="2600" noProof="0" smtClean="0">
                <a:ln>
                  <a:noFill/>
                </a:ln>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sym typeface="+mn-ea"/>
              </a:rPr>
              <a:t>人眼无法看见的光</a:t>
            </a:r>
            <a:endParaRPr lang="zh-CN" altLang="en-US" sz="2600" noProof="0" smtClean="0">
              <a:ln>
                <a:noFill/>
              </a:ln>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sym typeface="+mn-ea"/>
            </a:endParaRPr>
          </a:p>
        </p:txBody>
      </p:sp>
      <p:sp>
        <p:nvSpPr>
          <p:cNvPr id="12" name="矩形 11" title=""/>
          <p:cNvSpPr/>
          <p:nvPr/>
        </p:nvSpPr>
        <p:spPr>
          <a:xfrm>
            <a:off x="2204085" y="2946400"/>
            <a:ext cx="1371600" cy="878840"/>
          </a:xfrm>
          <a:prstGeom prst="rect">
            <a:avLst/>
          </a:prstGeom>
          <a:solidFill>
            <a:schemeClr val="bg1"/>
          </a:solidFill>
          <a:ln w="9525" cap="flat" cmpd="sng" algn="ctr">
            <a:solidFill>
              <a:schemeClr val="bg1"/>
            </a:solidFill>
            <a:prstDash val="solid"/>
            <a:round/>
            <a:headEnd type="none" w="med" len="med"/>
            <a:tailEnd type="none" w="med" len="med"/>
          </a:ln>
        </p:spPr>
        <p:txBody>
          <a:bodyPr vert="horz" wrap="square" lIns="91440" tIns="45720" rIns="91440" bIns="45720" numCol="1"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0" lang="zh-CN" altLang="en-US" sz="2800" b="1"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514"/>
                                        </p:tgtEl>
                                        <p:attrNameLst>
                                          <p:attrName>style.visibility</p:attrName>
                                        </p:attrNameLst>
                                      </p:cBhvr>
                                      <p:to>
                                        <p:strVal val="visible"/>
                                      </p:to>
                                    </p:set>
                                    <p:animEffect transition="in" filter="wipe(left)">
                                      <p:cBhvr>
                                        <p:cTn id="7" dur="500"/>
                                        <p:tgtEl>
                                          <p:spTgt spid="21514"/>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21515"/>
                                        </p:tgtEl>
                                        <p:attrNameLst>
                                          <p:attrName>style.visibility</p:attrName>
                                        </p:attrNameLst>
                                      </p:cBhvr>
                                      <p:to>
                                        <p:strVal val="visible"/>
                                      </p:to>
                                    </p:set>
                                    <p:anim calcmode="lin" valueType="num">
                                      <p:cBhvr additive="base">
                                        <p:cTn id="17" dur="500" fill="hold"/>
                                        <p:tgtEl>
                                          <p:spTgt spid="21515"/>
                                        </p:tgtEl>
                                        <p:attrNameLst>
                                          <p:attrName>ppt_x</p:attrName>
                                        </p:attrNameLst>
                                      </p:cBhvr>
                                      <p:tavLst>
                                        <p:tav tm="0">
                                          <p:val>
                                            <p:strVal val="0-#ppt_w/2"/>
                                          </p:val>
                                        </p:tav>
                                        <p:tav tm="100000">
                                          <p:val>
                                            <p:strVal val="#ppt_x"/>
                                          </p:val>
                                        </p:tav>
                                      </p:tavLst>
                                    </p:anim>
                                    <p:anim calcmode="lin" valueType="num">
                                      <p:cBhvr additive="base">
                                        <p:cTn id="18" dur="500" fill="hold"/>
                                        <p:tgtEl>
                                          <p:spTgt spid="21515"/>
                                        </p:tgtEl>
                                        <p:attrNameLst>
                                          <p:attrName>ppt_y</p:attrName>
                                        </p:attrNameLst>
                                      </p:cBhvr>
                                      <p:tavLst>
                                        <p:tav tm="0">
                                          <p:val>
                                            <p:strVal val="#ppt_y"/>
                                          </p:val>
                                        </p:tav>
                                        <p:tav tm="100000">
                                          <p:val>
                                            <p:strVal val="#ppt_y"/>
                                          </p:val>
                                        </p:tav>
                                      </p:tavLst>
                                    </p:anim>
                                  </p:childTnLst>
                                  <p:subTnLst>
                                    <p:cmd type="evt" cmd="onstopaudio">
                                      <p:cBhvr>
                                        <p:cTn display="0" masterRel="sameClick">
                                          <p:stCondLst>
                                            <p:cond evt="begin" delay="0">
                                              <p:tn val="15"/>
                                            </p:cond>
                                          </p:stCondLst>
                                        </p:cTn>
                                        <p:tgtEl>
                                          <p:sldTgt/>
                                        </p:tgtEl>
                                      </p:cBhvr>
                                    </p:cmd>
                                  </p:subTnLst>
                                </p:cTn>
                              </p:par>
                            </p:childTnLst>
                          </p:cTn>
                        </p:par>
                      </p:childTnLst>
                    </p:cTn>
                  </p:par>
                  <p:par>
                    <p:cTn id="19" fill="hold" nodeType="clickPar">
                      <p:stCondLst>
                        <p:cond delay="indefinite"/>
                      </p:stCondLst>
                      <p:childTnLst>
                        <p:par>
                          <p:cTn id="20" fill="hold">
                            <p:stCondLst>
                              <p:cond delay="0"/>
                            </p:stCondLst>
                            <p:childTnLst>
                              <p:par>
                                <p:cTn id="21" presetID="3" presetClass="exit" presetSubtype="10" fill="hold" grpId="0" nodeType="clickEffect">
                                  <p:stCondLst>
                                    <p:cond delay="0"/>
                                  </p:stCondLst>
                                  <p:childTnLst>
                                    <p:animEffect transition="out" filter="blinds(horizontal)">
                                      <p:cBhvr>
                                        <p:cTn id="22" dur="500"/>
                                        <p:tgtEl>
                                          <p:spTgt spid="12"/>
                                        </p:tgtEl>
                                      </p:cBhvr>
                                    </p:animEffect>
                                    <p:set>
                                      <p:cBhvr>
                                        <p:cTn id="23"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5" grpId="0" animBg="1"/>
      <p:bldP spid="21514" grpId="0" animBg="1"/>
      <p:bldP spid="11" grpId="0"/>
      <p:bldP spid="12" grpId="0" animBg="1"/>
    </p:bldLst>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6629" name="Text Box 5" title=""/>
          <p:cNvSpPr txBox="1">
            <a:spLocks noChangeArrowheads="1"/>
          </p:cNvSpPr>
          <p:nvPr/>
        </p:nvSpPr>
        <p:spPr bwMode="auto">
          <a:xfrm>
            <a:off x="102870" y="1183005"/>
            <a:ext cx="11924665" cy="3502660"/>
          </a:xfrm>
          <a:prstGeom prst="rect">
            <a:avLst/>
          </a:prstGeom>
          <a:noFill/>
          <a:ln>
            <a:noFill/>
          </a:ln>
          <a:effectLst/>
        </p:spPr>
        <p:txBody>
          <a:bodyPr wrap="square">
            <a:spAutoFit/>
          </a:bodyPr>
          <a:lstStyle/>
          <a:p>
            <a:pPr marL="469265" marR="0" indent="-469265" defTabSz="914400" eaLnBrk="0" hangingPunct="0">
              <a:lnSpc>
                <a:spcPts val="3800"/>
              </a:lnSpc>
              <a:spcBef>
                <a:spcPct val="0"/>
              </a:spcBef>
              <a:buClrTx/>
              <a:buSzTx/>
              <a:buFontTx/>
              <a:buNone/>
              <a:defRPr/>
            </a:pPr>
            <a:r>
              <a:rPr kumimoji="0"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1.1801年，___国物理学家______发现，放在太阳光色散光带</a:t>
            </a:r>
            <a:r>
              <a:rPr kumimoji="0" lang="zh-CN"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的</a:t>
            </a:r>
            <a:r>
              <a:rPr kumimoji="0"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____光</a:t>
            </a:r>
            <a:r>
              <a:rPr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___</a:t>
            </a:r>
            <a:r>
              <a:rPr kumimoji="0"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侧的照相机底片被感光了，进而发现了这里有不可见光——________。</a:t>
            </a:r>
            <a:endParaRPr kumimoji="0"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469265" marR="0" indent="-469265" defTabSz="914400" eaLnBrk="0" hangingPunct="0">
              <a:lnSpc>
                <a:spcPts val="3800"/>
              </a:lnSpc>
              <a:spcBef>
                <a:spcPct val="0"/>
              </a:spcBef>
              <a:buClrTx/>
              <a:buSzTx/>
              <a:buFontTx/>
              <a:buNone/>
              <a:defRPr/>
            </a:pPr>
            <a:r>
              <a:rPr kumimoji="0"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2．紫外线最显著的性质是能使________物质_______。</a:t>
            </a:r>
            <a:endParaRPr kumimoji="0"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469265" marR="0" indent="-469265" defTabSz="914400" eaLnBrk="0" hangingPunct="0">
              <a:lnSpc>
                <a:spcPts val="3800"/>
              </a:lnSpc>
              <a:spcBef>
                <a:spcPct val="0"/>
              </a:spcBef>
              <a:buClrTx/>
              <a:buSzTx/>
              <a:buFontTx/>
              <a:buNone/>
              <a:defRPr/>
            </a:pPr>
            <a:r>
              <a:rPr kumimoji="0"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3．紫外线的应用：</a:t>
            </a:r>
            <a:r>
              <a:rPr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验钞机使利用_______物质在________照射下能够_____的原理制成的。</a:t>
            </a:r>
            <a:r>
              <a:rPr kumimoji="0"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医院用紫外线灯________。</a:t>
            </a:r>
            <a:endParaRPr kumimoji="0"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469265" marR="0" indent="-469265" defTabSz="914400" eaLnBrk="0" hangingPunct="0">
              <a:lnSpc>
                <a:spcPts val="3800"/>
              </a:lnSpc>
              <a:spcBef>
                <a:spcPct val="0"/>
              </a:spcBef>
              <a:buClrTx/>
              <a:buSzTx/>
              <a:buFontTx/>
              <a:buNone/>
              <a:defRPr/>
            </a:pPr>
            <a:r>
              <a:rPr lang="en-US"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4</a:t>
            </a:r>
            <a:r>
              <a:rPr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．紫外线的</a:t>
            </a:r>
            <a:r>
              <a:rPr lang="zh-CN"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危害</a:t>
            </a:r>
            <a:r>
              <a:rPr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a:t>
            </a:r>
            <a:r>
              <a:rPr kumimoji="0"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______的</a:t>
            </a:r>
            <a:r>
              <a:rPr kumimoji="0" lang="zh-CN"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紫</a:t>
            </a:r>
            <a:r>
              <a:rPr kumimoji="0"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外线照射对人体有益，_____的</a:t>
            </a:r>
            <a:r>
              <a:rPr kumimoji="0" lang="zh-CN"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紫</a:t>
            </a:r>
            <a:r>
              <a:rPr kumimoji="0"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外线照射对人体有害，它能引发_________，导致皮肤过早___</a:t>
            </a:r>
            <a:r>
              <a:rPr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_</a:t>
            </a:r>
            <a:r>
              <a:rPr kumimoji="0"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_甚至发生_____。</a:t>
            </a:r>
            <a:endParaRPr kumimoji="0"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0242" name="Text Box 6" title=""/>
          <p:cNvSpPr txBox="1"/>
          <p:nvPr/>
        </p:nvSpPr>
        <p:spPr>
          <a:xfrm>
            <a:off x="254000" y="152400"/>
            <a:ext cx="2667000" cy="584200"/>
          </a:xfrm>
          <a:prstGeom prst="rect">
            <a:avLst/>
          </a:prstGeom>
          <a:solidFill>
            <a:srgbClr val="FF0000"/>
          </a:solidFill>
          <a:ln w="9525">
            <a:noFill/>
          </a:ln>
        </p:spPr>
        <p:txBody>
          <a:bodyPr anchor="t" anchorCtr="0">
            <a:spAutoFit/>
          </a:bodyPr>
          <a:lstStyle/>
          <a:p>
            <a:pPr algn="ctr"/>
            <a:r>
              <a:rPr lang="zh-CN" altLang="en-US" sz="3200">
                <a:solidFill>
                  <a:schemeClr val="bg1"/>
                </a:solidFill>
                <a:latin typeface="Arial" panose="020b0604020202020204" pitchFamily="34" charset="0"/>
                <a:ea typeface="黑体" panose="02010609060101010101" pitchFamily="49" charset="-122"/>
              </a:rPr>
              <a:t>紫外线</a:t>
            </a:r>
            <a:endParaRPr lang="zh-CN" altLang="en-US" sz="3200">
              <a:solidFill>
                <a:schemeClr val="bg1"/>
              </a:solidFill>
              <a:latin typeface="Arial" panose="020b0604020202020204" pitchFamily="34" charset="0"/>
              <a:ea typeface="黑体" panose="02010609060101010101" pitchFamily="49" charset="-122"/>
            </a:endParaRPr>
          </a:p>
        </p:txBody>
      </p:sp>
      <p:grpSp>
        <p:nvGrpSpPr>
          <p:cNvPr id="2" name="Group 14" title=""/>
          <p:cNvGrpSpPr/>
          <p:nvPr/>
        </p:nvGrpSpPr>
        <p:grpSpPr>
          <a:xfrm>
            <a:off x="3008630" y="4724083"/>
            <a:ext cx="2133600" cy="2133600"/>
            <a:chOff x="304" y="2772"/>
            <a:chExt cx="1461" cy="1549"/>
          </a:xfrm>
        </p:grpSpPr>
        <p:sp>
          <p:nvSpPr>
            <p:cNvPr id="2074" name="Rectangle 10"/>
            <p:cNvSpPr>
              <a:spLocks noChangeArrowheads="1"/>
            </p:cNvSpPr>
            <p:nvPr/>
          </p:nvSpPr>
          <p:spPr bwMode="auto">
            <a:xfrm>
              <a:off x="304" y="4069"/>
              <a:ext cx="1461" cy="252"/>
            </a:xfrm>
            <a:prstGeom prst="rect">
              <a:avLst/>
            </a:prstGeom>
            <a:noFill/>
            <a:ln w="9525">
              <a:noFill/>
              <a:miter lim="800000"/>
            </a:ln>
            <a:effectLst/>
          </p:spPr>
          <p:txBody>
            <a:bodyPr anchor="b"/>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smtClean="0">
                  <a:ln>
                    <a:noFill/>
                  </a:ln>
                  <a:solidFill>
                    <a:schemeClr val="tx2"/>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紫外线灭菌灯</a:t>
              </a:r>
              <a:endParaRPr kumimoji="0" lang="zh-CN" altLang="en-US" sz="2400" b="1" i="0" u="none" strike="noStrike" kern="1200" cap="none" spc="0" normalizeH="0" baseline="0" noProof="0" smtClean="0">
                <a:ln>
                  <a:noFill/>
                </a:ln>
                <a:solidFill>
                  <a:schemeClr val="tx2"/>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p:txBody>
        </p:sp>
        <p:pic>
          <p:nvPicPr>
            <p:cNvPr id="10245" name="Picture 11" descr="42"/>
            <p:cNvPicPr>
              <a:picLocks noChangeAspect="1"/>
            </p:cNvPicPr>
            <p:nvPr/>
          </p:nvPicPr>
          <p:blipFill>
            <a:blip r:embed="rId2"/>
            <a:stretch>
              <a:fillRect/>
            </a:stretch>
          </p:blipFill>
          <p:spPr>
            <a:xfrm>
              <a:off x="400" y="2772"/>
              <a:ext cx="1243" cy="1243"/>
            </a:xfrm>
            <a:prstGeom prst="rect">
              <a:avLst/>
            </a:prstGeom>
            <a:noFill/>
            <a:ln w="9525">
              <a:noFill/>
            </a:ln>
          </p:spPr>
        </p:pic>
      </p:grpSp>
      <p:grpSp>
        <p:nvGrpSpPr>
          <p:cNvPr id="3" name="Group 15" title=""/>
          <p:cNvGrpSpPr/>
          <p:nvPr/>
        </p:nvGrpSpPr>
        <p:grpSpPr>
          <a:xfrm>
            <a:off x="314960" y="4763453"/>
            <a:ext cx="2133600" cy="2047875"/>
            <a:chOff x="2176" y="2784"/>
            <a:chExt cx="1533" cy="1503"/>
          </a:xfrm>
        </p:grpSpPr>
        <p:pic>
          <p:nvPicPr>
            <p:cNvPr id="10247" name="Picture 12" descr="42"/>
            <p:cNvPicPr>
              <a:picLocks noChangeAspect="1"/>
            </p:cNvPicPr>
            <p:nvPr/>
          </p:nvPicPr>
          <p:blipFill>
            <a:blip r:embed="rId3"/>
            <a:stretch>
              <a:fillRect/>
            </a:stretch>
          </p:blipFill>
          <p:spPr>
            <a:xfrm>
              <a:off x="2176" y="2784"/>
              <a:ext cx="1533" cy="1140"/>
            </a:xfrm>
            <a:prstGeom prst="rect">
              <a:avLst/>
            </a:prstGeom>
            <a:noFill/>
            <a:ln w="9525">
              <a:noFill/>
            </a:ln>
          </p:spPr>
        </p:pic>
        <p:sp>
          <p:nvSpPr>
            <p:cNvPr id="2073" name="Rectangle 13"/>
            <p:cNvSpPr>
              <a:spLocks noChangeArrowheads="1"/>
            </p:cNvSpPr>
            <p:nvPr/>
          </p:nvSpPr>
          <p:spPr bwMode="auto">
            <a:xfrm>
              <a:off x="2416" y="4007"/>
              <a:ext cx="1119" cy="280"/>
            </a:xfrm>
            <a:prstGeom prst="rect">
              <a:avLst/>
            </a:prstGeom>
            <a:noFill/>
            <a:ln w="9525">
              <a:noFill/>
              <a:miter lim="800000"/>
            </a:ln>
            <a:effectLst/>
          </p:spPr>
          <p:txBody>
            <a:bodyPr anchor="b"/>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smtClean="0">
                  <a:ln>
                    <a:noFill/>
                  </a:ln>
                  <a:solidFill>
                    <a:schemeClr val="tx2"/>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验钞器</a:t>
              </a:r>
              <a:endParaRPr kumimoji="0" lang="zh-CN" altLang="en-US" sz="2400" b="1" i="0" u="none" strike="noStrike" kern="1200" cap="none" spc="0" normalizeH="0" baseline="0" noProof="0" smtClean="0">
                <a:ln>
                  <a:noFill/>
                </a:ln>
                <a:solidFill>
                  <a:schemeClr val="tx2"/>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p:txBody>
        </p:sp>
      </p:grpSp>
      <p:sp>
        <p:nvSpPr>
          <p:cNvPr id="26640" name="Rectangle 16" title=""/>
          <p:cNvSpPr>
            <a:spLocks noChangeArrowheads="1"/>
          </p:cNvSpPr>
          <p:nvPr/>
        </p:nvSpPr>
        <p:spPr bwMode="auto">
          <a:xfrm>
            <a:off x="3260408" y="6234113"/>
            <a:ext cx="8423275" cy="519113"/>
          </a:xfrm>
          <a:prstGeom prst="rect">
            <a:avLst/>
          </a:prstGeom>
          <a:noFill/>
          <a:ln>
            <a:noFill/>
          </a:ln>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   </a:t>
            </a:r>
            <a:endParaRPr kumimoji="0" lang="en-US" altLang="zh-CN" sz="2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endParaRPr>
          </a:p>
        </p:txBody>
      </p:sp>
      <p:grpSp>
        <p:nvGrpSpPr>
          <p:cNvPr id="4" name="Group 29" title=""/>
          <p:cNvGrpSpPr/>
          <p:nvPr/>
        </p:nvGrpSpPr>
        <p:grpSpPr>
          <a:xfrm>
            <a:off x="5435283" y="4799013"/>
            <a:ext cx="6399212" cy="2000250"/>
            <a:chOff x="3519" y="2880"/>
            <a:chExt cx="4031" cy="1260"/>
          </a:xfrm>
        </p:grpSpPr>
        <p:pic>
          <p:nvPicPr>
            <p:cNvPr id="10251" name="Picture 19" descr="eee"/>
            <p:cNvPicPr>
              <a:picLocks noChangeAspect="1"/>
            </p:cNvPicPr>
            <p:nvPr/>
          </p:nvPicPr>
          <p:blipFill>
            <a:blip r:embed="rId4">
              <a:lum bright="-12000" contrast="29999"/>
            </a:blip>
            <a:stretch>
              <a:fillRect/>
            </a:stretch>
          </p:blipFill>
          <p:spPr>
            <a:xfrm>
              <a:off x="3663" y="2880"/>
              <a:ext cx="955" cy="956"/>
            </a:xfrm>
            <a:prstGeom prst="rect">
              <a:avLst/>
            </a:prstGeom>
            <a:noFill/>
            <a:ln w="9525">
              <a:noFill/>
            </a:ln>
          </p:spPr>
        </p:pic>
        <p:sp>
          <p:nvSpPr>
            <p:cNvPr id="26645" name="Rectangle 21"/>
            <p:cNvSpPr>
              <a:spLocks noChangeArrowheads="1"/>
            </p:cNvSpPr>
            <p:nvPr/>
          </p:nvSpPr>
          <p:spPr bwMode="auto">
            <a:xfrm>
              <a:off x="3519" y="3840"/>
              <a:ext cx="1153" cy="270"/>
            </a:xfrm>
            <a:prstGeom prst="rect">
              <a:avLst/>
            </a:prstGeom>
            <a:noFill/>
            <a:ln>
              <a:noFill/>
            </a:ln>
            <a:effectLst/>
          </p:spPr>
          <p:txBody>
            <a:bodyPr anchor="b"/>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chemeClr val="tx2"/>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防紫外线伞</a:t>
              </a:r>
              <a:endParaRPr kumimoji="0" lang="zh-CN" altLang="en-US" sz="2400" b="1" i="0" u="none" strike="noStrike" kern="1200" cap="none" spc="0" normalizeH="0" baseline="0" noProof="0">
                <a:ln>
                  <a:noFill/>
                </a:ln>
                <a:solidFill>
                  <a:schemeClr val="tx2"/>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p:txBody>
        </p:sp>
        <p:grpSp>
          <p:nvGrpSpPr>
            <p:cNvPr id="10253" name="Group 22"/>
            <p:cNvGrpSpPr/>
            <p:nvPr/>
          </p:nvGrpSpPr>
          <p:grpSpPr>
            <a:xfrm>
              <a:off x="6207" y="2928"/>
              <a:ext cx="1343" cy="1155"/>
              <a:chOff x="4236" y="2341"/>
              <a:chExt cx="1695" cy="2000"/>
            </a:xfrm>
          </p:grpSpPr>
          <p:pic>
            <p:nvPicPr>
              <p:cNvPr id="10254" name="Picture 23" descr="42"/>
              <p:cNvPicPr>
                <a:picLocks noChangeAspect="1"/>
              </p:cNvPicPr>
              <p:nvPr/>
            </p:nvPicPr>
            <p:blipFill>
              <a:blip r:embed="rId5"/>
              <a:stretch>
                <a:fillRect/>
              </a:stretch>
            </p:blipFill>
            <p:spPr>
              <a:xfrm>
                <a:off x="4368" y="2341"/>
                <a:ext cx="1261" cy="1457"/>
              </a:xfrm>
              <a:prstGeom prst="rect">
                <a:avLst/>
              </a:prstGeom>
              <a:noFill/>
              <a:ln w="9525">
                <a:noFill/>
              </a:ln>
            </p:spPr>
          </p:pic>
          <p:sp>
            <p:nvSpPr>
              <p:cNvPr id="26648" name="Rectangle 24"/>
              <p:cNvSpPr>
                <a:spLocks noChangeArrowheads="1"/>
              </p:cNvSpPr>
              <p:nvPr/>
            </p:nvSpPr>
            <p:spPr bwMode="auto">
              <a:xfrm>
                <a:off x="4236" y="3838"/>
                <a:ext cx="1695" cy="503"/>
              </a:xfrm>
              <a:prstGeom prst="rect">
                <a:avLst/>
              </a:prstGeom>
              <a:noFill/>
              <a:ln>
                <a:noFill/>
              </a:ln>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zh-CN" altLang="en-US" sz="2400" b="1" i="0" u="none" strike="noStrike" kern="1200" cap="none" spc="0" normalizeH="0" baseline="0" noProof="0">
                    <a:ln>
                      <a:noFill/>
                    </a:ln>
                    <a:solidFill>
                      <a:schemeClr val="tx2"/>
                    </a:solidFill>
                    <a:effectLst>
                      <a:outerShdw blurRad="38100" dist="38100" dir="2700000" algn="tl">
                        <a:srgbClr val="000000">
                          <a:alpha val="43137"/>
                        </a:srgbClr>
                      </a:outerShdw>
                    </a:effectLst>
                    <a:uLnTx/>
                    <a:uFillTx/>
                    <a:latin typeface="Tahoma" panose="020b0604030504040204" pitchFamily="34" charset="0"/>
                    <a:ea typeface="黑体" panose="02010609060101010101" pitchFamily="49" charset="-122"/>
                    <a:cs typeface="+mn-cs"/>
                  </a:rPr>
                  <a:t>防紫外线面罩</a:t>
                </a:r>
                <a:endParaRPr kumimoji="1" lang="zh-CN" altLang="en-US" sz="2400" b="1" i="0" u="none" strike="noStrike" kern="1200" cap="none" spc="0" normalizeH="0" baseline="0" noProof="0">
                  <a:ln>
                    <a:noFill/>
                  </a:ln>
                  <a:solidFill>
                    <a:schemeClr val="tx2"/>
                  </a:solidFill>
                  <a:effectLst>
                    <a:outerShdw blurRad="38100" dist="38100" dir="2700000" algn="tl">
                      <a:srgbClr val="000000">
                        <a:alpha val="43137"/>
                      </a:srgbClr>
                    </a:outerShdw>
                  </a:effectLst>
                  <a:uLnTx/>
                  <a:uFillTx/>
                  <a:latin typeface="Tahoma" panose="020b0604030504040204" pitchFamily="34" charset="0"/>
                  <a:ea typeface="黑体" panose="02010609060101010101" pitchFamily="49" charset="-122"/>
                  <a:cs typeface="+mn-cs"/>
                </a:endParaRPr>
              </a:p>
            </p:txBody>
          </p:sp>
        </p:grpSp>
        <p:grpSp>
          <p:nvGrpSpPr>
            <p:cNvPr id="10256" name="Group 25"/>
            <p:cNvGrpSpPr/>
            <p:nvPr/>
          </p:nvGrpSpPr>
          <p:grpSpPr>
            <a:xfrm>
              <a:off x="4767" y="2928"/>
              <a:ext cx="1296" cy="1212"/>
              <a:chOff x="2507" y="2341"/>
              <a:chExt cx="1714" cy="1970"/>
            </a:xfrm>
          </p:grpSpPr>
          <p:pic>
            <p:nvPicPr>
              <p:cNvPr id="10257" name="Picture 26" descr="紫外光"/>
              <p:cNvPicPr>
                <a:picLocks noChangeAspect="1"/>
              </p:cNvPicPr>
              <p:nvPr/>
            </p:nvPicPr>
            <p:blipFill>
              <a:blip r:embed="rId6"/>
              <a:srcRect b="17514"/>
              <a:stretch>
                <a:fillRect/>
              </a:stretch>
            </p:blipFill>
            <p:spPr>
              <a:xfrm>
                <a:off x="2762" y="2341"/>
                <a:ext cx="1142" cy="1449"/>
              </a:xfrm>
              <a:prstGeom prst="rect">
                <a:avLst/>
              </a:prstGeom>
              <a:noFill/>
              <a:ln w="9525">
                <a:noFill/>
              </a:ln>
            </p:spPr>
          </p:pic>
          <p:sp>
            <p:nvSpPr>
              <p:cNvPr id="26651" name="Rectangle 27"/>
              <p:cNvSpPr>
                <a:spLocks noChangeArrowheads="1"/>
              </p:cNvSpPr>
              <p:nvPr/>
            </p:nvSpPr>
            <p:spPr bwMode="auto">
              <a:xfrm>
                <a:off x="2507" y="3838"/>
                <a:ext cx="1714" cy="473"/>
              </a:xfrm>
              <a:prstGeom prst="rect">
                <a:avLst/>
              </a:prstGeom>
              <a:noFill/>
              <a:ln>
                <a:noFill/>
              </a:ln>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zh-CN" altLang="en-US" sz="2400" b="1" i="0" u="none" strike="noStrike" kern="1200" cap="none" spc="0" normalizeH="0" baseline="0" noProof="0">
                    <a:ln>
                      <a:noFill/>
                    </a:ln>
                    <a:solidFill>
                      <a:schemeClr val="tx2"/>
                    </a:solidFill>
                    <a:effectLst>
                      <a:outerShdw blurRad="38100" dist="38100" dir="2700000" algn="tl">
                        <a:srgbClr val="000000">
                          <a:alpha val="43137"/>
                        </a:srgbClr>
                      </a:outerShdw>
                    </a:effectLst>
                    <a:uLnTx/>
                    <a:uFillTx/>
                    <a:latin typeface="Tahoma" panose="020b0604030504040204" pitchFamily="34" charset="0"/>
                    <a:ea typeface="黑体" panose="02010609060101010101" pitchFamily="49" charset="-122"/>
                    <a:cs typeface="+mn-cs"/>
                  </a:rPr>
                  <a:t>防紫外线眼镜</a:t>
                </a:r>
                <a:endParaRPr kumimoji="1" lang="zh-CN" altLang="en-US" sz="2400" b="1" i="0" u="none" strike="noStrike" kern="1200" cap="none" spc="0" normalizeH="0" baseline="0" noProof="0">
                  <a:ln>
                    <a:noFill/>
                  </a:ln>
                  <a:solidFill>
                    <a:schemeClr val="tx2"/>
                  </a:solidFill>
                  <a:effectLst>
                    <a:outerShdw blurRad="38100" dist="38100" dir="2700000" algn="tl">
                      <a:srgbClr val="000000">
                        <a:alpha val="43137"/>
                      </a:srgbClr>
                    </a:outerShdw>
                  </a:effectLst>
                  <a:uLnTx/>
                  <a:uFillTx/>
                  <a:latin typeface="Tahoma" panose="020b0604030504040204" pitchFamily="34" charset="0"/>
                  <a:ea typeface="黑体" panose="02010609060101010101" pitchFamily="49" charset="-122"/>
                  <a:cs typeface="+mn-cs"/>
                </a:endParaRPr>
              </a:p>
            </p:txBody>
          </p:sp>
        </p:grpSp>
      </p:grpSp>
      <p:sp>
        <p:nvSpPr>
          <p:cNvPr id="10259" name="Rectangle 7" title=""/>
          <p:cNvSpPr/>
          <p:nvPr/>
        </p:nvSpPr>
        <p:spPr>
          <a:xfrm>
            <a:off x="177800" y="737870"/>
            <a:ext cx="8456613" cy="521970"/>
          </a:xfrm>
          <a:prstGeom prst="rect">
            <a:avLst/>
          </a:prstGeom>
          <a:noFill/>
          <a:ln w="9525">
            <a:noFill/>
          </a:ln>
        </p:spPr>
        <p:txBody>
          <a:bodyPr anchor="t" anchorCtr="0">
            <a:spAutoFit/>
          </a:bodyPr>
          <a:lstStyle/>
          <a:p>
            <a:r>
              <a:rPr lang="zh-CN" altLang="en-US">
                <a:solidFill>
                  <a:srgbClr val="3333FF"/>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rPr>
              <a:t>阅读课本</a:t>
            </a:r>
            <a:r>
              <a:rPr lang="en-US" altLang="zh-CN">
                <a:solidFill>
                  <a:srgbClr val="3333FF"/>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rPr>
              <a:t>P.83—84</a:t>
            </a:r>
            <a:r>
              <a:rPr lang="zh-CN" altLang="en-US">
                <a:solidFill>
                  <a:srgbClr val="3333FF"/>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rPr>
              <a:t>，完成下列填空</a:t>
            </a:r>
            <a:endParaRPr lang="zh-CN" altLang="en-US">
              <a:solidFill>
                <a:srgbClr val="3333FF"/>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endParaRPr>
          </a:p>
        </p:txBody>
      </p:sp>
      <p:sp>
        <p:nvSpPr>
          <p:cNvPr id="5" name="矩形 4" title=""/>
          <p:cNvSpPr/>
          <p:nvPr/>
        </p:nvSpPr>
        <p:spPr>
          <a:xfrm>
            <a:off x="1855153" y="1219200"/>
            <a:ext cx="762000" cy="52197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德</a:t>
            </a:r>
            <a:endPar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p:txBody>
      </p:sp>
      <p:sp>
        <p:nvSpPr>
          <p:cNvPr id="6" name="矩形 5" title=""/>
          <p:cNvSpPr/>
          <p:nvPr/>
        </p:nvSpPr>
        <p:spPr>
          <a:xfrm>
            <a:off x="4295140" y="1219200"/>
            <a:ext cx="1068070" cy="52197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里特</a:t>
            </a:r>
            <a:endPar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p:txBody>
      </p:sp>
      <p:sp>
        <p:nvSpPr>
          <p:cNvPr id="7" name="矩形 6" title=""/>
          <p:cNvSpPr/>
          <p:nvPr/>
        </p:nvSpPr>
        <p:spPr>
          <a:xfrm>
            <a:off x="9933305" y="1219200"/>
            <a:ext cx="791845" cy="52197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紫</a:t>
            </a:r>
            <a:endPar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p:txBody>
      </p:sp>
      <p:sp>
        <p:nvSpPr>
          <p:cNvPr id="8" name="矩形 7" title=""/>
          <p:cNvSpPr/>
          <p:nvPr/>
        </p:nvSpPr>
        <p:spPr>
          <a:xfrm>
            <a:off x="9688195" y="1696720"/>
            <a:ext cx="1414780" cy="52197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紫外线</a:t>
            </a:r>
            <a:endPar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p:txBody>
      </p:sp>
      <p:sp>
        <p:nvSpPr>
          <p:cNvPr id="9" name="矩形 8" title=""/>
          <p:cNvSpPr/>
          <p:nvPr/>
        </p:nvSpPr>
        <p:spPr>
          <a:xfrm>
            <a:off x="5206365" y="2178050"/>
            <a:ext cx="1066165" cy="52197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荧光</a:t>
            </a:r>
            <a:endPar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p:txBody>
      </p:sp>
      <p:sp>
        <p:nvSpPr>
          <p:cNvPr id="10" name="矩形 9" title=""/>
          <p:cNvSpPr/>
          <p:nvPr/>
        </p:nvSpPr>
        <p:spPr>
          <a:xfrm>
            <a:off x="7341235" y="2178050"/>
            <a:ext cx="1066165" cy="52197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发光</a:t>
            </a:r>
            <a:endPar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p:txBody>
      </p:sp>
      <p:sp>
        <p:nvSpPr>
          <p:cNvPr id="11" name="矩形 10" title=""/>
          <p:cNvSpPr/>
          <p:nvPr/>
        </p:nvSpPr>
        <p:spPr>
          <a:xfrm>
            <a:off x="5490210" y="2693035"/>
            <a:ext cx="1066165" cy="52197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荧光</a:t>
            </a:r>
            <a:endPar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p:txBody>
      </p:sp>
      <p:sp>
        <p:nvSpPr>
          <p:cNvPr id="12" name="矩形 11" title=""/>
          <p:cNvSpPr/>
          <p:nvPr/>
        </p:nvSpPr>
        <p:spPr>
          <a:xfrm>
            <a:off x="7738110" y="2693035"/>
            <a:ext cx="1414780" cy="52197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紫外线</a:t>
            </a:r>
            <a:endPar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p:txBody>
      </p:sp>
      <p:sp>
        <p:nvSpPr>
          <p:cNvPr id="13" name="矩形 12" title=""/>
          <p:cNvSpPr/>
          <p:nvPr/>
        </p:nvSpPr>
        <p:spPr>
          <a:xfrm>
            <a:off x="10878185" y="2653030"/>
            <a:ext cx="1066165" cy="52197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发光</a:t>
            </a:r>
            <a:endPar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p:txBody>
      </p:sp>
      <p:sp>
        <p:nvSpPr>
          <p:cNvPr id="14" name="矩形 13" title=""/>
          <p:cNvSpPr/>
          <p:nvPr/>
        </p:nvSpPr>
        <p:spPr>
          <a:xfrm>
            <a:off x="5817870" y="3146425"/>
            <a:ext cx="1066165" cy="52197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灭菌</a:t>
            </a:r>
            <a:endPar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p:txBody>
      </p:sp>
      <p:sp>
        <p:nvSpPr>
          <p:cNvPr id="15" name="矩形 14" title=""/>
          <p:cNvSpPr/>
          <p:nvPr/>
        </p:nvSpPr>
        <p:spPr>
          <a:xfrm>
            <a:off x="3290570" y="3642360"/>
            <a:ext cx="1066165" cy="52197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适当</a:t>
            </a:r>
            <a:endPar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p:txBody>
      </p:sp>
      <p:sp>
        <p:nvSpPr>
          <p:cNvPr id="16" name="矩形 15" title=""/>
          <p:cNvSpPr/>
          <p:nvPr/>
        </p:nvSpPr>
        <p:spPr>
          <a:xfrm>
            <a:off x="8562340" y="3642360"/>
            <a:ext cx="1066165" cy="52197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过量</a:t>
            </a:r>
            <a:endPar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p:txBody>
      </p:sp>
      <p:sp>
        <p:nvSpPr>
          <p:cNvPr id="17" name="矩形 16" title=""/>
          <p:cNvSpPr/>
          <p:nvPr/>
        </p:nvSpPr>
        <p:spPr>
          <a:xfrm>
            <a:off x="4291965" y="4123055"/>
            <a:ext cx="1495425" cy="52197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白内障</a:t>
            </a:r>
            <a:endPar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p:txBody>
      </p:sp>
      <p:sp>
        <p:nvSpPr>
          <p:cNvPr id="18" name="矩形 17" title=""/>
          <p:cNvSpPr/>
          <p:nvPr/>
        </p:nvSpPr>
        <p:spPr>
          <a:xfrm>
            <a:off x="8329930" y="4131945"/>
            <a:ext cx="1066165" cy="52197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衰老</a:t>
            </a:r>
            <a:endPar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p:txBody>
      </p:sp>
      <p:sp>
        <p:nvSpPr>
          <p:cNvPr id="19" name="矩形 18" title=""/>
          <p:cNvSpPr/>
          <p:nvPr/>
        </p:nvSpPr>
        <p:spPr>
          <a:xfrm>
            <a:off x="10615930" y="4147820"/>
            <a:ext cx="1066165" cy="52197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癌变</a:t>
            </a:r>
            <a:endPar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p:txBody>
      </p:sp>
      <p:sp>
        <p:nvSpPr>
          <p:cNvPr id="20" name="矩形 19" title=""/>
          <p:cNvSpPr/>
          <p:nvPr/>
        </p:nvSpPr>
        <p:spPr>
          <a:xfrm>
            <a:off x="10993120" y="1219200"/>
            <a:ext cx="791845" cy="52197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外</a:t>
            </a:r>
            <a:endPar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left)">
                                      <p:cBhvr>
                                        <p:cTn id="22" dur="500"/>
                                        <p:tgtEl>
                                          <p:spTgt spid="20"/>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left)">
                                      <p:cBhvr>
                                        <p:cTn id="27" dur="500"/>
                                        <p:tgtEl>
                                          <p:spTgt spid="8"/>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left)">
                                      <p:cBhvr>
                                        <p:cTn id="32" dur="500"/>
                                        <p:tgtEl>
                                          <p:spTgt spid="9"/>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left)">
                                      <p:cBhvr>
                                        <p:cTn id="37" dur="500"/>
                                        <p:tgtEl>
                                          <p:spTgt spid="10"/>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wipe(left)">
                                      <p:cBhvr>
                                        <p:cTn id="42" dur="500"/>
                                        <p:tgtEl>
                                          <p:spTgt spid="11"/>
                                        </p:tgtEl>
                                      </p:cBhvr>
                                    </p:animEffect>
                                  </p:childTnLst>
                                </p:cTn>
                              </p:par>
                            </p:childTnLst>
                          </p:cTn>
                        </p:par>
                      </p:childTnLst>
                    </p:cTn>
                  </p:par>
                  <p:par>
                    <p:cTn id="43" fill="hold" nodeType="clickPar">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left)">
                                      <p:cBhvr>
                                        <p:cTn id="47" dur="500"/>
                                        <p:tgtEl>
                                          <p:spTgt spid="12"/>
                                        </p:tgtEl>
                                      </p:cBhvr>
                                    </p:animEffect>
                                  </p:childTnLst>
                                </p:cTn>
                              </p:par>
                            </p:childTnLst>
                          </p:cTn>
                        </p:par>
                      </p:childTnLst>
                    </p:cTn>
                  </p:par>
                  <p:par>
                    <p:cTn id="48" fill="hold" nodeType="clickPar">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wipe(left)">
                                      <p:cBhvr>
                                        <p:cTn id="52" dur="500"/>
                                        <p:tgtEl>
                                          <p:spTgt spid="13"/>
                                        </p:tgtEl>
                                      </p:cBhvr>
                                    </p:animEffect>
                                  </p:childTnLst>
                                </p:cTn>
                              </p:par>
                            </p:childTnLst>
                          </p:cTn>
                        </p:par>
                      </p:childTnLst>
                    </p:cTn>
                  </p:par>
                  <p:par>
                    <p:cTn id="53" fill="hold" nodeType="clickPar">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3"/>
                                        </p:tgtEl>
                                        <p:attrNameLst>
                                          <p:attrName>style.visibility</p:attrName>
                                        </p:attrNameLst>
                                      </p:cBhvr>
                                      <p:to>
                                        <p:strVal val="visible"/>
                                      </p:to>
                                    </p:set>
                                    <p:animEffect transition="in" filter="blinds(horizontal)">
                                      <p:cBhvr>
                                        <p:cTn id="57" dur="500"/>
                                        <p:tgtEl>
                                          <p:spTgt spid="3"/>
                                        </p:tgtEl>
                                      </p:cBhvr>
                                    </p:animEffect>
                                  </p:childTnLst>
                                </p:cTn>
                              </p:par>
                            </p:childTnLst>
                          </p:cTn>
                        </p:par>
                      </p:childTnLst>
                    </p:cTn>
                  </p:par>
                  <p:par>
                    <p:cTn id="58" fill="hold" nodeType="clickPar">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wipe(left)">
                                      <p:cBhvr>
                                        <p:cTn id="62" dur="500"/>
                                        <p:tgtEl>
                                          <p:spTgt spid="14"/>
                                        </p:tgtEl>
                                      </p:cBhvr>
                                    </p:animEffect>
                                  </p:childTnLst>
                                </p:cTn>
                              </p:par>
                            </p:childTnLst>
                          </p:cTn>
                        </p:par>
                      </p:childTnLst>
                    </p:cTn>
                  </p:par>
                  <p:par>
                    <p:cTn id="63" fill="hold" nodeType="clickPar">
                      <p:stCondLst>
                        <p:cond delay="indefinite"/>
                      </p:stCondLst>
                      <p:childTnLst>
                        <p:par>
                          <p:cTn id="64" fill="hold">
                            <p:stCondLst>
                              <p:cond delay="0"/>
                            </p:stCondLst>
                            <p:childTnLst>
                              <p:par>
                                <p:cTn id="65" presetID="3" presetClass="entr" presetSubtype="10" fill="hold" nodeType="clickEffect">
                                  <p:stCondLst>
                                    <p:cond delay="0"/>
                                  </p:stCondLst>
                                  <p:childTnLst>
                                    <p:set>
                                      <p:cBhvr>
                                        <p:cTn id="66" dur="1" fill="hold">
                                          <p:stCondLst>
                                            <p:cond delay="0"/>
                                          </p:stCondLst>
                                        </p:cTn>
                                        <p:tgtEl>
                                          <p:spTgt spid="2"/>
                                        </p:tgtEl>
                                        <p:attrNameLst>
                                          <p:attrName>style.visibility</p:attrName>
                                        </p:attrNameLst>
                                      </p:cBhvr>
                                      <p:to>
                                        <p:strVal val="visible"/>
                                      </p:to>
                                    </p:set>
                                    <p:animEffect transition="in" filter="blinds(horizontal)">
                                      <p:cBhvr>
                                        <p:cTn id="67" dur="500"/>
                                        <p:tgtEl>
                                          <p:spTgt spid="2"/>
                                        </p:tgtEl>
                                      </p:cBhvr>
                                    </p:animEffect>
                                  </p:childTnLst>
                                </p:cTn>
                              </p:par>
                            </p:childTnLst>
                          </p:cTn>
                        </p:par>
                      </p:childTnLst>
                    </p:cTn>
                  </p:par>
                  <p:par>
                    <p:cTn id="68" fill="hold" nodeType="clickPar">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15"/>
                                        </p:tgtEl>
                                        <p:attrNameLst>
                                          <p:attrName>style.visibility</p:attrName>
                                        </p:attrNameLst>
                                      </p:cBhvr>
                                      <p:to>
                                        <p:strVal val="visible"/>
                                      </p:to>
                                    </p:set>
                                    <p:animEffect transition="in" filter="wipe(left)">
                                      <p:cBhvr>
                                        <p:cTn id="72" dur="500"/>
                                        <p:tgtEl>
                                          <p:spTgt spid="15"/>
                                        </p:tgtEl>
                                      </p:cBhvr>
                                    </p:animEffect>
                                  </p:childTnLst>
                                </p:cTn>
                              </p:par>
                            </p:childTnLst>
                          </p:cTn>
                        </p:par>
                      </p:childTnLst>
                    </p:cTn>
                  </p:par>
                  <p:par>
                    <p:cTn id="73" fill="hold" nodeType="clickPar">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16"/>
                                        </p:tgtEl>
                                        <p:attrNameLst>
                                          <p:attrName>style.visibility</p:attrName>
                                        </p:attrNameLst>
                                      </p:cBhvr>
                                      <p:to>
                                        <p:strVal val="visible"/>
                                      </p:to>
                                    </p:set>
                                    <p:animEffect transition="in" filter="wipe(left)">
                                      <p:cBhvr>
                                        <p:cTn id="77" dur="500"/>
                                        <p:tgtEl>
                                          <p:spTgt spid="16"/>
                                        </p:tgtEl>
                                      </p:cBhvr>
                                    </p:animEffect>
                                  </p:childTnLst>
                                </p:cTn>
                              </p:par>
                            </p:childTnLst>
                          </p:cTn>
                        </p:par>
                      </p:childTnLst>
                    </p:cTn>
                  </p:par>
                  <p:par>
                    <p:cTn id="78" fill="hold" nodeType="clickPar">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17"/>
                                        </p:tgtEl>
                                        <p:attrNameLst>
                                          <p:attrName>style.visibility</p:attrName>
                                        </p:attrNameLst>
                                      </p:cBhvr>
                                      <p:to>
                                        <p:strVal val="visible"/>
                                      </p:to>
                                    </p:set>
                                    <p:animEffect transition="in" filter="wipe(left)">
                                      <p:cBhvr>
                                        <p:cTn id="82" dur="500"/>
                                        <p:tgtEl>
                                          <p:spTgt spid="17"/>
                                        </p:tgtEl>
                                      </p:cBhvr>
                                    </p:animEffect>
                                  </p:childTnLst>
                                </p:cTn>
                              </p:par>
                            </p:childTnLst>
                          </p:cTn>
                        </p:par>
                      </p:childTnLst>
                    </p:cTn>
                  </p:par>
                  <p:par>
                    <p:cTn id="83" fill="hold" nodeType="clickPar">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18"/>
                                        </p:tgtEl>
                                        <p:attrNameLst>
                                          <p:attrName>style.visibility</p:attrName>
                                        </p:attrNameLst>
                                      </p:cBhvr>
                                      <p:to>
                                        <p:strVal val="visible"/>
                                      </p:to>
                                    </p:set>
                                    <p:animEffect transition="in" filter="wipe(left)">
                                      <p:cBhvr>
                                        <p:cTn id="87" dur="500"/>
                                        <p:tgtEl>
                                          <p:spTgt spid="18"/>
                                        </p:tgtEl>
                                      </p:cBhvr>
                                    </p:animEffect>
                                  </p:childTnLst>
                                </p:cTn>
                              </p:par>
                            </p:childTnLst>
                          </p:cTn>
                        </p:par>
                      </p:childTnLst>
                    </p:cTn>
                  </p:par>
                  <p:par>
                    <p:cTn id="88" fill="hold" nodeType="clickPar">
                      <p:stCondLst>
                        <p:cond delay="indefinite"/>
                      </p:stCondLst>
                      <p:childTnLst>
                        <p:par>
                          <p:cTn id="89" fill="hold">
                            <p:stCondLst>
                              <p:cond delay="0"/>
                            </p:stCondLst>
                            <p:childTnLst>
                              <p:par>
                                <p:cTn id="90" presetID="22" presetClass="entr" presetSubtype="8" fill="hold" grpId="0" nodeType="clickEffect">
                                  <p:stCondLst>
                                    <p:cond delay="0"/>
                                  </p:stCondLst>
                                  <p:childTnLst>
                                    <p:set>
                                      <p:cBhvr>
                                        <p:cTn id="91" dur="1" fill="hold">
                                          <p:stCondLst>
                                            <p:cond delay="0"/>
                                          </p:stCondLst>
                                        </p:cTn>
                                        <p:tgtEl>
                                          <p:spTgt spid="19"/>
                                        </p:tgtEl>
                                        <p:attrNameLst>
                                          <p:attrName>style.visibility</p:attrName>
                                        </p:attrNameLst>
                                      </p:cBhvr>
                                      <p:to>
                                        <p:strVal val="visible"/>
                                      </p:to>
                                    </p:set>
                                    <p:animEffect transition="in" filter="wipe(left)">
                                      <p:cBhvr>
                                        <p:cTn id="92" dur="500"/>
                                        <p:tgtEl>
                                          <p:spTgt spid="19"/>
                                        </p:tgtEl>
                                      </p:cBhvr>
                                    </p:animEffect>
                                  </p:childTnLst>
                                </p:cTn>
                              </p:par>
                            </p:childTnLst>
                          </p:cTn>
                        </p:par>
                      </p:childTnLst>
                    </p:cTn>
                  </p:par>
                  <p:par>
                    <p:cTn id="93" fill="hold" nodeType="clickPar">
                      <p:stCondLst>
                        <p:cond delay="indefinite"/>
                      </p:stCondLst>
                      <p:childTnLst>
                        <p:par>
                          <p:cTn id="94" fill="hold">
                            <p:stCondLst>
                              <p:cond delay="0"/>
                            </p:stCondLst>
                            <p:childTnLst>
                              <p:par>
                                <p:cTn id="95" presetID="3" presetClass="entr" presetSubtype="10" fill="hold" nodeType="clickEffect">
                                  <p:stCondLst>
                                    <p:cond delay="0"/>
                                  </p:stCondLst>
                                  <p:childTnLst>
                                    <p:set>
                                      <p:cBhvr>
                                        <p:cTn id="96" dur="1" fill="hold">
                                          <p:stCondLst>
                                            <p:cond delay="0"/>
                                          </p:stCondLst>
                                        </p:cTn>
                                        <p:tgtEl>
                                          <p:spTgt spid="4"/>
                                        </p:tgtEl>
                                        <p:attrNameLst>
                                          <p:attrName>style.visibility</p:attrName>
                                        </p:attrNameLst>
                                      </p:cBhvr>
                                      <p:to>
                                        <p:strVal val="visible"/>
                                      </p:to>
                                    </p:set>
                                    <p:animEffect transition="in" filter="blinds(horizontal)">
                                      <p:cBhvr>
                                        <p:cTn id="9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P spid="20" grpId="0"/>
    </p:bldLst>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11265" name="Text Box 6" title=""/>
          <p:cNvSpPr txBox="1"/>
          <p:nvPr/>
        </p:nvSpPr>
        <p:spPr>
          <a:xfrm>
            <a:off x="254000" y="152400"/>
            <a:ext cx="2667000" cy="584200"/>
          </a:xfrm>
          <a:prstGeom prst="rect">
            <a:avLst/>
          </a:prstGeom>
          <a:solidFill>
            <a:srgbClr val="FF0000"/>
          </a:solidFill>
          <a:ln w="9525">
            <a:noFill/>
          </a:ln>
        </p:spPr>
        <p:txBody>
          <a:bodyPr anchor="t" anchorCtr="0">
            <a:spAutoFit/>
          </a:bodyPr>
          <a:lstStyle/>
          <a:p>
            <a:pPr algn="ctr"/>
            <a:r>
              <a:rPr lang="zh-CN" altLang="en-US" sz="3200">
                <a:solidFill>
                  <a:schemeClr val="bg1"/>
                </a:solidFill>
                <a:latin typeface="Arial" panose="020b0604020202020204" pitchFamily="34" charset="0"/>
                <a:ea typeface="黑体" panose="02010609060101010101" pitchFamily="49" charset="-122"/>
              </a:rPr>
              <a:t>紫外线</a:t>
            </a:r>
            <a:endParaRPr lang="zh-CN" altLang="en-US" sz="3200">
              <a:solidFill>
                <a:schemeClr val="bg1"/>
              </a:solidFill>
              <a:latin typeface="Arial" panose="020b0604020202020204" pitchFamily="34" charset="0"/>
              <a:ea typeface="黑体" panose="02010609060101010101" pitchFamily="49" charset="-122"/>
            </a:endParaRPr>
          </a:p>
        </p:txBody>
      </p:sp>
      <p:sp>
        <p:nvSpPr>
          <p:cNvPr id="11266" name="Rectangle 7" title=""/>
          <p:cNvSpPr/>
          <p:nvPr/>
        </p:nvSpPr>
        <p:spPr>
          <a:xfrm>
            <a:off x="177800" y="914400"/>
            <a:ext cx="8456613" cy="521970"/>
          </a:xfrm>
          <a:prstGeom prst="rect">
            <a:avLst/>
          </a:prstGeom>
          <a:noFill/>
          <a:ln w="9525">
            <a:noFill/>
          </a:ln>
        </p:spPr>
        <p:txBody>
          <a:bodyPr anchor="t" anchorCtr="0">
            <a:spAutoFit/>
          </a:bodyPr>
          <a:lstStyle/>
          <a:p>
            <a:r>
              <a:rPr lang="zh-CN" altLang="en-US">
                <a:solidFill>
                  <a:srgbClr val="3333FF"/>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rPr>
              <a:t>阅读课本</a:t>
            </a:r>
            <a:r>
              <a:rPr lang="en-US" altLang="zh-CN">
                <a:solidFill>
                  <a:srgbClr val="3333FF"/>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rPr>
              <a:t>P.84——</a:t>
            </a:r>
            <a:r>
              <a:rPr lang="zh-CN" altLang="en-US">
                <a:solidFill>
                  <a:srgbClr val="3333FF"/>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rPr>
              <a:t>生活物理社会：紫外线与臭氧层</a:t>
            </a:r>
            <a:endParaRPr lang="zh-CN" altLang="en-US">
              <a:solidFill>
                <a:srgbClr val="3333FF"/>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endParaRPr>
          </a:p>
        </p:txBody>
      </p:sp>
      <p:sp>
        <p:nvSpPr>
          <p:cNvPr id="11268" name="Rectangle 7" title=""/>
          <p:cNvSpPr/>
          <p:nvPr/>
        </p:nvSpPr>
        <p:spPr>
          <a:xfrm>
            <a:off x="254000" y="1449070"/>
            <a:ext cx="11857038" cy="3681730"/>
          </a:xfrm>
          <a:prstGeom prst="rect">
            <a:avLst/>
          </a:prstGeom>
          <a:noFill/>
          <a:ln w="9525">
            <a:noFill/>
          </a:ln>
        </p:spPr>
        <p:txBody>
          <a:bodyPr wrap="square" anchor="t" anchorCtr="0">
            <a:spAutoFit/>
          </a:bodyPr>
          <a:lstStyle/>
          <a:p>
            <a:pPr marL="294005" indent="-294005">
              <a:lnSpc>
                <a:spcPts val="4000"/>
              </a:lnSpc>
            </a:pPr>
            <a:r>
              <a:rPr lang="en-US" altLang="zh-CN">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1.</a:t>
            </a:r>
            <a:r>
              <a:rPr lang="zh-CN" altLang="en-US">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臭氧是一种有微腥味的</a:t>
            </a:r>
            <a:r>
              <a:rPr lang="en-US" altLang="zh-CN">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___</a:t>
            </a:r>
            <a:r>
              <a:rPr lang="en-US" altLang="zh-CN">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宋体" panose="02010600030101010101" pitchFamily="2" charset="-122"/>
              </a:rPr>
              <a:t>_</a:t>
            </a:r>
            <a:r>
              <a:rPr lang="en-US" altLang="zh-CN">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_</a:t>
            </a:r>
            <a:r>
              <a:rPr lang="en-US" altLang="zh-CN">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_</a:t>
            </a:r>
            <a:r>
              <a:rPr lang="en-US" altLang="zh-CN">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_</a:t>
            </a:r>
            <a:r>
              <a:rPr lang="zh-CN" altLang="en-US">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气体，主要聚集在离地面</a:t>
            </a:r>
            <a:r>
              <a:rPr lang="en-US" altLang="zh-CN">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________km</a:t>
            </a:r>
            <a:r>
              <a:rPr lang="zh-CN" altLang="en-US">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的平流层，科学家称之为</a:t>
            </a:r>
            <a:r>
              <a:rPr lang="en-US" altLang="zh-CN">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_________.</a:t>
            </a:r>
            <a:endParaRPr lang="en-US" altLang="zh-CN">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294005" indent="-294005">
              <a:lnSpc>
                <a:spcPts val="4000"/>
              </a:lnSpc>
            </a:pPr>
            <a:r>
              <a:rPr lang="en-US" altLang="zh-CN">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2.</a:t>
            </a:r>
            <a:r>
              <a:rPr lang="zh-CN" altLang="en-US">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臭氧层是</a:t>
            </a:r>
            <a:r>
              <a:rPr lang="en-US" altLang="zh-CN">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______</a:t>
            </a:r>
            <a:r>
              <a:rPr lang="zh-CN" altLang="en-US">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的</a:t>
            </a:r>
            <a:r>
              <a:rPr lang="en-US" altLang="zh-CN">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a:t>
            </a:r>
            <a:r>
              <a:rPr lang="zh-CN" altLang="en-US">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保护伞，它能吸收绝大部分来自太阳的</a:t>
            </a:r>
            <a:r>
              <a:rPr lang="en-US" altLang="zh-CN">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_________.</a:t>
            </a:r>
            <a:endParaRPr lang="en-US" altLang="zh-CN">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294005" indent="-294005">
              <a:lnSpc>
                <a:spcPts val="4000"/>
              </a:lnSpc>
            </a:pPr>
            <a:r>
              <a:rPr lang="en-US" altLang="zh-CN">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3.</a:t>
            </a:r>
            <a:r>
              <a:rPr lang="zh-CN">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由于人类大量使用会消耗</a:t>
            </a:r>
            <a:r>
              <a:rPr lang="zh-CN">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____</a:t>
            </a:r>
            <a:r>
              <a:rPr lang="zh-CN">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____</a:t>
            </a:r>
            <a:r>
              <a:rPr lang="zh-CN">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______</a:t>
            </a:r>
            <a:r>
              <a:rPr lang="zh-CN">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的氟氯碳化合物，它们泄漏到大气中，导致_____的浓度越来越稀薄，甚至在南极上空形成了________。</a:t>
            </a:r>
            <a:endParaRPr lang="zh-CN">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294005" indent="-294005">
              <a:lnSpc>
                <a:spcPts val="4000"/>
              </a:lnSpc>
            </a:pPr>
            <a:r>
              <a:rPr lang="en-US" altLang="zh-CN">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4.</a:t>
            </a:r>
            <a:r>
              <a:rPr lang="zh-CN">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我国从</a:t>
            </a:r>
            <a:r>
              <a:rPr lang="en-US">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_______</a:t>
            </a:r>
            <a:r>
              <a:rPr lang="zh-CN">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年起全面禁止生产以</a:t>
            </a:r>
            <a:r>
              <a:rPr lang="zh-CN">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___</a:t>
            </a:r>
            <a:r>
              <a:rPr lang="zh-CN">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___</a:t>
            </a:r>
            <a:r>
              <a:rPr lang="zh-CN">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____</a:t>
            </a:r>
            <a:r>
              <a:rPr lang="zh-CN">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___为制冷剂、发泡剂的家用电器。</a:t>
            </a:r>
            <a:endParaRPr lang="zh-CN">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p:txBody>
      </p:sp>
      <p:sp>
        <p:nvSpPr>
          <p:cNvPr id="6" name="矩形 5" title=""/>
          <p:cNvSpPr/>
          <p:nvPr/>
        </p:nvSpPr>
        <p:spPr>
          <a:xfrm>
            <a:off x="4215765" y="1497330"/>
            <a:ext cx="1414780" cy="52197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smtClean="0">
                <a:ln>
                  <a:noFill/>
                </a:ln>
                <a:solidFill>
                  <a:srgbClr val="FF0000"/>
                </a:solidFill>
                <a:effectLst>
                  <a:outerShdw blurRad="38100" dist="38100" dir="2700000" algn="tl">
                    <a:srgbClr val="C0C0C0"/>
                  </a:outerShdw>
                </a:effectLst>
                <a:uLnTx/>
                <a:uFillTx/>
                <a:latin typeface="Arial" panose="020b0604020202020204" pitchFamily="34" charset="0"/>
                <a:ea typeface="黑体" panose="02010609060101010101" pitchFamily="49" charset="-122"/>
                <a:cs typeface="+mn-cs"/>
              </a:rPr>
              <a:t>淡蓝色</a:t>
            </a:r>
            <a:endParaRPr kumimoji="0" lang="en-US" altLang="zh-CN"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sym typeface="+mn-ea"/>
            </a:endParaRPr>
          </a:p>
        </p:txBody>
      </p:sp>
      <p:sp>
        <p:nvSpPr>
          <p:cNvPr id="2" name="矩形 1" title=""/>
          <p:cNvSpPr/>
          <p:nvPr/>
        </p:nvSpPr>
        <p:spPr>
          <a:xfrm>
            <a:off x="9472930" y="1497330"/>
            <a:ext cx="1308735" cy="52197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800" b="1" i="0" u="none" strike="noStrike" kern="1200" cap="none" spc="0" normalizeH="0" baseline="0" noProof="0" smtClean="0">
                <a:ln>
                  <a:noFill/>
                </a:ln>
                <a:solidFill>
                  <a:srgbClr val="FF0000"/>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rPr>
              <a:t>10~50</a:t>
            </a:r>
            <a:endParaRPr kumimoji="0" lang="en-US" altLang="zh-CN" sz="2800" b="1" i="0" u="none" strike="noStrike" kern="1200" cap="none" spc="0" normalizeH="0" baseline="0" noProof="0" smtClean="0">
              <a:ln>
                <a:noFill/>
              </a:ln>
              <a:solidFill>
                <a:srgbClr val="FF0000"/>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 name="矩形 2" title=""/>
          <p:cNvSpPr/>
          <p:nvPr/>
        </p:nvSpPr>
        <p:spPr>
          <a:xfrm>
            <a:off x="3990340" y="2019300"/>
            <a:ext cx="1414780" cy="52197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smtClean="0">
                <a:ln>
                  <a:noFill/>
                </a:ln>
                <a:solidFill>
                  <a:srgbClr val="FF0000"/>
                </a:solidFill>
                <a:effectLst>
                  <a:outerShdw blurRad="38100" dist="38100" dir="2700000" algn="tl">
                    <a:srgbClr val="C0C0C0"/>
                  </a:outerShdw>
                </a:effectLst>
                <a:uLnTx/>
                <a:uFillTx/>
                <a:latin typeface="Arial" panose="020b0604020202020204" pitchFamily="34" charset="0"/>
                <a:ea typeface="黑体" panose="02010609060101010101" pitchFamily="49" charset="-122"/>
                <a:cs typeface="+mn-cs"/>
              </a:rPr>
              <a:t>臭氧层</a:t>
            </a:r>
            <a:endParaRPr kumimoji="0" lang="zh-CN" altLang="en-US" sz="2800" b="1" i="0" u="none" strike="noStrike" kern="1200" cap="none" spc="0" normalizeH="0" baseline="0" noProof="0" smtClean="0">
              <a:ln>
                <a:noFill/>
              </a:ln>
              <a:solidFill>
                <a:srgbClr val="FF0000"/>
              </a:solidFill>
              <a:effectLst>
                <a:outerShdw blurRad="38100" dist="38100" dir="2700000" algn="tl">
                  <a:srgbClr val="C0C0C0"/>
                </a:outerShdw>
              </a:effectLst>
              <a:uLnTx/>
              <a:uFillTx/>
              <a:latin typeface="Arial" panose="020b0604020202020204" pitchFamily="34" charset="0"/>
              <a:ea typeface="黑体" panose="02010609060101010101" pitchFamily="49" charset="-122"/>
              <a:cs typeface="+mn-cs"/>
            </a:endParaRPr>
          </a:p>
        </p:txBody>
      </p:sp>
      <p:sp>
        <p:nvSpPr>
          <p:cNvPr id="4" name="矩形 3" title=""/>
          <p:cNvSpPr/>
          <p:nvPr/>
        </p:nvSpPr>
        <p:spPr>
          <a:xfrm>
            <a:off x="2028190" y="2534920"/>
            <a:ext cx="1414780" cy="52197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smtClean="0">
                <a:ln>
                  <a:noFill/>
                </a:ln>
                <a:solidFill>
                  <a:srgbClr val="FF0000"/>
                </a:solidFill>
                <a:effectLst>
                  <a:outerShdw blurRad="38100" dist="38100" dir="2700000" algn="tl">
                    <a:srgbClr val="C0C0C0"/>
                  </a:outerShdw>
                </a:effectLst>
                <a:uLnTx/>
                <a:uFillTx/>
                <a:latin typeface="Arial" panose="020b0604020202020204" pitchFamily="34" charset="0"/>
                <a:ea typeface="黑体" panose="02010609060101010101" pitchFamily="49" charset="-122"/>
                <a:cs typeface="+mn-cs"/>
              </a:rPr>
              <a:t>地球</a:t>
            </a:r>
            <a:endParaRPr kumimoji="0" lang="zh-CN" altLang="en-US" sz="2800" b="1" i="0" u="none" strike="noStrike" kern="1200" cap="none" spc="0" normalizeH="0" baseline="0" noProof="0" smtClean="0">
              <a:ln>
                <a:noFill/>
              </a:ln>
              <a:solidFill>
                <a:srgbClr val="FF0000"/>
              </a:solidFill>
              <a:effectLst>
                <a:outerShdw blurRad="38100" dist="38100" dir="2700000" algn="tl">
                  <a:srgbClr val="C0C0C0"/>
                </a:outerShdw>
              </a:effectLst>
              <a:uLnTx/>
              <a:uFillTx/>
              <a:latin typeface="Arial" panose="020b0604020202020204" pitchFamily="34" charset="0"/>
              <a:ea typeface="黑体" panose="02010609060101010101" pitchFamily="49" charset="-122"/>
              <a:cs typeface="+mn-cs"/>
            </a:endParaRPr>
          </a:p>
        </p:txBody>
      </p:sp>
      <p:sp>
        <p:nvSpPr>
          <p:cNvPr id="5" name="矩形 4" title=""/>
          <p:cNvSpPr/>
          <p:nvPr/>
        </p:nvSpPr>
        <p:spPr>
          <a:xfrm>
            <a:off x="9799955" y="2534920"/>
            <a:ext cx="1414780" cy="52197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smtClean="0">
                <a:ln>
                  <a:noFill/>
                </a:ln>
                <a:solidFill>
                  <a:srgbClr val="FF0000"/>
                </a:solidFill>
                <a:effectLst>
                  <a:outerShdw blurRad="38100" dist="38100" dir="2700000" algn="tl">
                    <a:srgbClr val="C0C0C0"/>
                  </a:outerShdw>
                </a:effectLst>
                <a:uLnTx/>
                <a:uFillTx/>
                <a:latin typeface="Arial" panose="020b0604020202020204" pitchFamily="34" charset="0"/>
                <a:ea typeface="黑体" panose="02010609060101010101" pitchFamily="49" charset="-122"/>
                <a:cs typeface="+mn-cs"/>
              </a:rPr>
              <a:t>紫外线</a:t>
            </a:r>
            <a:endParaRPr kumimoji="0" lang="zh-CN" altLang="en-US" sz="2800" b="1" i="0" u="none" strike="noStrike" kern="1200" cap="none" spc="0" normalizeH="0" baseline="0" noProof="0" smtClean="0">
              <a:ln>
                <a:noFill/>
              </a:ln>
              <a:solidFill>
                <a:srgbClr val="FF0000"/>
              </a:solidFill>
              <a:effectLst>
                <a:outerShdw blurRad="38100" dist="38100" dir="2700000" algn="tl">
                  <a:srgbClr val="C0C0C0"/>
                </a:outerShdw>
              </a:effectLst>
              <a:uLnTx/>
              <a:uFillTx/>
              <a:latin typeface="Arial" panose="020b0604020202020204" pitchFamily="34" charset="0"/>
              <a:ea typeface="黑体" panose="02010609060101010101" pitchFamily="49" charset="-122"/>
              <a:cs typeface="+mn-cs"/>
            </a:endParaRPr>
          </a:p>
        </p:txBody>
      </p:sp>
      <p:sp>
        <p:nvSpPr>
          <p:cNvPr id="7" name="矩形 6" title=""/>
          <p:cNvSpPr/>
          <p:nvPr/>
        </p:nvSpPr>
        <p:spPr>
          <a:xfrm>
            <a:off x="4672965" y="3036570"/>
            <a:ext cx="2547620" cy="52197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smtClean="0">
                <a:ln>
                  <a:noFill/>
                </a:ln>
                <a:solidFill>
                  <a:srgbClr val="FF0000"/>
                </a:solidFill>
                <a:effectLst>
                  <a:outerShdw blurRad="38100" dist="38100" dir="2700000" algn="tl">
                    <a:srgbClr val="C0C0C0"/>
                  </a:outerShdw>
                </a:effectLst>
                <a:uLnTx/>
                <a:uFillTx/>
                <a:latin typeface="Arial" panose="020b0604020202020204" pitchFamily="34" charset="0"/>
                <a:ea typeface="黑体" panose="02010609060101010101" pitchFamily="49" charset="-122"/>
                <a:cs typeface="+mn-cs"/>
              </a:rPr>
              <a:t>臭氧层中臭氧</a:t>
            </a:r>
            <a:endParaRPr kumimoji="0" lang="zh-CN" altLang="en-US" sz="2800" b="1" i="0" u="none" strike="noStrike" kern="1200" cap="none" spc="0" normalizeH="0" baseline="0" noProof="0" smtClean="0">
              <a:ln>
                <a:noFill/>
              </a:ln>
              <a:solidFill>
                <a:srgbClr val="FF0000"/>
              </a:solidFill>
              <a:effectLst>
                <a:outerShdw blurRad="38100" dist="38100" dir="2700000" algn="tl">
                  <a:srgbClr val="C0C0C0"/>
                </a:outerShdw>
              </a:effectLst>
              <a:uLnTx/>
              <a:uFillTx/>
              <a:latin typeface="Arial" panose="020b0604020202020204" pitchFamily="34" charset="0"/>
              <a:ea typeface="黑体" panose="02010609060101010101" pitchFamily="49" charset="-122"/>
              <a:cs typeface="+mn-cs"/>
            </a:endParaRPr>
          </a:p>
        </p:txBody>
      </p:sp>
      <p:sp>
        <p:nvSpPr>
          <p:cNvPr id="9" name="矩形 8" title=""/>
          <p:cNvSpPr/>
          <p:nvPr/>
        </p:nvSpPr>
        <p:spPr>
          <a:xfrm>
            <a:off x="2742565" y="3558540"/>
            <a:ext cx="1414780" cy="52197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smtClean="0">
                <a:ln>
                  <a:noFill/>
                </a:ln>
                <a:solidFill>
                  <a:srgbClr val="FF0000"/>
                </a:solidFill>
                <a:effectLst>
                  <a:outerShdw blurRad="38100" dist="38100" dir="2700000" algn="tl">
                    <a:srgbClr val="C0C0C0"/>
                  </a:outerShdw>
                </a:effectLst>
                <a:uLnTx/>
                <a:uFillTx/>
                <a:latin typeface="Arial" panose="020b0604020202020204" pitchFamily="34" charset="0"/>
                <a:ea typeface="黑体" panose="02010609060101010101" pitchFamily="49" charset="-122"/>
                <a:cs typeface="+mn-cs"/>
              </a:rPr>
              <a:t>臭氧</a:t>
            </a:r>
            <a:endParaRPr kumimoji="0" lang="zh-CN" altLang="en-US" sz="2800" b="1" i="0" u="none" strike="noStrike" kern="1200" cap="none" spc="0" normalizeH="0" baseline="0" noProof="0" smtClean="0">
              <a:ln>
                <a:noFill/>
              </a:ln>
              <a:solidFill>
                <a:srgbClr val="FF0000"/>
              </a:solidFill>
              <a:effectLst>
                <a:outerShdw blurRad="38100" dist="38100" dir="2700000" algn="tl">
                  <a:srgbClr val="C0C0C0"/>
                </a:outerShdw>
              </a:effectLst>
              <a:uLnTx/>
              <a:uFillTx/>
              <a:latin typeface="Arial" panose="020b0604020202020204" pitchFamily="34" charset="0"/>
              <a:ea typeface="黑体" panose="02010609060101010101" pitchFamily="49" charset="-122"/>
              <a:cs typeface="+mn-cs"/>
            </a:endParaRPr>
          </a:p>
        </p:txBody>
      </p:sp>
      <p:sp>
        <p:nvSpPr>
          <p:cNvPr id="10" name="矩形 9" title=""/>
          <p:cNvSpPr/>
          <p:nvPr/>
        </p:nvSpPr>
        <p:spPr>
          <a:xfrm>
            <a:off x="10308590" y="3543300"/>
            <a:ext cx="1720215" cy="52197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smtClean="0">
                <a:ln>
                  <a:noFill/>
                </a:ln>
                <a:solidFill>
                  <a:srgbClr val="FF0000"/>
                </a:solidFill>
                <a:effectLst>
                  <a:outerShdw blurRad="38100" dist="38100" dir="2700000" algn="tl">
                    <a:srgbClr val="C0C0C0"/>
                  </a:outerShdw>
                </a:effectLst>
                <a:uLnTx/>
                <a:uFillTx/>
                <a:latin typeface="Arial" panose="020b0604020202020204" pitchFamily="34" charset="0"/>
                <a:ea typeface="黑体" panose="02010609060101010101" pitchFamily="49" charset="-122"/>
                <a:cs typeface="+mn-cs"/>
              </a:rPr>
              <a:t>臭氧空洞</a:t>
            </a:r>
            <a:endParaRPr kumimoji="0" lang="zh-CN" altLang="en-US" sz="2800" b="1" i="0" u="none" strike="noStrike" kern="1200" cap="none" spc="0" normalizeH="0" baseline="0" noProof="0" smtClean="0">
              <a:ln>
                <a:noFill/>
              </a:ln>
              <a:solidFill>
                <a:srgbClr val="FF0000"/>
              </a:solidFill>
              <a:effectLst>
                <a:outerShdw blurRad="38100" dist="38100" dir="2700000" algn="tl">
                  <a:srgbClr val="C0C0C0"/>
                </a:outerShdw>
              </a:effectLst>
              <a:uLnTx/>
              <a:uFillTx/>
              <a:latin typeface="Arial" panose="020b0604020202020204" pitchFamily="34" charset="0"/>
              <a:ea typeface="黑体" panose="02010609060101010101" pitchFamily="49" charset="-122"/>
              <a:cs typeface="+mn-cs"/>
            </a:endParaRPr>
          </a:p>
        </p:txBody>
      </p:sp>
      <p:sp>
        <p:nvSpPr>
          <p:cNvPr id="11" name="矩形 10" title=""/>
          <p:cNvSpPr/>
          <p:nvPr/>
        </p:nvSpPr>
        <p:spPr>
          <a:xfrm>
            <a:off x="1852295" y="4079240"/>
            <a:ext cx="1414780" cy="52197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800" b="1" i="0" u="none" strike="noStrike" kern="1200" cap="none" spc="0" normalizeH="0" baseline="0" noProof="0" smtClean="0">
                <a:ln>
                  <a:noFill/>
                </a:ln>
                <a:solidFill>
                  <a:srgbClr val="FF0000"/>
                </a:solidFill>
                <a:effectLst>
                  <a:outerShdw blurRad="38100" dist="38100" dir="2700000" algn="tl">
                    <a:srgbClr val="C0C0C0"/>
                  </a:outerShdw>
                </a:effectLst>
                <a:uLnTx/>
                <a:uFillTx/>
                <a:latin typeface="Arial" panose="020b0604020202020204" pitchFamily="34" charset="0"/>
                <a:ea typeface="黑体" panose="02010609060101010101" pitchFamily="49" charset="-122"/>
                <a:cs typeface="+mn-cs"/>
              </a:rPr>
              <a:t>2007</a:t>
            </a:r>
            <a:endParaRPr kumimoji="0" lang="en-US" altLang="zh-CN" sz="2800" b="1" i="0" u="none" strike="noStrike" kern="1200" cap="none" spc="0" normalizeH="0" baseline="0" noProof="0" smtClean="0">
              <a:ln>
                <a:noFill/>
              </a:ln>
              <a:solidFill>
                <a:srgbClr val="FF0000"/>
              </a:solidFill>
              <a:effectLst>
                <a:outerShdw blurRad="38100" dist="38100" dir="2700000" algn="tl">
                  <a:srgbClr val="C0C0C0"/>
                </a:outerShdw>
              </a:effectLst>
              <a:uLnTx/>
              <a:uFillTx/>
              <a:latin typeface="Arial" panose="020b0604020202020204" pitchFamily="34" charset="0"/>
              <a:ea typeface="黑体" panose="02010609060101010101" pitchFamily="49" charset="-122"/>
              <a:cs typeface="+mn-cs"/>
            </a:endParaRPr>
          </a:p>
        </p:txBody>
      </p:sp>
      <p:sp>
        <p:nvSpPr>
          <p:cNvPr id="13" name="矩形 12" title=""/>
          <p:cNvSpPr/>
          <p:nvPr/>
        </p:nvSpPr>
        <p:spPr>
          <a:xfrm>
            <a:off x="6174740" y="4053840"/>
            <a:ext cx="2385060" cy="52197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lang="zh-CN">
                <a:solidFill>
                  <a:srgbClr val="FF0000"/>
                </a:solidFill>
                <a:effectLst>
                  <a:outerShdw blurRad="38100" dist="38100" dir="2700000" algn="tl">
                    <a:srgbClr val="000000">
                      <a:alpha val="43137"/>
                    </a:srgbClr>
                  </a:outerShdw>
                </a:effectLst>
                <a:ea typeface="黑体" panose="02010609060101010101" pitchFamily="49" charset="-122"/>
                <a:sym typeface="+mn-ea"/>
              </a:rPr>
              <a:t>氟氯碳化合物</a:t>
            </a:r>
            <a:endPar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left)">
                                      <p:cBhvr>
                                        <p:cTn id="17" dur="500"/>
                                        <p:tgtEl>
                                          <p:spTgt spid="3"/>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left)">
                                      <p:cBhvr>
                                        <p:cTn id="22" dur="500"/>
                                        <p:tgtEl>
                                          <p:spTgt spid="4"/>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left)">
                                      <p:cBhvr>
                                        <p:cTn id="27" dur="500"/>
                                        <p:tgtEl>
                                          <p:spTgt spid="5"/>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left)">
                                      <p:cBhvr>
                                        <p:cTn id="32" dur="500"/>
                                        <p:tgtEl>
                                          <p:spTgt spid="7"/>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wipe(left)">
                                      <p:cBhvr>
                                        <p:cTn id="37" dur="500"/>
                                        <p:tgtEl>
                                          <p:spTgt spid="9"/>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childTnLst>
                    </p:cTn>
                  </p:par>
                  <p:par>
                    <p:cTn id="43" fill="hold" nodeType="clickPar">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par>
                    <p:cTn id="48" fill="hold" nodeType="clickPar">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wipe(left)">
                                      <p:cBhvr>
                                        <p:cTn id="5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P spid="3" grpId="0"/>
      <p:bldP spid="4" grpId="0"/>
      <p:bldP spid="5" grpId="0"/>
      <p:bldP spid="7" grpId="0"/>
      <p:bldP spid="9" grpId="0"/>
      <p:bldP spid="10" grpId="0"/>
      <p:bldP spid="11" grpId="0"/>
      <p:bldP spid="13" grpId="0"/>
    </p:bldLst>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文本框 1" title=""/>
          <p:cNvSpPr txBox="1"/>
          <p:nvPr/>
        </p:nvSpPr>
        <p:spPr>
          <a:xfrm>
            <a:off x="100965" y="759460"/>
            <a:ext cx="12046585" cy="5384165"/>
          </a:xfrm>
          <a:prstGeom prst="rect">
            <a:avLst/>
          </a:prstGeom>
          <a:noFill/>
        </p:spPr>
        <p:txBody>
          <a:bodyPr wrap="square" rtlCol="0">
            <a:noAutofit/>
          </a:bodyPr>
          <a:lstStyle/>
          <a:p>
            <a:pPr marL="361950" indent="-361950">
              <a:lnSpc>
                <a:spcPct val="120000"/>
              </a:lnSpc>
              <a:spcBef>
                <a:spcPct val="0"/>
              </a:spcBef>
              <a:spcAft>
                <a:spcPct val="0"/>
              </a:spcAft>
            </a:pPr>
            <a:r>
              <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1．下列装置利用紫外线工作的是（　　）</a:t>
            </a:r>
            <a:endPar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361950" indent="-361950">
              <a:lnSpc>
                <a:spcPct val="120000"/>
              </a:lnSpc>
              <a:spcBef>
                <a:spcPct val="0"/>
              </a:spcBef>
              <a:spcAft>
                <a:spcPct val="0"/>
              </a:spcAft>
            </a:pPr>
            <a:r>
              <a:rPr lang="en-US" altLang="zh-CN"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a:t>
            </a:r>
            <a:r>
              <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A．声呐	</a:t>
            </a:r>
            <a:r>
              <a:rPr lang="en-US" altLang="zh-CN"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a:t>
            </a:r>
            <a:r>
              <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B．消毒灯	</a:t>
            </a:r>
            <a:r>
              <a:rPr lang="en-US" altLang="zh-CN"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a:t>
            </a:r>
            <a:r>
              <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C．电视遥控器	</a:t>
            </a:r>
            <a:r>
              <a:rPr lang="en-US" altLang="zh-CN"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a:t>
            </a:r>
            <a:r>
              <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D．手机</a:t>
            </a:r>
            <a:endPar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361950" indent="-361950">
              <a:lnSpc>
                <a:spcPct val="120000"/>
              </a:lnSpc>
              <a:spcBef>
                <a:spcPct val="0"/>
              </a:spcBef>
              <a:spcAft>
                <a:spcPct val="0"/>
              </a:spcAft>
            </a:pPr>
            <a:r>
              <a:rPr lang="en-US" altLang="zh-CN"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2</a:t>
            </a:r>
            <a:r>
              <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．下列设备中利用紫外线制成的是（　　）</a:t>
            </a:r>
            <a:endPar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361950" indent="-361950">
              <a:lnSpc>
                <a:spcPct val="120000"/>
              </a:lnSpc>
              <a:spcBef>
                <a:spcPct val="0"/>
              </a:spcBef>
              <a:spcAft>
                <a:spcPct val="0"/>
              </a:spcAft>
            </a:pPr>
            <a:r>
              <a:rPr lang="en-US" altLang="zh-CN"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a:t>
            </a:r>
            <a:r>
              <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A．遥控器	B．验钞机</a:t>
            </a:r>
            <a:r>
              <a:rPr lang="en-US" altLang="zh-CN"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a:t>
            </a:r>
            <a:r>
              <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C．夜视仪	D．火情侦测仪</a:t>
            </a:r>
            <a:endPar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361950" indent="-361950">
              <a:lnSpc>
                <a:spcPct val="120000"/>
              </a:lnSpc>
              <a:spcBef>
                <a:spcPct val="0"/>
              </a:spcBef>
              <a:spcAft>
                <a:spcPct val="0"/>
              </a:spcAft>
            </a:pPr>
            <a:r>
              <a:rPr lang="en-US" altLang="zh-CN"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3</a:t>
            </a:r>
            <a:r>
              <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．如图所示，让一束太阳光通过梭镜射到白屏上，屏上标出了三个区域，其中能让温度计的示数明显升高的区域和能识别人民币真伪的区域应该是（　　）</a:t>
            </a:r>
            <a:endPar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361950" indent="-361950">
              <a:lnSpc>
                <a:spcPct val="120000"/>
              </a:lnSpc>
              <a:spcBef>
                <a:spcPct val="0"/>
              </a:spcBef>
              <a:spcAft>
                <a:spcPct val="0"/>
              </a:spcAft>
            </a:pPr>
            <a:r>
              <a:rPr lang="en-US" altLang="zh-CN"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a:t>
            </a:r>
            <a:r>
              <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A．区域①区域③</a:t>
            </a:r>
            <a:r>
              <a:rPr lang="en-US" altLang="zh-CN"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a:t>
            </a:r>
            <a:r>
              <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B．区域②区域③	</a:t>
            </a:r>
            <a:endPar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361950" indent="-361950">
              <a:lnSpc>
                <a:spcPct val="120000"/>
              </a:lnSpc>
              <a:spcBef>
                <a:spcPct val="0"/>
              </a:spcBef>
              <a:spcAft>
                <a:spcPct val="0"/>
              </a:spcAft>
            </a:pPr>
            <a:r>
              <a:rPr lang="en-US" altLang="zh-CN"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a:t>
            </a:r>
            <a:r>
              <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C．区域③区域①	</a:t>
            </a:r>
            <a:r>
              <a:rPr lang="en-US" altLang="zh-CN"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a:t>
            </a:r>
            <a:r>
              <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D．区域①区域②</a:t>
            </a:r>
            <a:endPar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361950" indent="-361950">
              <a:lnSpc>
                <a:spcPct val="120000"/>
              </a:lnSpc>
              <a:spcBef>
                <a:spcPct val="0"/>
              </a:spcBef>
              <a:spcAft>
                <a:spcPct val="0"/>
              </a:spcAft>
            </a:pPr>
            <a:r>
              <a:rPr lang="en-US" altLang="zh-CN"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4</a:t>
            </a:r>
            <a:r>
              <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．验钞机能检验人民币的真伪，它的原理是利用了</a:t>
            </a:r>
            <a:endPar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361950" indent="-361950">
              <a:lnSpc>
                <a:spcPct val="120000"/>
              </a:lnSpc>
              <a:spcBef>
                <a:spcPct val="0"/>
              </a:spcBef>
              <a:spcAft>
                <a:spcPct val="0"/>
              </a:spcAft>
            </a:pPr>
            <a:r>
              <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a:t>
            </a:r>
            <a:r>
              <a:rPr lang="en-US" altLang="zh-CN"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__________</a:t>
            </a:r>
            <a:r>
              <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使荧光物质发光；遥控器是利用发出</a:t>
            </a:r>
            <a:endPar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361950" indent="-361950">
              <a:lnSpc>
                <a:spcPct val="120000"/>
              </a:lnSpc>
              <a:spcBef>
                <a:spcPct val="0"/>
              </a:spcBef>
              <a:spcAft>
                <a:spcPct val="0"/>
              </a:spcAft>
            </a:pPr>
            <a:r>
              <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a:t>
            </a:r>
            <a:r>
              <a:rPr lang="en-US" altLang="zh-CN"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a:t>
            </a:r>
            <a:r>
              <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的</a:t>
            </a:r>
            <a:r>
              <a:rPr lang="en-US" altLang="zh-CN"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_________</a:t>
            </a:r>
            <a:r>
              <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来控制电视机的。</a:t>
            </a:r>
            <a:endPar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p:txBody>
      </p:sp>
      <p:sp>
        <p:nvSpPr>
          <p:cNvPr id="7177" name="Text Box 2" title=""/>
          <p:cNvSpPr txBox="1"/>
          <p:nvPr/>
        </p:nvSpPr>
        <p:spPr>
          <a:xfrm>
            <a:off x="254000" y="152400"/>
            <a:ext cx="2667000" cy="583565"/>
          </a:xfrm>
          <a:prstGeom prst="rect">
            <a:avLst/>
          </a:prstGeom>
          <a:solidFill>
            <a:srgbClr val="FF0000"/>
          </a:solidFill>
          <a:ln w="9525">
            <a:noFill/>
          </a:ln>
        </p:spPr>
        <p:txBody>
          <a:bodyPr anchor="t" anchorCtr="0">
            <a:spAutoFit/>
          </a:bodyPr>
          <a:lstStyle/>
          <a:p>
            <a:pPr algn="ctr"/>
            <a:r>
              <a:rPr lang="zh-CN" altLang="en-US" sz="3200">
                <a:solidFill>
                  <a:schemeClr val="bg1"/>
                </a:solidFill>
                <a:latin typeface="Arial" panose="020b0604020202020204" pitchFamily="34" charset="0"/>
                <a:ea typeface="黑体" panose="02010609060101010101" pitchFamily="49" charset="-122"/>
              </a:rPr>
              <a:t>同步检测</a:t>
            </a:r>
            <a:endParaRPr lang="zh-CN" altLang="en-US" sz="3200">
              <a:solidFill>
                <a:schemeClr val="bg1"/>
              </a:solidFill>
              <a:latin typeface="Arial" panose="020b0604020202020204" pitchFamily="34" charset="0"/>
              <a:ea typeface="黑体" panose="02010609060101010101" pitchFamily="49" charset="-122"/>
            </a:endParaRPr>
          </a:p>
        </p:txBody>
      </p:sp>
      <p:pic>
        <p:nvPicPr>
          <p:cNvPr id="3" name="图片 -2147482614" title=""/>
          <p:cNvPicPr>
            <a:picLocks noChangeAspect="1"/>
          </p:cNvPicPr>
          <p:nvPr/>
        </p:nvPicPr>
        <p:blipFill>
          <a:blip r:embed="rId2"/>
          <a:stretch>
            <a:fillRect/>
          </a:stretch>
        </p:blipFill>
        <p:spPr>
          <a:xfrm>
            <a:off x="7797165" y="3886200"/>
            <a:ext cx="4206875" cy="1881505"/>
          </a:xfrm>
          <a:prstGeom prst="rect">
            <a:avLst/>
          </a:prstGeom>
          <a:noFill/>
          <a:ln w="9525">
            <a:noFill/>
          </a:ln>
        </p:spPr>
      </p:pic>
      <p:sp>
        <p:nvSpPr>
          <p:cNvPr id="5" name="Rectangle 25" title=""/>
          <p:cNvSpPr>
            <a:spLocks noChangeArrowheads="1"/>
          </p:cNvSpPr>
          <p:nvPr/>
        </p:nvSpPr>
        <p:spPr bwMode="auto">
          <a:xfrm>
            <a:off x="5489575" y="822960"/>
            <a:ext cx="682625" cy="491490"/>
          </a:xfrm>
          <a:prstGeom prst="rect">
            <a:avLst/>
          </a:prstGeom>
          <a:noFill/>
          <a:ln>
            <a:noFill/>
          </a:ln>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zh-CN" sz="2600" b="1" i="0" u="none" strike="noStrike" kern="1200" cap="none" spc="0" normalizeH="0" baseline="0" noProof="0">
                <a:ln>
                  <a:noFill/>
                </a:ln>
                <a:solidFill>
                  <a:srgbClr val="FF0000"/>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rPr>
              <a:t>B</a:t>
            </a:r>
            <a:endParaRPr kumimoji="1" lang="en-US" altLang="zh-CN" sz="2600" b="1" i="0" u="none" strike="noStrike" kern="1200" cap="none" spc="0" normalizeH="0" baseline="0" noProof="0">
              <a:ln>
                <a:noFill/>
              </a:ln>
              <a:solidFill>
                <a:srgbClr val="FF0000"/>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 name="Rectangle 25" title=""/>
          <p:cNvSpPr>
            <a:spLocks noChangeArrowheads="1"/>
          </p:cNvSpPr>
          <p:nvPr/>
        </p:nvSpPr>
        <p:spPr bwMode="auto">
          <a:xfrm>
            <a:off x="5836285" y="1757680"/>
            <a:ext cx="682625" cy="491490"/>
          </a:xfrm>
          <a:prstGeom prst="rect">
            <a:avLst/>
          </a:prstGeom>
          <a:noFill/>
          <a:ln>
            <a:noFill/>
          </a:ln>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zh-CN" sz="2600" b="1" i="0" u="none" strike="noStrike" kern="1200" cap="none" spc="0" normalizeH="0" baseline="0" noProof="0">
                <a:ln>
                  <a:noFill/>
                </a:ln>
                <a:solidFill>
                  <a:srgbClr val="FF0000"/>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rPr>
              <a:t>B</a:t>
            </a:r>
            <a:endParaRPr kumimoji="1" lang="en-US" altLang="zh-CN" sz="2600" b="1" i="0" u="none" strike="noStrike" kern="1200" cap="none" spc="0" normalizeH="0" baseline="0" noProof="0">
              <a:ln>
                <a:noFill/>
              </a:ln>
              <a:solidFill>
                <a:srgbClr val="FF0000"/>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6" name="Rectangle 25" title=""/>
          <p:cNvSpPr>
            <a:spLocks noChangeArrowheads="1"/>
          </p:cNvSpPr>
          <p:nvPr/>
        </p:nvSpPr>
        <p:spPr bwMode="auto">
          <a:xfrm>
            <a:off x="10615930" y="3185795"/>
            <a:ext cx="682625" cy="491490"/>
          </a:xfrm>
          <a:prstGeom prst="rect">
            <a:avLst/>
          </a:prstGeom>
          <a:noFill/>
          <a:ln>
            <a:noFill/>
          </a:ln>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zh-CN" sz="2600" b="1" i="0" u="none" strike="noStrike" kern="1200" cap="none" spc="0" normalizeH="0" baseline="0" noProof="0">
                <a:ln>
                  <a:noFill/>
                </a:ln>
                <a:solidFill>
                  <a:srgbClr val="FF0000"/>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rPr>
              <a:t>C</a:t>
            </a:r>
            <a:endParaRPr kumimoji="1" lang="en-US" altLang="zh-CN" sz="2600" b="1" i="0" u="none" strike="noStrike" kern="1200" cap="none" spc="0" normalizeH="0" baseline="0" noProof="0">
              <a:ln>
                <a:noFill/>
              </a:ln>
              <a:solidFill>
                <a:srgbClr val="FF0000"/>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7" name="Rectangle 25" title=""/>
          <p:cNvSpPr>
            <a:spLocks noChangeArrowheads="1"/>
          </p:cNvSpPr>
          <p:nvPr/>
        </p:nvSpPr>
        <p:spPr bwMode="auto">
          <a:xfrm>
            <a:off x="786765" y="5105400"/>
            <a:ext cx="1348105" cy="491490"/>
          </a:xfrm>
          <a:prstGeom prst="rect">
            <a:avLst/>
          </a:prstGeom>
          <a:noFill/>
          <a:ln>
            <a:noFill/>
          </a:ln>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zh-CN" altLang="en-US" sz="2600" b="1" i="0" u="none" strike="noStrike" kern="1200" cap="none" spc="0" normalizeH="0" baseline="0" noProof="0">
                <a:ln>
                  <a:noFill/>
                </a:ln>
                <a:solidFill>
                  <a:srgbClr val="FF0000"/>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rPr>
              <a:t>紫外线</a:t>
            </a:r>
            <a:endParaRPr kumimoji="1" lang="zh-CN" altLang="en-US" sz="2600" b="1" i="0" u="none" strike="noStrike" kern="1200" cap="none" spc="0" normalizeH="0" baseline="0" noProof="0">
              <a:ln>
                <a:noFill/>
              </a:ln>
              <a:solidFill>
                <a:srgbClr val="FF0000"/>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8" name="Rectangle 25" title=""/>
          <p:cNvSpPr>
            <a:spLocks noChangeArrowheads="1"/>
          </p:cNvSpPr>
          <p:nvPr/>
        </p:nvSpPr>
        <p:spPr bwMode="auto">
          <a:xfrm>
            <a:off x="1015365" y="5562600"/>
            <a:ext cx="1348105" cy="491490"/>
          </a:xfrm>
          <a:prstGeom prst="rect">
            <a:avLst/>
          </a:prstGeom>
          <a:noFill/>
          <a:ln>
            <a:noFill/>
          </a:ln>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zh-CN" altLang="en-US" sz="2600" b="1" i="0" u="none" strike="noStrike" kern="1200" cap="none" spc="0" normalizeH="0" baseline="0" noProof="0">
                <a:ln>
                  <a:noFill/>
                </a:ln>
                <a:solidFill>
                  <a:srgbClr val="FF0000"/>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rPr>
              <a:t>红外线</a:t>
            </a:r>
            <a:endParaRPr kumimoji="1" lang="zh-CN" altLang="en-US" sz="2600" b="1" i="0" u="none" strike="noStrike" kern="1200" cap="none" spc="0" normalizeH="0" baseline="0" noProof="0">
              <a:ln>
                <a:noFill/>
              </a:ln>
              <a:solidFill>
                <a:srgbClr val="FF0000"/>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linds(horizontal)">
                                      <p:cBhvr>
                                        <p:cTn id="27" dur="500"/>
                                        <p:tgtEl>
                                          <p:spTgt spid="7"/>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left)">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animBg="1"/>
      <p:bldP spid="4" grpId="0" animBg="1"/>
      <p:bldP spid="6" grpId="0" animBg="1"/>
      <p:bldP spid="7" grpId="0" animBg="1"/>
      <p:bldP spid="8" grpId="0" animBg="1"/>
    </p:bldLst>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9218" name="Rectangle 2" title=""/>
          <p:cNvSpPr>
            <a:spLocks noGrp="1" noChangeArrowheads="1"/>
          </p:cNvSpPr>
          <p:nvPr>
            <p:ph type="title"/>
          </p:nvPr>
        </p:nvSpPr>
        <p:spPr>
          <a:xfrm>
            <a:off x="1625600" y="685800"/>
            <a:ext cx="7261225" cy="655638"/>
          </a:xfrm>
        </p:spPr>
        <p:txBody>
          <a:bodyPr vert="horz" wrap="square" lIns="91440" tIns="45720" rIns="91440" bIns="45720" numCol="1" anchor="ctr" anchorCtr="0" compatLnSpc="1"/>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0" cap="none" spc="0" normalizeH="0" baseline="0" noProof="0" smtClean="0">
                <a:ln>
                  <a:noFill/>
                </a:ln>
                <a:solidFill>
                  <a:srgbClr val="3333FF"/>
                </a:solidFill>
                <a:effectLst>
                  <a:outerShdw blurRad="38100" dist="38100" dir="2700000" algn="tl">
                    <a:srgbClr val="000000">
                      <a:alpha val="43137"/>
                    </a:srgbClr>
                  </a:outerShdw>
                </a:effectLst>
                <a:uLnTx/>
                <a:uFillTx/>
                <a:latin typeface="+mj-lt"/>
                <a:ea typeface="黑体" panose="02010609060101010101" pitchFamily="49" charset="-122"/>
                <a:cs typeface="+mj-cs"/>
              </a:rPr>
              <a:t>红外线与紫外线的区别</a:t>
            </a:r>
            <a:endParaRPr kumimoji="0" lang="zh-CN" altLang="en-US" sz="2800" b="1" i="0" u="none" strike="noStrike" kern="0" cap="none" spc="0" normalizeH="0" baseline="0" noProof="0" smtClean="0">
              <a:ln>
                <a:noFill/>
              </a:ln>
              <a:solidFill>
                <a:srgbClr val="3333FF"/>
              </a:solidFill>
              <a:effectLst>
                <a:outerShdw blurRad="38100" dist="38100" dir="2700000" algn="tl">
                  <a:srgbClr val="000000">
                    <a:alpha val="43137"/>
                  </a:srgbClr>
                </a:outerShdw>
              </a:effectLst>
              <a:uLnTx/>
              <a:uFillTx/>
              <a:latin typeface="+mj-lt"/>
              <a:ea typeface="黑体" panose="02010609060101010101" pitchFamily="49" charset="-122"/>
              <a:cs typeface="+mj-cs"/>
            </a:endParaRPr>
          </a:p>
        </p:txBody>
      </p:sp>
      <p:graphicFrame>
        <p:nvGraphicFramePr>
          <p:cNvPr id="27685" name="Group 37" title=""/>
          <p:cNvGraphicFramePr>
            <a:graphicFrameLocks noGrp="1"/>
          </p:cNvGraphicFramePr>
          <p:nvPr/>
        </p:nvGraphicFramePr>
        <p:xfrm>
          <a:off x="433388" y="1395413"/>
          <a:ext cx="11250613" cy="3260725"/>
        </p:xfrm>
        <a:graphic>
          <a:graphicData uri="http://schemas.openxmlformats.org/drawingml/2006/table">
            <a:tbl>
              <a:tblPr/>
              <a:tblGrid>
                <a:gridCol w="757237"/>
                <a:gridCol w="1576388"/>
                <a:gridCol w="3032125"/>
                <a:gridCol w="2668587"/>
                <a:gridCol w="3216275"/>
              </a:tblGrid>
              <a:tr h="436563">
                <a:tc>
                  <a:txBody>
                    <a:bodyPr vert="horz" wrap="square"/>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zh-CN" sz="2800" b="1" i="0" u="none" strike="noStrike" cap="none" normalizeH="0" baseline="0" smtClean="0">
                        <a:ln>
                          <a:noFill/>
                        </a:ln>
                        <a:solidFill>
                          <a:schemeClr val="tx1"/>
                        </a:solidFill>
                        <a:effectLst/>
                        <a:latin typeface="Arial" panose="020b0604020202020204" pitchFamily="34" charset="0"/>
                        <a:ea typeface="黑体" panose="02010609060101010101" pitchFamily="49" charset="-122"/>
                      </a:endParaRPr>
                    </a:p>
                  </a:txBody>
                  <a:tcPr anchor="ctr" horzOverflow="overflow">
                    <a:lnL w="28575" cap="flat" cmpd="sng" algn="ctr">
                      <a:solidFill>
                        <a:schemeClr val="folHlink"/>
                      </a:solidFill>
                      <a:prstDash val="solid"/>
                      <a:miter lim="800000"/>
                      <a:headEnd type="none" w="med" len="med"/>
                      <a:tailEnd type="none" w="med" len="med"/>
                    </a:lnL>
                    <a:lnR w="12700" cap="flat" cmpd="sng" algn="ctr">
                      <a:solidFill>
                        <a:schemeClr val="folHlink"/>
                      </a:solidFill>
                      <a:prstDash val="solid"/>
                      <a:miter lim="800000"/>
                      <a:headEnd type="none" w="med" len="med"/>
                      <a:tailEnd type="none" w="med" len="med"/>
                    </a:lnR>
                    <a:lnT w="28575" cap="flat" cmpd="sng" algn="ctr">
                      <a:solidFill>
                        <a:schemeClr val="folHlink"/>
                      </a:solidFill>
                      <a:prstDash val="solid"/>
                      <a:miter lim="800000"/>
                      <a:headEnd type="none" w="med" len="med"/>
                      <a:tailEnd type="none" w="med" len="med"/>
                    </a:lnT>
                    <a:lnB w="12700" cap="flat" cmpd="sng" algn="ctr">
                      <a:solidFill>
                        <a:schemeClr val="folHlink"/>
                      </a:solidFill>
                      <a:prstDash val="solid"/>
                      <a:miter lim="800000"/>
                      <a:headEnd type="none" w="med" len="med"/>
                      <a:tailEnd type="none" w="med" len="med"/>
                    </a:lnB>
                    <a:lnTlToBr>
                      <a:noFill/>
                    </a:lnTlToBr>
                    <a:lnBlToTr>
                      <a:noFill/>
                    </a:lnBlToTr>
                    <a:noFill/>
                  </a:tcPr>
                </a:tc>
                <a:tc>
                  <a:txBody>
                    <a:bodyPr vert="horz" wrap="square"/>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800" b="1" i="0" u="none" strike="noStrike" cap="none" normalizeH="0" baseline="0" smtClean="0">
                          <a:ln>
                            <a:noFill/>
                          </a:ln>
                          <a:solidFill>
                            <a:srgbClr val="3333FF"/>
                          </a:solidFill>
                          <a:effectLst/>
                          <a:latin typeface="Arial" panose="020b0604020202020204" pitchFamily="34" charset="0"/>
                          <a:ea typeface="黑体" panose="02010609060101010101" pitchFamily="49" charset="-122"/>
                        </a:rPr>
                        <a:t>共同点</a:t>
                      </a:r>
                      <a:endParaRPr kumimoji="0" lang="zh-CN" altLang="en-US" sz="2800" b="1" i="0" u="none" strike="noStrike" cap="none" normalizeH="0" baseline="0" smtClean="0">
                        <a:ln>
                          <a:noFill/>
                        </a:ln>
                        <a:solidFill>
                          <a:srgbClr val="3333FF"/>
                        </a:solidFill>
                        <a:effectLst/>
                        <a:latin typeface="Arial" panose="020b0604020202020204" pitchFamily="34" charset="0"/>
                        <a:ea typeface="黑体" panose="02010609060101010101" pitchFamily="49" charset="-122"/>
                      </a:endParaRPr>
                    </a:p>
                  </a:txBody>
                  <a:tcPr anchor="ctr" horzOverflow="overflow">
                    <a:lnL w="12700" cap="flat" cmpd="sng" algn="ctr">
                      <a:solidFill>
                        <a:schemeClr val="folHlink"/>
                      </a:solidFill>
                      <a:prstDash val="solid"/>
                      <a:miter lim="800000"/>
                      <a:headEnd type="none" w="med" len="med"/>
                      <a:tailEnd type="none" w="med" len="med"/>
                    </a:lnL>
                    <a:lnR w="12700" cap="flat" cmpd="sng" algn="ctr">
                      <a:solidFill>
                        <a:schemeClr val="folHlink"/>
                      </a:solidFill>
                      <a:prstDash val="solid"/>
                      <a:miter lim="800000"/>
                      <a:headEnd type="none" w="med" len="med"/>
                      <a:tailEnd type="none" w="med" len="med"/>
                    </a:lnR>
                    <a:lnT w="28575" cap="flat" cmpd="sng" algn="ctr">
                      <a:solidFill>
                        <a:schemeClr val="folHlink"/>
                      </a:solidFill>
                      <a:prstDash val="solid"/>
                      <a:miter lim="800000"/>
                      <a:headEnd type="none" w="med" len="med"/>
                      <a:tailEnd type="none" w="med" len="med"/>
                    </a:lnT>
                    <a:lnB w="12700" cap="flat" cmpd="sng" algn="ctr">
                      <a:solidFill>
                        <a:schemeClr val="folHlink"/>
                      </a:solidFill>
                      <a:prstDash val="solid"/>
                      <a:miter lim="800000"/>
                      <a:headEnd type="none" w="med" len="med"/>
                      <a:tailEnd type="none" w="med" len="med"/>
                    </a:lnB>
                    <a:lnTlToBr>
                      <a:noFill/>
                    </a:lnTlToBr>
                    <a:lnBlToTr>
                      <a:noFill/>
                    </a:lnBlToTr>
                    <a:solidFill>
                      <a:srgbClr val="CCECFF"/>
                    </a:solidFill>
                  </a:tcPr>
                </a:tc>
                <a:tc gridSpan="2">
                  <a:txBody>
                    <a:bodyPr vert="horz" wrap="square"/>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800" b="1" i="0" u="none" strike="noStrike" cap="none" normalizeH="0" baseline="0" smtClean="0">
                          <a:ln>
                            <a:noFill/>
                          </a:ln>
                          <a:solidFill>
                            <a:srgbClr val="3333FF"/>
                          </a:solidFill>
                          <a:effectLst/>
                          <a:latin typeface="Arial" panose="020b0604020202020204" pitchFamily="34" charset="0"/>
                          <a:ea typeface="黑体" panose="02010609060101010101" pitchFamily="49" charset="-122"/>
                        </a:rPr>
                        <a:t>不同点</a:t>
                      </a:r>
                      <a:endParaRPr kumimoji="0" lang="zh-CN" altLang="en-US" sz="2800" b="1" i="0" u="none" strike="noStrike" cap="none" normalizeH="0" baseline="0" smtClean="0">
                        <a:ln>
                          <a:noFill/>
                        </a:ln>
                        <a:solidFill>
                          <a:srgbClr val="3333FF"/>
                        </a:solidFill>
                        <a:effectLst/>
                        <a:latin typeface="Arial" panose="020b0604020202020204" pitchFamily="34" charset="0"/>
                        <a:ea typeface="黑体" panose="02010609060101010101" pitchFamily="49" charset="-122"/>
                      </a:endParaRPr>
                    </a:p>
                  </a:txBody>
                  <a:tcPr anchor="ctr" horzOverflow="overflow">
                    <a:lnL w="12700" cap="flat" cmpd="sng" algn="ctr">
                      <a:solidFill>
                        <a:schemeClr val="folHlink"/>
                      </a:solidFill>
                      <a:prstDash val="solid"/>
                      <a:miter lim="800000"/>
                      <a:headEnd type="none" w="med" len="med"/>
                      <a:tailEnd type="none" w="med" len="med"/>
                    </a:lnL>
                    <a:lnR w="12700" cap="flat" cmpd="sng" algn="ctr">
                      <a:solidFill>
                        <a:schemeClr val="folHlink"/>
                      </a:solidFill>
                      <a:prstDash val="solid"/>
                      <a:miter lim="800000"/>
                      <a:headEnd type="none" w="med" len="med"/>
                      <a:tailEnd type="none" w="med" len="med"/>
                    </a:lnR>
                    <a:lnT w="28575" cap="flat" cmpd="sng" algn="ctr">
                      <a:solidFill>
                        <a:schemeClr val="folHlink"/>
                      </a:solidFill>
                      <a:prstDash val="solid"/>
                      <a:miter lim="800000"/>
                      <a:headEnd type="none" w="med" len="med"/>
                      <a:tailEnd type="none" w="med" len="med"/>
                    </a:lnT>
                    <a:lnB w="12700" cap="flat" cmpd="sng" algn="ctr">
                      <a:solidFill>
                        <a:schemeClr val="folHlink"/>
                      </a:solidFill>
                      <a:prstDash val="solid"/>
                      <a:miter lim="800000"/>
                      <a:headEnd type="none" w="med" len="med"/>
                      <a:tailEnd type="none" w="med" len="med"/>
                    </a:lnB>
                    <a:lnTlToBr>
                      <a:noFill/>
                    </a:lnTlToBr>
                    <a:lnBlToTr>
                      <a:noFill/>
                    </a:lnBlToTr>
                    <a:solidFill>
                      <a:srgbClr val="FFCCFF"/>
                    </a:solidFill>
                  </a:tcPr>
                </a:tc>
                <a:tc hMerge="1">
                  <a:txBody>
                    <a:bodyPr vert="horz" wrap="square"/>
                    <a:lstStyle/>
                    <a:p/>
                  </a:txBody>
                  <a:tcPr/>
                </a:tc>
                <a:tc>
                  <a:txBody>
                    <a:bodyPr vert="horz" wrap="square"/>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800" b="1" i="0" u="none" strike="noStrike" cap="none" normalizeH="0" baseline="0" smtClean="0">
                          <a:ln>
                            <a:noFill/>
                          </a:ln>
                          <a:solidFill>
                            <a:srgbClr val="3333FF"/>
                          </a:solidFill>
                          <a:effectLst/>
                          <a:latin typeface="Arial" panose="020b0604020202020204" pitchFamily="34" charset="0"/>
                          <a:ea typeface="黑体" panose="02010609060101010101" pitchFamily="49" charset="-122"/>
                        </a:rPr>
                        <a:t>应用</a:t>
                      </a:r>
                      <a:endParaRPr kumimoji="0" lang="zh-CN" altLang="en-US" sz="2800" b="1" i="0" u="none" strike="noStrike" cap="none" normalizeH="0" baseline="0" smtClean="0">
                        <a:ln>
                          <a:noFill/>
                        </a:ln>
                        <a:solidFill>
                          <a:srgbClr val="3333FF"/>
                        </a:solidFill>
                        <a:effectLst/>
                        <a:latin typeface="Arial" panose="020b0604020202020204" pitchFamily="34" charset="0"/>
                        <a:ea typeface="黑体" panose="02010609060101010101" pitchFamily="49" charset="-122"/>
                      </a:endParaRPr>
                    </a:p>
                  </a:txBody>
                  <a:tcPr anchor="ctr" horzOverflow="overflow">
                    <a:lnL w="12700" cap="flat" cmpd="sng" algn="ctr">
                      <a:solidFill>
                        <a:schemeClr val="folHlink"/>
                      </a:solidFill>
                      <a:prstDash val="solid"/>
                      <a:miter lim="800000"/>
                      <a:headEnd type="none" w="med" len="med"/>
                      <a:tailEnd type="none" w="med" len="med"/>
                    </a:lnL>
                    <a:lnR w="28575" cap="flat" cmpd="sng" algn="ctr">
                      <a:solidFill>
                        <a:schemeClr val="folHlink"/>
                      </a:solidFill>
                      <a:prstDash val="solid"/>
                      <a:miter lim="800000"/>
                      <a:headEnd type="none" w="med" len="med"/>
                      <a:tailEnd type="none" w="med" len="med"/>
                    </a:lnR>
                    <a:lnT w="28575" cap="flat" cmpd="sng" algn="ctr">
                      <a:solidFill>
                        <a:schemeClr val="folHlink"/>
                      </a:solidFill>
                      <a:prstDash val="solid"/>
                      <a:miter lim="800000"/>
                      <a:headEnd type="none" w="med" len="med"/>
                      <a:tailEnd type="none" w="med" len="med"/>
                    </a:lnT>
                    <a:lnB w="12700" cap="flat" cmpd="sng" algn="ctr">
                      <a:solidFill>
                        <a:schemeClr val="folHlink"/>
                      </a:solidFill>
                      <a:prstDash val="solid"/>
                      <a:miter lim="800000"/>
                      <a:headEnd type="none" w="med" len="med"/>
                      <a:tailEnd type="none" w="med" len="med"/>
                    </a:lnB>
                    <a:lnTlToBr>
                      <a:noFill/>
                    </a:lnTlToBr>
                    <a:lnBlToTr>
                      <a:noFill/>
                    </a:lnBlToTr>
                    <a:solidFill>
                      <a:srgbClr val="99FFCC"/>
                    </a:solidFill>
                  </a:tcPr>
                </a:tc>
              </a:tr>
              <a:tr h="1274763">
                <a:tc>
                  <a:txBody>
                    <a:bodyPr vert="horz" wrap="square"/>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800" b="1" i="0" u="none" strike="noStrike" cap="none" normalizeH="0" baseline="0" smtClean="0">
                          <a:ln>
                            <a:noFill/>
                          </a:ln>
                          <a:solidFill>
                            <a:schemeClr val="tx1"/>
                          </a:solidFill>
                          <a:effectLst/>
                          <a:latin typeface="Arial" panose="020b0604020202020204" pitchFamily="34" charset="0"/>
                          <a:ea typeface="黑体" panose="02010609060101010101" pitchFamily="49" charset="-122"/>
                        </a:rPr>
                        <a:t>红外线</a:t>
                      </a:r>
                      <a:endParaRPr kumimoji="0" lang="zh-CN" altLang="en-US" sz="2800" b="1" i="0" u="none" strike="noStrike" cap="none" normalizeH="0" baseline="0" smtClean="0">
                        <a:ln>
                          <a:noFill/>
                        </a:ln>
                        <a:solidFill>
                          <a:schemeClr val="tx1"/>
                        </a:solidFill>
                        <a:effectLst/>
                        <a:latin typeface="Arial" panose="020b0604020202020204" pitchFamily="34" charset="0"/>
                        <a:ea typeface="黑体" panose="02010609060101010101" pitchFamily="49" charset="-122"/>
                      </a:endParaRPr>
                    </a:p>
                  </a:txBody>
                  <a:tcPr anchor="ctr" horzOverflow="overflow">
                    <a:lnL w="28575" cap="flat" cmpd="sng" algn="ctr">
                      <a:solidFill>
                        <a:schemeClr val="folHlink"/>
                      </a:solidFill>
                      <a:prstDash val="solid"/>
                      <a:miter lim="800000"/>
                      <a:headEnd type="none" w="med" len="med"/>
                      <a:tailEnd type="none" w="med" len="med"/>
                    </a:lnL>
                    <a:lnR w="12700" cap="flat" cmpd="sng" algn="ctr">
                      <a:solidFill>
                        <a:schemeClr val="folHlink"/>
                      </a:solidFill>
                      <a:prstDash val="solid"/>
                      <a:miter lim="800000"/>
                      <a:headEnd type="none" w="med" len="med"/>
                      <a:tailEnd type="none" w="med" len="med"/>
                    </a:lnR>
                    <a:lnT w="12700" cap="flat" cmpd="sng" algn="ctr">
                      <a:solidFill>
                        <a:schemeClr val="folHlink"/>
                      </a:solidFill>
                      <a:prstDash val="solid"/>
                      <a:miter lim="800000"/>
                      <a:headEnd type="none" w="med" len="med"/>
                      <a:tailEnd type="none" w="med" len="med"/>
                    </a:lnT>
                    <a:lnB w="12700" cap="flat" cmpd="sng" algn="ctr">
                      <a:solidFill>
                        <a:schemeClr val="folHlink"/>
                      </a:solidFill>
                      <a:prstDash val="solid"/>
                      <a:miter lim="800000"/>
                      <a:headEnd type="none" w="med" len="med"/>
                      <a:tailEnd type="none" w="med" len="med"/>
                    </a:lnB>
                    <a:lnTlToBr>
                      <a:noFill/>
                    </a:lnTlToBr>
                    <a:lnBlToTr>
                      <a:noFill/>
                    </a:lnBlToTr>
                    <a:noFill/>
                  </a:tcPr>
                </a:tc>
                <a:tc rowSpan="2">
                  <a:txBody>
                    <a:bodyPr vert="horz" wrap="square"/>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zh-CN" sz="2800" b="1" i="0" u="none" strike="noStrike" cap="none" normalizeH="0" baseline="0" smtClean="0">
                        <a:ln>
                          <a:noFill/>
                        </a:ln>
                        <a:solidFill>
                          <a:schemeClr val="tx1"/>
                        </a:solidFill>
                        <a:effectLst/>
                        <a:latin typeface="Arial" panose="020b0604020202020204" pitchFamily="34" charset="0"/>
                        <a:ea typeface="黑体" panose="02010609060101010101" pitchFamily="49" charset="-122"/>
                      </a:endParaRPr>
                    </a:p>
                  </a:txBody>
                  <a:tcPr anchor="ctr" horzOverflow="overflow">
                    <a:lnL w="12700" cap="flat" cmpd="sng" algn="ctr">
                      <a:solidFill>
                        <a:schemeClr val="folHlink"/>
                      </a:solidFill>
                      <a:prstDash val="solid"/>
                      <a:miter lim="800000"/>
                      <a:headEnd type="none" w="med" len="med"/>
                      <a:tailEnd type="none" w="med" len="med"/>
                    </a:lnL>
                    <a:lnR w="12700" cap="flat" cmpd="sng" algn="ctr">
                      <a:solidFill>
                        <a:schemeClr val="folHlink"/>
                      </a:solidFill>
                      <a:prstDash val="solid"/>
                      <a:miter lim="800000"/>
                      <a:headEnd type="none" w="med" len="med"/>
                      <a:tailEnd type="none" w="med" len="med"/>
                    </a:lnR>
                    <a:lnT w="12700" cap="flat" cmpd="sng" algn="ctr">
                      <a:solidFill>
                        <a:schemeClr val="folHlink"/>
                      </a:solidFill>
                      <a:prstDash val="solid"/>
                      <a:miter lim="800000"/>
                      <a:headEnd type="none" w="med" len="med"/>
                      <a:tailEnd type="none" w="med" len="med"/>
                    </a:lnT>
                    <a:lnB w="28575" cap="flat" cmpd="sng" algn="ctr">
                      <a:solidFill>
                        <a:schemeClr val="folHlink"/>
                      </a:solidFill>
                      <a:prstDash val="solid"/>
                      <a:miter lim="800000"/>
                      <a:headEnd type="none" w="med" len="med"/>
                      <a:tailEnd type="none" w="med" len="med"/>
                    </a:lnB>
                    <a:lnTlToBr>
                      <a:noFill/>
                    </a:lnTlToBr>
                    <a:lnBlToTr>
                      <a:noFill/>
                    </a:lnBlToTr>
                    <a:solidFill>
                      <a:srgbClr val="CCECFF"/>
                    </a:solidFill>
                  </a:tcPr>
                </a:tc>
                <a:tc>
                  <a:txBody>
                    <a:bodyPr vert="horz" wrap="square"/>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zh-CN" sz="2800" b="1" i="0" u="none" strike="noStrike" cap="none" normalizeH="0" baseline="0" smtClean="0">
                        <a:ln>
                          <a:noFill/>
                        </a:ln>
                        <a:solidFill>
                          <a:schemeClr val="tx1"/>
                        </a:solidFill>
                        <a:effectLst/>
                        <a:latin typeface="Arial" panose="020b0604020202020204" pitchFamily="34" charset="0"/>
                        <a:ea typeface="黑体" panose="02010609060101010101" pitchFamily="49" charset="-122"/>
                      </a:endParaRPr>
                    </a:p>
                  </a:txBody>
                  <a:tcPr anchor="ctr" horzOverflow="overflow">
                    <a:lnL w="12700" cap="flat" cmpd="sng" algn="ctr">
                      <a:solidFill>
                        <a:schemeClr val="folHlink"/>
                      </a:solidFill>
                      <a:prstDash val="solid"/>
                      <a:miter lim="800000"/>
                      <a:headEnd type="none" w="med" len="med"/>
                      <a:tailEnd type="none" w="med" len="med"/>
                    </a:lnL>
                    <a:lnR w="12700" cap="flat" cmpd="sng" algn="ctr">
                      <a:solidFill>
                        <a:schemeClr val="folHlink"/>
                      </a:solidFill>
                      <a:prstDash val="solid"/>
                      <a:miter lim="800000"/>
                      <a:headEnd type="none" w="med" len="med"/>
                      <a:tailEnd type="none" w="med" len="med"/>
                    </a:lnR>
                    <a:lnT w="12700" cap="flat" cmpd="sng" algn="ctr">
                      <a:solidFill>
                        <a:schemeClr val="folHlink"/>
                      </a:solidFill>
                      <a:prstDash val="solid"/>
                      <a:miter lim="800000"/>
                      <a:headEnd type="none" w="med" len="med"/>
                      <a:tailEnd type="none" w="med" len="med"/>
                    </a:lnT>
                    <a:lnB w="12700" cap="flat" cmpd="sng" algn="ctr">
                      <a:solidFill>
                        <a:schemeClr val="folHlink"/>
                      </a:solidFill>
                      <a:prstDash val="solid"/>
                      <a:miter lim="800000"/>
                      <a:headEnd type="none" w="med" len="med"/>
                      <a:tailEnd type="none" w="med" len="med"/>
                    </a:lnB>
                    <a:lnTlToBr>
                      <a:noFill/>
                    </a:lnTlToBr>
                    <a:lnBlToTr>
                      <a:noFill/>
                    </a:lnBlToTr>
                    <a:solidFill>
                      <a:srgbClr val="FFCCFF"/>
                    </a:solidFill>
                  </a:tcPr>
                </a:tc>
                <a:tc>
                  <a:txBody>
                    <a:bodyPr vert="horz" wrap="square"/>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zh-CN" sz="2800" b="1" i="0" u="none" strike="noStrike" cap="none" normalizeH="0" baseline="0" smtClean="0">
                        <a:ln>
                          <a:noFill/>
                        </a:ln>
                        <a:solidFill>
                          <a:schemeClr val="tx1"/>
                        </a:solidFill>
                        <a:effectLst/>
                        <a:latin typeface="Arial" panose="020b0604020202020204" pitchFamily="34" charset="0"/>
                        <a:ea typeface="黑体" panose="02010609060101010101" pitchFamily="49" charset="-122"/>
                      </a:endParaRPr>
                    </a:p>
                  </a:txBody>
                  <a:tcPr anchor="ctr" horzOverflow="overflow">
                    <a:lnL w="12700" cap="flat" cmpd="sng" algn="ctr">
                      <a:solidFill>
                        <a:schemeClr val="folHlink"/>
                      </a:solidFill>
                      <a:prstDash val="solid"/>
                      <a:miter lim="800000"/>
                      <a:headEnd type="none" w="med" len="med"/>
                      <a:tailEnd type="none" w="med" len="med"/>
                    </a:lnL>
                    <a:lnR w="12700" cap="flat" cmpd="sng" algn="ctr">
                      <a:solidFill>
                        <a:schemeClr val="folHlink"/>
                      </a:solidFill>
                      <a:prstDash val="solid"/>
                      <a:miter lim="800000"/>
                      <a:headEnd type="none" w="med" len="med"/>
                      <a:tailEnd type="none" w="med" len="med"/>
                    </a:lnR>
                    <a:lnT w="12700" cap="flat" cmpd="sng" algn="ctr">
                      <a:solidFill>
                        <a:schemeClr val="folHlink"/>
                      </a:solidFill>
                      <a:prstDash val="solid"/>
                      <a:miter lim="800000"/>
                      <a:headEnd type="none" w="med" len="med"/>
                      <a:tailEnd type="none" w="med" len="med"/>
                    </a:lnT>
                    <a:lnB w="12700" cap="flat" cmpd="sng" algn="ctr">
                      <a:solidFill>
                        <a:schemeClr val="folHlink"/>
                      </a:solidFill>
                      <a:prstDash val="solid"/>
                      <a:miter lim="800000"/>
                      <a:headEnd type="none" w="med" len="med"/>
                      <a:tailEnd type="none" w="med" len="med"/>
                    </a:lnB>
                    <a:lnTlToBr>
                      <a:noFill/>
                    </a:lnTlToBr>
                    <a:lnBlToTr>
                      <a:noFill/>
                    </a:lnBlToTr>
                    <a:solidFill>
                      <a:srgbClr val="FFCCFF"/>
                    </a:solidFill>
                  </a:tcPr>
                </a:tc>
                <a:tc>
                  <a:txBody>
                    <a:bodyPr vert="horz" wrap="square"/>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zh-CN" sz="2800" b="1" i="0" u="none" strike="noStrike" cap="none" normalizeH="0" baseline="0" smtClean="0">
                        <a:ln>
                          <a:noFill/>
                        </a:ln>
                        <a:solidFill>
                          <a:schemeClr val="tx1"/>
                        </a:solidFill>
                        <a:effectLst/>
                        <a:latin typeface="Arial" panose="020b0604020202020204" pitchFamily="34" charset="0"/>
                        <a:ea typeface="黑体" panose="02010609060101010101" pitchFamily="49" charset="-122"/>
                      </a:endParaRPr>
                    </a:p>
                  </a:txBody>
                  <a:tcPr anchor="ctr" horzOverflow="overflow">
                    <a:lnL w="12700" cap="flat" cmpd="sng" algn="ctr">
                      <a:solidFill>
                        <a:schemeClr val="folHlink"/>
                      </a:solidFill>
                      <a:prstDash val="solid"/>
                      <a:miter lim="800000"/>
                      <a:headEnd type="none" w="med" len="med"/>
                      <a:tailEnd type="none" w="med" len="med"/>
                    </a:lnL>
                    <a:lnR w="28575" cap="flat" cmpd="sng" algn="ctr">
                      <a:solidFill>
                        <a:schemeClr val="folHlink"/>
                      </a:solidFill>
                      <a:prstDash val="solid"/>
                      <a:miter lim="800000"/>
                      <a:headEnd type="none" w="med" len="med"/>
                      <a:tailEnd type="none" w="med" len="med"/>
                    </a:lnR>
                    <a:lnT w="12700" cap="flat" cmpd="sng" algn="ctr">
                      <a:solidFill>
                        <a:schemeClr val="folHlink"/>
                      </a:solidFill>
                      <a:prstDash val="solid"/>
                      <a:miter lim="800000"/>
                      <a:headEnd type="none" w="med" len="med"/>
                      <a:tailEnd type="none" w="med" len="med"/>
                    </a:lnT>
                    <a:lnB w="12700" cap="flat" cmpd="sng" algn="ctr">
                      <a:solidFill>
                        <a:schemeClr val="folHlink"/>
                      </a:solidFill>
                      <a:prstDash val="solid"/>
                      <a:miter lim="800000"/>
                      <a:headEnd type="none" w="med" len="med"/>
                      <a:tailEnd type="none" w="med" len="med"/>
                    </a:lnB>
                    <a:lnTlToBr>
                      <a:noFill/>
                    </a:lnTlToBr>
                    <a:lnBlToTr>
                      <a:noFill/>
                    </a:lnBlToTr>
                    <a:solidFill>
                      <a:srgbClr val="99FFCC"/>
                    </a:solidFill>
                  </a:tcPr>
                </a:tc>
              </a:tr>
              <a:tr h="1236663">
                <a:tc>
                  <a:txBody>
                    <a:bodyPr vert="horz" wrap="square"/>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800" b="1" i="0" u="none" strike="noStrike" cap="none" normalizeH="0" baseline="0" smtClean="0">
                          <a:ln>
                            <a:noFill/>
                          </a:ln>
                          <a:solidFill>
                            <a:schemeClr val="tx1"/>
                          </a:solidFill>
                          <a:effectLst/>
                          <a:latin typeface="Arial" panose="020b0604020202020204" pitchFamily="34" charset="0"/>
                          <a:ea typeface="黑体" panose="02010609060101010101" pitchFamily="49" charset="-122"/>
                        </a:rPr>
                        <a:t>紫外线</a:t>
                      </a:r>
                      <a:endParaRPr kumimoji="0" lang="zh-CN" altLang="en-US" sz="2800" b="1" i="0" u="none" strike="noStrike" cap="none" normalizeH="0" baseline="0" smtClean="0">
                        <a:ln>
                          <a:noFill/>
                        </a:ln>
                        <a:solidFill>
                          <a:schemeClr val="tx1"/>
                        </a:solidFill>
                        <a:effectLst/>
                        <a:latin typeface="Arial" panose="020b0604020202020204" pitchFamily="34" charset="0"/>
                        <a:ea typeface="黑体" panose="02010609060101010101" pitchFamily="49" charset="-122"/>
                      </a:endParaRPr>
                    </a:p>
                  </a:txBody>
                  <a:tcPr anchor="ctr" horzOverflow="overflow">
                    <a:lnL w="28575" cap="flat" cmpd="sng" algn="ctr">
                      <a:solidFill>
                        <a:schemeClr val="folHlink"/>
                      </a:solidFill>
                      <a:prstDash val="solid"/>
                      <a:miter lim="800000"/>
                      <a:headEnd type="none" w="med" len="med"/>
                      <a:tailEnd type="none" w="med" len="med"/>
                    </a:lnL>
                    <a:lnR w="12700" cap="flat" cmpd="sng" algn="ctr">
                      <a:solidFill>
                        <a:schemeClr val="folHlink"/>
                      </a:solidFill>
                      <a:prstDash val="solid"/>
                      <a:miter lim="800000"/>
                      <a:headEnd type="none" w="med" len="med"/>
                      <a:tailEnd type="none" w="med" len="med"/>
                    </a:lnR>
                    <a:lnT w="12700" cap="flat" cmpd="sng" algn="ctr">
                      <a:solidFill>
                        <a:schemeClr val="folHlink"/>
                      </a:solidFill>
                      <a:prstDash val="solid"/>
                      <a:miter lim="800000"/>
                      <a:headEnd type="none" w="med" len="med"/>
                      <a:tailEnd type="none" w="med" len="med"/>
                    </a:lnT>
                    <a:lnB w="28575" cap="flat" cmpd="sng" algn="ctr">
                      <a:solidFill>
                        <a:schemeClr val="folHlink"/>
                      </a:solidFill>
                      <a:prstDash val="solid"/>
                      <a:miter lim="800000"/>
                      <a:headEnd type="none" w="med" len="med"/>
                      <a:tailEnd type="none" w="med" len="med"/>
                    </a:lnB>
                    <a:lnTlToBr>
                      <a:noFill/>
                    </a:lnTlToBr>
                    <a:lnBlToTr>
                      <a:noFill/>
                    </a:lnBlToTr>
                    <a:noFill/>
                  </a:tcPr>
                </a:tc>
                <a:tc vMerge="1">
                  <a:txBody>
                    <a:bodyPr vert="horz" wrap="square"/>
                    <a:lstStyle/>
                    <a:p/>
                  </a:txBody>
                  <a:tcPr/>
                </a:tc>
                <a:tc>
                  <a:txBody>
                    <a:bodyPr vert="horz" wrap="square"/>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zh-CN" sz="2800" b="1" i="0" u="none" strike="noStrike" cap="none" normalizeH="0" baseline="0" smtClean="0">
                        <a:ln>
                          <a:noFill/>
                        </a:ln>
                        <a:solidFill>
                          <a:schemeClr val="tx1"/>
                        </a:solidFill>
                        <a:effectLst/>
                        <a:latin typeface="Arial" panose="020b0604020202020204" pitchFamily="34" charset="0"/>
                        <a:ea typeface="黑体" panose="02010609060101010101" pitchFamily="49" charset="-122"/>
                      </a:endParaRPr>
                    </a:p>
                  </a:txBody>
                  <a:tcPr anchor="ctr" horzOverflow="overflow">
                    <a:lnL w="12700" cap="flat" cmpd="sng" algn="ctr">
                      <a:solidFill>
                        <a:schemeClr val="folHlink"/>
                      </a:solidFill>
                      <a:prstDash val="solid"/>
                      <a:miter lim="800000"/>
                      <a:headEnd type="none" w="med" len="med"/>
                      <a:tailEnd type="none" w="med" len="med"/>
                    </a:lnL>
                    <a:lnR w="12700" cap="flat" cmpd="sng" algn="ctr">
                      <a:solidFill>
                        <a:schemeClr val="folHlink"/>
                      </a:solidFill>
                      <a:prstDash val="solid"/>
                      <a:miter lim="800000"/>
                      <a:headEnd type="none" w="med" len="med"/>
                      <a:tailEnd type="none" w="med" len="med"/>
                    </a:lnR>
                    <a:lnT w="12700" cap="flat" cmpd="sng" algn="ctr">
                      <a:solidFill>
                        <a:schemeClr val="folHlink"/>
                      </a:solidFill>
                      <a:prstDash val="solid"/>
                      <a:miter lim="800000"/>
                      <a:headEnd type="none" w="med" len="med"/>
                      <a:tailEnd type="none" w="med" len="med"/>
                    </a:lnT>
                    <a:lnB w="28575" cap="flat" cmpd="sng" algn="ctr">
                      <a:solidFill>
                        <a:schemeClr val="folHlink"/>
                      </a:solidFill>
                      <a:prstDash val="solid"/>
                      <a:miter lim="800000"/>
                      <a:headEnd type="none" w="med" len="med"/>
                      <a:tailEnd type="none" w="med" len="med"/>
                    </a:lnB>
                    <a:lnTlToBr>
                      <a:noFill/>
                    </a:lnTlToBr>
                    <a:lnBlToTr>
                      <a:noFill/>
                    </a:lnBlToTr>
                    <a:solidFill>
                      <a:srgbClr val="FFCCFF"/>
                    </a:solidFill>
                  </a:tcPr>
                </a:tc>
                <a:tc>
                  <a:txBody>
                    <a:bodyPr vert="horz" wrap="square"/>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zh-CN" sz="2800" b="1" i="0" u="none" strike="noStrike" cap="none" normalizeH="0" baseline="0" smtClean="0">
                        <a:ln>
                          <a:noFill/>
                        </a:ln>
                        <a:solidFill>
                          <a:schemeClr val="tx1"/>
                        </a:solidFill>
                        <a:effectLst/>
                        <a:latin typeface="Arial" panose="020b0604020202020204" pitchFamily="34" charset="0"/>
                        <a:ea typeface="黑体" panose="02010609060101010101" pitchFamily="49" charset="-122"/>
                      </a:endParaRPr>
                    </a:p>
                  </a:txBody>
                  <a:tcPr anchor="ctr" horzOverflow="overflow">
                    <a:lnL w="12700" cap="flat" cmpd="sng" algn="ctr">
                      <a:solidFill>
                        <a:schemeClr val="folHlink"/>
                      </a:solidFill>
                      <a:prstDash val="solid"/>
                      <a:miter lim="800000"/>
                      <a:headEnd type="none" w="med" len="med"/>
                      <a:tailEnd type="none" w="med" len="med"/>
                    </a:lnL>
                    <a:lnR w="12700" cap="flat" cmpd="sng" algn="ctr">
                      <a:solidFill>
                        <a:schemeClr val="folHlink"/>
                      </a:solidFill>
                      <a:prstDash val="solid"/>
                      <a:miter lim="800000"/>
                      <a:headEnd type="none" w="med" len="med"/>
                      <a:tailEnd type="none" w="med" len="med"/>
                    </a:lnR>
                    <a:lnT w="12700" cap="flat" cmpd="sng" algn="ctr">
                      <a:solidFill>
                        <a:schemeClr val="folHlink"/>
                      </a:solidFill>
                      <a:prstDash val="solid"/>
                      <a:miter lim="800000"/>
                      <a:headEnd type="none" w="med" len="med"/>
                      <a:tailEnd type="none" w="med" len="med"/>
                    </a:lnT>
                    <a:lnB w="28575" cap="flat" cmpd="sng" algn="ctr">
                      <a:solidFill>
                        <a:schemeClr val="folHlink"/>
                      </a:solidFill>
                      <a:prstDash val="solid"/>
                      <a:miter lim="800000"/>
                      <a:headEnd type="none" w="med" len="med"/>
                      <a:tailEnd type="none" w="med" len="med"/>
                    </a:lnB>
                    <a:lnTlToBr>
                      <a:noFill/>
                    </a:lnTlToBr>
                    <a:lnBlToTr>
                      <a:noFill/>
                    </a:lnBlToTr>
                    <a:solidFill>
                      <a:srgbClr val="FFCCFF"/>
                    </a:solidFill>
                  </a:tcPr>
                </a:tc>
                <a:tc>
                  <a:txBody>
                    <a:bodyPr vert="horz" wrap="square"/>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zh-CN" sz="2800" b="1" i="0" u="none" strike="noStrike" cap="none" normalizeH="0" baseline="0" smtClean="0">
                        <a:ln>
                          <a:noFill/>
                        </a:ln>
                        <a:solidFill>
                          <a:schemeClr val="tx1"/>
                        </a:solidFill>
                        <a:effectLst/>
                        <a:latin typeface="Arial" panose="020b0604020202020204" pitchFamily="34" charset="0"/>
                        <a:ea typeface="黑体" panose="02010609060101010101" pitchFamily="49" charset="-122"/>
                      </a:endParaRPr>
                    </a:p>
                  </a:txBody>
                  <a:tcPr anchor="ctr" horzOverflow="overflow">
                    <a:lnL w="12700" cap="flat" cmpd="sng" algn="ctr">
                      <a:solidFill>
                        <a:schemeClr val="folHlink"/>
                      </a:solidFill>
                      <a:prstDash val="solid"/>
                      <a:miter lim="800000"/>
                      <a:headEnd type="none" w="med" len="med"/>
                      <a:tailEnd type="none" w="med" len="med"/>
                    </a:lnL>
                    <a:lnR w="28575" cap="flat" cmpd="sng" algn="ctr">
                      <a:solidFill>
                        <a:schemeClr val="folHlink"/>
                      </a:solidFill>
                      <a:prstDash val="solid"/>
                      <a:miter lim="800000"/>
                      <a:headEnd type="none" w="med" len="med"/>
                      <a:tailEnd type="none" w="med" len="med"/>
                    </a:lnR>
                    <a:lnT w="12700" cap="flat" cmpd="sng" algn="ctr">
                      <a:solidFill>
                        <a:schemeClr val="folHlink"/>
                      </a:solidFill>
                      <a:prstDash val="solid"/>
                      <a:miter lim="800000"/>
                      <a:headEnd type="none" w="med" len="med"/>
                      <a:tailEnd type="none" w="med" len="med"/>
                    </a:lnT>
                    <a:lnB w="28575" cap="flat" cmpd="sng" algn="ctr">
                      <a:solidFill>
                        <a:schemeClr val="folHlink"/>
                      </a:solidFill>
                      <a:prstDash val="solid"/>
                      <a:miter lim="800000"/>
                      <a:headEnd type="none" w="med" len="med"/>
                      <a:tailEnd type="none" w="med" len="med"/>
                    </a:lnB>
                    <a:lnTlToBr>
                      <a:noFill/>
                    </a:lnTlToBr>
                    <a:lnBlToTr>
                      <a:noFill/>
                    </a:lnBlToTr>
                    <a:solidFill>
                      <a:srgbClr val="99FFCC"/>
                    </a:solidFill>
                  </a:tcPr>
                </a:tc>
              </a:tr>
            </a:tbl>
          </a:graphicData>
        </a:graphic>
      </p:graphicFrame>
      <p:sp>
        <p:nvSpPr>
          <p:cNvPr id="27676" name="Text Box 28" title=""/>
          <p:cNvSpPr txBox="1">
            <a:spLocks noChangeArrowheads="1"/>
          </p:cNvSpPr>
          <p:nvPr/>
        </p:nvSpPr>
        <p:spPr bwMode="auto">
          <a:xfrm>
            <a:off x="1782763" y="1828800"/>
            <a:ext cx="714375" cy="2654300"/>
          </a:xfrm>
          <a:prstGeom prst="rect">
            <a:avLst/>
          </a:prstGeom>
          <a:noFill/>
          <a:ln w="9525">
            <a:noFill/>
            <a:miter lim="800000"/>
          </a:ln>
          <a:effectLst/>
        </p:spPr>
        <p:txBody>
          <a:bodyPr>
            <a:spAutoFit/>
          </a:bodyPr>
          <a:lstStyle/>
          <a:p>
            <a:pPr marR="0" defTabSz="914400">
              <a:spcBef>
                <a:spcPct val="50000"/>
              </a:spcBef>
              <a:buClrTx/>
              <a:buSzTx/>
              <a:buFontTx/>
              <a:buNone/>
              <a:defRPr/>
            </a:pPr>
            <a:r>
              <a:rPr kumimoji="1" lang="zh-CN" altLang="en-US" kern="1200" cap="none" spc="0" normalizeH="0" baseline="0" noProof="0" smtClean="0">
                <a:effectLst>
                  <a:outerShdw blurRad="38100" dist="38100" dir="2700000" algn="tl">
                    <a:srgbClr val="000000">
                      <a:alpha val="43137"/>
                    </a:srgbClr>
                  </a:outerShdw>
                </a:effectLst>
                <a:latin typeface="Tahoma" panose="020b0604030504040204" pitchFamily="34" charset="0"/>
                <a:ea typeface="黑体" panose="02010609060101010101" pitchFamily="49" charset="-122"/>
                <a:cs typeface="+mn-cs"/>
              </a:rPr>
              <a:t>都是不可见光</a:t>
            </a:r>
            <a:endParaRPr kumimoji="1" lang="zh-CN" altLang="en-US" kern="1200" cap="none" spc="0" normalizeH="0" baseline="0" noProof="0" smtClean="0">
              <a:effectLst>
                <a:outerShdw blurRad="38100" dist="38100" dir="2700000" algn="tl">
                  <a:srgbClr val="000000">
                    <a:alpha val="43137"/>
                  </a:srgbClr>
                </a:outerShdw>
              </a:effectLst>
              <a:latin typeface="Tahoma" panose="020b0604030504040204" pitchFamily="34" charset="0"/>
              <a:ea typeface="黑体" panose="02010609060101010101" pitchFamily="49" charset="-122"/>
              <a:cs typeface="+mn-cs"/>
            </a:endParaRPr>
          </a:p>
        </p:txBody>
      </p:sp>
      <p:sp>
        <p:nvSpPr>
          <p:cNvPr id="27677" name="Text Box 29" title=""/>
          <p:cNvSpPr txBox="1">
            <a:spLocks noChangeArrowheads="1"/>
          </p:cNvSpPr>
          <p:nvPr/>
        </p:nvSpPr>
        <p:spPr bwMode="auto">
          <a:xfrm>
            <a:off x="2844800" y="1919288"/>
            <a:ext cx="2668588" cy="862013"/>
          </a:xfrm>
          <a:prstGeom prst="rect">
            <a:avLst/>
          </a:prstGeom>
          <a:noFill/>
          <a:ln w="9525">
            <a:noFill/>
            <a:miter lim="800000"/>
          </a:ln>
          <a:effectLst/>
        </p:spPr>
        <p:txBody>
          <a:bodyPr lIns="0" tIns="0" rIns="0" bIns="0">
            <a:spAutoFit/>
          </a:bodyPr>
          <a:lstStyle/>
          <a:p>
            <a:pPr marR="0" defTabSz="914400">
              <a:spcBef>
                <a:spcPct val="50000"/>
              </a:spcBef>
              <a:buClrTx/>
              <a:buSzTx/>
              <a:buFontTx/>
              <a:buNone/>
              <a:defRPr/>
            </a:pPr>
            <a:r>
              <a:rPr kumimoji="1" lang="zh-CN" altLang="en-US" kern="1200" cap="none" spc="0" normalizeH="0" baseline="0" noProof="0" smtClean="0">
                <a:effectLst>
                  <a:outerShdw blurRad="38100" dist="38100" dir="2700000" algn="tl">
                    <a:srgbClr val="000000">
                      <a:alpha val="43137"/>
                    </a:srgbClr>
                  </a:outerShdw>
                </a:effectLst>
                <a:latin typeface="Tahoma" panose="020b0604030504040204" pitchFamily="34" charset="0"/>
                <a:ea typeface="黑体" panose="02010609060101010101" pitchFamily="49" charset="-122"/>
                <a:cs typeface="+mn-cs"/>
              </a:rPr>
              <a:t>存在于红光外侧，频率低于可见光</a:t>
            </a:r>
            <a:endParaRPr kumimoji="1" lang="zh-CN" altLang="en-US" kern="1200" cap="none" spc="0" normalizeH="0" baseline="0" noProof="0" smtClean="0">
              <a:effectLst>
                <a:outerShdw blurRad="38100" dist="38100" dir="2700000" algn="tl">
                  <a:srgbClr val="000000">
                    <a:alpha val="43137"/>
                  </a:srgbClr>
                </a:outerShdw>
              </a:effectLst>
              <a:latin typeface="Tahoma" panose="020b0604030504040204" pitchFamily="34" charset="0"/>
              <a:ea typeface="黑体" panose="02010609060101010101" pitchFamily="49" charset="-122"/>
              <a:cs typeface="+mn-cs"/>
            </a:endParaRPr>
          </a:p>
        </p:txBody>
      </p:sp>
      <p:sp>
        <p:nvSpPr>
          <p:cNvPr id="27678" name="Text Box 30" title=""/>
          <p:cNvSpPr txBox="1">
            <a:spLocks noChangeArrowheads="1"/>
          </p:cNvSpPr>
          <p:nvPr/>
        </p:nvSpPr>
        <p:spPr bwMode="auto">
          <a:xfrm>
            <a:off x="2863850" y="3276600"/>
            <a:ext cx="2746375" cy="862013"/>
          </a:xfrm>
          <a:prstGeom prst="rect">
            <a:avLst/>
          </a:prstGeom>
          <a:noFill/>
          <a:ln w="9525">
            <a:noFill/>
            <a:miter lim="800000"/>
          </a:ln>
          <a:effectLst/>
        </p:spPr>
        <p:txBody>
          <a:bodyPr lIns="0" tIns="0" rIns="0" bIns="0">
            <a:spAutoFit/>
          </a:bodyPr>
          <a:lstStyle/>
          <a:p>
            <a:pPr marR="0" defTabSz="914400">
              <a:spcBef>
                <a:spcPct val="50000"/>
              </a:spcBef>
              <a:buClrTx/>
              <a:buSzTx/>
              <a:buFontTx/>
              <a:buNone/>
              <a:defRPr/>
            </a:pPr>
            <a:r>
              <a:rPr kumimoji="1" lang="zh-CN" altLang="en-US" kern="1200" cap="none" spc="0" normalizeH="0" baseline="0" noProof="0" smtClean="0">
                <a:effectLst>
                  <a:outerShdw blurRad="38100" dist="38100" dir="2700000" algn="tl">
                    <a:srgbClr val="000000">
                      <a:alpha val="43137"/>
                    </a:srgbClr>
                  </a:outerShdw>
                </a:effectLst>
                <a:latin typeface="Tahoma" panose="020b0604030504040204" pitchFamily="34" charset="0"/>
                <a:ea typeface="黑体" panose="02010609060101010101" pitchFamily="49" charset="-122"/>
                <a:cs typeface="+mn-cs"/>
              </a:rPr>
              <a:t>存在于紫光外侧，频率高于可见光</a:t>
            </a:r>
            <a:endParaRPr kumimoji="1" lang="zh-CN" altLang="en-US" kern="1200" cap="none" spc="0" normalizeH="0" baseline="0" noProof="0" smtClean="0">
              <a:effectLst>
                <a:outerShdw blurRad="38100" dist="38100" dir="2700000" algn="tl">
                  <a:srgbClr val="000000">
                    <a:alpha val="43137"/>
                  </a:srgbClr>
                </a:outerShdw>
              </a:effectLst>
              <a:latin typeface="Tahoma" panose="020b0604030504040204" pitchFamily="34" charset="0"/>
              <a:ea typeface="黑体" panose="02010609060101010101" pitchFamily="49" charset="-122"/>
              <a:cs typeface="+mn-cs"/>
            </a:endParaRPr>
          </a:p>
        </p:txBody>
      </p:sp>
      <p:sp>
        <p:nvSpPr>
          <p:cNvPr id="27679" name="Text Box 31" title=""/>
          <p:cNvSpPr txBox="1">
            <a:spLocks noChangeArrowheads="1"/>
          </p:cNvSpPr>
          <p:nvPr/>
        </p:nvSpPr>
        <p:spPr bwMode="auto">
          <a:xfrm>
            <a:off x="5916613" y="2362200"/>
            <a:ext cx="2806700" cy="427038"/>
          </a:xfrm>
          <a:prstGeom prst="rect">
            <a:avLst/>
          </a:prstGeom>
          <a:noFill/>
          <a:ln w="9525">
            <a:noFill/>
            <a:miter lim="800000"/>
          </a:ln>
          <a:effectLst/>
        </p:spPr>
        <p:txBody>
          <a:bodyPr lIns="0" tIns="0" rIns="0" bIns="0">
            <a:spAutoFit/>
          </a:bodyPr>
          <a:lstStyle/>
          <a:p>
            <a:pPr marR="0" defTabSz="914400">
              <a:buClrTx/>
              <a:buSzTx/>
              <a:buFontTx/>
              <a:buNone/>
              <a:defRPr/>
            </a:pPr>
            <a:r>
              <a:rPr kumimoji="1" lang="zh-CN" altLang="en-US" kern="1200" cap="none" spc="0" normalizeH="0" baseline="0" noProof="0" smtClean="0">
                <a:effectLst>
                  <a:outerShdw blurRad="38100" dist="38100" dir="2700000" algn="tl">
                    <a:srgbClr val="000000">
                      <a:alpha val="43137"/>
                    </a:srgbClr>
                  </a:outerShdw>
                </a:effectLst>
                <a:latin typeface="Tahoma" panose="020b0604030504040204" pitchFamily="34" charset="0"/>
                <a:ea typeface="黑体" panose="02010609060101010101" pitchFamily="49" charset="-122"/>
                <a:cs typeface="+mn-cs"/>
              </a:rPr>
              <a:t>具有热效应</a:t>
            </a:r>
            <a:endParaRPr kumimoji="1" lang="zh-CN" altLang="en-US" kern="1200" cap="none" spc="0" normalizeH="0" baseline="0" noProof="0" smtClean="0">
              <a:effectLst>
                <a:outerShdw blurRad="38100" dist="38100" dir="2700000" algn="tl">
                  <a:srgbClr val="000000">
                    <a:alpha val="43137"/>
                  </a:srgbClr>
                </a:outerShdw>
              </a:effectLst>
              <a:latin typeface="Tahoma" panose="020b0604030504040204" pitchFamily="34" charset="0"/>
              <a:ea typeface="黑体" panose="02010609060101010101" pitchFamily="49" charset="-122"/>
              <a:cs typeface="+mn-cs"/>
            </a:endParaRPr>
          </a:p>
        </p:txBody>
      </p:sp>
      <p:sp>
        <p:nvSpPr>
          <p:cNvPr id="27680" name="Text Box 32" title=""/>
          <p:cNvSpPr txBox="1">
            <a:spLocks noChangeArrowheads="1"/>
          </p:cNvSpPr>
          <p:nvPr/>
        </p:nvSpPr>
        <p:spPr bwMode="auto">
          <a:xfrm>
            <a:off x="5986463" y="3276600"/>
            <a:ext cx="2640013" cy="1281113"/>
          </a:xfrm>
          <a:prstGeom prst="rect">
            <a:avLst/>
          </a:prstGeom>
          <a:noFill/>
          <a:ln w="9525">
            <a:noFill/>
            <a:miter lim="800000"/>
          </a:ln>
          <a:effectLst/>
        </p:spPr>
        <p:txBody>
          <a:bodyPr lIns="0" tIns="0" rIns="0" bIns="0">
            <a:spAutoFit/>
          </a:bodyPr>
          <a:lstStyle/>
          <a:p>
            <a:pPr marR="0" defTabSz="914400">
              <a:buClrTx/>
              <a:buSzTx/>
              <a:buFontTx/>
              <a:buNone/>
              <a:defRPr/>
            </a:pPr>
            <a:r>
              <a:rPr kumimoji="1" lang="zh-CN" altLang="en-US" kern="1200" cap="none" spc="0" normalizeH="0" baseline="0" noProof="0" smtClean="0">
                <a:effectLst>
                  <a:outerShdw blurRad="38100" dist="38100" dir="2700000" algn="tl">
                    <a:srgbClr val="000000">
                      <a:alpha val="43137"/>
                    </a:srgbClr>
                  </a:outerShdw>
                </a:effectLst>
                <a:latin typeface="Tahoma" panose="020b0604030504040204" pitchFamily="34" charset="0"/>
                <a:ea typeface="黑体" panose="02010609060101010101" pitchFamily="49" charset="-122"/>
                <a:cs typeface="+mn-cs"/>
              </a:rPr>
              <a:t>能使荧光物质发光</a:t>
            </a:r>
            <a:endParaRPr kumimoji="1" lang="zh-CN" altLang="en-US" kern="1200" cap="none" spc="0" normalizeH="0" baseline="0" noProof="0" smtClean="0">
              <a:effectLst>
                <a:outerShdw blurRad="38100" dist="38100" dir="2700000" algn="tl">
                  <a:srgbClr val="000000">
                    <a:alpha val="43137"/>
                  </a:srgbClr>
                </a:outerShdw>
              </a:effectLst>
              <a:latin typeface="Tahoma" panose="020b0604030504040204" pitchFamily="34" charset="0"/>
              <a:ea typeface="黑体" panose="02010609060101010101" pitchFamily="49" charset="-122"/>
              <a:cs typeface="+mn-cs"/>
            </a:endParaRPr>
          </a:p>
          <a:p>
            <a:pPr marR="0" defTabSz="914400">
              <a:buClrTx/>
              <a:buSzTx/>
              <a:buFontTx/>
              <a:buNone/>
              <a:defRPr/>
            </a:pPr>
            <a:r>
              <a:rPr kumimoji="1" lang="zh-CN" altLang="en-US" kern="1200" cap="none" spc="0" normalizeH="0" baseline="0" noProof="0" smtClean="0">
                <a:effectLst>
                  <a:outerShdw blurRad="38100" dist="38100" dir="2700000" algn="tl">
                    <a:srgbClr val="000000">
                      <a:alpha val="43137"/>
                    </a:srgbClr>
                  </a:outerShdw>
                </a:effectLst>
                <a:latin typeface="Tahoma" panose="020b0604030504040204" pitchFamily="34" charset="0"/>
                <a:ea typeface="黑体" panose="02010609060101010101" pitchFamily="49" charset="-122"/>
                <a:cs typeface="+mn-cs"/>
              </a:rPr>
              <a:t>能灭菌</a:t>
            </a:r>
            <a:endParaRPr kumimoji="1" lang="zh-CN" altLang="en-US" kern="1200" cap="none" spc="0" normalizeH="0" baseline="0" noProof="0" smtClean="0">
              <a:effectLst>
                <a:outerShdw blurRad="38100" dist="38100" dir="2700000" algn="tl">
                  <a:srgbClr val="000000">
                    <a:alpha val="43137"/>
                  </a:srgbClr>
                </a:outerShdw>
              </a:effectLst>
              <a:latin typeface="Tahoma" panose="020b0604030504040204" pitchFamily="34" charset="0"/>
              <a:ea typeface="黑体" panose="02010609060101010101" pitchFamily="49" charset="-122"/>
              <a:cs typeface="+mn-cs"/>
            </a:endParaRPr>
          </a:p>
        </p:txBody>
      </p:sp>
      <p:sp>
        <p:nvSpPr>
          <p:cNvPr id="27681" name="Text Box 33" title=""/>
          <p:cNvSpPr txBox="1">
            <a:spLocks noChangeArrowheads="1"/>
          </p:cNvSpPr>
          <p:nvPr/>
        </p:nvSpPr>
        <p:spPr bwMode="auto">
          <a:xfrm>
            <a:off x="8858250" y="1828800"/>
            <a:ext cx="3143250" cy="1281113"/>
          </a:xfrm>
          <a:prstGeom prst="rect">
            <a:avLst/>
          </a:prstGeom>
          <a:noFill/>
          <a:ln w="9525">
            <a:noFill/>
            <a:miter lim="800000"/>
          </a:ln>
          <a:effectLst/>
        </p:spPr>
        <p:txBody>
          <a:bodyPr lIns="0" tIns="0" rIns="0" bIns="0">
            <a:spAutoFit/>
          </a:bodyPr>
          <a:lstStyle/>
          <a:p>
            <a:pPr marR="0" defTabSz="914400">
              <a:buClrTx/>
              <a:buSzTx/>
              <a:buFontTx/>
              <a:buNone/>
              <a:defRPr/>
            </a:pPr>
            <a:r>
              <a:rPr kumimoji="1" lang="zh-CN" altLang="en-US" kern="1200" cap="none" spc="0" normalizeH="0" baseline="0" noProof="0" smtClean="0">
                <a:effectLst>
                  <a:outerShdw blurRad="38100" dist="38100" dir="2700000" algn="tl">
                    <a:srgbClr val="000000">
                      <a:alpha val="43137"/>
                    </a:srgbClr>
                  </a:outerShdw>
                </a:effectLst>
                <a:latin typeface="Tahoma" panose="020b0604030504040204" pitchFamily="34" charset="0"/>
                <a:ea typeface="黑体" panose="02010609060101010101" pitchFamily="49" charset="-122"/>
                <a:cs typeface="+mn-cs"/>
              </a:rPr>
              <a:t>红外探测器</a:t>
            </a:r>
            <a:endParaRPr kumimoji="1" lang="zh-CN" altLang="en-US" kern="1200" cap="none" spc="0" normalizeH="0" baseline="0" noProof="0" smtClean="0">
              <a:effectLst>
                <a:outerShdw blurRad="38100" dist="38100" dir="2700000" algn="tl">
                  <a:srgbClr val="000000">
                    <a:alpha val="43137"/>
                  </a:srgbClr>
                </a:outerShdw>
              </a:effectLst>
              <a:latin typeface="Tahoma" panose="020b0604030504040204" pitchFamily="34" charset="0"/>
              <a:ea typeface="黑体" panose="02010609060101010101" pitchFamily="49" charset="-122"/>
              <a:cs typeface="+mn-cs"/>
            </a:endParaRPr>
          </a:p>
          <a:p>
            <a:pPr marR="0" defTabSz="914400">
              <a:buClrTx/>
              <a:buSzTx/>
              <a:buFontTx/>
              <a:buNone/>
              <a:defRPr/>
            </a:pPr>
            <a:r>
              <a:rPr kumimoji="1" lang="zh-CN" altLang="en-US" kern="1200" cap="none" spc="0" normalizeH="0" baseline="0" noProof="0" smtClean="0">
                <a:effectLst>
                  <a:outerShdw blurRad="38100" dist="38100" dir="2700000" algn="tl">
                    <a:srgbClr val="000000">
                      <a:alpha val="43137"/>
                    </a:srgbClr>
                  </a:outerShdw>
                </a:effectLst>
                <a:latin typeface="Tahoma" panose="020b0604030504040204" pitchFamily="34" charset="0"/>
                <a:ea typeface="黑体" panose="02010609060101010101" pitchFamily="49" charset="-122"/>
                <a:cs typeface="+mn-cs"/>
              </a:rPr>
              <a:t>红外照相机</a:t>
            </a:r>
            <a:endParaRPr kumimoji="1" lang="zh-CN" altLang="en-US" kern="1200" cap="none" spc="0" normalizeH="0" baseline="0" noProof="0" smtClean="0">
              <a:effectLst>
                <a:outerShdw blurRad="38100" dist="38100" dir="2700000" algn="tl">
                  <a:srgbClr val="000000">
                    <a:alpha val="43137"/>
                  </a:srgbClr>
                </a:outerShdw>
              </a:effectLst>
              <a:latin typeface="Tahoma" panose="020b0604030504040204" pitchFamily="34" charset="0"/>
              <a:ea typeface="黑体" panose="02010609060101010101" pitchFamily="49" charset="-122"/>
              <a:cs typeface="+mn-cs"/>
            </a:endParaRPr>
          </a:p>
          <a:p>
            <a:pPr marR="0" defTabSz="914400">
              <a:buClrTx/>
              <a:buSzTx/>
              <a:buFontTx/>
              <a:buNone/>
              <a:defRPr/>
            </a:pPr>
            <a:r>
              <a:rPr kumimoji="1" lang="zh-CN" altLang="en-US" kern="1200" cap="none" spc="0" normalizeH="0" baseline="0" noProof="0" smtClean="0">
                <a:effectLst>
                  <a:outerShdw blurRad="38100" dist="38100" dir="2700000" algn="tl">
                    <a:srgbClr val="000000">
                      <a:alpha val="43137"/>
                    </a:srgbClr>
                  </a:outerShdw>
                </a:effectLst>
                <a:latin typeface="Tahoma" panose="020b0604030504040204" pitchFamily="34" charset="0"/>
                <a:ea typeface="黑体" panose="02010609060101010101" pitchFamily="49" charset="-122"/>
                <a:cs typeface="+mn-cs"/>
              </a:rPr>
              <a:t>红外夜视仪</a:t>
            </a:r>
            <a:r>
              <a:rPr kumimoji="1" lang="en-US" altLang="zh-CN"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a:t>
            </a:r>
            <a:endParaRPr kumimoji="1" lang="en-US" altLang="zh-CN" kern="1200" cap="none" spc="0" normalizeH="0" baseline="0" noProof="0" smtClean="0">
              <a:effectLst>
                <a:outerShdw blurRad="38100" dist="38100" dir="2700000" algn="tl">
                  <a:srgbClr val="000000">
                    <a:alpha val="43137"/>
                  </a:srgbClr>
                </a:outerShdw>
              </a:effectLst>
              <a:latin typeface="Tahoma" panose="020b0604030504040204" pitchFamily="34" charset="0"/>
              <a:ea typeface="黑体" panose="02010609060101010101" pitchFamily="49" charset="-122"/>
              <a:cs typeface="+mn-cs"/>
            </a:endParaRPr>
          </a:p>
        </p:txBody>
      </p:sp>
      <p:sp>
        <p:nvSpPr>
          <p:cNvPr id="27682" name="Text Box 34" title=""/>
          <p:cNvSpPr txBox="1">
            <a:spLocks noChangeArrowheads="1"/>
          </p:cNvSpPr>
          <p:nvPr/>
        </p:nvSpPr>
        <p:spPr bwMode="auto">
          <a:xfrm>
            <a:off x="8877300" y="3290888"/>
            <a:ext cx="2930525" cy="1281113"/>
          </a:xfrm>
          <a:prstGeom prst="rect">
            <a:avLst/>
          </a:prstGeom>
          <a:noFill/>
          <a:ln w="9525">
            <a:noFill/>
            <a:miter lim="800000"/>
          </a:ln>
          <a:effectLst/>
        </p:spPr>
        <p:txBody>
          <a:bodyPr lIns="0" tIns="0" rIns="0" bIns="0">
            <a:spAutoFit/>
          </a:bodyPr>
          <a:lstStyle/>
          <a:p>
            <a:pPr marR="0" defTabSz="914400">
              <a:buClrTx/>
              <a:buSzTx/>
              <a:buFontTx/>
              <a:buNone/>
              <a:defRPr/>
            </a:pPr>
            <a:r>
              <a:rPr kumimoji="1" lang="zh-CN" altLang="en-US" kern="1200" cap="none" spc="0" normalizeH="0" baseline="0" noProof="0" smtClean="0">
                <a:effectLst>
                  <a:outerShdw blurRad="38100" dist="38100" dir="2700000" algn="tl">
                    <a:srgbClr val="000000">
                      <a:alpha val="43137"/>
                    </a:srgbClr>
                  </a:outerShdw>
                </a:effectLst>
                <a:latin typeface="Tahoma" panose="020b0604030504040204" pitchFamily="34" charset="0"/>
                <a:ea typeface="黑体" panose="02010609060101010101" pitchFamily="49" charset="-122"/>
                <a:cs typeface="+mn-cs"/>
              </a:rPr>
              <a:t>验钞机</a:t>
            </a:r>
            <a:endParaRPr kumimoji="1" lang="zh-CN" altLang="en-US" kern="1200" cap="none" spc="0" normalizeH="0" baseline="0" noProof="0" smtClean="0">
              <a:effectLst>
                <a:outerShdw blurRad="38100" dist="38100" dir="2700000" algn="tl">
                  <a:srgbClr val="000000">
                    <a:alpha val="43137"/>
                  </a:srgbClr>
                </a:outerShdw>
              </a:effectLst>
              <a:latin typeface="Tahoma" panose="020b0604030504040204" pitchFamily="34" charset="0"/>
              <a:ea typeface="黑体" panose="02010609060101010101" pitchFamily="49" charset="-122"/>
              <a:cs typeface="+mn-cs"/>
            </a:endParaRPr>
          </a:p>
          <a:p>
            <a:pPr marR="0" defTabSz="914400">
              <a:buClrTx/>
              <a:buSzTx/>
              <a:buFontTx/>
              <a:buNone/>
              <a:defRPr/>
            </a:pPr>
            <a:r>
              <a:rPr kumimoji="1" lang="zh-CN" altLang="en-US" kern="1200" cap="none" spc="0" normalizeH="0" baseline="0" noProof="0" smtClean="0">
                <a:effectLst>
                  <a:outerShdw blurRad="38100" dist="38100" dir="2700000" algn="tl">
                    <a:srgbClr val="000000">
                      <a:alpha val="43137"/>
                    </a:srgbClr>
                  </a:outerShdw>
                </a:effectLst>
                <a:latin typeface="Tahoma" panose="020b0604030504040204" pitchFamily="34" charset="0"/>
                <a:ea typeface="黑体" panose="02010609060101010101" pitchFamily="49" charset="-122"/>
                <a:cs typeface="+mn-cs"/>
              </a:rPr>
              <a:t>紫外灭菌灯</a:t>
            </a:r>
            <a:endParaRPr kumimoji="1" lang="zh-CN" altLang="en-US" kern="1200" cap="none" spc="0" normalizeH="0" baseline="0" noProof="0" smtClean="0">
              <a:effectLst>
                <a:outerShdw blurRad="38100" dist="38100" dir="2700000" algn="tl">
                  <a:srgbClr val="000000">
                    <a:alpha val="43137"/>
                  </a:srgbClr>
                </a:outerShdw>
              </a:effectLst>
              <a:latin typeface="Tahoma" panose="020b0604030504040204" pitchFamily="34" charset="0"/>
              <a:ea typeface="黑体" panose="02010609060101010101" pitchFamily="49" charset="-122"/>
              <a:cs typeface="+mn-cs"/>
            </a:endParaRPr>
          </a:p>
          <a:p>
            <a:pPr marR="0" defTabSz="914400">
              <a:buClrTx/>
              <a:buSzTx/>
              <a:buFontTx/>
              <a:buNone/>
              <a:defRPr/>
            </a:pPr>
            <a:r>
              <a:rPr kumimoji="1" lang="en-US" altLang="zh-CN"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a:t>
            </a:r>
            <a:endParaRPr kumimoji="1" lang="en-US" altLang="zh-CN" kern="1200" cap="none" spc="0" normalizeH="0" baseline="0" noProof="0" smtClean="0">
              <a:effectLst>
                <a:outerShdw blurRad="38100" dist="38100" dir="2700000" algn="tl">
                  <a:srgbClr val="000000">
                    <a:alpha val="43137"/>
                  </a:srgbClr>
                </a:outerShdw>
              </a:effectLst>
              <a:latin typeface="Tahoma" panose="020b0604030504040204" pitchFamily="34" charset="0"/>
              <a:ea typeface="黑体" panose="02010609060101010101" pitchFamily="49" charset="-122"/>
              <a:cs typeface="+mn-cs"/>
            </a:endParaRPr>
          </a:p>
        </p:txBody>
      </p:sp>
      <p:sp>
        <p:nvSpPr>
          <p:cNvPr id="12322" name="Text Box 36" title=""/>
          <p:cNvSpPr txBox="1"/>
          <p:nvPr/>
        </p:nvSpPr>
        <p:spPr>
          <a:xfrm>
            <a:off x="254000" y="152400"/>
            <a:ext cx="2667000" cy="583565"/>
          </a:xfrm>
          <a:prstGeom prst="rect">
            <a:avLst/>
          </a:prstGeom>
          <a:solidFill>
            <a:srgbClr val="FF0000"/>
          </a:solidFill>
          <a:ln w="9525">
            <a:noFill/>
          </a:ln>
        </p:spPr>
        <p:txBody>
          <a:bodyPr anchor="t" anchorCtr="0">
            <a:spAutoFit/>
          </a:bodyPr>
          <a:lstStyle/>
          <a:p>
            <a:pPr algn="ctr"/>
            <a:r>
              <a:rPr lang="zh-CN" altLang="en-US" sz="3200">
                <a:solidFill>
                  <a:schemeClr val="bg1"/>
                </a:solidFill>
                <a:latin typeface="Arial" panose="020b0604020202020204" pitchFamily="34" charset="0"/>
                <a:ea typeface="黑体" panose="02010609060101010101" pitchFamily="49" charset="-122"/>
              </a:rPr>
              <a:t>课堂小结</a:t>
            </a:r>
            <a:endParaRPr lang="zh-CN" altLang="en-US" sz="3200">
              <a:solidFill>
                <a:schemeClr val="bg1"/>
              </a:solidFill>
              <a:latin typeface="Arial" panose="020b0604020202020204" pitchFamily="34" charset="0"/>
              <a:ea typeface="黑体" panose="02010609060101010101" pitchFamily="49" charset="-122"/>
            </a:endParaRPr>
          </a:p>
        </p:txBody>
      </p:sp>
      <p:pic>
        <p:nvPicPr>
          <p:cNvPr id="27686" name="Picture 38" title=""/>
          <p:cNvPicPr>
            <a:picLocks noChangeAspect="1"/>
          </p:cNvPicPr>
          <p:nvPr/>
        </p:nvPicPr>
        <p:blipFill>
          <a:blip r:embed="rId2"/>
          <a:srcRect l="36122" t="40889" r="13878" b="19112"/>
          <a:stretch>
            <a:fillRect/>
          </a:stretch>
        </p:blipFill>
        <p:spPr>
          <a:xfrm>
            <a:off x="711200" y="4724400"/>
            <a:ext cx="10668000" cy="2133600"/>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67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67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67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67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68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681"/>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7682"/>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27686"/>
                                        </p:tgtEl>
                                        <p:attrNameLst>
                                          <p:attrName>style.visibility</p:attrName>
                                        </p:attrNameLst>
                                      </p:cBhvr>
                                      <p:to>
                                        <p:strVal val="visible"/>
                                      </p:to>
                                    </p:set>
                                    <p:animEffect transition="in" filter="blinds(horizontal)">
                                      <p:cBhvr>
                                        <p:cTn id="35" dur="500"/>
                                        <p:tgtEl>
                                          <p:spTgt spid="276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76" grpId="0"/>
      <p:bldP spid="27677" grpId="0"/>
      <p:bldP spid="27678" grpId="0"/>
      <p:bldP spid="27679" grpId="0"/>
      <p:bldP spid="27680" grpId="0"/>
      <p:bldP spid="27681" grpId="0"/>
      <p:bldP spid="27682" grpId="0"/>
    </p:bldLst>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文本框 1" title=""/>
          <p:cNvSpPr txBox="1"/>
          <p:nvPr/>
        </p:nvSpPr>
        <p:spPr>
          <a:xfrm>
            <a:off x="100965" y="759460"/>
            <a:ext cx="12046585" cy="5384165"/>
          </a:xfrm>
          <a:prstGeom prst="rect">
            <a:avLst/>
          </a:prstGeom>
          <a:noFill/>
        </p:spPr>
        <p:txBody>
          <a:bodyPr wrap="square" rtlCol="0">
            <a:noAutofit/>
          </a:bodyPr>
          <a:lstStyle/>
          <a:p>
            <a:pPr marL="361950" indent="-361950">
              <a:lnSpc>
                <a:spcPct val="120000"/>
              </a:lnSpc>
              <a:spcBef>
                <a:spcPct val="0"/>
              </a:spcBef>
              <a:spcAft>
                <a:spcPct val="0"/>
              </a:spcAft>
            </a:pPr>
            <a:r>
              <a:rPr lang="en-US" altLang="zh-CN"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1</a:t>
            </a:r>
            <a:r>
              <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．关于不可见光和不可听声，下列说法中正确的是（　　）</a:t>
            </a:r>
            <a:endPar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361950" indent="74295">
              <a:lnSpc>
                <a:spcPct val="120000"/>
              </a:lnSpc>
              <a:spcBef>
                <a:spcPct val="0"/>
              </a:spcBef>
              <a:spcAft>
                <a:spcPct val="0"/>
              </a:spcAft>
            </a:pPr>
            <a:r>
              <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A．人能够听到次声波	</a:t>
            </a:r>
            <a:endPar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361950" indent="74295">
              <a:lnSpc>
                <a:spcPct val="120000"/>
              </a:lnSpc>
              <a:spcBef>
                <a:spcPct val="0"/>
              </a:spcBef>
              <a:spcAft>
                <a:spcPct val="0"/>
              </a:spcAft>
            </a:pPr>
            <a:r>
              <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B．红外线能使荧光物质发光	</a:t>
            </a:r>
            <a:endPar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361950" indent="74295">
              <a:lnSpc>
                <a:spcPct val="120000"/>
              </a:lnSpc>
              <a:spcBef>
                <a:spcPct val="0"/>
              </a:spcBef>
              <a:spcAft>
                <a:spcPct val="0"/>
              </a:spcAft>
            </a:pPr>
            <a:r>
              <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C．超声波具有能量，医学上可用来粉碎结石	</a:t>
            </a:r>
            <a:endPar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361950" indent="74295">
              <a:lnSpc>
                <a:spcPct val="120000"/>
              </a:lnSpc>
              <a:spcBef>
                <a:spcPct val="0"/>
              </a:spcBef>
              <a:spcAft>
                <a:spcPct val="0"/>
              </a:spcAft>
            </a:pPr>
            <a:r>
              <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D．电视机的遥控器靠紫外线来实现对电视机的控制</a:t>
            </a:r>
            <a:endPar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361950" indent="-361950">
              <a:lnSpc>
                <a:spcPct val="120000"/>
              </a:lnSpc>
              <a:spcBef>
                <a:spcPct val="0"/>
              </a:spcBef>
              <a:spcAft>
                <a:spcPct val="0"/>
              </a:spcAft>
            </a:pPr>
            <a:r>
              <a:rPr lang="en-US" altLang="zh-CN"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2</a:t>
            </a:r>
            <a:r>
              <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．在使用下列设备中，其中使用到紫外线的是（　　）</a:t>
            </a:r>
            <a:endPar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361950" indent="31750">
              <a:lnSpc>
                <a:spcPct val="120000"/>
              </a:lnSpc>
              <a:spcBef>
                <a:spcPct val="0"/>
              </a:spcBef>
              <a:spcAft>
                <a:spcPct val="0"/>
              </a:spcAft>
            </a:pPr>
            <a:r>
              <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①冬天家里洗澡时，采用浴霸取暖；</a:t>
            </a:r>
            <a:endPar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361950" indent="31750">
              <a:lnSpc>
                <a:spcPct val="120000"/>
              </a:lnSpc>
              <a:spcBef>
                <a:spcPct val="0"/>
              </a:spcBef>
              <a:spcAft>
                <a:spcPct val="0"/>
              </a:spcAft>
            </a:pPr>
            <a:r>
              <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②家用消毒柜或卤菜店用灭菌灯；</a:t>
            </a:r>
            <a:endPar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361950" indent="31750">
              <a:lnSpc>
                <a:spcPct val="120000"/>
              </a:lnSpc>
              <a:spcBef>
                <a:spcPct val="0"/>
              </a:spcBef>
              <a:spcAft>
                <a:spcPct val="0"/>
              </a:spcAft>
            </a:pPr>
            <a:r>
              <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③验钞机发光的灯能检验纸币的真伪；</a:t>
            </a:r>
            <a:endPar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361950" indent="31750">
              <a:lnSpc>
                <a:spcPct val="120000"/>
              </a:lnSpc>
              <a:spcBef>
                <a:spcPct val="0"/>
              </a:spcBef>
              <a:spcAft>
                <a:spcPct val="0"/>
              </a:spcAft>
            </a:pPr>
            <a:r>
              <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④夜视仪进行侦察的原理；</a:t>
            </a:r>
            <a:endPar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361950" indent="-361950">
              <a:lnSpc>
                <a:spcPct val="120000"/>
              </a:lnSpc>
              <a:spcBef>
                <a:spcPct val="0"/>
              </a:spcBef>
              <a:spcAft>
                <a:spcPct val="0"/>
              </a:spcAft>
            </a:pPr>
            <a:r>
              <a:rPr lang="en-US" altLang="zh-CN"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a:t>
            </a:r>
            <a:r>
              <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A．①②③	</a:t>
            </a:r>
            <a:r>
              <a:rPr lang="en-US" altLang="zh-CN"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a:t>
            </a:r>
            <a:r>
              <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B．②③	</a:t>
            </a:r>
            <a:r>
              <a:rPr lang="en-US" altLang="zh-CN"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a:t>
            </a:r>
            <a:r>
              <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C．③④	</a:t>
            </a:r>
            <a:r>
              <a:rPr lang="en-US" altLang="zh-CN"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a:t>
            </a:r>
            <a:r>
              <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D．①④</a:t>
            </a:r>
            <a:endParaRPr lang="zh-CN" alt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p:txBody>
      </p:sp>
      <p:sp>
        <p:nvSpPr>
          <p:cNvPr id="7177" name="Text Box 2" title=""/>
          <p:cNvSpPr txBox="1"/>
          <p:nvPr/>
        </p:nvSpPr>
        <p:spPr>
          <a:xfrm>
            <a:off x="254000" y="152400"/>
            <a:ext cx="2667000" cy="583565"/>
          </a:xfrm>
          <a:prstGeom prst="rect">
            <a:avLst/>
          </a:prstGeom>
          <a:solidFill>
            <a:srgbClr val="FF0000"/>
          </a:solidFill>
          <a:ln w="9525">
            <a:noFill/>
          </a:ln>
        </p:spPr>
        <p:txBody>
          <a:bodyPr anchor="t" anchorCtr="0">
            <a:spAutoFit/>
          </a:bodyPr>
          <a:lstStyle/>
          <a:p>
            <a:pPr algn="ctr"/>
            <a:r>
              <a:rPr lang="zh-CN" altLang="en-US" sz="3200">
                <a:solidFill>
                  <a:schemeClr val="bg1"/>
                </a:solidFill>
                <a:latin typeface="Arial" panose="020b0604020202020204" pitchFamily="34" charset="0"/>
                <a:ea typeface="黑体" panose="02010609060101010101" pitchFamily="49" charset="-122"/>
              </a:rPr>
              <a:t>检测反馈</a:t>
            </a:r>
            <a:endParaRPr lang="zh-CN" altLang="en-US" sz="3200">
              <a:solidFill>
                <a:schemeClr val="bg1"/>
              </a:solidFill>
              <a:latin typeface="Arial" panose="020b0604020202020204" pitchFamily="34" charset="0"/>
              <a:ea typeface="黑体" panose="02010609060101010101" pitchFamily="49" charset="-122"/>
            </a:endParaRPr>
          </a:p>
        </p:txBody>
      </p:sp>
      <p:sp>
        <p:nvSpPr>
          <p:cNvPr id="7" name="Rectangle 25" title=""/>
          <p:cNvSpPr>
            <a:spLocks noChangeArrowheads="1"/>
          </p:cNvSpPr>
          <p:nvPr/>
        </p:nvSpPr>
        <p:spPr bwMode="auto">
          <a:xfrm>
            <a:off x="8086725" y="828040"/>
            <a:ext cx="535305" cy="491490"/>
          </a:xfrm>
          <a:prstGeom prst="rect">
            <a:avLst/>
          </a:prstGeom>
          <a:noFill/>
          <a:ln>
            <a:noFill/>
          </a:ln>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zh-CN" sz="2600" b="1" i="0" u="none" strike="noStrike" kern="1200" cap="none" spc="0" normalizeH="0" baseline="0" noProof="0">
                <a:ln>
                  <a:noFill/>
                </a:ln>
                <a:solidFill>
                  <a:srgbClr val="FF0000"/>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rPr>
              <a:t>C</a:t>
            </a:r>
            <a:endParaRPr kumimoji="1" lang="en-US" altLang="zh-CN" sz="2600" b="1" i="0" u="none" strike="noStrike" kern="1200" cap="none" spc="0" normalizeH="0" baseline="0" noProof="0">
              <a:ln>
                <a:noFill/>
              </a:ln>
              <a:solidFill>
                <a:srgbClr val="FF0000"/>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 name="Rectangle 25" title=""/>
          <p:cNvSpPr>
            <a:spLocks noChangeArrowheads="1"/>
          </p:cNvSpPr>
          <p:nvPr/>
        </p:nvSpPr>
        <p:spPr bwMode="auto">
          <a:xfrm>
            <a:off x="7416165" y="3206115"/>
            <a:ext cx="535305" cy="491490"/>
          </a:xfrm>
          <a:prstGeom prst="rect">
            <a:avLst/>
          </a:prstGeom>
          <a:noFill/>
          <a:ln>
            <a:noFill/>
          </a:ln>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zh-CN" sz="2600" b="1" i="0" u="none" strike="noStrike" kern="1200" cap="none" spc="0" normalizeH="0" baseline="0" noProof="0">
                <a:ln>
                  <a:noFill/>
                </a:ln>
                <a:solidFill>
                  <a:srgbClr val="FF0000"/>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rPr>
              <a:t>B</a:t>
            </a:r>
            <a:endParaRPr kumimoji="1" lang="en-US" altLang="zh-CN" sz="2600" b="1" i="0" u="none" strike="noStrike" kern="1200" cap="none" spc="0" normalizeH="0" baseline="0" noProof="0">
              <a:ln>
                <a:noFill/>
              </a:ln>
              <a:solidFill>
                <a:srgbClr val="FF0000"/>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 grpId="0" animBg="1"/>
    </p:bldLst>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文本框 1" title=""/>
          <p:cNvSpPr txBox="1"/>
          <p:nvPr/>
        </p:nvSpPr>
        <p:spPr>
          <a:xfrm>
            <a:off x="100965" y="759460"/>
            <a:ext cx="12046585" cy="5831205"/>
          </a:xfrm>
          <a:prstGeom prst="rect">
            <a:avLst/>
          </a:prstGeom>
          <a:noFill/>
        </p:spPr>
        <p:txBody>
          <a:bodyPr wrap="square" rtlCol="0">
            <a:noAutofit/>
          </a:bodyPr>
          <a:lstStyle/>
          <a:p>
            <a:pPr marL="361950" indent="-361950">
              <a:lnSpc>
                <a:spcPct val="120000"/>
              </a:lnSpc>
              <a:spcBef>
                <a:spcPct val="0"/>
              </a:spcBef>
              <a:spcAft>
                <a:spcPct val="0"/>
              </a:spcAft>
            </a:pPr>
            <a:r>
              <a:rPr 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3</a:t>
            </a:r>
            <a:r>
              <a:rPr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．关于红外线和紫外线，下列说法正确的是（　　）</a:t>
            </a:r>
            <a:endParaRPr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361950" indent="116840">
              <a:lnSpc>
                <a:spcPct val="120000"/>
              </a:lnSpc>
              <a:spcBef>
                <a:spcPct val="0"/>
              </a:spcBef>
              <a:spcAft>
                <a:spcPct val="0"/>
              </a:spcAft>
            </a:pPr>
            <a:r>
              <a:rPr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①家用消毒柜的灭菌灯是利用红外线进行消毒的</a:t>
            </a:r>
            <a:endParaRPr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361950" indent="116840">
              <a:lnSpc>
                <a:spcPct val="120000"/>
              </a:lnSpc>
              <a:spcBef>
                <a:spcPct val="0"/>
              </a:spcBef>
              <a:spcAft>
                <a:spcPct val="0"/>
              </a:spcAft>
            </a:pPr>
            <a:r>
              <a:rPr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②电视机的遥控器是利用红外线进行遥控的</a:t>
            </a:r>
            <a:endParaRPr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361950" indent="116840">
              <a:lnSpc>
                <a:spcPct val="120000"/>
              </a:lnSpc>
              <a:spcBef>
                <a:spcPct val="0"/>
              </a:spcBef>
              <a:spcAft>
                <a:spcPct val="0"/>
              </a:spcAft>
            </a:pPr>
            <a:r>
              <a:rPr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③验钞机是利用紫外线来鉴别钞票真伪的</a:t>
            </a:r>
            <a:endParaRPr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361950" indent="116840">
              <a:lnSpc>
                <a:spcPct val="120000"/>
              </a:lnSpc>
              <a:spcBef>
                <a:spcPct val="0"/>
              </a:spcBef>
              <a:spcAft>
                <a:spcPct val="0"/>
              </a:spcAft>
            </a:pPr>
            <a:r>
              <a:rPr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④红外线、紫外线均不可以在真空中传播</a:t>
            </a:r>
            <a:endParaRPr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361950" indent="-361950">
              <a:lnSpc>
                <a:spcPct val="120000"/>
              </a:lnSpc>
              <a:spcBef>
                <a:spcPct val="0"/>
              </a:spcBef>
              <a:spcAft>
                <a:spcPct val="0"/>
              </a:spcAft>
            </a:pPr>
            <a:r>
              <a:rPr 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a:t>
            </a:r>
            <a:r>
              <a:rPr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A．只有①②	</a:t>
            </a:r>
            <a:r>
              <a:rPr 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a:t>
            </a:r>
            <a:r>
              <a:rPr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B．只有②③	</a:t>
            </a:r>
            <a:r>
              <a:rPr 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a:t>
            </a:r>
            <a:r>
              <a:rPr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C．只有③④	</a:t>
            </a:r>
            <a:r>
              <a:rPr 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a:t>
            </a:r>
            <a:r>
              <a:rPr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D．只有①④</a:t>
            </a:r>
            <a:endParaRPr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361950" indent="-361950">
              <a:lnSpc>
                <a:spcPct val="120000"/>
              </a:lnSpc>
              <a:spcBef>
                <a:spcPct val="0"/>
              </a:spcBef>
              <a:spcAft>
                <a:spcPct val="0"/>
              </a:spcAft>
            </a:pPr>
            <a:r>
              <a:rPr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4．如图所示，一束太阳光通过三棱镜后，在光屏上会形成一条彩色光带（AB区域），白色光屏A处我们看到的是</a:t>
            </a:r>
            <a:r>
              <a:rPr 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_______</a:t>
            </a:r>
            <a:r>
              <a:rPr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光。用温度计分别在①、②、③不同区域测温，发现温度计放在</a:t>
            </a:r>
            <a:r>
              <a:rPr 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__________</a:t>
            </a:r>
            <a:r>
              <a:rPr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（选填“①”</a:t>
            </a:r>
            <a:endParaRPr 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361950" indent="-361950">
              <a:lnSpc>
                <a:spcPct val="120000"/>
              </a:lnSpc>
              <a:spcBef>
                <a:spcPct val="0"/>
              </a:spcBef>
              <a:spcAft>
                <a:spcPct val="0"/>
              </a:spcAft>
            </a:pPr>
            <a:r>
              <a:rPr 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a:t>
            </a:r>
            <a:r>
              <a:rPr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“②”或“③”）区域时温度计示数上升</a:t>
            </a:r>
            <a:r>
              <a:rPr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的较快；</a:t>
            </a:r>
            <a:endParaRPr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361950" indent="-361950">
              <a:lnSpc>
                <a:spcPct val="120000"/>
              </a:lnSpc>
              <a:spcBef>
                <a:spcPct val="0"/>
              </a:spcBef>
              <a:spcAft>
                <a:spcPct val="0"/>
              </a:spcAft>
            </a:pPr>
            <a:r>
              <a:rPr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a:t>
            </a:r>
            <a:r>
              <a:rPr 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a:t>
            </a:r>
            <a:r>
              <a:rPr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图中能使荧光物质发光的光在</a:t>
            </a:r>
            <a:r>
              <a:rPr 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_________</a:t>
            </a:r>
            <a:endParaRPr 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361950" indent="-361950">
              <a:lnSpc>
                <a:spcPct val="120000"/>
              </a:lnSpc>
              <a:spcBef>
                <a:spcPct val="0"/>
              </a:spcBef>
              <a:spcAft>
                <a:spcPct val="0"/>
              </a:spcAft>
            </a:pPr>
            <a:r>
              <a:rPr lang="en-US"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a:t>
            </a:r>
            <a:r>
              <a:rPr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（选填“①”“②”或“③”）区域。</a:t>
            </a:r>
            <a:endParaRPr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361950" indent="-361950">
              <a:lnSpc>
                <a:spcPct val="120000"/>
              </a:lnSpc>
              <a:spcBef>
                <a:spcPct val="0"/>
              </a:spcBef>
              <a:spcAft>
                <a:spcPct val="0"/>
              </a:spcAft>
            </a:pPr>
            <a:endParaRPr sz="260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p:txBody>
      </p:sp>
      <p:sp>
        <p:nvSpPr>
          <p:cNvPr id="7177" name="Text Box 2" title=""/>
          <p:cNvSpPr txBox="1"/>
          <p:nvPr/>
        </p:nvSpPr>
        <p:spPr>
          <a:xfrm>
            <a:off x="254000" y="152400"/>
            <a:ext cx="2667000" cy="583565"/>
          </a:xfrm>
          <a:prstGeom prst="rect">
            <a:avLst/>
          </a:prstGeom>
          <a:solidFill>
            <a:srgbClr val="FF0000"/>
          </a:solidFill>
          <a:ln w="9525">
            <a:noFill/>
          </a:ln>
        </p:spPr>
        <p:txBody>
          <a:bodyPr anchor="t" anchorCtr="0">
            <a:spAutoFit/>
          </a:bodyPr>
          <a:lstStyle/>
          <a:p>
            <a:pPr algn="ctr"/>
            <a:r>
              <a:rPr lang="zh-CN" altLang="en-US" sz="3200">
                <a:solidFill>
                  <a:schemeClr val="bg1"/>
                </a:solidFill>
                <a:latin typeface="Arial" panose="020b0604020202020204" pitchFamily="34" charset="0"/>
                <a:ea typeface="黑体" panose="02010609060101010101" pitchFamily="49" charset="-122"/>
              </a:rPr>
              <a:t>检测反馈</a:t>
            </a:r>
            <a:endParaRPr lang="zh-CN" altLang="en-US" sz="3200">
              <a:solidFill>
                <a:schemeClr val="bg1"/>
              </a:solidFill>
              <a:latin typeface="Arial" panose="020b0604020202020204" pitchFamily="34" charset="0"/>
              <a:ea typeface="黑体" panose="02010609060101010101" pitchFamily="49" charset="-122"/>
            </a:endParaRPr>
          </a:p>
        </p:txBody>
      </p:sp>
      <p:pic>
        <p:nvPicPr>
          <p:cNvPr id="3" name="图片 -2147482613" title=""/>
          <p:cNvPicPr>
            <a:picLocks noChangeAspect="1"/>
          </p:cNvPicPr>
          <p:nvPr/>
        </p:nvPicPr>
        <p:blipFill>
          <a:blip r:embed="rId2"/>
          <a:stretch>
            <a:fillRect/>
          </a:stretch>
        </p:blipFill>
        <p:spPr>
          <a:xfrm>
            <a:off x="7949565" y="4724400"/>
            <a:ext cx="3630295" cy="1732915"/>
          </a:xfrm>
          <a:prstGeom prst="rect">
            <a:avLst/>
          </a:prstGeom>
          <a:noFill/>
          <a:ln w="9525">
            <a:noFill/>
          </a:ln>
        </p:spPr>
      </p:pic>
      <p:sp>
        <p:nvSpPr>
          <p:cNvPr id="4" name="Rectangle 25" title=""/>
          <p:cNvSpPr>
            <a:spLocks noChangeArrowheads="1"/>
          </p:cNvSpPr>
          <p:nvPr/>
        </p:nvSpPr>
        <p:spPr bwMode="auto">
          <a:xfrm>
            <a:off x="7075805" y="817880"/>
            <a:ext cx="535305" cy="491490"/>
          </a:xfrm>
          <a:prstGeom prst="rect">
            <a:avLst/>
          </a:prstGeom>
          <a:noFill/>
          <a:ln>
            <a:noFill/>
          </a:ln>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zh-CN" sz="2600" b="1" i="0" u="none" strike="noStrike" kern="1200" cap="none" spc="0" normalizeH="0" baseline="0" noProof="0">
                <a:ln>
                  <a:noFill/>
                </a:ln>
                <a:solidFill>
                  <a:srgbClr val="FF0000"/>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rPr>
              <a:t>B</a:t>
            </a:r>
            <a:endParaRPr kumimoji="1" lang="en-US" altLang="zh-CN" sz="2600" b="1" i="0" u="none" strike="noStrike" kern="1200" cap="none" spc="0" normalizeH="0" baseline="0" noProof="0">
              <a:ln>
                <a:noFill/>
              </a:ln>
              <a:solidFill>
                <a:srgbClr val="FF0000"/>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5" name="Rectangle 25" title=""/>
          <p:cNvSpPr>
            <a:spLocks noChangeArrowheads="1"/>
          </p:cNvSpPr>
          <p:nvPr/>
        </p:nvSpPr>
        <p:spPr bwMode="auto">
          <a:xfrm>
            <a:off x="5663565" y="4190365"/>
            <a:ext cx="668655" cy="491490"/>
          </a:xfrm>
          <a:prstGeom prst="rect">
            <a:avLst/>
          </a:prstGeom>
          <a:noFill/>
          <a:ln>
            <a:noFill/>
          </a:ln>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zh-CN" altLang="en-US" sz="2600" b="1" i="0" u="none" strike="noStrike" kern="1200" cap="none" spc="0" normalizeH="0" baseline="0" noProof="0">
                <a:ln>
                  <a:noFill/>
                </a:ln>
                <a:solidFill>
                  <a:srgbClr val="FF0000"/>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rPr>
              <a:t>红</a:t>
            </a:r>
            <a:endParaRPr kumimoji="1" lang="zh-CN" altLang="en-US" sz="2600" b="1" i="0" u="none" strike="noStrike" kern="1200" cap="none" spc="0" normalizeH="0" baseline="0" noProof="0">
              <a:ln>
                <a:noFill/>
              </a:ln>
              <a:solidFill>
                <a:srgbClr val="FF0000"/>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6" name="Rectangle 25" title=""/>
          <p:cNvSpPr>
            <a:spLocks noChangeArrowheads="1"/>
          </p:cNvSpPr>
          <p:nvPr/>
        </p:nvSpPr>
        <p:spPr bwMode="auto">
          <a:xfrm>
            <a:off x="4825365" y="4651375"/>
            <a:ext cx="668655" cy="491490"/>
          </a:xfrm>
          <a:prstGeom prst="rect">
            <a:avLst/>
          </a:prstGeom>
          <a:noFill/>
          <a:ln>
            <a:noFill/>
          </a:ln>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sz="260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①</a:t>
            </a:r>
            <a:endParaRPr kumimoji="1"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7" name="Rectangle 25" title=""/>
          <p:cNvSpPr>
            <a:spLocks noChangeArrowheads="1"/>
          </p:cNvSpPr>
          <p:nvPr/>
        </p:nvSpPr>
        <p:spPr bwMode="auto">
          <a:xfrm>
            <a:off x="5053965" y="5562600"/>
            <a:ext cx="668655" cy="491490"/>
          </a:xfrm>
          <a:prstGeom prst="rect">
            <a:avLst/>
          </a:prstGeom>
          <a:noFill/>
          <a:ln>
            <a:noFill/>
          </a:ln>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sz="260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③</a:t>
            </a:r>
            <a:endParaRPr kumimoji="1"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4097" name="WordArt 4" title=""/>
          <p:cNvSpPr>
            <a:spLocks noTextEdit="1"/>
          </p:cNvSpPr>
          <p:nvPr/>
        </p:nvSpPr>
        <p:spPr>
          <a:xfrm>
            <a:off x="1930400" y="1371600"/>
            <a:ext cx="8686800" cy="1828800"/>
          </a:xfrm>
          <a:prstGeom prst="rect">
            <a:avLst/>
          </a:prstGeom>
        </p:spPr>
        <p:txBody>
          <a:bodyPr wrap="none" fromWordArt="1">
            <a:prstTxWarp prst="textPlain">
              <a:avLst>
                <a:gd name="adj" fmla="val 50000"/>
              </a:avLst>
            </a:prstTxWarp>
            <a:normAutofit/>
          </a:bodyPr>
          <a:lstStyle/>
          <a:p>
            <a:pPr algn="ctr"/>
            <a:r>
              <a:rPr lang="zh-CN" altLang="en-US" sz="3600" b="1">
                <a:ln w="12700" cap="flat" cmpd="sng">
                  <a:solidFill>
                    <a:srgbClr val="EAEAEA"/>
                  </a:solidFill>
                  <a:prstDash val="solid"/>
                  <a:round/>
                  <a:headEnd type="none" w="med" len="med"/>
                  <a:tailEnd type="none" w="med" len="med"/>
                </a:ln>
                <a:gradFill rotWithShape="1">
                  <a:gsLst>
                    <a:gs pos="0">
                      <a:srgbClr val="A603AB">
                        <a:alpha val="100000"/>
                      </a:srgbClr>
                    </a:gs>
                    <a:gs pos="12000">
                      <a:srgbClr val="E81766">
                        <a:alpha val="100000"/>
                      </a:srgbClr>
                    </a:gs>
                    <a:gs pos="27000">
                      <a:srgbClr val="EE3F17">
                        <a:alpha val="100000"/>
                      </a:srgbClr>
                    </a:gs>
                    <a:gs pos="48000">
                      <a:srgbClr val="FFFF00">
                        <a:alpha val="100000"/>
                      </a:srgbClr>
                    </a:gs>
                    <a:gs pos="64999">
                      <a:srgbClr val="1A8D48">
                        <a:alpha val="100000"/>
                      </a:srgbClr>
                    </a:gs>
                    <a:gs pos="78999">
                      <a:srgbClr val="0819FB">
                        <a:alpha val="100000"/>
                      </a:srgbClr>
                    </a:gs>
                    <a:gs pos="100000">
                      <a:srgbClr val="A603AB">
                        <a:alpha val="100000"/>
                      </a:srgbClr>
                    </a:gs>
                  </a:gsLst>
                  <a:lin ang="0" scaled="1"/>
                </a:gradFill>
                <a:effectLst>
                  <a:outerShdw dist="35921" dir="2699999" sy="50000" kx="2115830" algn="bl" rotWithShape="0">
                    <a:srgbClr val="C0C0C0">
                      <a:alpha val="79999"/>
                    </a:srgbClr>
                  </a:outerShdw>
                </a:effectLst>
                <a:latin typeface="黑体" panose="02010609060101010101" pitchFamily="49" charset="-122"/>
                <a:ea typeface="黑体" panose="02010609060101010101" pitchFamily="49" charset="-122"/>
              </a:rPr>
              <a:t>五、人眼看不见的光</a:t>
            </a:r>
            <a:endParaRPr lang="zh-CN" altLang="en-US" sz="3600" b="1">
              <a:ln w="12700" cap="flat" cmpd="sng">
                <a:solidFill>
                  <a:srgbClr val="EAEAEA"/>
                </a:solidFill>
                <a:prstDash val="solid"/>
                <a:round/>
                <a:headEnd type="none" w="med" len="med"/>
                <a:tailEnd type="none" w="med" len="med"/>
              </a:ln>
              <a:gradFill rotWithShape="1">
                <a:gsLst>
                  <a:gs pos="0">
                    <a:srgbClr val="A603AB">
                      <a:alpha val="100000"/>
                    </a:srgbClr>
                  </a:gs>
                  <a:gs pos="12000">
                    <a:srgbClr val="E81766">
                      <a:alpha val="100000"/>
                    </a:srgbClr>
                  </a:gs>
                  <a:gs pos="27000">
                    <a:srgbClr val="EE3F17">
                      <a:alpha val="100000"/>
                    </a:srgbClr>
                  </a:gs>
                  <a:gs pos="48000">
                    <a:srgbClr val="FFFF00">
                      <a:alpha val="100000"/>
                    </a:srgbClr>
                  </a:gs>
                  <a:gs pos="64999">
                    <a:srgbClr val="1A8D48">
                      <a:alpha val="100000"/>
                    </a:srgbClr>
                  </a:gs>
                  <a:gs pos="78999">
                    <a:srgbClr val="0819FB">
                      <a:alpha val="100000"/>
                    </a:srgbClr>
                  </a:gs>
                  <a:gs pos="100000">
                    <a:srgbClr val="A603AB">
                      <a:alpha val="100000"/>
                    </a:srgbClr>
                  </a:gs>
                </a:gsLst>
                <a:lin ang="0" scaled="1"/>
              </a:gradFill>
              <a:effectLst>
                <a:outerShdw dist="35921" dir="2699999" sy="50000" kx="2115830" algn="bl" rotWithShape="0">
                  <a:srgbClr val="C0C0C0">
                    <a:alpha val="79999"/>
                  </a:srgbClr>
                </a:outerShdw>
              </a:effectLst>
              <a:latin typeface="黑体" panose="02010609060101010101" pitchFamily="49" charset="-122"/>
              <a:ea typeface="黑体" panose="02010609060101010101" pitchFamily="49" charset="-122"/>
            </a:endParaRPr>
          </a:p>
        </p:txBody>
      </p:sp>
      <p:pic>
        <p:nvPicPr>
          <p:cNvPr id="2" name="Picture 2"/>
          <p:cNvPicPr>
            <a:picLocks noChangeAspect="1"/>
          </p:cNvPicPr>
          <p:nvPr/>
        </p:nvPicPr>
        <p:blipFill>
          <a:blip r:embed="rId2"/>
          <a:stretch>
            <a:fillRect/>
          </a:stretch>
        </p:blipFill>
        <p:spPr>
          <a:xfrm flipH="1">
            <a:off x="12319000" y="10858500"/>
            <a:ext cx="0" cy="0"/>
          </a:xfrm>
          <a:prstGeom prst="rect">
            <a:avLst/>
          </a:prstGeom>
          <a:ln>
            <a:noFill/>
          </a:ln>
        </p:spPr>
      </p:pic>
    </p:spTree>
  </p:cSld>
  <p:clrMapOvr>
    <a:masterClrMapping/>
  </p:clrMapOvr>
  <p:transition/>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5121" name="Text Box 2" title=""/>
          <p:cNvSpPr txBox="1"/>
          <p:nvPr/>
        </p:nvSpPr>
        <p:spPr>
          <a:xfrm>
            <a:off x="254000" y="152400"/>
            <a:ext cx="2667000" cy="579438"/>
          </a:xfrm>
          <a:prstGeom prst="rect">
            <a:avLst/>
          </a:prstGeom>
          <a:solidFill>
            <a:srgbClr val="FF0000"/>
          </a:solidFill>
          <a:ln w="9525">
            <a:noFill/>
          </a:ln>
        </p:spPr>
        <p:txBody>
          <a:bodyPr anchor="t" anchorCtr="0">
            <a:spAutoFit/>
          </a:bodyPr>
          <a:lstStyle/>
          <a:p>
            <a:pPr algn="ctr"/>
            <a:r>
              <a:rPr lang="zh-CN" altLang="en-US" sz="3200">
                <a:solidFill>
                  <a:schemeClr val="bg1"/>
                </a:solidFill>
                <a:latin typeface="Arial" panose="020b0604020202020204" pitchFamily="34" charset="0"/>
                <a:ea typeface="黑体" panose="02010609060101010101" pitchFamily="49" charset="-122"/>
              </a:rPr>
              <a:t>学习目标</a:t>
            </a:r>
            <a:endParaRPr lang="zh-CN" altLang="en-US" sz="3200">
              <a:solidFill>
                <a:schemeClr val="bg1"/>
              </a:solidFill>
              <a:latin typeface="Arial" panose="020b0604020202020204" pitchFamily="34" charset="0"/>
              <a:ea typeface="黑体" panose="02010609060101010101" pitchFamily="49" charset="-122"/>
            </a:endParaRPr>
          </a:p>
        </p:txBody>
      </p:sp>
      <p:sp>
        <p:nvSpPr>
          <p:cNvPr id="3" name="Text Box 34" title=""/>
          <p:cNvSpPr txBox="1">
            <a:spLocks noChangeArrowheads="1"/>
          </p:cNvSpPr>
          <p:nvPr/>
        </p:nvSpPr>
        <p:spPr bwMode="auto">
          <a:xfrm>
            <a:off x="457200" y="914400"/>
            <a:ext cx="11387138" cy="1814513"/>
          </a:xfrm>
          <a:prstGeom prst="rect">
            <a:avLst/>
          </a:prstGeom>
          <a:noFill/>
          <a:ln>
            <a:noFill/>
          </a:ln>
          <a:effectLst/>
        </p:spPr>
        <p:txBody>
          <a:bodyPr wrap="square">
            <a:spAutoFit/>
          </a:bodyPr>
          <a:lstStyle/>
          <a:p>
            <a:pPr marR="0" defTabSz="914400" eaLnBrk="0" hangingPunct="0">
              <a:spcBef>
                <a:spcPct val="50000"/>
              </a:spcBef>
              <a:buClrTx/>
              <a:buSzTx/>
              <a:buFontTx/>
              <a:buNone/>
              <a:defRPr/>
            </a:pPr>
            <a:r>
              <a:rPr kumimoji="0"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rPr>
              <a:t>1.通过阅读与思考，能说出红外线和紫外线在光的色散光谱中位置；</a:t>
            </a:r>
            <a:endParaRPr kumimoji="0"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endParaRPr>
          </a:p>
          <a:p>
            <a:pPr marR="0" defTabSz="914400" eaLnBrk="0" hangingPunct="0">
              <a:spcBef>
                <a:spcPct val="50000"/>
              </a:spcBef>
              <a:buClrTx/>
              <a:buSzTx/>
              <a:buFontTx/>
              <a:buNone/>
              <a:defRPr/>
            </a:pPr>
            <a:r>
              <a:rPr kumimoji="0"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rPr>
              <a:t>2.通过阅读，能说出红外线和紫外线的特点及其应用；</a:t>
            </a:r>
            <a:endParaRPr kumimoji="0"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endParaRPr>
          </a:p>
          <a:p>
            <a:pPr marR="0" defTabSz="914400" eaLnBrk="0" hangingPunct="0">
              <a:spcBef>
                <a:spcPct val="50000"/>
              </a:spcBef>
              <a:buClrTx/>
              <a:buSzTx/>
              <a:buFontTx/>
              <a:buNone/>
              <a:defRPr/>
            </a:pPr>
            <a:r>
              <a:rPr kumimoji="0"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rPr>
              <a:t>3.通过阅读，能说出臭氧层与紫外线的关系。</a:t>
            </a:r>
            <a:endParaRPr kumimoji="0"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endParaRPr>
          </a:p>
        </p:txBody>
      </p:sp>
    </p:spTree>
  </p:cSld>
  <p:clrMapOvr>
    <a:masterClrMapping/>
  </p:clrMapOvr>
  <p:transition/>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6145" name="Text Box 2" title=""/>
          <p:cNvSpPr txBox="1"/>
          <p:nvPr/>
        </p:nvSpPr>
        <p:spPr>
          <a:xfrm>
            <a:off x="254000" y="152400"/>
            <a:ext cx="2667000" cy="584200"/>
          </a:xfrm>
          <a:prstGeom prst="rect">
            <a:avLst/>
          </a:prstGeom>
          <a:solidFill>
            <a:srgbClr val="FF0000"/>
          </a:solidFill>
          <a:ln w="9525">
            <a:noFill/>
          </a:ln>
        </p:spPr>
        <p:txBody>
          <a:bodyPr anchor="t" anchorCtr="0">
            <a:spAutoFit/>
          </a:bodyPr>
          <a:lstStyle/>
          <a:p>
            <a:pPr algn="ctr"/>
            <a:r>
              <a:rPr lang="zh-CN" altLang="en-US" sz="3200">
                <a:solidFill>
                  <a:schemeClr val="bg1"/>
                </a:solidFill>
                <a:latin typeface="Arial" panose="020b0604020202020204" pitchFamily="34" charset="0"/>
                <a:ea typeface="黑体" panose="02010609060101010101" pitchFamily="49" charset="-122"/>
              </a:rPr>
              <a:t>红外线</a:t>
            </a:r>
            <a:endParaRPr lang="zh-CN" altLang="en-US" sz="3200">
              <a:solidFill>
                <a:schemeClr val="bg1"/>
              </a:solidFill>
              <a:latin typeface="Arial" panose="020b0604020202020204" pitchFamily="34" charset="0"/>
              <a:ea typeface="黑体" panose="02010609060101010101" pitchFamily="49" charset="-122"/>
            </a:endParaRPr>
          </a:p>
        </p:txBody>
      </p:sp>
      <p:sp>
        <p:nvSpPr>
          <p:cNvPr id="6147" name="Rectangle 32" title=""/>
          <p:cNvSpPr>
            <a:spLocks noChangeArrowheads="1"/>
          </p:cNvSpPr>
          <p:nvPr/>
        </p:nvSpPr>
        <p:spPr bwMode="auto">
          <a:xfrm>
            <a:off x="177800" y="1744345"/>
            <a:ext cx="2044700" cy="521970"/>
          </a:xfrm>
          <a:prstGeom prst="rect">
            <a:avLst/>
          </a:prstGeom>
          <a:noFill/>
          <a:ln w="9525">
            <a:noFill/>
            <a:miter lim="800000"/>
          </a:ln>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smtClean="0">
                <a:ln>
                  <a:noFill/>
                </a:ln>
                <a:solidFill>
                  <a:srgbClr val="3333FF"/>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实验设计：</a:t>
            </a:r>
            <a:endParaRPr kumimoji="0" lang="zh-CN" altLang="en-US" sz="2800" b="1" i="0" u="none" strike="noStrike" kern="1200" cap="none" spc="0" normalizeH="0" baseline="0" noProof="0" smtClean="0">
              <a:ln>
                <a:noFill/>
              </a:ln>
              <a:solidFill>
                <a:srgbClr val="3333FF"/>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p:txBody>
      </p:sp>
      <p:pic>
        <p:nvPicPr>
          <p:cNvPr id="2" name="Picture 33" title="">
            <a:hlinkClick r:id="rId3" action="ppaction://hlinkfile"/>
          </p:cNvPr>
          <p:cNvPicPr>
            <a:picLocks noChangeAspect="1"/>
          </p:cNvPicPr>
          <p:nvPr/>
        </p:nvPicPr>
        <p:blipFill>
          <a:blip r:embed="rId2"/>
          <a:stretch>
            <a:fillRect/>
          </a:stretch>
        </p:blipFill>
        <p:spPr>
          <a:xfrm>
            <a:off x="5892165" y="150495"/>
            <a:ext cx="6142355" cy="2630805"/>
          </a:xfrm>
          <a:prstGeom prst="rect">
            <a:avLst/>
          </a:prstGeom>
          <a:noFill/>
          <a:ln w="9525">
            <a:noFill/>
          </a:ln>
        </p:spPr>
      </p:pic>
      <p:sp>
        <p:nvSpPr>
          <p:cNvPr id="14370" name="Text Box 34" title=""/>
          <p:cNvSpPr txBox="1">
            <a:spLocks noChangeArrowheads="1"/>
          </p:cNvSpPr>
          <p:nvPr/>
        </p:nvSpPr>
        <p:spPr bwMode="auto">
          <a:xfrm>
            <a:off x="457200" y="2263775"/>
            <a:ext cx="5351780" cy="521970"/>
          </a:xfrm>
          <a:prstGeom prst="rect">
            <a:avLst/>
          </a:prstGeom>
          <a:noFill/>
          <a:ln>
            <a:noFill/>
          </a:ln>
          <a:effectLst/>
        </p:spPr>
        <p:txBody>
          <a:bodyPr wrap="square">
            <a:spAutoFit/>
          </a:bodyPr>
          <a:lstStyle/>
          <a:p>
            <a:pPr marR="0" defTabSz="914400" eaLnBrk="0" hangingPunct="0">
              <a:spcBef>
                <a:spcPct val="50000"/>
              </a:spcBef>
              <a:buClrTx/>
              <a:buSzTx/>
              <a:buFontTx/>
              <a:buNone/>
              <a:defRPr/>
            </a:pPr>
            <a:r>
              <a:rPr kumimoji="0" lang="en-US" altLang="zh-CN" kern="1200" cap="none" spc="0" normalizeH="0" baseline="0" noProof="0">
                <a:effectLst>
                  <a:outerShdw blurRad="38100" dist="38100" dir="2700000" algn="tl">
                    <a:srgbClr val="000000">
                      <a:alpha val="43137"/>
                    </a:srgbClr>
                  </a:outerShdw>
                </a:effectLst>
                <a:latin typeface="Times New Roman" panose="02020603050405020304" pitchFamily="18" charset="0"/>
                <a:ea typeface="宋体" panose="02010600030101010101" pitchFamily="2" charset="-122"/>
                <a:cs typeface="Times New Roman" panose="02020603050405020304" pitchFamily="18" charset="0"/>
              </a:rPr>
              <a:t> </a:t>
            </a:r>
            <a:r>
              <a:rPr kumimoji="0" lang="en-US" altLang="zh-CN"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1.</a:t>
            </a:r>
            <a:r>
              <a:rPr kumimoji="0" lang="zh-CN" altLang="en-US"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怎样比较色光的热效应呢？</a:t>
            </a:r>
            <a:r>
              <a:rPr kumimoji="0" lang="zh-CN" altLang="en-US" kern="1200" cap="none" spc="0" normalizeH="0" baseline="0" noProof="0">
                <a:effectLst>
                  <a:outerShdw blurRad="38100" dist="38100" dir="2700000" algn="tl">
                    <a:srgbClr val="000000">
                      <a:alpha val="43137"/>
                    </a:srgbClr>
                  </a:outerShdw>
                </a:effectLst>
                <a:latin typeface="Times New Roman" panose="02020603050405020304" pitchFamily="18" charset="0"/>
                <a:ea typeface="宋体" panose="02010600030101010101" pitchFamily="2" charset="-122"/>
                <a:cs typeface="Times New Roman" panose="02020603050405020304" pitchFamily="18" charset="0"/>
              </a:rPr>
              <a:t> </a:t>
            </a:r>
            <a:endParaRPr kumimoji="0" lang="zh-CN" altLang="en-US" kern="1200" cap="none" spc="0" normalizeH="0" baseline="0" noProof="0">
              <a:effectLst>
                <a:outerShdw blurRad="38100" dist="38100" dir="2700000" algn="tl">
                  <a:srgbClr val="000000">
                    <a:alpha val="43137"/>
                  </a:srgbClr>
                </a:outerShdw>
              </a:effectLst>
              <a:latin typeface="Times New Roman" panose="02020603050405020304" pitchFamily="18" charset="0"/>
              <a:ea typeface="宋体" panose="02010600030101010101" pitchFamily="2" charset="-122"/>
              <a:cs typeface="Times New Roman" panose="02020603050405020304" pitchFamily="18" charset="0"/>
            </a:endParaRPr>
          </a:p>
        </p:txBody>
      </p:sp>
      <p:sp>
        <p:nvSpPr>
          <p:cNvPr id="14371" name="Text Box 35" title=""/>
          <p:cNvSpPr txBox="1">
            <a:spLocks noChangeArrowheads="1"/>
          </p:cNvSpPr>
          <p:nvPr/>
        </p:nvSpPr>
        <p:spPr bwMode="auto">
          <a:xfrm>
            <a:off x="253365" y="3291205"/>
            <a:ext cx="4885690" cy="521970"/>
          </a:xfrm>
          <a:prstGeom prst="rect">
            <a:avLst/>
          </a:prstGeom>
          <a:noFill/>
          <a:ln>
            <a:noFill/>
          </a:ln>
          <a:effectLst/>
        </p:spPr>
        <p:txBody>
          <a:bodyPr wrap="square">
            <a:spAutoFit/>
          </a:bodyPr>
          <a:lstStyle/>
          <a:p>
            <a:pPr marR="0" defTabSz="914400" eaLnBrk="0" hangingPunct="0">
              <a:spcBef>
                <a:spcPct val="50000"/>
              </a:spcBef>
              <a:buClrTx/>
              <a:buSzTx/>
              <a:buFontTx/>
              <a:buNone/>
              <a:defRPr/>
            </a:pPr>
            <a:r>
              <a:rPr kumimoji="0" lang="en-US" altLang="zh-CN"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2.</a:t>
            </a:r>
            <a:r>
              <a:rPr kumimoji="0" lang="zh-CN" altLang="en-US"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如何让温度计更加灵敏？     </a:t>
            </a:r>
            <a:endParaRPr kumimoji="0" lang="zh-CN" altLang="en-US"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4372" name="Rectangle 36" title=""/>
          <p:cNvSpPr>
            <a:spLocks noChangeArrowheads="1"/>
          </p:cNvSpPr>
          <p:nvPr/>
        </p:nvSpPr>
        <p:spPr bwMode="auto">
          <a:xfrm>
            <a:off x="560705" y="3810635"/>
            <a:ext cx="10906760" cy="565150"/>
          </a:xfrm>
          <a:prstGeom prst="rect">
            <a:avLst/>
          </a:prstGeom>
          <a:noFill/>
          <a:ln>
            <a:noFill/>
          </a:ln>
          <a:effectLst/>
        </p:spPr>
        <p:txBody>
          <a:bodyPr wrap="square">
            <a:spAutoFit/>
          </a:bodyPr>
          <a:lstStyle/>
          <a:p>
            <a:pPr marL="0" marR="0" lvl="0" indent="0" algn="l" defTabSz="914400" rtl="0" eaLnBrk="1" fontAlgn="base" latinLnBrk="0" hangingPunct="1">
              <a:lnSpc>
                <a:spcPct val="110000"/>
              </a:lnSpc>
              <a:spcBef>
                <a:spcPct val="20000"/>
              </a:spcBef>
              <a:spcAft>
                <a:spcPct val="0"/>
              </a:spcAft>
              <a:buClr>
                <a:schemeClr val="folHlink"/>
              </a:buClr>
              <a:buSzPct val="60000"/>
              <a:buFont typeface="Wingdings" panose="05000000000000000000" pitchFamily="2" charset="2"/>
              <a:buNone/>
              <a:defRPr/>
            </a:pPr>
            <a:r>
              <a:rPr kumimoji="1" lang="en-US" altLang="zh-CN" sz="2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   </a:t>
            </a:r>
            <a:r>
              <a:rPr kumimoji="1" lang="zh-CN" altLang="en-US" sz="2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为了使温度计更加灵敏，可以把温度计的玻璃泡涂成</a:t>
            </a:r>
            <a:r>
              <a:rPr kumimoji="1" lang="zh-CN" altLang="en-US" sz="2800" b="1" i="0" u="sng"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     </a:t>
            </a:r>
            <a:r>
              <a:rPr kumimoji="1" lang="zh-CN" altLang="en-US" sz="2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色</a:t>
            </a:r>
            <a:endParaRPr kumimoji="1" lang="zh-CN" altLang="en-US" sz="2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endParaRPr>
          </a:p>
        </p:txBody>
      </p:sp>
      <p:sp>
        <p:nvSpPr>
          <p:cNvPr id="14373" name="Text Box 37" title=""/>
          <p:cNvSpPr txBox="1">
            <a:spLocks noChangeArrowheads="1"/>
          </p:cNvSpPr>
          <p:nvPr/>
        </p:nvSpPr>
        <p:spPr bwMode="auto">
          <a:xfrm>
            <a:off x="9472930" y="3817938"/>
            <a:ext cx="685800" cy="519113"/>
          </a:xfrm>
          <a:prstGeom prst="rect">
            <a:avLst/>
          </a:prstGeom>
          <a:noFill/>
          <a:ln>
            <a:noFill/>
          </a:ln>
          <a:effectLst/>
        </p:spPr>
        <p:txBody>
          <a:bodyPr>
            <a:spAutoFit/>
          </a:bodyPr>
          <a:lstStyle/>
          <a:p>
            <a:pPr marR="0" defTabSz="914400">
              <a:spcBef>
                <a:spcPct val="50000"/>
              </a:spcBef>
              <a:buClrTx/>
              <a:buSzTx/>
              <a:buFontTx/>
              <a:buNone/>
              <a:defRPr/>
            </a:pPr>
            <a:r>
              <a:rPr kumimoji="1" lang="zh-CN" altLang="en-US" kern="1200" cap="none" spc="0" normalizeH="0" baseline="0" noProof="0">
                <a:solidFill>
                  <a:srgbClr val="FF0000"/>
                </a:solidFill>
                <a:effectLst>
                  <a:outerShdw blurRad="38100" dist="38100" dir="2700000" algn="tl">
                    <a:srgbClr val="000000">
                      <a:alpha val="43137"/>
                    </a:srgbClr>
                  </a:outerShdw>
                </a:effectLst>
                <a:latin typeface="Tahoma" panose="020b0604030504040204" pitchFamily="34" charset="0"/>
                <a:ea typeface="黑体" panose="02010609060101010101" pitchFamily="49" charset="-122"/>
                <a:cs typeface="+mn-cs"/>
              </a:rPr>
              <a:t>黑</a:t>
            </a:r>
            <a:endParaRPr kumimoji="1" lang="zh-CN" altLang="en-US" kern="1200" cap="none" spc="0" normalizeH="0" baseline="0" noProof="0">
              <a:solidFill>
                <a:srgbClr val="FF0000"/>
              </a:solidFill>
              <a:effectLst>
                <a:outerShdw blurRad="38100" dist="38100" dir="2700000" algn="tl">
                  <a:srgbClr val="000000">
                    <a:alpha val="43137"/>
                  </a:srgbClr>
                </a:outerShdw>
              </a:effectLst>
              <a:latin typeface="Tahoma" panose="020b0604030504040204" pitchFamily="34" charset="0"/>
              <a:ea typeface="黑体" panose="02010609060101010101" pitchFamily="49" charset="-122"/>
              <a:cs typeface="+mn-cs"/>
            </a:endParaRPr>
          </a:p>
        </p:txBody>
      </p:sp>
      <p:sp>
        <p:nvSpPr>
          <p:cNvPr id="14375" name="Rectangle 39" title=""/>
          <p:cNvSpPr>
            <a:spLocks noChangeArrowheads="1"/>
          </p:cNvSpPr>
          <p:nvPr/>
        </p:nvSpPr>
        <p:spPr bwMode="auto">
          <a:xfrm>
            <a:off x="692150" y="2781300"/>
            <a:ext cx="9295130" cy="521970"/>
          </a:xfrm>
          <a:prstGeom prst="rect">
            <a:avLst/>
          </a:prstGeom>
          <a:noFill/>
          <a:ln>
            <a:noFill/>
          </a:ln>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zh-CN" sz="2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 </a:t>
            </a:r>
            <a:r>
              <a:rPr kumimoji="1" lang="zh-CN" altLang="en-US" sz="2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用灵敏温度计照射相同时</a:t>
            </a:r>
            <a:r>
              <a:rPr kumimoji="1" lang="zh-CN" altLang="en-US"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间</a:t>
            </a:r>
            <a:r>
              <a:rPr kumimoji="1" lang="en-US" altLang="zh-CN"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a:t>
            </a:r>
            <a:r>
              <a:rPr kumimoji="1" lang="zh-CN" altLang="en-US"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比较</a:t>
            </a:r>
            <a:r>
              <a:rPr kumimoji="1" lang="zh-CN" altLang="en-US" sz="2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温度</a:t>
            </a:r>
            <a:r>
              <a:rPr kumimoji="1" lang="zh-CN" altLang="en-US"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计示数的高低</a:t>
            </a:r>
            <a:r>
              <a:rPr kumimoji="1" lang="en-US" altLang="zh-CN"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a:t>
            </a:r>
            <a:endParaRPr kumimoji="1" lang="en-US" altLang="zh-CN"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endParaRPr>
          </a:p>
        </p:txBody>
      </p:sp>
      <p:sp>
        <p:nvSpPr>
          <p:cNvPr id="3" name="Rectangle 32" title=""/>
          <p:cNvSpPr>
            <a:spLocks noChangeArrowheads="1"/>
          </p:cNvSpPr>
          <p:nvPr/>
        </p:nvSpPr>
        <p:spPr bwMode="auto">
          <a:xfrm>
            <a:off x="177800" y="838200"/>
            <a:ext cx="6754495" cy="521970"/>
          </a:xfrm>
          <a:prstGeom prst="rect">
            <a:avLst/>
          </a:prstGeom>
          <a:noFill/>
          <a:ln w="9525">
            <a:noFill/>
            <a:miter lim="800000"/>
          </a:ln>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活动：比较不同色光的热效应</a:t>
            </a:r>
            <a:endParaRPr kumimoji="0" lang="zh-CN" altLang="en-US"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p:txBody>
      </p:sp>
      <p:sp>
        <p:nvSpPr>
          <p:cNvPr id="12" name="Text Box 8" title=""/>
          <p:cNvSpPr txBox="1">
            <a:spLocks noChangeArrowheads="1"/>
          </p:cNvSpPr>
          <p:nvPr/>
        </p:nvSpPr>
        <p:spPr bwMode="auto">
          <a:xfrm>
            <a:off x="939165" y="1328420"/>
            <a:ext cx="7121525" cy="491490"/>
          </a:xfrm>
          <a:prstGeom prst="rect">
            <a:avLst/>
          </a:prstGeom>
          <a:noFill/>
          <a:ln w="9525">
            <a:noFill/>
            <a:miter lim="800000"/>
          </a:ln>
          <a:effectLst/>
        </p:spPr>
        <p:txBody>
          <a:bodyPr wrap="square">
            <a:spAutoFit/>
          </a:bodyPr>
          <a:lstStyle/>
          <a:p>
            <a:pPr marR="0" defTabSz="914400">
              <a:spcBef>
                <a:spcPct val="50000"/>
              </a:spcBef>
              <a:buClrTx/>
              <a:buSzTx/>
              <a:buFontTx/>
              <a:buNone/>
              <a:defRPr/>
            </a:pPr>
            <a:r>
              <a:rPr kumimoji="1" lang="zh-CN" altLang="en-US" sz="2600" kern="1200" cap="none" spc="0" normalizeH="0" baseline="0" noProof="0" smtClean="0">
                <a:solidFill>
                  <a:srgbClr val="FF0000"/>
                </a:solidFill>
                <a:effectLst>
                  <a:outerShdw blurRad="38100" dist="38100" dir="2700000" algn="tl">
                    <a:srgbClr val="000000">
                      <a:alpha val="43137"/>
                    </a:srgbClr>
                  </a:outerShdw>
                </a:effectLst>
                <a:latin typeface="Tahoma" panose="020b0604030504040204" pitchFamily="34" charset="0"/>
                <a:ea typeface="黑体" panose="02010609060101010101" pitchFamily="49" charset="-122"/>
                <a:cs typeface="+mn-cs"/>
              </a:rPr>
              <a:t>热效应：使物体温度升高的现象</a:t>
            </a:r>
            <a:endParaRPr kumimoji="1" lang="zh-CN" altLang="en-US" sz="2600" kern="1200" cap="none" spc="0" normalizeH="0" baseline="0" noProof="0" smtClean="0">
              <a:solidFill>
                <a:srgbClr val="FF0000"/>
              </a:solidFill>
              <a:effectLst>
                <a:outerShdw blurRad="38100" dist="38100" dir="2700000" algn="tl">
                  <a:srgbClr val="000000">
                    <a:alpha val="43137"/>
                  </a:srgbClr>
                </a:outerShdw>
              </a:effectLst>
              <a:latin typeface="Tahoma" panose="020b0604030504040204" pitchFamily="34" charset="0"/>
              <a:ea typeface="黑体" panose="02010609060101010101" pitchFamily="49" charset="-122"/>
              <a:cs typeface="+mn-cs"/>
            </a:endParaRPr>
          </a:p>
        </p:txBody>
      </p:sp>
      <p:sp>
        <p:nvSpPr>
          <p:cNvPr id="9" name="Rectangle 38" title=""/>
          <p:cNvSpPr>
            <a:spLocks noChangeArrowheads="1"/>
          </p:cNvSpPr>
          <p:nvPr/>
        </p:nvSpPr>
        <p:spPr bwMode="auto">
          <a:xfrm>
            <a:off x="405130" y="4924425"/>
            <a:ext cx="11612880" cy="565150"/>
          </a:xfrm>
          <a:prstGeom prst="rect">
            <a:avLst/>
          </a:prstGeom>
          <a:noFill/>
          <a:ln>
            <a:noFill/>
          </a:ln>
          <a:effectLst/>
        </p:spPr>
        <p:txBody>
          <a:bodyPr wrap="square">
            <a:spAutoFit/>
          </a:bodyPr>
          <a:lstStyle/>
          <a:p>
            <a:pPr marL="1075055" marR="0" lvl="0" indent="-1075055" algn="l" defTabSz="914400" rtl="0" eaLnBrk="1" fontAlgn="base" latinLnBrk="0" hangingPunct="1">
              <a:lnSpc>
                <a:spcPct val="110000"/>
              </a:lnSpc>
              <a:spcBef>
                <a:spcPct val="20000"/>
              </a:spcBef>
              <a:spcAft>
                <a:spcPct val="0"/>
              </a:spcAft>
              <a:buClr>
                <a:schemeClr val="folHlink"/>
              </a:buClr>
              <a:buSzPct val="60000"/>
              <a:buFont typeface="Wingdings" panose="05000000000000000000" pitchFamily="2" charset="2"/>
              <a:buNone/>
              <a:defRPr/>
            </a:pPr>
            <a:r>
              <a:rPr kumimoji="1" lang="en-US" altLang="zh-CN" sz="2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3.</a:t>
            </a:r>
            <a:r>
              <a:rPr kumimoji="1" lang="zh-CN" altLang="en-US" sz="2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如何避免阳光照射对实验的影响？</a:t>
            </a:r>
            <a:endParaRPr kumimoji="1" lang="en-US" altLang="zh-CN" sz="2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 name="Rectangle 38" title=""/>
          <p:cNvSpPr>
            <a:spLocks noChangeArrowheads="1"/>
          </p:cNvSpPr>
          <p:nvPr/>
        </p:nvSpPr>
        <p:spPr bwMode="auto">
          <a:xfrm>
            <a:off x="457835" y="5414645"/>
            <a:ext cx="11508105" cy="1038860"/>
          </a:xfrm>
          <a:prstGeom prst="rect">
            <a:avLst/>
          </a:prstGeom>
          <a:noFill/>
          <a:ln>
            <a:noFill/>
          </a:ln>
          <a:effectLst/>
        </p:spPr>
        <p:txBody>
          <a:bodyPr wrap="square">
            <a:spAutoFit/>
          </a:bodyPr>
          <a:lstStyle/>
          <a:p>
            <a:pPr marL="0" marR="0" lvl="0" indent="769620" algn="l" defTabSz="914400" rtl="0" eaLnBrk="1" fontAlgn="base" latinLnBrk="0" hangingPunct="1">
              <a:lnSpc>
                <a:spcPct val="110000"/>
              </a:lnSpc>
              <a:spcBef>
                <a:spcPct val="20000"/>
              </a:spcBef>
              <a:spcAft>
                <a:spcPct val="0"/>
              </a:spcAft>
              <a:buClr>
                <a:schemeClr val="folHlink"/>
              </a:buClr>
              <a:buSzPct val="60000"/>
              <a:buFont typeface="Wingdings" panose="05000000000000000000" pitchFamily="2" charset="2"/>
              <a:buNone/>
              <a:defRPr/>
            </a:pPr>
            <a:r>
              <a:rPr kumimoji="1" lang="zh-CN" altLang="en-US" noProof="0">
                <a:ln>
                  <a:noFill/>
                </a:ln>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将接收彩色光带的光屏放在</a:t>
            </a:r>
            <a:r>
              <a:rPr kumimoji="1" lang="zh-CN" altLang="en-US"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没有阳光直射</a:t>
            </a:r>
            <a:r>
              <a:rPr kumimoji="1" lang="zh-CN" altLang="en-US" noProof="0">
                <a:ln>
                  <a:noFill/>
                </a:ln>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的地方，</a:t>
            </a:r>
            <a:r>
              <a:rPr kumimoji="1" lang="zh-CN" altLang="en-US" sz="2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避免阳光照射，造成温度计示数上升。</a:t>
            </a:r>
            <a:endParaRPr kumimoji="1" lang="zh-CN" altLang="en-US" sz="2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endParaRPr>
          </a:p>
        </p:txBody>
      </p:sp>
      <p:sp>
        <p:nvSpPr>
          <p:cNvPr id="5" name="Rectangle 36" title=""/>
          <p:cNvSpPr>
            <a:spLocks noChangeArrowheads="1"/>
          </p:cNvSpPr>
          <p:nvPr/>
        </p:nvSpPr>
        <p:spPr bwMode="auto">
          <a:xfrm>
            <a:off x="560705" y="4375785"/>
            <a:ext cx="4587875" cy="565150"/>
          </a:xfrm>
          <a:prstGeom prst="rect">
            <a:avLst/>
          </a:prstGeom>
          <a:noFill/>
          <a:ln>
            <a:noFill/>
          </a:ln>
          <a:effectLst/>
        </p:spPr>
        <p:txBody>
          <a:bodyPr wrap="square">
            <a:spAutoFit/>
          </a:bodyPr>
          <a:lstStyle/>
          <a:p>
            <a:pPr marL="0" marR="0" lvl="0" indent="0" algn="l" defTabSz="914400" rtl="0" eaLnBrk="1" fontAlgn="base" latinLnBrk="0" hangingPunct="1">
              <a:lnSpc>
                <a:spcPct val="110000"/>
              </a:lnSpc>
              <a:spcBef>
                <a:spcPct val="20000"/>
              </a:spcBef>
              <a:spcAft>
                <a:spcPct val="0"/>
              </a:spcAft>
              <a:buClr>
                <a:schemeClr val="folHlink"/>
              </a:buClr>
              <a:buSzPct val="60000"/>
              <a:buFont typeface="Wingdings" panose="05000000000000000000" pitchFamily="2" charset="2"/>
              <a:buNone/>
              <a:defRPr/>
            </a:pPr>
            <a:r>
              <a:rPr kumimoji="1" lang="en-US" altLang="zh-CN" sz="2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   </a:t>
            </a:r>
            <a:r>
              <a:rPr kumimoji="1" lang="zh-CN" altLang="en-US" sz="28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黑色吸收所有色光</a:t>
            </a:r>
            <a:r>
              <a:rPr kumimoji="1" lang="zh-CN" altLang="en-US" sz="2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a:t>
            </a:r>
            <a:endParaRPr kumimoji="1" lang="zh-CN" altLang="en-US" sz="2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linds(horizontal)">
                                      <p:cBhvr>
                                        <p:cTn id="12" dur="500"/>
                                        <p:tgtEl>
                                          <p:spTgt spid="12"/>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147"/>
                                        </p:tgtEl>
                                        <p:attrNameLst>
                                          <p:attrName>style.visibility</p:attrName>
                                        </p:attrNameLst>
                                      </p:cBhvr>
                                      <p:to>
                                        <p:strVal val="visible"/>
                                      </p:to>
                                    </p:set>
                                    <p:animEffect transition="in" filter="wipe(left)">
                                      <p:cBhvr>
                                        <p:cTn id="17" dur="500"/>
                                        <p:tgtEl>
                                          <p:spTgt spid="6147"/>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14370"/>
                                        </p:tgtEl>
                                        <p:attrNameLst>
                                          <p:attrName>style.visibility</p:attrName>
                                        </p:attrNameLst>
                                      </p:cBhvr>
                                      <p:to>
                                        <p:strVal val="visible"/>
                                      </p:to>
                                    </p:set>
                                    <p:animEffect transition="in" filter="wipe(left)">
                                      <p:cBhvr>
                                        <p:cTn id="20" dur="500"/>
                                        <p:tgtEl>
                                          <p:spTgt spid="14370"/>
                                        </p:tgtEl>
                                      </p:cBhvr>
                                    </p:animEffect>
                                  </p:childTnLst>
                                </p:cTn>
                              </p:par>
                            </p:childTnLst>
                          </p:cTn>
                        </p:par>
                      </p:childTnLst>
                    </p:cTn>
                  </p:par>
                  <p:par>
                    <p:cTn id="21" fill="hold" nodeType="clickPar">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4375"/>
                                        </p:tgtEl>
                                        <p:attrNameLst>
                                          <p:attrName>style.visibility</p:attrName>
                                        </p:attrNameLst>
                                      </p:cBhvr>
                                      <p:to>
                                        <p:strVal val="visible"/>
                                      </p:to>
                                    </p:set>
                                    <p:animEffect transition="in" filter="wipe(left)">
                                      <p:cBhvr>
                                        <p:cTn id="25" dur="500"/>
                                        <p:tgtEl>
                                          <p:spTgt spid="14375"/>
                                        </p:tgtEl>
                                      </p:cBhvr>
                                    </p:animEffect>
                                  </p:childTnLst>
                                </p:cTn>
                              </p:par>
                            </p:childTnLst>
                          </p:cTn>
                        </p:par>
                      </p:childTnLst>
                    </p:cTn>
                  </p:par>
                  <p:par>
                    <p:cTn id="26" fill="hold" nodeType="clickPar">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4371"/>
                                        </p:tgtEl>
                                        <p:attrNameLst>
                                          <p:attrName>style.visibility</p:attrName>
                                        </p:attrNameLst>
                                      </p:cBhvr>
                                      <p:to>
                                        <p:strVal val="visible"/>
                                      </p:to>
                                    </p:set>
                                    <p:animEffect transition="in" filter="wipe(left)">
                                      <p:cBhvr>
                                        <p:cTn id="30" dur="500"/>
                                        <p:tgtEl>
                                          <p:spTgt spid="14371"/>
                                        </p:tgtEl>
                                      </p:cBhvr>
                                    </p:animEffect>
                                  </p:childTnLst>
                                </p:cTn>
                              </p:par>
                            </p:childTnLst>
                          </p:cTn>
                        </p:par>
                      </p:childTnLst>
                    </p:cTn>
                  </p:par>
                  <p:par>
                    <p:cTn id="31" fill="hold" nodeType="clickPar">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4372"/>
                                        </p:tgtEl>
                                        <p:attrNameLst>
                                          <p:attrName>style.visibility</p:attrName>
                                        </p:attrNameLst>
                                      </p:cBhvr>
                                      <p:to>
                                        <p:strVal val="visible"/>
                                      </p:to>
                                    </p:set>
                                    <p:animEffect transition="in" filter="wipe(left)">
                                      <p:cBhvr>
                                        <p:cTn id="35" dur="500"/>
                                        <p:tgtEl>
                                          <p:spTgt spid="14372"/>
                                        </p:tgtEl>
                                      </p:cBhvr>
                                    </p:animEffect>
                                  </p:childTnLst>
                                </p:cTn>
                              </p:par>
                            </p:childTnLst>
                          </p:cTn>
                        </p:par>
                      </p:childTnLst>
                    </p:cTn>
                  </p:par>
                  <p:par>
                    <p:cTn id="36" fill="hold" nodeType="clickPar">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4373"/>
                                        </p:tgtEl>
                                        <p:attrNameLst>
                                          <p:attrName>style.visibility</p:attrName>
                                        </p:attrNameLst>
                                      </p:cBhvr>
                                      <p:to>
                                        <p:strVal val="visible"/>
                                      </p:to>
                                    </p:set>
                                    <p:animEffect transition="in" filter="wipe(left)">
                                      <p:cBhvr>
                                        <p:cTn id="40" dur="500"/>
                                        <p:tgtEl>
                                          <p:spTgt spid="14373"/>
                                        </p:tgtEl>
                                      </p:cBhvr>
                                    </p:animEffect>
                                  </p:childTnLst>
                                </p:cTn>
                              </p:par>
                            </p:childTnLst>
                          </p:cTn>
                        </p:par>
                      </p:childTnLst>
                    </p:cTn>
                  </p:par>
                  <p:par>
                    <p:cTn id="41" fill="hold" nodeType="clickPar">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5"/>
                                        </p:tgtEl>
                                        <p:attrNameLst>
                                          <p:attrName>style.visibility</p:attrName>
                                        </p:attrNameLst>
                                      </p:cBhvr>
                                      <p:to>
                                        <p:strVal val="visible"/>
                                      </p:to>
                                    </p:set>
                                    <p:animEffect transition="in" filter="wipe(left)">
                                      <p:cBhvr>
                                        <p:cTn id="45" dur="500"/>
                                        <p:tgtEl>
                                          <p:spTgt spid="5"/>
                                        </p:tgtEl>
                                      </p:cBhvr>
                                    </p:animEffect>
                                  </p:childTnLst>
                                </p:cTn>
                              </p:par>
                            </p:childTnLst>
                          </p:cTn>
                        </p:par>
                      </p:childTnLst>
                    </p:cTn>
                  </p:par>
                  <p:par>
                    <p:cTn id="46" fill="hold" nodeType="clickPar">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wipe(left)">
                                      <p:cBhvr>
                                        <p:cTn id="50" dur="500"/>
                                        <p:tgtEl>
                                          <p:spTgt spid="9"/>
                                        </p:tgtEl>
                                      </p:cBhvr>
                                    </p:animEffect>
                                  </p:childTnLst>
                                </p:cTn>
                              </p:par>
                            </p:childTnLst>
                          </p:cTn>
                        </p:par>
                      </p:childTnLst>
                    </p:cTn>
                  </p:par>
                  <p:par>
                    <p:cTn id="51" fill="hold" nodeType="clickPar">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4"/>
                                        </p:tgtEl>
                                        <p:attrNameLst>
                                          <p:attrName>style.visibility</p:attrName>
                                        </p:attrNameLst>
                                      </p:cBhvr>
                                      <p:to>
                                        <p:strVal val="visible"/>
                                      </p:to>
                                    </p:set>
                                    <p:animEffect transition="in" filter="wipe(left)">
                                      <p:cBhvr>
                                        <p:cTn id="5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71" grpId="0" animBg="1"/>
      <p:bldP spid="14372" grpId="0" animBg="1"/>
      <p:bldP spid="14373" grpId="0" animBg="1"/>
      <p:bldP spid="14375" grpId="0" animBg="1"/>
      <p:bldP spid="6147" grpId="0" animBg="1"/>
      <p:bldP spid="14370" grpId="0" animBg="1"/>
      <p:bldP spid="12" grpId="0" animBg="1"/>
      <p:bldP spid="9" grpId="0" animBg="1"/>
      <p:bldP spid="4" grpId="0" animBg="1"/>
      <p:bldP spid="3" grpId="0" animBg="1"/>
      <p:bldP spid="5" grpId="0" animBg="1"/>
    </p:bldLst>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6145" name="Text Box 2" title=""/>
          <p:cNvSpPr txBox="1"/>
          <p:nvPr/>
        </p:nvSpPr>
        <p:spPr>
          <a:xfrm>
            <a:off x="254000" y="152400"/>
            <a:ext cx="2667000" cy="584200"/>
          </a:xfrm>
          <a:prstGeom prst="rect">
            <a:avLst/>
          </a:prstGeom>
          <a:solidFill>
            <a:srgbClr val="FF0000"/>
          </a:solidFill>
          <a:ln w="9525">
            <a:noFill/>
          </a:ln>
        </p:spPr>
        <p:txBody>
          <a:bodyPr anchor="t" anchorCtr="0">
            <a:spAutoFit/>
          </a:bodyPr>
          <a:lstStyle/>
          <a:p>
            <a:pPr algn="ctr"/>
            <a:r>
              <a:rPr lang="zh-CN" altLang="en-US" sz="3200">
                <a:solidFill>
                  <a:schemeClr val="bg1"/>
                </a:solidFill>
                <a:latin typeface="Arial" panose="020b0604020202020204" pitchFamily="34" charset="0"/>
                <a:ea typeface="黑体" panose="02010609060101010101" pitchFamily="49" charset="-122"/>
              </a:rPr>
              <a:t>红外线</a:t>
            </a:r>
            <a:endParaRPr lang="zh-CN" altLang="en-US" sz="3200">
              <a:solidFill>
                <a:schemeClr val="bg1"/>
              </a:solidFill>
              <a:latin typeface="Arial" panose="020b0604020202020204" pitchFamily="34" charset="0"/>
              <a:ea typeface="黑体" panose="02010609060101010101" pitchFamily="49" charset="-122"/>
            </a:endParaRPr>
          </a:p>
        </p:txBody>
      </p:sp>
      <p:sp>
        <p:nvSpPr>
          <p:cNvPr id="6147" name="Rectangle 32" title=""/>
          <p:cNvSpPr>
            <a:spLocks noChangeArrowheads="1"/>
          </p:cNvSpPr>
          <p:nvPr/>
        </p:nvSpPr>
        <p:spPr bwMode="auto">
          <a:xfrm>
            <a:off x="177800" y="762000"/>
            <a:ext cx="2044700" cy="521970"/>
          </a:xfrm>
          <a:prstGeom prst="rect">
            <a:avLst/>
          </a:prstGeom>
          <a:noFill/>
          <a:ln w="9525">
            <a:noFill/>
            <a:miter lim="800000"/>
          </a:ln>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smtClean="0">
                <a:ln>
                  <a:noFill/>
                </a:ln>
                <a:solidFill>
                  <a:srgbClr val="3333FF"/>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实验现象：</a:t>
            </a:r>
            <a:endParaRPr kumimoji="0" lang="zh-CN" altLang="en-US" sz="2800" b="1" i="0" u="none" strike="noStrike" kern="1200" cap="none" spc="0" normalizeH="0" baseline="0" noProof="0" smtClean="0">
              <a:ln>
                <a:noFill/>
              </a:ln>
              <a:solidFill>
                <a:srgbClr val="3333FF"/>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p:txBody>
      </p:sp>
      <p:pic>
        <p:nvPicPr>
          <p:cNvPr id="10" name="图片 9" title=""/>
          <p:cNvPicPr>
            <a:picLocks noChangeAspect="1"/>
          </p:cNvPicPr>
          <p:nvPr/>
        </p:nvPicPr>
        <p:blipFill>
          <a:blip r:embed="rId2"/>
          <a:srcRect t="34484" b="12298"/>
          <a:stretch>
            <a:fillRect/>
          </a:stretch>
        </p:blipFill>
        <p:spPr>
          <a:xfrm>
            <a:off x="3763010" y="1372235"/>
            <a:ext cx="8401050" cy="3353435"/>
          </a:xfrm>
          <a:prstGeom prst="rect">
            <a:avLst/>
          </a:prstGeom>
        </p:spPr>
      </p:pic>
      <p:pic>
        <p:nvPicPr>
          <p:cNvPr id="11" name="图片 10" title=""/>
          <p:cNvPicPr>
            <a:picLocks noChangeAspect="1"/>
          </p:cNvPicPr>
          <p:nvPr/>
        </p:nvPicPr>
        <p:blipFill>
          <a:blip r:embed="rId3"/>
          <a:srcRect t="-1035" r="49049" b="35915"/>
          <a:stretch>
            <a:fillRect/>
          </a:stretch>
        </p:blipFill>
        <p:spPr>
          <a:xfrm>
            <a:off x="105410" y="1312545"/>
            <a:ext cx="3561080" cy="3412490"/>
          </a:xfrm>
          <a:prstGeom prst="rect">
            <a:avLst/>
          </a:prstGeom>
        </p:spPr>
      </p:pic>
      <p:pic>
        <p:nvPicPr>
          <p:cNvPr id="14" name="红外线的热效应" title="">
            <a:hlinkClick action="ppaction://media"/>
          </p:cNvPr>
          <p:cNvPicPr/>
          <p:nvPr>
            <a:videoFile r:link="rId6"/>
            <p:custDataLst>
              <p:tags r:id="rId5"/>
            </p:custDataLst>
            <p:extLst>
              <p:ext uri="{DAA4B4D4-6D71-4841-9C94-3DE7FCFB9230}">
                <p14:media xmlns:p14="http://schemas.microsoft.com/office/powerpoint/2010/main" r:embed="rId7"/>
              </p:ext>
            </p:extLst>
          </p:nvPr>
        </p:nvPicPr>
        <p:blipFill>
          <a:blip r:embed="rId4"/>
          <a:stretch>
            <a:fillRect/>
          </a:stretch>
        </p:blipFill>
        <p:spPr>
          <a:xfrm>
            <a:off x="10692765" y="-762000"/>
            <a:ext cx="1167130" cy="652145"/>
          </a:xfrm>
          <a:prstGeom prst="rect">
            <a:avLst/>
          </a:prstGeom>
        </p:spPr>
      </p:pic>
      <p:sp>
        <p:nvSpPr>
          <p:cNvPr id="21512" name="Text Box 8" title=""/>
          <p:cNvSpPr txBox="1">
            <a:spLocks noChangeArrowheads="1"/>
          </p:cNvSpPr>
          <p:nvPr/>
        </p:nvSpPr>
        <p:spPr bwMode="auto">
          <a:xfrm>
            <a:off x="2005965" y="762000"/>
            <a:ext cx="5371465" cy="491490"/>
          </a:xfrm>
          <a:prstGeom prst="rect">
            <a:avLst/>
          </a:prstGeom>
          <a:noFill/>
          <a:ln w="9525">
            <a:noFill/>
            <a:miter lim="800000"/>
          </a:ln>
          <a:effectLst/>
        </p:spPr>
        <p:txBody>
          <a:bodyPr wrap="square">
            <a:spAutoFit/>
          </a:bodyPr>
          <a:lstStyle/>
          <a:p>
            <a:pPr marR="0" defTabSz="914400">
              <a:spcBef>
                <a:spcPct val="50000"/>
              </a:spcBef>
              <a:buClrTx/>
              <a:buSzTx/>
              <a:buFontTx/>
              <a:buNone/>
              <a:defRPr/>
            </a:pPr>
            <a:r>
              <a:rPr kumimoji="1" lang="zh-CN" altLang="en-US" sz="2600" kern="1200" cap="none" spc="0" normalizeH="0" baseline="0" noProof="0" smtClean="0">
                <a:solidFill>
                  <a:srgbClr val="FF0000"/>
                </a:solidFill>
                <a:effectLst>
                  <a:outerShdw blurRad="38100" dist="38100" dir="2700000" algn="tl">
                    <a:srgbClr val="000000">
                      <a:alpha val="43137"/>
                    </a:srgbClr>
                  </a:outerShdw>
                </a:effectLst>
                <a:latin typeface="Tahoma" panose="020b0604030504040204" pitchFamily="34" charset="0"/>
                <a:ea typeface="黑体" panose="02010609060101010101" pitchFamily="49" charset="-122"/>
                <a:cs typeface="+mn-cs"/>
              </a:rPr>
              <a:t>不同区域温度计示数升高不同</a:t>
            </a:r>
            <a:endParaRPr kumimoji="1" lang="zh-CN" altLang="en-US" sz="2600" kern="1200" cap="none" spc="0" normalizeH="0" baseline="0" noProof="0" smtClean="0">
              <a:solidFill>
                <a:srgbClr val="FF0000"/>
              </a:solidFill>
              <a:effectLst>
                <a:outerShdw blurRad="38100" dist="38100" dir="2700000" algn="tl">
                  <a:srgbClr val="000000">
                    <a:alpha val="43137"/>
                  </a:srgbClr>
                </a:outerShdw>
              </a:effectLst>
              <a:latin typeface="Tahoma" panose="020b0604030504040204" pitchFamily="34" charset="0"/>
              <a:ea typeface="黑体" panose="02010609060101010101" pitchFamily="49" charset="-122"/>
              <a:cs typeface="+mn-cs"/>
            </a:endParaRPr>
          </a:p>
        </p:txBody>
      </p:sp>
      <p:sp>
        <p:nvSpPr>
          <p:cNvPr id="16" name="Rectangle 5" title=""/>
          <p:cNvSpPr>
            <a:spLocks noChangeArrowheads="1"/>
          </p:cNvSpPr>
          <p:nvPr/>
        </p:nvSpPr>
        <p:spPr bwMode="auto">
          <a:xfrm>
            <a:off x="177800" y="4803775"/>
            <a:ext cx="1915795" cy="596265"/>
          </a:xfrm>
          <a:prstGeom prst="rect">
            <a:avLst/>
          </a:prstGeom>
          <a:noFill/>
          <a:ln w="9525">
            <a:noFill/>
            <a:miter lim="800000"/>
          </a:ln>
          <a:effectLst/>
        </p:spPr>
        <p:txBody>
          <a:bodyPr/>
          <a:lstStyle/>
          <a:p>
            <a:pPr marL="0" marR="0" lvl="0" indent="0" algn="l" defTabSz="914400" rtl="0" eaLnBrk="1" fontAlgn="base" latinLnBrk="0" hangingPunct="1">
              <a:lnSpc>
                <a:spcPct val="120000"/>
              </a:lnSpc>
              <a:spcBef>
                <a:spcPts val="20"/>
              </a:spcBef>
              <a:spcAft>
                <a:spcPct val="0"/>
              </a:spcAft>
              <a:buClrTx/>
              <a:buSzTx/>
              <a:buFontTx/>
              <a:buNone/>
              <a:defRPr/>
            </a:pPr>
            <a:r>
              <a:rPr kumimoji="0" lang="zh-CN" sz="2600" b="1" i="0" u="none" strike="noStrike" kern="1200" cap="none" spc="0" normalizeH="0" baseline="0" noProof="0" smtClean="0">
                <a:ln>
                  <a:noFill/>
                </a:ln>
                <a:solidFill>
                  <a:srgbClr val="3333FF"/>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实验结论：</a:t>
            </a:r>
            <a:endParaRPr kumimoji="0" lang="zh-CN" sz="2600" b="1" i="0" u="none" strike="noStrike" kern="1200" cap="none" spc="0" normalizeH="0" baseline="0" noProof="0" smtClean="0">
              <a:ln>
                <a:noFill/>
              </a:ln>
              <a:solidFill>
                <a:srgbClr val="3333FF"/>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7" name="Text Box 8" title=""/>
          <p:cNvSpPr txBox="1">
            <a:spLocks noChangeArrowheads="1"/>
          </p:cNvSpPr>
          <p:nvPr/>
        </p:nvSpPr>
        <p:spPr bwMode="auto">
          <a:xfrm>
            <a:off x="1472565" y="5400040"/>
            <a:ext cx="3831590" cy="491490"/>
          </a:xfrm>
          <a:prstGeom prst="rect">
            <a:avLst/>
          </a:prstGeom>
          <a:noFill/>
          <a:ln w="9525">
            <a:noFill/>
            <a:miter lim="800000"/>
          </a:ln>
          <a:effectLst/>
        </p:spPr>
        <p:txBody>
          <a:bodyPr wrap="square">
            <a:spAutoFit/>
          </a:bodyPr>
          <a:lstStyle/>
          <a:p>
            <a:pPr marR="0" defTabSz="914400">
              <a:spcBef>
                <a:spcPct val="50000"/>
              </a:spcBef>
              <a:buClrTx/>
              <a:buSzTx/>
              <a:buFontTx/>
              <a:buNone/>
              <a:defRPr/>
            </a:pPr>
            <a:r>
              <a:rPr kumimoji="1" lang="zh-CN" altLang="en-US" sz="2600" kern="1200" cap="none" spc="0" normalizeH="0" baseline="0" noProof="0" smtClean="0">
                <a:solidFill>
                  <a:srgbClr val="FF0000"/>
                </a:solidFill>
                <a:effectLst>
                  <a:outerShdw blurRad="38100" dist="38100" dir="2700000" algn="tl">
                    <a:srgbClr val="000000">
                      <a:alpha val="43137"/>
                    </a:srgbClr>
                  </a:outerShdw>
                </a:effectLst>
                <a:latin typeface="Tahoma" panose="020b0604030504040204" pitchFamily="34" charset="0"/>
                <a:ea typeface="黑体" panose="02010609060101010101" pitchFamily="49" charset="-122"/>
                <a:cs typeface="+mn-cs"/>
              </a:rPr>
              <a:t>不同色光的热效应不同</a:t>
            </a:r>
            <a:endParaRPr kumimoji="1" lang="zh-CN" altLang="en-US" sz="2600" kern="1200" cap="none" spc="0" normalizeH="0" baseline="0" noProof="0" smtClean="0">
              <a:solidFill>
                <a:srgbClr val="FF0000"/>
              </a:solidFill>
              <a:effectLst>
                <a:outerShdw blurRad="38100" dist="38100" dir="2700000" algn="tl">
                  <a:srgbClr val="000000">
                    <a:alpha val="43137"/>
                  </a:srgbClr>
                </a:outerShdw>
              </a:effectLst>
              <a:latin typeface="Tahoma" panose="020b0604030504040204" pitchFamily="34" charset="0"/>
              <a:ea typeface="黑体" panose="02010609060101010101" pitchFamily="49" charset="-122"/>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additive="base">
                                        <p:cTn id="6" dur="44206" fill="hold"/>
                                        <p:tgtEl>
                                          <p:spTgt spid="14"/>
                                        </p:tgtEl>
                                      </p:cBhvr>
                                    </p:cmd>
                                  </p:childTnLst>
                                </p:cTn>
                              </p:par>
                            </p:childTnLst>
                          </p:cTn>
                        </p:par>
                      </p:childTnLst>
                    </p:cTn>
                  </p:par>
                  <p:par>
                    <p:cTn id="8" fill="hold" nodeType="clickPar">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21512"/>
                                        </p:tgtEl>
                                        <p:attrNameLst>
                                          <p:attrName>style.visibility</p:attrName>
                                        </p:attrNameLst>
                                      </p:cBhvr>
                                      <p:to>
                                        <p:strVal val="visible"/>
                                      </p:to>
                                    </p:set>
                                    <p:animEffect transition="in" filter="blinds(horizontal)">
                                      <p:cBhvr>
                                        <p:cTn id="20" dur="500"/>
                                        <p:tgtEl>
                                          <p:spTgt spid="21512"/>
                                        </p:tgtEl>
                                      </p:cBhvr>
                                    </p:animEffect>
                                  </p:childTnLst>
                                </p:cTn>
                              </p:par>
                            </p:childTnLst>
                          </p:cTn>
                        </p:par>
                      </p:childTnLst>
                    </p:cTn>
                  </p:par>
                  <p:par>
                    <p:cTn id="21" fill="hold" nodeType="clickPar">
                      <p:stCondLst>
                        <p:cond delay="indefinite"/>
                      </p:stCondLst>
                      <p:childTnLst>
                        <p:par>
                          <p:cTn id="22" fill="hold">
                            <p:stCondLst>
                              <p:cond delay="0"/>
                            </p:stCondLst>
                            <p:childTnLst>
                              <p:par>
                                <p:cTn id="23" presetID="22" presetClass="entr" presetSubtype="8" fill="hold" grpId="1"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wipe(left)">
                                      <p:cBhvr>
                                        <p:cTn id="25" dur="500"/>
                                        <p:tgtEl>
                                          <p:spTgt spid="16"/>
                                        </p:tgtEl>
                                      </p:cBhvr>
                                    </p:animEffect>
                                  </p:childTnLst>
                                </p:cTn>
                              </p:par>
                            </p:childTnLst>
                          </p:cTn>
                        </p:par>
                      </p:childTnLst>
                    </p:cTn>
                  </p:par>
                  <p:par>
                    <p:cTn id="26" fill="hold" nodeType="clickPar">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blinds(horizontal)">
                                      <p:cBhvr>
                                        <p:cTn id="3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video fullScrn="1">
              <p:cMediaNode>
                <p:cTn id="7" fill="hold" display="0">
                  <p:stCondLst>
                    <p:cond delay="indefinite"/>
                  </p:stCondLst>
                </p:cTn>
                <p:tgtEl>
                  <p:spTgt spid="14"/>
                </p:tgtEl>
              </p:cMediaNode>
            </p:video>
            <p:seq concurrent="1" nextAc="seek">
              <p:cTn id="31" restart="whenNotActive" fill="hold" evtFilter="cancelBubble" nodeType="interactiveSeq">
                <p:stCondLst>
                  <p:cond evt="onClick" delay="0">
                    <p:tgtEl>
                      <p:spTgt spid="14"/>
                    </p:tgtEl>
                  </p:cond>
                </p:stCondLst>
                <p:endSync evt="end" delay="0">
                  <p:rtn val="all"/>
                </p:endSync>
                <p:childTnLst>
                  <p:par>
                    <p:cTn id="32" fill="hold" nodeType="clickPar">
                      <p:stCondLst>
                        <p:cond delay="0"/>
                      </p:stCondLst>
                      <p:childTnLst>
                        <p:par>
                          <p:cTn id="33" fill="hold">
                            <p:stCondLst>
                              <p:cond delay="0"/>
                            </p:stCondLst>
                            <p:childTnLst>
                              <p:par>
                                <p:cTn id="34" presetID="2" presetClass="mediacall" presetSubtype="0" fill="hold" nodeType="clickEffect">
                                  <p:stCondLst>
                                    <p:cond delay="0"/>
                                  </p:stCondLst>
                                  <p:childTnLst>
                                    <p:cmd type="call" cmd="togglePause">
                                      <p:cBhvr additive="base">
                                        <p:cTn id="35" dur="1" fill="hold"/>
                                        <p:tgtEl>
                                          <p:spTgt spid="14"/>
                                        </p:tgtEl>
                                      </p:cBhvr>
                                    </p:cmd>
                                  </p:childTnLst>
                                </p:cTn>
                              </p:par>
                            </p:childTnLst>
                          </p:cTn>
                        </p:par>
                      </p:childTnLst>
                    </p:cTn>
                  </p:par>
                </p:childTnLst>
              </p:cTn>
              <p:nextCondLst>
                <p:cond evt="onClick" delay="0">
                  <p:tgtEl>
                    <p:spTgt spid="14"/>
                  </p:tgtEl>
                </p:cond>
              </p:nextCondLst>
            </p:seq>
          </p:childTnLst>
        </p:cTn>
      </p:par>
    </p:tnLst>
    <p:bldLst>
      <p:bldP spid="21512" grpId="0" animBg="1"/>
      <p:bldP spid="17" grpId="0" animBg="1"/>
      <p:bldP spid="16" grpId="1" animBg="1"/>
    </p:bldLst>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1510" name="Text Box 6" title=""/>
          <p:cNvSpPr txBox="1">
            <a:spLocks noChangeArrowheads="1"/>
          </p:cNvSpPr>
          <p:nvPr/>
        </p:nvSpPr>
        <p:spPr bwMode="auto">
          <a:xfrm>
            <a:off x="4596765" y="5211445"/>
            <a:ext cx="5565775" cy="491490"/>
          </a:xfrm>
          <a:prstGeom prst="rect">
            <a:avLst/>
          </a:prstGeom>
          <a:noFill/>
          <a:ln w="9525">
            <a:noFill/>
            <a:miter lim="800000"/>
          </a:ln>
          <a:effectLst/>
        </p:spPr>
        <p:txBody>
          <a:bodyPr>
            <a:spAutoFit/>
          </a:bodyPr>
          <a:lstStyle/>
          <a:p>
            <a:pPr marR="0" defTabSz="914400">
              <a:spcBef>
                <a:spcPct val="50000"/>
              </a:spcBef>
              <a:buClrTx/>
              <a:buSzTx/>
              <a:buFontTx/>
              <a:buNone/>
              <a:defRPr/>
            </a:pPr>
            <a:r>
              <a:rPr kumimoji="1" lang="zh-CN" altLang="en-US" sz="2600" kern="1200" cap="none" spc="0" normalizeH="0" baseline="0" noProof="0" smtClean="0">
                <a:solidFill>
                  <a:srgbClr val="FF0000"/>
                </a:solidFill>
                <a:effectLst>
                  <a:outerShdw blurRad="38100" dist="38100" dir="2700000" algn="tl">
                    <a:srgbClr val="000000">
                      <a:alpha val="43137"/>
                    </a:srgbClr>
                  </a:outerShdw>
                </a:effectLst>
                <a:latin typeface="Tahoma" panose="020b0604030504040204" pitchFamily="34" charset="0"/>
                <a:ea typeface="黑体" panose="02010609060101010101" pitchFamily="49" charset="-122"/>
                <a:cs typeface="+mn-cs"/>
              </a:rPr>
              <a:t>红光外侧可能还有某种看不见的光</a:t>
            </a:r>
            <a:endParaRPr kumimoji="1" lang="zh-CN" altLang="en-US" sz="2600" kern="1200" cap="none" spc="0" normalizeH="0" baseline="0" noProof="0" smtClean="0">
              <a:solidFill>
                <a:srgbClr val="FF0000"/>
              </a:solidFill>
              <a:effectLst>
                <a:outerShdw blurRad="38100" dist="38100" dir="2700000" algn="tl">
                  <a:srgbClr val="000000">
                    <a:alpha val="43137"/>
                  </a:srgbClr>
                </a:outerShdw>
              </a:effectLst>
              <a:latin typeface="Tahoma" panose="020b0604030504040204" pitchFamily="34" charset="0"/>
              <a:ea typeface="黑体" panose="02010609060101010101" pitchFamily="49" charset="-122"/>
              <a:cs typeface="+mn-cs"/>
            </a:endParaRPr>
          </a:p>
        </p:txBody>
      </p:sp>
      <p:sp>
        <p:nvSpPr>
          <p:cNvPr id="7177" name="Text Box 2" title=""/>
          <p:cNvSpPr txBox="1"/>
          <p:nvPr/>
        </p:nvSpPr>
        <p:spPr>
          <a:xfrm>
            <a:off x="254000" y="152400"/>
            <a:ext cx="2667000" cy="584200"/>
          </a:xfrm>
          <a:prstGeom prst="rect">
            <a:avLst/>
          </a:prstGeom>
          <a:solidFill>
            <a:srgbClr val="FF0000"/>
          </a:solidFill>
          <a:ln w="9525">
            <a:noFill/>
          </a:ln>
        </p:spPr>
        <p:txBody>
          <a:bodyPr anchor="t" anchorCtr="0">
            <a:spAutoFit/>
          </a:bodyPr>
          <a:lstStyle/>
          <a:p>
            <a:pPr algn="ctr"/>
            <a:r>
              <a:rPr lang="zh-CN" altLang="en-US" sz="3200">
                <a:solidFill>
                  <a:schemeClr val="bg1"/>
                </a:solidFill>
                <a:latin typeface="Arial" panose="020b0604020202020204" pitchFamily="34" charset="0"/>
                <a:ea typeface="黑体" panose="02010609060101010101" pitchFamily="49" charset="-122"/>
              </a:rPr>
              <a:t>红外线</a:t>
            </a:r>
            <a:endParaRPr lang="zh-CN" altLang="en-US" sz="3200">
              <a:solidFill>
                <a:schemeClr val="bg1"/>
              </a:solidFill>
              <a:latin typeface="Arial" panose="020b0604020202020204" pitchFamily="34" charset="0"/>
              <a:ea typeface="黑体" panose="02010609060101010101" pitchFamily="49" charset="-122"/>
            </a:endParaRPr>
          </a:p>
        </p:txBody>
      </p:sp>
      <p:sp>
        <p:nvSpPr>
          <p:cNvPr id="3" name="文本框 2" title=""/>
          <p:cNvSpPr txBox="1"/>
          <p:nvPr/>
        </p:nvSpPr>
        <p:spPr>
          <a:xfrm>
            <a:off x="254000" y="5139690"/>
            <a:ext cx="6121400" cy="570865"/>
          </a:xfrm>
          <a:prstGeom prst="rect">
            <a:avLst/>
          </a:prstGeom>
          <a:noFill/>
        </p:spPr>
        <p:txBody>
          <a:bodyPr wrap="square" rtlCol="0" anchor="t">
            <a:spAutoFit/>
          </a:bodyPr>
          <a:lstStyle/>
          <a:p>
            <a:pPr marR="0" defTabSz="914400">
              <a:lnSpc>
                <a:spcPct val="120000"/>
              </a:lnSpc>
              <a:spcBef>
                <a:spcPts val="20"/>
              </a:spcBef>
              <a:spcAft>
                <a:spcPct val="0"/>
              </a:spcAft>
              <a:buClrTx/>
              <a:buSzTx/>
              <a:buFontTx/>
              <a:defRPr/>
            </a:pPr>
            <a:r>
              <a:rPr lang="zh-CN" altLang="en-US" sz="260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思考：</a:t>
            </a:r>
            <a:r>
              <a:rPr lang="zh-CN" altLang="en-US" sz="260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这一现象说明了什么？</a:t>
            </a:r>
            <a:endParaRPr lang="zh-CN" altLang="en-US" sz="260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endParaRPr>
          </a:p>
        </p:txBody>
      </p:sp>
      <p:pic>
        <p:nvPicPr>
          <p:cNvPr id="10" name="图片 9" title=""/>
          <p:cNvPicPr>
            <a:picLocks noChangeAspect="1"/>
          </p:cNvPicPr>
          <p:nvPr/>
        </p:nvPicPr>
        <p:blipFill>
          <a:blip r:embed="rId2"/>
          <a:srcRect t="34484" b="12298"/>
          <a:stretch>
            <a:fillRect/>
          </a:stretch>
        </p:blipFill>
        <p:spPr>
          <a:xfrm>
            <a:off x="254000" y="838200"/>
            <a:ext cx="8729980" cy="3688080"/>
          </a:xfrm>
          <a:prstGeom prst="rect">
            <a:avLst/>
          </a:prstGeom>
        </p:spPr>
      </p:pic>
      <p:sp>
        <p:nvSpPr>
          <p:cNvPr id="13" name="文本框 12" title=""/>
          <p:cNvSpPr txBox="1"/>
          <p:nvPr/>
        </p:nvSpPr>
        <p:spPr>
          <a:xfrm>
            <a:off x="1624965" y="4587240"/>
            <a:ext cx="4831080" cy="491490"/>
          </a:xfrm>
          <a:prstGeom prst="rect">
            <a:avLst/>
          </a:prstGeom>
          <a:noFill/>
        </p:spPr>
        <p:txBody>
          <a:bodyPr wrap="square" rtlCol="0" anchor="t">
            <a:spAutoFit/>
          </a:bodyPr>
          <a:lstStyle/>
          <a:p>
            <a:pPr marR="0" defTabSz="914400">
              <a:spcBef>
                <a:spcPct val="50000"/>
              </a:spcBef>
              <a:buClrTx/>
              <a:buSzTx/>
              <a:buFontTx/>
              <a:buNone/>
              <a:defRPr/>
            </a:pPr>
            <a:r>
              <a:rPr kumimoji="1" lang="zh-CN" altLang="en-US" sz="2600" noProof="0" smtClean="0">
                <a:solidFill>
                  <a:srgbClr val="FF0000"/>
                </a:solidFill>
                <a:effectLst>
                  <a:outerShdw blurRad="38100" dist="38100" dir="2700000" algn="tl">
                    <a:srgbClr val="000000">
                      <a:alpha val="43137"/>
                    </a:srgbClr>
                  </a:outerShdw>
                </a:effectLst>
                <a:latin typeface="Tahoma" panose="020b0604030504040204" pitchFamily="34" charset="0"/>
                <a:ea typeface="黑体" panose="02010609060101010101" pitchFamily="49" charset="-122"/>
                <a:sym typeface="+mn-ea"/>
              </a:rPr>
              <a:t>红光外侧温度计升高最明显</a:t>
            </a:r>
            <a:endParaRPr kumimoji="1" lang="zh-CN" altLang="en-US" sz="2600" noProof="0" smtClean="0">
              <a:solidFill>
                <a:srgbClr val="FF0000"/>
              </a:solidFill>
              <a:effectLst>
                <a:outerShdw blurRad="38100" dist="38100" dir="2700000" algn="tl">
                  <a:srgbClr val="000000">
                    <a:alpha val="43137"/>
                  </a:srgbClr>
                </a:outerShdw>
              </a:effectLst>
              <a:latin typeface="Tahoma" panose="020b0604030504040204" pitchFamily="34" charset="0"/>
              <a:ea typeface="黑体" panose="02010609060101010101" pitchFamily="49" charset="-122"/>
              <a:sym typeface="+mn-ea"/>
            </a:endParaRPr>
          </a:p>
        </p:txBody>
      </p:sp>
      <p:sp>
        <p:nvSpPr>
          <p:cNvPr id="16" name="Rectangle 5" title=""/>
          <p:cNvSpPr>
            <a:spLocks noChangeArrowheads="1"/>
          </p:cNvSpPr>
          <p:nvPr/>
        </p:nvSpPr>
        <p:spPr bwMode="auto">
          <a:xfrm>
            <a:off x="210185" y="4543425"/>
            <a:ext cx="1915795" cy="596265"/>
          </a:xfrm>
          <a:prstGeom prst="rect">
            <a:avLst/>
          </a:prstGeom>
          <a:noFill/>
          <a:ln w="9525">
            <a:noFill/>
            <a:miter lim="800000"/>
          </a:ln>
          <a:effectLst/>
        </p:spPr>
        <p:txBody>
          <a:bodyPr/>
          <a:lstStyle/>
          <a:p>
            <a:pPr marL="0" marR="0" lvl="0" indent="0" algn="l" defTabSz="914400" rtl="0" eaLnBrk="1" fontAlgn="base" latinLnBrk="0" hangingPunct="1">
              <a:lnSpc>
                <a:spcPct val="120000"/>
              </a:lnSpc>
              <a:spcBef>
                <a:spcPts val="20"/>
              </a:spcBef>
              <a:spcAft>
                <a:spcPct val="0"/>
              </a:spcAft>
              <a:buClrTx/>
              <a:buSzTx/>
              <a:buFontTx/>
              <a:buNone/>
              <a:defRPr/>
            </a:pPr>
            <a:r>
              <a:rPr kumimoji="0" lang="zh-CN" sz="2600" b="1" i="0" u="none" strike="noStrike" kern="1200" cap="none" spc="0" normalizeH="0" baseline="0" noProof="0" smtClean="0">
                <a:ln>
                  <a:noFill/>
                </a:ln>
                <a:solidFill>
                  <a:srgbClr val="3333FF"/>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新发现：</a:t>
            </a:r>
            <a:endParaRPr kumimoji="0" lang="zh-CN" sz="2600" b="1" i="0" u="none" strike="noStrike" kern="1200" cap="none" spc="0" normalizeH="0" baseline="0" noProof="0" smtClean="0">
              <a:ln>
                <a:noFill/>
              </a:ln>
              <a:solidFill>
                <a:srgbClr val="3333FF"/>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pic>
        <p:nvPicPr>
          <p:cNvPr id="100" name="图片 99" title=""/>
          <p:cNvPicPr/>
          <p:nvPr/>
        </p:nvPicPr>
        <p:blipFill>
          <a:blip r:embed="rId3"/>
          <a:stretch>
            <a:fillRect/>
          </a:stretch>
        </p:blipFill>
        <p:spPr>
          <a:xfrm>
            <a:off x="9168765" y="858520"/>
            <a:ext cx="2708275" cy="3686175"/>
          </a:xfrm>
          <a:prstGeom prst="rect">
            <a:avLst/>
          </a:prstGeom>
          <a:noFill/>
          <a:ln w="9525">
            <a:noFill/>
          </a:ln>
        </p:spPr>
      </p:pic>
      <p:sp>
        <p:nvSpPr>
          <p:cNvPr id="15" name="Rectangle 10" title=""/>
          <p:cNvSpPr>
            <a:spLocks noChangeArrowheads="1"/>
          </p:cNvSpPr>
          <p:nvPr/>
        </p:nvSpPr>
        <p:spPr bwMode="auto">
          <a:xfrm>
            <a:off x="207645" y="5902643"/>
            <a:ext cx="11220450" cy="576263"/>
          </a:xfrm>
          <a:prstGeom prst="rect">
            <a:avLst/>
          </a:prstGeom>
          <a:noFill/>
          <a:ln>
            <a:noFill/>
          </a:ln>
          <a:effectLst/>
        </p:spPr>
        <p:txBody>
          <a:bodyPr/>
          <a:lstStyle/>
          <a:p>
            <a:pPr marL="342900" marR="0" lvl="0" indent="-342900" algn="l" defTabSz="914400" rtl="0" eaLnBrk="1" fontAlgn="base" latinLnBrk="0" hangingPunct="1">
              <a:lnSpc>
                <a:spcPct val="100000"/>
              </a:lnSpc>
              <a:spcBef>
                <a:spcPct val="20000"/>
              </a:spcBef>
              <a:spcAft>
                <a:spcPct val="0"/>
              </a:spcAft>
              <a:buClrTx/>
              <a:buSzTx/>
              <a:buFontTx/>
              <a:buNone/>
              <a:defRPr/>
            </a:pPr>
            <a:r>
              <a:rPr kumimoji="0" lang="en-US" altLang="zh-CN"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____</a:t>
            </a:r>
            <a:r>
              <a:rPr kumimoji="0" lang="zh-CN" altLang="en-US"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国科学家</a:t>
            </a:r>
            <a:r>
              <a:rPr kumimoji="0" lang="en-US" altLang="zh-CN"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_</a:t>
            </a:r>
            <a:r>
              <a:rPr lang="en-US" altLang="zh-CN" noProof="0" smtClean="0">
                <a:ln>
                  <a:noFill/>
                </a:ln>
                <a:effectLst>
                  <a:outerShdw blurRad="38100" dist="38100" dir="2700000" algn="tl">
                    <a:srgbClr val="000000">
                      <a:alpha val="43137"/>
                    </a:srgbClr>
                  </a:outerShdw>
                </a:effectLst>
                <a:uLnTx/>
                <a:uFillTx/>
                <a:ea typeface="黑体" panose="02010609060101010101" pitchFamily="49" charset="-122"/>
                <a:sym typeface="+mn-ea"/>
              </a:rPr>
              <a:t>________</a:t>
            </a:r>
            <a:r>
              <a:rPr lang="zh-CN" altLang="en-US" noProof="0" smtClean="0">
                <a:ln>
                  <a:noFill/>
                </a:ln>
                <a:effectLst>
                  <a:outerShdw blurRad="38100" dist="38100" dir="2700000" algn="tl">
                    <a:srgbClr val="000000">
                      <a:alpha val="43137"/>
                    </a:srgbClr>
                  </a:outerShdw>
                </a:effectLst>
                <a:uLnTx/>
                <a:uFillTx/>
                <a:ea typeface="黑体" panose="02010609060101010101" pitchFamily="49" charset="-122"/>
                <a:sym typeface="+mn-ea"/>
              </a:rPr>
              <a:t>在研究各种色光的</a:t>
            </a:r>
            <a:r>
              <a:rPr lang="en-US" altLang="zh-CN" noProof="0" smtClean="0">
                <a:ln>
                  <a:noFill/>
                </a:ln>
                <a:effectLst>
                  <a:outerShdw blurRad="38100" dist="38100" dir="2700000" algn="tl">
                    <a:srgbClr val="000000">
                      <a:alpha val="43137"/>
                    </a:srgbClr>
                  </a:outerShdw>
                </a:effectLst>
                <a:uLnTx/>
                <a:uFillTx/>
                <a:ea typeface="黑体" panose="02010609060101010101" pitchFamily="49" charset="-122"/>
                <a:sym typeface="+mn-ea"/>
              </a:rPr>
              <a:t>________</a:t>
            </a:r>
            <a:r>
              <a:rPr lang="zh-CN" altLang="en-US" noProof="0" smtClean="0">
                <a:ln>
                  <a:noFill/>
                </a:ln>
                <a:effectLst>
                  <a:outerShdw blurRad="38100" dist="38100" dir="2700000" algn="tl">
                    <a:srgbClr val="000000">
                      <a:alpha val="43137"/>
                    </a:srgbClr>
                  </a:outerShdw>
                </a:effectLst>
                <a:uLnTx/>
                <a:uFillTx/>
                <a:ea typeface="黑体" panose="02010609060101010101" pitchFamily="49" charset="-122"/>
                <a:sym typeface="+mn-ea"/>
              </a:rPr>
              <a:t>发现了</a:t>
            </a:r>
            <a:r>
              <a:rPr lang="zh-CN" altLang="en-US" noProof="0">
                <a:ln>
                  <a:noFill/>
                </a:ln>
                <a:effectLst>
                  <a:outerShdw blurRad="38100" dist="38100" dir="2700000" algn="tl">
                    <a:srgbClr val="000000">
                      <a:alpha val="43137"/>
                    </a:srgbClr>
                  </a:outerShdw>
                </a:effectLst>
                <a:uLnTx/>
                <a:uFillTx/>
                <a:ea typeface="黑体" panose="02010609060101010101" pitchFamily="49" charset="-122"/>
                <a:sym typeface="+mn-ea"/>
              </a:rPr>
              <a:t>红外线</a:t>
            </a:r>
            <a:r>
              <a:rPr lang="zh-CN" noProof="0">
                <a:ln>
                  <a:noFill/>
                </a:ln>
                <a:effectLst>
                  <a:outerShdw blurRad="38100" dist="38100" dir="2700000" algn="tl">
                    <a:srgbClr val="000000">
                      <a:alpha val="43137"/>
                    </a:srgbClr>
                  </a:outerShdw>
                </a:effectLst>
                <a:uLnTx/>
                <a:uFillTx/>
                <a:ea typeface="黑体" panose="02010609060101010101" pitchFamily="49" charset="-122"/>
                <a:sym typeface="+mn-ea"/>
              </a:rPr>
              <a:t>。</a:t>
            </a:r>
            <a:endParaRPr kumimoji="0" lang="zh-CN" sz="2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p:txBody>
      </p:sp>
      <p:sp>
        <p:nvSpPr>
          <p:cNvPr id="17" name="矩形 16" title=""/>
          <p:cNvSpPr/>
          <p:nvPr/>
        </p:nvSpPr>
        <p:spPr>
          <a:xfrm>
            <a:off x="354648" y="5855335"/>
            <a:ext cx="762000" cy="52197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英</a:t>
            </a:r>
            <a:endPar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p:txBody>
      </p:sp>
      <p:sp>
        <p:nvSpPr>
          <p:cNvPr id="18" name="矩形 17" title=""/>
          <p:cNvSpPr/>
          <p:nvPr/>
        </p:nvSpPr>
        <p:spPr>
          <a:xfrm>
            <a:off x="2872740" y="5883275"/>
            <a:ext cx="1685290" cy="52197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赫歇尔</a:t>
            </a:r>
            <a:endPar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p:txBody>
      </p:sp>
      <p:sp>
        <p:nvSpPr>
          <p:cNvPr id="19" name="矩形 18" title=""/>
          <p:cNvSpPr/>
          <p:nvPr/>
        </p:nvSpPr>
        <p:spPr>
          <a:xfrm>
            <a:off x="7369175" y="5855335"/>
            <a:ext cx="1685290" cy="52197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热效应</a:t>
            </a:r>
            <a:endPar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1"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left)">
                                      <p:cBhvr>
                                        <p:cTn id="17" dur="500"/>
                                        <p:tgtEl>
                                          <p:spTgt spid="3"/>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1510"/>
                                        </p:tgtEl>
                                        <p:attrNameLst>
                                          <p:attrName>style.visibility</p:attrName>
                                        </p:attrNameLst>
                                      </p:cBhvr>
                                      <p:to>
                                        <p:strVal val="visible"/>
                                      </p:to>
                                    </p:set>
                                    <p:animEffect transition="in" filter="wipe(left)">
                                      <p:cBhvr>
                                        <p:cTn id="22" dur="500"/>
                                        <p:tgtEl>
                                          <p:spTgt spid="21510"/>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00"/>
                                        </p:tgtEl>
                                        <p:attrNameLst>
                                          <p:attrName>style.visibility</p:attrName>
                                        </p:attrNameLst>
                                      </p:cBhvr>
                                      <p:to>
                                        <p:strVal val="visible"/>
                                      </p:to>
                                    </p:set>
                                    <p:animEffect transition="in" filter="blinds(horizontal)">
                                      <p:cBhvr>
                                        <p:cTn id="27" dur="500"/>
                                        <p:tgtEl>
                                          <p:spTgt spid="100"/>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left)">
                                      <p:cBhvr>
                                        <p:cTn id="32" dur="500"/>
                                        <p:tgtEl>
                                          <p:spTgt spid="15"/>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wipe(left)">
                                      <p:cBhvr>
                                        <p:cTn id="37" dur="500"/>
                                        <p:tgtEl>
                                          <p:spTgt spid="17"/>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wipe(left)">
                                      <p:cBhvr>
                                        <p:cTn id="42" dur="500"/>
                                        <p:tgtEl>
                                          <p:spTgt spid="18"/>
                                        </p:tgtEl>
                                      </p:cBhvr>
                                    </p:animEffect>
                                  </p:childTnLst>
                                </p:cTn>
                              </p:par>
                            </p:childTnLst>
                          </p:cTn>
                        </p:par>
                      </p:childTnLst>
                    </p:cTn>
                  </p:par>
                  <p:par>
                    <p:cTn id="43" fill="hold" nodeType="clickPar">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wipe(left)">
                                      <p:cBhvr>
                                        <p:cTn id="4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0" grpId="0" animBg="1"/>
      <p:bldP spid="16" grpId="1" animBg="1"/>
      <p:bldP spid="3" grpId="0"/>
      <p:bldP spid="13" grpId="0"/>
      <p:bldP spid="17" grpId="0"/>
      <p:bldP spid="18" grpId="0"/>
      <p:bldP spid="19" grpId="0"/>
      <p:bldP spid="15" grpId="0" animBg="1"/>
    </p:bldLst>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1030" name="Rectangle 7" title=""/>
          <p:cNvSpPr>
            <a:spLocks noChangeArrowheads="1"/>
          </p:cNvSpPr>
          <p:nvPr/>
        </p:nvSpPr>
        <p:spPr bwMode="auto">
          <a:xfrm>
            <a:off x="405130" y="4113848"/>
            <a:ext cx="5335588" cy="1223963"/>
          </a:xfrm>
          <a:prstGeom prst="rect">
            <a:avLst/>
          </a:prstGeom>
          <a:noFill/>
          <a:ln w="9525">
            <a:noFill/>
            <a:miter lim="800000"/>
          </a:ln>
          <a:effectLst/>
        </p:spPr>
        <p:txBody>
          <a:bodyPr/>
          <a:lstStyle/>
          <a:p>
            <a:pPr marL="342900" marR="0" lvl="0" indent="-342900" algn="l" defTabSz="914400" rtl="0" eaLnBrk="1" fontAlgn="base" latinLnBrk="0" hangingPunct="1">
              <a:lnSpc>
                <a:spcPct val="100000"/>
              </a:lnSpc>
              <a:spcBef>
                <a:spcPct val="20000"/>
              </a:spcBef>
              <a:spcAft>
                <a:spcPct val="0"/>
              </a:spcAft>
              <a:buClrTx/>
              <a:buSzTx/>
              <a:buFontTx/>
              <a:buChar char="•"/>
              <a:defRPr/>
            </a:pPr>
            <a:endParaRPr kumimoji="0" lang="zh-CN" altLang="zh-CN" sz="26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7177" name="Text Box 2" title=""/>
          <p:cNvSpPr txBox="1"/>
          <p:nvPr/>
        </p:nvSpPr>
        <p:spPr>
          <a:xfrm>
            <a:off x="254000" y="152400"/>
            <a:ext cx="2667000" cy="584200"/>
          </a:xfrm>
          <a:prstGeom prst="rect">
            <a:avLst/>
          </a:prstGeom>
          <a:solidFill>
            <a:srgbClr val="FF0000"/>
          </a:solidFill>
          <a:ln w="9525">
            <a:noFill/>
          </a:ln>
        </p:spPr>
        <p:txBody>
          <a:bodyPr anchor="t" anchorCtr="0">
            <a:spAutoFit/>
          </a:bodyPr>
          <a:lstStyle/>
          <a:p>
            <a:pPr algn="ctr"/>
            <a:r>
              <a:rPr lang="zh-CN" altLang="en-US" sz="3200">
                <a:solidFill>
                  <a:schemeClr val="bg1"/>
                </a:solidFill>
                <a:latin typeface="Arial" panose="020b0604020202020204" pitchFamily="34" charset="0"/>
                <a:ea typeface="黑体" panose="02010609060101010101" pitchFamily="49" charset="-122"/>
              </a:rPr>
              <a:t>红外线</a:t>
            </a:r>
            <a:endParaRPr lang="zh-CN" altLang="en-US" sz="3200">
              <a:solidFill>
                <a:schemeClr val="bg1"/>
              </a:solidFill>
              <a:latin typeface="Arial" panose="020b0604020202020204" pitchFamily="34" charset="0"/>
              <a:ea typeface="黑体" panose="02010609060101010101" pitchFamily="49" charset="-122"/>
            </a:endParaRPr>
          </a:p>
        </p:txBody>
      </p:sp>
      <p:sp>
        <p:nvSpPr>
          <p:cNvPr id="2" name="Text Box 6" title=""/>
          <p:cNvSpPr txBox="1">
            <a:spLocks noChangeArrowheads="1"/>
          </p:cNvSpPr>
          <p:nvPr/>
        </p:nvSpPr>
        <p:spPr bwMode="auto">
          <a:xfrm>
            <a:off x="405130" y="4314825"/>
            <a:ext cx="5968365" cy="491490"/>
          </a:xfrm>
          <a:prstGeom prst="rect">
            <a:avLst/>
          </a:prstGeom>
          <a:noFill/>
          <a:ln w="9525">
            <a:noFill/>
            <a:miter lim="800000"/>
          </a:ln>
          <a:effectLst/>
        </p:spPr>
        <p:txBody>
          <a:bodyPr wrap="square">
            <a:spAutoFit/>
          </a:bodyPr>
          <a:lstStyle/>
          <a:p>
            <a:pPr marR="0" defTabSz="914400">
              <a:spcBef>
                <a:spcPct val="50000"/>
              </a:spcBef>
              <a:buClrTx/>
              <a:buSzTx/>
              <a:buFontTx/>
              <a:buNone/>
              <a:defRPr/>
            </a:pPr>
            <a:r>
              <a:rPr kumimoji="1" lang="zh-CN" altLang="en-US" sz="2600" kern="1200" cap="none" spc="0" normalizeH="0" baseline="0" noProof="0" smtClean="0">
                <a:solidFill>
                  <a:srgbClr val="FF0000"/>
                </a:solidFill>
                <a:effectLst>
                  <a:outerShdw blurRad="38100" dist="38100" dir="2700000" algn="tl">
                    <a:srgbClr val="000000">
                      <a:alpha val="43137"/>
                    </a:srgbClr>
                  </a:outerShdw>
                </a:effectLst>
                <a:latin typeface="Tahoma" panose="020b0604030504040204" pitchFamily="34" charset="0"/>
                <a:ea typeface="黑体" panose="02010609060101010101" pitchFamily="49" charset="-122"/>
                <a:cs typeface="+mn-cs"/>
              </a:rPr>
              <a:t>观察：</a:t>
            </a:r>
            <a:r>
              <a:rPr kumimoji="1" lang="zh-CN" sz="2600" kern="1200" cap="none" spc="0" normalizeH="0" baseline="0" noProof="0" smtClean="0">
                <a:solidFill>
                  <a:schemeClr val="tx1"/>
                </a:solidFill>
                <a:effectLst>
                  <a:outerShdw blurRad="38100" dist="38100" dir="2700000" algn="tl">
                    <a:srgbClr val="000000">
                      <a:alpha val="43137"/>
                    </a:srgbClr>
                  </a:outerShdw>
                </a:effectLst>
                <a:latin typeface="Tahoma" panose="020b0604030504040204" pitchFamily="34" charset="0"/>
                <a:ea typeface="黑体" panose="02010609060101010101" pitchFamily="49" charset="-122"/>
                <a:cs typeface="+mn-cs"/>
              </a:rPr>
              <a:t>图像中包含的信息</a:t>
            </a:r>
            <a:endParaRPr kumimoji="1" lang="zh-CN" sz="2600" kern="1200" cap="none" spc="0" normalizeH="0" baseline="0" noProof="0" smtClean="0">
              <a:solidFill>
                <a:schemeClr val="tx1"/>
              </a:solidFill>
              <a:effectLst>
                <a:outerShdw blurRad="38100" dist="38100" dir="2700000" algn="tl">
                  <a:srgbClr val="000000">
                    <a:alpha val="43137"/>
                  </a:srgbClr>
                </a:outerShdw>
              </a:effectLst>
              <a:latin typeface="Tahoma" panose="020b0604030504040204" pitchFamily="34" charset="0"/>
              <a:ea typeface="黑体" panose="02010609060101010101" pitchFamily="49" charset="-122"/>
              <a:cs typeface="+mn-cs"/>
            </a:endParaRPr>
          </a:p>
        </p:txBody>
      </p:sp>
      <p:pic>
        <p:nvPicPr>
          <p:cNvPr id="8" name="图片 7" title=""/>
          <p:cNvPicPr>
            <a:picLocks noChangeAspect="1"/>
          </p:cNvPicPr>
          <p:nvPr/>
        </p:nvPicPr>
        <p:blipFill>
          <a:blip r:embed="rId2"/>
          <a:stretch>
            <a:fillRect/>
          </a:stretch>
        </p:blipFill>
        <p:spPr>
          <a:xfrm>
            <a:off x="405130" y="989965"/>
            <a:ext cx="4114800" cy="3046730"/>
          </a:xfrm>
          <a:prstGeom prst="rect">
            <a:avLst/>
          </a:prstGeom>
        </p:spPr>
      </p:pic>
      <p:pic>
        <p:nvPicPr>
          <p:cNvPr id="9" name="图片 8" title=""/>
          <p:cNvPicPr>
            <a:picLocks noChangeAspect="1"/>
          </p:cNvPicPr>
          <p:nvPr/>
        </p:nvPicPr>
        <p:blipFill>
          <a:blip r:embed="rId3"/>
          <a:stretch>
            <a:fillRect/>
          </a:stretch>
        </p:blipFill>
        <p:spPr>
          <a:xfrm>
            <a:off x="4660265" y="913765"/>
            <a:ext cx="4732020" cy="3199765"/>
          </a:xfrm>
          <a:prstGeom prst="rect">
            <a:avLst/>
          </a:prstGeom>
        </p:spPr>
      </p:pic>
      <p:sp>
        <p:nvSpPr>
          <p:cNvPr id="3" name="Text Box 6" title=""/>
          <p:cNvSpPr txBox="1">
            <a:spLocks noChangeArrowheads="1"/>
          </p:cNvSpPr>
          <p:nvPr/>
        </p:nvSpPr>
        <p:spPr bwMode="auto">
          <a:xfrm>
            <a:off x="1317625" y="4875530"/>
            <a:ext cx="10037445" cy="491490"/>
          </a:xfrm>
          <a:prstGeom prst="rect">
            <a:avLst/>
          </a:prstGeom>
          <a:noFill/>
          <a:ln w="9525">
            <a:noFill/>
            <a:miter lim="800000"/>
          </a:ln>
          <a:effectLst/>
        </p:spPr>
        <p:txBody>
          <a:bodyPr wrap="square">
            <a:spAutoFit/>
          </a:bodyPr>
          <a:lstStyle/>
          <a:p>
            <a:pPr marR="0" defTabSz="914400">
              <a:spcBef>
                <a:spcPct val="50000"/>
              </a:spcBef>
              <a:buClrTx/>
              <a:buSzTx/>
              <a:buFontTx/>
              <a:buNone/>
              <a:defRPr/>
            </a:pPr>
            <a:r>
              <a:rPr kumimoji="1" lang="zh-CN" sz="2600" kern="1200" cap="none" spc="0" normalizeH="0" baseline="0" noProof="0" smtClean="0">
                <a:solidFill>
                  <a:schemeClr val="tx1"/>
                </a:solidFill>
                <a:effectLst>
                  <a:outerShdw blurRad="38100" dist="38100" dir="2700000" algn="tl">
                    <a:srgbClr val="000000">
                      <a:alpha val="43137"/>
                    </a:srgbClr>
                  </a:outerShdw>
                </a:effectLst>
                <a:latin typeface="Tahoma" panose="020b0604030504040204" pitchFamily="34" charset="0"/>
                <a:ea typeface="黑体" panose="02010609060101010101" pitchFamily="49" charset="-122"/>
                <a:cs typeface="+mn-cs"/>
              </a:rPr>
              <a:t>开始时温度上升较</a:t>
            </a:r>
            <a:r>
              <a:rPr kumimoji="1" lang="zh-CN" sz="2600" kern="1200" cap="none" spc="0" normalizeH="0" baseline="0" noProof="0" smtClean="0">
                <a:solidFill>
                  <a:srgbClr val="FF0000"/>
                </a:solidFill>
                <a:effectLst>
                  <a:outerShdw blurRad="38100" dist="38100" dir="2700000" algn="tl">
                    <a:srgbClr val="000000">
                      <a:alpha val="43137"/>
                    </a:srgbClr>
                  </a:outerShdw>
                </a:effectLst>
                <a:latin typeface="Tahoma" panose="020b0604030504040204" pitchFamily="34" charset="0"/>
                <a:ea typeface="黑体" panose="02010609060101010101" pitchFamily="49" charset="-122"/>
                <a:cs typeface="+mn-cs"/>
              </a:rPr>
              <a:t>快</a:t>
            </a:r>
            <a:r>
              <a:rPr kumimoji="1" lang="zh-CN" sz="2600" kern="1200" cap="none" spc="0" normalizeH="0" baseline="0" noProof="0" smtClean="0">
                <a:solidFill>
                  <a:schemeClr val="tx1"/>
                </a:solidFill>
                <a:effectLst>
                  <a:outerShdw blurRad="38100" dist="38100" dir="2700000" algn="tl">
                    <a:srgbClr val="000000">
                      <a:alpha val="43137"/>
                    </a:srgbClr>
                  </a:outerShdw>
                </a:effectLst>
                <a:latin typeface="Tahoma" panose="020b0604030504040204" pitchFamily="34" charset="0"/>
                <a:ea typeface="黑体" panose="02010609060101010101" pitchFamily="49" charset="-122"/>
                <a:cs typeface="+mn-cs"/>
              </a:rPr>
              <a:t>，后来温度上升变</a:t>
            </a:r>
            <a:r>
              <a:rPr kumimoji="1" lang="zh-CN" sz="2600" kern="1200" cap="none" spc="0" normalizeH="0" baseline="0" noProof="0" smtClean="0">
                <a:solidFill>
                  <a:srgbClr val="FF0000"/>
                </a:solidFill>
                <a:effectLst>
                  <a:outerShdw blurRad="38100" dist="38100" dir="2700000" algn="tl">
                    <a:srgbClr val="000000">
                      <a:alpha val="43137"/>
                    </a:srgbClr>
                  </a:outerShdw>
                </a:effectLst>
                <a:latin typeface="Tahoma" panose="020b0604030504040204" pitchFamily="34" charset="0"/>
                <a:ea typeface="黑体" panose="02010609060101010101" pitchFamily="49" charset="-122"/>
                <a:cs typeface="+mn-cs"/>
              </a:rPr>
              <a:t>慢</a:t>
            </a:r>
            <a:r>
              <a:rPr kumimoji="1" lang="zh-CN" sz="2600" kern="1200" cap="none" spc="0" normalizeH="0" baseline="0" noProof="0" smtClean="0">
                <a:solidFill>
                  <a:schemeClr val="tx1"/>
                </a:solidFill>
                <a:effectLst>
                  <a:outerShdw blurRad="38100" dist="38100" dir="2700000" algn="tl">
                    <a:srgbClr val="000000">
                      <a:alpha val="43137"/>
                    </a:srgbClr>
                  </a:outerShdw>
                </a:effectLst>
                <a:latin typeface="Tahoma" panose="020b0604030504040204" pitchFamily="34" charset="0"/>
                <a:ea typeface="黑体" panose="02010609060101010101" pitchFamily="49" charset="-122"/>
                <a:cs typeface="+mn-cs"/>
              </a:rPr>
              <a:t>，最后</a:t>
            </a:r>
            <a:r>
              <a:rPr kumimoji="1" lang="zh-CN" sz="2600" kern="1200" cap="none" spc="0" normalizeH="0" baseline="0" noProof="0" smtClean="0">
                <a:solidFill>
                  <a:srgbClr val="FF0000"/>
                </a:solidFill>
                <a:effectLst>
                  <a:outerShdw blurRad="38100" dist="38100" dir="2700000" algn="tl">
                    <a:srgbClr val="000000">
                      <a:alpha val="43137"/>
                    </a:srgbClr>
                  </a:outerShdw>
                </a:effectLst>
                <a:latin typeface="Tahoma" panose="020b0604030504040204" pitchFamily="34" charset="0"/>
                <a:ea typeface="黑体" panose="02010609060101010101" pitchFamily="49" charset="-122"/>
                <a:cs typeface="+mn-cs"/>
              </a:rPr>
              <a:t>不再上升</a:t>
            </a:r>
            <a:r>
              <a:rPr kumimoji="1" lang="zh-CN" sz="2600" kern="1200" cap="none" spc="0" normalizeH="0" baseline="0" noProof="0" smtClean="0">
                <a:solidFill>
                  <a:schemeClr val="tx1"/>
                </a:solidFill>
                <a:effectLst>
                  <a:outerShdw blurRad="38100" dist="38100" dir="2700000" algn="tl">
                    <a:srgbClr val="000000">
                      <a:alpha val="43137"/>
                    </a:srgbClr>
                  </a:outerShdw>
                </a:effectLst>
                <a:latin typeface="Tahoma" panose="020b0604030504040204" pitchFamily="34" charset="0"/>
                <a:ea typeface="黑体" panose="02010609060101010101" pitchFamily="49" charset="-122"/>
                <a:cs typeface="+mn-cs"/>
              </a:rPr>
              <a:t>。</a:t>
            </a:r>
            <a:endParaRPr kumimoji="1" lang="zh-CN" sz="2600" kern="1200" cap="none" spc="0" normalizeH="0" baseline="0" noProof="0" smtClean="0">
              <a:solidFill>
                <a:schemeClr val="tx1"/>
              </a:solidFill>
              <a:effectLst>
                <a:outerShdw blurRad="38100" dist="38100" dir="2700000" algn="tl">
                  <a:srgbClr val="000000">
                    <a:alpha val="43137"/>
                  </a:srgbClr>
                </a:outerShdw>
              </a:effectLst>
              <a:latin typeface="Tahoma" panose="020b0604030504040204" pitchFamily="34" charset="0"/>
              <a:ea typeface="黑体" panose="02010609060101010101" pitchFamily="49" charset="-122"/>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8193" name="Text Box 2" title=""/>
          <p:cNvSpPr txBox="1"/>
          <p:nvPr/>
        </p:nvSpPr>
        <p:spPr>
          <a:xfrm>
            <a:off x="254000" y="152400"/>
            <a:ext cx="2667000" cy="584200"/>
          </a:xfrm>
          <a:prstGeom prst="rect">
            <a:avLst/>
          </a:prstGeom>
          <a:solidFill>
            <a:srgbClr val="FF0000"/>
          </a:solidFill>
          <a:ln w="9525">
            <a:noFill/>
          </a:ln>
        </p:spPr>
        <p:txBody>
          <a:bodyPr anchor="t" anchorCtr="0">
            <a:spAutoFit/>
          </a:bodyPr>
          <a:lstStyle/>
          <a:p>
            <a:pPr algn="ctr"/>
            <a:r>
              <a:rPr lang="zh-CN" altLang="en-US" sz="3200">
                <a:solidFill>
                  <a:schemeClr val="bg1"/>
                </a:solidFill>
                <a:latin typeface="Arial" panose="020b0604020202020204" pitchFamily="34" charset="0"/>
                <a:ea typeface="黑体" panose="02010609060101010101" pitchFamily="49" charset="-122"/>
              </a:rPr>
              <a:t>红外线</a:t>
            </a:r>
            <a:endParaRPr lang="zh-CN" altLang="en-US" sz="3200">
              <a:solidFill>
                <a:schemeClr val="bg1"/>
              </a:solidFill>
              <a:latin typeface="Arial" panose="020b0604020202020204" pitchFamily="34" charset="0"/>
              <a:ea typeface="黑体" panose="02010609060101010101" pitchFamily="49" charset="-122"/>
            </a:endParaRPr>
          </a:p>
        </p:txBody>
      </p:sp>
      <p:sp>
        <p:nvSpPr>
          <p:cNvPr id="24586" name="Rectangle 10" title=""/>
          <p:cNvSpPr>
            <a:spLocks noChangeArrowheads="1"/>
          </p:cNvSpPr>
          <p:nvPr/>
        </p:nvSpPr>
        <p:spPr bwMode="auto">
          <a:xfrm>
            <a:off x="313055" y="1526858"/>
            <a:ext cx="11220450" cy="576263"/>
          </a:xfrm>
          <a:prstGeom prst="rect">
            <a:avLst/>
          </a:prstGeom>
          <a:noFill/>
          <a:ln>
            <a:noFill/>
          </a:ln>
          <a:effectLst/>
        </p:spPr>
        <p:txBody>
          <a:bodyPr/>
          <a:lstStyle/>
          <a:p>
            <a:pPr marL="342900" marR="0" lvl="0" indent="-342900" algn="l" defTabSz="914400" rtl="0" eaLnBrk="1" fontAlgn="base" latinLnBrk="0" hangingPunct="1">
              <a:lnSpc>
                <a:spcPct val="100000"/>
              </a:lnSpc>
              <a:spcBef>
                <a:spcPct val="20000"/>
              </a:spcBef>
              <a:spcAft>
                <a:spcPct val="0"/>
              </a:spcAft>
              <a:buClrTx/>
              <a:buSzTx/>
              <a:buFontTx/>
              <a:buNone/>
              <a:defRPr/>
            </a:pPr>
            <a:r>
              <a:rPr kumimoji="0" lang="en-US" altLang="zh-CN" sz="2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1.</a:t>
            </a:r>
            <a:r>
              <a:rPr kumimoji="0" lang="zh-CN" altLang="en-US" sz="2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红外线具</a:t>
            </a:r>
            <a:r>
              <a:rPr kumimoji="0" lang="zh-CN" altLang="en-US"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有</a:t>
            </a:r>
            <a:r>
              <a:rPr kumimoji="0" lang="en-US" altLang="zh-CN"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____</a:t>
            </a:r>
            <a:r>
              <a:rPr kumimoji="0" lang="zh-CN" altLang="en-US"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效</a:t>
            </a:r>
            <a:r>
              <a:rPr kumimoji="0" lang="zh-CN" altLang="en-US" sz="2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应比较显著，能</a:t>
            </a:r>
            <a:r>
              <a:rPr kumimoji="0" lang="zh-CN" altLang="en-US"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使</a:t>
            </a:r>
            <a:r>
              <a:rPr kumimoji="0" lang="en-US" altLang="zh-CN"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________________.</a:t>
            </a:r>
            <a:endParaRPr kumimoji="0" lang="en-US" altLang="zh-CN" sz="2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p:txBody>
      </p:sp>
      <p:sp>
        <p:nvSpPr>
          <p:cNvPr id="24588" name="Rectangle 12" title=""/>
          <p:cNvSpPr>
            <a:spLocks noChangeArrowheads="1"/>
          </p:cNvSpPr>
          <p:nvPr/>
        </p:nvSpPr>
        <p:spPr bwMode="auto">
          <a:xfrm>
            <a:off x="-35560" y="2108200"/>
            <a:ext cx="12051030" cy="2133600"/>
          </a:xfrm>
          <a:prstGeom prst="rect">
            <a:avLst/>
          </a:prstGeom>
          <a:noFill/>
          <a:ln>
            <a:noFill/>
          </a:ln>
          <a:effectLst/>
        </p:spPr>
        <p:txBody>
          <a:bodyPr/>
          <a:lstStyle/>
          <a:p>
            <a:pPr marL="622935" marR="0" lvl="0" indent="-622935" algn="l" defTabSz="914400" rtl="0">
              <a:lnSpc>
                <a:spcPts val="4000"/>
              </a:lnSpc>
              <a:spcBef>
                <a:spcPct val="0"/>
              </a:spcBef>
              <a:spcAft>
                <a:spcPct val="0"/>
              </a:spcAft>
              <a:buClr>
                <a:schemeClr val="folHlink"/>
              </a:buClr>
              <a:buSzPct val="60000"/>
              <a:buFont typeface="Wingdings" panose="05000000000000000000" pitchFamily="2" charset="2"/>
              <a:buNone/>
              <a:defRPr/>
            </a:pPr>
            <a:r>
              <a:rPr kumimoji="0" lang="en-US" altLang="zh-CN"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   2.</a:t>
            </a:r>
            <a:r>
              <a:rPr lang="en-US" altLang="zh-CN" noProof="0" smtClean="0">
                <a:ln>
                  <a:noFill/>
                </a:ln>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__</a:t>
            </a:r>
            <a:r>
              <a:rPr kumimoji="0" lang="en-US" altLang="zh-CN"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__</a:t>
            </a:r>
            <a:r>
              <a:rPr lang="en-US" altLang="zh-CN" noProof="0" smtClean="0">
                <a:ln>
                  <a:noFill/>
                </a:ln>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______</a:t>
            </a:r>
            <a:r>
              <a:rPr kumimoji="0" lang="zh-CN" altLang="en-US"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物</a:t>
            </a:r>
            <a:r>
              <a:rPr kumimoji="0" lang="zh-CN" altLang="en-US" sz="2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体</a:t>
            </a:r>
            <a:r>
              <a:rPr kumimoji="1" lang="zh-CN" altLang="en-US" sz="2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都在不停地向外</a:t>
            </a:r>
            <a:r>
              <a:rPr kumimoji="0" lang="zh-CN" altLang="en-US" sz="2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辐</a:t>
            </a:r>
            <a:r>
              <a:rPr kumimoji="0" lang="zh-CN" altLang="en-US"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射</a:t>
            </a:r>
            <a:r>
              <a:rPr kumimoji="0" lang="en-US" altLang="zh-CN"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_______</a:t>
            </a:r>
            <a:r>
              <a:rPr kumimoji="1" lang="zh-CN" altLang="en-US"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，物体辐射的红外线的强度与其</a:t>
            </a:r>
            <a:r>
              <a:rPr kumimoji="1" lang="en-US" altLang="zh-CN"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_____</a:t>
            </a:r>
            <a:r>
              <a:rPr kumimoji="1" lang="zh-CN" altLang="en-US"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有关，</a:t>
            </a:r>
            <a:r>
              <a:rPr kumimoji="1" lang="zh-CN" altLang="en-US" sz="2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不</a:t>
            </a:r>
            <a:r>
              <a:rPr kumimoji="1" lang="zh-CN" altLang="en-US"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同</a:t>
            </a:r>
            <a:r>
              <a:rPr kumimoji="1" lang="en-US" altLang="zh-CN"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____</a:t>
            </a:r>
            <a:r>
              <a:rPr kumimoji="1" lang="zh-CN" altLang="en-US"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的</a:t>
            </a:r>
            <a:r>
              <a:rPr kumimoji="1" lang="zh-CN" altLang="en-US" sz="2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物体向外辐射</a:t>
            </a:r>
            <a:r>
              <a:rPr kumimoji="1" lang="zh-CN" altLang="en-US"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的</a:t>
            </a:r>
            <a:r>
              <a:rPr kumimoji="1" lang="en-US" altLang="zh-CN"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___________</a:t>
            </a:r>
            <a:r>
              <a:rPr kumimoji="1" lang="zh-CN" altLang="en-US"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不</a:t>
            </a:r>
            <a:r>
              <a:rPr kumimoji="1" lang="zh-CN" altLang="en-US" sz="2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同</a:t>
            </a:r>
            <a:r>
              <a:rPr kumimoji="1" lang="en-US" altLang="zh-CN"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a:t>
            </a:r>
            <a:endParaRPr kumimoji="1" lang="en-US" altLang="zh-CN"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a:p>
            <a:pPr marL="0" marR="0" lvl="0" indent="0" algn="l" defTabSz="914400" rtl="0">
              <a:lnSpc>
                <a:spcPts val="4000"/>
              </a:lnSpc>
              <a:spcBef>
                <a:spcPct val="0"/>
              </a:spcBef>
              <a:spcAft>
                <a:spcPct val="0"/>
              </a:spcAft>
              <a:buClr>
                <a:schemeClr val="folHlink"/>
              </a:buClr>
              <a:buSzPct val="60000"/>
              <a:buFont typeface="Wingdings" panose="05000000000000000000" pitchFamily="2" charset="2"/>
              <a:buNone/>
              <a:defRPr/>
            </a:pPr>
            <a:r>
              <a:rPr kumimoji="1" lang="en-US" altLang="zh-CN"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  3.</a:t>
            </a:r>
            <a:r>
              <a:rPr kumimoji="1" lang="zh-CN" altLang="en-US"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红外线探测仪是通过物体辐射的</a:t>
            </a:r>
            <a:r>
              <a:rPr kumimoji="1" lang="en-US" altLang="zh-CN"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______</a:t>
            </a:r>
            <a:r>
              <a:rPr kumimoji="1" lang="zh-CN" altLang="en-US"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来识别不同温度的物体的。</a:t>
            </a:r>
            <a:endParaRPr kumimoji="1" lang="en-US" altLang="zh-CN"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8197" name="Rectangle 7" title=""/>
          <p:cNvSpPr/>
          <p:nvPr/>
        </p:nvSpPr>
        <p:spPr>
          <a:xfrm>
            <a:off x="177800" y="838835"/>
            <a:ext cx="8456613" cy="521970"/>
          </a:xfrm>
          <a:prstGeom prst="rect">
            <a:avLst/>
          </a:prstGeom>
          <a:noFill/>
          <a:ln w="9525">
            <a:noFill/>
          </a:ln>
        </p:spPr>
        <p:txBody>
          <a:bodyPr anchor="t" anchorCtr="0">
            <a:spAutoFit/>
          </a:bodyPr>
          <a:lstStyle/>
          <a:p>
            <a:r>
              <a:rPr lang="zh-CN" altLang="en-US">
                <a:solidFill>
                  <a:srgbClr val="3333FF"/>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rPr>
              <a:t>阅读课本</a:t>
            </a:r>
            <a:r>
              <a:rPr lang="en-US" altLang="zh-CN">
                <a:solidFill>
                  <a:srgbClr val="3333FF"/>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rPr>
              <a:t>P.83——</a:t>
            </a:r>
            <a:r>
              <a:rPr lang="zh-CN" altLang="en-US">
                <a:solidFill>
                  <a:srgbClr val="3333FF"/>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rPr>
              <a:t>生活物理社会：红外线的应用</a:t>
            </a:r>
            <a:endParaRPr lang="zh-CN" altLang="en-US">
              <a:solidFill>
                <a:srgbClr val="3333FF"/>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endParaRPr>
          </a:p>
        </p:txBody>
      </p:sp>
      <p:sp>
        <p:nvSpPr>
          <p:cNvPr id="8" name="矩形 7" title=""/>
          <p:cNvSpPr/>
          <p:nvPr/>
        </p:nvSpPr>
        <p:spPr>
          <a:xfrm>
            <a:off x="2690178" y="1499235"/>
            <a:ext cx="762000" cy="522288"/>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热</a:t>
            </a:r>
            <a:endPar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p:txBody>
      </p:sp>
      <p:sp>
        <p:nvSpPr>
          <p:cNvPr id="9" name="矩形 8" title=""/>
          <p:cNvSpPr/>
          <p:nvPr/>
        </p:nvSpPr>
        <p:spPr>
          <a:xfrm>
            <a:off x="6542088" y="1516698"/>
            <a:ext cx="3321050" cy="522288"/>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被照射的物体发热</a:t>
            </a:r>
            <a:endPar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p:txBody>
      </p:sp>
      <p:sp>
        <p:nvSpPr>
          <p:cNvPr id="11" name="矩形 10" title=""/>
          <p:cNvSpPr/>
          <p:nvPr/>
        </p:nvSpPr>
        <p:spPr>
          <a:xfrm>
            <a:off x="709295" y="2176780"/>
            <a:ext cx="2075815" cy="52197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自然界中的</a:t>
            </a:r>
            <a:endPar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p:txBody>
      </p:sp>
      <p:sp>
        <p:nvSpPr>
          <p:cNvPr id="12" name="矩形 11" title=""/>
          <p:cNvSpPr/>
          <p:nvPr/>
        </p:nvSpPr>
        <p:spPr>
          <a:xfrm>
            <a:off x="1334770" y="2675255"/>
            <a:ext cx="904875" cy="523875"/>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Tahoma" panose="020b0604030504040204" pitchFamily="34" charset="0"/>
                <a:ea typeface="黑体" panose="02010609060101010101" pitchFamily="49" charset="-122"/>
                <a:cs typeface="+mn-cs"/>
              </a:rPr>
              <a:t>温度</a:t>
            </a:r>
            <a:endParaRPr kumimoji="1"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Tahoma" panose="020b0604030504040204" pitchFamily="34" charset="0"/>
              <a:ea typeface="黑体" panose="02010609060101010101" pitchFamily="49" charset="-122"/>
              <a:cs typeface="+mn-cs"/>
            </a:endParaRPr>
          </a:p>
        </p:txBody>
      </p:sp>
      <p:sp>
        <p:nvSpPr>
          <p:cNvPr id="13" name="矩形 12" title=""/>
          <p:cNvSpPr/>
          <p:nvPr/>
        </p:nvSpPr>
        <p:spPr>
          <a:xfrm>
            <a:off x="7652068" y="2667000"/>
            <a:ext cx="2895600" cy="523875"/>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Tahoma" panose="020b0604030504040204" pitchFamily="34" charset="0"/>
                <a:ea typeface="黑体" panose="02010609060101010101" pitchFamily="49" charset="-122"/>
                <a:cs typeface="+mn-cs"/>
              </a:rPr>
              <a:t>红外线强度</a:t>
            </a:r>
            <a:endParaRPr kumimoji="1"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Tahoma" panose="020b0604030504040204" pitchFamily="34" charset="0"/>
              <a:ea typeface="黑体" panose="02010609060101010101" pitchFamily="49" charset="-122"/>
              <a:cs typeface="+mn-cs"/>
            </a:endParaRPr>
          </a:p>
        </p:txBody>
      </p:sp>
      <p:sp>
        <p:nvSpPr>
          <p:cNvPr id="14" name="矩形 13" title=""/>
          <p:cNvSpPr/>
          <p:nvPr/>
        </p:nvSpPr>
        <p:spPr>
          <a:xfrm>
            <a:off x="6568758" y="2174875"/>
            <a:ext cx="1266825" cy="523875"/>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红外线</a:t>
            </a:r>
            <a:endPar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p:txBody>
      </p:sp>
      <p:sp>
        <p:nvSpPr>
          <p:cNvPr id="15" name="矩形 14" title=""/>
          <p:cNvSpPr/>
          <p:nvPr/>
        </p:nvSpPr>
        <p:spPr>
          <a:xfrm>
            <a:off x="5435918" y="3194050"/>
            <a:ext cx="1266825" cy="522288"/>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红外线</a:t>
            </a:r>
            <a:endPar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p:txBody>
      </p:sp>
      <p:pic>
        <p:nvPicPr>
          <p:cNvPr id="8206" name="Picture 10" title=""/>
          <p:cNvPicPr>
            <a:picLocks noChangeAspect="1"/>
          </p:cNvPicPr>
          <p:nvPr/>
        </p:nvPicPr>
        <p:blipFill>
          <a:blip r:embed="rId2"/>
          <a:srcRect l="23256" t="5064" r="21947" b="2838"/>
          <a:stretch>
            <a:fillRect/>
          </a:stretch>
        </p:blipFill>
        <p:spPr>
          <a:xfrm>
            <a:off x="10464165" y="3962400"/>
            <a:ext cx="1394460" cy="2343785"/>
          </a:xfrm>
          <a:prstGeom prst="rect">
            <a:avLst/>
          </a:prstGeom>
          <a:noFill/>
          <a:ln w="9525">
            <a:noFill/>
          </a:ln>
        </p:spPr>
      </p:pic>
      <p:pic>
        <p:nvPicPr>
          <p:cNvPr id="6" name="图片 5" title=""/>
          <p:cNvPicPr>
            <a:picLocks noChangeAspect="1"/>
          </p:cNvPicPr>
          <p:nvPr/>
        </p:nvPicPr>
        <p:blipFill>
          <a:blip r:embed="rId3"/>
          <a:stretch>
            <a:fillRect/>
          </a:stretch>
        </p:blipFill>
        <p:spPr>
          <a:xfrm>
            <a:off x="6542405" y="4038600"/>
            <a:ext cx="3484245" cy="2209800"/>
          </a:xfrm>
          <a:prstGeom prst="rect">
            <a:avLst/>
          </a:prstGeom>
        </p:spPr>
      </p:pic>
      <p:sp>
        <p:nvSpPr>
          <p:cNvPr id="2" name="矩形 1" title=""/>
          <p:cNvSpPr/>
          <p:nvPr/>
        </p:nvSpPr>
        <p:spPr>
          <a:xfrm>
            <a:off x="3991610" y="2667000"/>
            <a:ext cx="904875" cy="523875"/>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Tahoma" panose="020b0604030504040204" pitchFamily="34" charset="0"/>
                <a:ea typeface="黑体" panose="02010609060101010101" pitchFamily="49" charset="-122"/>
                <a:cs typeface="+mn-cs"/>
              </a:rPr>
              <a:t>温度</a:t>
            </a:r>
            <a:endParaRPr kumimoji="1"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Tahoma" panose="020b0604030504040204" pitchFamily="34" charset="0"/>
              <a:ea typeface="黑体" panose="02010609060101010101" pitchFamily="49" charset="-122"/>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left)">
                                      <p:cBhvr>
                                        <p:cTn id="22" dur="500"/>
                                        <p:tgtEl>
                                          <p:spTgt spid="14"/>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left)">
                                      <p:cBhvr>
                                        <p:cTn id="27" dur="500"/>
                                        <p:tgtEl>
                                          <p:spTgt spid="12"/>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wipe(left)">
                                      <p:cBhvr>
                                        <p:cTn id="32" dur="500"/>
                                        <p:tgtEl>
                                          <p:spTgt spid="2"/>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wipe(left)">
                                      <p:cBhvr>
                                        <p:cTn id="37" dur="500"/>
                                        <p:tgtEl>
                                          <p:spTgt spid="13"/>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wipe(left)">
                                      <p:cBhvr>
                                        <p:cTn id="4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P spid="12" grpId="0"/>
      <p:bldP spid="13" grpId="0"/>
      <p:bldP spid="14" grpId="0"/>
      <p:bldP spid="15" grpId="0"/>
      <p:bldP spid="2" grpId="0"/>
    </p:bldLst>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9217" name="Text Box 2" title=""/>
          <p:cNvSpPr txBox="1"/>
          <p:nvPr/>
        </p:nvSpPr>
        <p:spPr>
          <a:xfrm>
            <a:off x="254000" y="152400"/>
            <a:ext cx="2667000" cy="584200"/>
          </a:xfrm>
          <a:prstGeom prst="rect">
            <a:avLst/>
          </a:prstGeom>
          <a:solidFill>
            <a:srgbClr val="FF0000"/>
          </a:solidFill>
          <a:ln w="9525">
            <a:noFill/>
          </a:ln>
        </p:spPr>
        <p:txBody>
          <a:bodyPr anchor="t" anchorCtr="0">
            <a:spAutoFit/>
          </a:bodyPr>
          <a:lstStyle/>
          <a:p>
            <a:pPr algn="ctr"/>
            <a:r>
              <a:rPr lang="zh-CN" altLang="en-US" sz="3200">
                <a:solidFill>
                  <a:schemeClr val="bg1"/>
                </a:solidFill>
                <a:latin typeface="Arial" panose="020b0604020202020204" pitchFamily="34" charset="0"/>
                <a:ea typeface="黑体" panose="02010609060101010101" pitchFamily="49" charset="-122"/>
              </a:rPr>
              <a:t>红外线</a:t>
            </a:r>
            <a:endParaRPr lang="zh-CN" altLang="en-US" sz="3200">
              <a:solidFill>
                <a:schemeClr val="bg1"/>
              </a:solidFill>
              <a:latin typeface="Arial" panose="020b0604020202020204" pitchFamily="34" charset="0"/>
              <a:ea typeface="黑体" panose="02010609060101010101" pitchFamily="49" charset="-122"/>
            </a:endParaRPr>
          </a:p>
        </p:txBody>
      </p:sp>
      <p:sp>
        <p:nvSpPr>
          <p:cNvPr id="9218" name="Rectangle 7" title=""/>
          <p:cNvSpPr/>
          <p:nvPr/>
        </p:nvSpPr>
        <p:spPr>
          <a:xfrm>
            <a:off x="254000" y="914400"/>
            <a:ext cx="2590800" cy="457200"/>
          </a:xfrm>
          <a:prstGeom prst="rect">
            <a:avLst/>
          </a:prstGeom>
          <a:noFill/>
          <a:ln w="9525">
            <a:noFill/>
          </a:ln>
        </p:spPr>
        <p:txBody>
          <a:bodyPr anchor="b" anchorCtr="0"/>
          <a:lstStyle/>
          <a:p>
            <a:pPr algn="ctr"/>
            <a:r>
              <a:rPr lang="zh-CN" altLang="en-US">
                <a:solidFill>
                  <a:srgbClr val="3333FF"/>
                </a:solidFill>
                <a:latin typeface="Arial" panose="020b0604020202020204" pitchFamily="34" charset="0"/>
                <a:ea typeface="黑体" panose="02010609060101010101" pitchFamily="49" charset="-122"/>
              </a:rPr>
              <a:t>红外线的应用</a:t>
            </a:r>
            <a:endParaRPr lang="zh-CN" altLang="en-US">
              <a:solidFill>
                <a:srgbClr val="3333FF"/>
              </a:solidFill>
              <a:latin typeface="Arial" panose="020b0604020202020204" pitchFamily="34" charset="0"/>
              <a:ea typeface="黑体" panose="02010609060101010101" pitchFamily="49" charset="-122"/>
            </a:endParaRPr>
          </a:p>
        </p:txBody>
      </p:sp>
      <p:sp>
        <p:nvSpPr>
          <p:cNvPr id="25608" name="Rectangle 8" title=""/>
          <p:cNvSpPr>
            <a:spLocks noChangeArrowheads="1"/>
          </p:cNvSpPr>
          <p:nvPr/>
        </p:nvSpPr>
        <p:spPr bwMode="auto">
          <a:xfrm>
            <a:off x="1778000" y="3124200"/>
            <a:ext cx="1600200" cy="519113"/>
          </a:xfrm>
          <a:prstGeom prst="rect">
            <a:avLst/>
          </a:prstGeom>
          <a:noFill/>
          <a:ln>
            <a:noFill/>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zh-CN" altLang="en-US" sz="2800" b="1" i="0" u="none" strike="noStrike" kern="1200" cap="none" spc="0" normalizeH="0" baseline="0" noProof="0">
                <a:ln>
                  <a:noFill/>
                </a:ln>
                <a:solidFill>
                  <a:srgbClr val="FF0000"/>
                </a:solidFill>
                <a:effectLst>
                  <a:outerShdw blurRad="38100" dist="38100" dir="2700000" algn="tl">
                    <a:srgbClr val="C0C0C0"/>
                  </a:outerShdw>
                </a:effectLst>
                <a:uLnTx/>
                <a:uFillTx/>
                <a:latin typeface="Tahoma" panose="020b0604030504040204" pitchFamily="34" charset="0"/>
                <a:ea typeface="黑体" panose="02010609060101010101" pitchFamily="49" charset="-122"/>
                <a:cs typeface="+mn-cs"/>
              </a:rPr>
              <a:t>成像</a:t>
            </a:r>
            <a:endParaRPr kumimoji="1" lang="zh-CN" altLang="en-US" sz="2800" b="1" i="0" u="none" strike="noStrike" kern="1200" cap="none" spc="0" normalizeH="0" baseline="0" noProof="0">
              <a:ln>
                <a:noFill/>
              </a:ln>
              <a:solidFill>
                <a:srgbClr val="FF0000"/>
              </a:solidFill>
              <a:effectLst>
                <a:outerShdw blurRad="38100" dist="38100" dir="2700000" algn="tl">
                  <a:srgbClr val="C0C0C0"/>
                </a:outerShdw>
              </a:effectLst>
              <a:uLnTx/>
              <a:uFillTx/>
              <a:latin typeface="Tahoma" panose="020b0604030504040204" pitchFamily="34" charset="0"/>
              <a:ea typeface="黑体" panose="02010609060101010101" pitchFamily="49" charset="-122"/>
              <a:cs typeface="+mn-cs"/>
            </a:endParaRPr>
          </a:p>
        </p:txBody>
      </p:sp>
      <p:grpSp>
        <p:nvGrpSpPr>
          <p:cNvPr id="9220" name="Group 26" title=""/>
          <p:cNvGrpSpPr/>
          <p:nvPr/>
        </p:nvGrpSpPr>
        <p:grpSpPr>
          <a:xfrm>
            <a:off x="254000" y="1447800"/>
            <a:ext cx="7315200" cy="1781175"/>
            <a:chOff x="160" y="912"/>
            <a:chExt cx="4608" cy="1122"/>
          </a:xfrm>
        </p:grpSpPr>
        <p:pic>
          <p:nvPicPr>
            <p:cNvPr id="9221" name="Picture 9" descr="3-图片-29红外摄像仪"/>
            <p:cNvPicPr>
              <a:picLocks noChangeAspect="1"/>
            </p:cNvPicPr>
            <p:nvPr/>
          </p:nvPicPr>
          <p:blipFill>
            <a:blip r:embed="rId2"/>
            <a:stretch>
              <a:fillRect/>
            </a:stretch>
          </p:blipFill>
          <p:spPr>
            <a:xfrm>
              <a:off x="1456" y="957"/>
              <a:ext cx="1296" cy="788"/>
            </a:xfrm>
            <a:prstGeom prst="rect">
              <a:avLst/>
            </a:prstGeom>
            <a:noFill/>
            <a:ln w="9525">
              <a:noFill/>
            </a:ln>
          </p:spPr>
        </p:pic>
        <p:sp>
          <p:nvSpPr>
            <p:cNvPr id="25610" name="Rectangle 10"/>
            <p:cNvSpPr>
              <a:spLocks noChangeArrowheads="1"/>
            </p:cNvSpPr>
            <p:nvPr/>
          </p:nvSpPr>
          <p:spPr bwMode="auto">
            <a:xfrm>
              <a:off x="1504" y="1764"/>
              <a:ext cx="1231" cy="250"/>
            </a:xfrm>
            <a:prstGeom prst="rect">
              <a:avLst/>
            </a:prstGeom>
            <a:noFill/>
            <a:ln>
              <a:noFill/>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zh-CN" altLang="en-US" sz="2000" b="1" i="0" u="none" strike="noStrike" kern="1200" cap="none" spc="0" normalizeH="0" baseline="0" noProof="0">
                  <a:ln>
                    <a:noFill/>
                  </a:ln>
                  <a:solidFill>
                    <a:schemeClr val="tx1"/>
                  </a:solidFill>
                  <a:effectLst>
                    <a:outerShdw blurRad="38100" dist="38100" dir="2700000" algn="tl">
                      <a:srgbClr val="C0C0C0"/>
                    </a:outerShdw>
                  </a:effectLst>
                  <a:uLnTx/>
                  <a:uFillTx/>
                  <a:latin typeface="Tahoma" panose="020b0604030504040204" pitchFamily="34" charset="0"/>
                  <a:ea typeface="黑体" panose="02010609060101010101" pitchFamily="49" charset="-122"/>
                  <a:cs typeface="+mn-cs"/>
                </a:rPr>
                <a:t>红外线摄像仪</a:t>
              </a:r>
              <a:endParaRPr kumimoji="1" lang="zh-CN" altLang="en-US" sz="2000" b="1" i="0" u="none" strike="noStrike" kern="1200" cap="none" spc="0" normalizeH="0" baseline="0" noProof="0">
                <a:ln>
                  <a:noFill/>
                </a:ln>
                <a:solidFill>
                  <a:schemeClr val="tx1"/>
                </a:solidFill>
                <a:effectLst>
                  <a:outerShdw blurRad="38100" dist="38100" dir="2700000" algn="tl">
                    <a:srgbClr val="C0C0C0"/>
                  </a:outerShdw>
                </a:effectLst>
                <a:uLnTx/>
                <a:uFillTx/>
                <a:latin typeface="Tahoma" panose="020b0604030504040204" pitchFamily="34" charset="0"/>
                <a:ea typeface="黑体" panose="02010609060101010101" pitchFamily="49" charset="-122"/>
                <a:cs typeface="+mn-cs"/>
              </a:endParaRPr>
            </a:p>
          </p:txBody>
        </p:sp>
        <p:grpSp>
          <p:nvGrpSpPr>
            <p:cNvPr id="9223" name="Group 11"/>
            <p:cNvGrpSpPr/>
            <p:nvPr/>
          </p:nvGrpSpPr>
          <p:grpSpPr>
            <a:xfrm>
              <a:off x="160" y="960"/>
              <a:ext cx="1296" cy="1058"/>
              <a:chOff x="385" y="1026"/>
              <a:chExt cx="1633" cy="1604"/>
            </a:xfrm>
          </p:grpSpPr>
          <p:pic>
            <p:nvPicPr>
              <p:cNvPr id="9224" name="Picture 12" descr="42"/>
              <p:cNvPicPr>
                <a:picLocks noChangeAspect="1"/>
              </p:cNvPicPr>
              <p:nvPr/>
            </p:nvPicPr>
            <p:blipFill>
              <a:blip r:embed="rId3"/>
              <a:stretch>
                <a:fillRect/>
              </a:stretch>
            </p:blipFill>
            <p:spPr>
              <a:xfrm>
                <a:off x="385" y="1026"/>
                <a:ext cx="1542" cy="1192"/>
              </a:xfrm>
              <a:prstGeom prst="rect">
                <a:avLst/>
              </a:prstGeom>
              <a:noFill/>
              <a:ln w="9525">
                <a:noFill/>
              </a:ln>
            </p:spPr>
          </p:pic>
          <p:sp>
            <p:nvSpPr>
              <p:cNvPr id="25613" name="Rectangle 13"/>
              <p:cNvSpPr>
                <a:spLocks noChangeArrowheads="1"/>
              </p:cNvSpPr>
              <p:nvPr/>
            </p:nvSpPr>
            <p:spPr bwMode="auto">
              <a:xfrm>
                <a:off x="432" y="2251"/>
                <a:ext cx="1586" cy="379"/>
              </a:xfrm>
              <a:prstGeom prst="rect">
                <a:avLst/>
              </a:prstGeom>
              <a:noFill/>
              <a:ln>
                <a:noFill/>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zh-CN" altLang="en-US" sz="2000" b="1" i="0" u="none" strike="noStrike" kern="1200" cap="none" spc="0" normalizeH="0" baseline="0" noProof="0">
                    <a:ln>
                      <a:noFill/>
                    </a:ln>
                    <a:solidFill>
                      <a:schemeClr val="tx1"/>
                    </a:solidFill>
                    <a:effectLst>
                      <a:outerShdw blurRad="38100" dist="38100" dir="2700000" algn="tl">
                        <a:srgbClr val="C0C0C0"/>
                      </a:outerShdw>
                    </a:effectLst>
                    <a:uLnTx/>
                    <a:uFillTx/>
                    <a:latin typeface="Tahoma" panose="020b0604030504040204" pitchFamily="34" charset="0"/>
                    <a:ea typeface="黑体" panose="02010609060101010101" pitchFamily="49" charset="-122"/>
                    <a:cs typeface="+mn-cs"/>
                  </a:rPr>
                  <a:t>红外线探测器</a:t>
                </a:r>
                <a:endParaRPr kumimoji="1" lang="zh-CN" altLang="en-US" sz="2000" b="1" i="0" u="none" strike="noStrike" kern="1200" cap="none" spc="0" normalizeH="0" baseline="0" noProof="0">
                  <a:ln>
                    <a:noFill/>
                  </a:ln>
                  <a:solidFill>
                    <a:schemeClr val="tx1"/>
                  </a:solidFill>
                  <a:effectLst>
                    <a:outerShdw blurRad="38100" dist="38100" dir="2700000" algn="tl">
                      <a:srgbClr val="C0C0C0"/>
                    </a:outerShdw>
                  </a:effectLst>
                  <a:uLnTx/>
                  <a:uFillTx/>
                  <a:latin typeface="Tahoma" panose="020b0604030504040204" pitchFamily="34" charset="0"/>
                  <a:ea typeface="黑体" panose="02010609060101010101" pitchFamily="49" charset="-122"/>
                  <a:cs typeface="+mn-cs"/>
                </a:endParaRPr>
              </a:p>
            </p:txBody>
          </p:sp>
        </p:grpSp>
        <p:grpSp>
          <p:nvGrpSpPr>
            <p:cNvPr id="9226" name="Group 14"/>
            <p:cNvGrpSpPr/>
            <p:nvPr/>
          </p:nvGrpSpPr>
          <p:grpSpPr>
            <a:xfrm>
              <a:off x="2848" y="912"/>
              <a:ext cx="1920" cy="1122"/>
              <a:chOff x="2848" y="2784"/>
              <a:chExt cx="1920" cy="1122"/>
            </a:xfrm>
          </p:grpSpPr>
          <p:pic>
            <p:nvPicPr>
              <p:cNvPr id="9227" name="Picture 15" descr="红外线5"/>
              <p:cNvPicPr>
                <a:picLocks noChangeAspect="1"/>
              </p:cNvPicPr>
              <p:nvPr/>
            </p:nvPicPr>
            <p:blipFill>
              <a:blip r:embed="rId4"/>
              <a:srcRect r="3239"/>
              <a:stretch>
                <a:fillRect/>
              </a:stretch>
            </p:blipFill>
            <p:spPr>
              <a:xfrm>
                <a:off x="3520" y="2832"/>
                <a:ext cx="1248" cy="799"/>
              </a:xfrm>
              <a:prstGeom prst="rect">
                <a:avLst/>
              </a:prstGeom>
              <a:noFill/>
              <a:ln w="9525">
                <a:noFill/>
              </a:ln>
            </p:spPr>
          </p:pic>
          <p:pic>
            <p:nvPicPr>
              <p:cNvPr id="9228" name="Picture 16" descr="3-图片-27红外夜视仪"/>
              <p:cNvPicPr>
                <a:picLocks noChangeAspect="1"/>
              </p:cNvPicPr>
              <p:nvPr/>
            </p:nvPicPr>
            <p:blipFill>
              <a:blip r:embed="rId5"/>
              <a:srcRect t="8203" r="970" b="9711"/>
              <a:stretch>
                <a:fillRect/>
              </a:stretch>
            </p:blipFill>
            <p:spPr>
              <a:xfrm>
                <a:off x="2848" y="2784"/>
                <a:ext cx="757" cy="841"/>
              </a:xfrm>
              <a:prstGeom prst="rect">
                <a:avLst/>
              </a:prstGeom>
              <a:noFill/>
              <a:ln w="9525">
                <a:noFill/>
              </a:ln>
            </p:spPr>
          </p:pic>
          <p:sp>
            <p:nvSpPr>
              <p:cNvPr id="25617" name="Rectangle 17"/>
              <p:cNvSpPr>
                <a:spLocks noChangeArrowheads="1"/>
              </p:cNvSpPr>
              <p:nvPr/>
            </p:nvSpPr>
            <p:spPr bwMode="auto">
              <a:xfrm>
                <a:off x="3040" y="3656"/>
                <a:ext cx="1231" cy="250"/>
              </a:xfrm>
              <a:prstGeom prst="rect">
                <a:avLst/>
              </a:prstGeom>
              <a:noFill/>
              <a:ln>
                <a:noFill/>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zh-CN" altLang="en-US" sz="2000" b="1" i="0" u="none" strike="noStrike" kern="1200" cap="none" spc="0" normalizeH="0" baseline="0" noProof="0">
                    <a:ln>
                      <a:noFill/>
                    </a:ln>
                    <a:solidFill>
                      <a:schemeClr val="tx1"/>
                    </a:solidFill>
                    <a:effectLst>
                      <a:outerShdw blurRad="38100" dist="38100" dir="2700000" algn="tl">
                        <a:srgbClr val="C0C0C0"/>
                      </a:outerShdw>
                    </a:effectLst>
                    <a:uLnTx/>
                    <a:uFillTx/>
                    <a:latin typeface="Tahoma" panose="020b0604030504040204" pitchFamily="34" charset="0"/>
                    <a:ea typeface="黑体" panose="02010609060101010101" pitchFamily="49" charset="-122"/>
                    <a:cs typeface="+mn-cs"/>
                  </a:rPr>
                  <a:t>红外线夜视仪</a:t>
                </a:r>
                <a:endParaRPr kumimoji="1" lang="zh-CN" altLang="en-US" sz="2000" b="1" i="0" u="none" strike="noStrike" kern="1200" cap="none" spc="0" normalizeH="0" baseline="0" noProof="0">
                  <a:ln>
                    <a:noFill/>
                  </a:ln>
                  <a:solidFill>
                    <a:schemeClr val="tx1"/>
                  </a:solidFill>
                  <a:effectLst>
                    <a:outerShdw blurRad="38100" dist="38100" dir="2700000" algn="tl">
                      <a:srgbClr val="C0C0C0"/>
                    </a:outerShdw>
                  </a:effectLst>
                  <a:uLnTx/>
                  <a:uFillTx/>
                  <a:latin typeface="Tahoma" panose="020b0604030504040204" pitchFamily="34" charset="0"/>
                  <a:ea typeface="黑体" panose="02010609060101010101" pitchFamily="49" charset="-122"/>
                  <a:cs typeface="+mn-cs"/>
                </a:endParaRPr>
              </a:p>
            </p:txBody>
          </p:sp>
        </p:grpSp>
      </p:grpSp>
      <p:grpSp>
        <p:nvGrpSpPr>
          <p:cNvPr id="9230" name="Group 27" title=""/>
          <p:cNvGrpSpPr/>
          <p:nvPr/>
        </p:nvGrpSpPr>
        <p:grpSpPr>
          <a:xfrm>
            <a:off x="8788400" y="1066800"/>
            <a:ext cx="2743200" cy="2189163"/>
            <a:chOff x="5536" y="672"/>
            <a:chExt cx="1728" cy="1379"/>
          </a:xfrm>
        </p:grpSpPr>
        <p:grpSp>
          <p:nvGrpSpPr>
            <p:cNvPr id="9231" name="Group 18"/>
            <p:cNvGrpSpPr/>
            <p:nvPr/>
          </p:nvGrpSpPr>
          <p:grpSpPr>
            <a:xfrm>
              <a:off x="6208" y="816"/>
              <a:ext cx="1056" cy="1066"/>
              <a:chOff x="5536" y="2400"/>
              <a:chExt cx="1056" cy="1066"/>
            </a:xfrm>
          </p:grpSpPr>
          <p:pic>
            <p:nvPicPr>
              <p:cNvPr id="9232" name="Picture 19" descr="2006091913516859907"/>
              <p:cNvPicPr>
                <a:picLocks noChangeAspect="1"/>
              </p:cNvPicPr>
              <p:nvPr/>
            </p:nvPicPr>
            <p:blipFill>
              <a:blip r:embed="rId6"/>
              <a:stretch>
                <a:fillRect/>
              </a:stretch>
            </p:blipFill>
            <p:spPr>
              <a:xfrm>
                <a:off x="5536" y="2400"/>
                <a:ext cx="1008" cy="845"/>
              </a:xfrm>
              <a:prstGeom prst="rect">
                <a:avLst/>
              </a:prstGeom>
              <a:noFill/>
              <a:ln w="9525">
                <a:noFill/>
              </a:ln>
            </p:spPr>
          </p:pic>
          <p:sp>
            <p:nvSpPr>
              <p:cNvPr id="25620" name="Rectangle 20"/>
              <p:cNvSpPr>
                <a:spLocks noChangeArrowheads="1"/>
              </p:cNvSpPr>
              <p:nvPr/>
            </p:nvSpPr>
            <p:spPr bwMode="auto">
              <a:xfrm>
                <a:off x="5680" y="3216"/>
                <a:ext cx="912" cy="250"/>
              </a:xfrm>
              <a:prstGeom prst="rect">
                <a:avLst/>
              </a:prstGeom>
              <a:noFill/>
              <a:ln>
                <a:noFill/>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zh-CN" altLang="en-US" sz="2000" b="1" i="0" u="none" strike="noStrike" kern="1200" cap="none" spc="0" normalizeH="0" baseline="0" noProof="0">
                    <a:ln>
                      <a:noFill/>
                    </a:ln>
                    <a:solidFill>
                      <a:schemeClr val="tx1"/>
                    </a:solidFill>
                    <a:effectLst>
                      <a:outerShdw blurRad="38100" dist="38100" dir="2700000" algn="tl">
                        <a:srgbClr val="C0C0C0"/>
                      </a:outerShdw>
                    </a:effectLst>
                    <a:uLnTx/>
                    <a:uFillTx/>
                    <a:latin typeface="Tahoma" panose="020b0604030504040204" pitchFamily="34" charset="0"/>
                    <a:ea typeface="黑体" panose="02010609060101010101" pitchFamily="49" charset="-122"/>
                    <a:cs typeface="+mn-cs"/>
                  </a:rPr>
                  <a:t>红外线灯</a:t>
                </a:r>
                <a:endParaRPr kumimoji="1" lang="zh-CN" altLang="en-US" sz="2000" b="1" i="0" u="none" strike="noStrike" kern="1200" cap="none" spc="0" normalizeH="0" baseline="0" noProof="0">
                  <a:ln>
                    <a:noFill/>
                  </a:ln>
                  <a:solidFill>
                    <a:schemeClr val="tx1"/>
                  </a:solidFill>
                  <a:effectLst>
                    <a:outerShdw blurRad="38100" dist="38100" dir="2700000" algn="tl">
                      <a:srgbClr val="C0C0C0"/>
                    </a:outerShdw>
                  </a:effectLst>
                  <a:uLnTx/>
                  <a:uFillTx/>
                  <a:latin typeface="Tahoma" panose="020b0604030504040204" pitchFamily="34" charset="0"/>
                  <a:ea typeface="黑体" panose="02010609060101010101" pitchFamily="49" charset="-122"/>
                  <a:cs typeface="+mn-cs"/>
                </a:endParaRPr>
              </a:p>
            </p:txBody>
          </p:sp>
        </p:grpSp>
        <p:grpSp>
          <p:nvGrpSpPr>
            <p:cNvPr id="9234" name="Group 21"/>
            <p:cNvGrpSpPr/>
            <p:nvPr/>
          </p:nvGrpSpPr>
          <p:grpSpPr>
            <a:xfrm>
              <a:off x="5536" y="672"/>
              <a:ext cx="656" cy="1379"/>
              <a:chOff x="3470" y="1207"/>
              <a:chExt cx="1587" cy="3337"/>
            </a:xfrm>
          </p:grpSpPr>
          <p:pic>
            <p:nvPicPr>
              <p:cNvPr id="9235" name="Picture 22" descr="12653137">
                <a:hlinkClick r:id="rId8"/>
              </p:cNvPr>
              <p:cNvPicPr>
                <a:picLocks noChangeAspect="1"/>
              </p:cNvPicPr>
              <p:nvPr/>
            </p:nvPicPr>
            <p:blipFill>
              <a:blip r:embed="rId7"/>
              <a:srcRect r="13083" b="23512"/>
              <a:stretch>
                <a:fillRect/>
              </a:stretch>
            </p:blipFill>
            <p:spPr>
              <a:xfrm>
                <a:off x="3515" y="1207"/>
                <a:ext cx="1442" cy="2132"/>
              </a:xfrm>
              <a:prstGeom prst="rect">
                <a:avLst/>
              </a:prstGeom>
              <a:noFill/>
              <a:ln w="9525">
                <a:noFill/>
              </a:ln>
            </p:spPr>
          </p:pic>
          <p:sp>
            <p:nvSpPr>
              <p:cNvPr id="25623" name="Rectangle 23"/>
              <p:cNvSpPr>
                <a:spLocks noChangeArrowheads="1"/>
              </p:cNvSpPr>
              <p:nvPr/>
            </p:nvSpPr>
            <p:spPr bwMode="auto">
              <a:xfrm>
                <a:off x="3470" y="3474"/>
                <a:ext cx="1587" cy="1070"/>
              </a:xfrm>
              <a:prstGeom prst="rect">
                <a:avLst/>
              </a:prstGeom>
              <a:noFill/>
              <a:ln>
                <a:noFill/>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zh-CN" altLang="en-US" sz="2000" b="1" i="0" u="none" strike="noStrike" kern="1200" cap="none" spc="0" normalizeH="0" baseline="0" noProof="0">
                    <a:ln>
                      <a:noFill/>
                    </a:ln>
                    <a:solidFill>
                      <a:schemeClr val="tx1"/>
                    </a:solidFill>
                    <a:effectLst>
                      <a:outerShdw blurRad="38100" dist="38100" dir="2700000" algn="tl">
                        <a:srgbClr val="C0C0C0"/>
                      </a:outerShdw>
                    </a:effectLst>
                    <a:uLnTx/>
                    <a:uFillTx/>
                    <a:latin typeface="Tahoma" panose="020b0604030504040204" pitchFamily="34" charset="0"/>
                    <a:ea typeface="黑体" panose="02010609060101010101" pitchFamily="49" charset="-122"/>
                    <a:cs typeface="+mn-cs"/>
                  </a:rPr>
                  <a:t>红外线取暖器</a:t>
                </a:r>
                <a:endParaRPr kumimoji="1" lang="zh-CN" altLang="en-US" sz="2000" b="1" i="0" u="none" strike="noStrike" kern="1200" cap="none" spc="0" normalizeH="0" baseline="0" noProof="0">
                  <a:ln>
                    <a:noFill/>
                  </a:ln>
                  <a:solidFill>
                    <a:schemeClr val="tx1"/>
                  </a:solidFill>
                  <a:effectLst>
                    <a:outerShdw blurRad="38100" dist="38100" dir="2700000" algn="tl">
                      <a:srgbClr val="C0C0C0"/>
                    </a:outerShdw>
                  </a:effectLst>
                  <a:uLnTx/>
                  <a:uFillTx/>
                  <a:latin typeface="Tahoma" panose="020b0604030504040204" pitchFamily="34" charset="0"/>
                  <a:ea typeface="黑体" panose="02010609060101010101" pitchFamily="49" charset="-122"/>
                  <a:cs typeface="+mn-cs"/>
                </a:endParaRPr>
              </a:p>
            </p:txBody>
          </p:sp>
        </p:grpSp>
      </p:grpSp>
      <p:sp>
        <p:nvSpPr>
          <p:cNvPr id="25625" name="Rectangle 25" title=""/>
          <p:cNvSpPr>
            <a:spLocks noChangeArrowheads="1"/>
          </p:cNvSpPr>
          <p:nvPr/>
        </p:nvSpPr>
        <p:spPr bwMode="auto">
          <a:xfrm>
            <a:off x="9855200" y="3124200"/>
            <a:ext cx="1600200" cy="519113"/>
          </a:xfrm>
          <a:prstGeom prst="rect">
            <a:avLst/>
          </a:prstGeom>
          <a:noFill/>
          <a:ln>
            <a:noFill/>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zh-CN" altLang="en-US" sz="2800" b="1" i="0" u="none" strike="noStrike" kern="1200" cap="none" spc="0" normalizeH="0" baseline="0" noProof="0">
                <a:ln>
                  <a:noFill/>
                </a:ln>
                <a:solidFill>
                  <a:srgbClr val="FF0000"/>
                </a:solidFill>
                <a:effectLst>
                  <a:outerShdw blurRad="38100" dist="38100" dir="2700000" algn="tl">
                    <a:srgbClr val="C0C0C0"/>
                  </a:outerShdw>
                </a:effectLst>
                <a:uLnTx/>
                <a:uFillTx/>
                <a:latin typeface="Tahoma" panose="020b0604030504040204" pitchFamily="34" charset="0"/>
                <a:ea typeface="黑体" panose="02010609060101010101" pitchFamily="49" charset="-122"/>
                <a:cs typeface="+mn-cs"/>
              </a:rPr>
              <a:t>取暖</a:t>
            </a:r>
            <a:endParaRPr kumimoji="1" lang="zh-CN" altLang="en-US" sz="2800" b="1" i="0" u="none" strike="noStrike" kern="1200" cap="none" spc="0" normalizeH="0" baseline="0" noProof="0">
              <a:ln>
                <a:noFill/>
              </a:ln>
              <a:solidFill>
                <a:srgbClr val="FF0000"/>
              </a:solidFill>
              <a:effectLst>
                <a:outerShdw blurRad="38100" dist="38100" dir="2700000" algn="tl">
                  <a:srgbClr val="C0C0C0"/>
                </a:outerShdw>
              </a:effectLst>
              <a:uLnTx/>
              <a:uFillTx/>
              <a:latin typeface="Tahoma" panose="020b0604030504040204" pitchFamily="34" charset="0"/>
              <a:ea typeface="黑体" panose="02010609060101010101" pitchFamily="49" charset="-122"/>
              <a:cs typeface="+mn-cs"/>
            </a:endParaRPr>
          </a:p>
        </p:txBody>
      </p:sp>
      <p:sp>
        <p:nvSpPr>
          <p:cNvPr id="25630" name="Rectangle 30" title=""/>
          <p:cNvSpPr>
            <a:spLocks noChangeArrowheads="1"/>
          </p:cNvSpPr>
          <p:nvPr/>
        </p:nvSpPr>
        <p:spPr bwMode="auto">
          <a:xfrm>
            <a:off x="635000" y="6172200"/>
            <a:ext cx="1600200" cy="521970"/>
          </a:xfrm>
          <a:prstGeom prst="rect">
            <a:avLst/>
          </a:prstGeom>
          <a:noFill/>
          <a:ln>
            <a:noFill/>
          </a:ln>
          <a:effectLst/>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800" b="1" i="0" u="none" strike="noStrike" kern="1200" cap="none" spc="0" normalizeH="0" baseline="0" noProof="0">
                <a:ln>
                  <a:noFill/>
                </a:ln>
                <a:solidFill>
                  <a:srgbClr val="FF0000"/>
                </a:solidFill>
                <a:effectLst>
                  <a:outerShdw blurRad="38100" dist="38100" dir="2700000" algn="tl">
                    <a:srgbClr val="C0C0C0"/>
                  </a:outerShdw>
                </a:effectLst>
                <a:uLnTx/>
                <a:uFillTx/>
                <a:latin typeface="Tahoma" panose="020b0604030504040204" pitchFamily="34" charset="0"/>
                <a:ea typeface="黑体" panose="02010609060101010101" pitchFamily="49" charset="-122"/>
                <a:cs typeface="+mn-cs"/>
              </a:rPr>
              <a:t>感应</a:t>
            </a:r>
            <a:endParaRPr kumimoji="1" lang="zh-CN" altLang="en-US" sz="2800" b="1" i="0" u="none" strike="noStrike" kern="1200" cap="none" spc="0" normalizeH="0" baseline="0" noProof="0">
              <a:ln>
                <a:noFill/>
              </a:ln>
              <a:solidFill>
                <a:srgbClr val="FF0000"/>
              </a:solidFill>
              <a:effectLst>
                <a:outerShdw blurRad="38100" dist="38100" dir="2700000" algn="tl">
                  <a:srgbClr val="C0C0C0"/>
                </a:outerShdw>
              </a:effectLst>
              <a:uLnTx/>
              <a:uFillTx/>
              <a:latin typeface="Tahoma" panose="020b0604030504040204" pitchFamily="34" charset="0"/>
              <a:ea typeface="黑体" panose="02010609060101010101" pitchFamily="49" charset="-122"/>
              <a:cs typeface="+mn-cs"/>
            </a:endParaRPr>
          </a:p>
        </p:txBody>
      </p:sp>
      <p:pic>
        <p:nvPicPr>
          <p:cNvPr id="9242" name="Picture 31" title=""/>
          <p:cNvPicPr>
            <a:picLocks noChangeAspect="1"/>
          </p:cNvPicPr>
          <p:nvPr/>
        </p:nvPicPr>
        <p:blipFill>
          <a:blip r:embed="rId9"/>
          <a:srcRect l="24696" r="-4115" b="-5455"/>
          <a:stretch>
            <a:fillRect/>
          </a:stretch>
        </p:blipFill>
        <p:spPr>
          <a:xfrm>
            <a:off x="4521200" y="3658870"/>
            <a:ext cx="1577975" cy="2589530"/>
          </a:xfrm>
          <a:prstGeom prst="rect">
            <a:avLst/>
          </a:prstGeom>
          <a:noFill/>
          <a:ln w="9525">
            <a:noFill/>
          </a:ln>
        </p:spPr>
      </p:pic>
      <p:sp>
        <p:nvSpPr>
          <p:cNvPr id="25632" name="Rectangle 32" title=""/>
          <p:cNvSpPr>
            <a:spLocks noChangeArrowheads="1"/>
          </p:cNvSpPr>
          <p:nvPr/>
        </p:nvSpPr>
        <p:spPr bwMode="auto">
          <a:xfrm>
            <a:off x="4521200" y="6172200"/>
            <a:ext cx="1600200" cy="519113"/>
          </a:xfrm>
          <a:prstGeom prst="rect">
            <a:avLst/>
          </a:prstGeom>
          <a:noFill/>
          <a:ln>
            <a:noFill/>
          </a:ln>
          <a:effectLst/>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800" b="1" i="0" u="none" strike="noStrike" kern="1200" cap="none" spc="0" normalizeH="0" baseline="0" noProof="0">
                <a:ln>
                  <a:noFill/>
                </a:ln>
                <a:solidFill>
                  <a:srgbClr val="FF0000"/>
                </a:solidFill>
                <a:effectLst>
                  <a:outerShdw blurRad="38100" dist="38100" dir="2700000" algn="tl">
                    <a:srgbClr val="C0C0C0"/>
                  </a:outerShdw>
                </a:effectLst>
                <a:uLnTx/>
                <a:uFillTx/>
                <a:latin typeface="Tahoma" panose="020b0604030504040204" pitchFamily="34" charset="0"/>
                <a:ea typeface="黑体" panose="02010609060101010101" pitchFamily="49" charset="-122"/>
                <a:cs typeface="+mn-cs"/>
              </a:rPr>
              <a:t>遥控</a:t>
            </a:r>
            <a:endParaRPr kumimoji="1" lang="zh-CN" altLang="en-US" sz="2800" b="1" i="0" u="none" strike="noStrike" kern="1200" cap="none" spc="0" normalizeH="0" baseline="0" noProof="0">
              <a:ln>
                <a:noFill/>
              </a:ln>
              <a:solidFill>
                <a:srgbClr val="FF0000"/>
              </a:solidFill>
              <a:effectLst>
                <a:outerShdw blurRad="38100" dist="38100" dir="2700000" algn="tl">
                  <a:srgbClr val="C0C0C0"/>
                </a:outerShdw>
              </a:effectLst>
              <a:uLnTx/>
              <a:uFillTx/>
              <a:latin typeface="Tahoma" panose="020b0604030504040204" pitchFamily="34" charset="0"/>
              <a:ea typeface="黑体" panose="02010609060101010101" pitchFamily="49" charset="-122"/>
              <a:cs typeface="+mn-cs"/>
            </a:endParaRPr>
          </a:p>
        </p:txBody>
      </p:sp>
      <p:sp>
        <p:nvSpPr>
          <p:cNvPr id="25633" name="Rectangle 33" title=""/>
          <p:cNvSpPr>
            <a:spLocks noChangeArrowheads="1"/>
          </p:cNvSpPr>
          <p:nvPr/>
        </p:nvSpPr>
        <p:spPr bwMode="auto">
          <a:xfrm>
            <a:off x="6346825" y="3733800"/>
            <a:ext cx="5562600" cy="2819400"/>
          </a:xfrm>
          <a:prstGeom prst="rect">
            <a:avLst/>
          </a:prstGeom>
          <a:noFill/>
          <a:ln>
            <a:noFill/>
          </a:ln>
          <a:effectLst/>
        </p:spPr>
        <p:txBody>
          <a:bodyPr/>
          <a:lstStyle/>
          <a:p>
            <a:pPr marL="342900" marR="0" lvl="0" indent="-342900" algn="l" defTabSz="914400" rtl="0" eaLnBrk="1" fontAlgn="base" latinLnBrk="0" hangingPunct="1">
              <a:lnSpc>
                <a:spcPct val="100000"/>
              </a:lnSpc>
              <a:spcBef>
                <a:spcPct val="0"/>
              </a:spcBef>
              <a:spcAft>
                <a:spcPct val="0"/>
              </a:spcAft>
              <a:buClrTx/>
              <a:buSzTx/>
              <a:buFontTx/>
              <a:buNone/>
              <a:defRPr/>
            </a:pPr>
            <a:r>
              <a:rPr kumimoji="0" lang="en-US" altLang="zh-CN" sz="2800" b="1" i="0" u="none" strike="noStrike" kern="1200" cap="none" spc="0" normalizeH="0" baseline="0" noProof="0">
                <a:ln>
                  <a:noFill/>
                </a:ln>
                <a:solidFill>
                  <a:schemeClr val="tx1"/>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mn-cs"/>
              </a:rPr>
              <a:t>           </a:t>
            </a:r>
            <a:r>
              <a:rPr kumimoji="0" lang="zh-CN" altLang="en-US" sz="2800" b="1" i="0" u="none" strike="noStrike" kern="1200" cap="none" spc="0" normalizeH="0" baseline="0" noProof="0">
                <a:ln>
                  <a:noFill/>
                </a:ln>
                <a:solidFill>
                  <a:schemeClr val="tx1"/>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mn-cs"/>
              </a:rPr>
              <a:t>将各种物品挡在遥控器前，是否还能遥控？</a:t>
            </a:r>
            <a:endParaRPr kumimoji="0" lang="zh-CN" altLang="en-US" sz="2800" b="1" i="0" u="none" strike="noStrike" kern="1200" cap="none" spc="0" normalizeH="0" baseline="0" noProof="0">
              <a:ln>
                <a:noFill/>
              </a:ln>
              <a:solidFill>
                <a:schemeClr val="tx1"/>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mn-cs"/>
            </a:endParaRPr>
          </a:p>
          <a:p>
            <a:pPr marL="342900" marR="0" lvl="0" indent="-342900" algn="l" defTabSz="914400" rtl="0" eaLnBrk="1" fontAlgn="base" latinLnBrk="0" hangingPunct="1">
              <a:lnSpc>
                <a:spcPct val="100000"/>
              </a:lnSpc>
              <a:spcBef>
                <a:spcPct val="0"/>
              </a:spcBef>
              <a:spcAft>
                <a:spcPct val="0"/>
              </a:spcAft>
              <a:buClrTx/>
              <a:buSzTx/>
              <a:buFontTx/>
              <a:buChar char="•"/>
              <a:defRPr/>
            </a:pPr>
            <a:r>
              <a:rPr kumimoji="0" lang="zh-CN" altLang="en-US" sz="2800" b="1" i="0" u="none" strike="noStrike" kern="1200" cap="none" spc="0" normalizeH="0" baseline="0" noProof="0">
                <a:ln>
                  <a:noFill/>
                </a:ln>
                <a:solidFill>
                  <a:schemeClr val="tx1"/>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mn-cs"/>
              </a:rPr>
              <a:t>将遥控器指向背后的墙壁，是否还能遥控？</a:t>
            </a:r>
            <a:endParaRPr kumimoji="0" lang="zh-CN" altLang="en-US" sz="2800" b="1" i="0" u="none" strike="noStrike" kern="1200" cap="none" spc="0" normalizeH="0" baseline="0" noProof="0">
              <a:ln>
                <a:noFill/>
              </a:ln>
              <a:solidFill>
                <a:schemeClr val="tx1"/>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mn-cs"/>
            </a:endParaRPr>
          </a:p>
          <a:p>
            <a:pPr marL="342900" marR="0" lvl="0" indent="-342900" algn="l" defTabSz="914400" rtl="0" eaLnBrk="1" fontAlgn="base" latinLnBrk="0" hangingPunct="1">
              <a:lnSpc>
                <a:spcPct val="100000"/>
              </a:lnSpc>
              <a:spcBef>
                <a:spcPct val="0"/>
              </a:spcBef>
              <a:spcAft>
                <a:spcPct val="0"/>
              </a:spcAft>
              <a:buClrTx/>
              <a:buSzTx/>
              <a:buFontTx/>
              <a:buChar char="•"/>
              <a:defRPr/>
            </a:pPr>
            <a:r>
              <a:rPr kumimoji="0" lang="zh-CN" altLang="en-US" sz="2800" b="1" i="0" u="none" strike="noStrike" kern="1200" cap="none" spc="0" normalizeH="0" baseline="0" noProof="0">
                <a:ln>
                  <a:noFill/>
                </a:ln>
                <a:solidFill>
                  <a:schemeClr val="tx1"/>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mn-cs"/>
              </a:rPr>
              <a:t>上述现象分别说明了什么？</a:t>
            </a:r>
            <a:endParaRPr kumimoji="0" lang="zh-CN" altLang="en-US" sz="2800" b="1" i="0" u="none" strike="noStrike" kern="1200" cap="none" spc="0" normalizeH="0" baseline="0" noProof="0">
              <a:ln>
                <a:noFill/>
              </a:ln>
              <a:solidFill>
                <a:schemeClr val="tx1"/>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mn-cs"/>
            </a:endParaRPr>
          </a:p>
        </p:txBody>
      </p:sp>
      <p:pic>
        <p:nvPicPr>
          <p:cNvPr id="2" name="图片 1" title=""/>
          <p:cNvPicPr>
            <a:picLocks noChangeAspect="1"/>
          </p:cNvPicPr>
          <p:nvPr/>
        </p:nvPicPr>
        <p:blipFill>
          <a:blip r:embed="rId10"/>
          <a:stretch>
            <a:fillRect/>
          </a:stretch>
        </p:blipFill>
        <p:spPr>
          <a:xfrm>
            <a:off x="405765" y="3658870"/>
            <a:ext cx="2439035" cy="243903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5608"/>
                                        </p:tgtEl>
                                        <p:attrNameLst>
                                          <p:attrName>style.visibility</p:attrName>
                                        </p:attrNameLst>
                                      </p:cBhvr>
                                      <p:to>
                                        <p:strVal val="visible"/>
                                      </p:to>
                                    </p:set>
                                    <p:animEffect transition="in" filter="blinds(horizontal)">
                                      <p:cBhvr>
                                        <p:cTn id="7" dur="500"/>
                                        <p:tgtEl>
                                          <p:spTgt spid="25608"/>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5625"/>
                                        </p:tgtEl>
                                        <p:attrNameLst>
                                          <p:attrName>style.visibility</p:attrName>
                                        </p:attrNameLst>
                                      </p:cBhvr>
                                      <p:to>
                                        <p:strVal val="visible"/>
                                      </p:to>
                                    </p:set>
                                    <p:animEffect transition="in" filter="blinds(horizontal)">
                                      <p:cBhvr>
                                        <p:cTn id="12" dur="500"/>
                                        <p:tgtEl>
                                          <p:spTgt spid="25625"/>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5630"/>
                                        </p:tgtEl>
                                        <p:attrNameLst>
                                          <p:attrName>style.visibility</p:attrName>
                                        </p:attrNameLst>
                                      </p:cBhvr>
                                      <p:to>
                                        <p:strVal val="visible"/>
                                      </p:to>
                                    </p:set>
                                    <p:animEffect transition="in" filter="blinds(horizontal)">
                                      <p:cBhvr>
                                        <p:cTn id="17" dur="500"/>
                                        <p:tgtEl>
                                          <p:spTgt spid="25630"/>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5632"/>
                                        </p:tgtEl>
                                        <p:attrNameLst>
                                          <p:attrName>style.visibility</p:attrName>
                                        </p:attrNameLst>
                                      </p:cBhvr>
                                      <p:to>
                                        <p:strVal val="visible"/>
                                      </p:to>
                                    </p:set>
                                    <p:animEffect transition="in" filter="blinds(horizontal)">
                                      <p:cBhvr>
                                        <p:cTn id="22" dur="500"/>
                                        <p:tgtEl>
                                          <p:spTgt spid="25632"/>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25633">
                                            <p:txEl>
                                              <p:pRg st="0" end="0"/>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after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25633">
                                            <p:txEl>
                                              <p:pRg st="1" end="1"/>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after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2563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8" grpId="0"/>
      <p:bldP spid="25625" grpId="0"/>
      <p:bldP spid="25630" grpId="0" animBg="1"/>
      <p:bldP spid="25632" grpId="0"/>
      <p:bldP spid="25633" grpId="0" uiExpand="1" build="p"/>
    </p:bldLst>
  </p:timing>
</p:sld>
</file>

<file path=ppt/tags/tag1.xml><?xml version="1.0" encoding="utf-8"?>
<p:tagLst xmlns:p="http://schemas.openxmlformats.org/presentationml/2006/main">
  <p:tag name="KSO_WM_UNIT_PLACING_PICTURE_USER_VIEWPORT" val="{&quot;height&quot;:6720,&quot;width&quot;:9572.499212598424}"/>
</p:tagLst>
</file>

<file path=ppt/tags/tag2.xml><?xml version="1.0" encoding="utf-8"?>
<p:tagLst xmlns:p="http://schemas.openxmlformats.org/presentationml/2006/main">
  <p:tag name="KSO_WM_MEDIACOVER_FLAG" val="1"/>
  <p:tag name="KSO_WM_UNIT_MEDIACOVER_BTN_STATE" val="1"/>
  <p:tag name="KSO_WM_UNIT_MEDIACOVER_BTNRECT" val="0*0*0*0"/>
</p:tagLst>
</file>

<file path=ppt/tags/tag3.xml><?xml version="1.0" encoding="utf-8"?>
<p:tagLst xmlns:p="http://schemas.openxmlformats.org/presentationml/2006/main">
  <p:tag name="AS_OS" val="Unix 3.10 unknown"/>
  <p:tag name="AS_RELEASE_DATE" val="2023.03.31"/>
  <p:tag name="AS_TITLE" val="Aspose.Slides for Java"/>
  <p:tag name="AS_VERSION" val="23.3"/>
  <p:tag name="COMMONDATA" val="eyJoZGlkIjoiNzVjYzk0ODMzYzY0MjdmZTZkZjU0OGM3ZTEwNTNkNTkifQ=="/>
  <p:tag name="KSO_WPP_MARK_KEY" val="bf531066-acff-4ad5-8503-d7834b911238"/>
</p:tagLst>
</file>

<file path=ppt/theme/theme1.xml><?xml version="1.0" encoding="utf-8"?>
<a:theme xmlns:r="http://schemas.openxmlformats.org/officeDocument/2006/relationships"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Arial"/>
      </a:majorFont>
      <a:minorFont>
        <a:latin typeface="Arial"/>
        <a:ea typeface="宋体"/>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2800" b="1"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2800" b="1"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r="http://schemas.openxmlformats.org/officeDocument/2006/relationships" xmlns:a="http://schemas.openxmlformats.org/drawingml/2006/main" name="1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Arial"/>
      </a:majorFont>
      <a:minorFont>
        <a:latin typeface="Arial"/>
        <a:ea typeface="宋体"/>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2800" b="1"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2800" b="1"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Paragraphs>188</Paragraphs>
  <Slides>17</Slides>
  <Notes>0</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宋体</vt:lpstr>
      <vt:lpstr>黑体</vt:lpstr>
      <vt:lpstr>Times New Roman</vt:lpstr>
      <vt:lpstr>Wingdings</vt:lpstr>
      <vt:lpstr>Tahoma</vt:lpstr>
      <vt:lpstr>默认设计模板</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红外线与紫外线的区别</vt:lpstr>
      <vt:lpstr>PowerPoint Presentation</vt:lpstr>
      <vt:lpstr>PowerPoint Presentation</vt:lpstr>
    </vt:vector>
  </TitlesOfParts>
  <LinksUpToDate>false</LinksUpToDate>
  <SharedDoc>false</SharedDoc>
  <HyperlinksChanged>false</HyperlinksChanged>
  <AppVersion>23.0300</AppVersion>
  <TotalTime>0</TotalTime>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2024-11-12T08:30:45Z</cp:lastPrinted>
  <dcterms:created xsi:type="dcterms:W3CDTF">2024-11-12T08:30:45Z</dcterms:created>
  <dcterms:modified xsi:type="dcterms:W3CDTF">2024-11-12T00:30:45Z</dcterms:modified>
</cp:coreProperties>
</file>

<file path=docProps/custom.xml><?xml version="1.0" encoding="utf-8"?>
<Properties xmlns:vt="http://schemas.openxmlformats.org/officeDocument/2006/docPropsVTypes" xmlns="http://schemas.openxmlformats.org/officeDocument/2006/custom-properti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