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937" r:id="rId2"/>
    <p:sldId id="895" r:id="rId3"/>
    <p:sldId id="896" r:id="rId4"/>
    <p:sldId id="901" r:id="rId5"/>
    <p:sldId id="900" r:id="rId6"/>
    <p:sldId id="914" r:id="rId7"/>
    <p:sldId id="899" r:id="rId8"/>
    <p:sldId id="902" r:id="rId9"/>
    <p:sldId id="903" r:id="rId10"/>
    <p:sldId id="904" r:id="rId11"/>
    <p:sldId id="920" r:id="rId12"/>
    <p:sldId id="894" r:id="rId13"/>
    <p:sldId id="910" r:id="rId14"/>
    <p:sldId id="898" r:id="rId15"/>
    <p:sldId id="921" r:id="rId16"/>
    <p:sldId id="897" r:id="rId17"/>
    <p:sldId id="909" r:id="rId18"/>
    <p:sldId id="906" r:id="rId19"/>
    <p:sldId id="907" r:id="rId20"/>
    <p:sldId id="905" r:id="rId21"/>
    <p:sldId id="922" r:id="rId22"/>
    <p:sldId id="925" r:id="rId23"/>
    <p:sldId id="933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60" autoAdjust="0"/>
  </p:normalViewPr>
  <p:slideViewPr>
    <p:cSldViewPr showGuides="1">
      <p:cViewPr>
        <p:scale>
          <a:sx n="100" d="100"/>
          <a:sy n="100" d="100"/>
        </p:scale>
        <p:origin x="-202" y="-288"/>
      </p:cViewPr>
      <p:guideLst>
        <p:guide orient="horz" pos="799"/>
        <p:guide pos="3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7FF65078-0FD6-41A0-9477-D1F16558F0E6}"/>
    <pc:docChg chg="addSld delSld modSld">
      <pc:chgData name="man sci" userId="49ae2bbd3020a361" providerId="LiveId" clId="{7FF65078-0FD6-41A0-9477-D1F16558F0E6}" dt="2025-03-24T08:30:31.319" v="1" actId="47"/>
      <pc:docMkLst>
        <pc:docMk/>
      </pc:docMkLst>
      <pc:sldChg chg="del">
        <pc:chgData name="man sci" userId="49ae2bbd3020a361" providerId="LiveId" clId="{7FF65078-0FD6-41A0-9477-D1F16558F0E6}" dt="2025-03-24T08:30:31.319" v="1" actId="47"/>
        <pc:sldMkLst>
          <pc:docMk/>
          <pc:sldMk cId="466945653" sldId="926"/>
        </pc:sldMkLst>
      </pc:sldChg>
      <pc:sldChg chg="add">
        <pc:chgData name="man sci" userId="49ae2bbd3020a361" providerId="LiveId" clId="{7FF65078-0FD6-41A0-9477-D1F16558F0E6}" dt="2025-03-24T08:30:30.137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1BA3D1FE-2CC2-4474-9A57-2BFFB12C67D9}"/>
    <pc:docChg chg="addSld modSld">
      <pc:chgData name="man sci" userId="49ae2bbd3020a361" providerId="LiveId" clId="{1BA3D1FE-2CC2-4474-9A57-2BFFB12C67D9}" dt="2025-08-06T03:29:38.553" v="0"/>
      <pc:docMkLst>
        <pc:docMk/>
      </pc:docMkLst>
      <pc:sldChg chg="add">
        <pc:chgData name="man sci" userId="49ae2bbd3020a361" providerId="LiveId" clId="{1BA3D1FE-2CC2-4474-9A57-2BFFB12C67D9}" dt="2025-08-06T03:29:38.553" v="0"/>
        <pc:sldMkLst>
          <pc:docMk/>
          <pc:sldMk cId="1673023965" sldId="939"/>
        </pc:sldMkLst>
      </pc:sldChg>
      <pc:sldChg chg="add">
        <pc:chgData name="man sci" userId="49ae2bbd3020a361" providerId="LiveId" clId="{1BA3D1FE-2CC2-4474-9A57-2BFFB12C67D9}" dt="2025-08-06T03:29:38.553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6114FD7A-1C9A-468C-821B-5C55C505F206}"/>
    <pc:docChg chg="custSel addSld delSld modSld">
      <pc:chgData name="man sci" userId="49ae2bbd3020a361" providerId="LiveId" clId="{6114FD7A-1C9A-468C-821B-5C55C505F206}" dt="2024-09-13T03:31:07.166" v="21"/>
      <pc:docMkLst>
        <pc:docMk/>
      </pc:docMkLst>
      <pc:sldChg chg="modAnim">
        <pc:chgData name="man sci" userId="49ae2bbd3020a361" providerId="LiveId" clId="{6114FD7A-1C9A-468C-821B-5C55C505F206}" dt="2024-09-05T03:38:23.458" v="8"/>
        <pc:sldMkLst>
          <pc:docMk/>
          <pc:sldMk cId="4200649573" sldId="896"/>
        </pc:sldMkLst>
      </pc:sldChg>
      <pc:sldChg chg="addSp delSp modSp mod delAnim modAnim">
        <pc:chgData name="man sci" userId="49ae2bbd3020a361" providerId="LiveId" clId="{6114FD7A-1C9A-468C-821B-5C55C505F206}" dt="2024-09-13T03:31:07.166" v="21"/>
        <pc:sldMkLst>
          <pc:docMk/>
          <pc:sldMk cId="2558312809" sldId="900"/>
        </pc:sldMkLst>
      </pc:sldChg>
      <pc:sldChg chg="addSp delSp modSp mod delAnim modAnim">
        <pc:chgData name="man sci" userId="49ae2bbd3020a361" providerId="LiveId" clId="{6114FD7A-1C9A-468C-821B-5C55C505F206}" dt="2024-09-05T03:37:54.325" v="7"/>
        <pc:sldMkLst>
          <pc:docMk/>
          <pc:sldMk cId="1062154331" sldId="922"/>
        </pc:sldMkLst>
      </pc:sldChg>
      <pc:sldChg chg="del">
        <pc:chgData name="man sci" userId="49ae2bbd3020a361" providerId="LiveId" clId="{6114FD7A-1C9A-468C-821B-5C55C505F206}" dt="2024-09-05T08:37:10.522" v="10" actId="47"/>
        <pc:sldMkLst>
          <pc:docMk/>
          <pc:sldMk cId="106610523" sldId="924"/>
        </pc:sldMkLst>
      </pc:sldChg>
      <pc:sldChg chg="modSp add mod">
        <pc:chgData name="man sci" userId="49ae2bbd3020a361" providerId="LiveId" clId="{6114FD7A-1C9A-468C-821B-5C55C505F206}" dt="2024-09-05T09:14:51.896" v="13" actId="6549"/>
        <pc:sldMkLst>
          <pc:docMk/>
          <pc:sldMk cId="466945653" sldId="926"/>
        </pc:sldMkLst>
      </pc:sldChg>
    </pc:docChg>
  </pc:docChgLst>
  <pc:docChgLst>
    <pc:chgData name="man sci" userId="49ae2bbd3020a361" providerId="LiveId" clId="{9F231615-B0AF-40E4-916D-C12FA42F5888}"/>
    <pc:docChg chg="addSld delSld modSld sldOrd">
      <pc:chgData name="man sci" userId="49ae2bbd3020a361" providerId="LiveId" clId="{9F231615-B0AF-40E4-916D-C12FA42F5888}" dt="2025-05-29T15:23:52.290" v="6" actId="47"/>
      <pc:docMkLst>
        <pc:docMk/>
      </pc:docMkLst>
      <pc:sldChg chg="del">
        <pc:chgData name="man sci" userId="49ae2bbd3020a361" providerId="LiveId" clId="{9F231615-B0AF-40E4-916D-C12FA42F5888}" dt="2025-05-29T15:23:46.098" v="3" actId="47"/>
        <pc:sldMkLst>
          <pc:docMk/>
          <pc:sldMk cId="1922509051" sldId="923"/>
        </pc:sldMkLst>
      </pc:sldChg>
      <pc:sldChg chg="del">
        <pc:chgData name="man sci" userId="49ae2bbd3020a361" providerId="LiveId" clId="{9F231615-B0AF-40E4-916D-C12FA42F5888}" dt="2025-05-29T15:23:52.290" v="6" actId="47"/>
        <pc:sldMkLst>
          <pc:docMk/>
          <pc:sldMk cId="2863751884" sldId="932"/>
        </pc:sldMkLst>
      </pc:sldChg>
      <pc:sldChg chg="add del ord setBg">
        <pc:chgData name="man sci" userId="49ae2bbd3020a361" providerId="LiveId" clId="{9F231615-B0AF-40E4-916D-C12FA42F5888}" dt="2025-05-29T15:23:51.165" v="5"/>
        <pc:sldMkLst>
          <pc:docMk/>
          <pc:sldMk cId="1218426439" sldId="933"/>
        </pc:sldMkLst>
      </pc:sldChg>
      <pc:sldChg chg="add del setBg">
        <pc:chgData name="man sci" userId="49ae2bbd3020a361" providerId="LiveId" clId="{9F231615-B0AF-40E4-916D-C12FA42F5888}" dt="2025-05-29T15:23:36.520" v="2"/>
        <pc:sldMkLst>
          <pc:docMk/>
          <pc:sldMk cId="278422708" sldId="9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18013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1759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11188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82911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072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93402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791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62685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33567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32878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00510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8933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4.xml"/><Relationship Id="rId7" Type="http://schemas.openxmlformats.org/officeDocument/2006/relationships/image" Target="../media/image16.gif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20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15.xml"/><Relationship Id="rId7" Type="http://schemas.openxmlformats.org/officeDocument/2006/relationships/image" Target="../media/image21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22.xml"/><Relationship Id="rId7" Type="http://schemas.openxmlformats.org/officeDocument/2006/relationships/image" Target="../media/image24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10" Type="http://schemas.openxmlformats.org/officeDocument/2006/relationships/image" Target="../media/image6.png"/><Relationship Id="rId4" Type="http://schemas.openxmlformats.org/officeDocument/2006/relationships/tags" Target="../tags/tag76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84.xml"/><Relationship Id="rId7" Type="http://schemas.openxmlformats.org/officeDocument/2006/relationships/image" Target="../media/image8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9.xml"/><Relationship Id="rId7" Type="http://schemas.openxmlformats.org/officeDocument/2006/relationships/image" Target="../media/image10.gi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4.xml"/><Relationship Id="rId7" Type="http://schemas.openxmlformats.org/officeDocument/2006/relationships/image" Target="../media/image12.jpe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99.xml"/><Relationship Id="rId7" Type="http://schemas.openxmlformats.org/officeDocument/2006/relationships/image" Target="../media/image14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204700" y="1520788"/>
            <a:ext cx="118813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开启科学探索之旅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9716" y="4689140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E13D912-18BD-44A7-EFC4-5A402BB23D0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56207" y="928473"/>
            <a:ext cx="3996444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闪电是如何形成的？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836A01-549D-F3CC-EC7F-1C12B5ACBF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8483" y="-18184"/>
            <a:ext cx="5292588" cy="139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3600" b="1">
                <a:latin typeface="微软雅黑" panose="020B0503020204020204" charset="-122"/>
                <a:ea typeface="微软雅黑"/>
              </a:rPr>
              <a:t>通电后，</a:t>
            </a:r>
            <a:r>
              <a:rPr lang="zh-CN" altLang="en-US" sz="3600" b="1">
                <a:latin typeface="微软雅黑" panose="020B0503020204020204" charset="-122"/>
                <a:ea typeface="微软雅黑"/>
              </a:rPr>
              <a:t>电风扇就转动，这是什么原理？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068336-B2E6-CEFF-BF05-2C6654DDDD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25594" t="17552" r="25609" b="12566"/>
          <a:stretch>
            <a:fillRect/>
          </a:stretch>
        </p:blipFill>
        <p:spPr>
          <a:xfrm>
            <a:off x="0" y="1376772"/>
            <a:ext cx="5556007" cy="54762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B23419-3E53-2D1A-8F67-1D4BDC2BA1A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r="16032"/>
          <a:stretch>
            <a:fillRect/>
          </a:stretch>
        </p:blipFill>
        <p:spPr>
          <a:xfrm>
            <a:off x="5627693" y="1736812"/>
            <a:ext cx="6564307" cy="4258078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1F9569F2-B1A7-1BD3-474B-C9585BABDE2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电学</a:t>
            </a:r>
          </a:p>
        </p:txBody>
      </p:sp>
    </p:spTree>
    <p:extLst>
      <p:ext uri="{BB962C8B-B14F-4D97-AF65-F5344CB8AC3E}">
        <p14:creationId xmlns:p14="http://schemas.microsoft.com/office/powerpoint/2010/main" val="3098300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19636" y="1880828"/>
            <a:ext cx="81189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所以，物理有趣，</a:t>
            </a:r>
            <a:endParaRPr kumimoji="0" lang="en-US" altLang="zh-CN" sz="7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有时还很神奇！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B73DE33-1DA4-D000-93C3-9C51C46A299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5520" y="440668"/>
            <a:ext cx="9865096" cy="7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初中物理包括</a:t>
            </a:r>
            <a:r>
              <a:rPr lang="zh-CN" altLang="en-US" sz="36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声、热、光、力、电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等五部分。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009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14011" y="1952836"/>
            <a:ext cx="63639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物理非常有用</a:t>
            </a:r>
          </a:p>
        </p:txBody>
      </p:sp>
    </p:spTree>
    <p:extLst>
      <p:ext uri="{BB962C8B-B14F-4D97-AF65-F5344CB8AC3E}">
        <p14:creationId xmlns:p14="http://schemas.microsoft.com/office/powerpoint/2010/main" val="39433120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DDB300-7199-3E7B-F9DB-16F957FF46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24959" t="35576" b="7543"/>
          <a:stretch>
            <a:fillRect/>
          </a:stretch>
        </p:blipFill>
        <p:spPr>
          <a:xfrm>
            <a:off x="-1" y="4310"/>
            <a:ext cx="7002613" cy="29926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636001-7BD9-8C99-604F-4B128F7955E1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6"/>
          <a:srcRect l="13996" t="8167" r="19483" b="19407"/>
          <a:stretch>
            <a:fillRect/>
          </a:stretch>
        </p:blipFill>
        <p:spPr>
          <a:xfrm>
            <a:off x="7002612" y="0"/>
            <a:ext cx="5200959" cy="4797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9C51F19-4A14-AEB4-C00B-DE7CECF5693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5671" b="4321"/>
          <a:stretch>
            <a:fillRect/>
          </a:stretch>
        </p:blipFill>
        <p:spPr bwMode="auto">
          <a:xfrm>
            <a:off x="1091444" y="2996952"/>
            <a:ext cx="5256584" cy="36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428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AEC0A0D-6559-AD19-97E2-2D2D4C82B6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04536" y="-2"/>
            <a:ext cx="5587465" cy="364362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A640538-BDFB-263A-D049-5290E73DD5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0244" y="-1"/>
            <a:ext cx="4569980" cy="6846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F1C506-B59E-F412-8420-6E838D6242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/>
          <a:stretch>
            <a:fillRect/>
          </a:stretch>
        </p:blipFill>
        <p:spPr>
          <a:xfrm>
            <a:off x="4559735" y="3643620"/>
            <a:ext cx="5899041" cy="32031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7134A7-E0D2-6457-A4AB-CCEBA1CDD7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52284" y="3643620"/>
            <a:ext cx="2155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E01BAB-7CCC-868D-81B9-1385A780FB7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48028" y="-536"/>
            <a:ext cx="291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浩瀚宇宙</a:t>
            </a:r>
          </a:p>
        </p:txBody>
      </p:sp>
    </p:spTree>
    <p:extLst>
      <p:ext uri="{BB962C8B-B14F-4D97-AF65-F5344CB8AC3E}">
        <p14:creationId xmlns:p14="http://schemas.microsoft.com/office/powerpoint/2010/main" val="2802168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49506" y="1952836"/>
            <a:ext cx="88929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什么是物理？</a:t>
            </a:r>
          </a:p>
        </p:txBody>
      </p:sp>
    </p:spTree>
    <p:extLst>
      <p:ext uri="{BB962C8B-B14F-4D97-AF65-F5344CB8AC3E}">
        <p14:creationId xmlns:p14="http://schemas.microsoft.com/office/powerpoint/2010/main" val="24543732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5ED1571-5E2A-2584-1A18-821F73B447A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3492" y="0"/>
            <a:ext cx="10668508" cy="5501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物理学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，英文</a:t>
            </a:r>
            <a:r>
              <a:rPr lang="zh-CN" altLang="en-US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是“</a:t>
            </a:r>
            <a:r>
              <a:rPr lang="en-US" altLang="zh-CN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physics”</a:t>
            </a:r>
            <a:r>
              <a:rPr lang="zh-CN" altLang="en-US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4800" b="1" i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源自古希腊文“</a:t>
            </a:r>
            <a:r>
              <a:rPr lang="el-GR" altLang="zh-CN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φύσις”</a:t>
            </a:r>
            <a:r>
              <a:rPr lang="zh-CN" altLang="en-US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4800" b="1" i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4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意为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大自然的知识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endParaRPr kumimoji="0" lang="en-US" altLang="zh-CN" sz="4800" b="1" i="0" strike="noStrike" cap="none" normalizeH="0" baseline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是研究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物质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能量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空间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</a:t>
            </a:r>
            <a:endParaRPr kumimoji="0" lang="en-US" altLang="zh-CN" sz="4800" b="1" i="0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性质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和规律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基础</a:t>
            </a:r>
            <a:r>
              <a:rPr kumimoji="0" lang="zh-CN" altLang="en-US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自然科学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kumimoji="0" lang="zh-CN" altLang="zh-CN" sz="48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1187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A638C6-B7B0-8EE3-880D-A7D8645090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" y="1409600"/>
            <a:ext cx="5739755" cy="54571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330D3E-0A73-B602-8249-C91CF72B96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9818" y="782035"/>
            <a:ext cx="47525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牛顿（1643</a:t>
            </a:r>
            <a:r>
              <a:rPr lang="en-US" altLang="zh-CN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1727）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E5D79E-A5F3-865E-66EC-4AA2DF5A31C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27404" y="707853"/>
            <a:ext cx="53645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爱因斯坦（</a:t>
            </a:r>
            <a:r>
              <a:rPr lang="en-US" altLang="zh-CN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1879-</a:t>
            </a:r>
            <a:r>
              <a:rPr lang="zh-CN" altLang="en-US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955</a:t>
            </a:r>
            <a:r>
              <a:rPr lang="zh-CN" altLang="en-US" sz="36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C7B0ECD-2A1A-5D3D-64D5-2D53BD2046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b="6846"/>
          <a:stretch>
            <a:fillRect/>
          </a:stretch>
        </p:blipFill>
        <p:spPr>
          <a:xfrm>
            <a:off x="5733069" y="1432103"/>
            <a:ext cx="6488708" cy="4064467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0CC0F507-72CC-2BED-08C9-50FF4FC8EC2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39516" y="-70513"/>
            <a:ext cx="88929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两大巨人！</a:t>
            </a:r>
          </a:p>
        </p:txBody>
      </p:sp>
    </p:spTree>
    <p:extLst>
      <p:ext uri="{BB962C8B-B14F-4D97-AF65-F5344CB8AC3E}">
        <p14:creationId xmlns:p14="http://schemas.microsoft.com/office/powerpoint/2010/main" val="32877695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35969" y="1412776"/>
            <a:ext cx="71200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学习方法</a:t>
            </a:r>
          </a:p>
        </p:txBody>
      </p:sp>
    </p:spTree>
    <p:extLst>
      <p:ext uri="{BB962C8B-B14F-4D97-AF65-F5344CB8AC3E}">
        <p14:creationId xmlns:p14="http://schemas.microsoft.com/office/powerpoint/2010/main" val="279635176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FC88C3-4F3D-0A6C-E5FF-76D018D7B96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23692" y="-7267"/>
            <a:ext cx="8064096" cy="25541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125000"/>
              </a:lnSpc>
            </a:pPr>
            <a:r>
              <a:rPr kumimoji="0" lang="en-US" altLang="zh-CN" sz="44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44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、观察。动手做实验</a:t>
            </a:r>
            <a:r>
              <a:rPr lang="zh-CN" altLang="en-US" sz="44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4400" b="1" i="0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4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zh-CN" altLang="en-US" sz="44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。先理解，后记忆。</a:t>
            </a:r>
            <a:endParaRPr lang="en-US" altLang="zh-CN" sz="4400" b="1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25000"/>
              </a:lnSpc>
            </a:pPr>
            <a:r>
              <a:rPr kumimoji="0" lang="en-US" altLang="zh-CN" sz="44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44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、适量练习。弄懂</a:t>
            </a:r>
            <a:r>
              <a:rPr kumimoji="0" lang="zh-CN" altLang="en-US" sz="44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错题</a:t>
            </a:r>
            <a:r>
              <a:rPr kumimoji="0" lang="zh-CN" altLang="en-US" sz="44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zh-CN" sz="4400" b="1" i="0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E795BF-F1BA-E141-6F3D-1803B207B8A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4924"/>
            <a:ext cx="6568188" cy="410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0FEB5A4-F6C7-AFDF-DACF-ACDBF0B3C2D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064" y="2723807"/>
            <a:ext cx="5519937" cy="41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84D92AC-E4C2-2E79-0583-702AB442F72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2744924"/>
            <a:ext cx="235158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简易飞机模型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4DE72BC-05DC-EA4C-B38C-4F0BA531A49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04512" y="2723807"/>
            <a:ext cx="1487488" cy="5817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土电话</a:t>
            </a:r>
            <a:endParaRPr kumimoji="0" lang="zh-CN" altLang="zh-CN" sz="2800" b="0" i="0" strike="noStrike" cap="none" normalizeH="0" baseline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95CF8DE-F8E7-D11F-F141-C716D2876DF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4978" y="15790"/>
            <a:ext cx="29163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学习方法：</a:t>
            </a:r>
          </a:p>
        </p:txBody>
      </p:sp>
    </p:spTree>
    <p:extLst>
      <p:ext uri="{BB962C8B-B14F-4D97-AF65-F5344CB8AC3E}">
        <p14:creationId xmlns:p14="http://schemas.microsoft.com/office/powerpoint/2010/main" val="40130967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35969" y="1844824"/>
            <a:ext cx="71200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物理学些什么？</a:t>
            </a:r>
          </a:p>
        </p:txBody>
      </p:sp>
    </p:spTree>
    <p:extLst>
      <p:ext uri="{BB962C8B-B14F-4D97-AF65-F5344CB8AC3E}">
        <p14:creationId xmlns:p14="http://schemas.microsoft.com/office/powerpoint/2010/main" val="189092222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3727" y="404664"/>
            <a:ext cx="82045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物理老师的要求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F80F250-98CE-8E13-B850-891C04F0D52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95500" y="1952836"/>
            <a:ext cx="9865096" cy="232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在课本上做笔记，准备</a:t>
            </a:r>
            <a:r>
              <a:rPr lang="zh-CN" altLang="en-US" sz="4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黑色的笔。</a:t>
            </a:r>
            <a:endParaRPr lang="en-US" altLang="zh-CN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准备文件夹或文件袋、练习本。</a:t>
            </a:r>
            <a:endParaRPr lang="en-US" altLang="zh-CN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57310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科学之旅">
            <a:hlinkClick r:id="" action="ppaction://media"/>
            <a:extLst>
              <a:ext uri="{FF2B5EF4-FFF2-40B4-BE49-F238E27FC236}">
                <a16:creationId xmlns:a16="http://schemas.microsoft.com/office/drawing/2014/main" id="{84E42F44-2746-2E16-A33D-AD2F417DED3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64" y="4396"/>
            <a:ext cx="12201364" cy="6863267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B26C1B3D-E5BE-E39B-4F52-90F7C93A889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3049" y="68708"/>
            <a:ext cx="1050403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546BB7-ABDE-8FAE-BD66-EC8B065FC2C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11005" y="70034"/>
            <a:ext cx="276999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科学之旅</a:t>
            </a:r>
          </a:p>
        </p:txBody>
      </p:sp>
    </p:spTree>
    <p:extLst>
      <p:ext uri="{BB962C8B-B14F-4D97-AF65-F5344CB8AC3E}">
        <p14:creationId xmlns:p14="http://schemas.microsoft.com/office/powerpoint/2010/main" val="1062154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2915" y="75117"/>
            <a:ext cx="31661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E84E0A2-939A-4A49-776A-0E94B0C18E5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71464" y="850069"/>
            <a:ext cx="10765196" cy="7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、初中物理包括</a:t>
            </a:r>
            <a:r>
              <a:rPr lang="zh-CN" altLang="en-US" sz="36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声、热、光、力、电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等五部分。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6F040A0-60D5-77D2-FB22-E2E100A23AE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87083" y="1698334"/>
            <a:ext cx="9492716" cy="16564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物理学是研究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物质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能量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空间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</a:t>
            </a:r>
            <a:endParaRPr kumimoji="0" lang="en-US" altLang="zh-CN" sz="3600" b="1" i="0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性质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和规律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基础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自然科学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kumimoji="0" lang="zh-CN" altLang="zh-CN" sz="3600" b="1" i="0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3B3AF7-7212-3C9B-18E4-82771909B51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7083" y="3481470"/>
            <a:ext cx="8064096" cy="27990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125000"/>
              </a:lnSpc>
            </a:pPr>
            <a:r>
              <a:rPr kumimoji="0" lang="en-US" altLang="zh-CN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、学习方法：</a:t>
            </a:r>
            <a:endParaRPr kumimoji="0" lang="en-US" altLang="zh-CN" sz="3600" b="1" i="0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25000"/>
              </a:lnSpc>
            </a:pP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0" lang="en-US" altLang="zh-CN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）观察。动手做实验</a:t>
            </a:r>
            <a:r>
              <a:rPr lang="zh-CN" altLang="en-US" sz="36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3600" b="1" i="0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0" lang="en-US" altLang="zh-CN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zh-CN" altLang="en-US" sz="36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。先理解，后记忆。</a:t>
            </a:r>
            <a:endParaRPr lang="en-US" altLang="zh-CN" sz="3600" b="1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25000"/>
              </a:lnSpc>
            </a:pP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0" lang="en-US" altLang="zh-CN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）适量练习。弄懂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错题</a:t>
            </a:r>
            <a:r>
              <a:rPr kumimoji="0" lang="zh-CN" altLang="en-US" sz="3600" b="1" i="0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zh-CN" sz="3600" b="1" i="0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4849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用碗敲出了一首青花瓷">
            <a:hlinkClick r:id="" action="ppaction://media"/>
            <a:extLst>
              <a:ext uri="{FF2B5EF4-FFF2-40B4-BE49-F238E27FC236}">
                <a16:creationId xmlns:a16="http://schemas.microsoft.com/office/drawing/2014/main" id="{1EA2192A-EDAA-4D2D-9813-668AEFF9F5E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36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C9787A28-D7C4-B5E6-0819-986E64DCDEC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3049" y="68708"/>
            <a:ext cx="1050403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D61CFC1-2353-C482-74D8-E021C181BCB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9926" y="88897"/>
            <a:ext cx="70842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用碗做乐器，敲出了一曲青花瓷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3E85F67D-E53B-EFAE-0E42-9FA6AE1CD4D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602787" y="76670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</a:t>
            </a:r>
          </a:p>
        </p:txBody>
      </p:sp>
    </p:spTree>
    <p:extLst>
      <p:ext uri="{BB962C8B-B14F-4D97-AF65-F5344CB8AC3E}">
        <p14:creationId xmlns:p14="http://schemas.microsoft.com/office/powerpoint/2010/main" val="4200649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4BA70E9-0CC7-A7A9-C784-C7E6079554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1433" y="899056"/>
            <a:ext cx="4248472" cy="911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为什么有</a:t>
            </a:r>
            <a:r>
              <a:rPr lang="en-US" altLang="zh-CN" sz="3600" b="1">
                <a:latin typeface="微软雅黑" panose="020B0503020204020204" charset="-122"/>
                <a:ea typeface="微软雅黑"/>
              </a:rPr>
              <a:t>“</a:t>
            </a:r>
            <a:r>
              <a:rPr lang="zh-CN" altLang="en-US" sz="3600" b="1">
                <a:latin typeface="微软雅黑" panose="020B0503020204020204" charset="-122"/>
                <a:ea typeface="微软雅黑"/>
              </a:rPr>
              <a:t>白汽</a:t>
            </a:r>
            <a:r>
              <a:rPr lang="en-US" altLang="zh-CN" sz="3600" b="1">
                <a:latin typeface="微软雅黑" panose="020B0503020204020204" charset="-122"/>
                <a:ea typeface="微软雅黑"/>
              </a:rPr>
              <a:t>”</a:t>
            </a:r>
            <a:r>
              <a:rPr lang="zh-CN" altLang="en-US" sz="3600" b="1">
                <a:latin typeface="微软雅黑" panose="020B0503020204020204" charset="-122"/>
                <a:ea typeface="微软雅黑"/>
              </a:rPr>
              <a:t>？</a:t>
            </a:r>
          </a:p>
        </p:txBody>
      </p:sp>
      <p:pic>
        <p:nvPicPr>
          <p:cNvPr id="3" name="https://photo-static-api.fotomore.com/creative/vcg/400/version23/VCG41172148977.jpg?uid=386&amp;timestamp=1698973463&amp;sign=69c451cd1b0665cf7eb3439cc0ad0755">
            <a:extLst>
              <a:ext uri="{FF2B5EF4-FFF2-40B4-BE49-F238E27FC236}">
                <a16:creationId xmlns:a16="http://schemas.microsoft.com/office/drawing/2014/main" id="{B3BC9863-D858-8C4F-D1E1-AC25AC81F4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769316"/>
            <a:ext cx="5671339" cy="378042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FFDD5EFC-6824-3C44-FA76-519B2D15B9D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热学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F2F4B7-E5FF-3CCA-40CF-577A7ECC06D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8723" y="1772975"/>
            <a:ext cx="6393277" cy="46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95BC537-F6E4-9FC7-5FCA-9DA9B60A777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023992" y="289185"/>
            <a:ext cx="5616624" cy="129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雨、雪、冰雹、雾等</a:t>
            </a:r>
            <a:endParaRPr lang="en-US" altLang="zh-CN" sz="3600" b="1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的形成过程是怎么回事？</a:t>
            </a: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417300" y="12128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56004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淋冷水后重新沸腾">
            <a:hlinkClick r:id="" action="ppaction://media"/>
            <a:extLst>
              <a:ext uri="{FF2B5EF4-FFF2-40B4-BE49-F238E27FC236}">
                <a16:creationId xmlns:a16="http://schemas.microsoft.com/office/drawing/2014/main" id="{6C479E09-05FD-BBFD-67AE-17C5D3855C1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508" y="2838"/>
            <a:ext cx="8568952" cy="685516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2E1965C1-94EE-BA9B-BAFC-EF703BEC772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热学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A408D4F-6AF7-4537-78AA-4258C295D0E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049" y="68708"/>
            <a:ext cx="1050403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558312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35FE88F-B48D-20C0-25C4-97601F4AFF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250" y="1411832"/>
            <a:ext cx="7166150" cy="41044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864D9508-0D61-7ECB-6EA6-1F2D1855ADD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81396D-8B15-E992-ADEB-D6884247D7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r="14087"/>
          <a:stretch>
            <a:fillRect/>
          </a:stretch>
        </p:blipFill>
        <p:spPr>
          <a:xfrm>
            <a:off x="7145900" y="1411832"/>
            <a:ext cx="5039287" cy="54461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8F1DF3F-109D-CB03-224C-72E322CAB7D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145900" y="559736"/>
            <a:ext cx="4311650" cy="746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笔为什么折了？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2CD111-DB15-59E6-28D7-541E161A8D1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11424" y="559736"/>
            <a:ext cx="5535004" cy="746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水中倒影是怎样形成的？</a:t>
            </a:r>
          </a:p>
        </p:txBody>
      </p:sp>
    </p:spTree>
    <p:extLst>
      <p:ext uri="{BB962C8B-B14F-4D97-AF65-F5344CB8AC3E}">
        <p14:creationId xmlns:p14="http://schemas.microsoft.com/office/powerpoint/2010/main" val="27765728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F745701-4D67-C749-D8B8-5334DEE84CA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24092" y="216440"/>
            <a:ext cx="6228692" cy="1600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陀螺旋转后，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颜色为什么变了？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A666D7-25BD-5576-250D-444B0E1FF8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8194" r="7790"/>
          <a:stretch>
            <a:fillRect/>
          </a:stretch>
        </p:blipFill>
        <p:spPr>
          <a:xfrm>
            <a:off x="6671801" y="1700808"/>
            <a:ext cx="5516938" cy="414046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11A9B1DB-234E-7510-13DB-FE5095E8725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696F30-920F-263A-1B25-3F1DD95942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7905" y="100225"/>
            <a:ext cx="4311650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彩虹是怎样形成的？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7C933C8-0FA2-ACF9-DAA5-9A5E726368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8" y="908720"/>
            <a:ext cx="6723970" cy="41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6912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20595AF-2320-2525-592F-6CD1C6335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304764"/>
            <a:ext cx="6096000" cy="40691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8D43B4-2B5F-0BF8-4AD3-69ACFEECC7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7737" r="1242"/>
          <a:stretch>
            <a:fillRect/>
          </a:stretch>
        </p:blipFill>
        <p:spPr>
          <a:xfrm>
            <a:off x="6164458" y="1612392"/>
            <a:ext cx="6027542" cy="45889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97280BA-C0E0-B7DF-D87D-11A83A3BFDF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042" y="0"/>
            <a:ext cx="72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/>
              <a:t>眼镜为什么能</a:t>
            </a:r>
            <a:endParaRPr lang="en-US" altLang="zh-CN" sz="3600" b="1"/>
          </a:p>
          <a:p>
            <a:r>
              <a:rPr lang="zh-CN" altLang="en-US" sz="3600" b="1"/>
              <a:t>帮助我们看清东西的？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1DF7FE-B7E1-E518-9BBD-A8B20559E5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33898" y="877163"/>
            <a:ext cx="61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/>
              <a:t>望远镜为什么能看得这么远？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FEC4B2BA-BBDF-87F6-A2D6-A42AE63674F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</a:t>
            </a:r>
          </a:p>
        </p:txBody>
      </p:sp>
    </p:spTree>
    <p:extLst>
      <p:ext uri="{BB962C8B-B14F-4D97-AF65-F5344CB8AC3E}">
        <p14:creationId xmlns:p14="http://schemas.microsoft.com/office/powerpoint/2010/main" val="41765863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D089E6-392B-427F-EE4A-06D34657E152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40" y="0"/>
            <a:ext cx="5940660" cy="68652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C76651E-ABAA-BA2B-A444-072744C1A2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09946" y="1616115"/>
            <a:ext cx="4148650" cy="15481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吸</a:t>
            </a:r>
            <a:r>
              <a:rPr lang="zh-CN" altLang="en-US" sz="3600" b="1">
                <a:latin typeface="微软雅黑" panose="020B0503020204020204" charset="-122"/>
                <a:ea typeface="微软雅黑"/>
              </a:rPr>
              <a:t>气或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吹</a:t>
            </a:r>
            <a:r>
              <a:rPr lang="zh-CN" altLang="en-US" sz="3600" b="1">
                <a:latin typeface="微软雅黑" panose="020B0503020204020204" charset="-122"/>
                <a:ea typeface="微软雅黑"/>
              </a:rPr>
              <a:t>气时，</a:t>
            </a:r>
            <a:endParaRPr lang="en-US" altLang="zh-CN" sz="3600" b="1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乒乓球会怎样？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A31BB7EC-8579-17CC-BC1F-99319B39CDB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97454" y="100225"/>
            <a:ext cx="1476164" cy="677585"/>
          </a:xfrm>
          <a:prstGeom prst="roundRect">
            <a:avLst>
              <a:gd name="adj" fmla="val 8958"/>
            </a:avLst>
          </a:prstGeom>
          <a:solidFill>
            <a:srgbClr val="CCFFCC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CC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B3B78E-940E-8DD8-1910-BFFABDC88B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9084" r="10686" b="17417"/>
          <a:stretch>
            <a:fillRect/>
          </a:stretch>
        </p:blipFill>
        <p:spPr>
          <a:xfrm>
            <a:off x="-27012" y="-19265"/>
            <a:ext cx="3530724" cy="68652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0755512-0DA7-4C34-88BF-B40DA42C5D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83732" y="100225"/>
            <a:ext cx="3852428" cy="911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/>
              </a:rPr>
              <a:t>覆杯实验</a:t>
            </a:r>
          </a:p>
        </p:txBody>
      </p:sp>
    </p:spTree>
    <p:extLst>
      <p:ext uri="{BB962C8B-B14F-4D97-AF65-F5344CB8AC3E}">
        <p14:creationId xmlns:p14="http://schemas.microsoft.com/office/powerpoint/2010/main" val="3882991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391</Words>
  <Application>Microsoft Office PowerPoint</Application>
  <PresentationFormat>宽屏</PresentationFormat>
  <Paragraphs>69</Paragraphs>
  <Slides>23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2025-08-13T20:48:29Z</cp:lastPrinted>
  <dcterms:created xsi:type="dcterms:W3CDTF">2025-08-13T20:48:29Z</dcterms:created>
  <dcterms:modified xsi:type="dcterms:W3CDTF">2025-08-26T02:01:14Z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