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89" autoAdjust="0"/>
    <p:restoredTop sz="94660"/>
  </p:normalViewPr>
  <p:slideViewPr>
    <p:cSldViewPr>
      <p:cViewPr varScale="1">
        <p:scale>
          <a:sx n="108" d="100"/>
          <a:sy n="108" d="100"/>
        </p:scale>
        <p:origin x="-178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FF9FC8-646F-45B4-AEE2-FCE436E0836D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A4DABC-2531-4A3A-929E-CA6B489154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237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0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hyperlink" Target="frame16.swf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20843;&#24180;&#32423;&#35838;&#20214;\&#31532;&#20845;&#31456;%20&#21147;&#21644;&#26426;&#26800;\6.5&#25506;&#31350;&#26464;&#26438;&#30340;&#24179;&#34913;&#26465;&#20214;\&#26464;&#26438;&#24179;&#34913;&#26465;&#20214;&#65293;1.avi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wmf"/><Relationship Id="rId4" Type="http://schemas.openxmlformats.org/officeDocument/2006/relationships/slide" Target="slide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827584" y="2348880"/>
            <a:ext cx="777686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5400" b="1" dirty="0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6.5</a:t>
            </a:r>
            <a:r>
              <a:rPr lang="zh-CN" altLang="en-US" sz="5400" b="1" dirty="0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探究杠杆的平衡条件</a:t>
            </a:r>
          </a:p>
        </p:txBody>
      </p:sp>
    </p:spTree>
    <p:extLst>
      <p:ext uri="{BB962C8B-B14F-4D97-AF65-F5344CB8AC3E}">
        <p14:creationId xmlns:p14="http://schemas.microsoft.com/office/powerpoint/2010/main" val="2778685257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0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990600" y="2255838"/>
            <a:ext cx="718185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4000" b="1">
                <a:solidFill>
                  <a:srgbClr val="333399"/>
                </a:solidFill>
                <a:latin typeface="仿宋_GB2312" pitchFamily="49" charset="-122"/>
                <a:ea typeface="仿宋_GB2312" pitchFamily="49" charset="-122"/>
              </a:rPr>
              <a:t>1 </a:t>
            </a:r>
            <a:r>
              <a:rPr kumimoji="1" lang="zh-CN" altLang="en-US" sz="4000" b="1">
                <a:solidFill>
                  <a:srgbClr val="333399"/>
                </a:solidFill>
                <a:latin typeface="华文新魏" pitchFamily="2" charset="-122"/>
                <a:ea typeface="华文新魏" pitchFamily="2" charset="-122"/>
              </a:rPr>
              <a:t>学习了杠杆、支点、动力、</a:t>
            </a:r>
          </a:p>
          <a:p>
            <a:pPr eaLnBrk="1" hangingPunct="1"/>
            <a:r>
              <a:rPr kumimoji="1" lang="zh-CN" altLang="en-US" sz="4000" b="1">
                <a:solidFill>
                  <a:srgbClr val="333399"/>
                </a:solidFill>
                <a:latin typeface="华文新魏" pitchFamily="2" charset="-122"/>
                <a:ea typeface="华文新魏" pitchFamily="2" charset="-122"/>
              </a:rPr>
              <a:t>  阻力、动力臂、阻力臂等概念</a:t>
            </a:r>
            <a:r>
              <a:rPr kumimoji="1" lang="en-US" altLang="zh-CN" sz="4000" b="1">
                <a:solidFill>
                  <a:srgbClr val="333399"/>
                </a:solidFill>
                <a:latin typeface="华文新魏" pitchFamily="2" charset="-122"/>
                <a:ea typeface="华文新魏" pitchFamily="2" charset="-122"/>
              </a:rPr>
              <a:t>.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990600" y="3779838"/>
            <a:ext cx="628015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4000" b="1">
                <a:solidFill>
                  <a:srgbClr val="333399"/>
                </a:solidFill>
                <a:latin typeface="仿宋_GB2312" pitchFamily="49" charset="-122"/>
                <a:ea typeface="仿宋_GB2312" pitchFamily="49" charset="-122"/>
              </a:rPr>
              <a:t>2.</a:t>
            </a:r>
            <a:r>
              <a:rPr kumimoji="1" lang="zh-CN" altLang="en-US" sz="4000" b="1">
                <a:solidFill>
                  <a:srgbClr val="333399"/>
                </a:solidFill>
                <a:latin typeface="华文新魏" pitchFamily="2" charset="-122"/>
                <a:ea typeface="华文新魏" pitchFamily="2" charset="-122"/>
              </a:rPr>
              <a:t>探究了杠杆的平衡条件是</a:t>
            </a:r>
          </a:p>
          <a:p>
            <a:pPr eaLnBrk="1" hangingPunct="1"/>
            <a:r>
              <a:rPr kumimoji="1" lang="zh-CN" altLang="en-US" sz="3200" b="1">
                <a:solidFill>
                  <a:srgbClr val="333399"/>
                </a:solidFill>
                <a:latin typeface="华文新魏" pitchFamily="2" charset="-122"/>
                <a:ea typeface="华文新魏" pitchFamily="2" charset="-122"/>
              </a:rPr>
              <a:t>       </a:t>
            </a:r>
            <a:r>
              <a:rPr kumimoji="1" lang="en-US" altLang="zh-CN" sz="3200" b="1">
                <a:solidFill>
                  <a:srgbClr val="333399"/>
                </a:solidFill>
                <a:latin typeface="华文新魏" pitchFamily="2" charset="-122"/>
                <a:ea typeface="华文新魏" pitchFamily="2" charset="-122"/>
              </a:rPr>
              <a:t>F</a:t>
            </a:r>
            <a:r>
              <a:rPr kumimoji="1" lang="en-US" altLang="zh-CN" sz="3200" b="1" baseline="-25000">
                <a:solidFill>
                  <a:srgbClr val="333399"/>
                </a:solidFill>
                <a:latin typeface="华文新魏" pitchFamily="2" charset="-122"/>
                <a:ea typeface="华文新魏" pitchFamily="2" charset="-122"/>
              </a:rPr>
              <a:t>1</a:t>
            </a:r>
            <a:r>
              <a:rPr kumimoji="1" lang="en-US" altLang="zh-CN" sz="3200" b="1">
                <a:solidFill>
                  <a:srgbClr val="333399"/>
                </a:solidFill>
                <a:latin typeface="华文新魏" pitchFamily="2" charset="-122"/>
                <a:ea typeface="华文新魏" pitchFamily="2" charset="-122"/>
              </a:rPr>
              <a:t> </a:t>
            </a:r>
            <a:r>
              <a:rPr kumimoji="1" lang="en-US" altLang="zh-CN" sz="4000" b="1">
                <a:solidFill>
                  <a:srgbClr val="333399"/>
                </a:solidFill>
                <a:latin typeface="Times New Roman" pitchFamily="18" charset="0"/>
                <a:ea typeface="华文新魏" pitchFamily="2" charset="-122"/>
              </a:rPr>
              <a:t>·</a:t>
            </a:r>
            <a:r>
              <a:rPr kumimoji="1" lang="en-US" altLang="zh-CN" sz="4000" b="1">
                <a:solidFill>
                  <a:srgbClr val="333399"/>
                </a:solidFill>
                <a:latin typeface="华文新魏" pitchFamily="2" charset="-122"/>
                <a:ea typeface="华文新魏" pitchFamily="2" charset="-122"/>
              </a:rPr>
              <a:t> </a:t>
            </a:r>
            <a:r>
              <a:rPr kumimoji="1" lang="en-US" altLang="zh-CN" sz="3200" b="1">
                <a:solidFill>
                  <a:srgbClr val="333399"/>
                </a:solidFill>
                <a:latin typeface="华文新魏" pitchFamily="2" charset="-122"/>
                <a:ea typeface="华文新魏" pitchFamily="2" charset="-122"/>
              </a:rPr>
              <a:t>L</a:t>
            </a:r>
            <a:r>
              <a:rPr kumimoji="1" lang="en-US" altLang="zh-CN" sz="3200" b="1" baseline="-25000">
                <a:solidFill>
                  <a:srgbClr val="333399"/>
                </a:solidFill>
                <a:latin typeface="华文新魏" pitchFamily="2" charset="-122"/>
                <a:ea typeface="华文新魏" pitchFamily="2" charset="-122"/>
              </a:rPr>
              <a:t>1</a:t>
            </a:r>
            <a:r>
              <a:rPr kumimoji="1" lang="en-US" altLang="zh-CN" sz="3200" b="1">
                <a:solidFill>
                  <a:srgbClr val="333399"/>
                </a:solidFill>
                <a:latin typeface="华文新魏" pitchFamily="2" charset="-122"/>
                <a:ea typeface="华文新魏" pitchFamily="2" charset="-122"/>
              </a:rPr>
              <a:t>=F</a:t>
            </a:r>
            <a:r>
              <a:rPr kumimoji="1" lang="en-US" altLang="zh-CN" sz="3200" b="1" baseline="-25000">
                <a:solidFill>
                  <a:srgbClr val="333399"/>
                </a:solidFill>
                <a:latin typeface="华文新魏" pitchFamily="2" charset="-122"/>
                <a:ea typeface="华文新魏" pitchFamily="2" charset="-122"/>
              </a:rPr>
              <a:t>2</a:t>
            </a:r>
            <a:r>
              <a:rPr kumimoji="1" lang="en-US" altLang="zh-CN" sz="3200" b="1">
                <a:solidFill>
                  <a:srgbClr val="333399"/>
                </a:solidFill>
                <a:latin typeface="华文新魏" pitchFamily="2" charset="-122"/>
                <a:ea typeface="华文新魏" pitchFamily="2" charset="-122"/>
              </a:rPr>
              <a:t> </a:t>
            </a:r>
            <a:r>
              <a:rPr kumimoji="1" lang="en-US" altLang="zh-CN" sz="4000" b="1">
                <a:solidFill>
                  <a:srgbClr val="333399"/>
                </a:solidFill>
                <a:latin typeface="Times New Roman" pitchFamily="18" charset="0"/>
                <a:ea typeface="华文新魏" pitchFamily="2" charset="-122"/>
              </a:rPr>
              <a:t>·</a:t>
            </a:r>
            <a:r>
              <a:rPr kumimoji="1" lang="en-US" altLang="zh-CN" sz="4000" b="1">
                <a:solidFill>
                  <a:srgbClr val="333399"/>
                </a:solidFill>
                <a:latin typeface="华文新魏" pitchFamily="2" charset="-122"/>
                <a:ea typeface="华文新魏" pitchFamily="2" charset="-122"/>
              </a:rPr>
              <a:t> L</a:t>
            </a:r>
            <a:r>
              <a:rPr kumimoji="1" lang="en-US" altLang="zh-CN" sz="3200" b="1" baseline="-25000">
                <a:solidFill>
                  <a:srgbClr val="333399"/>
                </a:solidFill>
                <a:latin typeface="华文新魏" pitchFamily="2" charset="-122"/>
                <a:ea typeface="华文新魏" pitchFamily="2" charset="-122"/>
              </a:rPr>
              <a:t>2</a:t>
            </a:r>
          </a:p>
        </p:txBody>
      </p:sp>
      <p:sp>
        <p:nvSpPr>
          <p:cNvPr id="23557" name="WordArt 5" descr="白色大理石"/>
          <p:cNvSpPr>
            <a:spLocks noChangeArrowheads="1" noChangeShapeType="1" noTextEdit="1"/>
          </p:cNvSpPr>
          <p:nvPr/>
        </p:nvSpPr>
        <p:spPr bwMode="auto">
          <a:xfrm>
            <a:off x="3657600" y="1676400"/>
            <a:ext cx="15240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zh-CN" altLang="en-US" sz="3600" i="1" kern="10" spc="72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宋体"/>
                <a:ea typeface="宋体"/>
              </a:rPr>
              <a:t>小结</a:t>
            </a:r>
          </a:p>
        </p:txBody>
      </p:sp>
    </p:spTree>
    <p:extLst>
      <p:ext uri="{BB962C8B-B14F-4D97-AF65-F5344CB8AC3E}">
        <p14:creationId xmlns:p14="http://schemas.microsoft.com/office/powerpoint/2010/main" val="7455939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utoUpdateAnimBg="0"/>
      <p:bldP spid="23556" grpId="0" autoUpdateAnimBg="0"/>
      <p:bldP spid="2355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chemeClr val="bg2"/>
            </a:outerShdw>
          </a:effectLst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CN" altLang="en-US" smtClean="0">
                <a:solidFill>
                  <a:srgbClr val="FF0000"/>
                </a:solidFill>
                <a:latin typeface="隶书" pitchFamily="49" charset="-122"/>
              </a:rPr>
              <a:t>生活中的杠杆</a:t>
            </a:r>
          </a:p>
        </p:txBody>
      </p:sp>
      <p:pic>
        <p:nvPicPr>
          <p:cNvPr id="47107" name="Picture 3" descr="0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7300" y="2986088"/>
            <a:ext cx="2438400" cy="1754187"/>
          </a:xfrm>
          <a:noFill/>
        </p:spPr>
      </p:pic>
      <p:pic>
        <p:nvPicPr>
          <p:cNvPr id="47109" name="Picture 5" descr="0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738" y="3265488"/>
            <a:ext cx="2852737" cy="2640012"/>
          </a:xfrm>
          <a:noFill/>
        </p:spPr>
      </p:pic>
      <p:pic>
        <p:nvPicPr>
          <p:cNvPr id="47108" name="Picture 4" descr="0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149725"/>
            <a:ext cx="3513138" cy="221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250722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 sz="quarter" idx="4294967295"/>
          </p:nvPr>
        </p:nvSpPr>
        <p:spPr>
          <a:xfrm>
            <a:off x="1446213" y="1095375"/>
            <a:ext cx="6313487" cy="6127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CN" altLang="en-US" sz="4000" b="1" smtClean="0">
                <a:solidFill>
                  <a:srgbClr val="FF0000"/>
                </a:solidFill>
                <a:latin typeface="隶书" pitchFamily="49" charset="-122"/>
              </a:rPr>
              <a:t>这些都应用了杠杆原理</a:t>
            </a:r>
            <a:endParaRPr lang="zh-CN" altLang="en-US" sz="4000" smtClean="0">
              <a:solidFill>
                <a:srgbClr val="FF0000"/>
              </a:solidFill>
              <a:latin typeface="隶书" pitchFamily="49" charset="-122"/>
            </a:endParaRPr>
          </a:p>
        </p:txBody>
      </p:sp>
      <p:pic>
        <p:nvPicPr>
          <p:cNvPr id="8195" name="Picture 3" descr="1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276475"/>
            <a:ext cx="3252788" cy="3313113"/>
          </a:xfrm>
          <a:noFill/>
        </p:spPr>
      </p:pic>
      <p:pic>
        <p:nvPicPr>
          <p:cNvPr id="8196" name="Picture 4" descr="10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51275" y="4076700"/>
            <a:ext cx="3238500" cy="2290763"/>
          </a:xfrm>
          <a:noFill/>
        </p:spPr>
      </p:pic>
      <p:pic>
        <p:nvPicPr>
          <p:cNvPr id="8197" name="Picture 5" descr="0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844675"/>
            <a:ext cx="360045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769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 sz="quarter" idx="4294967295"/>
          </p:nvPr>
        </p:nvSpPr>
        <p:spPr>
          <a:xfrm>
            <a:off x="1350963" y="609600"/>
            <a:ext cx="7793037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CN" altLang="en-US" sz="4000" i="1" smtClean="0"/>
              <a:t>提问：在现实生活中，你还能举出哪些杠杆的实例呢？</a:t>
            </a:r>
          </a:p>
        </p:txBody>
      </p:sp>
      <p:pic>
        <p:nvPicPr>
          <p:cNvPr id="11267" name="Picture 3" descr="0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2333625"/>
            <a:ext cx="3025775" cy="1673225"/>
          </a:xfrm>
          <a:noFill/>
        </p:spPr>
      </p:pic>
      <p:pic>
        <p:nvPicPr>
          <p:cNvPr id="11268" name="Picture 4" descr="0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95850" y="1949450"/>
            <a:ext cx="2765425" cy="1912938"/>
          </a:xfrm>
          <a:noFill/>
        </p:spPr>
      </p:pic>
      <p:pic>
        <p:nvPicPr>
          <p:cNvPr id="11269" name="Picture 5" descr="0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3933825"/>
            <a:ext cx="2808287" cy="2265363"/>
          </a:xfrm>
          <a:noFill/>
        </p:spPr>
      </p:pic>
      <p:pic>
        <p:nvPicPr>
          <p:cNvPr id="11271" name="Picture 7" descr="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149725"/>
            <a:ext cx="252095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40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7451725" y="1268413"/>
            <a:ext cx="1439863" cy="2736850"/>
            <a:chOff x="4656" y="1536"/>
            <a:chExt cx="864" cy="1618"/>
          </a:xfrm>
        </p:grpSpPr>
        <p:pic>
          <p:nvPicPr>
            <p:cNvPr id="1028" name="Picture 15" descr="米老鼠1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6" y="2016"/>
              <a:ext cx="816" cy="1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9" name="AutoShape 16"/>
            <p:cNvSpPr>
              <a:spLocks noChangeArrowheads="1"/>
            </p:cNvSpPr>
            <p:nvPr/>
          </p:nvSpPr>
          <p:spPr bwMode="auto">
            <a:xfrm>
              <a:off x="4992" y="1536"/>
              <a:ext cx="528" cy="480"/>
            </a:xfrm>
            <a:prstGeom prst="cloudCallout">
              <a:avLst>
                <a:gd name="adj1" fmla="val -72727"/>
                <a:gd name="adj2" fmla="val 83958"/>
              </a:avLst>
            </a:prstGeom>
            <a:solidFill>
              <a:schemeClr val="bg1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kumimoji="1" lang="zh-CN" altLang="en-US"/>
                <a:t>想一想</a:t>
              </a:r>
              <a:r>
                <a:rPr kumimoji="1" lang="en-US" altLang="zh-CN"/>
                <a:t>?</a:t>
              </a:r>
            </a:p>
          </p:txBody>
        </p:sp>
      </p:grpSp>
      <p:graphicFrame>
        <p:nvGraphicFramePr>
          <p:cNvPr id="1026" name="Object 22"/>
          <p:cNvGraphicFramePr>
            <a:graphicFrameLocks noChangeAspect="1"/>
          </p:cNvGraphicFramePr>
          <p:nvPr/>
        </p:nvGraphicFramePr>
        <p:xfrm>
          <a:off x="609600" y="217488"/>
          <a:ext cx="6858000" cy="6640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Flash 影片" r:id="rId4" imgW="3443040" imgH="3333240" progId="Flash.Movie">
                  <p:embed/>
                </p:oleObj>
              </mc:Choice>
              <mc:Fallback>
                <p:oleObj name="Flash 影片" r:id="rId4" imgW="3443040" imgH="3333240" progId="Flash.Movi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17488"/>
                        <a:ext cx="6858000" cy="6640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90428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956550" y="549275"/>
            <a:ext cx="1439863" cy="2736850"/>
            <a:chOff x="4656" y="1536"/>
            <a:chExt cx="864" cy="1618"/>
          </a:xfrm>
        </p:grpSpPr>
        <p:pic>
          <p:nvPicPr>
            <p:cNvPr id="2052" name="Picture 3" descr="米老鼠1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6" y="2016"/>
              <a:ext cx="816" cy="1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3" name="AutoShape 4"/>
            <p:cNvSpPr>
              <a:spLocks noChangeArrowheads="1"/>
            </p:cNvSpPr>
            <p:nvPr/>
          </p:nvSpPr>
          <p:spPr bwMode="auto">
            <a:xfrm>
              <a:off x="4992" y="1536"/>
              <a:ext cx="528" cy="480"/>
            </a:xfrm>
            <a:prstGeom prst="cloudCallout">
              <a:avLst>
                <a:gd name="adj1" fmla="val -72727"/>
                <a:gd name="adj2" fmla="val 83958"/>
              </a:avLst>
            </a:prstGeom>
            <a:solidFill>
              <a:schemeClr val="bg1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kumimoji="1" lang="zh-CN" altLang="en-US"/>
                <a:t>想一想</a:t>
              </a:r>
              <a:r>
                <a:rPr kumimoji="1" lang="en-US" altLang="zh-CN"/>
                <a:t>?</a:t>
              </a:r>
            </a:p>
          </p:txBody>
        </p:sp>
      </p:grpSp>
      <p:graphicFrame>
        <p:nvGraphicFramePr>
          <p:cNvPr id="2050" name="Object 5"/>
          <p:cNvGraphicFramePr>
            <a:graphicFrameLocks noChangeAspect="1"/>
          </p:cNvGraphicFramePr>
          <p:nvPr/>
        </p:nvGraphicFramePr>
        <p:xfrm>
          <a:off x="0" y="0"/>
          <a:ext cx="8077200" cy="608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Flash 影片" r:id="rId4" imgW="5123160" imgH="3860640" progId="Flash.Movie">
                  <p:embed/>
                </p:oleObj>
              </mc:Choice>
              <mc:Fallback>
                <p:oleObj name="Flash 影片" r:id="rId4" imgW="5123160" imgH="3860640" progId="Flash.Movi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8077200" cy="6088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60173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60438" y="857250"/>
            <a:ext cx="6764337" cy="895350"/>
          </a:xfrm>
        </p:spPr>
        <p:txBody>
          <a:bodyPr/>
          <a:lstStyle/>
          <a:p>
            <a:r>
              <a:rPr lang="zh-CN" altLang="en-US" smtClean="0">
                <a:latin typeface="华文新魏" pitchFamily="2" charset="-122"/>
                <a:ea typeface="华文新魏" pitchFamily="2" charset="-122"/>
              </a:rPr>
              <a:t>思考与讨论</a:t>
            </a:r>
          </a:p>
        </p:txBody>
      </p:sp>
      <p:sp>
        <p:nvSpPr>
          <p:cNvPr id="2253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1905000"/>
            <a:ext cx="8540750" cy="895350"/>
          </a:xfrm>
        </p:spPr>
        <p:txBody>
          <a:bodyPr/>
          <a:lstStyle/>
          <a:p>
            <a:r>
              <a:rPr lang="zh-CN" altLang="en-US" smtClean="0">
                <a:latin typeface="华文新魏" pitchFamily="2" charset="-122"/>
                <a:ea typeface="华文新魏" pitchFamily="2" charset="-122"/>
              </a:rPr>
              <a:t>你能说出</a:t>
            </a:r>
            <a:r>
              <a:rPr lang="zh-CN" altLang="en-US" smtClean="0">
                <a:ea typeface="华文新魏" pitchFamily="2" charset="-122"/>
              </a:rPr>
              <a:t>“</a:t>
            </a:r>
            <a:r>
              <a:rPr lang="zh-CN" altLang="en-US" smtClean="0">
                <a:latin typeface="华文新魏" pitchFamily="2" charset="-122"/>
                <a:ea typeface="华文新魏" pitchFamily="2" charset="-122"/>
              </a:rPr>
              <a:t>小小称砣能压千斤</a:t>
            </a:r>
            <a:r>
              <a:rPr lang="zh-CN" altLang="en-US" smtClean="0">
                <a:ea typeface="华文新魏" pitchFamily="2" charset="-122"/>
              </a:rPr>
              <a:t>”</a:t>
            </a:r>
            <a:r>
              <a:rPr lang="zh-CN" altLang="en-US" smtClean="0">
                <a:latin typeface="华文新魏" pitchFamily="2" charset="-122"/>
                <a:ea typeface="华文新魏" pitchFamily="2" charset="-122"/>
              </a:rPr>
              <a:t>的道理吗</a:t>
            </a:r>
            <a:r>
              <a:rPr lang="en-US" altLang="zh-CN" smtClean="0">
                <a:latin typeface="华文新魏" pitchFamily="2" charset="-122"/>
                <a:ea typeface="华文新魏" pitchFamily="2" charset="-122"/>
              </a:rPr>
              <a:t>?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1524000" y="2849563"/>
            <a:ext cx="64404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zh-CN" altLang="en-US" sz="3200">
                <a:latin typeface="华文新魏" pitchFamily="2" charset="-122"/>
                <a:ea typeface="华文新魏" pitchFamily="2" charset="-122"/>
              </a:rPr>
              <a:t>理发剪刀和铁匠用的剪刀有何区别</a:t>
            </a:r>
            <a:r>
              <a:rPr kumimoji="1" lang="en-US" altLang="zh-CN" sz="3200">
                <a:latin typeface="华文新魏" pitchFamily="2" charset="-122"/>
                <a:ea typeface="华文新魏" pitchFamily="2" charset="-122"/>
              </a:rPr>
              <a:t>?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381000" y="3856038"/>
            <a:ext cx="3724275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1400">
                <a:solidFill>
                  <a:schemeClr val="folHlink"/>
                </a:solidFill>
                <a:latin typeface="Tahoma" pitchFamily="34" charset="0"/>
              </a:rPr>
              <a:t>■  </a:t>
            </a:r>
            <a:r>
              <a:rPr kumimoji="1" lang="zh-CN" altLang="en-US" sz="3200">
                <a:latin typeface="华文新魏" pitchFamily="2" charset="-122"/>
                <a:ea typeface="华文新魏" pitchFamily="2" charset="-122"/>
              </a:rPr>
              <a:t>你知道拧松生锈的</a:t>
            </a:r>
          </a:p>
          <a:p>
            <a:pPr eaLnBrk="1" hangingPunct="1"/>
            <a:r>
              <a:rPr kumimoji="1" lang="zh-CN" altLang="en-US" sz="3200">
                <a:latin typeface="华文新魏" pitchFamily="2" charset="-122"/>
                <a:ea typeface="华文新魏" pitchFamily="2" charset="-122"/>
              </a:rPr>
              <a:t>螺帽要用一段水管</a:t>
            </a:r>
          </a:p>
          <a:p>
            <a:pPr eaLnBrk="1" hangingPunct="1"/>
            <a:r>
              <a:rPr kumimoji="1" lang="zh-CN" altLang="en-US" sz="3200">
                <a:latin typeface="华文新魏" pitchFamily="2" charset="-122"/>
                <a:ea typeface="华文新魏" pitchFamily="2" charset="-122"/>
              </a:rPr>
              <a:t>套在板手柄上的道</a:t>
            </a:r>
          </a:p>
          <a:p>
            <a:pPr eaLnBrk="1" hangingPunct="1"/>
            <a:r>
              <a:rPr kumimoji="1" lang="zh-CN" altLang="en-US" sz="3200">
                <a:latin typeface="华文新魏" pitchFamily="2" charset="-122"/>
                <a:ea typeface="华文新魏" pitchFamily="2" charset="-122"/>
              </a:rPr>
              <a:t>理吗</a:t>
            </a:r>
            <a:r>
              <a:rPr kumimoji="1" lang="en-US" altLang="zh-CN" sz="3200">
                <a:latin typeface="华文新魏" pitchFamily="2" charset="-122"/>
                <a:ea typeface="华文新魏" pitchFamily="2" charset="-122"/>
              </a:rPr>
              <a:t>?</a:t>
            </a:r>
          </a:p>
        </p:txBody>
      </p:sp>
      <p:pic>
        <p:nvPicPr>
          <p:cNvPr id="22534" name="Picture 6" descr="PE01561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505200"/>
            <a:ext cx="4583113" cy="294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012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0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build="p" autoUpdateAnimBg="0"/>
      <p:bldP spid="22531" grpId="0" build="p" autoUpdateAnimBg="0"/>
      <p:bldP spid="22532" grpId="0" autoUpdateAnimBg="0"/>
      <p:bldP spid="22533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1203325" y="154622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zh-CN"/>
          </a:p>
        </p:txBody>
      </p:sp>
      <p:pic>
        <p:nvPicPr>
          <p:cNvPr id="57347" name="Picture 3" descr="38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33400"/>
            <a:ext cx="4191000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2971800" y="685800"/>
            <a:ext cx="26225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zh-CN" altLang="en-US" sz="3200" b="1">
                <a:solidFill>
                  <a:srgbClr val="FF0000"/>
                </a:solidFill>
                <a:latin typeface="Tahoma" pitchFamily="34" charset="0"/>
                <a:ea typeface="楷体_GB2312" pitchFamily="49" charset="-122"/>
              </a:rPr>
              <a:t>画力臂的步骤</a:t>
            </a:r>
          </a:p>
        </p:txBody>
      </p:sp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611188" y="2852738"/>
            <a:ext cx="8101012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1</a:t>
            </a:r>
            <a:r>
              <a:rPr lang="zh-CN" altLang="en-US" sz="400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、确定支点、动力、阻力。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400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2</a:t>
            </a:r>
            <a:r>
              <a:rPr lang="zh-CN" altLang="en-US" sz="400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、从支点向力的作用线作垂线。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400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3</a:t>
            </a:r>
            <a:r>
              <a:rPr lang="zh-CN" altLang="en-US" sz="400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、标范围 （支点</a:t>
            </a:r>
            <a:r>
              <a:rPr lang="zh-CN" altLang="en-US" sz="4000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    </a:t>
            </a:r>
            <a:r>
              <a:rPr lang="zh-CN" altLang="en-US" sz="400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 垂足）</a:t>
            </a:r>
          </a:p>
        </p:txBody>
      </p:sp>
      <p:sp>
        <p:nvSpPr>
          <p:cNvPr id="57350" name="Line 6"/>
          <p:cNvSpPr>
            <a:spLocks noChangeShapeType="1"/>
          </p:cNvSpPr>
          <p:nvPr/>
        </p:nvSpPr>
        <p:spPr bwMode="auto">
          <a:xfrm>
            <a:off x="4932363" y="5084763"/>
            <a:ext cx="863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7720662"/>
      </p:ext>
    </p:extLst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7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7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7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7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7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7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7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7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7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7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7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 autoUpdateAnimBg="0"/>
      <p:bldP spid="57348" grpId="0" autoUpdateAnimBg="0"/>
      <p:bldP spid="5735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rrowheads="1"/>
          </p:cNvSpPr>
          <p:nvPr>
            <p:ph type="ctrTitle" idx="4294967295"/>
          </p:nvPr>
        </p:nvSpPr>
        <p:spPr>
          <a:xfrm>
            <a:off x="1331913" y="549275"/>
            <a:ext cx="2898775" cy="762000"/>
          </a:xfrm>
        </p:spPr>
        <p:txBody>
          <a:bodyPr rtlCol="0" anchor="b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CN" altLang="en-US" sz="4800" i="1" smtClean="0"/>
              <a:t>画力臂？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 rot="704789">
            <a:off x="6062663" y="-19050"/>
            <a:ext cx="2816225" cy="3586163"/>
            <a:chOff x="4656" y="1536"/>
            <a:chExt cx="864" cy="1618"/>
          </a:xfrm>
        </p:grpSpPr>
        <p:pic>
          <p:nvPicPr>
            <p:cNvPr id="23572" name="Picture 4" descr="米老鼠1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6" y="2016"/>
              <a:ext cx="816" cy="1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73" name="AutoShape 5"/>
            <p:cNvSpPr>
              <a:spLocks noChangeArrowheads="1"/>
            </p:cNvSpPr>
            <p:nvPr/>
          </p:nvSpPr>
          <p:spPr bwMode="auto">
            <a:xfrm>
              <a:off x="4992" y="1536"/>
              <a:ext cx="528" cy="480"/>
            </a:xfrm>
            <a:prstGeom prst="cloudCallout">
              <a:avLst>
                <a:gd name="adj1" fmla="val -72727"/>
                <a:gd name="adj2" fmla="val 83958"/>
              </a:avLst>
            </a:prstGeom>
            <a:solidFill>
              <a:schemeClr val="bg1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kumimoji="1" lang="zh-CN" altLang="en-US"/>
                <a:t>想一想</a:t>
              </a:r>
              <a:r>
                <a:rPr kumimoji="1" lang="en-US" altLang="zh-CN"/>
                <a:t>?</a:t>
              </a:r>
            </a:p>
          </p:txBody>
        </p:sp>
      </p:grpSp>
      <p:sp>
        <p:nvSpPr>
          <p:cNvPr id="23556" name="Rectangle 6" descr="白色大理石"/>
          <p:cNvSpPr>
            <a:spLocks noChangeArrowheads="1"/>
          </p:cNvSpPr>
          <p:nvPr/>
        </p:nvSpPr>
        <p:spPr bwMode="auto">
          <a:xfrm>
            <a:off x="1692275" y="2563813"/>
            <a:ext cx="3743325" cy="28892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57" name="Line 7"/>
          <p:cNvSpPr>
            <a:spLocks noChangeShapeType="1"/>
          </p:cNvSpPr>
          <p:nvPr/>
        </p:nvSpPr>
        <p:spPr bwMode="auto">
          <a:xfrm flipH="1">
            <a:off x="3851275" y="2854325"/>
            <a:ext cx="144463" cy="287338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58" name="Line 8"/>
          <p:cNvSpPr>
            <a:spLocks noChangeShapeType="1"/>
          </p:cNvSpPr>
          <p:nvPr/>
        </p:nvSpPr>
        <p:spPr bwMode="auto">
          <a:xfrm>
            <a:off x="3995738" y="2854325"/>
            <a:ext cx="73025" cy="287338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59" name="Line 9"/>
          <p:cNvSpPr>
            <a:spLocks noChangeShapeType="1"/>
          </p:cNvSpPr>
          <p:nvPr/>
        </p:nvSpPr>
        <p:spPr bwMode="auto">
          <a:xfrm>
            <a:off x="3851275" y="3141663"/>
            <a:ext cx="217488" cy="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60" name="Line 10"/>
          <p:cNvSpPr>
            <a:spLocks noChangeShapeType="1"/>
          </p:cNvSpPr>
          <p:nvPr/>
        </p:nvSpPr>
        <p:spPr bwMode="auto">
          <a:xfrm>
            <a:off x="1692275" y="2852738"/>
            <a:ext cx="1079500" cy="2016125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61" name="Line 11"/>
          <p:cNvSpPr>
            <a:spLocks noChangeShapeType="1"/>
          </p:cNvSpPr>
          <p:nvPr/>
        </p:nvSpPr>
        <p:spPr bwMode="auto">
          <a:xfrm>
            <a:off x="5435600" y="2852738"/>
            <a:ext cx="1512888" cy="11509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62" name="Text Box 12"/>
          <p:cNvSpPr txBox="1">
            <a:spLocks noChangeArrowheads="1"/>
          </p:cNvSpPr>
          <p:nvPr/>
        </p:nvSpPr>
        <p:spPr bwMode="auto">
          <a:xfrm>
            <a:off x="2916238" y="4443413"/>
            <a:ext cx="12239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>
                <a:solidFill>
                  <a:schemeClr val="hlink"/>
                </a:solidFill>
                <a:latin typeface="Tahoma" pitchFamily="34" charset="0"/>
              </a:rPr>
              <a:t>F</a:t>
            </a:r>
            <a:r>
              <a:rPr lang="en-US" altLang="zh-CN" sz="3600" b="1" baseline="-25000">
                <a:solidFill>
                  <a:schemeClr val="hlink"/>
                </a:solidFill>
                <a:latin typeface="Tahoma" pitchFamily="34" charset="0"/>
              </a:rPr>
              <a:t>1</a:t>
            </a:r>
          </a:p>
        </p:txBody>
      </p:sp>
      <p:sp>
        <p:nvSpPr>
          <p:cNvPr id="23563" name="Text Box 13"/>
          <p:cNvSpPr txBox="1">
            <a:spLocks noChangeArrowheads="1"/>
          </p:cNvSpPr>
          <p:nvPr/>
        </p:nvSpPr>
        <p:spPr bwMode="auto">
          <a:xfrm>
            <a:off x="6227763" y="3716338"/>
            <a:ext cx="12239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>
                <a:latin typeface="Tahoma" pitchFamily="34" charset="0"/>
              </a:rPr>
              <a:t>F</a:t>
            </a:r>
            <a:r>
              <a:rPr lang="en-US" altLang="zh-CN" sz="3600" b="1" baseline="-25000">
                <a:latin typeface="Tahoma" pitchFamily="34" charset="0"/>
              </a:rPr>
              <a:t>2</a:t>
            </a:r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 flipH="1">
            <a:off x="2195513" y="2852738"/>
            <a:ext cx="1800225" cy="863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 flipH="1" flipV="1">
            <a:off x="4211638" y="1916113"/>
            <a:ext cx="1223962" cy="93662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384" name="Line 16"/>
          <p:cNvSpPr>
            <a:spLocks noChangeShapeType="1"/>
          </p:cNvSpPr>
          <p:nvPr/>
        </p:nvSpPr>
        <p:spPr bwMode="auto">
          <a:xfrm flipV="1">
            <a:off x="3995738" y="2203450"/>
            <a:ext cx="576262" cy="6492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2916238" y="3211513"/>
            <a:ext cx="12239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>
                <a:solidFill>
                  <a:schemeClr val="hlink"/>
                </a:solidFill>
                <a:latin typeface="Tahoma" pitchFamily="34" charset="0"/>
              </a:rPr>
              <a:t>L</a:t>
            </a:r>
            <a:r>
              <a:rPr lang="en-US" altLang="zh-CN" sz="3600" b="1" baseline="-25000">
                <a:solidFill>
                  <a:schemeClr val="hlink"/>
                </a:solidFill>
                <a:latin typeface="Tahoma" pitchFamily="34" charset="0"/>
              </a:rPr>
              <a:t>1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708400" y="1916113"/>
            <a:ext cx="12239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>
                <a:latin typeface="Tahoma" pitchFamily="34" charset="0"/>
              </a:rPr>
              <a:t>L</a:t>
            </a:r>
            <a:r>
              <a:rPr lang="en-US" altLang="zh-CN" sz="3600" b="1" baseline="-25000">
                <a:latin typeface="Tahoma" pitchFamily="34" charset="0"/>
              </a:rPr>
              <a:t>2</a:t>
            </a:r>
          </a:p>
        </p:txBody>
      </p:sp>
      <p:sp>
        <p:nvSpPr>
          <p:cNvPr id="23569" name="Text Box 19"/>
          <p:cNvSpPr txBox="1">
            <a:spLocks noChangeArrowheads="1"/>
          </p:cNvSpPr>
          <p:nvPr/>
        </p:nvSpPr>
        <p:spPr bwMode="auto">
          <a:xfrm>
            <a:off x="1258888" y="2203450"/>
            <a:ext cx="5762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>
                <a:latin typeface="Tahoma" pitchFamily="34" charset="0"/>
              </a:rPr>
              <a:t>A</a:t>
            </a:r>
          </a:p>
        </p:txBody>
      </p:sp>
      <p:sp>
        <p:nvSpPr>
          <p:cNvPr id="23570" name="Text Box 20"/>
          <p:cNvSpPr txBox="1">
            <a:spLocks noChangeArrowheads="1"/>
          </p:cNvSpPr>
          <p:nvPr/>
        </p:nvSpPr>
        <p:spPr bwMode="auto">
          <a:xfrm>
            <a:off x="3995738" y="2776538"/>
            <a:ext cx="5762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 i="1">
                <a:latin typeface="Tahoma" pitchFamily="34" charset="0"/>
              </a:rPr>
              <a:t>O</a:t>
            </a:r>
          </a:p>
        </p:txBody>
      </p:sp>
      <p:sp>
        <p:nvSpPr>
          <p:cNvPr id="23571" name="Text Box 21"/>
          <p:cNvSpPr txBox="1">
            <a:spLocks noChangeArrowheads="1"/>
          </p:cNvSpPr>
          <p:nvPr/>
        </p:nvSpPr>
        <p:spPr bwMode="auto">
          <a:xfrm>
            <a:off x="5435600" y="2420938"/>
            <a:ext cx="5762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>
                <a:latin typeface="Tahoma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722386795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9" presetClass="entr" presetSubtype="1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8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8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8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8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8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8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8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8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 autoUpdateAnimBg="0"/>
      <p:bldP spid="58370" grpId="1"/>
      <p:bldP spid="58382" grpId="0" animBg="1"/>
      <p:bldP spid="58383" grpId="0" animBg="1"/>
      <p:bldP spid="58384" grpId="0" animBg="1"/>
      <p:bldP spid="58385" grpId="0"/>
      <p:bldP spid="5838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7[6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92150"/>
            <a:ext cx="1566863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547813" y="3573463"/>
            <a:ext cx="3529012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0" name="computr3"/>
          <p:cNvSpPr>
            <a:spLocks noEditPoints="1" noChangeArrowheads="1"/>
          </p:cNvSpPr>
          <p:nvPr/>
        </p:nvSpPr>
        <p:spPr bwMode="auto">
          <a:xfrm>
            <a:off x="1476375" y="320675"/>
            <a:ext cx="3673475" cy="2603500"/>
          </a:xfrm>
          <a:custGeom>
            <a:avLst/>
            <a:gdLst>
              <a:gd name="T0" fmla="*/ 0 w 21600"/>
              <a:gd name="T1" fmla="*/ 156903065 h 21600"/>
              <a:gd name="T2" fmla="*/ 312370857 w 21600"/>
              <a:gd name="T3" fmla="*/ 0 h 21600"/>
              <a:gd name="T4" fmla="*/ 312370857 w 21600"/>
              <a:gd name="T5" fmla="*/ 313806130 h 21600"/>
              <a:gd name="T6" fmla="*/ 524522550 w 21600"/>
              <a:gd name="T7" fmla="*/ 156903065 h 21600"/>
              <a:gd name="T8" fmla="*/ 0 60000 65536"/>
              <a:gd name="T9" fmla="*/ 0 60000 65536"/>
              <a:gd name="T10" fmla="*/ 0 60000 65536"/>
              <a:gd name="T11" fmla="*/ 0 60000 65536"/>
              <a:gd name="T12" fmla="*/ 7811 w 21600"/>
              <a:gd name="T13" fmla="*/ 2584 h 21600"/>
              <a:gd name="T14" fmla="*/ 16359 w 21600"/>
              <a:gd name="T15" fmla="*/ 1176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8250" y="17743"/>
                </a:moveTo>
                <a:lnTo>
                  <a:pt x="17557" y="16971"/>
                </a:lnTo>
                <a:lnTo>
                  <a:pt x="5429" y="16971"/>
                </a:lnTo>
                <a:lnTo>
                  <a:pt x="4736" y="17743"/>
                </a:lnTo>
                <a:lnTo>
                  <a:pt x="18250" y="17743"/>
                </a:lnTo>
                <a:close/>
              </a:path>
              <a:path w="21600" h="21600" extrusionOk="0">
                <a:moveTo>
                  <a:pt x="18250" y="17743"/>
                </a:moveTo>
                <a:moveTo>
                  <a:pt x="19405" y="19131"/>
                </a:moveTo>
                <a:lnTo>
                  <a:pt x="18712" y="18360"/>
                </a:lnTo>
                <a:lnTo>
                  <a:pt x="4274" y="18360"/>
                </a:lnTo>
                <a:lnTo>
                  <a:pt x="3581" y="19131"/>
                </a:lnTo>
                <a:lnTo>
                  <a:pt x="19405" y="19131"/>
                </a:lnTo>
                <a:close/>
              </a:path>
              <a:path w="21600" h="21600" extrusionOk="0">
                <a:moveTo>
                  <a:pt x="19405" y="19131"/>
                </a:moveTo>
                <a:moveTo>
                  <a:pt x="20560" y="20520"/>
                </a:moveTo>
                <a:lnTo>
                  <a:pt x="19867" y="19749"/>
                </a:lnTo>
                <a:lnTo>
                  <a:pt x="3119" y="19749"/>
                </a:lnTo>
                <a:lnTo>
                  <a:pt x="2426" y="20520"/>
                </a:lnTo>
                <a:lnTo>
                  <a:pt x="20560" y="20520"/>
                </a:lnTo>
                <a:close/>
              </a:path>
              <a:path w="21600" h="21600" extrusionOk="0">
                <a:moveTo>
                  <a:pt x="20560" y="20520"/>
                </a:moveTo>
                <a:moveTo>
                  <a:pt x="4620" y="16971"/>
                </a:moveTo>
                <a:lnTo>
                  <a:pt x="5313" y="16200"/>
                </a:lnTo>
                <a:lnTo>
                  <a:pt x="7624" y="16200"/>
                </a:lnTo>
                <a:lnTo>
                  <a:pt x="7624" y="14194"/>
                </a:lnTo>
                <a:lnTo>
                  <a:pt x="5891" y="14194"/>
                </a:lnTo>
                <a:lnTo>
                  <a:pt x="5891" y="0"/>
                </a:lnTo>
                <a:lnTo>
                  <a:pt x="12013" y="0"/>
                </a:lnTo>
                <a:lnTo>
                  <a:pt x="18135" y="0"/>
                </a:lnTo>
                <a:lnTo>
                  <a:pt x="18135" y="10800"/>
                </a:lnTo>
                <a:lnTo>
                  <a:pt x="18135" y="14194"/>
                </a:lnTo>
                <a:lnTo>
                  <a:pt x="16402" y="14194"/>
                </a:lnTo>
                <a:lnTo>
                  <a:pt x="16402" y="16200"/>
                </a:lnTo>
                <a:lnTo>
                  <a:pt x="17788" y="16200"/>
                </a:lnTo>
                <a:lnTo>
                  <a:pt x="19059" y="17743"/>
                </a:lnTo>
                <a:lnTo>
                  <a:pt x="21022" y="19903"/>
                </a:lnTo>
                <a:lnTo>
                  <a:pt x="21253" y="20057"/>
                </a:lnTo>
                <a:lnTo>
                  <a:pt x="21369" y="20366"/>
                </a:lnTo>
                <a:lnTo>
                  <a:pt x="21600" y="20674"/>
                </a:lnTo>
                <a:lnTo>
                  <a:pt x="21600" y="20829"/>
                </a:lnTo>
                <a:lnTo>
                  <a:pt x="21600" y="20983"/>
                </a:lnTo>
                <a:lnTo>
                  <a:pt x="21600" y="21137"/>
                </a:lnTo>
                <a:lnTo>
                  <a:pt x="21600" y="21291"/>
                </a:lnTo>
                <a:lnTo>
                  <a:pt x="21484" y="21446"/>
                </a:lnTo>
                <a:lnTo>
                  <a:pt x="21369" y="21446"/>
                </a:lnTo>
                <a:lnTo>
                  <a:pt x="21138" y="21600"/>
                </a:lnTo>
                <a:lnTo>
                  <a:pt x="21022" y="21600"/>
                </a:lnTo>
                <a:lnTo>
                  <a:pt x="10973" y="21600"/>
                </a:lnTo>
                <a:lnTo>
                  <a:pt x="2079" y="21600"/>
                </a:lnTo>
                <a:lnTo>
                  <a:pt x="1848" y="21600"/>
                </a:lnTo>
                <a:lnTo>
                  <a:pt x="1733" y="21446"/>
                </a:lnTo>
                <a:lnTo>
                  <a:pt x="1617" y="21446"/>
                </a:lnTo>
                <a:lnTo>
                  <a:pt x="1502" y="21291"/>
                </a:lnTo>
                <a:lnTo>
                  <a:pt x="1386" y="21291"/>
                </a:lnTo>
                <a:lnTo>
                  <a:pt x="1386" y="21137"/>
                </a:lnTo>
                <a:lnTo>
                  <a:pt x="1386" y="20983"/>
                </a:lnTo>
                <a:lnTo>
                  <a:pt x="1386" y="20829"/>
                </a:lnTo>
                <a:lnTo>
                  <a:pt x="1502" y="20674"/>
                </a:lnTo>
                <a:lnTo>
                  <a:pt x="1617" y="20366"/>
                </a:lnTo>
                <a:lnTo>
                  <a:pt x="1733" y="20057"/>
                </a:lnTo>
                <a:lnTo>
                  <a:pt x="1964" y="19903"/>
                </a:lnTo>
                <a:lnTo>
                  <a:pt x="0" y="19903"/>
                </a:lnTo>
                <a:lnTo>
                  <a:pt x="0" y="10800"/>
                </a:lnTo>
                <a:lnTo>
                  <a:pt x="0" y="2777"/>
                </a:lnTo>
                <a:lnTo>
                  <a:pt x="4620" y="2777"/>
                </a:lnTo>
                <a:lnTo>
                  <a:pt x="4620" y="16971"/>
                </a:lnTo>
                <a:moveTo>
                  <a:pt x="4620" y="16971"/>
                </a:moveTo>
                <a:moveTo>
                  <a:pt x="4620" y="16971"/>
                </a:moveTo>
                <a:lnTo>
                  <a:pt x="4158" y="17434"/>
                </a:lnTo>
                <a:lnTo>
                  <a:pt x="2541" y="19286"/>
                </a:lnTo>
                <a:lnTo>
                  <a:pt x="1964" y="19903"/>
                </a:lnTo>
                <a:lnTo>
                  <a:pt x="4620" y="16971"/>
                </a:lnTo>
                <a:close/>
              </a:path>
              <a:path w="21600" h="21600" extrusionOk="0">
                <a:moveTo>
                  <a:pt x="7624" y="2314"/>
                </a:moveTo>
                <a:moveTo>
                  <a:pt x="16402" y="2314"/>
                </a:moveTo>
                <a:lnTo>
                  <a:pt x="16402" y="11880"/>
                </a:lnTo>
                <a:lnTo>
                  <a:pt x="7624" y="11880"/>
                </a:lnTo>
                <a:lnTo>
                  <a:pt x="7624" y="2314"/>
                </a:lnTo>
                <a:close/>
              </a:path>
              <a:path w="21600" h="21600" extrusionOk="0">
                <a:moveTo>
                  <a:pt x="578" y="4011"/>
                </a:moveTo>
                <a:moveTo>
                  <a:pt x="4043" y="4011"/>
                </a:moveTo>
                <a:lnTo>
                  <a:pt x="4043" y="4320"/>
                </a:lnTo>
                <a:lnTo>
                  <a:pt x="578" y="4320"/>
                </a:lnTo>
                <a:lnTo>
                  <a:pt x="578" y="4011"/>
                </a:lnTo>
                <a:close/>
                <a:moveTo>
                  <a:pt x="7624" y="14194"/>
                </a:moveTo>
                <a:lnTo>
                  <a:pt x="16402" y="14194"/>
                </a:lnTo>
                <a:lnTo>
                  <a:pt x="16402" y="16200"/>
                </a:lnTo>
                <a:lnTo>
                  <a:pt x="7624" y="16200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5076825" y="3573463"/>
            <a:ext cx="215900" cy="16557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5292725" y="5013325"/>
            <a:ext cx="1728788" cy="2159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7019925" y="5013325"/>
            <a:ext cx="0" cy="12969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 flipH="1">
            <a:off x="395288" y="3716338"/>
            <a:ext cx="1152525" cy="20891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85" name="Oval 9"/>
          <p:cNvSpPr>
            <a:spLocks noChangeArrowheads="1"/>
          </p:cNvSpPr>
          <p:nvPr/>
        </p:nvSpPr>
        <p:spPr bwMode="auto">
          <a:xfrm>
            <a:off x="5076825" y="3644900"/>
            <a:ext cx="142875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>
            <a:off x="5292725" y="5013325"/>
            <a:ext cx="172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>
            <a:off x="5075238" y="5229225"/>
            <a:ext cx="19446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755650" y="5373688"/>
            <a:ext cx="12239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>
                <a:solidFill>
                  <a:schemeClr val="hlink"/>
                </a:solidFill>
                <a:latin typeface="Tahoma" pitchFamily="34" charset="0"/>
              </a:rPr>
              <a:t>F</a:t>
            </a:r>
            <a:r>
              <a:rPr lang="en-US" altLang="zh-CN" sz="3600" b="1" baseline="-25000">
                <a:solidFill>
                  <a:schemeClr val="hlink"/>
                </a:solidFill>
                <a:latin typeface="Tahoma" pitchFamily="34" charset="0"/>
              </a:rPr>
              <a:t>1</a:t>
            </a:r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6227763" y="5734050"/>
            <a:ext cx="12239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>
                <a:latin typeface="Tahoma" pitchFamily="34" charset="0"/>
              </a:rPr>
              <a:t>F</a:t>
            </a:r>
            <a:r>
              <a:rPr lang="en-US" altLang="zh-CN" sz="3600" b="1" baseline="-25000">
                <a:latin typeface="Tahoma" pitchFamily="34" charset="0"/>
              </a:rPr>
              <a:t>2</a:t>
            </a:r>
          </a:p>
        </p:txBody>
      </p:sp>
      <p:sp>
        <p:nvSpPr>
          <p:cNvPr id="59406" name="Text Box 14"/>
          <p:cNvSpPr txBox="1">
            <a:spLocks noChangeArrowheads="1"/>
          </p:cNvSpPr>
          <p:nvPr/>
        </p:nvSpPr>
        <p:spPr bwMode="auto">
          <a:xfrm>
            <a:off x="2700338" y="765175"/>
            <a:ext cx="22320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>
                <a:solidFill>
                  <a:schemeClr val="hlink"/>
                </a:solidFill>
                <a:latin typeface="Tahoma" pitchFamily="34" charset="0"/>
                <a:ea typeface="隶书" pitchFamily="49" charset="-122"/>
              </a:rPr>
              <a:t>画力臂</a:t>
            </a:r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>
            <a:off x="5076825" y="3789363"/>
            <a:ext cx="0" cy="1439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V="1">
            <a:off x="5292725" y="3573463"/>
            <a:ext cx="0" cy="1439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>
            <a:off x="5003800" y="3573463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1476375" y="3716338"/>
            <a:ext cx="5762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>
                <a:latin typeface="Tahoma" pitchFamily="34" charset="0"/>
              </a:rPr>
              <a:t>A</a:t>
            </a:r>
          </a:p>
        </p:txBody>
      </p:sp>
      <p:sp>
        <p:nvSpPr>
          <p:cNvPr id="24595" name="Text Box 19"/>
          <p:cNvSpPr txBox="1">
            <a:spLocks noChangeArrowheads="1"/>
          </p:cNvSpPr>
          <p:nvPr/>
        </p:nvSpPr>
        <p:spPr bwMode="auto">
          <a:xfrm>
            <a:off x="5219700" y="3213100"/>
            <a:ext cx="5762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 i="1">
                <a:latin typeface="Tahoma" pitchFamily="34" charset="0"/>
              </a:rPr>
              <a:t>O</a:t>
            </a:r>
          </a:p>
        </p:txBody>
      </p:sp>
      <p:sp>
        <p:nvSpPr>
          <p:cNvPr id="24596" name="Text Box 20"/>
          <p:cNvSpPr txBox="1">
            <a:spLocks noChangeArrowheads="1"/>
          </p:cNvSpPr>
          <p:nvPr/>
        </p:nvSpPr>
        <p:spPr bwMode="auto">
          <a:xfrm>
            <a:off x="7092950" y="4868863"/>
            <a:ext cx="5762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>
                <a:latin typeface="Tahoma" pitchFamily="34" charset="0"/>
              </a:rPr>
              <a:t>B</a:t>
            </a:r>
          </a:p>
        </p:txBody>
      </p:sp>
      <p:sp>
        <p:nvSpPr>
          <p:cNvPr id="59413" name="Line 21"/>
          <p:cNvSpPr>
            <a:spLocks noChangeShapeType="1"/>
          </p:cNvSpPr>
          <p:nvPr/>
        </p:nvSpPr>
        <p:spPr bwMode="auto">
          <a:xfrm flipV="1">
            <a:off x="1547813" y="1916113"/>
            <a:ext cx="1008062" cy="1800225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14" name="Line 22"/>
          <p:cNvSpPr>
            <a:spLocks noChangeShapeType="1"/>
          </p:cNvSpPr>
          <p:nvPr/>
        </p:nvSpPr>
        <p:spPr bwMode="auto">
          <a:xfrm flipH="1" flipV="1">
            <a:off x="2339975" y="2349500"/>
            <a:ext cx="2808288" cy="136683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15" name="Line 23"/>
          <p:cNvSpPr>
            <a:spLocks noChangeShapeType="1"/>
          </p:cNvSpPr>
          <p:nvPr/>
        </p:nvSpPr>
        <p:spPr bwMode="auto">
          <a:xfrm flipV="1">
            <a:off x="7019925" y="3141663"/>
            <a:ext cx="0" cy="19431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16" name="Line 24"/>
          <p:cNvSpPr>
            <a:spLocks noChangeShapeType="1"/>
          </p:cNvSpPr>
          <p:nvPr/>
        </p:nvSpPr>
        <p:spPr bwMode="auto">
          <a:xfrm>
            <a:off x="5148263" y="3716338"/>
            <a:ext cx="18716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17" name="Text Box 25"/>
          <p:cNvSpPr txBox="1">
            <a:spLocks noChangeArrowheads="1"/>
          </p:cNvSpPr>
          <p:nvPr/>
        </p:nvSpPr>
        <p:spPr bwMode="auto">
          <a:xfrm>
            <a:off x="3492500" y="2349500"/>
            <a:ext cx="12239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>
                <a:solidFill>
                  <a:schemeClr val="hlink"/>
                </a:solidFill>
                <a:latin typeface="Tahoma" pitchFamily="34" charset="0"/>
              </a:rPr>
              <a:t>L</a:t>
            </a:r>
            <a:r>
              <a:rPr lang="en-US" altLang="zh-CN" sz="3600" b="1" baseline="-25000">
                <a:solidFill>
                  <a:schemeClr val="hlink"/>
                </a:solidFill>
                <a:latin typeface="Tahoma" pitchFamily="34" charset="0"/>
              </a:rPr>
              <a:t>1</a:t>
            </a:r>
          </a:p>
        </p:txBody>
      </p:sp>
      <p:sp>
        <p:nvSpPr>
          <p:cNvPr id="59418" name="Text Box 26"/>
          <p:cNvSpPr txBox="1">
            <a:spLocks noChangeArrowheads="1"/>
          </p:cNvSpPr>
          <p:nvPr/>
        </p:nvSpPr>
        <p:spPr bwMode="auto">
          <a:xfrm>
            <a:off x="5724525" y="3644900"/>
            <a:ext cx="12239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>
                <a:latin typeface="Tahoma" pitchFamily="34" charset="0"/>
              </a:rPr>
              <a:t>L</a:t>
            </a:r>
            <a:r>
              <a:rPr lang="en-US" altLang="zh-CN" sz="3600" b="1" baseline="-25000">
                <a:latin typeface="Tahoma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905943995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9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59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59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9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9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9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9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6" grpId="0"/>
      <p:bldP spid="59413" grpId="0" animBg="1"/>
      <p:bldP spid="59414" grpId="0" animBg="1"/>
      <p:bldP spid="59415" grpId="0" animBg="1"/>
      <p:bldP spid="59416" grpId="0" animBg="1"/>
      <p:bldP spid="59417" grpId="0"/>
      <p:bldP spid="594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kumimoji="1" lang="zh-CN" altLang="en-US" sz="7200" dirty="0" smtClean="0">
                <a:solidFill>
                  <a:srgbClr val="FF0000"/>
                </a:solidFill>
              </a:rPr>
              <a:t>跷跷板</a:t>
            </a:r>
          </a:p>
        </p:txBody>
      </p:sp>
      <p:pic>
        <p:nvPicPr>
          <p:cNvPr id="45060" name="Picture 4" descr="1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2205038"/>
            <a:ext cx="7280275" cy="3890962"/>
          </a:xfrm>
          <a:noFill/>
        </p:spPr>
      </p:pic>
    </p:spTree>
    <p:extLst>
      <p:ext uri="{BB962C8B-B14F-4D97-AF65-F5344CB8AC3E}">
        <p14:creationId xmlns:p14="http://schemas.microsoft.com/office/powerpoint/2010/main" val="10762682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39750" y="620713"/>
            <a:ext cx="7700963" cy="5238750"/>
          </a:xfrm>
        </p:spPr>
        <p:txBody>
          <a:bodyPr/>
          <a:lstStyle/>
          <a:p>
            <a:r>
              <a:rPr lang="en-US" altLang="zh-CN" smtClean="0">
                <a:latin typeface="华文新魏" pitchFamily="2" charset="-122"/>
                <a:ea typeface="华文新魏" pitchFamily="2" charset="-122"/>
              </a:rPr>
              <a:t>1</a:t>
            </a:r>
            <a:r>
              <a:rPr lang="zh-CN" altLang="en-US" smtClean="0">
                <a:latin typeface="华文新魏" pitchFamily="2" charset="-122"/>
                <a:ea typeface="华文新魏" pitchFamily="2" charset="-122"/>
              </a:rPr>
              <a:t>、杠杆</a:t>
            </a:r>
            <a:r>
              <a:rPr lang="en-US" altLang="zh-CN" smtClean="0">
                <a:latin typeface="华文新魏" pitchFamily="2" charset="-122"/>
                <a:ea typeface="华文新魏" pitchFamily="2" charset="-122"/>
              </a:rPr>
              <a:t>_____</a:t>
            </a:r>
            <a:r>
              <a:rPr lang="zh-CN" altLang="en-US" smtClean="0">
                <a:latin typeface="华文新魏" pitchFamily="2" charset="-122"/>
                <a:ea typeface="华文新魏" pitchFamily="2" charset="-122"/>
              </a:rPr>
              <a:t>的点叫支点。动力臂是指从</a:t>
            </a:r>
            <a:r>
              <a:rPr lang="en-US" altLang="zh-CN" smtClean="0">
                <a:latin typeface="华文新魏" pitchFamily="2" charset="-122"/>
                <a:ea typeface="华文新魏" pitchFamily="2" charset="-122"/>
              </a:rPr>
              <a:t>_______</a:t>
            </a:r>
            <a:r>
              <a:rPr lang="zh-CN" altLang="en-US" smtClean="0">
                <a:latin typeface="华文新魏" pitchFamily="2" charset="-122"/>
                <a:ea typeface="华文新魏" pitchFamily="2" charset="-122"/>
              </a:rPr>
              <a:t>到的距离。</a:t>
            </a:r>
          </a:p>
          <a:p>
            <a:r>
              <a:rPr lang="en-US" altLang="zh-CN" smtClean="0">
                <a:latin typeface="华文新魏" pitchFamily="2" charset="-122"/>
                <a:ea typeface="华文新魏" pitchFamily="2" charset="-122"/>
              </a:rPr>
              <a:t>2</a:t>
            </a:r>
            <a:r>
              <a:rPr lang="zh-CN" altLang="en-US" smtClean="0">
                <a:latin typeface="华文新魏" pitchFamily="2" charset="-122"/>
                <a:ea typeface="华文新魏" pitchFamily="2" charset="-122"/>
              </a:rPr>
              <a:t>、在研究杠杆的平衡条件实验中，应调节杠杆两端的</a:t>
            </a:r>
            <a:r>
              <a:rPr lang="en-US" altLang="zh-CN" smtClean="0">
                <a:latin typeface="华文新魏" pitchFamily="2" charset="-122"/>
                <a:ea typeface="华文新魏" pitchFamily="2" charset="-122"/>
              </a:rPr>
              <a:t>____</a:t>
            </a:r>
            <a:r>
              <a:rPr lang="zh-CN" altLang="en-US" smtClean="0">
                <a:latin typeface="华文新魏" pitchFamily="2" charset="-122"/>
                <a:ea typeface="华文新魏" pitchFamily="2" charset="-122"/>
              </a:rPr>
              <a:t>使杠杆在</a:t>
            </a:r>
            <a:r>
              <a:rPr lang="en-US" altLang="zh-CN" smtClean="0">
                <a:latin typeface="华文新魏" pitchFamily="2" charset="-122"/>
                <a:ea typeface="华文新魏" pitchFamily="2" charset="-122"/>
              </a:rPr>
              <a:t>___</a:t>
            </a:r>
            <a:r>
              <a:rPr lang="zh-CN" altLang="en-US" smtClean="0">
                <a:latin typeface="华文新魏" pitchFamily="2" charset="-122"/>
                <a:ea typeface="华文新魏" pitchFamily="2" charset="-122"/>
              </a:rPr>
              <a:t>位置平衡。实验要记录</a:t>
            </a:r>
          </a:p>
          <a:p>
            <a:pPr>
              <a:buFont typeface="Wingdings" pitchFamily="2" charset="2"/>
              <a:buNone/>
            </a:pPr>
            <a:r>
              <a:rPr lang="zh-CN" altLang="en-US" smtClean="0">
                <a:latin typeface="华文新魏" pitchFamily="2" charset="-122"/>
                <a:ea typeface="华文新魏" pitchFamily="2" charset="-122"/>
              </a:rPr>
              <a:t>  的数据有</a:t>
            </a:r>
            <a:r>
              <a:rPr lang="en-US" altLang="zh-CN" smtClean="0">
                <a:latin typeface="华文新魏" pitchFamily="2" charset="-122"/>
                <a:ea typeface="华文新魏" pitchFamily="2" charset="-122"/>
              </a:rPr>
              <a:t>____</a:t>
            </a:r>
            <a:r>
              <a:rPr lang="zh-CN" altLang="en-US" smtClean="0">
                <a:latin typeface="华文新魏" pitchFamily="2" charset="-122"/>
                <a:ea typeface="华文新魏" pitchFamily="2" charset="-122"/>
              </a:rPr>
              <a:t>，</a:t>
            </a:r>
            <a:r>
              <a:rPr lang="en-US" altLang="zh-CN" smtClean="0">
                <a:latin typeface="华文新魏" pitchFamily="2" charset="-122"/>
                <a:ea typeface="华文新魏" pitchFamily="2" charset="-122"/>
              </a:rPr>
              <a:t>_____</a:t>
            </a:r>
            <a:r>
              <a:rPr lang="zh-CN" altLang="en-US" smtClean="0">
                <a:latin typeface="华文新魏" pitchFamily="2" charset="-122"/>
                <a:ea typeface="华文新魏" pitchFamily="2" charset="-122"/>
              </a:rPr>
              <a:t>，</a:t>
            </a:r>
          </a:p>
          <a:p>
            <a:pPr>
              <a:buFont typeface="Wingdings" pitchFamily="2" charset="2"/>
              <a:buNone/>
            </a:pPr>
            <a:r>
              <a:rPr lang="zh-CN" altLang="en-US" smtClean="0">
                <a:latin typeface="华文新魏" pitchFamily="2" charset="-122"/>
                <a:ea typeface="华文新魏" pitchFamily="2" charset="-122"/>
              </a:rPr>
              <a:t>      </a:t>
            </a:r>
            <a:r>
              <a:rPr lang="en-US" altLang="zh-CN" smtClean="0">
                <a:latin typeface="华文新魏" pitchFamily="2" charset="-122"/>
                <a:ea typeface="华文新魏" pitchFamily="2" charset="-122"/>
              </a:rPr>
              <a:t>_______</a:t>
            </a:r>
            <a:r>
              <a:rPr lang="zh-CN" altLang="en-US" smtClean="0">
                <a:latin typeface="华文新魏" pitchFamily="2" charset="-122"/>
                <a:ea typeface="华文新魏" pitchFamily="2" charset="-122"/>
              </a:rPr>
              <a:t>，</a:t>
            </a:r>
            <a:r>
              <a:rPr lang="en-US" altLang="zh-CN" smtClean="0">
                <a:latin typeface="华文新魏" pitchFamily="2" charset="-122"/>
                <a:ea typeface="华文新魏" pitchFamily="2" charset="-122"/>
              </a:rPr>
              <a:t>______</a:t>
            </a:r>
            <a:r>
              <a:rPr lang="zh-CN" altLang="en-US" smtClean="0">
                <a:latin typeface="华文新魏" pitchFamily="2" charset="-122"/>
                <a:ea typeface="华文新魏" pitchFamily="2" charset="-122"/>
              </a:rPr>
              <a:t>。</a:t>
            </a:r>
          </a:p>
          <a:p>
            <a:pPr>
              <a:buFont typeface="Wingdings" pitchFamily="2" charset="2"/>
              <a:buNone/>
            </a:pPr>
            <a:r>
              <a:rPr lang="zh-CN" altLang="en-US" smtClean="0">
                <a:latin typeface="华文新魏" pitchFamily="2" charset="-122"/>
                <a:ea typeface="华文新魏" pitchFamily="2" charset="-122"/>
              </a:rPr>
              <a:t>  实验的结论是</a:t>
            </a:r>
            <a:r>
              <a:rPr lang="en-US" altLang="zh-CN" smtClean="0">
                <a:latin typeface="华文新魏" pitchFamily="2" charset="-122"/>
                <a:ea typeface="华文新魏" pitchFamily="2" charset="-122"/>
              </a:rPr>
              <a:t>____</a:t>
            </a:r>
            <a:r>
              <a:rPr lang="zh-CN" altLang="en-US" smtClean="0">
                <a:latin typeface="华文新魏" pitchFamily="2" charset="-122"/>
                <a:ea typeface="华文新魏" pitchFamily="2" charset="-122"/>
              </a:rPr>
              <a:t>。</a:t>
            </a:r>
          </a:p>
        </p:txBody>
      </p:sp>
      <p:pic>
        <p:nvPicPr>
          <p:cNvPr id="60420" name="Picture 4" descr="PE01561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888" y="3910013"/>
            <a:ext cx="4583112" cy="294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 Box 6">
            <a:hlinkClick r:id="rId4"/>
          </p:cNvPr>
          <p:cNvSpPr txBox="1">
            <a:spLocks noChangeArrowheads="1"/>
          </p:cNvSpPr>
          <p:nvPr/>
        </p:nvSpPr>
        <p:spPr bwMode="auto">
          <a:xfrm>
            <a:off x="611188" y="0"/>
            <a:ext cx="304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4000">
                <a:solidFill>
                  <a:srgbClr val="FF0000"/>
                </a:solidFill>
                <a:latin typeface="Tahoma" pitchFamily="34" charset="0"/>
              </a:rPr>
              <a:t>      </a:t>
            </a:r>
            <a:r>
              <a:rPr kumimoji="1" lang="zh-CN" altLang="en-US" sz="4000">
                <a:solidFill>
                  <a:srgbClr val="FF0000"/>
                </a:solidFill>
                <a:latin typeface="Tahoma" pitchFamily="34" charset="0"/>
              </a:rPr>
              <a:t>练习</a:t>
            </a:r>
          </a:p>
        </p:txBody>
      </p:sp>
    </p:spTree>
    <p:extLst>
      <p:ext uri="{BB962C8B-B14F-4D97-AF65-F5344CB8AC3E}">
        <p14:creationId xmlns:p14="http://schemas.microsoft.com/office/powerpoint/2010/main" val="951173375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考考你     计算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468313" y="1916113"/>
            <a:ext cx="8208962" cy="366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>
                <a:latin typeface="Tahoma" pitchFamily="34" charset="0"/>
              </a:rPr>
              <a:t>3</a:t>
            </a:r>
            <a:r>
              <a:rPr lang="zh-CN" altLang="en-US" sz="3600">
                <a:latin typeface="Tahoma" pitchFamily="34" charset="0"/>
              </a:rPr>
              <a:t>、杠杆平衡时，动力为</a:t>
            </a:r>
            <a:r>
              <a:rPr lang="en-US" altLang="zh-CN" sz="3600">
                <a:latin typeface="Tahoma" pitchFamily="34" charset="0"/>
              </a:rPr>
              <a:t>10N</a:t>
            </a:r>
            <a:r>
              <a:rPr lang="zh-CN" altLang="en-US" sz="3600">
                <a:latin typeface="Tahoma" pitchFamily="34" charset="0"/>
              </a:rPr>
              <a:t>，阻力为</a:t>
            </a:r>
            <a:r>
              <a:rPr lang="en-US" altLang="zh-CN" sz="3600">
                <a:latin typeface="Tahoma" pitchFamily="34" charset="0"/>
              </a:rPr>
              <a:t>40N</a:t>
            </a:r>
            <a:r>
              <a:rPr lang="zh-CN" altLang="en-US" sz="3600">
                <a:latin typeface="Tahoma" pitchFamily="34" charset="0"/>
              </a:rPr>
              <a:t>，  动力臂为</a:t>
            </a:r>
            <a:r>
              <a:rPr lang="en-US" altLang="zh-CN" sz="3600">
                <a:latin typeface="Tahoma" pitchFamily="34" charset="0"/>
              </a:rPr>
              <a:t>0.4m </a:t>
            </a:r>
            <a:r>
              <a:rPr lang="zh-CN" altLang="en-US" sz="3600">
                <a:latin typeface="Tahoma" pitchFamily="34" charset="0"/>
              </a:rPr>
              <a:t>求阻力臂。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3600">
                <a:latin typeface="Tahoma" pitchFamily="34" charset="0"/>
              </a:rPr>
              <a:t>4</a:t>
            </a:r>
            <a:r>
              <a:rPr lang="zh-CN" altLang="en-US" sz="3600">
                <a:latin typeface="Tahoma" pitchFamily="34" charset="0"/>
              </a:rPr>
              <a:t>、一条扁担长</a:t>
            </a:r>
            <a:r>
              <a:rPr lang="en-US" altLang="zh-CN" sz="3600">
                <a:latin typeface="Tahoma" pitchFamily="34" charset="0"/>
              </a:rPr>
              <a:t>1.4m </a:t>
            </a:r>
            <a:r>
              <a:rPr lang="zh-CN" altLang="en-US" sz="3600">
                <a:latin typeface="Tahoma" pitchFamily="34" charset="0"/>
              </a:rPr>
              <a:t>左端挂</a:t>
            </a:r>
            <a:r>
              <a:rPr lang="en-US" altLang="zh-CN" sz="3600">
                <a:latin typeface="Tahoma" pitchFamily="34" charset="0"/>
              </a:rPr>
              <a:t>300N</a:t>
            </a:r>
            <a:r>
              <a:rPr lang="zh-CN" altLang="en-US" sz="3600">
                <a:latin typeface="Tahoma" pitchFamily="34" charset="0"/>
              </a:rPr>
              <a:t>重的物体，右端挂</a:t>
            </a:r>
            <a:r>
              <a:rPr lang="en-US" altLang="zh-CN" sz="3600">
                <a:latin typeface="Tahoma" pitchFamily="34" charset="0"/>
              </a:rPr>
              <a:t>400N</a:t>
            </a:r>
            <a:r>
              <a:rPr lang="zh-CN" altLang="en-US" sz="3600">
                <a:latin typeface="Tahoma" pitchFamily="34" charset="0"/>
              </a:rPr>
              <a:t>重的物体，问人肩能挑距左端多远的地方，扁担才能处于水平平衡？</a:t>
            </a:r>
          </a:p>
        </p:txBody>
      </p:sp>
    </p:spTree>
    <p:extLst>
      <p:ext uri="{BB962C8B-B14F-4D97-AF65-F5344CB8AC3E}">
        <p14:creationId xmlns:p14="http://schemas.microsoft.com/office/powerpoint/2010/main" val="4159274402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WordArt 2"/>
          <p:cNvSpPr>
            <a:spLocks noChangeArrowheads="1" noChangeShapeType="1" noTextEdit="1"/>
          </p:cNvSpPr>
          <p:nvPr/>
        </p:nvSpPr>
        <p:spPr bwMode="auto">
          <a:xfrm rot="58507">
            <a:off x="1553139" y="775685"/>
            <a:ext cx="5992583" cy="694416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rgbClr val="CC99FF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/>
                  </a:outerShdw>
                </a:effectLst>
                <a:latin typeface="宋体"/>
                <a:ea typeface="宋体"/>
              </a:rPr>
              <a:t>设计方案</a:t>
            </a: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392395" y="1916832"/>
            <a:ext cx="871855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2400" dirty="0">
                <a:latin typeface="Tahoma" pitchFamily="34" charset="0"/>
              </a:rPr>
              <a:t>          </a:t>
            </a:r>
            <a:r>
              <a:rPr kumimoji="1" lang="zh-CN" altLang="en-US" sz="4000" dirty="0">
                <a:latin typeface="Tahoma" pitchFamily="34" charset="0"/>
              </a:rPr>
              <a:t>为了便于探究跷跷板怎样才能成水平状态，可以对它进行简化。</a:t>
            </a:r>
          </a:p>
          <a:p>
            <a:pPr eaLnBrk="1" hangingPunct="1"/>
            <a:r>
              <a:rPr kumimoji="1" lang="zh-CN" altLang="en-US" sz="4000" dirty="0">
                <a:latin typeface="Tahoma" pitchFamily="34" charset="0"/>
              </a:rPr>
              <a:t>        用带有等分刻度的均质木尺代替跷跷板，用钩码代替人。</a:t>
            </a:r>
          </a:p>
        </p:txBody>
      </p:sp>
    </p:spTree>
    <p:extLst>
      <p:ext uri="{BB962C8B-B14F-4D97-AF65-F5344CB8AC3E}">
        <p14:creationId xmlns:p14="http://schemas.microsoft.com/office/powerpoint/2010/main" val="10736943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20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481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WordArt 2"/>
          <p:cNvSpPr>
            <a:spLocks noChangeArrowheads="1" noChangeShapeType="1" noTextEdit="1"/>
          </p:cNvSpPr>
          <p:nvPr/>
        </p:nvSpPr>
        <p:spPr bwMode="auto">
          <a:xfrm rot="58507">
            <a:off x="1841223" y="763274"/>
            <a:ext cx="6712559" cy="706671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rgbClr val="CC99FF"/>
                  </a:solidFill>
                  <a:miter lim="800000"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340000" scaled="1"/>
                </a:gradFill>
                <a:effectLst>
                  <a:outerShdw dist="53882" dir="2700000" algn="ctr" rotWithShape="0">
                    <a:srgbClr val="9999FF"/>
                  </a:outerShdw>
                </a:effectLst>
                <a:latin typeface="宋体"/>
                <a:ea typeface="宋体"/>
              </a:rPr>
              <a:t>进行实验</a:t>
            </a:r>
          </a:p>
        </p:txBody>
      </p:sp>
      <p:pic>
        <p:nvPicPr>
          <p:cNvPr id="54275" name="杠杆平衡条件－1.avi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3768" y="2276872"/>
            <a:ext cx="4404320" cy="3303240"/>
          </a:xfrm>
        </p:spPr>
      </p:pic>
    </p:spTree>
    <p:extLst>
      <p:ext uri="{BB962C8B-B14F-4D97-AF65-F5344CB8AC3E}">
        <p14:creationId xmlns:p14="http://schemas.microsoft.com/office/powerpoint/2010/main" val="32189520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42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542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75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4275"/>
                </p:tgtEl>
              </p:cMediaNode>
            </p:video>
          </p:childTnLst>
        </p:cTn>
      </p:par>
    </p:tnLst>
    <p:bldLst>
      <p:bldP spid="5427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ctrTitle" idx="4294967295"/>
          </p:nvPr>
        </p:nvSpPr>
        <p:spPr>
          <a:xfrm>
            <a:off x="228600" y="0"/>
            <a:ext cx="7772400" cy="762000"/>
          </a:xfrm>
        </p:spPr>
        <p:txBody>
          <a:bodyPr rtlCol="0" anchor="b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CN" altLang="en-US" sz="4800" smtClean="0">
                <a:solidFill>
                  <a:schemeClr val="hlink"/>
                </a:solidFill>
              </a:rPr>
              <a:t>进行实验</a:t>
            </a:r>
          </a:p>
        </p:txBody>
      </p:sp>
      <p:graphicFrame>
        <p:nvGraphicFramePr>
          <p:cNvPr id="20544" name="Group 64"/>
          <p:cNvGraphicFramePr>
            <a:graphicFrameLocks noGrp="1"/>
          </p:cNvGraphicFramePr>
          <p:nvPr/>
        </p:nvGraphicFramePr>
        <p:xfrm>
          <a:off x="1258888" y="908050"/>
          <a:ext cx="6096000" cy="3138488"/>
        </p:xfrm>
        <a:graphic>
          <a:graphicData uri="http://schemas.openxmlformats.org/drawingml/2006/table">
            <a:tbl>
              <a:tblPr/>
              <a:tblGrid>
                <a:gridCol w="1676400"/>
                <a:gridCol w="1143000"/>
                <a:gridCol w="1143000"/>
                <a:gridCol w="1066800"/>
                <a:gridCol w="1066800"/>
              </a:tblGrid>
              <a:tr h="6635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实验序号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左边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右边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66357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F</a:t>
                      </a: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/N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L</a:t>
                      </a: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/m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F</a:t>
                      </a: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</a:t>
                      </a: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/N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L</a:t>
                      </a: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</a:t>
                      </a: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/m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4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511" name="WordArt 31"/>
          <p:cNvSpPr>
            <a:spLocks noChangeArrowheads="1" noChangeShapeType="1" noTextEdit="1"/>
          </p:cNvSpPr>
          <p:nvPr/>
        </p:nvSpPr>
        <p:spPr bwMode="auto">
          <a:xfrm rot="5400000">
            <a:off x="-1587" y="2674938"/>
            <a:ext cx="1828800" cy="457200"/>
          </a:xfrm>
          <a:prstGeom prst="rect">
            <a:avLst/>
          </a:prstGeom>
        </p:spPr>
        <p:txBody>
          <a:bodyPr vert="ea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zh-CN" altLang="en-US" sz="3600" i="1" kern="10">
                <a:ln w="9525">
                  <a:solidFill>
                    <a:srgbClr val="800000"/>
                  </a:solidFill>
                  <a:miter lim="800000"/>
                  <a:headEnd/>
                  <a:tailEnd/>
                </a:ln>
                <a:solidFill>
                  <a:srgbClr val="8000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宋体"/>
                <a:ea typeface="宋体"/>
              </a:rPr>
              <a:t>实验表格</a:t>
            </a:r>
          </a:p>
        </p:txBody>
      </p:sp>
      <p:sp>
        <p:nvSpPr>
          <p:cNvPr id="20513" name="Text Box 33"/>
          <p:cNvSpPr txBox="1">
            <a:spLocks noChangeArrowheads="1"/>
          </p:cNvSpPr>
          <p:nvPr/>
        </p:nvSpPr>
        <p:spPr bwMode="auto">
          <a:xfrm>
            <a:off x="2195513" y="4437063"/>
            <a:ext cx="38417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zh-CN" altLang="en-US" sz="3200">
                <a:solidFill>
                  <a:srgbClr val="FF0000"/>
                </a:solidFill>
                <a:latin typeface="Tahoma" pitchFamily="34" charset="0"/>
              </a:rPr>
              <a:t>请同学们开始做实验</a:t>
            </a:r>
          </a:p>
        </p:txBody>
      </p:sp>
      <p:sp>
        <p:nvSpPr>
          <p:cNvPr id="12328" name="Line 34"/>
          <p:cNvSpPr>
            <a:spLocks noChangeShapeType="1"/>
          </p:cNvSpPr>
          <p:nvPr/>
        </p:nvSpPr>
        <p:spPr bwMode="auto">
          <a:xfrm>
            <a:off x="1905000" y="43434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pic>
        <p:nvPicPr>
          <p:cNvPr id="20516" name="Picture 36" descr="HM00363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613" y="3389313"/>
            <a:ext cx="2465387" cy="346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510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20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20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500"/>
                                        <p:tgtEl>
                                          <p:spTgt spid="20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0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utoUpdateAnimBg="0"/>
      <p:bldP spid="20511" grpId="0" animBg="1"/>
      <p:bldP spid="20513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1908175" y="549275"/>
            <a:ext cx="5761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5400" dirty="0">
                <a:latin typeface="Tahoma" pitchFamily="34" charset="0"/>
              </a:rPr>
              <a:t>1</a:t>
            </a:r>
            <a:r>
              <a:rPr lang="zh-CN" altLang="en-US" sz="5400" dirty="0">
                <a:latin typeface="Tahoma" pitchFamily="34" charset="0"/>
              </a:rPr>
              <a:t>、杠杆</a:t>
            </a: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828676" y="1916832"/>
            <a:ext cx="6840537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800" dirty="0">
                <a:latin typeface="Tahoma" pitchFamily="34" charset="0"/>
              </a:rPr>
              <a:t>      </a:t>
            </a:r>
            <a:r>
              <a:rPr lang="zh-CN" altLang="en-US" sz="4800" dirty="0">
                <a:latin typeface="Tahoma" pitchFamily="34" charset="0"/>
              </a:rPr>
              <a:t>能绕某一</a:t>
            </a:r>
            <a:r>
              <a:rPr lang="zh-CN" altLang="en-US" sz="4800" dirty="0">
                <a:solidFill>
                  <a:schemeClr val="hlink"/>
                </a:solidFill>
                <a:latin typeface="Tahoma" pitchFamily="34" charset="0"/>
              </a:rPr>
              <a:t>固定点转动</a:t>
            </a:r>
            <a:r>
              <a:rPr lang="zh-CN" altLang="en-US" sz="4800" dirty="0">
                <a:latin typeface="Tahoma" pitchFamily="34" charset="0"/>
              </a:rPr>
              <a:t>的硬棒叫做杠杆。</a:t>
            </a:r>
          </a:p>
        </p:txBody>
      </p:sp>
    </p:spTree>
    <p:extLst>
      <p:ext uri="{BB962C8B-B14F-4D97-AF65-F5344CB8AC3E}">
        <p14:creationId xmlns:p14="http://schemas.microsoft.com/office/powerpoint/2010/main" val="1959136040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0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3" name="Picture 3" descr="0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525588"/>
            <a:ext cx="5329238" cy="4351337"/>
          </a:xfrm>
          <a:noFill/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2065338" y="4319588"/>
            <a:ext cx="458787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zh-CN">
              <a:latin typeface="Tahoma" pitchFamily="34" charset="0"/>
            </a:endParaRPr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>
            <a:off x="971550" y="3357563"/>
            <a:ext cx="0" cy="2447925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3635375" y="4868863"/>
            <a:ext cx="0" cy="17287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327" name="Oval 7"/>
          <p:cNvSpPr>
            <a:spLocks noChangeArrowheads="1"/>
          </p:cNvSpPr>
          <p:nvPr/>
        </p:nvSpPr>
        <p:spPr bwMode="auto">
          <a:xfrm>
            <a:off x="3203575" y="4652963"/>
            <a:ext cx="71438" cy="1444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6328" name="Line 8"/>
          <p:cNvSpPr>
            <a:spLocks noChangeShapeType="1"/>
          </p:cNvSpPr>
          <p:nvPr/>
        </p:nvSpPr>
        <p:spPr bwMode="auto">
          <a:xfrm>
            <a:off x="971550" y="4724400"/>
            <a:ext cx="2232025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329" name="Line 9"/>
          <p:cNvSpPr>
            <a:spLocks noChangeShapeType="1"/>
          </p:cNvSpPr>
          <p:nvPr/>
        </p:nvSpPr>
        <p:spPr bwMode="auto">
          <a:xfrm flipV="1">
            <a:off x="3635375" y="3284538"/>
            <a:ext cx="0" cy="1584325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330" name="Line 10"/>
          <p:cNvSpPr>
            <a:spLocks noChangeShapeType="1"/>
          </p:cNvSpPr>
          <p:nvPr/>
        </p:nvSpPr>
        <p:spPr bwMode="auto">
          <a:xfrm>
            <a:off x="3276600" y="4724400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331" name="Text Box 11"/>
          <p:cNvSpPr txBox="1">
            <a:spLocks noChangeArrowheads="1"/>
          </p:cNvSpPr>
          <p:nvPr/>
        </p:nvSpPr>
        <p:spPr bwMode="auto">
          <a:xfrm>
            <a:off x="4067175" y="5438775"/>
            <a:ext cx="433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latin typeface="Tahoma" pitchFamily="34" charset="0"/>
              </a:rPr>
              <a:t>F</a:t>
            </a:r>
            <a:r>
              <a:rPr lang="en-US" altLang="zh-CN" baseline="-25000">
                <a:latin typeface="Tahoma" pitchFamily="34" charset="0"/>
              </a:rPr>
              <a:t>2</a:t>
            </a:r>
          </a:p>
        </p:txBody>
      </p:sp>
      <p:sp>
        <p:nvSpPr>
          <p:cNvPr id="56332" name="Text Box 12"/>
          <p:cNvSpPr txBox="1">
            <a:spLocks noChangeArrowheads="1"/>
          </p:cNvSpPr>
          <p:nvPr/>
        </p:nvSpPr>
        <p:spPr bwMode="auto">
          <a:xfrm>
            <a:off x="1979613" y="4292600"/>
            <a:ext cx="431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latin typeface="Tahoma" pitchFamily="34" charset="0"/>
              </a:rPr>
              <a:t>l</a:t>
            </a:r>
            <a:r>
              <a:rPr lang="en-US" altLang="zh-CN" baseline="-25000">
                <a:latin typeface="Tahoma" pitchFamily="34" charset="0"/>
              </a:rPr>
              <a:t>1</a:t>
            </a:r>
          </a:p>
        </p:txBody>
      </p:sp>
      <p:sp>
        <p:nvSpPr>
          <p:cNvPr id="56333" name="Text Box 13"/>
          <p:cNvSpPr txBox="1">
            <a:spLocks noChangeArrowheads="1"/>
          </p:cNvSpPr>
          <p:nvPr/>
        </p:nvSpPr>
        <p:spPr bwMode="auto">
          <a:xfrm>
            <a:off x="3276600" y="4292600"/>
            <a:ext cx="863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latin typeface="Tahoma" pitchFamily="34" charset="0"/>
              </a:rPr>
              <a:t>l</a:t>
            </a:r>
            <a:r>
              <a:rPr lang="en-US" altLang="zh-CN" baseline="-25000">
                <a:latin typeface="Tahoma" pitchFamily="34" charset="0"/>
              </a:rPr>
              <a:t>2</a:t>
            </a:r>
          </a:p>
        </p:txBody>
      </p:sp>
      <p:sp>
        <p:nvSpPr>
          <p:cNvPr id="56334" name="Text Box 14"/>
          <p:cNvSpPr txBox="1">
            <a:spLocks noChangeArrowheads="1"/>
          </p:cNvSpPr>
          <p:nvPr/>
        </p:nvSpPr>
        <p:spPr bwMode="auto">
          <a:xfrm>
            <a:off x="2987675" y="4286250"/>
            <a:ext cx="2889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b="1" i="1">
                <a:solidFill>
                  <a:schemeClr val="hlink"/>
                </a:solidFill>
                <a:latin typeface="Tahoma" pitchFamily="34" charset="0"/>
              </a:rPr>
              <a:t>O</a:t>
            </a:r>
          </a:p>
        </p:txBody>
      </p:sp>
      <p:sp>
        <p:nvSpPr>
          <p:cNvPr id="56335" name="Text Box 15"/>
          <p:cNvSpPr txBox="1">
            <a:spLocks noChangeArrowheads="1"/>
          </p:cNvSpPr>
          <p:nvPr/>
        </p:nvSpPr>
        <p:spPr bwMode="auto">
          <a:xfrm>
            <a:off x="4427538" y="908050"/>
            <a:ext cx="4500562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chemeClr val="hlink"/>
                </a:solidFill>
                <a:latin typeface="隶书" pitchFamily="49" charset="-122"/>
                <a:ea typeface="隶书" pitchFamily="49" charset="-122"/>
              </a:rPr>
              <a:t>支点</a:t>
            </a:r>
            <a:r>
              <a:rPr lang="zh-CN" altLang="en-US" sz="2400" b="1" dirty="0">
                <a:latin typeface="隶书" pitchFamily="49" charset="-122"/>
                <a:ea typeface="隶书" pitchFamily="49" charset="-122"/>
              </a:rPr>
              <a:t>：</a:t>
            </a:r>
            <a:r>
              <a:rPr lang="zh-CN" altLang="en-US" sz="2400" b="1" dirty="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杠杆绕着转动的点。</a:t>
            </a:r>
            <a:r>
              <a:rPr lang="en-US" altLang="zh-CN" sz="2400" b="1" dirty="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(</a:t>
            </a:r>
            <a:r>
              <a:rPr lang="en-US" altLang="zh-CN" sz="2400" b="1" i="1" dirty="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O</a:t>
            </a:r>
            <a:r>
              <a:rPr lang="zh-CN" altLang="en-US" sz="2400" b="1" dirty="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）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chemeClr val="hlink"/>
                </a:solidFill>
                <a:latin typeface="隶书" pitchFamily="49" charset="-122"/>
                <a:ea typeface="隶书" pitchFamily="49" charset="-122"/>
              </a:rPr>
              <a:t>动力</a:t>
            </a:r>
            <a:r>
              <a:rPr lang="zh-CN" altLang="en-US" sz="2400" b="1" dirty="0">
                <a:solidFill>
                  <a:schemeClr val="bg2"/>
                </a:solidFill>
                <a:latin typeface="隶书" pitchFamily="49" charset="-122"/>
                <a:ea typeface="隶书" pitchFamily="49" charset="-122"/>
              </a:rPr>
              <a:t>：</a:t>
            </a:r>
            <a:r>
              <a:rPr lang="zh-CN" altLang="en-US" sz="2400" b="1" dirty="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使杠杆转动的力。（</a:t>
            </a:r>
            <a:r>
              <a:rPr lang="en-US" altLang="zh-CN" sz="2400" b="1" dirty="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F</a:t>
            </a:r>
            <a:r>
              <a:rPr lang="en-US" altLang="zh-CN" sz="2400" b="1" baseline="-25000" dirty="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1</a:t>
            </a:r>
            <a:r>
              <a:rPr lang="zh-CN" altLang="en-US" sz="2400" b="1" dirty="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）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chemeClr val="hlink"/>
                </a:solidFill>
                <a:latin typeface="隶书" pitchFamily="49" charset="-122"/>
                <a:ea typeface="隶书" pitchFamily="49" charset="-122"/>
              </a:rPr>
              <a:t>阻力</a:t>
            </a:r>
            <a:r>
              <a:rPr lang="zh-CN" altLang="en-US" sz="2400" b="1" dirty="0">
                <a:latin typeface="隶书" pitchFamily="49" charset="-122"/>
                <a:ea typeface="隶书" pitchFamily="49" charset="-122"/>
              </a:rPr>
              <a:t>：</a:t>
            </a:r>
            <a:r>
              <a:rPr lang="zh-CN" altLang="en-US" sz="2400" b="1" dirty="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阻碍杠杆转动的力。（</a:t>
            </a:r>
            <a:r>
              <a:rPr lang="en-US" altLang="zh-CN" sz="2400" b="1" dirty="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F</a:t>
            </a:r>
            <a:r>
              <a:rPr lang="en-US" altLang="zh-CN" sz="2400" b="1" baseline="-25000" dirty="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2</a:t>
            </a:r>
            <a:r>
              <a:rPr lang="zh-CN" altLang="en-US" sz="2400" b="1" dirty="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）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chemeClr val="hlink"/>
                </a:solidFill>
                <a:latin typeface="隶书" pitchFamily="49" charset="-122"/>
                <a:ea typeface="隶书" pitchFamily="49" charset="-122"/>
              </a:rPr>
              <a:t>（力臂：</a:t>
            </a:r>
            <a:r>
              <a:rPr lang="zh-CN" altLang="en-US" sz="2400" b="1" dirty="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从支点到力的作用线的距离。</a:t>
            </a:r>
            <a:r>
              <a:rPr lang="zh-CN" altLang="en-US" sz="2400" b="1" dirty="0">
                <a:solidFill>
                  <a:schemeClr val="hlink"/>
                </a:solidFill>
                <a:latin typeface="隶书" pitchFamily="49" charset="-122"/>
                <a:ea typeface="隶书" pitchFamily="49" charset="-122"/>
              </a:rPr>
              <a:t>）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chemeClr val="hlink"/>
                </a:solidFill>
                <a:latin typeface="隶书" pitchFamily="49" charset="-122"/>
                <a:ea typeface="隶书" pitchFamily="49" charset="-122"/>
              </a:rPr>
              <a:t>动力臂</a:t>
            </a:r>
            <a:r>
              <a:rPr lang="zh-CN" altLang="en-US" sz="2400" b="1" dirty="0">
                <a:latin typeface="隶书" pitchFamily="49" charset="-122"/>
                <a:ea typeface="隶书" pitchFamily="49" charset="-122"/>
              </a:rPr>
              <a:t>：</a:t>
            </a:r>
            <a:r>
              <a:rPr lang="zh-CN" altLang="en-US" sz="2400" b="1" dirty="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动力的力臂。（</a:t>
            </a:r>
            <a:r>
              <a:rPr lang="en-US" altLang="zh-CN" sz="2400" b="1" dirty="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L</a:t>
            </a:r>
            <a:r>
              <a:rPr lang="en-US" altLang="zh-CN" sz="2400" b="1" baseline="-25000" dirty="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1</a:t>
            </a:r>
            <a:r>
              <a:rPr lang="zh-CN" altLang="en-US" sz="2400" b="1" dirty="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）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chemeClr val="hlink"/>
                </a:solidFill>
                <a:latin typeface="隶书" pitchFamily="49" charset="-122"/>
                <a:ea typeface="隶书" pitchFamily="49" charset="-122"/>
              </a:rPr>
              <a:t>阻力臂</a:t>
            </a:r>
            <a:r>
              <a:rPr lang="zh-CN" altLang="en-US" sz="2400" b="1" dirty="0">
                <a:latin typeface="隶书" pitchFamily="49" charset="-122"/>
                <a:ea typeface="隶书" pitchFamily="49" charset="-122"/>
              </a:rPr>
              <a:t>：</a:t>
            </a:r>
            <a:r>
              <a:rPr lang="zh-CN" altLang="en-US" sz="2400" b="1" dirty="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阻力的力臂。（</a:t>
            </a:r>
            <a:r>
              <a:rPr lang="en-US" altLang="zh-CN" sz="2400" b="1" dirty="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L</a:t>
            </a:r>
            <a:r>
              <a:rPr lang="en-US" altLang="zh-CN" sz="2400" b="1" baseline="-25000" dirty="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2</a:t>
            </a:r>
            <a:r>
              <a:rPr lang="zh-CN" altLang="en-US" sz="2400" b="1" dirty="0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）</a:t>
            </a:r>
          </a:p>
          <a:p>
            <a:pPr eaLnBrk="1" hangingPunct="1">
              <a:spcBef>
                <a:spcPct val="50000"/>
              </a:spcBef>
            </a:pPr>
            <a:endParaRPr lang="en-US" altLang="zh-CN" b="1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56336" name="Text Box 16"/>
          <p:cNvSpPr txBox="1">
            <a:spLocks noChangeArrowheads="1"/>
          </p:cNvSpPr>
          <p:nvPr/>
        </p:nvSpPr>
        <p:spPr bwMode="auto">
          <a:xfrm>
            <a:off x="1130300" y="5805488"/>
            <a:ext cx="633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chemeClr val="hlink"/>
                </a:solidFill>
                <a:latin typeface="Tahoma" pitchFamily="34" charset="0"/>
              </a:rPr>
              <a:t>F</a:t>
            </a:r>
            <a:r>
              <a:rPr lang="en-US" altLang="zh-CN" sz="2400" baseline="-25000">
                <a:solidFill>
                  <a:schemeClr val="hlink"/>
                </a:solidFill>
                <a:latin typeface="Tahoma" pitchFamily="34" charset="0"/>
              </a:rPr>
              <a:t>1</a:t>
            </a:r>
          </a:p>
        </p:txBody>
      </p:sp>
      <p:sp>
        <p:nvSpPr>
          <p:cNvPr id="14353" name="Text Box 17"/>
          <p:cNvSpPr txBox="1">
            <a:spLocks noChangeArrowheads="1"/>
          </p:cNvSpPr>
          <p:nvPr/>
        </p:nvSpPr>
        <p:spPr bwMode="auto">
          <a:xfrm>
            <a:off x="539750" y="404813"/>
            <a:ext cx="42481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 dirty="0">
                <a:solidFill>
                  <a:schemeClr val="hlink"/>
                </a:solidFill>
                <a:latin typeface="Tahoma" pitchFamily="34" charset="0"/>
                <a:ea typeface="隶书" pitchFamily="49" charset="-122"/>
              </a:rPr>
              <a:t>2</a:t>
            </a:r>
            <a:r>
              <a:rPr lang="zh-CN" altLang="en-US" sz="4000" dirty="0">
                <a:solidFill>
                  <a:schemeClr val="hlink"/>
                </a:solidFill>
                <a:latin typeface="Tahoma" pitchFamily="34" charset="0"/>
                <a:ea typeface="隶书" pitchFamily="49" charset="-122"/>
              </a:rPr>
              <a:t>、杠杆的五要素</a:t>
            </a:r>
          </a:p>
        </p:txBody>
      </p:sp>
    </p:spTree>
    <p:extLst>
      <p:ext uri="{BB962C8B-B14F-4D97-AF65-F5344CB8AC3E}">
        <p14:creationId xmlns:p14="http://schemas.microsoft.com/office/powerpoint/2010/main" val="1185166818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63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63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563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6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63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63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63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6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6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6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6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63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63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563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63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63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563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63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63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563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6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6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63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63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1000"/>
                                        <p:tgtEl>
                                          <p:spTgt spid="563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6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6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5" grpId="0" animBg="1"/>
      <p:bldP spid="56326" grpId="0" animBg="1"/>
      <p:bldP spid="56327" grpId="0" animBg="1"/>
      <p:bldP spid="56328" grpId="0" animBg="1"/>
      <p:bldP spid="56329" grpId="0" animBg="1"/>
      <p:bldP spid="56330" grpId="0" animBg="1"/>
      <p:bldP spid="56331" grpId="0"/>
      <p:bldP spid="56332" grpId="0"/>
      <p:bldP spid="56333" grpId="0"/>
      <p:bldP spid="56334" grpId="0"/>
      <p:bldP spid="563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0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057400" y="2133600"/>
            <a:ext cx="50101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4000" dirty="0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3</a:t>
            </a:r>
            <a:r>
              <a:rPr kumimoji="1" lang="zh-CN" altLang="en-US" sz="4000" dirty="0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、杠杆的平衡条件是</a:t>
            </a:r>
          </a:p>
        </p:txBody>
      </p:sp>
      <p:sp>
        <p:nvSpPr>
          <p:cNvPr id="21509" name="WordArt 5">
            <a:hlinkClick r:id="rId4" action="ppaction://hlinksldjump"/>
          </p:cNvPr>
          <p:cNvSpPr>
            <a:spLocks noChangeArrowheads="1" noChangeShapeType="1" noTextEdit="1"/>
          </p:cNvSpPr>
          <p:nvPr/>
        </p:nvSpPr>
        <p:spPr bwMode="auto">
          <a:xfrm rot="328462">
            <a:off x="2590800" y="533400"/>
            <a:ext cx="3200400" cy="10287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zh-CN" altLang="en-US" sz="3600" b="1" kern="10">
                <a:ln w="9525">
                  <a:solidFill>
                    <a:srgbClr val="CC99FF"/>
                  </a:solidFill>
                  <a:miter lim="800000"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040000" scaled="1"/>
                </a:gradFill>
                <a:effectLst>
                  <a:outerShdw dist="53882" dir="2700000" algn="ctr" rotWithShape="0">
                    <a:srgbClr val="9999FF"/>
                  </a:outerShdw>
                </a:effectLst>
                <a:latin typeface="宋体"/>
                <a:ea typeface="宋体"/>
              </a:rPr>
              <a:t>交流与合作</a:t>
            </a:r>
          </a:p>
        </p:txBody>
      </p:sp>
      <p:pic>
        <p:nvPicPr>
          <p:cNvPr id="15365" name="Picture 6" descr="BD06517_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18034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1331913" y="3068638"/>
            <a:ext cx="64071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6000" b="1" dirty="0">
                <a:solidFill>
                  <a:srgbClr val="333399"/>
                </a:solidFill>
                <a:latin typeface="宋体" pitchFamily="2" charset="-122"/>
              </a:rPr>
              <a:t>F</a:t>
            </a:r>
            <a:r>
              <a:rPr kumimoji="1" lang="en-US" altLang="zh-CN" sz="4400" b="1" dirty="0">
                <a:solidFill>
                  <a:srgbClr val="333399"/>
                </a:solidFill>
                <a:latin typeface="宋体" pitchFamily="2" charset="-122"/>
              </a:rPr>
              <a:t>1</a:t>
            </a:r>
            <a:r>
              <a:rPr kumimoji="1" lang="en-US" altLang="zh-CN" sz="5400" b="1" dirty="0">
                <a:solidFill>
                  <a:srgbClr val="333399"/>
                </a:solidFill>
                <a:latin typeface="宋体" pitchFamily="2" charset="-122"/>
              </a:rPr>
              <a:t> · </a:t>
            </a:r>
            <a:r>
              <a:rPr kumimoji="1" lang="en-US" altLang="zh-CN" sz="6000" b="1" dirty="0">
                <a:solidFill>
                  <a:srgbClr val="333399"/>
                </a:solidFill>
                <a:latin typeface="宋体" pitchFamily="2" charset="-122"/>
              </a:rPr>
              <a:t>L</a:t>
            </a:r>
            <a:r>
              <a:rPr kumimoji="1" lang="en-US" altLang="zh-CN" sz="4400" b="1" dirty="0">
                <a:solidFill>
                  <a:srgbClr val="333399"/>
                </a:solidFill>
                <a:latin typeface="宋体" pitchFamily="2" charset="-122"/>
              </a:rPr>
              <a:t>1</a:t>
            </a:r>
            <a:r>
              <a:rPr kumimoji="1" lang="en-US" altLang="zh-CN" sz="6000" b="1" dirty="0">
                <a:solidFill>
                  <a:srgbClr val="333399"/>
                </a:solidFill>
                <a:latin typeface="宋体" pitchFamily="2" charset="-122"/>
              </a:rPr>
              <a:t>=F</a:t>
            </a:r>
            <a:r>
              <a:rPr kumimoji="1" lang="en-US" altLang="zh-CN" sz="4400" b="1" dirty="0">
                <a:solidFill>
                  <a:srgbClr val="333399"/>
                </a:solidFill>
                <a:latin typeface="宋体" pitchFamily="2" charset="-122"/>
              </a:rPr>
              <a:t>2</a:t>
            </a:r>
            <a:r>
              <a:rPr kumimoji="1" lang="en-US" altLang="zh-CN" sz="4800" b="1" dirty="0">
                <a:solidFill>
                  <a:srgbClr val="333399"/>
                </a:solidFill>
                <a:latin typeface="宋体" pitchFamily="2" charset="-122"/>
              </a:rPr>
              <a:t> </a:t>
            </a:r>
            <a:r>
              <a:rPr kumimoji="1" lang="en-US" altLang="zh-CN" sz="5400" b="1" dirty="0">
                <a:solidFill>
                  <a:srgbClr val="333399"/>
                </a:solidFill>
                <a:latin typeface="宋体" pitchFamily="2" charset="-122"/>
              </a:rPr>
              <a:t>· </a:t>
            </a:r>
            <a:r>
              <a:rPr kumimoji="1" lang="en-US" altLang="zh-CN" sz="6000" b="1" dirty="0">
                <a:solidFill>
                  <a:srgbClr val="333399"/>
                </a:solidFill>
                <a:latin typeface="宋体" pitchFamily="2" charset="-122"/>
              </a:rPr>
              <a:t>L</a:t>
            </a:r>
            <a:r>
              <a:rPr kumimoji="1" lang="en-US" altLang="zh-CN" sz="4400" b="1" dirty="0">
                <a:solidFill>
                  <a:srgbClr val="333399"/>
                </a:solidFill>
                <a:latin typeface="宋体" pitchFamily="2" charset="-122"/>
              </a:rPr>
              <a:t>2</a:t>
            </a:r>
          </a:p>
        </p:txBody>
      </p:sp>
      <p:pic>
        <p:nvPicPr>
          <p:cNvPr id="15367" name="Picture 8" descr="4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5084763"/>
            <a:ext cx="1676400" cy="105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9" descr="5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052513"/>
            <a:ext cx="1143000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11198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utoUpdateAnimBg="0"/>
      <p:bldP spid="21509" grpId="0" animBg="1"/>
      <p:bldP spid="21511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03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371600" y="441325"/>
            <a:ext cx="2978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4400">
                <a:solidFill>
                  <a:srgbClr val="FFFF00"/>
                </a:solidFill>
                <a:latin typeface="Tahoma" pitchFamily="34" charset="0"/>
                <a:ea typeface="华文新魏" pitchFamily="2" charset="-122"/>
              </a:rPr>
              <a:t>思考与讨论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219200" y="1403350"/>
            <a:ext cx="63690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2400" dirty="0">
                <a:solidFill>
                  <a:srgbClr val="FFFF00"/>
                </a:solidFill>
                <a:latin typeface="Tahoma" pitchFamily="34" charset="0"/>
              </a:rPr>
              <a:t>★  </a:t>
            </a:r>
            <a:r>
              <a:rPr kumimoji="1" lang="zh-CN" altLang="en-US" sz="2800" dirty="0">
                <a:solidFill>
                  <a:srgbClr val="FFFF00"/>
                </a:solidFill>
                <a:latin typeface="华文新魏" pitchFamily="2" charset="-122"/>
                <a:ea typeface="华文新魏" pitchFamily="2" charset="-122"/>
              </a:rPr>
              <a:t>杠杆两端装置两只可调节的螺母，能</a:t>
            </a:r>
          </a:p>
          <a:p>
            <a:pPr eaLnBrk="1" hangingPunct="1"/>
            <a:r>
              <a:rPr kumimoji="1" lang="zh-CN" altLang="en-US" sz="2800" dirty="0">
                <a:solidFill>
                  <a:srgbClr val="FFFF00"/>
                </a:solidFill>
                <a:latin typeface="华文新魏" pitchFamily="2" charset="-122"/>
                <a:ea typeface="华文新魏" pitchFamily="2" charset="-122"/>
              </a:rPr>
              <a:t>    起什么作用</a:t>
            </a:r>
            <a:r>
              <a:rPr kumimoji="1" lang="en-US" altLang="zh-CN" sz="2800" dirty="0">
                <a:solidFill>
                  <a:srgbClr val="FFFF00"/>
                </a:solidFill>
                <a:latin typeface="华文新魏" pitchFamily="2" charset="-122"/>
                <a:ea typeface="华文新魏" pitchFamily="2" charset="-122"/>
              </a:rPr>
              <a:t>?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1219200" y="2457450"/>
            <a:ext cx="49339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2400" b="1">
                <a:solidFill>
                  <a:srgbClr val="FFFF00"/>
                </a:solidFill>
                <a:latin typeface="Tahoma" pitchFamily="34" charset="0"/>
              </a:rPr>
              <a:t>※  </a:t>
            </a:r>
            <a:r>
              <a:rPr kumimoji="1" lang="zh-CN" altLang="en-US" sz="2800">
                <a:solidFill>
                  <a:srgbClr val="FFFF00"/>
                </a:solidFill>
                <a:latin typeface="华文新魏" pitchFamily="2" charset="-122"/>
                <a:ea typeface="华文新魏" pitchFamily="2" charset="-122"/>
              </a:rPr>
              <a:t>为什么要求杠杆静止时，在</a:t>
            </a:r>
          </a:p>
          <a:p>
            <a:pPr eaLnBrk="1" hangingPunct="1"/>
            <a:r>
              <a:rPr kumimoji="1" lang="zh-CN" altLang="en-US" sz="2800">
                <a:solidFill>
                  <a:srgbClr val="FFFF00"/>
                </a:solidFill>
                <a:latin typeface="华文新魏" pitchFamily="2" charset="-122"/>
                <a:ea typeface="华文新魏" pitchFamily="2" charset="-122"/>
              </a:rPr>
              <a:t>    水平位置呢</a:t>
            </a:r>
            <a:r>
              <a:rPr kumimoji="1" lang="en-US" altLang="zh-CN" sz="2800">
                <a:solidFill>
                  <a:srgbClr val="FFFF00"/>
                </a:solidFill>
                <a:latin typeface="华文新魏" pitchFamily="2" charset="-122"/>
                <a:ea typeface="华文新魏" pitchFamily="2" charset="-122"/>
              </a:rPr>
              <a:t>?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3279775" y="3611563"/>
            <a:ext cx="671513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zh-CN" altLang="en-US" sz="3200">
                <a:solidFill>
                  <a:srgbClr val="FFFF00"/>
                </a:solidFill>
                <a:latin typeface="Tahoma" pitchFamily="34" charset="0"/>
                <a:ea typeface="华文行楷" pitchFamily="2" charset="-122"/>
              </a:rPr>
              <a:t>归纳结论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4343400" y="3621088"/>
            <a:ext cx="4756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2400">
                <a:solidFill>
                  <a:srgbClr val="FFFF00"/>
                </a:solidFill>
                <a:latin typeface="Tahoma" pitchFamily="34" charset="0"/>
              </a:rPr>
              <a:t>★</a:t>
            </a:r>
            <a:r>
              <a:rPr kumimoji="1" lang="zh-CN" altLang="en-US" sz="2800" b="1">
                <a:solidFill>
                  <a:srgbClr val="FFFF00"/>
                </a:solidFill>
                <a:latin typeface="Tahoma" pitchFamily="34" charset="0"/>
                <a:ea typeface="华文新魏" pitchFamily="2" charset="-122"/>
              </a:rPr>
              <a:t>作用是调节杠杆自身的平衡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4375150" y="4687888"/>
            <a:ext cx="4757738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2400" b="1">
                <a:solidFill>
                  <a:srgbClr val="FFFF00"/>
                </a:solidFill>
                <a:latin typeface="Tahoma" pitchFamily="34" charset="0"/>
              </a:rPr>
              <a:t>※</a:t>
            </a:r>
            <a:r>
              <a:rPr kumimoji="1" lang="zh-CN" altLang="en-US" sz="2800" b="1">
                <a:solidFill>
                  <a:srgbClr val="FFFF00"/>
                </a:solidFill>
                <a:latin typeface="华文新魏" pitchFamily="2" charset="-122"/>
                <a:ea typeface="华文新魏" pitchFamily="2" charset="-122"/>
              </a:rPr>
              <a:t>因为这样力臂的数值在杠杆</a:t>
            </a:r>
          </a:p>
          <a:p>
            <a:pPr eaLnBrk="1" hangingPunct="1"/>
            <a:r>
              <a:rPr kumimoji="1" lang="zh-CN" altLang="en-US" sz="2800" b="1">
                <a:solidFill>
                  <a:srgbClr val="FFFF00"/>
                </a:solidFill>
                <a:latin typeface="华文新魏" pitchFamily="2" charset="-122"/>
                <a:ea typeface="华文新魏" pitchFamily="2" charset="-122"/>
              </a:rPr>
              <a:t>  上就能直接读出或量出。</a:t>
            </a:r>
          </a:p>
          <a:p>
            <a:pPr eaLnBrk="1" hangingPunct="1"/>
            <a:endParaRPr kumimoji="1" lang="en-US" altLang="zh-CN" sz="2800" b="1">
              <a:solidFill>
                <a:srgbClr val="FFFF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7226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75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75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utoUpdateAnimBg="0"/>
      <p:bldP spid="19460" grpId="0" autoUpdateAnimBg="0"/>
      <p:bldP spid="19461" grpId="0" autoUpdateAnimBg="0"/>
      <p:bldP spid="19462" grpId="0" autoUpdateAnimBg="0"/>
      <p:bldP spid="19463" grpId="0" autoUpdateAnimBg="0"/>
      <p:bldP spid="19464" grpId="0" autoUpdateAnimBg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745</Words>
  <Application>Microsoft Office PowerPoint</Application>
  <PresentationFormat>全屏显示(4:3)</PresentationFormat>
  <Paragraphs>92</Paragraphs>
  <Slides>21</Slides>
  <Notes>0</Notes>
  <HiddenSlides>0</HiddenSlides>
  <MMClips>1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3" baseType="lpstr">
      <vt:lpstr>Office 主题</vt:lpstr>
      <vt:lpstr>Flash 影片</vt:lpstr>
      <vt:lpstr>PowerPoint 演示文稿</vt:lpstr>
      <vt:lpstr>跷跷板</vt:lpstr>
      <vt:lpstr>PowerPoint 演示文稿</vt:lpstr>
      <vt:lpstr>PowerPoint 演示文稿</vt:lpstr>
      <vt:lpstr>进行实验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生活中的杠杆</vt:lpstr>
      <vt:lpstr>这些都应用了杠杆原理</vt:lpstr>
      <vt:lpstr>提问：在现实生活中，你还能举出哪些杠杆的实例呢？</vt:lpstr>
      <vt:lpstr>PowerPoint 演示文稿</vt:lpstr>
      <vt:lpstr>PowerPoint 演示文稿</vt:lpstr>
      <vt:lpstr>思考与讨论</vt:lpstr>
      <vt:lpstr>PowerPoint 演示文稿</vt:lpstr>
      <vt:lpstr>画力臂？</vt:lpstr>
      <vt:lpstr>PowerPoint 演示文稿</vt:lpstr>
      <vt:lpstr>PowerPoint 演示文稿</vt:lpstr>
      <vt:lpstr>考考你     计算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5</cp:revision>
  <dcterms:created xsi:type="dcterms:W3CDTF">2020-04-19T03:10:20Z</dcterms:created>
  <dcterms:modified xsi:type="dcterms:W3CDTF">2020-04-19T04:09:13Z</dcterms:modified>
</cp:coreProperties>
</file>