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5"/>
  </p:notesMasterIdLst>
  <p:sldIdLst>
    <p:sldId id="396" r:id="rId3"/>
    <p:sldId id="293" r:id="rId4"/>
    <p:sldId id="536" r:id="rId5"/>
    <p:sldId id="537" r:id="rId6"/>
    <p:sldId id="433" r:id="rId7"/>
    <p:sldId id="538" r:id="rId8"/>
    <p:sldId id="435" r:id="rId9"/>
    <p:sldId id="539" r:id="rId10"/>
    <p:sldId id="437" r:id="rId11"/>
    <p:sldId id="533" r:id="rId12"/>
    <p:sldId id="534" r:id="rId13"/>
    <p:sldId id="535" r:id="rId14"/>
    <p:sldId id="542" r:id="rId15"/>
    <p:sldId id="546" r:id="rId16"/>
    <p:sldId id="547" r:id="rId17"/>
    <p:sldId id="548" r:id="rId18"/>
    <p:sldId id="549" r:id="rId19"/>
    <p:sldId id="550" r:id="rId20"/>
    <p:sldId id="551" r:id="rId21"/>
    <p:sldId id="424" r:id="rId22"/>
    <p:sldId id="425" r:id="rId23"/>
    <p:sldId id="502" r:id="rId24"/>
    <p:sldId id="503" r:id="rId25"/>
    <p:sldId id="504" r:id="rId26"/>
    <p:sldId id="552" r:id="rId27"/>
    <p:sldId id="427" r:id="rId28"/>
    <p:sldId id="428" r:id="rId29"/>
    <p:sldId id="438" r:id="rId30"/>
    <p:sldId id="505" r:id="rId31"/>
    <p:sldId id="506" r:id="rId32"/>
    <p:sldId id="508" r:id="rId33"/>
    <p:sldId id="553" r:id="rId34"/>
    <p:sldId id="429" r:id="rId35"/>
    <p:sldId id="430" r:id="rId36"/>
    <p:sldId id="431" r:id="rId37"/>
    <p:sldId id="439" r:id="rId38"/>
    <p:sldId id="509" r:id="rId39"/>
    <p:sldId id="510" r:id="rId40"/>
    <p:sldId id="511" r:id="rId41"/>
    <p:sldId id="512" r:id="rId42"/>
    <p:sldId id="557" r:id="rId43"/>
    <p:sldId id="554" r:id="rId44"/>
    <p:sldId id="440" r:id="rId45"/>
    <p:sldId id="543" r:id="rId46"/>
    <p:sldId id="442" r:id="rId47"/>
    <p:sldId id="443" r:id="rId48"/>
    <p:sldId id="515" r:id="rId49"/>
    <p:sldId id="516" r:id="rId50"/>
    <p:sldId id="517" r:id="rId51"/>
    <p:sldId id="555" r:id="rId52"/>
    <p:sldId id="444" r:id="rId53"/>
    <p:sldId id="447" r:id="rId54"/>
    <p:sldId id="449" r:id="rId55"/>
    <p:sldId id="450" r:id="rId56"/>
    <p:sldId id="519" r:id="rId57"/>
    <p:sldId id="520" r:id="rId58"/>
    <p:sldId id="522" r:id="rId59"/>
    <p:sldId id="558" r:id="rId60"/>
    <p:sldId id="559" r:id="rId61"/>
    <p:sldId id="556" r:id="rId62"/>
    <p:sldId id="451" r:id="rId63"/>
    <p:sldId id="455" r:id="rId64"/>
    <p:sldId id="524" r:id="rId65"/>
    <p:sldId id="560" r:id="rId66"/>
    <p:sldId id="561" r:id="rId67"/>
    <p:sldId id="562" r:id="rId68"/>
    <p:sldId id="564" r:id="rId69"/>
    <p:sldId id="563" r:id="rId70"/>
    <p:sldId id="566" r:id="rId71"/>
    <p:sldId id="565" r:id="rId72"/>
    <p:sldId id="432" r:id="rId73"/>
    <p:sldId id="466" r:id="rId74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60" y="-108"/>
      </p:cViewPr>
      <p:guideLst>
        <p:guide orient="horz" pos="2160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2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3.T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4.T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15.T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24.eps" TargetMode="External"/><Relationship Id="rId5" Type="http://schemas.openxmlformats.org/officeDocument/2006/relationships/image" Target="../media/image12.wmf"/><Relationship Id="rId4" Type="http://schemas.openxmlformats.org/officeDocument/2006/relationships/image" Target="file:///C:\Documents%20and%20Settings\Administrator\&#26700;&#38754;\pai\&#27491;&#25991;pai\2018XD-23.ep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215398" y="2555011"/>
            <a:ext cx="428208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第一部分  声 光 热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光现象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88664" y="1052006"/>
            <a:ext cx="8217579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题）关于光现象，下列说法错误的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是（    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．太阳光通过三棱镜会分解成多种色光，这种现象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叫光的色散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．影子是由于光的直线传播形成的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．物体在平面镜中成正立、放大的实像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．光从空气射入水中后传播速度会变小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2-1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示，请你根据近视眼的矫正方法，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完成光路图。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0396" y="156147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73" y="4496442"/>
            <a:ext cx="3058485" cy="1988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18081"/>
          <a:stretch>
            <a:fillRect/>
          </a:stretch>
        </p:blipFill>
        <p:spPr>
          <a:xfrm>
            <a:off x="5941673" y="4628379"/>
            <a:ext cx="3183256" cy="1543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041938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/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2-2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所示，小李用点燃的蜡烛、凸透镜和光屏进行“探究凸透镜成像规律”的实验，凸透镜的焦距为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 cm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(1)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蜡烛和凸透镜的位置不变，要使光屏承接到一个倒立、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清晰的实像，具体的操作是：首先将光屏向右移动，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  </a:t>
            </a:r>
            <a:r>
              <a:rPr lang="en-US" altLang="zh-CN" sz="2800" u="sng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</a:p>
          <a:p>
            <a:pPr fontAlgn="auto"/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，直到找到最清晰的像，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86829" y="484134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放大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4352" y="5274293"/>
            <a:ext cx="83118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               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承接到像的位置左右移动光屏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，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楷体" panose="02010609060101010101" pitchFamily="49" charset="-122"/>
              <a:cs typeface="方正静蕾简体" panose="03000509000000000000" pitchFamily="65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比较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像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的清晰度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，注意观察光屏上的像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731" y="2408955"/>
            <a:ext cx="4036588" cy="2107236"/>
          </a:xfrm>
          <a:prstGeom prst="rect">
            <a:avLst/>
          </a:prstGeom>
        </p:spPr>
      </p:pic>
      <p:grpSp>
        <p:nvGrpSpPr>
          <p:cNvPr id="14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日常生活中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选填“照相机”“投影仪”或“放大镜”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就是利用这一原理制成的。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当蜡烛燃烧一段时间后会变短，烛焰的像会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往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偏离光屏中心。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请你指出用烛焰作为发光物体完成“探究凸透镜成像规律”实验存在的两点不足之处：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①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②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53554" y="124841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投影仪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6861" y="277190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上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6861" y="4220210"/>
            <a:ext cx="756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无法判断烛焰所成的实像是否与烛焰左右相反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4514" y="4676755"/>
            <a:ext cx="756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不易比较像与物大小关系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062126"/>
            <a:ext cx="8509165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以下描述中与光的折射现象有关的是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．形影相随，亲密无间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．海市蜃楼，虚无缥缈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．镜中生花，脱离实际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．水中捞月，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一无所得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2-7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所示，光线经过平面镜反射后射向凹透镜，请画出射向平面镜的入射光线和经过凹透镜后的折射光线，并在图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标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出入射角的度数。</a:t>
            </a:r>
          </a:p>
        </p:txBody>
      </p:sp>
      <p:sp>
        <p:nvSpPr>
          <p:cNvPr id="9" name="矩形 8"/>
          <p:cNvSpPr/>
          <p:nvPr/>
        </p:nvSpPr>
        <p:spPr>
          <a:xfrm>
            <a:off x="1028732" y="16173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34" y="4138710"/>
            <a:ext cx="2150209" cy="24771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11515"/>
          <a:stretch>
            <a:fillRect/>
          </a:stretch>
        </p:blipFill>
        <p:spPr>
          <a:xfrm>
            <a:off x="6363425" y="4020407"/>
            <a:ext cx="2415554" cy="2270293"/>
          </a:xfrm>
          <a:prstGeom prst="rect">
            <a:avLst/>
          </a:prstGeom>
        </p:spPr>
      </p:pic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1062126"/>
            <a:ext cx="816181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</a:t>
            </a:r>
            <a:r>
              <a:rPr lang="zh-CN" altLang="zh-CN" sz="2800" dirty="0">
                <a:latin typeface="+mn-ea"/>
              </a:rPr>
              <a:t>年第</a:t>
            </a:r>
            <a:r>
              <a:rPr lang="en-US" altLang="zh-CN" sz="2800" dirty="0">
                <a:latin typeface="+mn-ea"/>
              </a:rPr>
              <a:t>10</a:t>
            </a:r>
            <a:r>
              <a:rPr lang="zh-CN" altLang="zh-CN" sz="2800" dirty="0">
                <a:latin typeface="+mn-ea"/>
              </a:rPr>
              <a:t>题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所示，在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探究光的反射规律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实验中，小明将硬纸板竖直地立在平面镜上，硬纸板上的直线</a:t>
            </a:r>
            <a:r>
              <a:rPr lang="en-US" altLang="zh-CN" sz="2800" i="1" dirty="0">
                <a:latin typeface="+mn-ea"/>
              </a:rPr>
              <a:t>ON</a:t>
            </a:r>
            <a:r>
              <a:rPr lang="zh-CN" altLang="zh-CN" sz="2800" dirty="0">
                <a:latin typeface="+mn-ea"/>
              </a:rPr>
              <a:t>垂直于镜面，右侧纸板可绕</a:t>
            </a:r>
            <a:r>
              <a:rPr lang="en-US" altLang="zh-CN" sz="2800" i="1" dirty="0">
                <a:latin typeface="+mn-ea"/>
              </a:rPr>
              <a:t>ON</a:t>
            </a:r>
            <a:r>
              <a:rPr lang="zh-CN" altLang="zh-CN" sz="2800" dirty="0">
                <a:latin typeface="+mn-ea"/>
              </a:rPr>
              <a:t>向后转动，如图甲所示，入射角等于</a:t>
            </a:r>
            <a:r>
              <a:rPr lang="en-US" altLang="zh-CN" sz="2800" dirty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“30°”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“60°”)</a:t>
            </a:r>
            <a:r>
              <a:rPr lang="zh-CN" altLang="zh-CN" sz="2800" dirty="0">
                <a:latin typeface="+mn-ea"/>
              </a:rPr>
              <a:t>；若增大入射角，则反射角</a:t>
            </a:r>
            <a:r>
              <a:rPr lang="en-US" altLang="zh-CN" sz="2800" dirty="0" smtClean="0">
                <a:latin typeface="+mn-ea"/>
              </a:rPr>
              <a:t>_______</a:t>
            </a:r>
            <a:r>
              <a:rPr lang="zh-CN" altLang="zh-CN" sz="2800" dirty="0">
                <a:latin typeface="+mn-ea"/>
              </a:rPr>
              <a:t>，若将右侧纸板向后转动，如图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乙所示，在右侧纸板上</a:t>
            </a:r>
            <a:r>
              <a:rPr lang="en-US" altLang="zh-CN" sz="2800" dirty="0" smtClean="0">
                <a:latin typeface="+mn-ea"/>
              </a:rPr>
              <a:t>______(</a:t>
            </a:r>
            <a:r>
              <a:rPr lang="zh-CN" altLang="zh-CN" sz="2800" dirty="0" smtClean="0">
                <a:latin typeface="+mn-ea"/>
              </a:rPr>
              <a:t>选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能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不能</a:t>
            </a:r>
            <a:r>
              <a:rPr lang="en-US" altLang="zh-CN" sz="2800" dirty="0" smtClean="0">
                <a:latin typeface="+mn-ea"/>
              </a:rPr>
              <a:t>”)</a:t>
            </a:r>
            <a:r>
              <a:rPr lang="zh-CN" altLang="zh-CN" sz="2800" dirty="0" smtClean="0">
                <a:latin typeface="+mn-ea"/>
              </a:rPr>
              <a:t>观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察到反射光。</a:t>
            </a:r>
            <a:endParaRPr lang="zh-CN" altLang="zh-CN" sz="2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205" y="231574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228" y="3734762"/>
            <a:ext cx="4807599" cy="297430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69189" y="321154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增大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43907" y="361332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1062126"/>
            <a:ext cx="816181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</a:t>
            </a:r>
            <a:r>
              <a:rPr lang="zh-CN" altLang="zh-CN" sz="2800" dirty="0">
                <a:latin typeface="+mn-ea"/>
              </a:rPr>
              <a:t>年第</a:t>
            </a:r>
            <a:r>
              <a:rPr lang="en-US" altLang="zh-CN" sz="2800" dirty="0">
                <a:latin typeface="+mn-ea"/>
              </a:rPr>
              <a:t>15</a:t>
            </a:r>
            <a:r>
              <a:rPr lang="zh-CN" altLang="zh-CN" sz="2800" dirty="0">
                <a:latin typeface="+mn-ea"/>
              </a:rPr>
              <a:t>题</a:t>
            </a:r>
            <a:r>
              <a:rPr lang="en-US" altLang="zh-CN" sz="2800" dirty="0">
                <a:latin typeface="+mn-ea"/>
              </a:rPr>
              <a:t>)(2)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5</a:t>
            </a:r>
            <a:r>
              <a:rPr lang="zh-CN" altLang="zh-CN" sz="2800" dirty="0">
                <a:latin typeface="+mn-ea"/>
              </a:rPr>
              <a:t>所示，一束光从空气射向水面，请画出反射光线和大致的折射光线。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40" y="2321069"/>
            <a:ext cx="5334000" cy="4086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40" y="2321069"/>
            <a:ext cx="525780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1062126"/>
            <a:ext cx="816181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8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</a:t>
            </a:r>
            <a:r>
              <a:rPr lang="zh-CN" altLang="zh-CN" sz="2800" dirty="0">
                <a:latin typeface="+mn-ea"/>
              </a:rPr>
              <a:t>年第</a:t>
            </a:r>
            <a:r>
              <a:rPr lang="en-US" altLang="zh-CN" sz="2800" dirty="0">
                <a:latin typeface="+mn-ea"/>
              </a:rPr>
              <a:t>21</a:t>
            </a:r>
            <a:r>
              <a:rPr lang="zh-CN" altLang="zh-CN" sz="2800" dirty="0">
                <a:latin typeface="+mn-ea"/>
              </a:rPr>
              <a:t>题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小明在用蜡烛作为光源完成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探究凸透镜成像的规律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实验后，发现蜡烛火焰飘忽不定，像与物对比难判定等问题，小明和老师、同学一起对实验装置进行了一系列创新，创新点如图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所示；光具座上凸透镜所在位置为零刻度，数值向左、向右依次增大；在标有均匀格子的面板上制作字母</a:t>
            </a:r>
            <a:r>
              <a:rPr lang="en-US" altLang="zh-CN" sz="2800" dirty="0">
                <a:latin typeface="+mn-ea"/>
              </a:rPr>
              <a:t>“A”</a:t>
            </a:r>
            <a:r>
              <a:rPr lang="zh-CN" altLang="zh-CN" sz="2800" dirty="0">
                <a:latin typeface="+mn-ea"/>
              </a:rPr>
              <a:t>状</a:t>
            </a:r>
            <a:r>
              <a:rPr lang="en-US" altLang="zh-CN" sz="2800" dirty="0">
                <a:latin typeface="+mn-ea"/>
              </a:rPr>
              <a:t>LED</a:t>
            </a:r>
            <a:r>
              <a:rPr lang="zh-CN" altLang="zh-CN" sz="2800" dirty="0">
                <a:latin typeface="+mn-ea"/>
              </a:rPr>
              <a:t>灯替代蜡烛；光屏上标有同样的均匀格子。</a:t>
            </a:r>
          </a:p>
          <a:p>
            <a:r>
              <a:rPr lang="en-US" altLang="zh-CN" sz="2800" dirty="0">
                <a:latin typeface="+mn-ea"/>
              </a:rPr>
              <a:t> </a:t>
            </a:r>
            <a:endParaRPr lang="zh-CN" altLang="zh-CN" sz="28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78" y="4712303"/>
            <a:ext cx="7014610" cy="206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1062126"/>
            <a:ext cx="816181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endParaRPr lang="en-US" altLang="zh-CN" sz="2800" dirty="0" smtClean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</a:t>
            </a:r>
            <a:r>
              <a:rPr lang="en-US" altLang="zh-CN" sz="2800" dirty="0">
                <a:latin typeface="+mn-ea"/>
              </a:rPr>
              <a:t>(1)</a:t>
            </a:r>
            <a:r>
              <a:rPr lang="zh-CN" altLang="zh-CN" sz="2800" dirty="0">
                <a:latin typeface="+mn-ea"/>
              </a:rPr>
              <a:t>请分析创新后实验装置的优点：</a:t>
            </a:r>
          </a:p>
          <a:p>
            <a:r>
              <a:rPr lang="zh-CN" altLang="zh-CN" sz="2800" dirty="0">
                <a:latin typeface="+mn-ea"/>
              </a:rPr>
              <a:t>①可以直接读出物距以及</a:t>
            </a:r>
            <a:r>
              <a:rPr lang="en-US" altLang="zh-CN" sz="2800" dirty="0">
                <a:latin typeface="+mn-ea"/>
              </a:rPr>
              <a:t>____________</a:t>
            </a:r>
            <a:r>
              <a:rPr lang="zh-CN" altLang="zh-CN" sz="2800" dirty="0">
                <a:latin typeface="+mn-ea"/>
              </a:rPr>
              <a:t>；</a:t>
            </a:r>
          </a:p>
          <a:p>
            <a:r>
              <a:rPr lang="zh-CN" altLang="zh-CN" sz="2800" dirty="0">
                <a:latin typeface="+mn-ea"/>
              </a:rPr>
              <a:t>②光屏上成像更清晰、</a:t>
            </a:r>
            <a:r>
              <a:rPr lang="en-US" altLang="zh-CN" sz="2800" dirty="0">
                <a:latin typeface="+mn-ea"/>
              </a:rPr>
              <a:t>____________</a:t>
            </a:r>
            <a:r>
              <a:rPr lang="zh-CN" altLang="zh-CN" sz="2800" dirty="0">
                <a:latin typeface="+mn-ea"/>
              </a:rPr>
              <a:t>；</a:t>
            </a:r>
          </a:p>
          <a:p>
            <a:r>
              <a:rPr lang="zh-CN" altLang="zh-CN" sz="2800" dirty="0">
                <a:latin typeface="+mn-ea"/>
              </a:rPr>
              <a:t>③从光屏上可以准确得出像与物的</a:t>
            </a:r>
            <a:r>
              <a:rPr lang="en-US" altLang="zh-CN" sz="2800" dirty="0">
                <a:latin typeface="+mn-ea"/>
              </a:rPr>
              <a:t>____________</a:t>
            </a:r>
            <a:r>
              <a:rPr lang="zh-CN" altLang="zh-CN" sz="2800" dirty="0">
                <a:latin typeface="+mn-ea"/>
              </a:rPr>
              <a:t>关系。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4" y="1628015"/>
            <a:ext cx="7014610" cy="2065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29462" y="44960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像距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68853" y="49066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稳定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7202" y="53342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1062126"/>
            <a:ext cx="816181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(2)</a:t>
            </a:r>
            <a:r>
              <a:rPr lang="zh-CN" altLang="zh-CN" sz="2800" dirty="0">
                <a:latin typeface="+mn-ea"/>
              </a:rPr>
              <a:t>完成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探究凸透镜成像的规律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实验后，还可以更换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或增加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实验器材进行拓展探究。请仿照示例写出两种不同方案。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5964" y="2404207"/>
          <a:ext cx="8729436" cy="434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45"/>
                <a:gridCol w="3969327"/>
                <a:gridCol w="3927764"/>
              </a:tblGrid>
              <a:tr h="72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更换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或增加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实验器材及操作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探究的问题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示例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用黑色纸片遮挡凸透镜的一部分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探究凸透镜没被遮挡部分的成像情况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①______________________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zh-CN" altLang="zh-CN" sz="2400" kern="100" dirty="0" smtClean="0">
                        <a:effectLst/>
                        <a:latin typeface="宋体" panose="02010600030101010101" pitchFamily="2" charset="-122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zh-CN" altLang="zh-CN" sz="2400" kern="100" dirty="0" smtClean="0">
                        <a:effectLst/>
                        <a:latin typeface="宋体" panose="02010600030101010101" pitchFamily="2" charset="-122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________________________</a:t>
                      </a:r>
                      <a:endParaRPr lang="zh-CN" altLang="zh-CN" sz="2400" kern="100" dirty="0" smtClean="0">
                        <a:effectLst/>
                        <a:latin typeface="宋体" panose="02010600030101010101" pitchFamily="2" charset="-122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101436" y="3862231"/>
            <a:ext cx="3678382" cy="12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更换厚度更大的凸透镜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62943" y="3862231"/>
            <a:ext cx="367838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探究焦距变化对成像的影响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1436" y="5277341"/>
            <a:ext cx="367838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将近视眼镜放在凸透镜前面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55270" y="5312863"/>
            <a:ext cx="3678382" cy="12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探究近视眼的矫正原理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光在同种均匀介质中的传播特点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165" y="913135"/>
            <a:ext cx="8275078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1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．光的直线传播、光的反射和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折射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7232" y="1503456"/>
          <a:ext cx="8267668" cy="4783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18"/>
                <a:gridCol w="6381750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光的直线传播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7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示意图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规律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沿直线传播。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光的传播速度：光在真空中的传播速度约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。光在其他物质中的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传播速度</a:t>
                      </a:r>
                      <a:endParaRPr lang="en-US" sz="2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真空中的传播速度。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小孔成像、影子、日食、月食、激光准直、形影不离、坐井观天、一叶障目、立竿见影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 descr="C:\Documents and Settings\Administrator\桌面\pai\正文pai\2018XD-1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31805"/>
            <a:ext cx="2290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6"/>
          <p:cNvSpPr txBox="1"/>
          <p:nvPr/>
        </p:nvSpPr>
        <p:spPr>
          <a:xfrm>
            <a:off x="3128327" y="3776476"/>
            <a:ext cx="243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同种均匀介质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2213927" y="4473422"/>
            <a:ext cx="161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3×10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2483487" y="4869549"/>
            <a:ext cx="92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sz="24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9732" y="1169673"/>
            <a:ext cx="8291830" cy="181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】阳光灿烂的日子，在茂密的树林下，常能在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地上见到许多圆形的光斑，这些光斑是（   ）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太阳的虚像     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太阳的实像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C.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树叶的影子      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树叶的实像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918573" y="1591475"/>
            <a:ext cx="6461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3453" y="3349310"/>
            <a:ext cx="835279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dirty="0" smtClean="0"/>
              <a:t>晴天</a:t>
            </a:r>
            <a:r>
              <a:rPr lang="zh-CN" altLang="zh-CN" sz="2800" dirty="0"/>
              <a:t>在茂密树荫的地面上，常会看到许多圆形的光斑，这些光斑是由于光沿直线传播，通过小孔成的太阳的实像。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8772" y="4946047"/>
            <a:ext cx="8352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光斑是太阳经过树叶缝隙形成的像，树叶缝隙就是小孔，所成的是太阳的实像，属于光沿直线传播的应用。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3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15755"/>
            <a:ext cx="8385432" cy="53056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1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．下列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现象中，对应的物理知识是“光的直线传播”的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是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zh-CN" sz="2400" dirty="0">
                <a:latin typeface="+mn-ea"/>
              </a:rPr>
              <a:t>　　</a:t>
            </a:r>
            <a:r>
              <a:rPr lang="en-US" altLang="zh-CN" sz="2400" dirty="0">
                <a:latin typeface="+mn-ea"/>
              </a:rPr>
              <a:t>)</a:t>
            </a:r>
            <a:endParaRPr lang="zh-CN" altLang="zh-CN" sz="24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．射击瞄准时要做到“三点一线”  </a:t>
            </a:r>
            <a:endParaRPr lang="en-US" altLang="zh-CN" sz="2400" dirty="0" smtClean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．游泳池注水后，看上去好像变浅了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C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．在平静的湖面可以看到蓝天白云  </a:t>
            </a:r>
            <a:endParaRPr lang="en-US" altLang="zh-CN" sz="2400" dirty="0" smtClean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+mn-ea"/>
                <a:cs typeface="方正静蕾简体" panose="03000509000000000000" pitchFamily="65" charset="-122"/>
              </a:rPr>
              <a:t>D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．太阳光经过三棱镜后可以产生彩色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光带</a:t>
            </a:r>
            <a:endParaRPr lang="en-US" altLang="zh-CN" sz="2400" dirty="0" smtClean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+mn-ea"/>
              </a:rPr>
              <a:t>2</a:t>
            </a:r>
            <a:r>
              <a:rPr lang="zh-CN" altLang="zh-CN" sz="2400" dirty="0">
                <a:latin typeface="+mn-ea"/>
              </a:rPr>
              <a:t>．</a:t>
            </a:r>
            <a:r>
              <a:rPr lang="en-US" altLang="zh-CN" sz="2400" dirty="0">
                <a:latin typeface="+mn-ea"/>
              </a:rPr>
              <a:t>(2019·</a:t>
            </a:r>
            <a:r>
              <a:rPr lang="zh-CN" altLang="zh-CN" sz="2400" dirty="0">
                <a:latin typeface="+mn-ea"/>
              </a:rPr>
              <a:t>包头市</a:t>
            </a:r>
            <a:r>
              <a:rPr lang="en-US" altLang="zh-CN" sz="2400" dirty="0">
                <a:latin typeface="+mn-ea"/>
              </a:rPr>
              <a:t>)</a:t>
            </a:r>
            <a:r>
              <a:rPr lang="zh-CN" altLang="zh-CN" sz="2400" dirty="0">
                <a:latin typeface="+mn-ea"/>
              </a:rPr>
              <a:t>与</a:t>
            </a:r>
            <a:r>
              <a:rPr lang="en-US" altLang="zh-CN" sz="2400" dirty="0">
                <a:latin typeface="+mn-ea"/>
              </a:rPr>
              <a:t>“</a:t>
            </a:r>
            <a:r>
              <a:rPr lang="zh-CN" altLang="zh-CN" sz="2400" dirty="0">
                <a:latin typeface="+mn-ea"/>
              </a:rPr>
              <a:t>立竿见影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现象原理相同的是</a:t>
            </a:r>
            <a:r>
              <a:rPr lang="en-US" altLang="zh-CN" sz="2400" dirty="0">
                <a:latin typeface="+mn-ea"/>
              </a:rPr>
              <a:t>(</a:t>
            </a:r>
            <a:r>
              <a:rPr lang="zh-CN" altLang="zh-CN" sz="2400" dirty="0">
                <a:latin typeface="+mn-ea"/>
              </a:rPr>
              <a:t>　　</a:t>
            </a:r>
            <a:r>
              <a:rPr lang="en-US" altLang="zh-CN" sz="2400" dirty="0">
                <a:latin typeface="+mn-ea"/>
              </a:rPr>
              <a:t>)</a:t>
            </a:r>
            <a:endParaRPr lang="zh-CN" altLang="zh-CN" sz="2400" dirty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+mn-ea"/>
              </a:rPr>
              <a:t>A</a:t>
            </a:r>
            <a:r>
              <a:rPr lang="zh-CN" altLang="zh-CN" sz="2400" dirty="0">
                <a:latin typeface="+mn-ea"/>
              </a:rPr>
              <a:t>．平静湖边，倒影可见</a:t>
            </a:r>
            <a:r>
              <a:rPr lang="en-US" altLang="zh-CN" sz="2400" dirty="0">
                <a:latin typeface="+mn-ea"/>
              </a:rPr>
              <a:t>  B</a:t>
            </a:r>
            <a:r>
              <a:rPr lang="zh-CN" altLang="zh-CN" sz="2400" dirty="0">
                <a:latin typeface="+mn-ea"/>
              </a:rPr>
              <a:t>．山间小溪，清澈见底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+mn-ea"/>
              </a:rPr>
              <a:t>C</a:t>
            </a:r>
            <a:r>
              <a:rPr lang="zh-CN" altLang="zh-CN" sz="2400" dirty="0">
                <a:latin typeface="+mn-ea"/>
              </a:rPr>
              <a:t>．林荫树下，光斑点点</a:t>
            </a:r>
            <a:r>
              <a:rPr lang="en-US" altLang="zh-CN" sz="2400" dirty="0">
                <a:latin typeface="+mn-ea"/>
              </a:rPr>
              <a:t>  D</a:t>
            </a:r>
            <a:r>
              <a:rPr lang="zh-CN" altLang="zh-CN" sz="2400" dirty="0">
                <a:latin typeface="+mn-ea"/>
              </a:rPr>
              <a:t>．雨过天晴，彩虹</a:t>
            </a:r>
            <a:r>
              <a:rPr lang="zh-CN" altLang="zh-CN" sz="2400" dirty="0" smtClean="0">
                <a:latin typeface="+mn-ea"/>
              </a:rPr>
              <a:t>出现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．光在同种均匀介质中是沿</a:t>
            </a:r>
            <a:r>
              <a:rPr lang="zh-CN" altLang="en-US" sz="24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传播的，光在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真空中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的传播速度是</a:t>
            </a:r>
            <a:r>
              <a:rPr lang="zh-CN" altLang="en-US" sz="24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en-US" altLang="zh-CN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10 s</a:t>
            </a:r>
            <a:r>
              <a:rPr lang="zh-CN" altLang="en-US" sz="24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内传播的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距离为</a:t>
            </a:r>
            <a:r>
              <a:rPr lang="zh-CN" altLang="en-US" sz="24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338" y="17725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7840983" y="40862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9" name="TextBox 16"/>
          <p:cNvSpPr txBox="1"/>
          <p:nvPr/>
        </p:nvSpPr>
        <p:spPr>
          <a:xfrm>
            <a:off x="4110781" y="5513264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</a:t>
            </a:r>
          </a:p>
        </p:txBody>
      </p:sp>
      <p:sp>
        <p:nvSpPr>
          <p:cNvPr id="20" name="矩形 19"/>
          <p:cNvSpPr/>
          <p:nvPr/>
        </p:nvSpPr>
        <p:spPr>
          <a:xfrm>
            <a:off x="1421462" y="5974929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3×10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8 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m/s</a:t>
            </a:r>
            <a:endParaRPr lang="zh-CN" altLang="en-US" sz="16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26551" y="597493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3×10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9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 m</a:t>
            </a:r>
            <a:endParaRPr lang="zh-CN" altLang="en-US" sz="16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952500"/>
            <a:ext cx="8680450" cy="48372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36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．通过小孔所成的像一定是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倒立的  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放大的  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等大的  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缩小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5.自然界中有许多有趣的光现象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，下列光现象中，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属于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光沿直线传播的是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</a:p>
          <a:p>
            <a:pPr>
              <a:lnSpc>
                <a:spcPts val="36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A.空游泳池中注水后，看起来变浅了</a:t>
            </a:r>
          </a:p>
          <a:p>
            <a:pPr>
              <a:lnSpc>
                <a:spcPts val="36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B.平静的湖面上倒映着岸边的景物</a:t>
            </a:r>
          </a:p>
          <a:p>
            <a:pPr>
              <a:lnSpc>
                <a:spcPts val="36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C.开凿隧道时，工人们用激光束引导掘进机</a:t>
            </a:r>
          </a:p>
          <a:p>
            <a:pPr>
              <a:lnSpc>
                <a:spcPts val="36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D.雨后的天空中，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出现了一道彩虹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4899025" y="1386904"/>
            <a:ext cx="79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3927475" y="3293226"/>
            <a:ext cx="79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50328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盐城市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所示，下列由光的直线传播形成的现象是</a:t>
            </a:r>
            <a:r>
              <a:rPr sz="2800" dirty="0" smtClean="0">
                <a:latin typeface="+mn-ea"/>
                <a:cs typeface="方正静蕾简体" panose="03000509000000000000" pitchFamily="65" charset="-122"/>
              </a:rPr>
              <a:t>（   </a:t>
            </a:r>
            <a:r>
              <a:rPr lang="en-US" sz="2800" dirty="0" smtClean="0">
                <a:latin typeface="+mn-ea"/>
                <a:cs typeface="方正静蕾简体" panose="03000509000000000000" pitchFamily="65" charset="-122"/>
              </a:rPr>
              <a:t>   </a:t>
            </a:r>
            <a:r>
              <a:rPr sz="2800" dirty="0" smtClean="0">
                <a:latin typeface="+mn-ea"/>
                <a:cs typeface="方正静蕾简体" panose="03000509000000000000" pitchFamily="65" charset="-122"/>
              </a:rPr>
              <a:t>）</a:t>
            </a:r>
            <a:endParaRPr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sz="2800" dirty="0"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3123224" y="1736898"/>
            <a:ext cx="79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77" y="2455741"/>
            <a:ext cx="2970948" cy="1917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81" y="2440023"/>
            <a:ext cx="2829474" cy="19334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946" y="4596274"/>
            <a:ext cx="2271439" cy="18941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881" y="4584487"/>
            <a:ext cx="2719439" cy="1886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681485"/>
            <a:ext cx="850328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7．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光现象，下列说法正确的是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  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．漫反射不遵守光的反射定律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．验钞机利用红外线辨别钞票的真伪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．开凿隧道时用激光束引导掘进机，利用了光的直线传播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．自行车的尾灯是靠光的折射来引起后方车辆司机注意的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5976257" y="1681485"/>
            <a:ext cx="790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光的反射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987078"/>
            <a:ext cx="8292465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2-10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示现象中，由于光的反射形成的是（   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手影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B.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湖中倒影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笔“折断”了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日食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894536" y="1383331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2998" y="3853876"/>
            <a:ext cx="8413245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手影是由光沿直线传播形成的，不符合题意；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平静的水面相当于平面镜，湖中倒影是平面镜成像现象，故属于光的反射，符合题意；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笔在水面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折断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是由于光从水中通过空气进入人的眼睛时，光线的传播方向发生改变而形成的虚像，故属于光的折射现象，不符合题意；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日食的形成是由于太阳、地球、月亮在同一直线上，月亮在中间挡住太阳光而形成的，属于光的直线传播，不符合题意。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9" y="1979243"/>
            <a:ext cx="1382960" cy="116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67" y="1979243"/>
            <a:ext cx="1399933" cy="11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85" y="1979243"/>
            <a:ext cx="1158096" cy="1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41" y="1948547"/>
            <a:ext cx="1232402" cy="123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292998" y="3853876"/>
            <a:ext cx="848732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思维点拨：</a:t>
            </a:r>
            <a:r>
              <a:rPr lang="zh-CN" altLang="zh-CN" sz="2800" dirty="0"/>
              <a:t>影子、小孔成像、树下的光斑、日晷、日食和月食等是光的直线传播形成的现象；倒影、照镜子、潜望镜观物等是光的反射原理形成的现象；透镜成像、看水下的物体变浅，光在不均匀介质中不沿直线传播等是光的折射原理形成的现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3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189355"/>
            <a:ext cx="843216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．下列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现象中，由光的反射形成的是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．小孔成像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．立竿见影 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．海市蜃楼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．水中倒影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乐山市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9</a:t>
            </a:r>
            <a:r>
              <a:rPr lang="zh-CN" altLang="zh-CN" sz="2800" dirty="0">
                <a:latin typeface="+mn-ea"/>
              </a:rPr>
              <a:t>所示现象中，属于光的反射</a:t>
            </a:r>
            <a:r>
              <a:rPr lang="zh-CN" altLang="zh-CN" sz="2800" dirty="0" smtClean="0">
                <a:latin typeface="+mn-ea"/>
              </a:rPr>
              <a:t>的</a:t>
            </a:r>
            <a:r>
              <a:rPr lang="zh-CN" altLang="en-US" sz="2800" dirty="0" smtClean="0">
                <a:latin typeface="+mn-ea"/>
              </a:rPr>
              <a:t>是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(   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6358897" y="118935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5208" y="313091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0" y="3777950"/>
            <a:ext cx="3290150" cy="20684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020" y="3768678"/>
            <a:ext cx="1679782" cy="21101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178" y="3768679"/>
            <a:ext cx="1658957" cy="21101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135" y="3777950"/>
            <a:ext cx="2311435" cy="177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40665" y="1060763"/>
            <a:ext cx="8663940" cy="5747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黑暗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的房间里有两盏电灯，只有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一盏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灯点亮，但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人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看到未点亮的灯泡。以下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对于“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看到未点亮灯泡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画的光路图，正确的是（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                     B         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                     D</a:t>
            </a:r>
          </a:p>
          <a:p>
            <a:pPr algn="ctr"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2-10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1984" y="24665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D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5" y="2989721"/>
            <a:ext cx="1854994" cy="137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84" y="2960479"/>
            <a:ext cx="1858237" cy="137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0" y="4562776"/>
            <a:ext cx="1993964" cy="14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95" y="4562776"/>
            <a:ext cx="2011547" cy="14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26196" y="1247800"/>
            <a:ext cx="866394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明和妈妈一同来到了湖边散步，岸上拉着母子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俩 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长长的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影子，湖中柳影摇曳，小明指着自己的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影子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对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妈妈说这是光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形成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的，又指着湖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柳树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的倒影说这是光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形成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．成语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“杯弓蛇影”和“如影随形”中的“影”与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我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们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所学的光学知识有关，前者是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形成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，后者是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形成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2403" y="2598245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直线传播</a:t>
            </a:r>
          </a:p>
        </p:txBody>
      </p:sp>
      <p:sp>
        <p:nvSpPr>
          <p:cNvPr id="10" name="矩形 9"/>
          <p:cNvSpPr/>
          <p:nvPr/>
        </p:nvSpPr>
        <p:spPr>
          <a:xfrm>
            <a:off x="4590424" y="322216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反射</a:t>
            </a:r>
          </a:p>
        </p:txBody>
      </p:sp>
      <p:sp>
        <p:nvSpPr>
          <p:cNvPr id="12" name="矩形 11"/>
          <p:cNvSpPr/>
          <p:nvPr/>
        </p:nvSpPr>
        <p:spPr>
          <a:xfrm>
            <a:off x="6266556" y="510340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光的反射</a:t>
            </a:r>
          </a:p>
        </p:txBody>
      </p:sp>
      <p:sp>
        <p:nvSpPr>
          <p:cNvPr id="16" name="矩形 15"/>
          <p:cNvSpPr/>
          <p:nvPr/>
        </p:nvSpPr>
        <p:spPr>
          <a:xfrm>
            <a:off x="3147721" y="5776926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光的直线传播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165" y="913135"/>
            <a:ext cx="8275078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1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．光的直线传播、光的反射和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折射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7232" y="1417731"/>
          <a:ext cx="8267668" cy="5263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18"/>
                <a:gridCol w="6381750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光的反射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7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示意图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规律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的反射定律：反射光线、入射光线和法线都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反射光线和入射光线分别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位于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两侧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反射角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入射角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反射现象中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路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反射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分类：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两种。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玻璃幕墙造成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光污染</a:t>
                      </a: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属镜面反射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倒影、平面镜成像、幕墙反光、镜花水月、水中捞月、波光粼粼、杯弓蛇影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3418143" y="3941147"/>
            <a:ext cx="214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同一平面内</a:t>
            </a:r>
          </a:p>
        </p:txBody>
      </p:sp>
      <p:pic>
        <p:nvPicPr>
          <p:cNvPr id="2050" name="Picture 2" descr="C:\Documents and Settings\Administrator\桌面\pai\正文pai\2018XD-14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67" y="1997220"/>
            <a:ext cx="2483009" cy="148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9376" y="4307346"/>
            <a:ext cx="94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法线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6107138" y="4307346"/>
            <a:ext cx="94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5787867" y="4685090"/>
            <a:ext cx="940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可逆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867843" y="5028574"/>
            <a:ext cx="164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镜面反射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343219" y="5022030"/>
            <a:ext cx="164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漫反射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40665" y="977578"/>
            <a:ext cx="8663940" cy="43242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zh-CN" altLang="en-US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>
              <a:lnSpc>
                <a:spcPts val="3660"/>
              </a:lnSpc>
            </a:pP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．目前城市的光污染越来越严重，白亮污染是较普遍的一类光污染。在强烈阳光的照射下，许多建筑物的玻璃幕墙、釉面瓷砖、磨光大理石等装饰材料，都能造成白亮污染。形成白亮污染的主要原因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我们能从不同方向看到本身不发光的物体，是由于物体对光发生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了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以上两空均选填“镜面反射”或“漫反射”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33980" y="326268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镜面反射</a:t>
            </a:r>
          </a:p>
        </p:txBody>
      </p:sp>
      <p:sp>
        <p:nvSpPr>
          <p:cNvPr id="12" name="矩形 11"/>
          <p:cNvSpPr/>
          <p:nvPr/>
        </p:nvSpPr>
        <p:spPr>
          <a:xfrm>
            <a:off x="2004855" y="418741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漫反射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16598" y="561629"/>
            <a:ext cx="8589645" cy="5747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zh-CN" altLang="en-US" sz="2800" b="1" dirty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7.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（2016·福州市）小亮用如图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2-1</a:t>
            </a:r>
            <a:r>
              <a:rPr 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所示的装置探究</a:t>
            </a:r>
            <a:endParaRPr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“光的反射规律”。</a:t>
            </a:r>
          </a:p>
          <a:p>
            <a:pPr>
              <a:lnSpc>
                <a:spcPts val="36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（1）图中反射角是</a:t>
            </a:r>
            <a:r>
              <a:rPr 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度。 </a:t>
            </a:r>
          </a:p>
          <a:p>
            <a:pPr>
              <a:lnSpc>
                <a:spcPts val="36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（2）将纸板B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向后折一定的角</a:t>
            </a:r>
            <a:endParaRPr 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度，在纸板</a:t>
            </a:r>
            <a:r>
              <a:rPr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B上</a:t>
            </a:r>
            <a:r>
              <a:rPr 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</a:t>
            </a:r>
            <a:endParaRPr 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填</a:t>
            </a:r>
            <a:r>
              <a:rPr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“能”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或“</a:t>
            </a:r>
            <a:r>
              <a:rPr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不能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”）</a:t>
            </a:r>
            <a:endParaRPr 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看到反射光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>
              <a:lnSpc>
                <a:spcPts val="36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（3）让入射光线EO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靠近法线</a:t>
            </a:r>
            <a:endParaRPr 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ON</a:t>
            </a:r>
            <a:r>
              <a:rPr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则反射角会变小</a:t>
            </a:r>
            <a:r>
              <a:rPr 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sz="28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选填“变大”</a:t>
            </a:r>
            <a:r>
              <a:rPr sz="2800" dirty="0" err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endParaRPr 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变小”）。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3679743" y="2380383"/>
            <a:ext cx="542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40</a:t>
            </a:r>
          </a:p>
        </p:txBody>
      </p:sp>
      <p:sp>
        <p:nvSpPr>
          <p:cNvPr id="2" name="矩形 1"/>
          <p:cNvSpPr/>
          <p:nvPr/>
        </p:nvSpPr>
        <p:spPr>
          <a:xfrm>
            <a:off x="3679743" y="3301074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</a:t>
            </a:r>
          </a:p>
        </p:txBody>
      </p:sp>
      <p:sp>
        <p:nvSpPr>
          <p:cNvPr id="3" name="矩形 2"/>
          <p:cNvSpPr/>
          <p:nvPr/>
        </p:nvSpPr>
        <p:spPr>
          <a:xfrm>
            <a:off x="4824533" y="5125818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变小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10" y="2137899"/>
            <a:ext cx="3818801" cy="2848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平面镜成像的规律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1870731"/>
            <a:ext cx="8292465" cy="14992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】小明同学站在衣柜的穿衣镜前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 m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他能在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镜中成像是光的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形成的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像与他相距为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;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若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他逐渐远离穿衣镜时，镜中像的大小将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9222" y="3508665"/>
            <a:ext cx="8352790" cy="151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平面镜成像是由于光的反射形成的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它所成像的特点是正立、等大的虚像，且等距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即像与物是关于平面镜“对称”的。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3011965" y="2295581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反射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40278" y="2324157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m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56134" y="2747361"/>
            <a:ext cx="897890" cy="79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499222" y="5442275"/>
            <a:ext cx="835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考查平面镜成像的特点、原理、现象。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 animBg="1"/>
      <p:bldP spid="3" grpId="0"/>
      <p:bldP spid="4" grpId="0"/>
      <p:bldP spid="5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008369"/>
            <a:ext cx="866394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新疆维吾尔自治区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下列光学仪器或日常用品中，能够成与物体大小相等的虚像的是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．穿衣镜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B</a:t>
            </a:r>
            <a:r>
              <a:rPr lang="zh-CN" altLang="zh-CN" sz="2800" dirty="0">
                <a:latin typeface="+mn-ea"/>
              </a:rPr>
              <a:t>．老花镜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C</a:t>
            </a:r>
            <a:r>
              <a:rPr lang="zh-CN" altLang="zh-CN" sz="2800" dirty="0">
                <a:latin typeface="+mn-ea"/>
              </a:rPr>
              <a:t>．显微镜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D</a:t>
            </a:r>
            <a:r>
              <a:rPr lang="zh-CN" altLang="zh-CN" sz="2800" dirty="0">
                <a:latin typeface="+mn-ea"/>
              </a:rPr>
              <a:t>．</a:t>
            </a:r>
            <a:r>
              <a:rPr lang="zh-CN" altLang="zh-CN" sz="2800" dirty="0" smtClean="0">
                <a:latin typeface="+mn-ea"/>
              </a:rPr>
              <a:t>望远镜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 “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小荷才露尖尖角，早有蜻蜓立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上头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。”现有一蜻蜓立于距水面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0.6 m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处的荷尖上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，池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中水深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2 m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，则蜻蜓在水中的像距水面（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   A.2 m      B.1.4 m     C.0.6 m   D.2.6 m</a:t>
            </a:r>
            <a:endParaRPr lang="zh-CN" altLang="en-US" sz="28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4129" y="174312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87966" y="5013843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30618" y="1294399"/>
            <a:ext cx="8328025" cy="49423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自贡市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平面镜成像特点及其应用中有以下说法，判断正确的是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14000"/>
              </a:lnSpc>
            </a:pPr>
            <a:r>
              <a:rPr lang="zh-CN" altLang="zh-CN" sz="2800" dirty="0">
                <a:latin typeface="+mn-ea"/>
              </a:rPr>
              <a:t>①平面镜所成的是等大的虚像　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latin typeface="+mn-ea"/>
              </a:rPr>
              <a:t>②</a:t>
            </a:r>
            <a:r>
              <a:rPr lang="zh-CN" altLang="zh-CN" sz="2800" dirty="0">
                <a:latin typeface="+mn-ea"/>
              </a:rPr>
              <a:t>医生为病人检查牙齿时，放在口腔中的内窥镜是平面镜　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latin typeface="+mn-ea"/>
              </a:rPr>
              <a:t>③</a:t>
            </a:r>
            <a:r>
              <a:rPr lang="zh-CN" altLang="zh-CN" sz="2800" dirty="0">
                <a:latin typeface="+mn-ea"/>
              </a:rPr>
              <a:t>为了扩大视野，在道路弯道处安装一块大的平面镜　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14000"/>
              </a:lnSpc>
            </a:pPr>
            <a:r>
              <a:rPr lang="en-US" altLang="zh-CN" sz="2800" dirty="0" smtClean="0">
                <a:latin typeface="+mn-ea"/>
              </a:rPr>
              <a:t>④</a:t>
            </a:r>
            <a:r>
              <a:rPr lang="zh-CN" altLang="zh-CN" sz="2800" dirty="0">
                <a:latin typeface="+mn-ea"/>
              </a:rPr>
              <a:t>探究平面镜成像特点时通常选用较薄的透明玻璃板进行实验</a:t>
            </a:r>
          </a:p>
          <a:p>
            <a:pPr>
              <a:lnSpc>
                <a:spcPct val="114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①②③④</a:t>
            </a:r>
            <a:r>
              <a:rPr lang="zh-CN" altLang="zh-CN" sz="2800" dirty="0">
                <a:latin typeface="+mn-ea"/>
              </a:rPr>
              <a:t>都正确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   B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①②③</a:t>
            </a:r>
            <a:r>
              <a:rPr lang="zh-CN" altLang="zh-CN" sz="2800" dirty="0">
                <a:latin typeface="+mn-ea"/>
              </a:rPr>
              <a:t>正确，④错误</a:t>
            </a:r>
          </a:p>
          <a:p>
            <a:pPr>
              <a:lnSpc>
                <a:spcPct val="114000"/>
              </a:lnSpc>
            </a:pPr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．①④正确，②③错误</a:t>
            </a:r>
            <a:r>
              <a:rPr lang="en-US" altLang="zh-CN" sz="2800" dirty="0">
                <a:latin typeface="+mn-ea"/>
              </a:rPr>
              <a:t>  D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①②④</a:t>
            </a:r>
            <a:r>
              <a:rPr lang="zh-CN" altLang="zh-CN" sz="2800" dirty="0">
                <a:latin typeface="+mn-ea"/>
              </a:rPr>
              <a:t>正确，③错误</a:t>
            </a:r>
          </a:p>
        </p:txBody>
      </p:sp>
      <p:sp>
        <p:nvSpPr>
          <p:cNvPr id="4" name="矩形 3"/>
          <p:cNvSpPr/>
          <p:nvPr/>
        </p:nvSpPr>
        <p:spPr>
          <a:xfrm>
            <a:off x="4472454" y="18002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255" y="1218256"/>
            <a:ext cx="8328025" cy="9832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舟山市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下列是观察对岸的树木在水中倒影的光路图，正确的是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4144" y="170922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61" y="2232443"/>
            <a:ext cx="2152127" cy="2336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208" y="2143626"/>
            <a:ext cx="2138462" cy="2425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436" y="4504346"/>
            <a:ext cx="2199952" cy="2343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062" y="4503012"/>
            <a:ext cx="2254608" cy="232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380" y="1248410"/>
            <a:ext cx="8432165" cy="55040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r>
              <a:rPr lang="zh-CN" altLang="en-US" sz="2800" b="1" dirty="0">
                <a:solidFill>
                  <a:srgbClr val="005188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能力提升</a:t>
            </a:r>
            <a:endParaRPr lang="zh-CN" altLang="en-US" sz="2800" b="1" dirty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  <a:p>
            <a:pPr fontAlgn="auto">
              <a:lnSpc>
                <a:spcPts val="38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如图2-1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将平面镜和铅笔竖直放置在水平桌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面上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，下列说法正确的是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A.铅笔水平向右移动时，它的像将变小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B.平面镜竖直向上移动时，铅笔的像也将向上移动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C.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若改用一块较小的平面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镜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，铅笔的像将变小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若铅笔按图示箭头方向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转过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45°，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铅笔将与它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的像垂直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660"/>
              </a:lnSpc>
            </a:pP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80973" y="2215198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71" y="3828647"/>
            <a:ext cx="4264417" cy="2607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380" y="1248410"/>
            <a:ext cx="8206105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2-14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所示，玉林园博园的彩虹桥桥面距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湖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面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米，它的“倒影”距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桥面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2-14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示是从平面镜中看到的挂钟，挂钟显示的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实际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时间是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94156" y="17716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6</a:t>
            </a:r>
          </a:p>
        </p:txBody>
      </p:sp>
      <p:sp>
        <p:nvSpPr>
          <p:cNvPr id="12" name="矩形 11"/>
          <p:cNvSpPr/>
          <p:nvPr/>
        </p:nvSpPr>
        <p:spPr>
          <a:xfrm>
            <a:off x="2269409" y="2752372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7：25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103" y="3642969"/>
            <a:ext cx="51435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380" y="1248410"/>
            <a:ext cx="8009775" cy="3222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娇上学出门前照一下镜子正衣冠，当她从距平面镜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 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处以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 m/s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的速度向平面镜靠近时，她在平面镜中的像的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大小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选填“变大”“变小”或“不变”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；她在平面镜中的像相对于她的速度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m/s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7551" y="2598299"/>
            <a:ext cx="94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28676" y="3861161"/>
            <a:ext cx="948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165" y="913135"/>
            <a:ext cx="8275078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400" dirty="0">
                <a:latin typeface="+mn-ea"/>
                <a:cs typeface="方正静蕾简体" panose="03000509000000000000" pitchFamily="65" charset="-122"/>
              </a:rPr>
              <a:t>1</a:t>
            </a:r>
            <a:r>
              <a:rPr lang="zh-CN" altLang="en-US" sz="2400" dirty="0">
                <a:latin typeface="+mn-ea"/>
                <a:cs typeface="方正静蕾简体" panose="03000509000000000000" pitchFamily="65" charset="-122"/>
              </a:rPr>
              <a:t>．光的直线传播、光的反射和</a:t>
            </a:r>
            <a:r>
              <a:rPr lang="zh-CN" altLang="en-US" sz="2400" dirty="0" smtClean="0">
                <a:latin typeface="+mn-ea"/>
                <a:cs typeface="方正静蕾简体" panose="03000509000000000000" pitchFamily="65" charset="-122"/>
              </a:rPr>
              <a:t>折射</a:t>
            </a:r>
            <a:endParaRPr lang="zh-CN" altLang="en-US" sz="2400" dirty="0">
              <a:latin typeface="+mn-ea"/>
              <a:cs typeface="方正静蕾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57232" y="1393977"/>
          <a:ext cx="8267668" cy="5354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5918"/>
                <a:gridCol w="6381750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光的折射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7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示意图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规律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光的折射定律：光从空气斜射入水中或其他介质中时，折射光线向法线方向偏折，折射角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入射角。当入射角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时，折射角也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。当光从空气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射入水中或其他介质中时，传播方向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在折射现象中，光路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alt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例子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水底变浅、海市蜃楼、雨后彩虹、杯中“断笔”、光的色散、放大镜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2737803" y="429815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</a:p>
        </p:txBody>
      </p:sp>
      <p:pic>
        <p:nvPicPr>
          <p:cNvPr id="3074" name="Picture 2" descr="C:\Documents and Settings\Administrator\桌面\pai\正文pai\2018XD-15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03" y="1965130"/>
            <a:ext cx="2014537" cy="16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57278" y="433994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987516" y="470873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5785136" y="470873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垂直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5785136" y="508270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5640229" y="5464010"/>
            <a:ext cx="1034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23734" y="1061035"/>
            <a:ext cx="8206105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(2019·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德州市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利用图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甲装置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探究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平面镜成像的特点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：在水平桌面上铺一张白纸，再将玻璃板竖立在白纸上，把一支点燃的蜡烛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放在玻璃板前面，再拿一支外形完全相同但不点燃的蜡烛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竖立在玻璃板后面移动，直到看上去它跟蜡烛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的像完全重合。</a:t>
            </a:r>
            <a:endParaRPr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11581" y="146979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薄玻璃板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1" y="4154189"/>
            <a:ext cx="76200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3546803"/>
            <a:ext cx="8206105" cy="32932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光屏放在玻璃板后，无论如何移动，都不能承接到蜡烛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的像，说明平面镜所成的像是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像。</a:t>
            </a:r>
          </a:p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乙是小强某次测量蜡烛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到平面镜的距离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____________cm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；将蜡烛靠近玻璃板，像的大小将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选填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变大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”“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变小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不变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”)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将玻璃板向左倾斜，如图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丙所示，观察到蜡烛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的像的大致位置在图中的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选填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或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”)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处</a:t>
            </a:r>
            <a:r>
              <a:rPr lang="zh-CN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6312546" y="388770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</a:t>
            </a:r>
            <a:endParaRPr 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3" y="1108403"/>
            <a:ext cx="7620000" cy="2438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79883" y="467018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3.50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8853" y="506880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1164" y="588526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②</a:t>
            </a:r>
            <a:endParaRPr 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光的折射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6797" y="1234613"/>
            <a:ext cx="8655050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】关于光的折射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下列说法中错误的是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．光从一种介质进入另一种介质时传播方向一定改变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．光从水中斜射入空气中时折射角大于入射角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．光从空气中斜射入水中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入射角增大时，折射角也 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增大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但总小于入射角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．折射光路是可逆的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7927" y="4173879"/>
            <a:ext cx="8352790" cy="1041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800" dirty="0"/>
              <a:t>光从一种介质垂直入射进入另一种介质，方向不改变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3246" y="12344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353453" y="5307193"/>
            <a:ext cx="8352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光从一种介质进入另一种介质，垂直入射时不发生折射，只有斜射入时才发生折射，且</a:t>
            </a:r>
            <a:r>
              <a:rPr lang="en-US" altLang="zh-CN" sz="2800" dirty="0"/>
              <a:t>“</a:t>
            </a:r>
            <a:r>
              <a:rPr lang="zh-CN" altLang="zh-CN" sz="2800" dirty="0"/>
              <a:t>角大是空气</a:t>
            </a:r>
            <a:r>
              <a:rPr lang="en-US" altLang="zh-CN" sz="2800" dirty="0"/>
              <a:t>”</a:t>
            </a:r>
            <a:r>
              <a:rPr lang="zh-CN" altLang="zh-CN" sz="2800" dirty="0"/>
              <a:t>；折射与反射光路都是可逆的。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84076" y="870268"/>
            <a:ext cx="8663940" cy="47064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(2019·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南充市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下列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现象中属于光的折射现象的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．坐井观天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．杯弓蛇影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．海市蜃楼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．一叶障目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2-16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示的现象中，由于光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的折射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形成的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   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(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8189" y="18003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7" y="4317546"/>
            <a:ext cx="2230465" cy="2103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540" y="4339936"/>
            <a:ext cx="1969761" cy="2056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454" y="4393073"/>
            <a:ext cx="2392681" cy="2074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949" y="4421059"/>
            <a:ext cx="2253639" cy="201610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98966" y="358173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130" y="1041400"/>
            <a:ext cx="8550275" cy="104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latin typeface="+mn-ea"/>
              </a:rPr>
              <a:t> (</a:t>
            </a:r>
            <a:r>
              <a:rPr lang="en-US" altLang="zh-CN" sz="2800" dirty="0">
                <a:latin typeface="+mn-ea"/>
              </a:rPr>
              <a:t>2019·</a:t>
            </a:r>
            <a:r>
              <a:rPr lang="zh-CN" altLang="zh-CN" sz="2800" dirty="0">
                <a:latin typeface="+mn-ea"/>
              </a:rPr>
              <a:t>株洲市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/>
              <a:t>能正确表示光从室外透过窗户玻璃进入室内传播的光路图是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3191" y="15426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73" y="2079508"/>
            <a:ext cx="2183918" cy="2440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497" y="2082711"/>
            <a:ext cx="2474657" cy="24543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32" y="3971808"/>
            <a:ext cx="2082498" cy="27113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191" y="4175674"/>
            <a:ext cx="2102782" cy="2339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32" y="1260803"/>
            <a:ext cx="7853335" cy="51273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小明在岸上看见鱼在水中游玩，看到的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鱼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是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．光的反射形成的实像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．光的反射形成的虚像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．光的折射形成的实像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．光的折射形成的虚像</a:t>
            </a:r>
          </a:p>
        </p:txBody>
      </p:sp>
      <p:sp>
        <p:nvSpPr>
          <p:cNvPr id="4" name="矩形 3"/>
          <p:cNvSpPr/>
          <p:nvPr/>
        </p:nvSpPr>
        <p:spPr>
          <a:xfrm>
            <a:off x="1293280" y="243452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3870" y="1213435"/>
            <a:ext cx="8112125" cy="52937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>
                <a:latin typeface="+mn-ea"/>
              </a:rPr>
              <a:t>5</a:t>
            </a:r>
            <a:r>
              <a:rPr lang="zh-CN" altLang="zh-CN" sz="2600" dirty="0">
                <a:latin typeface="+mn-ea"/>
              </a:rPr>
              <a:t>．下列实例中，属于光的折射现象的是</a:t>
            </a:r>
            <a:r>
              <a:rPr lang="en-US" altLang="zh-CN" sz="2600" dirty="0">
                <a:latin typeface="+mn-ea"/>
              </a:rPr>
              <a:t>(</a:t>
            </a:r>
            <a:r>
              <a:rPr lang="zh-CN" altLang="zh-CN" sz="2600" dirty="0">
                <a:latin typeface="+mn-ea"/>
              </a:rPr>
              <a:t>　　</a:t>
            </a:r>
            <a:r>
              <a:rPr lang="en-US" altLang="zh-CN" sz="2600" dirty="0">
                <a:latin typeface="+mn-ea"/>
              </a:rPr>
              <a:t>)</a:t>
            </a:r>
            <a:endParaRPr lang="zh-CN" altLang="zh-CN" sz="2600" dirty="0">
              <a:latin typeface="+mn-ea"/>
            </a:endParaRPr>
          </a:p>
          <a:p>
            <a:r>
              <a:rPr lang="en-US" altLang="zh-CN" sz="2600" dirty="0" smtClean="0">
                <a:latin typeface="+mn-ea"/>
              </a:rPr>
              <a:t>    A</a:t>
            </a:r>
            <a:r>
              <a:rPr lang="zh-CN" altLang="zh-CN" sz="2600" dirty="0">
                <a:latin typeface="+mn-ea"/>
              </a:rPr>
              <a:t>．日食和月食的形成</a:t>
            </a:r>
            <a:r>
              <a:rPr lang="en-US" altLang="zh-CN" sz="2600" dirty="0">
                <a:latin typeface="+mn-ea"/>
              </a:rPr>
              <a:t>  </a:t>
            </a:r>
            <a:endParaRPr lang="en-US" altLang="zh-CN" sz="2600" dirty="0" smtClean="0">
              <a:latin typeface="+mn-ea"/>
            </a:endParaRPr>
          </a:p>
          <a:p>
            <a:r>
              <a:rPr lang="en-US" altLang="zh-CN" sz="2600" dirty="0" smtClean="0">
                <a:latin typeface="+mn-ea"/>
              </a:rPr>
              <a:t>    B</a:t>
            </a:r>
            <a:r>
              <a:rPr lang="zh-CN" altLang="zh-CN" sz="2600" dirty="0">
                <a:latin typeface="+mn-ea"/>
              </a:rPr>
              <a:t>．利用红外遥感技术监视森林火灾</a:t>
            </a:r>
          </a:p>
          <a:p>
            <a:r>
              <a:rPr lang="en-US" altLang="zh-CN" sz="2600" dirty="0" smtClean="0">
                <a:latin typeface="+mn-ea"/>
              </a:rPr>
              <a:t>    C</a:t>
            </a:r>
            <a:r>
              <a:rPr lang="zh-CN" altLang="zh-CN" sz="2600" dirty="0">
                <a:latin typeface="+mn-ea"/>
              </a:rPr>
              <a:t>．注水后的游泳池看起来池底变浅</a:t>
            </a:r>
            <a:r>
              <a:rPr lang="en-US" altLang="zh-CN" sz="2600" dirty="0">
                <a:latin typeface="+mn-ea"/>
              </a:rPr>
              <a:t>  </a:t>
            </a:r>
            <a:endParaRPr lang="en-US" altLang="zh-CN" sz="2600" dirty="0" smtClean="0">
              <a:latin typeface="+mn-ea"/>
            </a:endParaRPr>
          </a:p>
          <a:p>
            <a:r>
              <a:rPr lang="en-US" altLang="zh-CN" sz="2600" dirty="0" smtClean="0">
                <a:latin typeface="+mn-ea"/>
              </a:rPr>
              <a:t>    D</a:t>
            </a:r>
            <a:r>
              <a:rPr lang="zh-CN" altLang="zh-CN" sz="2600" dirty="0">
                <a:latin typeface="+mn-ea"/>
              </a:rPr>
              <a:t>．用平面镜改变光的传播</a:t>
            </a:r>
            <a:r>
              <a:rPr lang="zh-CN" altLang="zh-CN" sz="2600" dirty="0" smtClean="0">
                <a:latin typeface="+mn-ea"/>
              </a:rPr>
              <a:t>方向</a:t>
            </a:r>
            <a:endParaRPr lang="en-US" altLang="zh-CN" sz="2600" dirty="0" smtClean="0">
              <a:latin typeface="+mn-ea"/>
            </a:endParaRPr>
          </a:p>
          <a:p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(2017·绵阳市)如图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18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两块完全相同的直角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</a:p>
          <a:p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三角形玻璃砖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A和B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放置在同</a:t>
            </a:r>
            <a:endParaRPr lang="en-US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一水平面内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斜边平行且相</a:t>
            </a:r>
            <a:endParaRPr lang="en-US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距一定距离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一条光线从空</a:t>
            </a:r>
            <a:endParaRPr lang="en-US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气中垂直于玻璃砖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的直角</a:t>
            </a:r>
            <a:endParaRPr lang="en-US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边射入，从玻璃砖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的直角</a:t>
            </a:r>
            <a:endParaRPr lang="en-US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边射出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射出后的位置和方向可能是图中的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   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/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．光线a</a:t>
            </a:r>
            <a:r>
              <a:rPr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．光线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．光线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sz="26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sz="26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．光线d</a:t>
            </a:r>
            <a:endParaRPr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42497" y="12405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37" y="3636326"/>
            <a:ext cx="4115551" cy="19988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661251" y="5549195"/>
            <a:ext cx="4203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15390"/>
            <a:ext cx="8112125" cy="50292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威海市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黑洞是宇宙中质量很大的天体。如图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19</a:t>
            </a:r>
            <a:r>
              <a:rPr lang="zh-CN" altLang="zh-CN" sz="2800" dirty="0">
                <a:latin typeface="+mn-ea"/>
              </a:rPr>
              <a:t>所示，两恒星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、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发出的光在经过某黑洞附近时发生了弯曲之后射向地球，地球上的人类观测到恒星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的位置比原位置</a:t>
            </a:r>
            <a:r>
              <a:rPr lang="en-US" altLang="zh-CN" sz="2800" dirty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偏高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偏低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；若在黑洞的位置用一个光学元件代替它对光</a:t>
            </a:r>
            <a:r>
              <a:rPr lang="zh-CN" altLang="zh-CN" sz="2800" dirty="0" smtClean="0">
                <a:latin typeface="+mn-ea"/>
              </a:rPr>
              <a:t>的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3860"/>
              </a:lnSpc>
            </a:pPr>
            <a:r>
              <a:rPr lang="zh-CN" altLang="zh-CN" sz="2800" dirty="0" smtClean="0">
                <a:latin typeface="+mn-ea"/>
              </a:rPr>
              <a:t>作用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光学元件的</a:t>
            </a:r>
            <a:r>
              <a:rPr lang="zh-CN" altLang="zh-CN" sz="2800" dirty="0" smtClean="0">
                <a:latin typeface="+mn-ea"/>
              </a:rPr>
              <a:t>尺寸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3860"/>
              </a:lnSpc>
            </a:pPr>
            <a:r>
              <a:rPr lang="zh-CN" altLang="zh-CN" sz="2800" dirty="0" smtClean="0">
                <a:latin typeface="+mn-ea"/>
              </a:rPr>
              <a:t>可</a:t>
            </a:r>
            <a:r>
              <a:rPr lang="zh-CN" altLang="zh-CN" sz="2800" dirty="0">
                <a:latin typeface="+mn-ea"/>
              </a:rPr>
              <a:t>大于黑洞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，该</a:t>
            </a:r>
            <a:r>
              <a:rPr lang="zh-CN" altLang="zh-CN" sz="2800" dirty="0" smtClean="0">
                <a:latin typeface="+mn-ea"/>
              </a:rPr>
              <a:t>光学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ts val="3860"/>
              </a:lnSpc>
            </a:pPr>
            <a:r>
              <a:rPr lang="zh-CN" altLang="zh-CN" sz="2800" dirty="0" smtClean="0">
                <a:latin typeface="+mn-ea"/>
              </a:rPr>
              <a:t>元件</a:t>
            </a:r>
            <a:r>
              <a:rPr lang="zh-CN" altLang="zh-CN" sz="2800" dirty="0">
                <a:latin typeface="+mn-ea"/>
              </a:rPr>
              <a:t>为</a:t>
            </a:r>
            <a:r>
              <a:rPr lang="en-US" altLang="zh-CN" sz="2800" dirty="0">
                <a:latin typeface="+mn-ea"/>
              </a:rPr>
              <a:t>________</a:t>
            </a:r>
            <a:r>
              <a:rPr lang="zh-CN" altLang="zh-CN" sz="2800" dirty="0">
                <a:latin typeface="+mn-ea"/>
              </a:rPr>
              <a:t>。</a:t>
            </a:r>
          </a:p>
          <a:p>
            <a:pPr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745" y="265215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偏高</a:t>
            </a:r>
          </a:p>
        </p:txBody>
      </p:sp>
      <p:sp>
        <p:nvSpPr>
          <p:cNvPr id="16" name="矩形 15"/>
          <p:cNvSpPr/>
          <p:nvPr/>
        </p:nvSpPr>
        <p:spPr>
          <a:xfrm>
            <a:off x="1684915" y="514193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凸透镜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274" y="3800046"/>
            <a:ext cx="4617369" cy="274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15390"/>
            <a:ext cx="8112125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．如图2-2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所示的实验装置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，可以用来研究光从水中斜射到与空气的分界面时所发生的光现象。</a:t>
            </a: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（1）使入射角i在一定范围内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，会发现折</a:t>
            </a:r>
          </a:p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射角γ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(填写变化规律），且折射角</a:t>
            </a:r>
          </a:p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总是大于相应的入射角。</a:t>
            </a: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22406" y="4658503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由小变大</a:t>
            </a:r>
          </a:p>
        </p:txBody>
      </p:sp>
      <p:sp>
        <p:nvSpPr>
          <p:cNvPr id="6" name="矩形 5"/>
          <p:cNvSpPr/>
          <p:nvPr/>
        </p:nvSpPr>
        <p:spPr>
          <a:xfrm>
            <a:off x="2554466" y="5186188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由小变大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83863" y="3307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162" y="2261673"/>
            <a:ext cx="3251346" cy="248161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06127" y="4432953"/>
            <a:ext cx="8487320" cy="2028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）当入射角</a:t>
            </a:r>
            <a:r>
              <a:rPr lang="en-US" altLang="zh-CN" sz="28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i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增大到某一值时，折射角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会达到最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大值，该最大值为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）若继续增大入射角</a:t>
            </a:r>
            <a:r>
              <a:rPr lang="en-US" altLang="zh-CN" sz="2800" dirty="0" err="1">
                <a:latin typeface="宋体" panose="02010600030101010101" pitchFamily="2" charset="-122"/>
                <a:cs typeface="方正静蕾简体" panose="03000509000000000000" pitchFamily="65" charset="-122"/>
              </a:rPr>
              <a:t>i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，将会发现不再有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线，而只存在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光线。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433835" y="4935135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22" name="矩形 21"/>
          <p:cNvSpPr/>
          <p:nvPr/>
        </p:nvSpPr>
        <p:spPr>
          <a:xfrm>
            <a:off x="7208150" y="5424085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折射</a:t>
            </a:r>
          </a:p>
        </p:txBody>
      </p:sp>
      <p:sp>
        <p:nvSpPr>
          <p:cNvPr id="23" name="矩形 22"/>
          <p:cNvSpPr/>
          <p:nvPr/>
        </p:nvSpPr>
        <p:spPr>
          <a:xfrm>
            <a:off x="3582332" y="5857644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  <p:bldP spid="20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05503" y="1193880"/>
            <a:ext cx="8668310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平面镜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）平面镜成像的特点：平面镜所成的像和物的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，像和物体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相等，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像和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物体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连线与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镜面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简记：等大、等距、对称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虚像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）平面镜成像的性质：平面镜成像是由光的反射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而成的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像。平面镜除可以成像外，还可以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。如倒影、潜望镜。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）球面镜：凸面镜对光线有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作用，成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u="sng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虚像，如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汽车观后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镜；凹面镜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对光线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有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作用，如太阳灶。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79120" y="1976120"/>
            <a:ext cx="104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大小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2948149" y="2425661"/>
            <a:ext cx="1001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91128" y="4129068"/>
            <a:ext cx="382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改变光的传播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045075" y="4561205"/>
            <a:ext cx="1608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发散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3855390" y="1969106"/>
            <a:ext cx="258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镜面的距离</a:t>
            </a:r>
          </a:p>
        </p:txBody>
      </p:sp>
      <p:sp>
        <p:nvSpPr>
          <p:cNvPr id="4" name="矩形 3"/>
          <p:cNvSpPr/>
          <p:nvPr/>
        </p:nvSpPr>
        <p:spPr>
          <a:xfrm>
            <a:off x="7696200" y="4561205"/>
            <a:ext cx="12452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正立、</a:t>
            </a:r>
          </a:p>
        </p:txBody>
      </p:sp>
      <p:sp>
        <p:nvSpPr>
          <p:cNvPr id="2" name="矩形 1"/>
          <p:cNvSpPr/>
          <p:nvPr/>
        </p:nvSpPr>
        <p:spPr>
          <a:xfrm>
            <a:off x="2104721" y="3751837"/>
            <a:ext cx="54373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虚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4514" y="54410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会聚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7310" y="5003193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缩小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20" grpId="0"/>
      <p:bldP spid="4" grpId="0"/>
      <p:bldP spid="2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考点五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凸透镜成像的规律及应用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15593" y="882653"/>
            <a:ext cx="8658243" cy="62606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600" dirty="0" smtClean="0">
                <a:solidFill>
                  <a:schemeClr val="tx1"/>
                </a:solidFill>
                <a:latin typeface="+mn-ea"/>
                <a:cs typeface="方正静蕾简体" panose="03000509000000000000" pitchFamily="65" charset="-122"/>
              </a:rPr>
              <a:t>【</a:t>
            </a:r>
            <a:r>
              <a:rPr lang="zh-CN" altLang="en-US" sz="2600" b="1" dirty="0" smtClean="0">
                <a:solidFill>
                  <a:schemeClr val="tx1"/>
                </a:solidFill>
                <a:latin typeface="+mn-ea"/>
                <a:cs typeface="方正静蕾简体" panose="03000509000000000000" pitchFamily="65" charset="-122"/>
              </a:rPr>
              <a:t>例</a:t>
            </a:r>
            <a:r>
              <a:rPr lang="en-US" altLang="zh-CN" sz="2600" b="1" dirty="0" smtClean="0">
                <a:solidFill>
                  <a:schemeClr val="tx1"/>
                </a:solidFill>
                <a:latin typeface="+mn-ea"/>
                <a:cs typeface="方正静蕾简体" panose="03000509000000000000" pitchFamily="65" charset="-122"/>
              </a:rPr>
              <a:t>5</a:t>
            </a:r>
            <a:r>
              <a:rPr lang="zh-CN" altLang="en-US" sz="2600" dirty="0">
                <a:latin typeface="+mn-ea"/>
                <a:cs typeface="方正静蕾简体" panose="03000509000000000000" pitchFamily="65" charset="-122"/>
              </a:rPr>
              <a:t>】在用一凸透镜研究其成像的规律时，某同学得到的部分实验信息如下表所示。根据表中信息判定下列说法不正确的是</a:t>
            </a:r>
            <a:r>
              <a:rPr lang="en-US" altLang="zh-CN" sz="2600" dirty="0">
                <a:latin typeface="+mn-ea"/>
                <a:cs typeface="方正静蕾简体" panose="03000509000000000000" pitchFamily="65" charset="-122"/>
              </a:rPr>
              <a:t>( </a:t>
            </a:r>
            <a:r>
              <a:rPr lang="zh-CN" altLang="en-US" sz="2600" dirty="0">
                <a:latin typeface="+mn-ea"/>
                <a:cs typeface="方正静蕾简体" panose="03000509000000000000" pitchFamily="65" charset="-122"/>
              </a:rPr>
              <a:t>　 </a:t>
            </a:r>
            <a:r>
              <a:rPr lang="en-US" altLang="zh-CN" sz="2600" dirty="0" smtClean="0">
                <a:latin typeface="+mn-ea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endParaRPr lang="en-US" altLang="zh-CN" sz="26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6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该凸透镜的焦距是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</a:p>
          <a:p>
            <a:pPr>
              <a:lnSpc>
                <a:spcPts val="3660"/>
              </a:lnSpc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时，凸透镜成放大的像，放大镜就是根据这一原理制成的</a:t>
            </a: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．当</a:t>
            </a:r>
            <a:r>
              <a:rPr lang="en-US" altLang="zh-C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时，凸透镜成缩小的像，照相机就是根据这一原理制成的</a:t>
            </a:r>
          </a:p>
          <a:p>
            <a:pPr>
              <a:lnSpc>
                <a:spcPts val="3660"/>
              </a:lnSpc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．若把物体从距凸透镜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cm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处向距凸透镜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cm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处滑动，像会逐渐变小</a:t>
            </a:r>
          </a:p>
          <a:p>
            <a:pPr>
              <a:lnSpc>
                <a:spcPts val="3660"/>
              </a:lnSpc>
            </a:pPr>
            <a:endParaRPr lang="zh-CN" altLang="en-US" sz="24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358999" y="2074655"/>
          <a:ext cx="6514837" cy="1108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1632"/>
                <a:gridCol w="1004641"/>
                <a:gridCol w="1004641"/>
                <a:gridCol w="1004641"/>
                <a:gridCol w="1004641"/>
                <a:gridCol w="1004641"/>
              </a:tblGrid>
              <a:tr h="369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实验次序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69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物距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/cm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69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像距</a:t>
                      </a:r>
                      <a:r>
                        <a:rPr lang="en-US" sz="2400" i="1" kern="100" dirty="0">
                          <a:effectLst/>
                          <a:latin typeface="Book Antiqua" panose="0204060205030503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/cm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38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496278" y="181034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8" name="TextBox 40"/>
          <p:cNvSpPr txBox="1"/>
          <p:nvPr/>
        </p:nvSpPr>
        <p:spPr>
          <a:xfrm>
            <a:off x="147974" y="930021"/>
            <a:ext cx="8793480" cy="58274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方正静蕾简体" panose="03000509000000000000" pitchFamily="65" charset="-122"/>
              </a:rPr>
              <a:t>解析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由表中的数据可知，实验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，此时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时，物距大于一倍焦距小于二倍焦距，凸透镜成倒立、放大的像，投影仪就是根据这一原理制成的，故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时，像距大于一倍焦距小于二倍焦距，则物距大于二倍焦距，凸透镜成缩小的像，照相机就是根据这一原理制成，故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若把物体从距凸透镜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处向距凸透镜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cm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处滑动，物距变大，像距变小，像变小，故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2403" y="882653"/>
            <a:ext cx="8746670" cy="250530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800" b="1" dirty="0"/>
              <a:t>思维点拨：</a:t>
            </a:r>
            <a:r>
              <a:rPr lang="zh-CN" altLang="zh-CN" sz="2800" dirty="0"/>
              <a:t>凸透镜成像的四种情况和应用，以及凸透镜成实像时，物距、像距、像之间的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物近像远像变大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成像</a:t>
            </a:r>
            <a:r>
              <a:rPr lang="zh-CN" altLang="zh-CN" sz="2800" dirty="0"/>
              <a:t>变化规律，是凸透镜成像习题的重要依据，一定要熟练掌握。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  <p:bldP spid="18" grpId="1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008380"/>
            <a:ext cx="8872220" cy="62145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(2019·</a:t>
            </a:r>
            <a:r>
              <a:rPr lang="zh-CN" altLang="zh-CN" sz="2600" dirty="0">
                <a:latin typeface="+mn-ea"/>
                <a:cs typeface="Times New Roman" panose="02020603050405020304" pitchFamily="18" charset="0"/>
              </a:rPr>
              <a:t>盐城市</a:t>
            </a:r>
            <a:r>
              <a:rPr lang="en-US" altLang="zh-CN" sz="26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600" dirty="0"/>
              <a:t>小明利用太阳光测量凸透镜焦距，下列操作最合理的是</a:t>
            </a:r>
            <a:r>
              <a:rPr lang="en-US" altLang="zh-CN" sz="26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>
              <a:lnSpc>
                <a:spcPts val="36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6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6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600" dirty="0" smtClean="0">
                <a:latin typeface="+mn-ea"/>
              </a:rPr>
              <a:t>2</a:t>
            </a:r>
            <a:r>
              <a:rPr lang="zh-CN" altLang="zh-CN" sz="2600" dirty="0">
                <a:latin typeface="+mn-ea"/>
              </a:rPr>
              <a:t>．</a:t>
            </a:r>
            <a:r>
              <a:rPr lang="en-US" altLang="zh-CN" sz="2600" dirty="0">
                <a:latin typeface="+mn-ea"/>
              </a:rPr>
              <a:t>(2019·</a:t>
            </a:r>
            <a:r>
              <a:rPr lang="zh-CN" altLang="zh-CN" sz="2600" dirty="0">
                <a:latin typeface="+mn-ea"/>
              </a:rPr>
              <a:t>株洲市</a:t>
            </a:r>
            <a:r>
              <a:rPr lang="en-US" altLang="zh-CN" sz="2600" dirty="0">
                <a:latin typeface="+mn-ea"/>
              </a:rPr>
              <a:t>)</a:t>
            </a:r>
            <a:r>
              <a:rPr lang="zh-CN" altLang="zh-CN" sz="2600" dirty="0">
                <a:latin typeface="+mn-ea"/>
              </a:rPr>
              <a:t>如图</a:t>
            </a:r>
            <a:r>
              <a:rPr lang="en-US" altLang="zh-CN" sz="2600" dirty="0">
                <a:latin typeface="+mn-ea"/>
              </a:rPr>
              <a:t>2</a:t>
            </a:r>
            <a:r>
              <a:rPr lang="zh-CN" altLang="zh-CN" sz="2600" dirty="0">
                <a:latin typeface="+mn-ea"/>
              </a:rPr>
              <a:t>－</a:t>
            </a:r>
            <a:r>
              <a:rPr lang="en-US" altLang="zh-CN" sz="2600" dirty="0">
                <a:latin typeface="+mn-ea"/>
              </a:rPr>
              <a:t>22</a:t>
            </a:r>
            <a:r>
              <a:rPr lang="zh-CN" altLang="zh-CN" sz="2600" dirty="0">
                <a:latin typeface="+mn-ea"/>
              </a:rPr>
              <a:t>为某同学</a:t>
            </a:r>
            <a:r>
              <a:rPr lang="zh-CN" altLang="zh-CN" sz="2600" dirty="0" smtClean="0">
                <a:latin typeface="+mn-ea"/>
              </a:rPr>
              <a:t>游东</a:t>
            </a:r>
            <a:endParaRPr lang="en-US" altLang="zh-CN" sz="2600" dirty="0" smtClean="0">
              <a:latin typeface="+mn-ea"/>
            </a:endParaRPr>
          </a:p>
          <a:p>
            <a:r>
              <a:rPr lang="zh-CN" altLang="zh-CN" sz="2600" dirty="0" smtClean="0">
                <a:latin typeface="+mn-ea"/>
              </a:rPr>
              <a:t>江</a:t>
            </a:r>
            <a:r>
              <a:rPr lang="zh-CN" altLang="zh-CN" sz="2600" dirty="0">
                <a:latin typeface="+mn-ea"/>
              </a:rPr>
              <a:t>时拍下的一张照片。根据这张照片可</a:t>
            </a:r>
            <a:r>
              <a:rPr lang="zh-CN" altLang="zh-CN" sz="2600" dirty="0" smtClean="0">
                <a:latin typeface="+mn-ea"/>
              </a:rPr>
              <a:t>推断</a:t>
            </a:r>
            <a:endParaRPr lang="en-US" altLang="zh-CN" sz="2600" dirty="0" smtClean="0">
              <a:latin typeface="+mn-ea"/>
            </a:endParaRPr>
          </a:p>
          <a:p>
            <a:r>
              <a:rPr lang="en-US" altLang="zh-CN" sz="2600" dirty="0" smtClean="0">
                <a:latin typeface="+mn-ea"/>
              </a:rPr>
              <a:t>(</a:t>
            </a:r>
            <a:r>
              <a:rPr lang="zh-CN" altLang="zh-CN" sz="2600" dirty="0">
                <a:latin typeface="+mn-ea"/>
              </a:rPr>
              <a:t>　　</a:t>
            </a:r>
            <a:r>
              <a:rPr lang="en-US" altLang="zh-CN" sz="2600" dirty="0">
                <a:latin typeface="+mn-ea"/>
              </a:rPr>
              <a:t>)</a:t>
            </a:r>
            <a:endParaRPr lang="zh-CN" altLang="zh-CN" sz="2600" dirty="0">
              <a:latin typeface="+mn-ea"/>
            </a:endParaRPr>
          </a:p>
          <a:p>
            <a:r>
              <a:rPr lang="en-US" altLang="zh-CN" sz="2600" dirty="0">
                <a:latin typeface="+mn-ea"/>
              </a:rPr>
              <a:t>A</a:t>
            </a:r>
            <a:r>
              <a:rPr lang="zh-CN" altLang="zh-CN" sz="2600" dirty="0">
                <a:latin typeface="+mn-ea"/>
              </a:rPr>
              <a:t>．山峰有多高，湖水有多深</a:t>
            </a:r>
          </a:p>
          <a:p>
            <a:r>
              <a:rPr lang="en-US" altLang="zh-CN" sz="2600" dirty="0">
                <a:latin typeface="+mn-ea"/>
              </a:rPr>
              <a:t>B</a:t>
            </a:r>
            <a:r>
              <a:rPr lang="zh-CN" altLang="zh-CN" sz="2600" dirty="0">
                <a:latin typeface="+mn-ea"/>
              </a:rPr>
              <a:t>．照片中实景在上，倒影在下</a:t>
            </a:r>
          </a:p>
          <a:p>
            <a:r>
              <a:rPr lang="en-US" altLang="zh-CN" sz="2600" dirty="0">
                <a:latin typeface="+mn-ea"/>
              </a:rPr>
              <a:t>C</a:t>
            </a:r>
            <a:r>
              <a:rPr lang="zh-CN" altLang="zh-CN" sz="2600" dirty="0">
                <a:latin typeface="+mn-ea"/>
              </a:rPr>
              <a:t>．群山通过照相机镜头成正立、缩小的实像</a:t>
            </a:r>
          </a:p>
          <a:p>
            <a:r>
              <a:rPr lang="en-US" altLang="zh-CN" sz="2600" dirty="0">
                <a:latin typeface="+mn-ea"/>
              </a:rPr>
              <a:t>D</a:t>
            </a:r>
            <a:r>
              <a:rPr lang="zh-CN" altLang="zh-CN" sz="2600" dirty="0">
                <a:latin typeface="+mn-ea"/>
              </a:rPr>
              <a:t>．倒影通过照相机镜头成倒立、缩小的虚像</a:t>
            </a:r>
          </a:p>
          <a:p>
            <a:pPr>
              <a:lnSpc>
                <a:spcPts val="36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71946" y="149258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7" y="2015801"/>
            <a:ext cx="2233456" cy="1810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238" y="1915760"/>
            <a:ext cx="2070600" cy="2010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411" y="1940113"/>
            <a:ext cx="1879826" cy="20333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326" y="1940113"/>
            <a:ext cx="1912397" cy="20287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479" y="4208866"/>
            <a:ext cx="2266090" cy="19290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73133" y="465016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6565" y="1684655"/>
            <a:ext cx="835977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凸透镜的焦距为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15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，将点燃的蜡烛从离凸透镜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40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处沿主光轴移到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20 cm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处的过程中，像的大小和像距的变化情况是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．像变大，像距变大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．像变小，像距变小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．像变大，像距变小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．像变小，像距变大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0655" y="26245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85665" y="929447"/>
            <a:ext cx="785333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自贡市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小明同学在第二届农博会上用数码相机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可调焦距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拍摄下了同一盒新品种彩色花菜的两张照片。如图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23</a:t>
            </a:r>
            <a:r>
              <a:rPr lang="zh-CN" altLang="zh-CN" sz="2800" dirty="0">
                <a:latin typeface="+mn-ea"/>
              </a:rPr>
              <a:t>所示，结合图片分析，下面说法不正确的是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．照相机的镜头与老花镜属于一类透镜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．凸透镜能成缩小的实像是照相机的工作原理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．在物距相同的情况下，拍摄乙照片时，镜头焦距需调得小一些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．在物距相同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情况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下，拍摄乙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照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片时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，镜头焦距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需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调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得大一些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7980" y="223471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521" y="4044089"/>
            <a:ext cx="5297207" cy="257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15815" y="963617"/>
            <a:ext cx="7993035" cy="38885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5.</a:t>
            </a:r>
            <a:r>
              <a:rPr lang="zh-CN" altLang="zh-CN" sz="2800" dirty="0" smtClean="0">
                <a:latin typeface="+mn-ea"/>
              </a:rPr>
              <a:t>如</a:t>
            </a:r>
            <a:r>
              <a:rPr lang="zh-CN" altLang="zh-CN" sz="2800" dirty="0">
                <a:latin typeface="+mn-ea"/>
              </a:rPr>
              <a:t>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24</a:t>
            </a:r>
            <a:r>
              <a:rPr lang="zh-CN" altLang="zh-CN" sz="2800" dirty="0">
                <a:latin typeface="+mn-ea"/>
              </a:rPr>
              <a:t>所示，利用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自拍神器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与直接拿手机自拍相比，利用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自拍神器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可以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．增大像距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．增大像的大小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．缩短景物到镜头距离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．增大取景范围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15892" y="1722145"/>
            <a:ext cx="439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12" y="2596423"/>
            <a:ext cx="2783916" cy="3253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088390"/>
            <a:ext cx="8611235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·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德州市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所示的四幅图中，表示近视眼成像情况的是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，矫正方法的是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填序号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)</a:t>
            </a:r>
          </a:p>
          <a:p>
            <a:endParaRPr lang="en-US" altLang="zh-CN" sz="2800" dirty="0">
              <a:latin typeface="+mn-ea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+mn-ea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盐城市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在探究凸透镜成像规律时，实验进行一段时间后，蜡烛变短，像会出现在光屏的</a:t>
            </a:r>
            <a:r>
              <a:rPr lang="en-US" altLang="zh-CN" sz="2800" dirty="0" smtClean="0">
                <a:latin typeface="+mn-ea"/>
              </a:rPr>
              <a:t>____</a:t>
            </a:r>
            <a:r>
              <a:rPr lang="zh-CN" altLang="zh-CN" sz="2800" dirty="0">
                <a:latin typeface="+mn-ea"/>
              </a:rPr>
              <a:t>方。为使像回到光屏中央，合理的操作是</a:t>
            </a:r>
            <a:r>
              <a:rPr lang="en-US" altLang="zh-CN" sz="2800" dirty="0" smtClean="0">
                <a:latin typeface="+mn-ea"/>
              </a:rPr>
              <a:t>_________</a:t>
            </a:r>
            <a:r>
              <a:rPr lang="en-US" altLang="zh-CN" sz="2800" dirty="0">
                <a:latin typeface="+mn-ea"/>
              </a:rPr>
              <a:t>___</a:t>
            </a:r>
            <a:r>
              <a:rPr lang="en-US" altLang="zh-CN" sz="2800" dirty="0" smtClean="0">
                <a:latin typeface="+mn-ea"/>
              </a:rPr>
              <a:t>___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 smtClean="0">
                <a:latin typeface="+mn-ea"/>
              </a:rPr>
              <a:t>__________</a:t>
            </a:r>
            <a:r>
              <a:rPr lang="en-US" altLang="zh-CN" sz="2800" dirty="0">
                <a:latin typeface="+mn-ea"/>
              </a:rPr>
              <a:t>___</a:t>
            </a:r>
            <a:r>
              <a:rPr lang="en-US" altLang="zh-CN" sz="2800" dirty="0" smtClean="0">
                <a:latin typeface="+mn-ea"/>
              </a:rPr>
              <a:t>_____</a:t>
            </a:r>
            <a:r>
              <a:rPr lang="zh-CN" altLang="zh-CN" sz="2800" dirty="0">
                <a:latin typeface="+mn-ea"/>
              </a:rPr>
              <a:t>。</a:t>
            </a:r>
          </a:p>
          <a:p>
            <a:endParaRPr lang="zh-CN" altLang="zh-CN" sz="28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5970" y="1519277"/>
            <a:ext cx="43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</a:rPr>
              <a:t>③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04" y="2698309"/>
            <a:ext cx="8635841" cy="17140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798089" y="1519277"/>
            <a:ext cx="43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</a:rPr>
              <a:t>①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7390909" y="4913640"/>
            <a:ext cx="43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865725" y="5366483"/>
            <a:ext cx="269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将凸透镜向下移动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5679" y="5791462"/>
            <a:ext cx="269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将光屏向上移动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882653"/>
            <a:ext cx="8717915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.小华在做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探究凸透镜成像规律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”的实验时，凸透镜的位置固定不动，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实验操作规范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。在如图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2-2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所示位置时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烛焰恰好在光屏上成清晰的像。</a:t>
            </a: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1）这个像的成像原理与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_____________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（选填“放大</a:t>
            </a:r>
          </a:p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镜”“投影仪”或“照相机”）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的成像原理相同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42509" y="4795808"/>
            <a:ext cx="14935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照相机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58" y="2423081"/>
            <a:ext cx="5870503" cy="2044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882653"/>
            <a:ext cx="8717915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.小华在做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探究凸透镜成像规律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”的实验时，凸透镜的位置固定不动，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实验操作规范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。在如图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2-2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所示位置时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烛焰恰好在光屏上成清晰的像。</a:t>
            </a: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）如果想在光屏上得到更大的清晰的像，应将蜡烛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向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移，光屏向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（以上两空选填“左”或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“右”）；此时，把光屏和蜡烛的位置互换，在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光屏上能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（选填“能”或“不能”）成清</a:t>
            </a:r>
          </a:p>
          <a:p>
            <a:pPr>
              <a:lnSpc>
                <a:spcPts val="38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 晰的像。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50" y="2406507"/>
            <a:ext cx="5709278" cy="1988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77471" y="4858731"/>
            <a:ext cx="466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sp>
        <p:nvSpPr>
          <p:cNvPr id="11" name="矩形 10"/>
          <p:cNvSpPr/>
          <p:nvPr/>
        </p:nvSpPr>
        <p:spPr>
          <a:xfrm>
            <a:off x="3934921" y="4844761"/>
            <a:ext cx="466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</a:p>
        </p:txBody>
      </p:sp>
      <p:sp>
        <p:nvSpPr>
          <p:cNvPr id="13" name="矩形 12"/>
          <p:cNvSpPr/>
          <p:nvPr/>
        </p:nvSpPr>
        <p:spPr>
          <a:xfrm>
            <a:off x="2781126" y="5818851"/>
            <a:ext cx="4667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882653"/>
            <a:ext cx="8717915" cy="5747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.小华在做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探究凸透镜成像规律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”的实验时，凸透镜的位置固定不动，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实验操作规范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。在如图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2-2</a:t>
            </a:r>
            <a:r>
              <a:rPr 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所示位置时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烛焰恰好在光屏上成清晰的像。</a:t>
            </a: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860"/>
              </a:lnSpc>
            </a:pP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）当光屏上成清晰的像时，小华用不透明的纸板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挡住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透镜下半部分，则光屏上所成的像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填“完整”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或“不完整”）。</a:t>
            </a:r>
          </a:p>
          <a:p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）实验时，由于实验时间较长，蜡烛变短，烛焰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在光屏上的位置会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（选填“上”或“下”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）方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移动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50" y="2406507"/>
            <a:ext cx="5709278" cy="19887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544484" y="4728011"/>
            <a:ext cx="95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</a:p>
        </p:txBody>
      </p:sp>
      <p:sp>
        <p:nvSpPr>
          <p:cNvPr id="15" name="矩形 14"/>
          <p:cNvSpPr/>
          <p:nvPr/>
        </p:nvSpPr>
        <p:spPr>
          <a:xfrm>
            <a:off x="3108382" y="6015131"/>
            <a:ext cx="9512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05503" y="1193880"/>
            <a:ext cx="8668310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．探究凸透镜成像规律实验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）凸透镜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焦距测量：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用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垂直照射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凸透镜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，在凸透镜的另一侧的光屏上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得到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亮点，用刻度尺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测量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距离。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）实验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时由左向右依次放置的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实验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前要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调节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凸透镜、光屏的中心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大致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261832" y="1536556"/>
            <a:ext cx="14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6332" y="1539587"/>
            <a:ext cx="14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太阳光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953167" y="2403743"/>
            <a:ext cx="244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最小、最亮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267491" y="2836691"/>
            <a:ext cx="306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亮点到凸透镜光心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5514937" y="3359911"/>
            <a:ext cx="35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蜡烛、凸透镜、光屏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3249048" y="3702587"/>
            <a:ext cx="111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烛焰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1444310" y="4136826"/>
            <a:ext cx="202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同一高度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考点六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白光的组成；光的色散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10898" y="998057"/>
            <a:ext cx="8515910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2-27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示，一束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太阳光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三棱镜折射后，被分解成七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种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颜色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的光，在白色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屏上形成一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条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七彩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光带，这个现象叫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在白色光屏前放置一块红色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玻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，我们在白屏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上能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看到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；如果将白色光屏换成绿色纸板，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我们能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看到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77" y="1125513"/>
            <a:ext cx="3131633" cy="21518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0898" y="4411812"/>
            <a:ext cx="835279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dirty="0"/>
              <a:t>当太阳光经过三棱镜后，会被分解成红、橙、黄、绿、蓝、靛、紫七种单色光，这是光的色散现象；如果在白屏与棱镜之间竖直放一块红色玻璃，红色玻璃只能透过红光，则白屏上其他颜色的光消失，只留下红色；如果将白色光屏换成绿色纸板，则纸板上只在原来出现绿光的地方出现一条绿色光带；我们能看到绿色，因为绿色纸板只能反射绿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48715" y="3739699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0155" y="2368878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光的色散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63388" y="3277348"/>
            <a:ext cx="8978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红光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5518" y="4459065"/>
            <a:ext cx="8746670" cy="20919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不透明物体的颜色是由物体反射的色光决定的；不透明物体只能反射与它颜色相同的色光，吸收与它颜色不同的色光。透明物体的颜色是由物体透过的色光决定的。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1" grpId="0"/>
      <p:bldP spid="22" grpId="0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80363" y="653789"/>
            <a:ext cx="8663940" cy="55980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．下列诗词中能反映光的色散现象的是（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．池水映明月	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．彩虹舞山涧	    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．潭清疑水浅	    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．起舞弄清影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2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.</a:t>
            </a: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(2019</a:t>
            </a:r>
            <a:r>
              <a:rPr lang="en-US" altLang="zh-CN" sz="2800" dirty="0">
                <a:latin typeface="+mn-ea"/>
              </a:rPr>
              <a:t>·</a:t>
            </a:r>
            <a:r>
              <a:rPr lang="zh-CN" altLang="zh-CN" sz="2800" dirty="0">
                <a:latin typeface="+mn-ea"/>
              </a:rPr>
              <a:t>自贡市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太阳光经过三棱镜后分解为红橙黄绿蓝靛紫七色光，这种现象叫做光的</a:t>
            </a:r>
            <a:r>
              <a:rPr lang="en-US" altLang="zh-CN" sz="2800" dirty="0">
                <a:latin typeface="+mn-ea"/>
              </a:rPr>
              <a:t>__________</a:t>
            </a:r>
            <a:r>
              <a:rPr lang="zh-CN" altLang="zh-CN" sz="2800" dirty="0">
                <a:latin typeface="+mn-ea"/>
              </a:rPr>
              <a:t>；红、</a:t>
            </a:r>
            <a:r>
              <a:rPr lang="en-US" altLang="zh-CN" sz="2800" dirty="0">
                <a:latin typeface="+mn-ea"/>
              </a:rPr>
              <a:t>__________</a:t>
            </a:r>
            <a:r>
              <a:rPr lang="zh-CN" altLang="zh-CN" sz="2800" dirty="0">
                <a:latin typeface="+mn-ea"/>
              </a:rPr>
              <a:t>、蓝光叫色光的三原色；按电视机遥控器按键时，遥控器发射出来的是</a:t>
            </a:r>
            <a:r>
              <a:rPr lang="en-US" altLang="zh-CN" sz="2800" dirty="0">
                <a:latin typeface="+mn-ea"/>
              </a:rPr>
              <a:t>____________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6900555" y="122717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447546" y="436393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色散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1907" y="498392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绿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53004" y="569044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红外线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0369" y="1248410"/>
            <a:ext cx="8561705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．一个苹果在阳光下看起来是红色，这是因为（   ）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A.红光透过苹果        B.苹果只吸收红光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C.苹果只反射红光    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红光折射进苹果</a:t>
            </a:r>
            <a:endParaRPr 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4．暗室里，</a:t>
            </a:r>
            <a:r>
              <a:rPr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在发白光的手电筒前放置一块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红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色的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透明胶片，对着白墙照射，白墙上会出现红色的光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斑；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在白纸上写有</a:t>
            </a:r>
            <a:r>
              <a:rPr 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sz="2800" dirty="0" err="1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色的字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，用绿色的光照射它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 fontAlgn="auto">
              <a:lnSpc>
                <a:spcPts val="3860"/>
              </a:lnSpc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看到的是白纸上写有</a:t>
            </a:r>
            <a:r>
              <a:rPr 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色的字。</a:t>
            </a:r>
          </a:p>
        </p:txBody>
      </p:sp>
      <p:sp>
        <p:nvSpPr>
          <p:cNvPr id="4" name="矩形 3"/>
          <p:cNvSpPr/>
          <p:nvPr/>
        </p:nvSpPr>
        <p:spPr>
          <a:xfrm>
            <a:off x="8129905" y="1248410"/>
            <a:ext cx="439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3746181" y="4237701"/>
            <a:ext cx="439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1801" y="4692996"/>
            <a:ext cx="4394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1"/>
      <p:bldP spid="3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51943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常德市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下列关于光学实验的说法，</a:t>
            </a:r>
            <a:r>
              <a:rPr lang="zh-CN" altLang="zh-CN" sz="2800" dirty="0" smtClean="0">
                <a:latin typeface="+mn-ea"/>
              </a:rPr>
              <a:t>正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确</a:t>
            </a:r>
            <a:r>
              <a:rPr lang="zh-CN" altLang="zh-CN" sz="2800" dirty="0">
                <a:latin typeface="+mn-ea"/>
              </a:rPr>
              <a:t>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．探究光的反射定律时，用来显示光的传播</a:t>
            </a:r>
            <a:r>
              <a:rPr lang="zh-CN" altLang="zh-CN" sz="2800" dirty="0" smtClean="0">
                <a:latin typeface="+mn-ea"/>
              </a:rPr>
              <a:t>路径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的</a:t>
            </a:r>
            <a:r>
              <a:rPr lang="zh-CN" altLang="zh-CN" sz="2800" dirty="0">
                <a:latin typeface="+mn-ea"/>
              </a:rPr>
              <a:t>硬纸板最好选择黑色光滑的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．探究平面镜成像特点，物体靠近平面镜时像</a:t>
            </a:r>
            <a:r>
              <a:rPr lang="zh-CN" altLang="zh-CN" sz="2800" dirty="0" smtClean="0">
                <a:latin typeface="+mn-ea"/>
              </a:rPr>
              <a:t>的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大小</a:t>
            </a:r>
            <a:r>
              <a:rPr lang="zh-CN" altLang="zh-CN" sz="2800" dirty="0">
                <a:latin typeface="+mn-ea"/>
              </a:rPr>
              <a:t>不变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．探究光的折射特点时，光从空气射入水中，</a:t>
            </a:r>
            <a:r>
              <a:rPr lang="zh-CN" altLang="zh-CN" sz="2800" dirty="0" smtClean="0">
                <a:latin typeface="+mn-ea"/>
              </a:rPr>
              <a:t>传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播</a:t>
            </a:r>
            <a:r>
              <a:rPr lang="zh-CN" altLang="zh-CN" sz="2800" dirty="0">
                <a:latin typeface="+mn-ea"/>
              </a:rPr>
              <a:t>方向一定改变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．探究凸透镜成像规律时，当蜡烛燃烧变短，</a:t>
            </a:r>
            <a:r>
              <a:rPr lang="zh-CN" altLang="zh-CN" sz="2800" dirty="0" smtClean="0">
                <a:latin typeface="+mn-ea"/>
              </a:rPr>
              <a:t>光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屏</a:t>
            </a:r>
            <a:r>
              <a:rPr lang="zh-CN" altLang="zh-CN" sz="2800" dirty="0">
                <a:latin typeface="+mn-ea"/>
              </a:rPr>
              <a:t>上的像会向下移动</a:t>
            </a:r>
          </a:p>
        </p:txBody>
      </p:sp>
      <p:sp>
        <p:nvSpPr>
          <p:cNvPr id="9" name="矩形 8"/>
          <p:cNvSpPr/>
          <p:nvPr/>
        </p:nvSpPr>
        <p:spPr>
          <a:xfrm>
            <a:off x="2486428" y="16524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济宁市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平面镜、凸透镜、凹透镜、三棱镜四种光学元件的作用。下列选项中，完全正确的是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zh-CN" altLang="zh-CN" sz="2800" dirty="0">
                <a:latin typeface="+mn-ea"/>
              </a:rPr>
              <a:t>①都能改变光的传播方向　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②</a:t>
            </a:r>
            <a:r>
              <a:rPr lang="zh-CN" altLang="zh-CN" sz="2800" dirty="0">
                <a:latin typeface="+mn-ea"/>
              </a:rPr>
              <a:t>只有平面镜能成虚像　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③</a:t>
            </a:r>
            <a:r>
              <a:rPr lang="zh-CN" altLang="zh-CN" sz="2800" dirty="0">
                <a:latin typeface="+mn-ea"/>
              </a:rPr>
              <a:t>透镜既能成实像也能成虚像　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④</a:t>
            </a:r>
            <a:r>
              <a:rPr lang="zh-CN" altLang="zh-CN" sz="2800" dirty="0">
                <a:latin typeface="+mn-ea"/>
              </a:rPr>
              <a:t>只有凹透镜能矫正视力　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⑤</a:t>
            </a:r>
            <a:r>
              <a:rPr lang="zh-CN" altLang="zh-CN" sz="2800" dirty="0">
                <a:latin typeface="+mn-ea"/>
              </a:rPr>
              <a:t>利用三棱镜能研究光的色散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800" dirty="0">
                <a:latin typeface="+mn-ea"/>
              </a:rPr>
              <a:t>①②③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			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800" dirty="0">
                <a:latin typeface="+mn-ea"/>
              </a:rPr>
              <a:t>①④⑤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800" dirty="0">
                <a:latin typeface="+mn-ea"/>
              </a:rPr>
              <a:t>③④⑤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			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800" dirty="0">
                <a:latin typeface="+mn-ea"/>
              </a:rPr>
              <a:t>①③⑤</a:t>
            </a:r>
          </a:p>
        </p:txBody>
      </p:sp>
      <p:sp>
        <p:nvSpPr>
          <p:cNvPr id="9" name="矩形 8"/>
          <p:cNvSpPr/>
          <p:nvPr/>
        </p:nvSpPr>
        <p:spPr>
          <a:xfrm>
            <a:off x="1661911" y="20546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52134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+mn-ea"/>
              </a:rPr>
              <a:t>3</a:t>
            </a:r>
            <a:r>
              <a:rPr lang="zh-CN" altLang="zh-CN" sz="2800" dirty="0">
                <a:latin typeface="+mn-ea"/>
              </a:rPr>
              <a:t>．下列光学成像实例中，正确的是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①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针孔照相机内所成的像　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②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潜望镜中看到的景物的像　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③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放大镜看到的物体的像　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④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幻灯机屏幕上所成的像　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⑤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照相机中所成的像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．属于反射成像的有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②③⑤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．属于折射成像的有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①③⑤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．属于实像的是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①④⑤  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．属于虚像的是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②③④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52119" y="11557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．如图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所示是两个并排而且深度相同的水池，一个装水，另一个未装水。在两池的中央各竖立着一支长度相同且比池深略高的标杆。当阳光斜照时就会在池底形成杆的影子，下列说法中正确的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smtClean="0"/>
              <a:t>)</a:t>
            </a:r>
          </a:p>
          <a:p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．未装水的池中标杆影子较长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．装水的池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中标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杆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影子较长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．装水的池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中标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杆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没有影子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．两池中标杆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影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子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长度相同</a:t>
            </a:r>
          </a:p>
        </p:txBody>
      </p:sp>
      <p:sp>
        <p:nvSpPr>
          <p:cNvPr id="9" name="矩形 8"/>
          <p:cNvSpPr/>
          <p:nvPr/>
        </p:nvSpPr>
        <p:spPr>
          <a:xfrm>
            <a:off x="894514" y="289277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72" y="3725595"/>
            <a:ext cx="5276056" cy="252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5</a:t>
            </a:r>
            <a:r>
              <a:rPr lang="zh-CN" altLang="zh-CN" sz="2800" dirty="0">
                <a:latin typeface="+mn-ea"/>
              </a:rPr>
              <a:t>．下列说法正确的是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．光在任何情况下都沿直线传播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．夏天雨后出现彩虹是光的色散现象</a:t>
            </a:r>
          </a:p>
          <a:p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．光在水中的传播速度比空气中快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．汽车的后视镜是凹面镜，可以扩大</a:t>
            </a:r>
            <a:r>
              <a:rPr lang="zh-CN" altLang="zh-CN" sz="2800" dirty="0" smtClean="0">
                <a:latin typeface="+mn-ea"/>
              </a:rPr>
              <a:t>视野</a:t>
            </a:r>
            <a:endParaRPr lang="en-US" altLang="zh-CN" sz="2800" dirty="0" smtClean="0">
              <a:latin typeface="+mn-ea"/>
            </a:endParaRPr>
          </a:p>
          <a:p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(2018·</a:t>
            </a:r>
            <a:r>
              <a:rPr lang="zh-CN" altLang="zh-CN" sz="2800" dirty="0">
                <a:latin typeface="+mn-ea"/>
              </a:rPr>
              <a:t>易杰原创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29</a:t>
            </a:r>
            <a:r>
              <a:rPr lang="zh-CN" altLang="zh-CN" sz="2800" dirty="0">
                <a:latin typeface="+mn-ea"/>
              </a:rPr>
              <a:t>的四种情景，属于光的反射现象的是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71560" y="119101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8" y="4594685"/>
            <a:ext cx="1899443" cy="18100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92" y="4644642"/>
            <a:ext cx="2405961" cy="17579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338" y="4593910"/>
            <a:ext cx="2093112" cy="18994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979" y="4678783"/>
            <a:ext cx="1921789" cy="18398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76622" y="417681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3869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宜宾市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眼球把来自外界物体的光会聚在视网膜上形成物体的</a:t>
            </a:r>
            <a:r>
              <a:rPr lang="en-US" altLang="zh-CN" sz="2800" dirty="0">
                <a:latin typeface="+mn-ea"/>
              </a:rPr>
              <a:t>____________(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倒立实像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正立虚像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，小李同学由于没有养成良好的用眼习惯，成了近视眼，进行矫正时应当戴用</a:t>
            </a:r>
            <a:r>
              <a:rPr lang="en-US" altLang="zh-CN" sz="2800" dirty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凸透镜”</a:t>
            </a:r>
            <a:r>
              <a:rPr lang="zh-CN" altLang="zh-CN" sz="2800" dirty="0" smtClean="0">
                <a:latin typeface="+mn-ea"/>
              </a:rPr>
              <a:t>或“凹透镜”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制作的眼镜</a:t>
            </a:r>
            <a:r>
              <a:rPr lang="zh-CN" altLang="zh-CN" sz="2800" dirty="0" smtClean="0">
                <a:latin typeface="+mn-ea"/>
              </a:rPr>
              <a:t>。</a:t>
            </a:r>
            <a:endParaRPr lang="zh-CN" altLang="zh-CN" sz="28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348888" y="185619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倒立实像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5589" y="379583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凹透镜</a:t>
            </a:r>
            <a:endParaRPr lang="zh-CN" altLang="en-US" dirty="0">
              <a:latin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31463" y="1478570"/>
          <a:ext cx="8213845" cy="479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107"/>
                <a:gridCol w="3327055"/>
                <a:gridCol w="3263683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凸透镜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凹透镜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599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外形图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84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相关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概念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对光的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对光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作用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972681"/>
            <a:ext cx="8293814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．透镜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3357729" y="5548136"/>
            <a:ext cx="98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会聚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77" y="2100342"/>
            <a:ext cx="2689873" cy="1482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019" y="2060418"/>
            <a:ext cx="2037455" cy="15220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152" y="3821468"/>
            <a:ext cx="2623198" cy="16303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328" y="3821468"/>
            <a:ext cx="3131051" cy="142680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643854" y="5581705"/>
            <a:ext cx="98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发散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09628" y="1143090"/>
            <a:ext cx="791845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8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易杰原创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30</a:t>
            </a:r>
            <a:r>
              <a:rPr lang="zh-CN" altLang="zh-CN" sz="2800" dirty="0">
                <a:latin typeface="+mn-ea"/>
              </a:rPr>
              <a:t>所示，桥通过平静的水面成像，半圆形桥孔与其像正好合在一起构成一个圆。如果圆的直径为</a:t>
            </a:r>
            <a:r>
              <a:rPr lang="en-US" altLang="zh-CN" sz="2800" dirty="0">
                <a:latin typeface="+mn-ea"/>
              </a:rPr>
              <a:t>4 m</a:t>
            </a:r>
            <a:r>
              <a:rPr lang="zh-CN" altLang="zh-CN" sz="2800" dirty="0">
                <a:latin typeface="+mn-ea"/>
              </a:rPr>
              <a:t>，水深</a:t>
            </a:r>
            <a:r>
              <a:rPr lang="en-US" altLang="zh-CN" sz="2800" dirty="0">
                <a:latin typeface="+mn-ea"/>
              </a:rPr>
              <a:t>3 m</a:t>
            </a:r>
            <a:r>
              <a:rPr lang="zh-CN" altLang="zh-CN" sz="2800" dirty="0">
                <a:latin typeface="+mn-ea"/>
              </a:rPr>
              <a:t>，则圆顶部到水面的距离为</a:t>
            </a:r>
            <a:r>
              <a:rPr lang="en-US" altLang="zh-CN" sz="2800" dirty="0">
                <a:latin typeface="+mn-ea"/>
              </a:rPr>
              <a:t>________m</a:t>
            </a:r>
            <a:r>
              <a:rPr lang="zh-CN" altLang="zh-CN" sz="2800" dirty="0">
                <a:latin typeface="+mn-ea"/>
              </a:rPr>
              <a:t>。由于下雨，造成水位上升，桥面上黄牛与它的像之间</a:t>
            </a:r>
            <a:r>
              <a:rPr lang="zh-CN" altLang="zh-CN" sz="2800" dirty="0" smtClean="0">
                <a:latin typeface="+mn-ea"/>
              </a:rPr>
              <a:t>的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距离</a:t>
            </a:r>
            <a:r>
              <a:rPr lang="zh-CN" altLang="zh-CN" sz="2800" dirty="0">
                <a:latin typeface="+mn-ea"/>
              </a:rPr>
              <a:t>将</a:t>
            </a:r>
            <a:r>
              <a:rPr lang="en-US" altLang="zh-CN" sz="2800" dirty="0">
                <a:latin typeface="+mn-ea"/>
              </a:rPr>
              <a:t>________(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 smtClean="0">
                <a:latin typeface="+mn-ea"/>
              </a:rPr>
              <a:t>”</a:t>
            </a:r>
          </a:p>
          <a:p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；我们能</a:t>
            </a:r>
            <a:r>
              <a:rPr lang="zh-CN" altLang="zh-CN" sz="2800" dirty="0" smtClean="0">
                <a:latin typeface="+mn-ea"/>
              </a:rPr>
              <a:t>从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不同</a:t>
            </a:r>
            <a:r>
              <a:rPr lang="zh-CN" altLang="zh-CN" sz="2800" dirty="0">
                <a:latin typeface="+mn-ea"/>
              </a:rPr>
              <a:t>的方向看到黄牛，是因为光</a:t>
            </a:r>
            <a:r>
              <a:rPr lang="zh-CN" altLang="zh-CN" sz="2800" dirty="0" smtClean="0">
                <a:latin typeface="+mn-ea"/>
              </a:rPr>
              <a:t>在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黄牛</a:t>
            </a:r>
            <a:r>
              <a:rPr lang="zh-CN" altLang="zh-CN" sz="2800" dirty="0">
                <a:latin typeface="+mn-ea"/>
              </a:rPr>
              <a:t>身上发生了</a:t>
            </a:r>
            <a:r>
              <a:rPr lang="en-US" altLang="zh-CN" sz="2800" dirty="0">
                <a:latin typeface="+mn-ea"/>
              </a:rPr>
              <a:t>________</a:t>
            </a:r>
            <a:r>
              <a:rPr lang="zh-CN" altLang="zh-CN" sz="2800" dirty="0">
                <a:latin typeface="+mn-ea"/>
              </a:rPr>
              <a:t>反射的</a:t>
            </a:r>
            <a:r>
              <a:rPr lang="zh-CN" altLang="zh-CN" sz="2800" dirty="0" smtClean="0">
                <a:latin typeface="+mn-ea"/>
              </a:rPr>
              <a:t>缘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故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3555175" y="239074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41" y="2912805"/>
            <a:ext cx="2661802" cy="31383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93626" y="323818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74996" y="45651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漫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48372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本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讲理解、探究要求的考点：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光的反射和折射规律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平面镜成像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凸透镜成像规律实验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。认识要求的考点：光在同种均匀介质中的传播特点；凸透镜和凹透镜的应用；白光的组成；光的色散；波长、频率和波速。近三年中考题型以选择题、填空题、作图题和实验题为主。其中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光的直线传播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光的反射和折射知识综合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凸透镜成像规律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光学作图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为每年必考知识点。学生要特别重视光学作图及实验探究。本讲分值大约是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分。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2020</a:t>
            </a:r>
            <a:r>
              <a:rPr lang="zh-CN" altLang="en-US" sz="280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预测：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光的反射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折射综合作图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平面镜成像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zh-CN" altLang="en-US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凸透镜成像规律实验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5667" y="1452621"/>
          <a:ext cx="8885405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780"/>
                <a:gridCol w="3961503"/>
                <a:gridCol w="4087122"/>
              </a:tblGrid>
              <a:tr h="370840"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凸透镜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凹透镜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255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三条特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殊光线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84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凸透镜成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像规律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(1)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＞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时，成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的实像。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如照相机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(2)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＝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时，成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的实像。</a:t>
                      </a:r>
                    </a:p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(3)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时，成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的实像。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如幻灯机、投影仪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(4)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＝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时，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成像。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光线由焦点发出变成平行光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(5)0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zh-CN" sz="2400" i="1" dirty="0" smtClean="0">
                          <a:latin typeface="+mn-ea"/>
                          <a:ea typeface="+mn-ea"/>
                        </a:rPr>
                        <a:t>f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时，成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   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的</a:t>
                      </a:r>
                      <a:r>
                        <a:rPr lang="en-US" altLang="zh-CN" sz="2400" u="sng" dirty="0" smtClean="0"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像。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如放大镜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简记：二倍焦距分大小，一倍焦距分虚实；成实像时，物近透镜成像变大变远；实像总倒立异侧，虚像总正立同侧</a:t>
                      </a:r>
                      <a:r>
                        <a:rPr lang="en-US" altLang="zh-CN" sz="2400" dirty="0" smtClean="0">
                          <a:latin typeface="+mn-ea"/>
                          <a:ea typeface="+mn-ea"/>
                        </a:rPr>
                        <a:t>)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463" y="972681"/>
            <a:ext cx="8293814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．透镜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3091028" y="3381784"/>
            <a:ext cx="220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倒立、缩小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 descr="C:\Documents and Settings\Administrator\桌面\pai\正文pai\2018XD-23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1" y="1992106"/>
            <a:ext cx="2748655" cy="13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Administrator\桌面\pai\正文pai\2018XD-24.ep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92106"/>
            <a:ext cx="2762251" cy="127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91027" y="3720677"/>
            <a:ext cx="220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倒立、等大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462504" y="4092556"/>
            <a:ext cx="220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倒立、放大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2690979" y="4824696"/>
            <a:ext cx="96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305765" y="5196575"/>
            <a:ext cx="203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正立、放大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5295898" y="5196575"/>
            <a:ext cx="96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07280" y="1434987"/>
            <a:ext cx="8293814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眼睛和色彩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）眼球好像一架照相机，其中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相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当于凸透镜，视网膜相当于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。近视眼是物体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成像于视网膜之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，矫正方法是戴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镜；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远视眼是物体成像于视网膜之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，矫正方法是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戴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镜。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）太阳光是复色光，通过棱镜后分解成红、橙、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黄、绿、蓝、靛、紫七种色光（属于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现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象）。透明物体的颜色是由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决定；不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透明物体的颜色是由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决定。红、绿、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蓝三种色光被称为光的“三基色”。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758396" y="1824250"/>
            <a:ext cx="243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晶状体和角膜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3250212" y="2680278"/>
            <a:ext cx="113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前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824837" y="2248805"/>
            <a:ext cx="134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光屏</a:t>
            </a:r>
          </a:p>
        </p:txBody>
      </p:sp>
      <p:sp>
        <p:nvSpPr>
          <p:cNvPr id="2" name="矩形 1"/>
          <p:cNvSpPr/>
          <p:nvPr/>
        </p:nvSpPr>
        <p:spPr>
          <a:xfrm>
            <a:off x="6960219" y="265659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凹透</a:t>
            </a:r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45109" y="310086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后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7946" y="34916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凸透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98492" y="438468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光的色散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8141" y="48231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透过的色光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6911" y="523936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方正静蕾简体" panose="03000509000000000000" pitchFamily="65" charset="-122"/>
              </a:rPr>
              <a:t>反射的色光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0" grpId="0"/>
      <p:bldP spid="2" grpId="0"/>
      <p:bldP spid="4" grpId="0"/>
      <p:bldP spid="5" grpId="0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5662</Words>
  <Application>Microsoft Office PowerPoint</Application>
  <PresentationFormat>自定义</PresentationFormat>
  <Paragraphs>791</Paragraphs>
  <Slides>72</Slides>
  <Notes>70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72</vt:i4>
      </vt:variant>
    </vt:vector>
  </HeadingPairs>
  <TitlesOfParts>
    <vt:vector size="74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