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8" r:id="rId3"/>
    <p:sldId id="301" r:id="rId4"/>
    <p:sldId id="293" r:id="rId5"/>
    <p:sldId id="288" r:id="rId6"/>
    <p:sldId id="359" r:id="rId7"/>
    <p:sldId id="360" r:id="rId8"/>
    <p:sldId id="316" r:id="rId9"/>
    <p:sldId id="317" r:id="rId10"/>
    <p:sldId id="361" r:id="rId11"/>
    <p:sldId id="362" r:id="rId12"/>
    <p:sldId id="363" r:id="rId13"/>
    <p:sldId id="364" r:id="rId14"/>
    <p:sldId id="384" r:id="rId15"/>
    <p:sldId id="348" r:id="rId16"/>
    <p:sldId id="385" r:id="rId17"/>
    <p:sldId id="289" r:id="rId18"/>
    <p:sldId id="311" r:id="rId19"/>
    <p:sldId id="310" r:id="rId20"/>
    <p:sldId id="312" r:id="rId21"/>
    <p:sldId id="313" r:id="rId22"/>
  </p:sldIdLst>
  <p:sldSz cx="9144000" cy="51308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Helvetica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6666FF"/>
    <a:srgbClr val="01457D"/>
    <a:srgbClr val="007E27"/>
    <a:srgbClr val="66FF33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84813" autoAdjust="0"/>
  </p:normalViewPr>
  <p:slideViewPr>
    <p:cSldViewPr snapToGrid="0">
      <p:cViewPr varScale="1">
        <p:scale>
          <a:sx n="152" d="100"/>
          <a:sy n="152" d="100"/>
        </p:scale>
        <p:origin x="-444" y="-9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 panose="020005030000000200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常用温度计是根据液体热胀冷缩的原理制成的。     用温度计测量液体温度时，先要弄清楚温度计的分度值，读数时视线与液柱最高处所对刻度相垂直，并注意区分温度是零上还是零下。</a:t>
            </a:r>
          </a:p>
          <a:p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解答：在温度计上，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个小格，一个小格代表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，所以此温度计的分度值为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；“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40”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在“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30”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以上，说明温度高于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36℃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。故答案为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36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，根据分度值和液面位置可以读出温度值，由于体温计液泡上方有缩口，所以可以离开被测物体读数，温度计都是利用液体热胀冷缩的规律制成的；同时体温计在使用前要用力甩一下，将水银甩回玻璃泡中。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解：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之间有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个小格，每个小格为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，体温计的分度值是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0.1℃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、体温计的工作原理就是液体热胀冷缩的规律，故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、由于体温计的特殊结构（有缩口），它是能离开被测物体读数，故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正确。</a:t>
            </a:r>
          </a:p>
          <a:p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、根据体温计的特点，使用前用力甩一下玻璃泡上方的水银才能回到玻璃泡中，不能进行连续测量，故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D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错误。</a:t>
            </a:r>
          </a:p>
          <a:p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故选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2400" b="1">
                <a:latin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因为先测量甲，甲的体温一定为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，在不甩回的情况下，乙、丙温度即使低于或等于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也显示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，故只能确定甲的体温为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，而乙、丙有可能达到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，也可能低于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39.5℃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。故选</a:t>
            </a:r>
            <a:r>
              <a:rPr lang="en-US" altLang="zh-CN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4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74650" y="685800"/>
            <a:ext cx="6108700" cy="3429000"/>
          </a:xfrm>
          <a:noFill/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pPr indent="268605"/>
            <a:r>
              <a:rPr lang="en-US" altLang="zh-CN" b="1">
                <a:latin typeface="宋体" panose="02010600030101010101" pitchFamily="2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本题考查体温计的构造。体温计和常用温度计相比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前者内径很细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而下端的玻璃泡则很大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使得有微小的温度变化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即吸收很少的热量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管中水银上升的高度会非常明显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所以可以测量得更为精密。</a:t>
            </a:r>
          </a:p>
          <a:p>
            <a:pPr indent="268605"/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】A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indent="268605"/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考点</a:t>
            </a:r>
            <a:r>
              <a:rPr lang="en-US" altLang="zh-CN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体温计。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title"/>
          </p:nvPr>
        </p:nvSpPr>
        <p:spPr bwMode="auto">
          <a:xfrm>
            <a:off x="628650" y="273050"/>
            <a:ext cx="7886700" cy="1095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标题文本</a:t>
            </a:r>
          </a:p>
        </p:txBody>
      </p:sp>
      <p:sp>
        <p:nvSpPr>
          <p:cNvPr id="1027" name="Shape 3"/>
          <p:cNvSpPr>
            <a:spLocks noGrp="1"/>
          </p:cNvSpPr>
          <p:nvPr>
            <p:ph type="body" idx="1"/>
          </p:nvPr>
        </p:nvSpPr>
        <p:spPr bwMode="auto">
          <a:xfrm>
            <a:off x="628650" y="1368425"/>
            <a:ext cx="7886700" cy="3762375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vert="horz" wrap="square" lIns="45719" tIns="45720" rIns="45719" bIns="45720" numCol="1" anchor="t" anchorCtr="0" compatLnSpc="1"/>
          <a:lstStyle/>
          <a:p>
            <a:pPr lvl="0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1</a:t>
            </a:r>
          </a:p>
          <a:p>
            <a:pPr lvl="1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2</a:t>
            </a:r>
          </a:p>
          <a:p>
            <a:pPr lvl="2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3</a:t>
            </a:r>
          </a:p>
          <a:p>
            <a:pPr lvl="3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4</a:t>
            </a:r>
          </a:p>
          <a:p>
            <a:pPr lvl="4"/>
            <a:r>
              <a:rPr lang="zh-CN" altLang="en-US">
                <a:sym typeface="Arial" panose="020B0604020202020204" pitchFamily="34" charset="0"/>
              </a:rPr>
              <a:t>正文级别 </a:t>
            </a:r>
            <a:r>
              <a:rPr lang="zh-CN" altLang="zh-CN">
                <a:sym typeface="Arial" panose="020B0604020202020204" pitchFamily="34" charset="0"/>
              </a:rPr>
              <a:t>5</a:t>
            </a:r>
          </a:p>
        </p:txBody>
      </p:sp>
      <p:grpSp>
        <p:nvGrpSpPr>
          <p:cNvPr id="1028" name="组合 6"/>
          <p:cNvGrpSpPr/>
          <p:nvPr userDrawn="1"/>
        </p:nvGrpSpPr>
        <p:grpSpPr bwMode="auto">
          <a:xfrm>
            <a:off x="7451725" y="127000"/>
            <a:ext cx="1431925" cy="430213"/>
            <a:chOff x="468128" y="370735"/>
            <a:chExt cx="1135204" cy="341359"/>
          </a:xfrm>
        </p:grpSpPr>
        <p:pic>
          <p:nvPicPr>
            <p:cNvPr id="1029" name="图片 7"/>
            <p:cNvPicPr>
              <a:picLocks noChangeAspect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49670" y="370735"/>
              <a:ext cx="490406" cy="177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图片 8"/>
            <p:cNvPicPr>
              <a:picLocks noChangeAspect="1"/>
            </p:cNvPicPr>
            <p:nvPr userDrawn="1"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468128" y="558194"/>
              <a:ext cx="1135204" cy="15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>
        <p:dissolve/>
      </p:transition>
    </mc:Choice>
    <mc:Fallback>
      <p:transition spd="slow">
        <p:dissolv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marL="782955" indent="-32575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marL="1219200" indent="-304800" algn="l" rtl="0" eaLnBrk="0" fontAlgn="base" hangingPunct="0">
        <a:spcBef>
          <a:spcPts val="700"/>
        </a:spcBef>
        <a:spcAft>
          <a:spcPct val="0"/>
        </a:spcAft>
        <a:buSzPct val="100000"/>
        <a:buChar char="•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marL="17367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–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marL="2193925" indent="-365125" algn="l" rtl="0" eaLnBrk="0" fontAlgn="base" hangingPunct="0">
        <a:spcBef>
          <a:spcPts val="700"/>
        </a:spcBef>
        <a:spcAft>
          <a:spcPct val="0"/>
        </a:spcAft>
        <a:buSzPct val="100000"/>
        <a:buChar char="»"/>
        <a:defRPr sz="3200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3500" y="1935163"/>
            <a:ext cx="1828800" cy="4603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中物理</a:t>
            </a:r>
          </a:p>
        </p:txBody>
      </p:sp>
      <p:sp>
        <p:nvSpPr>
          <p:cNvPr id="15362" name="Shape 40"/>
          <p:cNvSpPr>
            <a:spLocks noChangeArrowheads="1"/>
          </p:cNvSpPr>
          <p:nvPr/>
        </p:nvSpPr>
        <p:spPr bwMode="auto">
          <a:xfrm>
            <a:off x="5141913" y="2624138"/>
            <a:ext cx="3078162" cy="49149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zh-CN" altLang="en-US" sz="4000" baseline="-250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微软雅黑" panose="020B0503020204020204" charset="-122"/>
              </a:rPr>
              <a:t>第二章  第二节</a:t>
            </a:r>
          </a:p>
        </p:txBody>
      </p:sp>
      <p:sp>
        <p:nvSpPr>
          <p:cNvPr id="15363" name="Shape 40"/>
          <p:cNvSpPr>
            <a:spLocks noChangeArrowheads="1"/>
          </p:cNvSpPr>
          <p:nvPr/>
        </p:nvSpPr>
        <p:spPr bwMode="auto">
          <a:xfrm>
            <a:off x="4059238" y="1025525"/>
            <a:ext cx="4792662" cy="64135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r>
              <a:rPr lang="zh-CN" altLang="en-US" sz="5400" b="1" baseline="-25000">
                <a:solidFill>
                  <a:srgbClr val="C00000"/>
                </a:solidFill>
                <a:latin typeface="方正姚体"/>
                <a:ea typeface="方正姚体"/>
                <a:cs typeface="微软雅黑" panose="020B0503020204020204" charset="-122"/>
                <a:sym typeface="微软雅黑" panose="020B0503020204020204" charset="-122"/>
              </a:rPr>
              <a:t>北师大版物理（初中）</a:t>
            </a:r>
          </a:p>
        </p:txBody>
      </p:sp>
      <p:sp>
        <p:nvSpPr>
          <p:cNvPr id="15364" name="Shape 40"/>
          <p:cNvSpPr>
            <a:spLocks noChangeArrowheads="1"/>
          </p:cNvSpPr>
          <p:nvPr/>
        </p:nvSpPr>
        <p:spPr bwMode="auto">
          <a:xfrm>
            <a:off x="5185410" y="3298825"/>
            <a:ext cx="3271520" cy="49149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zh-CN" altLang="en-US" sz="4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物体的质量及其测量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C00000"/>
          </a:solidFill>
          <a:ln w="12700" cap="flat">
            <a:solidFill>
              <a:srgbClr val="C00000"/>
            </a:solidFill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algn="dist"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lang="zh-CN" altLang="en-US" sz="1400" b="1" kern="0" dirty="0">
                <a:solidFill>
                  <a:schemeClr val="bg1"/>
                </a:solidFill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38988" y="1892300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dirty="0">
                <a:latin typeface="方正幼线简体" panose="03000509000000000000" charset="-122"/>
                <a:ea typeface="方正幼线简体" panose="03000509000000000000" charset="-122"/>
                <a:cs typeface="方正幼线简体" panose="03000509000000000000" charset="-122"/>
                <a:sym typeface="Arial" panose="020B0604020202020204" pitchFamily="34" charset="0"/>
              </a:rPr>
              <a:t>（八年级）</a:t>
            </a:r>
          </a:p>
        </p:txBody>
      </p:sp>
      <p:pic>
        <p:nvPicPr>
          <p:cNvPr id="15369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765175"/>
            <a:ext cx="3592512" cy="3589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质量测量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27635" y="1239520"/>
            <a:ext cx="25711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天平的使用与质量测量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327025" y="1972945"/>
            <a:ext cx="1398905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测量方法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56740" y="1895475"/>
            <a:ext cx="6788785" cy="2583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把待测物体轻放入左盘中；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估测被测物体质量，用镊子夹取接近的砝码放入右盘；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用镊子轻拨游码直至横梁平衡；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4.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把右盘中砝码质量总和和游码在标尺上的读数相加即为物体质量；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5.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测量结束，用镊子把砝码放回砝码盒中，切忌用手直接拿砝码。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质量测量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27635" y="1239520"/>
            <a:ext cx="25711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动手、实践与思考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327025" y="1908175"/>
            <a:ext cx="1398905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认识天平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0526" y="1510865"/>
            <a:ext cx="3532505" cy="351791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56740" y="1827530"/>
            <a:ext cx="3872865" cy="7054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右图是托盘天平的构造平面图，请同学们按序号分别说出其名称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7365" y="2533015"/>
            <a:ext cx="3605530" cy="23983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① 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是</a:t>
            </a:r>
            <a:r>
              <a:rPr lang="zh-CN" altLang="en-US" sz="2000" u="heavy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              </a:t>
            </a:r>
            <a:r>
              <a:rPr lang="zh-CN" altLang="en-US" sz="20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r>
              <a:rPr kumimoji="0" lang="zh-CN" altLang="en-US" sz="2000" b="0" i="0" u="sng" baseline="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② 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是</a:t>
            </a:r>
            <a:r>
              <a:rPr kumimoji="0" lang="zh-CN" altLang="en-US" sz="2000" b="0" i="0" u="heavy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              </a:t>
            </a:r>
            <a:r>
              <a:rPr kumimoji="0" lang="zh-CN" altLang="en-US" sz="2000" b="0" i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③ 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是</a:t>
            </a:r>
            <a:r>
              <a:rPr lang="zh-CN" altLang="en-US" sz="2000" u="heavy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              </a:t>
            </a:r>
            <a:r>
              <a:rPr lang="zh-CN" altLang="en-US" sz="20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④ 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是</a:t>
            </a:r>
            <a:r>
              <a:rPr lang="zh-CN" altLang="en-US" sz="2000" u="heavy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              </a:t>
            </a:r>
            <a:r>
              <a:rPr lang="zh-CN" altLang="en-US" sz="20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⑤ 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是</a:t>
            </a:r>
            <a:r>
              <a:rPr lang="zh-CN" altLang="en-US" sz="2000" u="heavy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              </a:t>
            </a:r>
            <a:r>
              <a:rPr lang="zh-CN" altLang="en-US" sz="20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6740" y="2604135"/>
            <a:ext cx="5969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横梁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56740" y="3050540"/>
            <a:ext cx="5969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指针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13230" y="3510280"/>
            <a:ext cx="88455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分度盘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624965" y="3962400"/>
            <a:ext cx="101663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平衡螺母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856740" y="4404995"/>
            <a:ext cx="59690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游码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0" grpId="0" bldLvl="0" animBg="1"/>
      <p:bldP spid="7" grpId="0" bldLvl="0" animBg="1"/>
      <p:bldP spid="11" grpId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质量测量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27635" y="1239520"/>
            <a:ext cx="25711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动手、实践与思考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327025" y="1972945"/>
            <a:ext cx="1078865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读  数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292" y="1682114"/>
            <a:ext cx="3665220" cy="28487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18488" y="2276804"/>
            <a:ext cx="4455795" cy="24616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右盘（砝码盘）中砝码的质量是：</a:t>
            </a:r>
          </a:p>
          <a:p>
            <a:pPr marL="0" marR="0" indent="0" algn="l" defTabSz="914400" rtl="0" eaLnBrk="1" fontAlgn="auto" latinLnBrk="1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100g+50g+10g=160g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kumimoji="0" lang="en-US" altLang="zh-CN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eaLnBrk="1" fontAlgn="auto" latinLnBrk="1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游码的读数是：</a:t>
            </a:r>
            <a:r>
              <a:rPr kumimoji="0" lang="zh-CN" altLang="en-US" sz="20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</a:t>
            </a: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g;</a:t>
            </a:r>
          </a:p>
          <a:p>
            <a:pPr marL="0" marR="0" indent="0" algn="l" defTabSz="914400" rtl="0" eaLnBrk="1" fontAlgn="auto" latinLnBrk="1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石块的质量是：</a:t>
            </a:r>
            <a:r>
              <a:rPr kumimoji="0" lang="zh-CN" altLang="en-US" sz="20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                   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6190" y="3660446"/>
            <a:ext cx="6203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1.4g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36190" y="4255135"/>
            <a:ext cx="20891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160g+1.4g=161.4g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0" grpId="0" bldLvl="0" animBg="1"/>
      <p:bldP spid="3" grpId="0" animBg="1"/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质量测量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27635" y="1239520"/>
            <a:ext cx="25711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动手、实践与思考</a:t>
            </a:r>
          </a:p>
        </p:txBody>
      </p:sp>
      <p:pic>
        <p:nvPicPr>
          <p:cNvPr id="11" name="图片 10" descr="360截图20190814222302572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0135" y="3157011"/>
            <a:ext cx="2828925" cy="1352550"/>
          </a:xfrm>
          <a:prstGeom prst="rect">
            <a:avLst/>
          </a:prstGeom>
        </p:spPr>
      </p:pic>
      <p:pic>
        <p:nvPicPr>
          <p:cNvPr id="12" name="图片 11" descr="360截图2019081422131433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0135" y="920750"/>
            <a:ext cx="2546350" cy="1755775"/>
          </a:xfrm>
          <a:prstGeom prst="rect">
            <a:avLst/>
          </a:prstGeom>
        </p:spPr>
      </p:pic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327025" y="1950720"/>
            <a:ext cx="1078865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想一想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7634" y="2524125"/>
            <a:ext cx="6268085" cy="17054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）中，指出在调平衡前的明显错误；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）甲，是调平衡前指针位置，平衡螺母应向</a:t>
            </a:r>
            <a:r>
              <a:rPr kumimoji="0" lang="zh-CN" altLang="en-US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旋？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）乙是正确操作天平显示的质量，此时物体质量为</a:t>
            </a:r>
            <a:r>
              <a:rPr kumimoji="0" lang="zh-CN" altLang="en-US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70420" y="2630069"/>
            <a:ext cx="906145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</a:t>
            </a:r>
            <a:r>
              <a:rPr kumimoji="0" lang="en-US" altLang="zh-CN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</a:t>
            </a:r>
            <a:r>
              <a:rPr kumimoji="0" lang="zh-CN" alt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70420" y="4509770"/>
            <a:ext cx="906145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</a:t>
            </a:r>
            <a:r>
              <a:rPr kumimoji="0" lang="en-US" altLang="zh-CN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</a:t>
            </a:r>
            <a:r>
              <a:rPr kumimoji="0" lang="zh-CN" alt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0" grpId="0" bldLvl="0" animBg="1"/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课堂活动（三）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质量测量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27635" y="1239520"/>
            <a:ext cx="25711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动手、实践与思考</a:t>
            </a:r>
          </a:p>
        </p:txBody>
      </p:sp>
      <p:pic>
        <p:nvPicPr>
          <p:cNvPr id="11" name="图片 10" descr="360截图20190814222302572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8538" y="3126395"/>
            <a:ext cx="2549908" cy="1219148"/>
          </a:xfrm>
          <a:prstGeom prst="rect">
            <a:avLst/>
          </a:prstGeom>
        </p:spPr>
      </p:pic>
      <p:pic>
        <p:nvPicPr>
          <p:cNvPr id="12" name="图片 11" descr="360截图2019081422131433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9825" y="931887"/>
            <a:ext cx="2469513" cy="1702794"/>
          </a:xfrm>
          <a:prstGeom prst="rect">
            <a:avLst/>
          </a:prstGeom>
        </p:spPr>
      </p:pic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327025" y="1950720"/>
            <a:ext cx="1078865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想一想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4162" y="2401875"/>
            <a:ext cx="6262941" cy="21209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）中，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指出在调平衡前的明显错误：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___________________________________________________________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）甲，是调平衡前指针位置，平衡螺母应向</a:t>
            </a:r>
            <a:r>
              <a:rPr kumimoji="0" lang="zh-CN" altLang="en-US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旋？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）乙是正确操作天平显示的质量，此时物体质量为 </a:t>
            </a:r>
            <a:r>
              <a:rPr kumimoji="0" lang="zh-CN" altLang="en-US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  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98030" y="2672080"/>
            <a:ext cx="906145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</a:t>
            </a:r>
            <a:r>
              <a:rPr kumimoji="0" lang="en-US" altLang="zh-CN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</a:t>
            </a:r>
            <a:r>
              <a:rPr kumimoji="0" lang="zh-CN" alt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70420" y="4463944"/>
            <a:ext cx="906145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</a:t>
            </a:r>
            <a:r>
              <a:rPr kumimoji="0" lang="en-US" altLang="zh-CN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</a:t>
            </a:r>
            <a:r>
              <a:rPr kumimoji="0" lang="zh-CN" altLang="en-US" sz="16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09003" y="3278810"/>
            <a:ext cx="43243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49630" y="4076988"/>
            <a:ext cx="70739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83.2g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34BDF8F-2846-450D-811C-C56EFA1DD96C}"/>
              </a:ext>
            </a:extLst>
          </p:cNvPr>
          <p:cNvSpPr/>
          <p:nvPr/>
        </p:nvSpPr>
        <p:spPr>
          <a:xfrm>
            <a:off x="457363" y="2854384"/>
            <a:ext cx="4243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在调平衡前没有把游码置于左侧</a:t>
            </a:r>
            <a:r>
              <a:rPr lang="en-US" alt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“0”</a:t>
            </a: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位</a:t>
            </a:r>
            <a:endParaRPr lang="zh-CN" altLang="en-US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0" grpId="0" bldLvl="0" animBg="1"/>
      <p:bldP spid="4" grpId="0" bldLvl="0" animBg="1"/>
      <p:bldP spid="6" grpId="0" bldLvl="0" animBg="1"/>
      <p:bldP spid="7" grpId="0" animBg="1"/>
      <p:bldP spid="9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50971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课堂活动（四）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质量及其测量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27635" y="1239520"/>
            <a:ext cx="18091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7635" y="1868805"/>
            <a:ext cx="867791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指出下列示例，物体质量未发生变化的是</a:t>
            </a:r>
            <a:r>
              <a:rPr kumimoji="0" lang="zh-CN" altLang="en-US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；发生了变化的是</a:t>
            </a:r>
            <a:r>
              <a:rPr kumimoji="0" lang="zh-CN" altLang="en-US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</a:t>
            </a:r>
          </a:p>
        </p:txBody>
      </p:sp>
      <p:pic>
        <p:nvPicPr>
          <p:cNvPr id="4" name="图片 3" descr="360截图201908150648009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5" y="2483431"/>
            <a:ext cx="1198157" cy="156093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6362" y="4106862"/>
            <a:ext cx="175387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a.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衣服晾干后衣服的总质量</a:t>
            </a:r>
          </a:p>
        </p:txBody>
      </p:sp>
      <p:pic>
        <p:nvPicPr>
          <p:cNvPr id="7" name="图片 6" descr="360截图201908150651462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364" y="2485390"/>
            <a:ext cx="1849473" cy="15589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71027" y="4107180"/>
            <a:ext cx="188087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b.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铁水浇注成工件后铁的质量</a:t>
            </a:r>
          </a:p>
        </p:txBody>
      </p:sp>
      <p:pic>
        <p:nvPicPr>
          <p:cNvPr id="12" name="图片 11" descr="360截图2019081506543229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0410" y="2485391"/>
            <a:ext cx="2565820" cy="155897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101941" y="4125912"/>
            <a:ext cx="188087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c.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坐高铁从广州到北京人的质量</a:t>
            </a:r>
          </a:p>
        </p:txBody>
      </p:sp>
      <p:pic>
        <p:nvPicPr>
          <p:cNvPr id="15" name="图片 14" descr="360截图20190815065904010"/>
          <p:cNvPicPr>
            <a:picLocks noChangeAspect="1"/>
          </p:cNvPicPr>
          <p:nvPr/>
        </p:nvPicPr>
        <p:blipFill>
          <a:blip r:embed="rId6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0929" y="2469707"/>
            <a:ext cx="2282929" cy="154583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982988" y="4106862"/>
            <a:ext cx="1880870" cy="6438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d.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锯木头剩下的木料质量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567555" y="1682115"/>
            <a:ext cx="1161733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</a:t>
            </a: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c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91756" y="1699282"/>
            <a:ext cx="1161733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a</a:t>
            </a:r>
            <a:r>
              <a: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d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animBg="1"/>
      <p:bldP spid="6" grpId="0" animBg="1"/>
      <p:bldP spid="10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50971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课堂活动（四）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质量及其测量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27635" y="1239520"/>
            <a:ext cx="18091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7635" y="1868805"/>
            <a:ext cx="890968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一枚鸡蛋的质量大约是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50g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，合</a:t>
            </a:r>
            <a:r>
              <a:rPr kumimoji="0" lang="zh-CN" altLang="en-US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kg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；中学生的平均质量为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50 </a:t>
            </a:r>
            <a:r>
              <a:rPr kumimoji="0" lang="en-US" altLang="zh-CN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（单位）。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77590" y="1843405"/>
            <a:ext cx="89598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5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Arial" panose="020B0604020202020204"/>
                <a:cs typeface="Arial" panose="020B0604020202020204"/>
                <a:sym typeface="Arial" panose="020B0604020202020204"/>
              </a:rPr>
              <a:t>×10</a:t>
            </a:r>
            <a:r>
              <a:rPr kumimoji="0" lang="en-US" altLang="zh-CN" sz="1800" b="0" i="0" baseline="3000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ea typeface="Arial" panose="020B0604020202020204"/>
                <a:cs typeface="Arial" panose="020B0604020202020204"/>
                <a:sym typeface="Arial" panose="020B0604020202020204"/>
              </a:rPr>
              <a:t>-2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247890" y="1790065"/>
            <a:ext cx="5314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kg</a:t>
            </a:r>
            <a:endParaRPr kumimoji="0" lang="en-US" altLang="zh-CN" sz="1800" b="0" i="0" baseline="3000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8905" y="2308225"/>
            <a:ext cx="8369935" cy="8744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天平在使用前首先要调平衡，调平衡时应移动</a:t>
            </a:r>
            <a:r>
              <a:rPr kumimoji="0" lang="zh-CN" altLang="en-US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       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；正确操作后天平显示的结果如图所示，此时物体质量为：</a:t>
            </a:r>
            <a:r>
              <a:rPr kumimoji="0" lang="zh-CN" altLang="en-US" sz="18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                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g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</a:t>
            </a:r>
          </a:p>
        </p:txBody>
      </p:sp>
      <p:pic>
        <p:nvPicPr>
          <p:cNvPr id="20" name="图片 19" descr="360截图2019081507142562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0840" y="3328034"/>
            <a:ext cx="2759710" cy="175114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152390" y="2350135"/>
            <a:ext cx="10172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平衡螺母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356100" y="2775585"/>
            <a:ext cx="7188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54.4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9" grpId="0" bldLvl="0" animBg="1"/>
      <p:bldP spid="11" grpId="0" bldLvl="0" animBg="1"/>
      <p:bldP spid="19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2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662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980" y="1186815"/>
            <a:ext cx="6670040" cy="315468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765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546100" y="1113155"/>
            <a:ext cx="307467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  质量的概念与估测</a:t>
            </a:r>
          </a:p>
        </p:txBody>
      </p:sp>
      <p:sp>
        <p:nvSpPr>
          <p:cNvPr id="11" name="矩形: 圆角 2"/>
          <p:cNvSpPr/>
          <p:nvPr/>
        </p:nvSpPr>
        <p:spPr>
          <a:xfrm>
            <a:off x="327025" y="1609725"/>
            <a:ext cx="1293813" cy="40798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720850" y="1524635"/>
            <a:ext cx="7005955" cy="23462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吉林）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下列数据中与实际相符的是（ </a:t>
            </a:r>
            <a:r>
              <a:rPr 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）</a:t>
            </a:r>
            <a:r>
              <a:rPr 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A.中考考场内的温度约为50℃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B.学生课桌的高度约为2m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C.正常人的心跳每分钟约为5次</a:t>
            </a:r>
            <a:endParaRPr lang="en-US" alt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D.两个鸡蛋的质量约为100g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94195" y="1524635"/>
            <a:ext cx="442595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D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11" grpId="0" animBg="1"/>
      <p:bldP spid="101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69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9701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: 圆角 2"/>
          <p:cNvSpPr/>
          <p:nvPr/>
        </p:nvSpPr>
        <p:spPr>
          <a:xfrm>
            <a:off x="327025" y="1347788"/>
            <a:ext cx="1293813" cy="407987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811020" y="1276350"/>
            <a:ext cx="69367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金华）</a:t>
            </a: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际千克原器作为质量计量标准，由铂铱合金制成，科学家发现其质量有极微小变化，2019年5月20日，服役129年的国际千克原器退役，今后将使用普朗克常量来定义千克，以提高千克定义的精确性，下列关于国际千克原器的说法不正确的是（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）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</a:t>
            </a:r>
            <a:r>
              <a:rPr sz="16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铂铱原子不做热运动，不具有内能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</a:t>
            </a:r>
            <a:r>
              <a:rPr sz="16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用铂依合金制作的原因之一是其耐磨损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</a:t>
            </a:r>
            <a:r>
              <a:rPr sz="16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保存在双层玻璃钟罩内有助于防氧化、防腐蚀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</a:t>
            </a:r>
            <a:r>
              <a:rPr sz="16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质量变化过程中，所含铂铱合金的多少发生变化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3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5757" y="2570163"/>
            <a:ext cx="1605281" cy="1701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231130" y="2355850"/>
            <a:ext cx="276860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A</a:t>
            </a:r>
          </a:p>
        </p:txBody>
      </p:sp>
    </p:spTree>
  </p:cSld>
  <p:clrMapOvr>
    <a:masterClrMapping/>
  </p:clrMapOvr>
  <p:transition spd="slow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89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360截图2019081406045213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DF1"/>
              </a:clrFrom>
              <a:clrTo>
                <a:srgbClr val="FFFD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8040" y="865505"/>
            <a:ext cx="637540" cy="1520190"/>
          </a:xfrm>
          <a:prstGeom prst="rect">
            <a:avLst/>
          </a:prstGeom>
        </p:spPr>
      </p:pic>
      <p:pic>
        <p:nvPicPr>
          <p:cNvPr id="11" name="图片 10" descr="360截图201908140611310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3465" y="998855"/>
            <a:ext cx="1070610" cy="1447165"/>
          </a:xfrm>
          <a:prstGeom prst="rect">
            <a:avLst/>
          </a:prstGeom>
        </p:spPr>
      </p:pic>
      <p:pic>
        <p:nvPicPr>
          <p:cNvPr id="12" name="图片 11" descr="360截图20190814061415378"/>
          <p:cNvPicPr>
            <a:picLocks noChangeAspect="1"/>
          </p:cNvPicPr>
          <p:nvPr/>
        </p:nvPicPr>
        <p:blipFill>
          <a:blip r:embed="rId5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9605" y="925830"/>
            <a:ext cx="1151255" cy="1541145"/>
          </a:xfrm>
          <a:prstGeom prst="rect">
            <a:avLst/>
          </a:prstGeom>
        </p:spPr>
      </p:pic>
      <p:pic>
        <p:nvPicPr>
          <p:cNvPr id="13" name="图片 12" descr="360截图2019081406185398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0180" y="3589655"/>
            <a:ext cx="1953895" cy="781685"/>
          </a:xfrm>
          <a:prstGeom prst="rect">
            <a:avLst/>
          </a:prstGeom>
        </p:spPr>
      </p:pic>
      <p:pic>
        <p:nvPicPr>
          <p:cNvPr id="3" name="图片 2" descr="360截图2019081408492428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1110" y="3365500"/>
            <a:ext cx="1122680" cy="1022985"/>
          </a:xfrm>
          <a:prstGeom prst="rect">
            <a:avLst/>
          </a:prstGeom>
        </p:spPr>
      </p:pic>
      <p:pic>
        <p:nvPicPr>
          <p:cNvPr id="4" name="图片 3" descr="360截图20190814085325295"/>
          <p:cNvPicPr>
            <a:picLocks noChangeAspect="1"/>
          </p:cNvPicPr>
          <p:nvPr/>
        </p:nvPicPr>
        <p:blipFill>
          <a:blip r:embed="rId8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3610" y="3382010"/>
            <a:ext cx="1379855" cy="989330"/>
          </a:xfrm>
          <a:prstGeom prst="rect">
            <a:avLst/>
          </a:prstGeom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284163" y="1195546"/>
            <a:ext cx="140970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观察与思考</a:t>
            </a:r>
          </a:p>
        </p:txBody>
      </p:sp>
      <p:graphicFrame>
        <p:nvGraphicFramePr>
          <p:cNvPr id="6" name="表格 5"/>
          <p:cNvGraphicFramePr/>
          <p:nvPr>
            <p:extLst>
              <p:ext uri="{D42A27DB-BD31-4B8C-83A1-F6EECF244321}">
                <p14:modId xmlns:p14="http://schemas.microsoft.com/office/powerpoint/2010/main" xmlns="" val="254791545"/>
              </p:ext>
            </p:extLst>
          </p:nvPr>
        </p:nvGraphicFramePr>
        <p:xfrm>
          <a:off x="381635" y="3702050"/>
          <a:ext cx="3390900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303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03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木材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玻璃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>
                        <a:solidFill>
                          <a:srgbClr val="6666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>
                        <a:solidFill>
                          <a:srgbClr val="6666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dirty="0">
                        <a:solidFill>
                          <a:srgbClr val="6666FF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640897" y="2619692"/>
            <a:ext cx="1045410" cy="3385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A. </a:t>
            </a:r>
            <a:r>
              <a:rPr kumimoji="0" lang="zh-CN" altLang="en-US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杯子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23610" y="2619691"/>
            <a:ext cx="1045410" cy="3385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B. </a:t>
            </a:r>
            <a:r>
              <a:rPr kumimoji="0" lang="zh-CN" altLang="en-US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椅子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492364" y="2619691"/>
            <a:ext cx="1297305" cy="3385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C. </a:t>
            </a:r>
            <a:r>
              <a:rPr kumimoji="0" lang="zh-CN" altLang="en-US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玻璃门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455160" y="4397375"/>
            <a:ext cx="1232535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D. </a:t>
            </a:r>
            <a:r>
              <a:rPr kumimoji="0" lang="zh-CN" altLang="en-US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木质沙发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294120" y="4397375"/>
            <a:ext cx="924242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E. </a:t>
            </a:r>
            <a:r>
              <a:rPr kumimoji="0" lang="zh-CN" altLang="en-US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图钉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812405" y="4388485"/>
            <a:ext cx="829945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F. </a:t>
            </a:r>
            <a:r>
              <a:rPr kumimoji="0" lang="zh-CN" altLang="en-US" sz="1600" b="0" i="0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铅球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54330" y="1920695"/>
            <a:ext cx="4100830" cy="8744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分析图中物体，给它们分类，并把类别相同的物体编号填入下表中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80085" y="4119880"/>
            <a:ext cx="321310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16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33780" y="4128135"/>
            <a:ext cx="287020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16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D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784985" y="4104005"/>
            <a:ext cx="3651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150110" y="4097020"/>
            <a:ext cx="3651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894330" y="4088765"/>
            <a:ext cx="3759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302953" y="4088283"/>
            <a:ext cx="41973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7" grpId="0" animBg="1"/>
      <p:bldP spid="9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bldLvl="0" animBg="1"/>
      <p:bldP spid="20" grpId="0" bldLvl="0" animBg="1"/>
      <p:bldP spid="21" grpId="0" animBg="1"/>
      <p:bldP spid="22" grpId="0" animBg="1"/>
      <p:bldP spid="24" grpId="0" bldLvl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746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174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7"/>
          <p:cNvSpPr txBox="1">
            <a:spLocks noChangeArrowheads="1"/>
          </p:cNvSpPr>
          <p:nvPr/>
        </p:nvSpPr>
        <p:spPr bwMode="auto">
          <a:xfrm>
            <a:off x="284480" y="1113155"/>
            <a:ext cx="331851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考点二  天平使用与质量测量</a:t>
            </a:r>
          </a:p>
        </p:txBody>
      </p:sp>
      <p:sp>
        <p:nvSpPr>
          <p:cNvPr id="9" name="矩形: 圆角 2"/>
          <p:cNvSpPr/>
          <p:nvPr/>
        </p:nvSpPr>
        <p:spPr>
          <a:xfrm>
            <a:off x="327025" y="1609725"/>
            <a:ext cx="1293813" cy="407988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755775" y="1481455"/>
            <a:ext cx="714692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</a:t>
            </a:r>
            <a:r>
              <a:rPr lang="en-US" alt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sz="18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龙东）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小明用天平测量苹果质量，在调节天平平衡的过程中，发现指针如图甲所示，他应将平衡螺母向</a:t>
            </a:r>
            <a:r>
              <a:rPr lang="zh-CN" sz="1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   　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（填“左”或“右”）移动，直到指针指在分度盘中央，然后将苹果放到天平的左盘，向右盘加减砝码并移动游码，使天平再次平衡时，砝码质量和游码对应的刻度值如图乙所示，则苹果质量为</a:t>
            </a:r>
            <a:r>
              <a:rPr lang="zh-CN" sz="1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altLang="zh-CN" sz="1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18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　</a:t>
            </a:r>
            <a:r>
              <a:rPr lang="zh-CN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g。</a:t>
            </a:r>
          </a:p>
        </p:txBody>
      </p:sp>
      <p:pic>
        <p:nvPicPr>
          <p:cNvPr id="3" name="图片 4" descr="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7538" y="3777298"/>
            <a:ext cx="3315335" cy="981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202680" y="1945640"/>
            <a:ext cx="40894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83325" y="3163094"/>
            <a:ext cx="87376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156.4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/>
      <p:bldP spid="9" grpId="0" animBg="1"/>
      <p:bldP spid="101" grpId="0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79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典例分析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379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: 圆角 2"/>
          <p:cNvSpPr/>
          <p:nvPr/>
        </p:nvSpPr>
        <p:spPr>
          <a:xfrm>
            <a:off x="327025" y="1255713"/>
            <a:ext cx="1293813" cy="409575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45719" tIns="45719" rIns="45719" bIns="45719" spcCol="38100" anchor="ctr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375" y="1665605"/>
            <a:ext cx="8706485" cy="3003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(2019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衢州)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托盘天平是一种精密测量仪器，某实验室天平的配套砝码及横梁标尺如图。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（1）小科发现砝码盒中的砝码已磨损，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用这样的砝码称量物体质量，测量结果将</a:t>
            </a:r>
            <a:r>
              <a:rPr lang="zh-CN" sz="16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（2）小科观察铭牌时，发现该天平的最大测量值为200g，但他认为应为210g。你认为小科产生这种错误想法的原因是</a:t>
            </a:r>
            <a:r>
              <a:rPr lang="zh-CN" sz="16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                        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（3）小江认为铭牌上最大测量值没有标错，但砝码盒中10g的砝码是多余的，而小明认为砝码盒中所有的砝码都是不可缺少的。你认为谁的观点是正确的，并说明理由：</a:t>
            </a:r>
            <a:r>
              <a:rPr lang="zh-CN" sz="1600" u="sng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                                                                                     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4" name="图片 3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7440" y="2043888"/>
            <a:ext cx="3912870" cy="768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043045" y="2406015"/>
            <a:ext cx="63246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1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偏大</a:t>
            </a:r>
            <a:endParaRPr lang="zh-CN" altLang="en-US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3875" y="3176905"/>
            <a:ext cx="49752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小科认为砝码的总质量是205g，标尺的最大刻度是5g </a:t>
            </a:r>
            <a:endParaRPr lang="zh-CN" altLang="en-US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2670" y="4281804"/>
            <a:ext cx="683514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小明正确。因为少了</a:t>
            </a:r>
            <a:r>
              <a: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en-US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</a:t>
            </a:r>
            <a:r>
              <a:rPr lang="zh-CN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砝码，运用其他砝码及游码无法完成</a:t>
            </a:r>
            <a:r>
              <a: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</a:t>
            </a:r>
            <a:r>
              <a:rPr lang="en-US" sz="1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</a:t>
            </a:r>
            <a:r>
              <a:rPr lang="zh-CN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以内的质量称量</a:t>
            </a:r>
            <a:endParaRPr lang="zh-CN" alt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0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84200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28763" cy="5238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45719" tIns="45719" rIns="45719" bIns="4571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741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409700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提出问题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823720" y="1226820"/>
            <a:ext cx="363664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一、以上物体有哪些不同呢？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8185" y="1768475"/>
            <a:ext cx="584835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物体所含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物质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不同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同一类型物体，所含物质的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多少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不同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8185" y="3354705"/>
            <a:ext cx="464248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二、如何区别物体所含物质的多少呢？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18185" y="4001770"/>
            <a:ext cx="507492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用物体的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质量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来描述物体所含物质的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多少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4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1514475" cy="51911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学习目标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8437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1203325" y="920750"/>
            <a:ext cx="6019800" cy="3489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理解质量的概念；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了解质量单位及其换算；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掌握天平的使用方法；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会使用天平测量物体质量；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1233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质量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641350" y="1811020"/>
            <a:ext cx="126619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质量（</a:t>
            </a:r>
            <a:r>
              <a:rPr lang="en-US" altLang="zh-CN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710565" y="3433445"/>
            <a:ext cx="112776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换算关系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44395" y="1802130"/>
            <a:ext cx="547243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物体所含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物质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的多少叫物体质量，符号是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m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641350" y="2501900"/>
            <a:ext cx="126619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质量单位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144395" y="2343150"/>
            <a:ext cx="676719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国际单位制中，质量单位是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千克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，符号是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kg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。常用单位还有：吨（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t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）、克（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g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）、毫克（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mg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）、微克（μ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m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66620" y="3471545"/>
            <a:ext cx="489839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1t=10</a:t>
            </a:r>
            <a:r>
              <a:rPr kumimoji="0" lang="en-US" altLang="zh-CN" sz="2000" b="0" i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kg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1kg=10</a:t>
            </a:r>
            <a:r>
              <a:rPr kumimoji="0" lang="en-US" altLang="zh-CN" sz="2000" b="0" i="0" u="none" strike="noStrike" cap="none" spc="0" normalizeH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g=10</a:t>
            </a:r>
            <a:r>
              <a:rPr kumimoji="0" lang="en-US" altLang="zh-CN" sz="2000" b="0" i="0" u="none" strike="noStrike" cap="none" spc="0" normalizeH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6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mg=10</a:t>
            </a:r>
            <a:r>
              <a:rPr kumimoji="0" lang="en-US" altLang="zh-CN" sz="2000" b="0" i="0" u="none" strike="noStrike" cap="none" spc="0" normalizeH="0" baseline="30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μg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/>
      <p:bldP spid="3" grpId="0" bldLvl="0" animBg="1"/>
      <p:bldP spid="10" grpId="0" bldLvl="0" animBg="1"/>
      <p:bldP spid="12" grpId="0" animBg="1"/>
      <p:bldP spid="13" grpId="0" bldLvl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66433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认识物体质量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513080" y="1750060"/>
            <a:ext cx="210058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对物体质量的认识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70505" y="1664335"/>
            <a:ext cx="5892165" cy="9207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物体质量是物体本身所固有的属性。和物体的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形状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、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状态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和所在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地理位置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的变化无关</a:t>
            </a:r>
          </a:p>
        </p:txBody>
      </p:sp>
      <p:pic>
        <p:nvPicPr>
          <p:cNvPr id="11" name="图片 10" descr="360截图20190814130728689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2551" y="2585085"/>
            <a:ext cx="1524635" cy="1953260"/>
          </a:xfrm>
          <a:prstGeom prst="rect">
            <a:avLst/>
          </a:prstGeom>
        </p:spPr>
      </p:pic>
      <p:pic>
        <p:nvPicPr>
          <p:cNvPr id="16" name="图片 15" descr="360截图201908141308402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4550" y="2613977"/>
            <a:ext cx="1343660" cy="1857375"/>
          </a:xfrm>
          <a:prstGeom prst="rect">
            <a:avLst/>
          </a:prstGeom>
        </p:spPr>
      </p:pic>
      <p:pic>
        <p:nvPicPr>
          <p:cNvPr id="17" name="图片 16" descr="360截图201908141310224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1295" y="2613977"/>
            <a:ext cx="1433442" cy="18573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968625" y="4500245"/>
            <a:ext cx="112903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弹簧变形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878070" y="4538345"/>
            <a:ext cx="118300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冰块熔化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551295" y="4538345"/>
            <a:ext cx="16109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太空中宇航员</a:t>
            </a:r>
          </a:p>
        </p:txBody>
      </p:sp>
      <p:sp>
        <p:nvSpPr>
          <p:cNvPr id="21" name="圆角矩形标注 20"/>
          <p:cNvSpPr/>
          <p:nvPr/>
        </p:nvSpPr>
        <p:spPr>
          <a:xfrm>
            <a:off x="327025" y="3178116"/>
            <a:ext cx="1592580" cy="918327"/>
          </a:xfrm>
          <a:prstGeom prst="wedgeRoundRectCallout">
            <a:avLst>
              <a:gd name="adj1" fmla="val 92065"/>
              <a:gd name="adj2" fmla="val -33260"/>
              <a:gd name="adj3" fmla="val 16667"/>
            </a:avLst>
          </a:prstGeom>
          <a:solidFill>
            <a:srgbClr val="FFFFFF"/>
          </a:solidFill>
          <a:ln w="12700" cap="flat">
            <a:solidFill>
              <a:srgbClr val="0039AC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物体质量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不变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3" grpId="0" bldLvl="0" animBg="1"/>
      <p:bldP spid="6" grpId="0" bldLvl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36747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课堂活动（一）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127635" y="1153160"/>
            <a:ext cx="166433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认识物体质量</a:t>
            </a: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>
            <a:off x="399097" y="1778653"/>
            <a:ext cx="210058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对物体质量的认识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86380" y="1812943"/>
            <a:ext cx="3571240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了解生活中常见物体的质量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399097" y="2466958"/>
            <a:ext cx="1503045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质量估测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17395" y="2505479"/>
            <a:ext cx="4148455" cy="277877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200000"/>
              </a:lnSpc>
            </a:pP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en-US" alt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一个初中生的质量约为</a:t>
            </a:r>
            <a:r>
              <a:rPr lang="zh-CN" sz="18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50kg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en-US" altLang="zh-CN" sz="18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200000"/>
              </a:lnSpc>
            </a:pP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en-US" alt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一个鸡蛋的质量约</a:t>
            </a:r>
            <a:r>
              <a:rPr lang="zh-CN" sz="18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50g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en-US" altLang="zh-CN" sz="18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200000"/>
              </a:lnSpc>
            </a:pP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en-US" alt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物理教科书的质量约</a:t>
            </a:r>
            <a:r>
              <a:rPr lang="zh-CN" sz="18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200g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en-US" altLang="zh-CN" sz="18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200000"/>
              </a:lnSpc>
            </a:pP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</a:t>
            </a:r>
            <a:r>
              <a:rPr lang="en-US" alt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铅笔的质量约</a:t>
            </a:r>
            <a:r>
              <a:rPr lang="zh-CN" sz="18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5g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en-US" altLang="zh-CN" sz="18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200000"/>
              </a:lnSpc>
            </a:pPr>
            <a:endParaRPr lang="zh-CN" altLang="en-US" sz="18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A9D7E89-B7D6-413E-804B-B96522C9826B}"/>
              </a:ext>
            </a:extLst>
          </p:cNvPr>
          <p:cNvSpPr txBox="1"/>
          <p:nvPr/>
        </p:nvSpPr>
        <p:spPr>
          <a:xfrm>
            <a:off x="5469255" y="2505479"/>
            <a:ext cx="3674745" cy="16707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200000"/>
              </a:lnSpc>
            </a:pP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⑤</a:t>
            </a:r>
            <a:r>
              <a:rPr lang="en-US" alt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大象的质量约</a:t>
            </a:r>
            <a:r>
              <a:rPr lang="zh-CN" sz="18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5t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200000"/>
              </a:lnSpc>
            </a:pP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⑥</a:t>
            </a:r>
            <a:r>
              <a:rPr lang="en-US" alt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一个篮球的质量约为</a:t>
            </a:r>
            <a:r>
              <a:rPr lang="zh-CN" sz="18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500g</a:t>
            </a:r>
            <a:endParaRPr lang="en-US" altLang="zh-CN" sz="18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200000"/>
              </a:lnSpc>
            </a:pP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⑦</a:t>
            </a:r>
            <a:r>
              <a:rPr lang="en-US" alt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8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一个苹果的质量约</a:t>
            </a:r>
            <a:r>
              <a:rPr lang="zh-CN" sz="18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150～200g</a:t>
            </a:r>
            <a:endParaRPr lang="en-US" altLang="zh-CN" sz="1800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3" grpId="0" bldLvl="0" animBg="1"/>
      <p:bldP spid="7" grpId="0" bldLvl="0" animBg="1"/>
      <p:bldP spid="9" grpId="0" bldLvl="0" animBg="1"/>
      <p:bldP spid="10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质量测量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1" name="AutoShape 12"/>
          <p:cNvSpPr>
            <a:spLocks noChangeArrowheads="1"/>
          </p:cNvSpPr>
          <p:nvPr/>
        </p:nvSpPr>
        <p:spPr bwMode="auto">
          <a:xfrm>
            <a:off x="284480" y="1197610"/>
            <a:ext cx="11233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师生互动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757680" y="1219835"/>
            <a:ext cx="426783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如何知道物体的质量呢？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284480" y="2343785"/>
            <a:ext cx="1431290" cy="442595"/>
          </a:xfrm>
          <a:prstGeom prst="flowChartAlternateProces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质量的测量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1835151" y="2034540"/>
            <a:ext cx="463550" cy="1062355"/>
          </a:xfrm>
          <a:prstGeom prst="leftBrace">
            <a:avLst/>
          </a:prstGeom>
          <a:noFill/>
          <a:ln w="12700" cap="flat">
            <a:solidFill>
              <a:srgbClr val="0039AC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98090" y="1868805"/>
            <a:ext cx="286956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测量工具：天平、台秤等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56815" y="2880360"/>
            <a:ext cx="137795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天平与使用</a:t>
            </a:r>
          </a:p>
        </p:txBody>
      </p:sp>
      <p:pic>
        <p:nvPicPr>
          <p:cNvPr id="15" name="图片 14" descr="360截图20190814142108801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7232" y="2650491"/>
            <a:ext cx="1364615" cy="1725930"/>
          </a:xfrm>
          <a:prstGeom prst="rect">
            <a:avLst/>
          </a:prstGeom>
        </p:spPr>
      </p:pic>
      <p:pic>
        <p:nvPicPr>
          <p:cNvPr id="16" name="图片 15" descr="360截图201908141424059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4125" y="969010"/>
            <a:ext cx="1863090" cy="1266825"/>
          </a:xfrm>
          <a:prstGeom prst="rect">
            <a:avLst/>
          </a:prstGeom>
        </p:spPr>
      </p:pic>
      <p:pic>
        <p:nvPicPr>
          <p:cNvPr id="17" name="图片 16" descr="360截图20190814142149153"/>
          <p:cNvPicPr>
            <a:picLocks noChangeAspect="1"/>
          </p:cNvPicPr>
          <p:nvPr/>
        </p:nvPicPr>
        <p:blipFill>
          <a:blip r:embed="rId5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4125" y="2942272"/>
            <a:ext cx="2238375" cy="14954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917055" y="2235835"/>
            <a:ext cx="69659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天平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878070" y="4437697"/>
            <a:ext cx="66294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台秤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35190" y="4437697"/>
            <a:ext cx="82867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电子秤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6" grpId="0" bldLvl="0" animBg="1"/>
      <p:bldP spid="7" grpId="0" bldLvl="0"/>
      <p:bldP spid="9" grpId="0" animBg="1"/>
      <p:bldP spid="10" grpId="0" animBg="1"/>
      <p:bldP spid="11" grpId="0" bldLvl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7025" y="300038"/>
            <a:ext cx="723900" cy="698500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8" name="Shape 112"/>
          <p:cNvSpPr>
            <a:spLocks noChangeArrowheads="1"/>
          </p:cNvSpPr>
          <p:nvPr/>
        </p:nvSpPr>
        <p:spPr bwMode="auto">
          <a:xfrm>
            <a:off x="284163" y="341313"/>
            <a:ext cx="809625" cy="579437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3325" y="341313"/>
            <a:ext cx="438594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none" lIns="45719" tIns="45719" rIns="45719" bIns="45719">
            <a:spAutoFit/>
          </a:bodyPr>
          <a:lstStyle/>
          <a:p>
            <a:pPr latinLnBrk="1" hangingPunct="0">
              <a:defRPr/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课堂活动（二）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质量测量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60450" y="831850"/>
            <a:ext cx="4668838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946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01038" y="4691063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127635" y="1239520"/>
            <a:ext cx="2571115" cy="442595"/>
          </a:xfrm>
          <a:prstGeom prst="flowChartAlternateProcess">
            <a:avLst/>
          </a:prstGeom>
          <a:gradFill>
            <a:gsLst>
              <a:gs pos="0">
                <a:srgbClr val="E30000">
                  <a:lumMod val="94000"/>
                </a:srgbClr>
              </a:gs>
              <a:gs pos="100000">
                <a:srgbClr val="760303"/>
              </a:gs>
            </a:gsLst>
            <a:lin ang="5400000" scaled="0"/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天平的使用与质量测量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800" y="1397952"/>
            <a:ext cx="2714625" cy="2171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4069715" y="1510030"/>
            <a:ext cx="1519555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天平的构造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417310" y="3764915"/>
            <a:ext cx="203962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托盘天平的构造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284480" y="2185035"/>
            <a:ext cx="1586230" cy="442595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天平的调节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27025" y="2693670"/>
            <a:ext cx="5476240" cy="1751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把天平放置在水平桌面上；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用镊子把游码拨至标尺左侧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零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位；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3. 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调节平衡螺母是衡量处于平衡状态（指针停在分度     盘中间位置）。</a:t>
            </a:r>
            <a:endParaRPr kumimoji="0" lang="en-US" altLang="zh-CN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7" grpId="0" bldLvl="0" animBg="1"/>
      <p:bldP spid="9" grpId="0" bldLvl="0" animBg="1"/>
      <p:bldP spid="10" grpId="0" bldLvl="0" animBg="1"/>
      <p:bldP spid="11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1787</Words>
  <Application>Microsoft Office PowerPoint</Application>
  <PresentationFormat>自定义</PresentationFormat>
  <Paragraphs>215</Paragraphs>
  <Slides>21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336</cp:revision>
  <dcterms:created xsi:type="dcterms:W3CDTF">2019-04-02T02:49:00Z</dcterms:created>
  <dcterms:modified xsi:type="dcterms:W3CDTF">2019-11-12T13:38:05Z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