
<file path=[Content_Types].xml><?xml version="1.0" encoding="utf-8"?>
<Types xmlns="http://schemas.openxmlformats.org/package/2006/content-types">
  <Default Extension="jpeg" ContentType="image/jpeg"/>
  <Default Extension="mpg" ContentType="vide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6" r:id="rId2"/>
    <p:sldId id="256" r:id="rId3"/>
    <p:sldId id="266" r:id="rId4"/>
    <p:sldId id="308" r:id="rId5"/>
    <p:sldId id="292" r:id="rId6"/>
    <p:sldId id="302" r:id="rId7"/>
    <p:sldId id="318" r:id="rId8"/>
    <p:sldId id="306" r:id="rId9"/>
    <p:sldId id="305" r:id="rId10"/>
    <p:sldId id="307" r:id="rId11"/>
    <p:sldId id="319" r:id="rId12"/>
    <p:sldId id="301" r:id="rId13"/>
    <p:sldId id="304" r:id="rId14"/>
    <p:sldId id="320" r:id="rId15"/>
    <p:sldId id="321" r:id="rId16"/>
    <p:sldId id="317" r:id="rId17"/>
    <p:sldId id="332" r:id="rId18"/>
    <p:sldId id="333" r:id="rId19"/>
    <p:sldId id="334" r:id="rId20"/>
    <p:sldId id="335" r:id="rId21"/>
    <p:sldId id="336" r:id="rId22"/>
  </p:sldIdLst>
  <p:sldSz cx="12241213" cy="6858000"/>
  <p:notesSz cx="6858000" cy="9144000"/>
  <p:custDataLst>
    <p:tags r:id="rId2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2" userDrawn="1">
          <p15:clr>
            <a:srgbClr val="A4A3A4"/>
          </p15:clr>
        </p15:guide>
        <p15:guide id="2" pos="389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90"/>
  </p:normalViewPr>
  <p:slideViewPr>
    <p:cSldViewPr showGuides="1">
      <p:cViewPr varScale="1">
        <p:scale>
          <a:sx n="78" d="100"/>
          <a:sy n="78" d="100"/>
        </p:scale>
        <p:origin x="763" y="67"/>
      </p:cViewPr>
      <p:guideLst>
        <p:guide orient="horz" pos="2192"/>
        <p:guide pos="389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24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g"/><Relationship Id="rId7" Type="http://schemas.openxmlformats.org/officeDocument/2006/relationships/image" Target="../media/image26.png"/><Relationship Id="rId2" Type="http://schemas.microsoft.com/office/2007/relationships/media" Target="../media/media1.mpg"/><Relationship Id="rId1" Type="http://schemas.openxmlformats.org/officeDocument/2006/relationships/tags" Target="../tags/tag9.xml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image" Target="../media/image31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63"/>
          <p:cNvSpPr/>
          <p:nvPr/>
        </p:nvSpPr>
        <p:spPr>
          <a:xfrm>
            <a:off x="360363" y="18891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情景导入</a:t>
            </a:r>
          </a:p>
        </p:txBody>
      </p:sp>
      <p:sp>
        <p:nvSpPr>
          <p:cNvPr id="18496" name="Rectangle 64"/>
          <p:cNvSpPr>
            <a:spLocks noChangeArrowheads="1"/>
          </p:cNvSpPr>
          <p:nvPr/>
        </p:nvSpPr>
        <p:spPr bwMode="auto">
          <a:xfrm>
            <a:off x="360045" y="742315"/>
            <a:ext cx="6843395" cy="6915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想一想：生活中哪些地方用到了凸透镜？</a:t>
            </a:r>
          </a:p>
        </p:txBody>
      </p:sp>
      <p:pic>
        <p:nvPicPr>
          <p:cNvPr id="100" name="图片 99"/>
          <p:cNvPicPr/>
          <p:nvPr/>
        </p:nvPicPr>
        <p:blipFill>
          <a:blip r:embed="rId2"/>
          <a:stretch>
            <a:fillRect/>
          </a:stretch>
        </p:blipFill>
        <p:spPr>
          <a:xfrm>
            <a:off x="504190" y="1557020"/>
            <a:ext cx="2140585" cy="21405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3098800" y="1557020"/>
            <a:ext cx="3207385" cy="21405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/>
          <p:cNvPicPr/>
          <p:nvPr/>
        </p:nvPicPr>
        <p:blipFill>
          <a:blip r:embed="rId4"/>
          <a:stretch>
            <a:fillRect/>
          </a:stretch>
        </p:blipFill>
        <p:spPr>
          <a:xfrm>
            <a:off x="3168650" y="3933190"/>
            <a:ext cx="2032000" cy="2746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5"/>
          <a:srcRect l="5703" t="7314" r="4769" b="12293"/>
          <a:stretch>
            <a:fillRect/>
          </a:stretch>
        </p:blipFill>
        <p:spPr>
          <a:xfrm>
            <a:off x="6553200" y="1532255"/>
            <a:ext cx="2422525" cy="21761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图片 103"/>
          <p:cNvPicPr/>
          <p:nvPr/>
        </p:nvPicPr>
        <p:blipFill>
          <a:blip r:embed="rId6"/>
          <a:srcRect t="11444" b="12218"/>
          <a:stretch>
            <a:fillRect/>
          </a:stretch>
        </p:blipFill>
        <p:spPr>
          <a:xfrm>
            <a:off x="9047480" y="1557020"/>
            <a:ext cx="2832100" cy="2162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64"/>
          <p:cNvSpPr>
            <a:spLocks noChangeArrowheads="1"/>
          </p:cNvSpPr>
          <p:nvPr/>
        </p:nvSpPr>
        <p:spPr bwMode="auto">
          <a:xfrm>
            <a:off x="862965" y="3573780"/>
            <a:ext cx="1554480" cy="6896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照相机</a:t>
            </a:r>
          </a:p>
        </p:txBody>
      </p:sp>
      <p:sp>
        <p:nvSpPr>
          <p:cNvPr id="5" name="Rectangle 64"/>
          <p:cNvSpPr>
            <a:spLocks noChangeArrowheads="1"/>
          </p:cNvSpPr>
          <p:nvPr/>
        </p:nvSpPr>
        <p:spPr bwMode="auto">
          <a:xfrm>
            <a:off x="5248275" y="3538855"/>
            <a:ext cx="1313180" cy="6896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投影仪</a:t>
            </a:r>
          </a:p>
        </p:txBody>
      </p:sp>
      <p:sp>
        <p:nvSpPr>
          <p:cNvPr id="6" name="Rectangle 64"/>
          <p:cNvSpPr>
            <a:spLocks noChangeArrowheads="1"/>
          </p:cNvSpPr>
          <p:nvPr/>
        </p:nvSpPr>
        <p:spPr bwMode="auto">
          <a:xfrm>
            <a:off x="7200900" y="3538855"/>
            <a:ext cx="1313180" cy="6896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照相机</a:t>
            </a:r>
          </a:p>
        </p:txBody>
      </p:sp>
      <p:sp>
        <p:nvSpPr>
          <p:cNvPr id="7" name="Rectangle 64"/>
          <p:cNvSpPr>
            <a:spLocks noChangeArrowheads="1"/>
          </p:cNvSpPr>
          <p:nvPr/>
        </p:nvSpPr>
        <p:spPr bwMode="auto">
          <a:xfrm>
            <a:off x="10225405" y="3538855"/>
            <a:ext cx="1313180" cy="6896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望远镜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图片 101"/>
          <p:cNvPicPr/>
          <p:nvPr/>
        </p:nvPicPr>
        <p:blipFill>
          <a:blip r:embed="rId2"/>
          <a:srcRect l="24872" r="28623"/>
          <a:stretch>
            <a:fillRect/>
          </a:stretch>
        </p:blipFill>
        <p:spPr>
          <a:xfrm>
            <a:off x="7056755" y="370205"/>
            <a:ext cx="2133600" cy="61175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/>
          <p:nvPr/>
        </p:nvPicPr>
        <p:blipFill>
          <a:blip r:embed="rId2"/>
          <a:srcRect l="24872" r="28623"/>
          <a:stretch>
            <a:fillRect/>
          </a:stretch>
        </p:blipFill>
        <p:spPr>
          <a:xfrm flipV="1">
            <a:off x="9577070" y="370205"/>
            <a:ext cx="2133600" cy="61175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6535" y="2493010"/>
            <a:ext cx="6376670" cy="3044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电影机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360680" y="835660"/>
            <a:ext cx="553275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电影胶片如何放置？</a:t>
            </a:r>
            <a:endParaRPr lang="en-US" altLang="zh-CN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同步练习</a:t>
            </a:r>
          </a:p>
        </p:txBody>
      </p:sp>
      <p:sp>
        <p:nvSpPr>
          <p:cNvPr id="7" name="矩形 6"/>
          <p:cNvSpPr/>
          <p:nvPr/>
        </p:nvSpPr>
        <p:spPr>
          <a:xfrm>
            <a:off x="144145" y="692785"/>
            <a:ext cx="8610600" cy="3448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1155" indent="-35115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．如图是投影仪成像示意图，其中平面镜的作用是 　       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。在一次练习调节投影仪实践活动中，小明通过调节，使屏幕上出现了清晰画面，但是，画面超出了屏幕范围。为此，小明的操作应当是：适当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（填“增大”或“减小”）投影仪与屏幕的距离，并将凸透镜适当向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（填“上”或“下”）移动。在屏幕上发生的是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（选填“镜面”或“漫”）反射。</a:t>
            </a:r>
          </a:p>
        </p:txBody>
      </p:sp>
      <p:pic>
        <p:nvPicPr>
          <p:cNvPr id="2" name="图片 -21474826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3455" y="1052830"/>
            <a:ext cx="3237865" cy="2555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3"/>
          <p:cNvSpPr/>
          <p:nvPr/>
        </p:nvSpPr>
        <p:spPr>
          <a:xfrm>
            <a:off x="702310" y="1225550"/>
            <a:ext cx="165544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改变光路</a:t>
            </a:r>
          </a:p>
        </p:txBody>
      </p:sp>
      <p:sp>
        <p:nvSpPr>
          <p:cNvPr id="3" name="Rectangle 3"/>
          <p:cNvSpPr/>
          <p:nvPr/>
        </p:nvSpPr>
        <p:spPr>
          <a:xfrm>
            <a:off x="7672070" y="2160905"/>
            <a:ext cx="92138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减小</a:t>
            </a:r>
          </a:p>
        </p:txBody>
      </p:sp>
      <p:sp>
        <p:nvSpPr>
          <p:cNvPr id="4" name="Rectangle 3"/>
          <p:cNvSpPr/>
          <p:nvPr/>
        </p:nvSpPr>
        <p:spPr>
          <a:xfrm>
            <a:off x="2087880" y="3117215"/>
            <a:ext cx="66865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上</a:t>
            </a:r>
          </a:p>
        </p:txBody>
      </p:sp>
      <p:sp>
        <p:nvSpPr>
          <p:cNvPr id="6" name="Rectangle 3"/>
          <p:cNvSpPr/>
          <p:nvPr/>
        </p:nvSpPr>
        <p:spPr>
          <a:xfrm>
            <a:off x="1473200" y="3606800"/>
            <a:ext cx="57086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漫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3" grpId="1"/>
      <p:bldP spid="4" grpId="1"/>
      <p:bldP spid="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照相机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-742" t="16061" r="14085" b="39153"/>
          <a:stretch>
            <a:fillRect/>
          </a:stretch>
        </p:blipFill>
        <p:spPr>
          <a:xfrm>
            <a:off x="7488555" y="188595"/>
            <a:ext cx="4568825" cy="3147695"/>
          </a:xfrm>
          <a:prstGeom prst="rect">
            <a:avLst/>
          </a:prstGeom>
        </p:spPr>
      </p:pic>
      <p:sp>
        <p:nvSpPr>
          <p:cNvPr id="2049" name="Rectangle 2"/>
          <p:cNvSpPr/>
          <p:nvPr/>
        </p:nvSpPr>
        <p:spPr>
          <a:xfrm>
            <a:off x="258445" y="636270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像的性质：</a:t>
            </a:r>
          </a:p>
        </p:txBody>
      </p:sp>
      <p:sp>
        <p:nvSpPr>
          <p:cNvPr id="8" name="Rectangle 2"/>
          <p:cNvSpPr/>
          <p:nvPr/>
        </p:nvSpPr>
        <p:spPr>
          <a:xfrm>
            <a:off x="288290" y="2427605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应用条件：</a:t>
            </a:r>
          </a:p>
        </p:txBody>
      </p:sp>
      <p:sp>
        <p:nvSpPr>
          <p:cNvPr id="9" name="Rectangle 2"/>
          <p:cNvSpPr/>
          <p:nvPr/>
        </p:nvSpPr>
        <p:spPr>
          <a:xfrm>
            <a:off x="407035" y="4509135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调节方法：</a:t>
            </a:r>
          </a:p>
        </p:txBody>
      </p:sp>
      <p:sp>
        <p:nvSpPr>
          <p:cNvPr id="10" name="Rectangle 2"/>
          <p:cNvSpPr/>
          <p:nvPr/>
        </p:nvSpPr>
        <p:spPr>
          <a:xfrm>
            <a:off x="1966595" y="636270"/>
            <a:ext cx="355028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倒立缩小的实像</a:t>
            </a:r>
          </a:p>
        </p:txBody>
      </p:sp>
      <p:sp>
        <p:nvSpPr>
          <p:cNvPr id="11" name="Rectangle 2"/>
          <p:cNvSpPr/>
          <p:nvPr/>
        </p:nvSpPr>
        <p:spPr>
          <a:xfrm>
            <a:off x="1423035" y="2947670"/>
            <a:ext cx="52730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物体到照相机镜头的距离</a:t>
            </a:r>
          </a:p>
        </p:txBody>
      </p:sp>
      <p:grpSp>
        <p:nvGrpSpPr>
          <p:cNvPr id="2128" name="Group 106"/>
          <p:cNvGrpSpPr/>
          <p:nvPr/>
        </p:nvGrpSpPr>
        <p:grpSpPr>
          <a:xfrm>
            <a:off x="8631555" y="3644900"/>
            <a:ext cx="3331845" cy="2450465"/>
            <a:chOff x="5534" y="0"/>
            <a:chExt cx="1998" cy="1484"/>
          </a:xfrm>
        </p:grpSpPr>
        <p:grpSp>
          <p:nvGrpSpPr>
            <p:cNvPr id="2129" name="Group 94"/>
            <p:cNvGrpSpPr/>
            <p:nvPr/>
          </p:nvGrpSpPr>
          <p:grpSpPr>
            <a:xfrm>
              <a:off x="5534" y="0"/>
              <a:ext cx="1998" cy="1484"/>
              <a:chOff x="5307" y="2750"/>
              <a:chExt cx="1998" cy="1484"/>
            </a:xfrm>
          </p:grpSpPr>
          <p:pic>
            <p:nvPicPr>
              <p:cNvPr id="2130" name="Picture 93" descr="2013013109435607820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15" y="2750"/>
                <a:ext cx="1590" cy="105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2131" name="Picture 91" descr="1323829246578"/>
              <p:cNvPicPr>
                <a:picLocks noChangeAspect="1"/>
              </p:cNvPicPr>
              <p:nvPr/>
            </p:nvPicPr>
            <p:blipFill>
              <a:blip r:embed="rId5"/>
              <a:srcRect l="25700" t="16759" r="1700" b="7849"/>
              <a:stretch>
                <a:fillRect/>
              </a:stretch>
            </p:blipFill>
            <p:spPr>
              <a:xfrm>
                <a:off x="5307" y="3521"/>
                <a:ext cx="952" cy="713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2132" name="Rectangle 95"/>
            <p:cNvSpPr/>
            <p:nvPr/>
          </p:nvSpPr>
          <p:spPr>
            <a:xfrm>
              <a:off x="6532" y="1026"/>
              <a:ext cx="818" cy="29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600" b="1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照相机</a:t>
              </a:r>
            </a:p>
          </p:txBody>
        </p:sp>
      </p:grpSp>
      <p:grpSp>
        <p:nvGrpSpPr>
          <p:cNvPr id="2056" name="Group 87"/>
          <p:cNvGrpSpPr/>
          <p:nvPr/>
        </p:nvGrpSpPr>
        <p:grpSpPr>
          <a:xfrm>
            <a:off x="288290" y="1162685"/>
            <a:ext cx="6118225" cy="1174524"/>
            <a:chOff x="455" y="682"/>
            <a:chExt cx="4581" cy="1110"/>
          </a:xfrm>
        </p:grpSpPr>
        <p:grpSp>
          <p:nvGrpSpPr>
            <p:cNvPr id="2057" name="Group 33"/>
            <p:cNvGrpSpPr/>
            <p:nvPr/>
          </p:nvGrpSpPr>
          <p:grpSpPr>
            <a:xfrm>
              <a:off x="455" y="722"/>
              <a:ext cx="4581" cy="1070"/>
              <a:chOff x="499" y="1357"/>
              <a:chExt cx="4581" cy="1070"/>
            </a:xfrm>
          </p:grpSpPr>
          <p:sp>
            <p:nvSpPr>
              <p:cNvPr id="2058" name="Line 25"/>
              <p:cNvSpPr/>
              <p:nvPr/>
            </p:nvSpPr>
            <p:spPr>
              <a:xfrm flipH="1">
                <a:off x="2680" y="1752"/>
                <a:ext cx="0" cy="5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59" name="Oval 10"/>
              <p:cNvSpPr/>
              <p:nvPr/>
            </p:nvSpPr>
            <p:spPr>
              <a:xfrm>
                <a:off x="2623" y="1389"/>
                <a:ext cx="104" cy="679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60" name="Line 11"/>
              <p:cNvSpPr/>
              <p:nvPr/>
            </p:nvSpPr>
            <p:spPr>
              <a:xfrm>
                <a:off x="499" y="1733"/>
                <a:ext cx="4581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61" name="Oval 14"/>
              <p:cNvSpPr/>
              <p:nvPr/>
            </p:nvSpPr>
            <p:spPr>
              <a:xfrm>
                <a:off x="1961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62" name="Oval 17"/>
              <p:cNvSpPr/>
              <p:nvPr/>
            </p:nvSpPr>
            <p:spPr>
              <a:xfrm>
                <a:off x="3305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63" name="Oval 18"/>
              <p:cNvSpPr/>
              <p:nvPr/>
            </p:nvSpPr>
            <p:spPr>
              <a:xfrm>
                <a:off x="3305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64" name="Oval 19"/>
              <p:cNvSpPr/>
              <p:nvPr/>
            </p:nvSpPr>
            <p:spPr>
              <a:xfrm>
                <a:off x="3976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65" name="Oval 20"/>
              <p:cNvSpPr/>
              <p:nvPr/>
            </p:nvSpPr>
            <p:spPr>
              <a:xfrm>
                <a:off x="1289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66" name="Line 23"/>
              <p:cNvSpPr/>
              <p:nvPr/>
            </p:nvSpPr>
            <p:spPr>
              <a:xfrm flipH="1">
                <a:off x="1323" y="1752"/>
                <a:ext cx="0" cy="5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67" name="Line 24"/>
              <p:cNvSpPr/>
              <p:nvPr/>
            </p:nvSpPr>
            <p:spPr>
              <a:xfrm flipH="1">
                <a:off x="4017" y="1752"/>
                <a:ext cx="0" cy="5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68" name="Line 26"/>
              <p:cNvSpPr/>
              <p:nvPr/>
            </p:nvSpPr>
            <p:spPr>
              <a:xfrm>
                <a:off x="1349" y="2160"/>
                <a:ext cx="132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stealth" w="lg" len="lg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69" name="Line 27"/>
              <p:cNvSpPr/>
              <p:nvPr/>
            </p:nvSpPr>
            <p:spPr>
              <a:xfrm>
                <a:off x="2706" y="2160"/>
                <a:ext cx="132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stealth" w="lg" len="lg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70" name="Text Box 28"/>
              <p:cNvSpPr txBox="1"/>
              <p:nvPr/>
            </p:nvSpPr>
            <p:spPr>
              <a:xfrm>
                <a:off x="1834" y="1961"/>
                <a:ext cx="450" cy="46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2f</a:t>
                </a:r>
              </a:p>
            </p:txBody>
          </p:sp>
          <p:sp>
            <p:nvSpPr>
              <p:cNvPr id="2071" name="Text Box 29"/>
              <p:cNvSpPr txBox="1"/>
              <p:nvPr/>
            </p:nvSpPr>
            <p:spPr>
              <a:xfrm>
                <a:off x="3204" y="1963"/>
                <a:ext cx="452" cy="46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2f</a:t>
                </a:r>
              </a:p>
            </p:txBody>
          </p:sp>
          <p:sp>
            <p:nvSpPr>
              <p:cNvPr id="2072" name="Text Box 30"/>
              <p:cNvSpPr txBox="1"/>
              <p:nvPr/>
            </p:nvSpPr>
            <p:spPr>
              <a:xfrm>
                <a:off x="1822" y="1357"/>
                <a:ext cx="289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no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  <p:sp>
            <p:nvSpPr>
              <p:cNvPr id="2073" name="Text Box 31"/>
              <p:cNvSpPr txBox="1"/>
              <p:nvPr/>
            </p:nvSpPr>
            <p:spPr>
              <a:xfrm>
                <a:off x="3217" y="1366"/>
                <a:ext cx="305" cy="37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no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</p:grpSp>
        <p:sp>
          <p:nvSpPr>
            <p:cNvPr id="2074" name="Line 68"/>
            <p:cNvSpPr/>
            <p:nvPr/>
          </p:nvSpPr>
          <p:spPr>
            <a:xfrm flipH="1" flipV="1">
              <a:off x="544" y="700"/>
              <a:ext cx="0" cy="408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5" name="Line 69"/>
            <p:cNvSpPr/>
            <p:nvPr/>
          </p:nvSpPr>
          <p:spPr>
            <a:xfrm flipH="1" flipV="1">
              <a:off x="805" y="682"/>
              <a:ext cx="0" cy="408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6" name="Line 70"/>
            <p:cNvSpPr/>
            <p:nvPr/>
          </p:nvSpPr>
          <p:spPr>
            <a:xfrm flipH="1" flipV="1">
              <a:off x="1084" y="691"/>
              <a:ext cx="0" cy="408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7" name="Line 71"/>
            <p:cNvSpPr/>
            <p:nvPr/>
          </p:nvSpPr>
          <p:spPr>
            <a:xfrm flipH="1">
              <a:off x="3478" y="1078"/>
              <a:ext cx="0" cy="228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8" name="Line 73"/>
            <p:cNvSpPr/>
            <p:nvPr/>
          </p:nvSpPr>
          <p:spPr>
            <a:xfrm flipH="1">
              <a:off x="3649" y="1096"/>
              <a:ext cx="0" cy="293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9" name="Line 74"/>
            <p:cNvSpPr/>
            <p:nvPr/>
          </p:nvSpPr>
          <p:spPr>
            <a:xfrm flipH="1">
              <a:off x="3856" y="1096"/>
              <a:ext cx="0" cy="384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12" name="Rectangle 2"/>
          <p:cNvSpPr/>
          <p:nvPr/>
        </p:nvSpPr>
        <p:spPr>
          <a:xfrm>
            <a:off x="288290" y="2924810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物距：</a:t>
            </a:r>
          </a:p>
        </p:txBody>
      </p:sp>
      <p:sp>
        <p:nvSpPr>
          <p:cNvPr id="14" name="Rectangle 2"/>
          <p:cNvSpPr/>
          <p:nvPr/>
        </p:nvSpPr>
        <p:spPr>
          <a:xfrm>
            <a:off x="288290" y="3429635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像距：</a:t>
            </a:r>
          </a:p>
        </p:txBody>
      </p:sp>
      <p:sp>
        <p:nvSpPr>
          <p:cNvPr id="15" name="Rectangle 2"/>
          <p:cNvSpPr/>
          <p:nvPr/>
        </p:nvSpPr>
        <p:spPr>
          <a:xfrm>
            <a:off x="1440180" y="3429000"/>
            <a:ext cx="52730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像到照相机镜头的距离</a:t>
            </a:r>
          </a:p>
        </p:txBody>
      </p:sp>
      <p:sp>
        <p:nvSpPr>
          <p:cNvPr id="16" name="Rectangle 2"/>
          <p:cNvSpPr/>
          <p:nvPr/>
        </p:nvSpPr>
        <p:spPr>
          <a:xfrm>
            <a:off x="288290" y="3933825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思考：</a:t>
            </a:r>
          </a:p>
        </p:txBody>
      </p:sp>
      <p:sp>
        <p:nvSpPr>
          <p:cNvPr id="17" name="Rectangle 2"/>
          <p:cNvSpPr/>
          <p:nvPr/>
        </p:nvSpPr>
        <p:spPr>
          <a:xfrm>
            <a:off x="1440180" y="3933190"/>
            <a:ext cx="786701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胶片（相当于光屏）在什么位置才能得到清晰的像？</a:t>
            </a:r>
          </a:p>
        </p:txBody>
      </p:sp>
      <p:sp>
        <p:nvSpPr>
          <p:cNvPr id="18" name="Rectangle 2"/>
          <p:cNvSpPr/>
          <p:nvPr/>
        </p:nvSpPr>
        <p:spPr>
          <a:xfrm>
            <a:off x="2016125" y="2394585"/>
            <a:ext cx="547306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物距大于两倍焦距</a:t>
            </a:r>
          </a:p>
        </p:txBody>
      </p:sp>
      <p:graphicFrame>
        <p:nvGraphicFramePr>
          <p:cNvPr id="28" name="表格 27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20090" y="5048250"/>
          <a:ext cx="7707630" cy="1636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2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7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72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54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4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4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Rectangle 2"/>
          <p:cNvSpPr/>
          <p:nvPr/>
        </p:nvSpPr>
        <p:spPr>
          <a:xfrm>
            <a:off x="814705" y="5649595"/>
            <a:ext cx="278828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物体到相机距离</a:t>
            </a:r>
          </a:p>
        </p:txBody>
      </p:sp>
      <p:sp>
        <p:nvSpPr>
          <p:cNvPr id="19" name="Rectangle 2"/>
          <p:cNvSpPr/>
          <p:nvPr/>
        </p:nvSpPr>
        <p:spPr>
          <a:xfrm>
            <a:off x="4065905" y="5080635"/>
            <a:ext cx="207708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像变大</a:t>
            </a:r>
          </a:p>
        </p:txBody>
      </p:sp>
      <p:sp>
        <p:nvSpPr>
          <p:cNvPr id="21" name="Rectangle 2"/>
          <p:cNvSpPr/>
          <p:nvPr/>
        </p:nvSpPr>
        <p:spPr>
          <a:xfrm>
            <a:off x="817245" y="6155690"/>
            <a:ext cx="282067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镜头到胶片距离</a:t>
            </a:r>
          </a:p>
        </p:txBody>
      </p:sp>
      <p:sp>
        <p:nvSpPr>
          <p:cNvPr id="20" name="Rectangle 2"/>
          <p:cNvSpPr/>
          <p:nvPr/>
        </p:nvSpPr>
        <p:spPr>
          <a:xfrm>
            <a:off x="6619875" y="5086350"/>
            <a:ext cx="155765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像变小</a:t>
            </a:r>
          </a:p>
        </p:txBody>
      </p:sp>
      <p:sp>
        <p:nvSpPr>
          <p:cNvPr id="29" name="Rectangle 2"/>
          <p:cNvSpPr/>
          <p:nvPr/>
        </p:nvSpPr>
        <p:spPr>
          <a:xfrm>
            <a:off x="4812030" y="4364990"/>
            <a:ext cx="346202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胶片处于像的位置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3" grpId="0"/>
      <p:bldP spid="19" grpId="0"/>
      <p:bldP spid="21" grpId="0"/>
      <p:bldP spid="20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照相机</a:t>
            </a:r>
          </a:p>
        </p:txBody>
      </p:sp>
      <p:sp>
        <p:nvSpPr>
          <p:cNvPr id="2049" name="Rectangle 2"/>
          <p:cNvSpPr/>
          <p:nvPr/>
        </p:nvSpPr>
        <p:spPr>
          <a:xfrm>
            <a:off x="258445" y="636270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像的性质：</a:t>
            </a:r>
          </a:p>
        </p:txBody>
      </p:sp>
      <p:sp>
        <p:nvSpPr>
          <p:cNvPr id="10" name="Rectangle 2"/>
          <p:cNvSpPr/>
          <p:nvPr/>
        </p:nvSpPr>
        <p:spPr>
          <a:xfrm>
            <a:off x="1966595" y="636270"/>
            <a:ext cx="355028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倒立缩小的实像</a:t>
            </a:r>
          </a:p>
        </p:txBody>
      </p:sp>
      <p:grpSp>
        <p:nvGrpSpPr>
          <p:cNvPr id="2056" name="Group 87"/>
          <p:cNvGrpSpPr/>
          <p:nvPr/>
        </p:nvGrpSpPr>
        <p:grpSpPr>
          <a:xfrm>
            <a:off x="288290" y="1162685"/>
            <a:ext cx="6118225" cy="1174524"/>
            <a:chOff x="455" y="682"/>
            <a:chExt cx="4581" cy="1110"/>
          </a:xfrm>
        </p:grpSpPr>
        <p:grpSp>
          <p:nvGrpSpPr>
            <p:cNvPr id="2057" name="Group 33"/>
            <p:cNvGrpSpPr/>
            <p:nvPr/>
          </p:nvGrpSpPr>
          <p:grpSpPr>
            <a:xfrm>
              <a:off x="455" y="722"/>
              <a:ext cx="4581" cy="1070"/>
              <a:chOff x="499" y="1357"/>
              <a:chExt cx="4581" cy="1070"/>
            </a:xfrm>
          </p:grpSpPr>
          <p:sp>
            <p:nvSpPr>
              <p:cNvPr id="2058" name="Line 25"/>
              <p:cNvSpPr/>
              <p:nvPr/>
            </p:nvSpPr>
            <p:spPr>
              <a:xfrm flipH="1">
                <a:off x="2680" y="1752"/>
                <a:ext cx="0" cy="5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59" name="Oval 10"/>
              <p:cNvSpPr/>
              <p:nvPr/>
            </p:nvSpPr>
            <p:spPr>
              <a:xfrm>
                <a:off x="2623" y="1389"/>
                <a:ext cx="104" cy="679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60" name="Line 11"/>
              <p:cNvSpPr/>
              <p:nvPr/>
            </p:nvSpPr>
            <p:spPr>
              <a:xfrm>
                <a:off x="499" y="1733"/>
                <a:ext cx="4581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61" name="Oval 14"/>
              <p:cNvSpPr/>
              <p:nvPr/>
            </p:nvSpPr>
            <p:spPr>
              <a:xfrm>
                <a:off x="1961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62" name="Oval 17"/>
              <p:cNvSpPr/>
              <p:nvPr/>
            </p:nvSpPr>
            <p:spPr>
              <a:xfrm>
                <a:off x="3305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63" name="Oval 18"/>
              <p:cNvSpPr/>
              <p:nvPr/>
            </p:nvSpPr>
            <p:spPr>
              <a:xfrm>
                <a:off x="3305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64" name="Oval 19"/>
              <p:cNvSpPr/>
              <p:nvPr/>
            </p:nvSpPr>
            <p:spPr>
              <a:xfrm>
                <a:off x="3976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65" name="Oval 20"/>
              <p:cNvSpPr/>
              <p:nvPr/>
            </p:nvSpPr>
            <p:spPr>
              <a:xfrm>
                <a:off x="1289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66" name="Line 23"/>
              <p:cNvSpPr/>
              <p:nvPr/>
            </p:nvSpPr>
            <p:spPr>
              <a:xfrm flipH="1">
                <a:off x="1323" y="1752"/>
                <a:ext cx="0" cy="5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67" name="Line 24"/>
              <p:cNvSpPr/>
              <p:nvPr/>
            </p:nvSpPr>
            <p:spPr>
              <a:xfrm flipH="1">
                <a:off x="4017" y="1752"/>
                <a:ext cx="0" cy="5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68" name="Line 26"/>
              <p:cNvSpPr/>
              <p:nvPr/>
            </p:nvSpPr>
            <p:spPr>
              <a:xfrm>
                <a:off x="1349" y="2160"/>
                <a:ext cx="132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stealth" w="lg" len="lg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69" name="Line 27"/>
              <p:cNvSpPr/>
              <p:nvPr/>
            </p:nvSpPr>
            <p:spPr>
              <a:xfrm>
                <a:off x="2706" y="2160"/>
                <a:ext cx="132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stealth" w="lg" len="lg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70" name="Text Box 28"/>
              <p:cNvSpPr txBox="1"/>
              <p:nvPr/>
            </p:nvSpPr>
            <p:spPr>
              <a:xfrm>
                <a:off x="1834" y="1961"/>
                <a:ext cx="450" cy="46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2f</a:t>
                </a:r>
              </a:p>
            </p:txBody>
          </p:sp>
          <p:sp>
            <p:nvSpPr>
              <p:cNvPr id="2071" name="Text Box 29"/>
              <p:cNvSpPr txBox="1"/>
              <p:nvPr/>
            </p:nvSpPr>
            <p:spPr>
              <a:xfrm>
                <a:off x="3204" y="1963"/>
                <a:ext cx="452" cy="46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2f</a:t>
                </a:r>
              </a:p>
            </p:txBody>
          </p:sp>
          <p:sp>
            <p:nvSpPr>
              <p:cNvPr id="2072" name="Text Box 30"/>
              <p:cNvSpPr txBox="1"/>
              <p:nvPr/>
            </p:nvSpPr>
            <p:spPr>
              <a:xfrm>
                <a:off x="1822" y="1357"/>
                <a:ext cx="289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no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  <p:sp>
            <p:nvSpPr>
              <p:cNvPr id="2073" name="Text Box 31"/>
              <p:cNvSpPr txBox="1"/>
              <p:nvPr/>
            </p:nvSpPr>
            <p:spPr>
              <a:xfrm>
                <a:off x="3217" y="1366"/>
                <a:ext cx="305" cy="37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no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</p:grpSp>
        <p:sp>
          <p:nvSpPr>
            <p:cNvPr id="2074" name="Line 68"/>
            <p:cNvSpPr/>
            <p:nvPr/>
          </p:nvSpPr>
          <p:spPr>
            <a:xfrm flipH="1" flipV="1">
              <a:off x="544" y="700"/>
              <a:ext cx="0" cy="408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5" name="Line 69"/>
            <p:cNvSpPr/>
            <p:nvPr/>
          </p:nvSpPr>
          <p:spPr>
            <a:xfrm flipH="1" flipV="1">
              <a:off x="805" y="682"/>
              <a:ext cx="0" cy="408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6" name="Line 70"/>
            <p:cNvSpPr/>
            <p:nvPr/>
          </p:nvSpPr>
          <p:spPr>
            <a:xfrm flipH="1" flipV="1">
              <a:off x="1084" y="691"/>
              <a:ext cx="0" cy="408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7" name="Line 71"/>
            <p:cNvSpPr/>
            <p:nvPr/>
          </p:nvSpPr>
          <p:spPr>
            <a:xfrm flipH="1">
              <a:off x="3478" y="1078"/>
              <a:ext cx="0" cy="228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8" name="Line 73"/>
            <p:cNvSpPr/>
            <p:nvPr/>
          </p:nvSpPr>
          <p:spPr>
            <a:xfrm flipH="1">
              <a:off x="3649" y="1096"/>
              <a:ext cx="0" cy="293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9" name="Line 74"/>
            <p:cNvSpPr/>
            <p:nvPr/>
          </p:nvSpPr>
          <p:spPr>
            <a:xfrm flipH="1">
              <a:off x="3856" y="1096"/>
              <a:ext cx="0" cy="384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</p:grpSp>
      <p:pic>
        <p:nvPicPr>
          <p:cNvPr id="101" name="图片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243840" y="2981960"/>
            <a:ext cx="3100070" cy="355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" name="图片 22"/>
          <p:cNvPicPr/>
          <p:nvPr/>
        </p:nvPicPr>
        <p:blipFill>
          <a:blip r:embed="rId2"/>
          <a:srcRect l="36809" t="8089" r="16782" b="43304"/>
          <a:stretch>
            <a:fillRect/>
          </a:stretch>
        </p:blipFill>
        <p:spPr>
          <a:xfrm>
            <a:off x="3528695" y="2981960"/>
            <a:ext cx="2955290" cy="35509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" name="文本框 23"/>
          <p:cNvSpPr txBox="1"/>
          <p:nvPr/>
        </p:nvSpPr>
        <p:spPr>
          <a:xfrm>
            <a:off x="288290" y="2421255"/>
            <a:ext cx="553275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思考：如何由全身照变成半身照？</a:t>
            </a:r>
          </a:p>
        </p:txBody>
      </p:sp>
      <p:grpSp>
        <p:nvGrpSpPr>
          <p:cNvPr id="41" name="组合 40"/>
          <p:cNvGrpSpPr/>
          <p:nvPr/>
        </p:nvGrpSpPr>
        <p:grpSpPr>
          <a:xfrm>
            <a:off x="6912610" y="3490595"/>
            <a:ext cx="5022850" cy="3152140"/>
            <a:chOff x="10886" y="5497"/>
            <a:chExt cx="7910" cy="4964"/>
          </a:xfrm>
        </p:grpSpPr>
        <p:pic>
          <p:nvPicPr>
            <p:cNvPr id="25" name="图片 2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150" y="6137"/>
              <a:ext cx="5403" cy="339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33" name="组合 32"/>
            <p:cNvGrpSpPr/>
            <p:nvPr/>
          </p:nvGrpSpPr>
          <p:grpSpPr>
            <a:xfrm>
              <a:off x="10886" y="5497"/>
              <a:ext cx="7910" cy="4965"/>
              <a:chOff x="10660" y="5610"/>
              <a:chExt cx="7910" cy="4965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17326" y="5610"/>
                <a:ext cx="1245" cy="4948"/>
              </a:xfrm>
              <a:prstGeom prst="rect">
                <a:avLst/>
              </a:prstGeom>
              <a:solidFill>
                <a:schemeClr val="accent1">
                  <a:alpha val="8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10660" y="5627"/>
                <a:ext cx="1256" cy="4948"/>
              </a:xfrm>
              <a:prstGeom prst="rect">
                <a:avLst/>
              </a:prstGeom>
              <a:solidFill>
                <a:schemeClr val="accent1">
                  <a:alpha val="8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矩形 30"/>
              <p:cNvSpPr/>
              <p:nvPr/>
            </p:nvSpPr>
            <p:spPr>
              <a:xfrm>
                <a:off x="11919" y="9612"/>
                <a:ext cx="5407" cy="945"/>
              </a:xfrm>
              <a:prstGeom prst="rect">
                <a:avLst/>
              </a:prstGeom>
              <a:solidFill>
                <a:schemeClr val="accent1">
                  <a:alpha val="8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11907" y="5627"/>
                <a:ext cx="5407" cy="945"/>
              </a:xfrm>
              <a:prstGeom prst="rect">
                <a:avLst/>
              </a:prstGeom>
              <a:solidFill>
                <a:schemeClr val="accent1">
                  <a:alpha val="8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0" name="组合 39"/>
          <p:cNvGrpSpPr/>
          <p:nvPr/>
        </p:nvGrpSpPr>
        <p:grpSpPr>
          <a:xfrm>
            <a:off x="6911975" y="198120"/>
            <a:ext cx="5039360" cy="3152140"/>
            <a:chOff x="10885" y="312"/>
            <a:chExt cx="7936" cy="4964"/>
          </a:xfrm>
        </p:grpSpPr>
        <p:pic>
          <p:nvPicPr>
            <p:cNvPr id="100" name="图片 9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0885" y="330"/>
              <a:ext cx="7920" cy="4945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35" name="组合 34"/>
            <p:cNvGrpSpPr/>
            <p:nvPr/>
          </p:nvGrpSpPr>
          <p:grpSpPr>
            <a:xfrm>
              <a:off x="10911" y="312"/>
              <a:ext cx="7910" cy="4965"/>
              <a:chOff x="10660" y="5610"/>
              <a:chExt cx="7910" cy="4965"/>
            </a:xfrm>
          </p:grpSpPr>
          <p:sp>
            <p:nvSpPr>
              <p:cNvPr id="36" name="矩形 35"/>
              <p:cNvSpPr/>
              <p:nvPr/>
            </p:nvSpPr>
            <p:spPr>
              <a:xfrm>
                <a:off x="17326" y="5610"/>
                <a:ext cx="1245" cy="4948"/>
              </a:xfrm>
              <a:prstGeom prst="rect">
                <a:avLst/>
              </a:prstGeom>
              <a:solidFill>
                <a:schemeClr val="accent1">
                  <a:alpha val="8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矩形 36"/>
              <p:cNvSpPr/>
              <p:nvPr/>
            </p:nvSpPr>
            <p:spPr>
              <a:xfrm>
                <a:off x="10660" y="5627"/>
                <a:ext cx="1256" cy="4948"/>
              </a:xfrm>
              <a:prstGeom prst="rect">
                <a:avLst/>
              </a:prstGeom>
              <a:solidFill>
                <a:schemeClr val="accent1">
                  <a:alpha val="8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矩形 37"/>
              <p:cNvSpPr/>
              <p:nvPr/>
            </p:nvSpPr>
            <p:spPr>
              <a:xfrm>
                <a:off x="11919" y="9612"/>
                <a:ext cx="5407" cy="945"/>
              </a:xfrm>
              <a:prstGeom prst="rect">
                <a:avLst/>
              </a:prstGeom>
              <a:solidFill>
                <a:schemeClr val="accent1">
                  <a:alpha val="8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矩形 38"/>
              <p:cNvSpPr/>
              <p:nvPr/>
            </p:nvSpPr>
            <p:spPr>
              <a:xfrm>
                <a:off x="11907" y="5627"/>
                <a:ext cx="5407" cy="945"/>
              </a:xfrm>
              <a:prstGeom prst="rect">
                <a:avLst/>
              </a:prstGeom>
              <a:solidFill>
                <a:schemeClr val="accent1">
                  <a:alpha val="8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同步练习</a:t>
            </a:r>
          </a:p>
        </p:txBody>
      </p:sp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144145" y="692785"/>
            <a:ext cx="11718290" cy="2968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9895" indent="-4298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．如图，是相同焦距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照相机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拍摄的同一小孩的照片，则拍摄时，物距、像距的比较情况是（　　）</a:t>
            </a:r>
          </a:p>
          <a:p>
            <a:pPr marL="429895" indent="-2222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A．甲的物距、像距都比乙大	</a:t>
            </a:r>
          </a:p>
          <a:p>
            <a:pPr marL="429895" indent="-2222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B．甲的物距、像距都比乙小	</a:t>
            </a:r>
          </a:p>
          <a:p>
            <a:pPr marL="429895" indent="-2222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C．甲的物距比乙大，甲的像距比乙小	</a:t>
            </a:r>
          </a:p>
          <a:p>
            <a:pPr marL="429895" indent="-2222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D．甲的物距比乙小，甲的像距比乙大</a:t>
            </a:r>
          </a:p>
        </p:txBody>
      </p:sp>
      <p:pic>
        <p:nvPicPr>
          <p:cNvPr id="2" name="图片2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624320" y="1556385"/>
            <a:ext cx="5280660" cy="2244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144145" y="3661410"/>
            <a:ext cx="11718290" cy="2968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9895" indent="-4298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．拍毕业照时，发现有几位同学没有进入取景框，若被照人位置不动，则照相机应（　　）</a:t>
            </a:r>
          </a:p>
          <a:p>
            <a:pPr marL="429895" indent="-1143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A．向人移动，将镜头与底片的距离调小些	</a:t>
            </a:r>
          </a:p>
          <a:p>
            <a:pPr marL="429895" indent="-1143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B．远离人移动，将镜头与底片的距离调大些	</a:t>
            </a:r>
          </a:p>
          <a:p>
            <a:pPr marL="429895" indent="-1143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C．向人移动，将镜头与底片的距离调大些	</a:t>
            </a:r>
          </a:p>
          <a:p>
            <a:pPr marL="429895" indent="-1143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D．远离人移动，将镜头与底片的距离调小些</a:t>
            </a:r>
          </a:p>
        </p:txBody>
      </p:sp>
      <p:sp>
        <p:nvSpPr>
          <p:cNvPr id="5" name="Rectangle 3"/>
          <p:cNvSpPr/>
          <p:nvPr>
            <p:custDataLst>
              <p:tags r:id="rId4"/>
            </p:custDataLst>
          </p:nvPr>
        </p:nvSpPr>
        <p:spPr>
          <a:xfrm>
            <a:off x="2733675" y="1225550"/>
            <a:ext cx="52641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sp>
        <p:nvSpPr>
          <p:cNvPr id="4" name="Rectangle 3"/>
          <p:cNvSpPr/>
          <p:nvPr>
            <p:custDataLst>
              <p:tags r:id="rId5"/>
            </p:custDataLst>
          </p:nvPr>
        </p:nvSpPr>
        <p:spPr>
          <a:xfrm>
            <a:off x="1752600" y="4188460"/>
            <a:ext cx="52641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5" grpId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水杯成像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16535" y="908685"/>
            <a:ext cx="8781415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如图所示，透过盛有水的水杯观察人偶。改变人偶与水杯的距离，描述你所看到的像的特点，并分析原因。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0505" y="260350"/>
            <a:ext cx="2821940" cy="2732405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05765" y="3184525"/>
          <a:ext cx="11445240" cy="3233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8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665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83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人偶与水杯距离</a:t>
                      </a: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gradFill>
                      <a:gsLst>
                        <a:gs pos="50000">
                          <a:schemeClr val="accent5"/>
                        </a:gs>
                        <a:gs pos="0">
                          <a:schemeClr val="accent5">
                            <a:lumMod val="25000"/>
                            <a:lumOff val="75000"/>
                          </a:schemeClr>
                        </a:gs>
                        <a:gs pos="100000">
                          <a:schemeClr val="accent5">
                            <a:lumMod val="8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像的性质</a:t>
                      </a: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gradFill>
                      <a:gsLst>
                        <a:gs pos="50000">
                          <a:schemeClr val="accent5"/>
                        </a:gs>
                        <a:gs pos="0">
                          <a:schemeClr val="accent5">
                            <a:lumMod val="25000"/>
                            <a:lumOff val="75000"/>
                          </a:schemeClr>
                        </a:gs>
                        <a:gs pos="100000">
                          <a:schemeClr val="accent5">
                            <a:lumMod val="8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形成原因</a:t>
                      </a: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gradFill>
                      <a:gsLst>
                        <a:gs pos="50000">
                          <a:schemeClr val="accent5"/>
                        </a:gs>
                        <a:gs pos="0">
                          <a:schemeClr val="accent5">
                            <a:lumMod val="25000"/>
                            <a:lumOff val="75000"/>
                          </a:schemeClr>
                        </a:gs>
                        <a:gs pos="100000">
                          <a:schemeClr val="accent5">
                            <a:lumMod val="85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83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83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3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368425" y="4149090"/>
            <a:ext cx="1062990" cy="5353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小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68425" y="4940935"/>
            <a:ext cx="1062990" cy="5353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较大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368425" y="5732780"/>
            <a:ext cx="1062990" cy="5353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很大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537075" y="4149090"/>
            <a:ext cx="2834640" cy="5353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正立放大的虚像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537075" y="4940935"/>
            <a:ext cx="2834640" cy="5353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倒立放大的实像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537075" y="5732780"/>
            <a:ext cx="2834640" cy="5353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倒立缩小的实像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497570" y="4149090"/>
            <a:ext cx="2834640" cy="5353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endParaRPr lang="en-US" altLang="zh-CN" sz="2600" b="1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endParaRPr lang="en-US" altLang="zh-CN" sz="2600" b="1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497570" y="4940935"/>
            <a:ext cx="2834640" cy="5353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endParaRPr lang="zh-CN" altLang="en-US" sz="2600" b="1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endParaRPr lang="zh-CN" altLang="en-US" sz="2600" b="1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497570" y="5732780"/>
            <a:ext cx="2834640" cy="5353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＞</a:t>
            </a:r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4" name="通过水杯观察模特_20241021_10504733">
            <a:hlinkClick r:id="" action="ppaction://media"/>
          </p:cNvPr>
          <p:cNvPicPr/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20990" y="1958975"/>
            <a:ext cx="989965" cy="9588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5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5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  <p:sp>
        <p:nvSpPr>
          <p:cNvPr id="10" name="Rectangle 2"/>
          <p:cNvSpPr/>
          <p:nvPr/>
        </p:nvSpPr>
        <p:spPr>
          <a:xfrm>
            <a:off x="137795" y="636270"/>
            <a:ext cx="537908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凸透镜成像规律应用：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7810" y="1125855"/>
          <a:ext cx="11762740" cy="3741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8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8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3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23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79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78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实例</a:t>
                      </a: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物距</a:t>
                      </a: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u</a:t>
                      </a: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像距</a:t>
                      </a: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像的性质</a:t>
                      </a: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调节</a:t>
                      </a: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78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放大镜</a:t>
                      </a: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u</a:t>
                      </a: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＜</a:t>
                      </a: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正立放大的虚像</a:t>
                      </a: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78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投影仪</a:t>
                      </a: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＜</a:t>
                      </a: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u</a:t>
                      </a: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＜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2</a:t>
                      </a: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endParaRPr lang="zh-CN" altLang="en-US" sz="2600" b="1" i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v</a:t>
                      </a: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＞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2</a:t>
                      </a: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倒立放大的实像</a:t>
                      </a: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77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照相机</a:t>
                      </a: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u</a:t>
                      </a: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＞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2</a:t>
                      </a: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＜</a:t>
                      </a: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v</a:t>
                      </a: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＜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2</a:t>
                      </a:r>
                      <a:r>
                        <a:rPr lang="en-US" altLang="zh-CN" sz="26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倒立缩小的实像</a:t>
                      </a:r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10118725" y="2277745"/>
            <a:ext cx="582930" cy="2858770"/>
          </a:xfrm>
          <a:prstGeom prst="rect">
            <a:avLst/>
          </a:prstGeom>
        </p:spPr>
        <p:txBody>
          <a:bodyPr vert="eaVert" wrap="square">
            <a:spAutoFit/>
            <a:extLst>
              <a:ext uri="{4A0BC546-FE56-4ADE-93B0-CB8AF2F6F144}">
                <wpsdc:textFrameExt xmlns:wpsdc="http://www.wps.cn/officeDocument/2022/drawingmlCustomData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type="text"/>
              </a:ext>
            </a:extLst>
          </a:bodyPr>
          <a:lstStyle/>
          <a:p>
            <a:pPr algn="l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像与物体同向移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873105" y="2277745"/>
            <a:ext cx="582930" cy="2858770"/>
          </a:xfrm>
          <a:prstGeom prst="rect">
            <a:avLst/>
          </a:prstGeom>
        </p:spPr>
        <p:txBody>
          <a:bodyPr vert="eaVert" wrap="square">
            <a:spAutoFit/>
            <a:extLst>
              <a:ext uri="{4A0BC546-FE56-4ADE-93B0-CB8AF2F6F144}">
                <wpsdc:textFrameExt xmlns:wpsdc="http://www.wps.cn/officeDocument/2022/drawingmlCustomData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type="text"/>
              </a:ext>
            </a:extLst>
          </a:bodyPr>
          <a:lstStyle/>
          <a:p>
            <a:pPr algn="l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像与像距同变化</a:t>
            </a:r>
          </a:p>
        </p:txBody>
      </p:sp>
      <p:grpSp>
        <p:nvGrpSpPr>
          <p:cNvPr id="6" name="Group 41"/>
          <p:cNvGrpSpPr/>
          <p:nvPr/>
        </p:nvGrpSpPr>
        <p:grpSpPr>
          <a:xfrm>
            <a:off x="2304098" y="5113973"/>
            <a:ext cx="7272337" cy="1439862"/>
            <a:chOff x="499" y="1389"/>
            <a:chExt cx="4581" cy="907"/>
          </a:xfrm>
        </p:grpSpPr>
        <p:sp>
          <p:nvSpPr>
            <p:cNvPr id="8233" name="Line 42"/>
            <p:cNvSpPr/>
            <p:nvPr/>
          </p:nvSpPr>
          <p:spPr>
            <a:xfrm flipH="1">
              <a:off x="2680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4" name="Oval 43"/>
            <p:cNvSpPr/>
            <p:nvPr/>
          </p:nvSpPr>
          <p:spPr>
            <a:xfrm>
              <a:off x="2623" y="1389"/>
              <a:ext cx="104" cy="679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5" name="Line 44"/>
            <p:cNvSpPr/>
            <p:nvPr/>
          </p:nvSpPr>
          <p:spPr>
            <a:xfrm>
              <a:off x="499" y="1733"/>
              <a:ext cx="458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6" name="Oval 45"/>
            <p:cNvSpPr/>
            <p:nvPr/>
          </p:nvSpPr>
          <p:spPr>
            <a:xfrm>
              <a:off x="1961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7" name="Oval 46"/>
            <p:cNvSpPr/>
            <p:nvPr/>
          </p:nvSpPr>
          <p:spPr>
            <a:xfrm>
              <a:off x="3305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8" name="Oval 47"/>
            <p:cNvSpPr/>
            <p:nvPr/>
          </p:nvSpPr>
          <p:spPr>
            <a:xfrm>
              <a:off x="3305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9" name="Oval 48"/>
            <p:cNvSpPr/>
            <p:nvPr/>
          </p:nvSpPr>
          <p:spPr>
            <a:xfrm>
              <a:off x="3976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40" name="Oval 49"/>
            <p:cNvSpPr/>
            <p:nvPr/>
          </p:nvSpPr>
          <p:spPr>
            <a:xfrm>
              <a:off x="1289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41" name="Line 50"/>
            <p:cNvSpPr/>
            <p:nvPr/>
          </p:nvSpPr>
          <p:spPr>
            <a:xfrm flipH="1">
              <a:off x="1323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2" name="Line 51"/>
            <p:cNvSpPr/>
            <p:nvPr/>
          </p:nvSpPr>
          <p:spPr>
            <a:xfrm flipH="1">
              <a:off x="4017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3" name="Line 52"/>
            <p:cNvSpPr/>
            <p:nvPr/>
          </p:nvSpPr>
          <p:spPr>
            <a:xfrm>
              <a:off x="1349" y="2160"/>
              <a:ext cx="13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4" name="Line 53"/>
            <p:cNvSpPr/>
            <p:nvPr/>
          </p:nvSpPr>
          <p:spPr>
            <a:xfrm>
              <a:off x="2706" y="2160"/>
              <a:ext cx="13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5" name="Text Box 54"/>
            <p:cNvSpPr txBox="1"/>
            <p:nvPr/>
          </p:nvSpPr>
          <p:spPr>
            <a:xfrm>
              <a:off x="1834" y="2042"/>
              <a:ext cx="23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2f</a:t>
              </a:r>
            </a:p>
          </p:txBody>
        </p:sp>
        <p:sp>
          <p:nvSpPr>
            <p:cNvPr id="8246" name="Text Box 55"/>
            <p:cNvSpPr txBox="1"/>
            <p:nvPr/>
          </p:nvSpPr>
          <p:spPr>
            <a:xfrm>
              <a:off x="3204" y="2042"/>
              <a:ext cx="23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2f</a:t>
              </a:r>
            </a:p>
          </p:txBody>
        </p:sp>
        <p:sp>
          <p:nvSpPr>
            <p:cNvPr id="8247" name="Text Box 56"/>
            <p:cNvSpPr txBox="1"/>
            <p:nvPr/>
          </p:nvSpPr>
          <p:spPr>
            <a:xfrm>
              <a:off x="1860" y="1511"/>
              <a:ext cx="21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8248" name="Text Box 57"/>
            <p:cNvSpPr txBox="1"/>
            <p:nvPr/>
          </p:nvSpPr>
          <p:spPr>
            <a:xfrm>
              <a:off x="3217" y="1511"/>
              <a:ext cx="21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4643755" y="5412740"/>
            <a:ext cx="1106805" cy="460375"/>
          </a:xfrm>
          <a:prstGeom prst="rect">
            <a:avLst/>
          </a:prstGeom>
          <a:gradFill>
            <a:gsLst>
              <a:gs pos="2000">
                <a:srgbClr val="CDFBCD"/>
              </a:gs>
              <a:gs pos="98000">
                <a:srgbClr val="72D673">
                  <a:alpha val="33000"/>
                </a:srgbClr>
              </a:gs>
            </a:gsLst>
            <a:lin ang="16200000" scaled="0"/>
          </a:gradFill>
          <a:ln>
            <a:noFill/>
          </a:ln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type="text"/>
              </a:ext>
            </a:extLst>
          </a:bodyPr>
          <a:lstStyle/>
          <a:p>
            <a:pPr algn="l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放大镜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600450" y="5876925"/>
            <a:ext cx="1106805" cy="460375"/>
          </a:xfrm>
          <a:prstGeom prst="rect">
            <a:avLst/>
          </a:prstGeom>
          <a:gradFill>
            <a:gsLst>
              <a:gs pos="2000">
                <a:srgbClr val="00B0F0">
                  <a:alpha val="28000"/>
                </a:srgbClr>
              </a:gs>
              <a:gs pos="98000">
                <a:srgbClr val="00B0F0"/>
              </a:gs>
            </a:gsLst>
            <a:lin ang="16200000" scaled="0"/>
          </a:gradFill>
          <a:ln>
            <a:noFill/>
          </a:ln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type="text"/>
              </a:ext>
            </a:extLst>
          </a:bodyPr>
          <a:lstStyle/>
          <a:p>
            <a:pPr algn="l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投影仪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205990" y="5170170"/>
            <a:ext cx="1421765" cy="460375"/>
          </a:xfrm>
          <a:prstGeom prst="rect">
            <a:avLst/>
          </a:prstGeom>
          <a:gradFill>
            <a:gsLst>
              <a:gs pos="2000">
                <a:schemeClr val="accent1">
                  <a:lumMod val="90000"/>
                </a:schemeClr>
              </a:gs>
              <a:gs pos="98000">
                <a:schemeClr val="accent1">
                  <a:lumMod val="90000"/>
                </a:schemeClr>
              </a:gs>
            </a:gsLst>
            <a:lin ang="16200000" scaled="0"/>
          </a:gradFill>
          <a:ln>
            <a:noFill/>
          </a:ln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type="text"/>
              </a:ext>
            </a:extLst>
          </a:bodyPr>
          <a:lstStyle/>
          <a:p>
            <a:pPr algn="ctr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照相机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检测反馈</a:t>
            </a:r>
          </a:p>
        </p:txBody>
      </p:sp>
      <p:sp>
        <p:nvSpPr>
          <p:cNvPr id="10" name="Rectangle 2"/>
          <p:cNvSpPr/>
          <p:nvPr/>
        </p:nvSpPr>
        <p:spPr>
          <a:xfrm>
            <a:off x="137795" y="708025"/>
            <a:ext cx="12100560" cy="57029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1．小明在探究凸透镜成像时，发现当蜡烛移到某一位置时，此时观察光屏未能发现蜡烛的像。此时运用这一原理的生活物品是（　　）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A．放大镜	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B．望远镜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C．老花镜	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D．投影仪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2．小明通过焦距为15cm的凸透镜看到了提示牌上“关灯”两字放大的像，如图所示。下列说法正确的是（　　）</a:t>
            </a:r>
          </a:p>
          <a:p>
            <a:pPr marL="391160" inden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A．通过凸透镜观察到的像是实像	</a:t>
            </a:r>
          </a:p>
          <a:p>
            <a:pPr marL="391160" inden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B．提示牌到凸透镜的距离等于15cm	</a:t>
            </a:r>
          </a:p>
          <a:p>
            <a:pPr marL="391160" inden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C．提示牌到凸透镜的距离小于15cm	</a:t>
            </a:r>
          </a:p>
          <a:p>
            <a:pPr marL="391160" inden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D．凸透镜靠近提示牌，所成的像变大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3．如图所示，青草之上的一颗小小露珠中，能映出春景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缩小的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倒影。下列光学仪器与这个现象成像原理相同的是（　　）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A．照相机	B．投影仪	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C．放大镜	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D．凹面镜</a:t>
            </a:r>
          </a:p>
          <a:p>
            <a:pPr marL="391160" indent="-39116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" name="图片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9280" y="2781300"/>
            <a:ext cx="3690620" cy="19608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-21474826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9460" y="4797425"/>
            <a:ext cx="2293620" cy="1911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3"/>
          <p:cNvSpPr/>
          <p:nvPr>
            <p:custDataLst>
              <p:tags r:id="rId1"/>
            </p:custDataLst>
          </p:nvPr>
        </p:nvSpPr>
        <p:spPr>
          <a:xfrm>
            <a:off x="7682865" y="1268730"/>
            <a:ext cx="52641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sp>
        <p:nvSpPr>
          <p:cNvPr id="7" name="Rectangle 3"/>
          <p:cNvSpPr/>
          <p:nvPr>
            <p:custDataLst>
              <p:tags r:id="rId2"/>
            </p:custDataLst>
          </p:nvPr>
        </p:nvSpPr>
        <p:spPr>
          <a:xfrm>
            <a:off x="4392930" y="2708910"/>
            <a:ext cx="52641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sp>
        <p:nvSpPr>
          <p:cNvPr id="12" name="Rectangle 3"/>
          <p:cNvSpPr/>
          <p:nvPr>
            <p:custDataLst>
              <p:tags r:id="rId3"/>
            </p:custDataLst>
          </p:nvPr>
        </p:nvSpPr>
        <p:spPr>
          <a:xfrm>
            <a:off x="8359775" y="5517515"/>
            <a:ext cx="52641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检测反馈</a:t>
            </a:r>
          </a:p>
        </p:txBody>
      </p:sp>
      <p:sp>
        <p:nvSpPr>
          <p:cNvPr id="10" name="Rectangle 2"/>
          <p:cNvSpPr/>
          <p:nvPr/>
        </p:nvSpPr>
        <p:spPr>
          <a:xfrm>
            <a:off x="137795" y="708025"/>
            <a:ext cx="12100560" cy="53860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4．用投影仪放映幻灯片时，屏幕上出现正常画面，这时有一个小虫正好落在凸透镜的镜片上，此时对画面的影响为（　　）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A．画面上有一只小虫	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B．画面变得模糊	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C．几乎无影响	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D．画面上有小虫，但不清晰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5．如图所示，早期照相馆里摄影师取景时看到的像是倒立的，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在图示场景中，下列说法正确的是（　　）</a:t>
            </a:r>
          </a:p>
          <a:p>
            <a:pPr marL="391160" indent="-4508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A．摄影师面前所成的是倒立缩小的虚像	</a:t>
            </a:r>
          </a:p>
          <a:p>
            <a:pPr marL="391160" indent="-4508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B．照相的人站在照相机镜头的二倍焦距以外	</a:t>
            </a:r>
          </a:p>
          <a:p>
            <a:pPr marL="391160" indent="-4508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C．若要改拍全身像，照相的人需靠近照相机	</a:t>
            </a:r>
          </a:p>
          <a:p>
            <a:pPr marL="391160" indent="-4508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D．要使人像更亮，必须在照相的人身后进行“补光”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" name="图片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7660" y="3285490"/>
            <a:ext cx="2730500" cy="17799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Rectangle 3"/>
          <p:cNvSpPr/>
          <p:nvPr>
            <p:custDataLst>
              <p:tags r:id="rId1"/>
            </p:custDataLst>
          </p:nvPr>
        </p:nvSpPr>
        <p:spPr>
          <a:xfrm>
            <a:off x="6016625" y="1236345"/>
            <a:ext cx="52641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sp>
        <p:nvSpPr>
          <p:cNvPr id="4" name="Rectangle 3"/>
          <p:cNvSpPr/>
          <p:nvPr>
            <p:custDataLst>
              <p:tags r:id="rId2"/>
            </p:custDataLst>
          </p:nvPr>
        </p:nvSpPr>
        <p:spPr>
          <a:xfrm>
            <a:off x="5924550" y="3155315"/>
            <a:ext cx="52641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检测反馈</a:t>
            </a:r>
          </a:p>
        </p:txBody>
      </p:sp>
      <p:sp>
        <p:nvSpPr>
          <p:cNvPr id="10" name="Rectangle 2"/>
          <p:cNvSpPr/>
          <p:nvPr/>
        </p:nvSpPr>
        <p:spPr>
          <a:xfrm>
            <a:off x="137795" y="708025"/>
            <a:ext cx="12100560" cy="59385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6．多媒体辅助教学以它的独特魅力给课堂教学增添了生机和活力，如图。多媒体教室的投影屏幕是用粗糙的白布制成的，投影仪的折光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系统相当于一个凸透镜，下列说法正确的是（　　）</a:t>
            </a:r>
          </a:p>
          <a:p>
            <a:pPr marL="391160" indent="5651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A．凸透镜对光线起发散作用	</a:t>
            </a:r>
          </a:p>
          <a:p>
            <a:pPr marL="391160" indent="5651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B．投影片在屏幕上成的是正立、放大的实像	</a:t>
            </a:r>
          </a:p>
          <a:p>
            <a:pPr marL="391160" indent="5651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C．如果没有平面镜，该投影仪就不会成像	</a:t>
            </a:r>
          </a:p>
          <a:p>
            <a:pPr marL="391160" indent="5651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D．全班同学都能看到画面是因为光射到投影银幕上发生了漫反射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7．如图所示，小玲手持的是一个凸透镜，若已知该透镜的焦距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为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15厘米，则此时透镜离她左眼的距离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15厘米（选填“大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于”、“等于”或“小于”），我们通过透镜看到小玲的“眼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睛”其实是一个放大的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立（选填“正”或“倒”）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像（选填“实”或“虚”）。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" name="图片 -214748260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65360" y="1341120"/>
            <a:ext cx="2119630" cy="2232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37750" y="4293235"/>
            <a:ext cx="1975485" cy="22402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3"/>
          <p:cNvSpPr/>
          <p:nvPr>
            <p:custDataLst>
              <p:tags r:id="rId1"/>
            </p:custDataLst>
          </p:nvPr>
        </p:nvSpPr>
        <p:spPr>
          <a:xfrm>
            <a:off x="7273290" y="1701165"/>
            <a:ext cx="52641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sp>
        <p:nvSpPr>
          <p:cNvPr id="5" name="Rectangle 3"/>
          <p:cNvSpPr/>
          <p:nvPr>
            <p:custDataLst>
              <p:tags r:id="rId2"/>
            </p:custDataLst>
          </p:nvPr>
        </p:nvSpPr>
        <p:spPr>
          <a:xfrm>
            <a:off x="5924550" y="4581525"/>
            <a:ext cx="87630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小于</a:t>
            </a:r>
          </a:p>
        </p:txBody>
      </p:sp>
      <p:sp>
        <p:nvSpPr>
          <p:cNvPr id="6" name="Rectangle 3"/>
          <p:cNvSpPr/>
          <p:nvPr>
            <p:custDataLst>
              <p:tags r:id="rId3"/>
            </p:custDataLst>
          </p:nvPr>
        </p:nvSpPr>
        <p:spPr>
          <a:xfrm>
            <a:off x="3960495" y="5517515"/>
            <a:ext cx="87630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正</a:t>
            </a:r>
          </a:p>
        </p:txBody>
      </p:sp>
      <p:sp>
        <p:nvSpPr>
          <p:cNvPr id="7" name="Rectangle 3"/>
          <p:cNvSpPr/>
          <p:nvPr>
            <p:custDataLst>
              <p:tags r:id="rId4"/>
            </p:custDataLst>
          </p:nvPr>
        </p:nvSpPr>
        <p:spPr>
          <a:xfrm>
            <a:off x="1008380" y="6009005"/>
            <a:ext cx="87630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TextEdit="1"/>
          </p:cNvSpPr>
          <p:nvPr/>
        </p:nvSpPr>
        <p:spPr>
          <a:xfrm>
            <a:off x="1733550" y="1828800"/>
            <a:ext cx="8774113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凸透镜成像的规律</a:t>
            </a:r>
          </a:p>
        </p:txBody>
      </p:sp>
      <p:sp>
        <p:nvSpPr>
          <p:cNvPr id="45086" name="Rectangle 30"/>
          <p:cNvSpPr>
            <a:spLocks noChangeArrowheads="1"/>
          </p:cNvSpPr>
          <p:nvPr/>
        </p:nvSpPr>
        <p:spPr bwMode="auto">
          <a:xfrm>
            <a:off x="4320406" y="3861048"/>
            <a:ext cx="3384376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（第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课时）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8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检测反馈</a:t>
            </a:r>
          </a:p>
        </p:txBody>
      </p:sp>
      <p:sp>
        <p:nvSpPr>
          <p:cNvPr id="10" name="Rectangle 2"/>
          <p:cNvSpPr/>
          <p:nvPr/>
        </p:nvSpPr>
        <p:spPr>
          <a:xfrm>
            <a:off x="66040" y="636270"/>
            <a:ext cx="12100560" cy="31407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8．2021年5月15日，中国探测器成功着陆火星、屈原在《天问》诗句中所表达的美好愿望成为现实，如图甲，“祝融号”火星车驶离平台的过程中，其后置照相机对着平台先后拍摄得到乙、丙、丁3张照片，照相机的镜头是一个凸透镜，拍摄过程中相机镜头逐步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（选填“向外伸”或“向内缩”）。在鉴定文物时，常会用放大镜观察文物的细微部分，如果发现文物上两条裂纹，要想使看到的像更大一些，应该将放大镜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（选填“靠近”或“远离”）裂纹。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" name="图片 -21474826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335" y="3787775"/>
            <a:ext cx="10986770" cy="26117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Rectangle 3"/>
          <p:cNvSpPr/>
          <p:nvPr>
            <p:custDataLst>
              <p:tags r:id="rId1"/>
            </p:custDataLst>
          </p:nvPr>
        </p:nvSpPr>
        <p:spPr>
          <a:xfrm>
            <a:off x="4258310" y="2132965"/>
            <a:ext cx="133667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向内缩</a:t>
            </a:r>
          </a:p>
        </p:txBody>
      </p:sp>
      <p:sp>
        <p:nvSpPr>
          <p:cNvPr id="4" name="Rectangle 3"/>
          <p:cNvSpPr/>
          <p:nvPr>
            <p:custDataLst>
              <p:tags r:id="rId2"/>
            </p:custDataLst>
          </p:nvPr>
        </p:nvSpPr>
        <p:spPr>
          <a:xfrm>
            <a:off x="5977255" y="3068955"/>
            <a:ext cx="133667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远离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检测反馈</a:t>
            </a:r>
          </a:p>
        </p:txBody>
      </p:sp>
      <p:sp>
        <p:nvSpPr>
          <p:cNvPr id="10" name="Rectangle 2"/>
          <p:cNvSpPr/>
          <p:nvPr/>
        </p:nvSpPr>
        <p:spPr>
          <a:xfrm>
            <a:off x="66040" y="636270"/>
            <a:ext cx="12100560" cy="59385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9．如图是投影仪成像示意图，其中平面镜的作用是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。在一次练习调节投影仪实践活动中，小明通过调节，使屏幕上出现了清晰画面，但是，画面超出了屏幕范围。为此，小明的操作应当是：适当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（填“增大”或“减小”）投影仪与屏幕的距离，并将凸透镜适当向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（填“上”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或“下”）移动。在屏幕上发生的是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（选填“镜面”或“漫”）反射。</a:t>
            </a:r>
          </a:p>
          <a:p>
            <a:pPr marL="391160" indent="-3911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" name="图片 -214748260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9055" y="3500755"/>
            <a:ext cx="3813175" cy="3009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3"/>
          <p:cNvSpPr/>
          <p:nvPr>
            <p:custDataLst>
              <p:tags r:id="rId1"/>
            </p:custDataLst>
          </p:nvPr>
        </p:nvSpPr>
        <p:spPr>
          <a:xfrm>
            <a:off x="7647305" y="692785"/>
            <a:ext cx="264287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改变光路</a:t>
            </a:r>
          </a:p>
        </p:txBody>
      </p:sp>
      <p:sp>
        <p:nvSpPr>
          <p:cNvPr id="3" name="Rectangle 3"/>
          <p:cNvSpPr/>
          <p:nvPr>
            <p:custDataLst>
              <p:tags r:id="rId2"/>
            </p:custDataLst>
          </p:nvPr>
        </p:nvSpPr>
        <p:spPr>
          <a:xfrm>
            <a:off x="8784590" y="1628775"/>
            <a:ext cx="950595" cy="4768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减小</a:t>
            </a:r>
          </a:p>
        </p:txBody>
      </p:sp>
      <p:sp>
        <p:nvSpPr>
          <p:cNvPr id="5" name="Rectangle 3"/>
          <p:cNvSpPr/>
          <p:nvPr>
            <p:custDataLst>
              <p:tags r:id="rId3"/>
            </p:custDataLst>
          </p:nvPr>
        </p:nvSpPr>
        <p:spPr>
          <a:xfrm>
            <a:off x="8713470" y="2132965"/>
            <a:ext cx="950595" cy="4768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上</a:t>
            </a:r>
          </a:p>
        </p:txBody>
      </p:sp>
      <p:sp>
        <p:nvSpPr>
          <p:cNvPr id="6" name="Rectangle 3"/>
          <p:cNvSpPr/>
          <p:nvPr>
            <p:custDataLst>
              <p:tags r:id="rId4"/>
            </p:custDataLst>
          </p:nvPr>
        </p:nvSpPr>
        <p:spPr>
          <a:xfrm>
            <a:off x="6142355" y="2614930"/>
            <a:ext cx="950595" cy="4768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漫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63"/>
          <p:cNvSpPr/>
          <p:nvPr/>
        </p:nvSpPr>
        <p:spPr>
          <a:xfrm>
            <a:off x="360363" y="188913"/>
            <a:ext cx="3270250" cy="54927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8496" name="Rectangle 64"/>
          <p:cNvSpPr>
            <a:spLocks noChangeArrowheads="1"/>
          </p:cNvSpPr>
          <p:nvPr/>
        </p:nvSpPr>
        <p:spPr bwMode="auto">
          <a:xfrm>
            <a:off x="330835" y="957580"/>
            <a:ext cx="11697335" cy="24917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</a:t>
            </a:r>
            <a:r>
              <a:rPr sz="2600" b="1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通过观察与思考，能表述放大镜和投影仪的调节方法。</a:t>
            </a:r>
            <a:endParaRPr kumimoji="0" sz="26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243840" marR="0" lvl="0" indent="-24384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.</a:t>
            </a:r>
            <a:r>
              <a:rPr sz="2600" b="1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经历自制照相机过程，通过实物展示，能根据要求调节照相机拍照时的物距和像距。</a:t>
            </a:r>
          </a:p>
          <a:p>
            <a:pPr marL="243840" marR="0" lvl="0" indent="-24384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2600" b="1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3</a:t>
            </a:r>
            <a:r>
              <a:rPr sz="2600" b="1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.</a:t>
            </a:r>
            <a:r>
              <a:rPr lang="zh-CN" sz="2600" b="1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通过水杯观察不同距离的人偶，能表述所见像的性质及其成因。</a:t>
            </a:r>
            <a:endParaRPr kumimoji="0" lang="zh-CN" sz="26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/>
          <p:nvPr/>
        </p:nvSpPr>
        <p:spPr>
          <a:xfrm>
            <a:off x="8785225" y="1125538"/>
            <a:ext cx="3455988" cy="249174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倍焦距分虚实，</a:t>
            </a:r>
          </a:p>
          <a:p>
            <a:pPr>
              <a:lnSpc>
                <a:spcPct val="150000"/>
              </a:lnSpc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倍焦距定大小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像随物体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向移，</a:t>
            </a:r>
          </a:p>
          <a:p>
            <a:pPr>
              <a:lnSpc>
                <a:spcPct val="150000"/>
              </a:lnSpc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像与像距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变化。</a:t>
            </a:r>
          </a:p>
        </p:txBody>
      </p:sp>
      <p:sp>
        <p:nvSpPr>
          <p:cNvPr id="17411" name="Rectangle 3"/>
          <p:cNvSpPr/>
          <p:nvPr/>
        </p:nvSpPr>
        <p:spPr>
          <a:xfrm>
            <a:off x="8785225" y="1278573"/>
            <a:ext cx="712788" cy="4889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一</a:t>
            </a:r>
          </a:p>
        </p:txBody>
      </p:sp>
      <p:sp>
        <p:nvSpPr>
          <p:cNvPr id="17412" name="Rectangle 4"/>
          <p:cNvSpPr/>
          <p:nvPr/>
        </p:nvSpPr>
        <p:spPr>
          <a:xfrm>
            <a:off x="8838248" y="1867218"/>
            <a:ext cx="711200" cy="4889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两</a:t>
            </a:r>
          </a:p>
        </p:txBody>
      </p:sp>
      <p:sp>
        <p:nvSpPr>
          <p:cNvPr id="17413" name="Rectangle 5"/>
          <p:cNvSpPr/>
          <p:nvPr/>
        </p:nvSpPr>
        <p:spPr>
          <a:xfrm>
            <a:off x="10225088" y="2446973"/>
            <a:ext cx="711200" cy="4889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同</a:t>
            </a:r>
          </a:p>
        </p:txBody>
      </p:sp>
      <p:sp>
        <p:nvSpPr>
          <p:cNvPr id="17414" name="Rectangle 6"/>
          <p:cNvSpPr/>
          <p:nvPr/>
        </p:nvSpPr>
        <p:spPr>
          <a:xfrm>
            <a:off x="10222865" y="3039110"/>
            <a:ext cx="711200" cy="4889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同</a:t>
            </a:r>
          </a:p>
        </p:txBody>
      </p:sp>
      <p:grpSp>
        <p:nvGrpSpPr>
          <p:cNvPr id="2" name="Group 7"/>
          <p:cNvGrpSpPr/>
          <p:nvPr/>
        </p:nvGrpSpPr>
        <p:grpSpPr>
          <a:xfrm>
            <a:off x="722313" y="1196975"/>
            <a:ext cx="7272337" cy="1439863"/>
            <a:chOff x="499" y="1389"/>
            <a:chExt cx="4581" cy="907"/>
          </a:xfrm>
        </p:grpSpPr>
        <p:sp>
          <p:nvSpPr>
            <p:cNvPr id="8199" name="Line 8"/>
            <p:cNvSpPr/>
            <p:nvPr/>
          </p:nvSpPr>
          <p:spPr>
            <a:xfrm flipH="1">
              <a:off x="2680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0" name="Oval 9"/>
            <p:cNvSpPr/>
            <p:nvPr/>
          </p:nvSpPr>
          <p:spPr>
            <a:xfrm>
              <a:off x="2623" y="1389"/>
              <a:ext cx="104" cy="679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1" name="Line 10"/>
            <p:cNvSpPr/>
            <p:nvPr/>
          </p:nvSpPr>
          <p:spPr>
            <a:xfrm>
              <a:off x="499" y="1733"/>
              <a:ext cx="458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2" name="Oval 11"/>
            <p:cNvSpPr/>
            <p:nvPr/>
          </p:nvSpPr>
          <p:spPr>
            <a:xfrm>
              <a:off x="1961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3" name="Oval 12"/>
            <p:cNvSpPr/>
            <p:nvPr/>
          </p:nvSpPr>
          <p:spPr>
            <a:xfrm>
              <a:off x="3305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4" name="Oval 13"/>
            <p:cNvSpPr/>
            <p:nvPr/>
          </p:nvSpPr>
          <p:spPr>
            <a:xfrm>
              <a:off x="3305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5" name="Oval 14"/>
            <p:cNvSpPr/>
            <p:nvPr/>
          </p:nvSpPr>
          <p:spPr>
            <a:xfrm>
              <a:off x="3976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6" name="Oval 15"/>
            <p:cNvSpPr/>
            <p:nvPr/>
          </p:nvSpPr>
          <p:spPr>
            <a:xfrm>
              <a:off x="1289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7" name="Line 16"/>
            <p:cNvSpPr/>
            <p:nvPr/>
          </p:nvSpPr>
          <p:spPr>
            <a:xfrm flipH="1">
              <a:off x="1323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8" name="Line 17"/>
            <p:cNvSpPr/>
            <p:nvPr/>
          </p:nvSpPr>
          <p:spPr>
            <a:xfrm flipH="1">
              <a:off x="4017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9" name="Line 18"/>
            <p:cNvSpPr/>
            <p:nvPr/>
          </p:nvSpPr>
          <p:spPr>
            <a:xfrm>
              <a:off x="1349" y="2160"/>
              <a:ext cx="13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0" name="Line 19"/>
            <p:cNvSpPr/>
            <p:nvPr/>
          </p:nvSpPr>
          <p:spPr>
            <a:xfrm>
              <a:off x="2706" y="2160"/>
              <a:ext cx="13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1" name="Text Box 20"/>
            <p:cNvSpPr txBox="1"/>
            <p:nvPr/>
          </p:nvSpPr>
          <p:spPr>
            <a:xfrm>
              <a:off x="1834" y="2042"/>
              <a:ext cx="23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2f</a:t>
              </a:r>
            </a:p>
          </p:txBody>
        </p:sp>
        <p:sp>
          <p:nvSpPr>
            <p:cNvPr id="8212" name="Text Box 21"/>
            <p:cNvSpPr txBox="1"/>
            <p:nvPr/>
          </p:nvSpPr>
          <p:spPr>
            <a:xfrm>
              <a:off x="3204" y="2042"/>
              <a:ext cx="23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2f</a:t>
              </a:r>
            </a:p>
          </p:txBody>
        </p:sp>
        <p:sp>
          <p:nvSpPr>
            <p:cNvPr id="8213" name="Text Box 22"/>
            <p:cNvSpPr txBox="1"/>
            <p:nvPr/>
          </p:nvSpPr>
          <p:spPr>
            <a:xfrm>
              <a:off x="1860" y="1511"/>
              <a:ext cx="21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8214" name="Text Box 23"/>
            <p:cNvSpPr txBox="1"/>
            <p:nvPr/>
          </p:nvSpPr>
          <p:spPr>
            <a:xfrm>
              <a:off x="3217" y="1511"/>
              <a:ext cx="21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3" name="Group 24"/>
          <p:cNvGrpSpPr/>
          <p:nvPr/>
        </p:nvGrpSpPr>
        <p:grpSpPr>
          <a:xfrm>
            <a:off x="720725" y="2997200"/>
            <a:ext cx="7272338" cy="1439863"/>
            <a:chOff x="499" y="1389"/>
            <a:chExt cx="4581" cy="907"/>
          </a:xfrm>
        </p:grpSpPr>
        <p:sp>
          <p:nvSpPr>
            <p:cNvPr id="8216" name="Line 25"/>
            <p:cNvSpPr/>
            <p:nvPr/>
          </p:nvSpPr>
          <p:spPr>
            <a:xfrm flipH="1">
              <a:off x="2680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7" name="Oval 26"/>
            <p:cNvSpPr/>
            <p:nvPr/>
          </p:nvSpPr>
          <p:spPr>
            <a:xfrm>
              <a:off x="2623" y="1389"/>
              <a:ext cx="104" cy="679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18" name="Line 27"/>
            <p:cNvSpPr/>
            <p:nvPr/>
          </p:nvSpPr>
          <p:spPr>
            <a:xfrm>
              <a:off x="499" y="1733"/>
              <a:ext cx="458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9" name="Oval 28"/>
            <p:cNvSpPr/>
            <p:nvPr/>
          </p:nvSpPr>
          <p:spPr>
            <a:xfrm>
              <a:off x="1961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20" name="Oval 29"/>
            <p:cNvSpPr/>
            <p:nvPr/>
          </p:nvSpPr>
          <p:spPr>
            <a:xfrm>
              <a:off x="3305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21" name="Oval 30"/>
            <p:cNvSpPr/>
            <p:nvPr/>
          </p:nvSpPr>
          <p:spPr>
            <a:xfrm>
              <a:off x="3305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22" name="Oval 31"/>
            <p:cNvSpPr/>
            <p:nvPr/>
          </p:nvSpPr>
          <p:spPr>
            <a:xfrm>
              <a:off x="3976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23" name="Oval 32"/>
            <p:cNvSpPr/>
            <p:nvPr/>
          </p:nvSpPr>
          <p:spPr>
            <a:xfrm>
              <a:off x="1289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24" name="Line 33"/>
            <p:cNvSpPr/>
            <p:nvPr/>
          </p:nvSpPr>
          <p:spPr>
            <a:xfrm flipH="1">
              <a:off x="1323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5" name="Line 34"/>
            <p:cNvSpPr/>
            <p:nvPr/>
          </p:nvSpPr>
          <p:spPr>
            <a:xfrm flipH="1">
              <a:off x="4017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6" name="Line 35"/>
            <p:cNvSpPr/>
            <p:nvPr/>
          </p:nvSpPr>
          <p:spPr>
            <a:xfrm>
              <a:off x="1349" y="2160"/>
              <a:ext cx="13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7" name="Line 36"/>
            <p:cNvSpPr/>
            <p:nvPr/>
          </p:nvSpPr>
          <p:spPr>
            <a:xfrm>
              <a:off x="2706" y="2160"/>
              <a:ext cx="13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8" name="Text Box 37"/>
            <p:cNvSpPr txBox="1"/>
            <p:nvPr/>
          </p:nvSpPr>
          <p:spPr>
            <a:xfrm>
              <a:off x="1834" y="2042"/>
              <a:ext cx="23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2f</a:t>
              </a:r>
            </a:p>
          </p:txBody>
        </p:sp>
        <p:sp>
          <p:nvSpPr>
            <p:cNvPr id="8229" name="Text Box 38"/>
            <p:cNvSpPr txBox="1"/>
            <p:nvPr/>
          </p:nvSpPr>
          <p:spPr>
            <a:xfrm>
              <a:off x="3204" y="2042"/>
              <a:ext cx="23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2f</a:t>
              </a:r>
            </a:p>
          </p:txBody>
        </p:sp>
        <p:sp>
          <p:nvSpPr>
            <p:cNvPr id="8230" name="Text Box 39"/>
            <p:cNvSpPr txBox="1"/>
            <p:nvPr/>
          </p:nvSpPr>
          <p:spPr>
            <a:xfrm>
              <a:off x="1860" y="1511"/>
              <a:ext cx="21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8231" name="Text Box 40"/>
            <p:cNvSpPr txBox="1"/>
            <p:nvPr/>
          </p:nvSpPr>
          <p:spPr>
            <a:xfrm>
              <a:off x="3217" y="1511"/>
              <a:ext cx="21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4" name="Group 41"/>
          <p:cNvGrpSpPr/>
          <p:nvPr/>
        </p:nvGrpSpPr>
        <p:grpSpPr>
          <a:xfrm>
            <a:off x="722313" y="4941888"/>
            <a:ext cx="7272337" cy="1439862"/>
            <a:chOff x="499" y="1389"/>
            <a:chExt cx="4581" cy="907"/>
          </a:xfrm>
        </p:grpSpPr>
        <p:sp>
          <p:nvSpPr>
            <p:cNvPr id="8233" name="Line 42"/>
            <p:cNvSpPr/>
            <p:nvPr/>
          </p:nvSpPr>
          <p:spPr>
            <a:xfrm flipH="1">
              <a:off x="2680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4" name="Oval 43"/>
            <p:cNvSpPr/>
            <p:nvPr/>
          </p:nvSpPr>
          <p:spPr>
            <a:xfrm>
              <a:off x="2623" y="1389"/>
              <a:ext cx="104" cy="679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5" name="Line 44"/>
            <p:cNvSpPr/>
            <p:nvPr/>
          </p:nvSpPr>
          <p:spPr>
            <a:xfrm>
              <a:off x="499" y="1733"/>
              <a:ext cx="458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6" name="Oval 45"/>
            <p:cNvSpPr/>
            <p:nvPr/>
          </p:nvSpPr>
          <p:spPr>
            <a:xfrm>
              <a:off x="1961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7" name="Oval 46"/>
            <p:cNvSpPr/>
            <p:nvPr/>
          </p:nvSpPr>
          <p:spPr>
            <a:xfrm>
              <a:off x="3305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8" name="Oval 47"/>
            <p:cNvSpPr/>
            <p:nvPr/>
          </p:nvSpPr>
          <p:spPr>
            <a:xfrm>
              <a:off x="3305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9" name="Oval 48"/>
            <p:cNvSpPr/>
            <p:nvPr/>
          </p:nvSpPr>
          <p:spPr>
            <a:xfrm>
              <a:off x="3976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40" name="Oval 49"/>
            <p:cNvSpPr/>
            <p:nvPr/>
          </p:nvSpPr>
          <p:spPr>
            <a:xfrm>
              <a:off x="1289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41" name="Line 50"/>
            <p:cNvSpPr/>
            <p:nvPr/>
          </p:nvSpPr>
          <p:spPr>
            <a:xfrm flipH="1">
              <a:off x="1323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2" name="Line 51"/>
            <p:cNvSpPr/>
            <p:nvPr/>
          </p:nvSpPr>
          <p:spPr>
            <a:xfrm flipH="1">
              <a:off x="4017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3" name="Line 52"/>
            <p:cNvSpPr/>
            <p:nvPr/>
          </p:nvSpPr>
          <p:spPr>
            <a:xfrm>
              <a:off x="1349" y="2160"/>
              <a:ext cx="13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4" name="Line 53"/>
            <p:cNvSpPr/>
            <p:nvPr/>
          </p:nvSpPr>
          <p:spPr>
            <a:xfrm>
              <a:off x="2706" y="2160"/>
              <a:ext cx="13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5" name="Text Box 54"/>
            <p:cNvSpPr txBox="1"/>
            <p:nvPr/>
          </p:nvSpPr>
          <p:spPr>
            <a:xfrm>
              <a:off x="1834" y="2042"/>
              <a:ext cx="23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2f</a:t>
              </a:r>
            </a:p>
          </p:txBody>
        </p:sp>
        <p:sp>
          <p:nvSpPr>
            <p:cNvPr id="8246" name="Text Box 55"/>
            <p:cNvSpPr txBox="1"/>
            <p:nvPr/>
          </p:nvSpPr>
          <p:spPr>
            <a:xfrm>
              <a:off x="3204" y="2042"/>
              <a:ext cx="23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2f</a:t>
              </a:r>
            </a:p>
          </p:txBody>
        </p:sp>
        <p:sp>
          <p:nvSpPr>
            <p:cNvPr id="8247" name="Text Box 56"/>
            <p:cNvSpPr txBox="1"/>
            <p:nvPr/>
          </p:nvSpPr>
          <p:spPr>
            <a:xfrm>
              <a:off x="1860" y="1511"/>
              <a:ext cx="21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8248" name="Text Box 57"/>
            <p:cNvSpPr txBox="1"/>
            <p:nvPr/>
          </p:nvSpPr>
          <p:spPr>
            <a:xfrm>
              <a:off x="3217" y="1511"/>
              <a:ext cx="21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sp>
        <p:nvSpPr>
          <p:cNvPr id="17466" name="Line 58"/>
          <p:cNvSpPr/>
          <p:nvPr/>
        </p:nvSpPr>
        <p:spPr>
          <a:xfrm flipH="1" flipV="1">
            <a:off x="863600" y="1111250"/>
            <a:ext cx="0" cy="647700"/>
          </a:xfrm>
          <a:prstGeom prst="line">
            <a:avLst/>
          </a:prstGeom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67" name="Line 59"/>
          <p:cNvSpPr/>
          <p:nvPr/>
        </p:nvSpPr>
        <p:spPr>
          <a:xfrm flipH="1" flipV="1">
            <a:off x="1277938" y="1082675"/>
            <a:ext cx="0" cy="647700"/>
          </a:xfrm>
          <a:prstGeom prst="line">
            <a:avLst/>
          </a:prstGeom>
          <a:ln w="381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68" name="Line 60"/>
          <p:cNvSpPr/>
          <p:nvPr/>
        </p:nvSpPr>
        <p:spPr>
          <a:xfrm flipH="1" flipV="1">
            <a:off x="1720850" y="1096963"/>
            <a:ext cx="0" cy="647700"/>
          </a:xfrm>
          <a:prstGeom prst="line">
            <a:avLst/>
          </a:prstGeom>
          <a:ln w="38100" cap="flat" cmpd="sng">
            <a:solidFill>
              <a:schemeClr val="fol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69" name="Line 61"/>
          <p:cNvSpPr/>
          <p:nvPr/>
        </p:nvSpPr>
        <p:spPr>
          <a:xfrm flipH="1">
            <a:off x="5521325" y="1711325"/>
            <a:ext cx="0" cy="361950"/>
          </a:xfrm>
          <a:prstGeom prst="line">
            <a:avLst/>
          </a:prstGeom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0" name="Line 62"/>
          <p:cNvSpPr/>
          <p:nvPr/>
        </p:nvSpPr>
        <p:spPr>
          <a:xfrm flipH="1">
            <a:off x="5792788" y="1739900"/>
            <a:ext cx="0" cy="465138"/>
          </a:xfrm>
          <a:prstGeom prst="line">
            <a:avLst/>
          </a:prstGeom>
          <a:ln w="381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1" name="Line 63"/>
          <p:cNvSpPr/>
          <p:nvPr/>
        </p:nvSpPr>
        <p:spPr>
          <a:xfrm flipH="1">
            <a:off x="6121400" y="1739900"/>
            <a:ext cx="0" cy="609600"/>
          </a:xfrm>
          <a:prstGeom prst="line">
            <a:avLst/>
          </a:prstGeom>
          <a:ln w="38100" cap="flat" cmpd="sng">
            <a:solidFill>
              <a:schemeClr val="fol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2" name="Line 64"/>
          <p:cNvSpPr/>
          <p:nvPr/>
        </p:nvSpPr>
        <p:spPr>
          <a:xfrm flipH="1" flipV="1">
            <a:off x="2303463" y="2897188"/>
            <a:ext cx="0" cy="647700"/>
          </a:xfrm>
          <a:prstGeom prst="line">
            <a:avLst/>
          </a:prstGeom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3" name="Line 65"/>
          <p:cNvSpPr/>
          <p:nvPr/>
        </p:nvSpPr>
        <p:spPr>
          <a:xfrm flipH="1" flipV="1">
            <a:off x="2592388" y="2882900"/>
            <a:ext cx="0" cy="647700"/>
          </a:xfrm>
          <a:prstGeom prst="line">
            <a:avLst/>
          </a:prstGeom>
          <a:ln w="381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5" name="Line 67"/>
          <p:cNvSpPr/>
          <p:nvPr/>
        </p:nvSpPr>
        <p:spPr>
          <a:xfrm flipH="1">
            <a:off x="6769100" y="3554413"/>
            <a:ext cx="0" cy="811212"/>
          </a:xfrm>
          <a:prstGeom prst="line">
            <a:avLst/>
          </a:prstGeom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6" name="Line 68"/>
          <p:cNvSpPr/>
          <p:nvPr/>
        </p:nvSpPr>
        <p:spPr>
          <a:xfrm flipH="1">
            <a:off x="7200900" y="3554413"/>
            <a:ext cx="0" cy="998537"/>
          </a:xfrm>
          <a:prstGeom prst="line">
            <a:avLst/>
          </a:prstGeom>
          <a:ln w="381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8" name="Line 70"/>
          <p:cNvSpPr/>
          <p:nvPr/>
        </p:nvSpPr>
        <p:spPr>
          <a:xfrm flipH="1" flipV="1">
            <a:off x="2020888" y="2897188"/>
            <a:ext cx="0" cy="6477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9" name="Line 71"/>
          <p:cNvSpPr/>
          <p:nvPr/>
        </p:nvSpPr>
        <p:spPr>
          <a:xfrm flipH="1">
            <a:off x="6307138" y="3573463"/>
            <a:ext cx="0" cy="6477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80" name="Line 72"/>
          <p:cNvSpPr/>
          <p:nvPr/>
        </p:nvSpPr>
        <p:spPr>
          <a:xfrm flipH="1" flipV="1">
            <a:off x="3635375" y="4797425"/>
            <a:ext cx="0" cy="647700"/>
          </a:xfrm>
          <a:prstGeom prst="line">
            <a:avLst/>
          </a:prstGeom>
          <a:ln w="381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81" name="Line 73"/>
          <p:cNvSpPr/>
          <p:nvPr/>
        </p:nvSpPr>
        <p:spPr>
          <a:xfrm flipH="1" flipV="1">
            <a:off x="3921125" y="4811713"/>
            <a:ext cx="0" cy="647700"/>
          </a:xfrm>
          <a:prstGeom prst="line">
            <a:avLst/>
          </a:prstGeom>
          <a:ln w="38100" cap="flat" cmpd="sng">
            <a:solidFill>
              <a:schemeClr val="fol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82" name="Line 74"/>
          <p:cNvSpPr/>
          <p:nvPr/>
        </p:nvSpPr>
        <p:spPr>
          <a:xfrm flipH="1" flipV="1">
            <a:off x="3221038" y="4437063"/>
            <a:ext cx="0" cy="1050925"/>
          </a:xfrm>
          <a:prstGeom prst="line">
            <a:avLst/>
          </a:prstGeom>
          <a:ln w="38100" cap="flat" cmpd="sng">
            <a:solidFill>
              <a:schemeClr val="hlink"/>
            </a:solidFill>
            <a:prstDash val="dash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83" name="Line 75"/>
          <p:cNvSpPr/>
          <p:nvPr/>
        </p:nvSpPr>
        <p:spPr>
          <a:xfrm flipH="1" flipV="1">
            <a:off x="3506788" y="4652963"/>
            <a:ext cx="0" cy="849312"/>
          </a:xfrm>
          <a:prstGeom prst="line">
            <a:avLst/>
          </a:prstGeom>
          <a:ln w="38100" cap="flat" cmpd="sng">
            <a:solidFill>
              <a:schemeClr val="folHlink"/>
            </a:solidFill>
            <a:prstDash val="dash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复习回顾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3228975" y="76200"/>
            <a:ext cx="350202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探究凸透镜成像的规律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  <p:bldP spid="17412" grpId="0"/>
      <p:bldP spid="17413" grpId="0"/>
      <p:bldP spid="174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2"/>
          <p:cNvSpPr/>
          <p:nvPr/>
        </p:nvSpPr>
        <p:spPr>
          <a:xfrm>
            <a:off x="330200" y="779780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像的性质：</a:t>
            </a:r>
          </a:p>
        </p:txBody>
      </p:sp>
      <p:grpSp>
        <p:nvGrpSpPr>
          <p:cNvPr id="2106" name="Group 89"/>
          <p:cNvGrpSpPr/>
          <p:nvPr/>
        </p:nvGrpSpPr>
        <p:grpSpPr>
          <a:xfrm>
            <a:off x="9281193" y="483870"/>
            <a:ext cx="2508342" cy="1331280"/>
            <a:chOff x="1542" y="2795"/>
            <a:chExt cx="2112" cy="997"/>
          </a:xfrm>
        </p:grpSpPr>
        <p:grpSp>
          <p:nvGrpSpPr>
            <p:cNvPr id="2107" name="Group 51"/>
            <p:cNvGrpSpPr/>
            <p:nvPr/>
          </p:nvGrpSpPr>
          <p:grpSpPr>
            <a:xfrm>
              <a:off x="1542" y="3113"/>
              <a:ext cx="2112" cy="679"/>
              <a:chOff x="1586" y="1389"/>
              <a:chExt cx="2112" cy="679"/>
            </a:xfrm>
          </p:grpSpPr>
          <p:sp>
            <p:nvSpPr>
              <p:cNvPr id="2109" name="Oval 53"/>
              <p:cNvSpPr/>
              <p:nvPr/>
            </p:nvSpPr>
            <p:spPr>
              <a:xfrm>
                <a:off x="2623" y="1389"/>
                <a:ext cx="104" cy="679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110" name="Line 54"/>
              <p:cNvSpPr/>
              <p:nvPr/>
            </p:nvSpPr>
            <p:spPr>
              <a:xfrm flipV="1">
                <a:off x="1586" y="1728"/>
                <a:ext cx="2112" cy="7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11" name="Oval 55"/>
              <p:cNvSpPr/>
              <p:nvPr/>
            </p:nvSpPr>
            <p:spPr>
              <a:xfrm>
                <a:off x="1961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112" name="Oval 56"/>
              <p:cNvSpPr/>
              <p:nvPr/>
            </p:nvSpPr>
            <p:spPr>
              <a:xfrm>
                <a:off x="3305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113" name="Oval 57"/>
              <p:cNvSpPr/>
              <p:nvPr/>
            </p:nvSpPr>
            <p:spPr>
              <a:xfrm>
                <a:off x="3305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122" name="Text Box 66"/>
              <p:cNvSpPr txBox="1"/>
              <p:nvPr/>
            </p:nvSpPr>
            <p:spPr>
              <a:xfrm>
                <a:off x="1799" y="1457"/>
                <a:ext cx="252" cy="27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  <p:sp>
            <p:nvSpPr>
              <p:cNvPr id="2123" name="Text Box 67"/>
              <p:cNvSpPr txBox="1"/>
              <p:nvPr/>
            </p:nvSpPr>
            <p:spPr>
              <a:xfrm>
                <a:off x="3277" y="1457"/>
                <a:ext cx="252" cy="27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</p:grpSp>
        <p:sp>
          <p:nvSpPr>
            <p:cNvPr id="2124" name="Line 83"/>
            <p:cNvSpPr/>
            <p:nvPr/>
          </p:nvSpPr>
          <p:spPr>
            <a:xfrm flipH="1" flipV="1">
              <a:off x="2290" y="3022"/>
              <a:ext cx="0" cy="408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5" name="Line 84"/>
            <p:cNvSpPr/>
            <p:nvPr/>
          </p:nvSpPr>
          <p:spPr>
            <a:xfrm flipH="1" flipV="1">
              <a:off x="2470" y="3031"/>
              <a:ext cx="0" cy="408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6" name="Line 85"/>
            <p:cNvSpPr/>
            <p:nvPr/>
          </p:nvSpPr>
          <p:spPr>
            <a:xfrm flipH="1" flipV="1">
              <a:off x="2029" y="2795"/>
              <a:ext cx="0" cy="662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dash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7" name="Line 86"/>
            <p:cNvSpPr/>
            <p:nvPr/>
          </p:nvSpPr>
          <p:spPr>
            <a:xfrm flipH="1" flipV="1">
              <a:off x="2209" y="2931"/>
              <a:ext cx="0" cy="535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dash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2137" name="Group 104"/>
          <p:cNvGrpSpPr/>
          <p:nvPr/>
        </p:nvGrpSpPr>
        <p:grpSpPr>
          <a:xfrm>
            <a:off x="5854700" y="405130"/>
            <a:ext cx="3001645" cy="1683385"/>
            <a:chOff x="4717" y="2886"/>
            <a:chExt cx="1769" cy="992"/>
          </a:xfrm>
        </p:grpSpPr>
        <p:pic>
          <p:nvPicPr>
            <p:cNvPr id="2138" name="Picture 101" descr="2572670_123653376000_2"/>
            <p:cNvPicPr>
              <a:picLocks noChangeAspect="1"/>
            </p:cNvPicPr>
            <p:nvPr/>
          </p:nvPicPr>
          <p:blipFill>
            <a:blip r:embed="rId2"/>
            <a:srcRect l="36182" t="16243" b="37239"/>
            <a:stretch>
              <a:fillRect/>
            </a:stretch>
          </p:blipFill>
          <p:spPr>
            <a:xfrm>
              <a:off x="4717" y="2886"/>
              <a:ext cx="1361" cy="99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139" name="Rectangle 103"/>
            <p:cNvSpPr/>
            <p:nvPr/>
          </p:nvSpPr>
          <p:spPr>
            <a:xfrm>
              <a:off x="6169" y="2976"/>
              <a:ext cx="317" cy="76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600" b="1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放大镜</a:t>
              </a:r>
            </a:p>
          </p:txBody>
        </p:sp>
      </p:grpSp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放大镜</a:t>
            </a:r>
          </a:p>
        </p:txBody>
      </p:sp>
      <p:sp>
        <p:nvSpPr>
          <p:cNvPr id="3" name="Rectangle 2"/>
          <p:cNvSpPr/>
          <p:nvPr/>
        </p:nvSpPr>
        <p:spPr>
          <a:xfrm>
            <a:off x="360045" y="1249680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应用条件：</a:t>
            </a:r>
          </a:p>
        </p:txBody>
      </p:sp>
      <p:sp>
        <p:nvSpPr>
          <p:cNvPr id="4" name="Rectangle 2"/>
          <p:cNvSpPr/>
          <p:nvPr/>
        </p:nvSpPr>
        <p:spPr>
          <a:xfrm>
            <a:off x="360045" y="1753870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调节方法：</a:t>
            </a:r>
          </a:p>
        </p:txBody>
      </p:sp>
      <p:sp>
        <p:nvSpPr>
          <p:cNvPr id="2" name="Rectangle 2"/>
          <p:cNvSpPr/>
          <p:nvPr/>
        </p:nvSpPr>
        <p:spPr>
          <a:xfrm>
            <a:off x="360045" y="2258060"/>
            <a:ext cx="11922760" cy="1091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对比思考：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     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下图中放大镜中两个凸透镜的放大倍数不同，放大倍数与什么有关？</a:t>
            </a:r>
          </a:p>
        </p:txBody>
      </p:sp>
      <p:sp>
        <p:nvSpPr>
          <p:cNvPr id="5" name="Rectangle 2"/>
          <p:cNvSpPr/>
          <p:nvPr/>
        </p:nvSpPr>
        <p:spPr>
          <a:xfrm>
            <a:off x="2325370" y="779780"/>
            <a:ext cx="355028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正立放大的虚像</a:t>
            </a:r>
          </a:p>
        </p:txBody>
      </p:sp>
      <p:sp>
        <p:nvSpPr>
          <p:cNvPr id="8" name="Rectangle 2"/>
          <p:cNvSpPr/>
          <p:nvPr/>
        </p:nvSpPr>
        <p:spPr>
          <a:xfrm>
            <a:off x="2304415" y="1249680"/>
            <a:ext cx="355028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物距小于一倍焦距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rcRect l="23216" t="17498" r="40796" b="16110"/>
          <a:stretch>
            <a:fillRect/>
          </a:stretch>
        </p:blipFill>
        <p:spPr>
          <a:xfrm rot="5400000">
            <a:off x="7919085" y="2981960"/>
            <a:ext cx="2350770" cy="325501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rcRect l="38213" t="10332" r="4176" b="28294"/>
          <a:stretch>
            <a:fillRect/>
          </a:stretch>
        </p:blipFill>
        <p:spPr>
          <a:xfrm rot="16200000">
            <a:off x="1623060" y="3665855"/>
            <a:ext cx="2362835" cy="188912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rcRect l="29914" t="6641" r="11924" b="37995"/>
          <a:stretch>
            <a:fillRect/>
          </a:stretch>
        </p:blipFill>
        <p:spPr>
          <a:xfrm rot="16200000">
            <a:off x="4231640" y="3779520"/>
            <a:ext cx="2362835" cy="1688465"/>
          </a:xfrm>
          <a:prstGeom prst="rect">
            <a:avLst/>
          </a:prstGeom>
        </p:spPr>
      </p:pic>
      <p:sp>
        <p:nvSpPr>
          <p:cNvPr id="13" name="Rectangle 2"/>
          <p:cNvSpPr/>
          <p:nvPr/>
        </p:nvSpPr>
        <p:spPr>
          <a:xfrm>
            <a:off x="2304415" y="1753870"/>
            <a:ext cx="353441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物距增大，像变大</a:t>
            </a:r>
          </a:p>
        </p:txBody>
      </p:sp>
      <p:sp>
        <p:nvSpPr>
          <p:cNvPr id="6" name="Rectangle 2"/>
          <p:cNvSpPr/>
          <p:nvPr/>
        </p:nvSpPr>
        <p:spPr>
          <a:xfrm>
            <a:off x="360045" y="6092190"/>
            <a:ext cx="1192276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结论：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在物距相同时，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凸透镜焦距越短，放大倍数越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_____</a:t>
            </a:r>
          </a:p>
        </p:txBody>
      </p:sp>
      <p:sp>
        <p:nvSpPr>
          <p:cNvPr id="17411" name="Rectangle 3"/>
          <p:cNvSpPr/>
          <p:nvPr/>
        </p:nvSpPr>
        <p:spPr>
          <a:xfrm>
            <a:off x="8210550" y="6094413"/>
            <a:ext cx="712788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" grpId="0"/>
      <p:bldP spid="5" grpId="0"/>
      <p:bldP spid="8" grpId="0"/>
      <p:bldP spid="13" grpId="0"/>
      <p:bldP spid="6" grpId="0"/>
      <p:bldP spid="174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放大镜</a:t>
            </a:r>
          </a:p>
        </p:txBody>
      </p:sp>
      <p:sp>
        <p:nvSpPr>
          <p:cNvPr id="6" name="Rectangle 2"/>
          <p:cNvSpPr/>
          <p:nvPr/>
        </p:nvSpPr>
        <p:spPr>
          <a:xfrm>
            <a:off x="288290" y="836930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情境再现：</a:t>
            </a:r>
          </a:p>
        </p:txBody>
      </p:sp>
      <p:sp>
        <p:nvSpPr>
          <p:cNvPr id="7" name="矩形 6"/>
          <p:cNvSpPr/>
          <p:nvPr/>
        </p:nvSpPr>
        <p:spPr>
          <a:xfrm>
            <a:off x="288290" y="1557655"/>
            <a:ext cx="11718290" cy="1850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例：生物课上，小明用放大镜近距离观察小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昆虫的两触角，它们之间的夹角为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40</a:t>
            </a:r>
            <a:r>
              <a:rPr lang="en-US" altLang="zh-CN" sz="2600" b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lang="zh-CN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，当他发现看不太清楚时，他应</a:t>
            </a:r>
            <a:r>
              <a:rPr lang="en-US" altLang="zh-CN" sz="2600" b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</a:t>
            </a:r>
            <a:r>
              <a:rPr lang="zh-CN" altLang="zh-CN" sz="2600" b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　　　　　　</a:t>
            </a:r>
            <a:r>
              <a:rPr lang="zh-CN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（将放大镜离小昆虫远一点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将放大镜离小昆虫近一点），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观察到两触角之间夹角将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（填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大于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等于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或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小于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40</a:t>
            </a:r>
            <a:r>
              <a:rPr lang="en-US" altLang="zh-CN" sz="2600" b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25" y="3429000"/>
            <a:ext cx="2964815" cy="2652395"/>
          </a:xfrm>
          <a:prstGeom prst="rect">
            <a:avLst/>
          </a:prstGeom>
        </p:spPr>
      </p:pic>
      <p:grpSp>
        <p:nvGrpSpPr>
          <p:cNvPr id="10" name="Group 89"/>
          <p:cNvGrpSpPr/>
          <p:nvPr/>
        </p:nvGrpSpPr>
        <p:grpSpPr>
          <a:xfrm>
            <a:off x="6192520" y="3872865"/>
            <a:ext cx="4654550" cy="2012950"/>
            <a:chOff x="1542" y="2795"/>
            <a:chExt cx="2112" cy="997"/>
          </a:xfrm>
        </p:grpSpPr>
        <p:grpSp>
          <p:nvGrpSpPr>
            <p:cNvPr id="11" name="Group 51"/>
            <p:cNvGrpSpPr/>
            <p:nvPr/>
          </p:nvGrpSpPr>
          <p:grpSpPr>
            <a:xfrm>
              <a:off x="1542" y="3113"/>
              <a:ext cx="2112" cy="679"/>
              <a:chOff x="1586" y="1389"/>
              <a:chExt cx="2112" cy="679"/>
            </a:xfrm>
          </p:grpSpPr>
          <p:sp>
            <p:nvSpPr>
              <p:cNvPr id="12" name="Oval 53"/>
              <p:cNvSpPr/>
              <p:nvPr/>
            </p:nvSpPr>
            <p:spPr>
              <a:xfrm>
                <a:off x="2623" y="1389"/>
                <a:ext cx="104" cy="679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" name="Line 54"/>
              <p:cNvSpPr/>
              <p:nvPr/>
            </p:nvSpPr>
            <p:spPr>
              <a:xfrm flipV="1">
                <a:off x="1586" y="1728"/>
                <a:ext cx="2112" cy="7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" name="Oval 55"/>
              <p:cNvSpPr/>
              <p:nvPr/>
            </p:nvSpPr>
            <p:spPr>
              <a:xfrm>
                <a:off x="1961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Oval 56"/>
              <p:cNvSpPr/>
              <p:nvPr/>
            </p:nvSpPr>
            <p:spPr>
              <a:xfrm>
                <a:off x="3305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Oval 57"/>
              <p:cNvSpPr/>
              <p:nvPr/>
            </p:nvSpPr>
            <p:spPr>
              <a:xfrm>
                <a:off x="3305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Text Box 66"/>
              <p:cNvSpPr txBox="1"/>
              <p:nvPr/>
            </p:nvSpPr>
            <p:spPr>
              <a:xfrm>
                <a:off x="1865" y="1529"/>
                <a:ext cx="252" cy="18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  <p:sp>
            <p:nvSpPr>
              <p:cNvPr id="18" name="Text Box 67"/>
              <p:cNvSpPr txBox="1"/>
              <p:nvPr/>
            </p:nvSpPr>
            <p:spPr>
              <a:xfrm>
                <a:off x="3277" y="1529"/>
                <a:ext cx="252" cy="18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</p:grpSp>
        <p:sp>
          <p:nvSpPr>
            <p:cNvPr id="19" name="Line 83"/>
            <p:cNvSpPr/>
            <p:nvPr/>
          </p:nvSpPr>
          <p:spPr>
            <a:xfrm flipH="1" flipV="1">
              <a:off x="2290" y="3022"/>
              <a:ext cx="0" cy="408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Line 84"/>
            <p:cNvSpPr/>
            <p:nvPr/>
          </p:nvSpPr>
          <p:spPr>
            <a:xfrm flipH="1" flipV="1">
              <a:off x="2470" y="3031"/>
              <a:ext cx="0" cy="408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Line 85"/>
            <p:cNvSpPr/>
            <p:nvPr/>
          </p:nvSpPr>
          <p:spPr>
            <a:xfrm flipH="1" flipV="1">
              <a:off x="2029" y="2795"/>
              <a:ext cx="0" cy="662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dash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Line 86"/>
            <p:cNvSpPr/>
            <p:nvPr/>
          </p:nvSpPr>
          <p:spPr>
            <a:xfrm flipH="1" flipV="1">
              <a:off x="2209" y="2931"/>
              <a:ext cx="0" cy="535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dash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17411" name="Rectangle 3"/>
          <p:cNvSpPr/>
          <p:nvPr/>
        </p:nvSpPr>
        <p:spPr>
          <a:xfrm>
            <a:off x="5544820" y="1988820"/>
            <a:ext cx="411607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将放大镜离小昆虫远一点</a:t>
            </a:r>
          </a:p>
        </p:txBody>
      </p:sp>
      <p:sp>
        <p:nvSpPr>
          <p:cNvPr id="2" name="Rectangle 3"/>
          <p:cNvSpPr/>
          <p:nvPr/>
        </p:nvSpPr>
        <p:spPr>
          <a:xfrm>
            <a:off x="10567670" y="2458720"/>
            <a:ext cx="107505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不变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1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同步练习</a:t>
            </a:r>
          </a:p>
        </p:txBody>
      </p:sp>
      <p:sp>
        <p:nvSpPr>
          <p:cNvPr id="7" name="矩形 6"/>
          <p:cNvSpPr/>
          <p:nvPr/>
        </p:nvSpPr>
        <p:spPr>
          <a:xfrm>
            <a:off x="144145" y="692785"/>
            <a:ext cx="11718290" cy="473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1．下列哪些量不能被放大镜所放大（　　）</a:t>
            </a:r>
          </a:p>
          <a:p>
            <a:pPr>
              <a:lnSpc>
                <a:spcPct val="150000"/>
              </a:lnSpc>
            </a:pP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A．线段长度	B．圆面积	</a:t>
            </a:r>
          </a:p>
          <a:p>
            <a:pPr>
              <a:lnSpc>
                <a:spcPct val="150000"/>
              </a:lnSpc>
            </a:pP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C．角度大小	D．报纸上字的大小</a:t>
            </a:r>
          </a:p>
          <a:p>
            <a:pPr marL="294640" indent="-294640">
              <a:lnSpc>
                <a:spcPct val="150000"/>
              </a:lnSpc>
            </a:pP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．用放大镜观察物体时，物体要放在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________________________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，这里所成像的特点是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________________________________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，要使观察的物体略大一些，办法是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________________________________________________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</a:p>
          <a:p>
            <a:pPr>
              <a:lnSpc>
                <a:spcPct val="150000"/>
              </a:lnSpc>
            </a:pPr>
            <a:endParaRPr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10000"/>
              </a:lnSpc>
            </a:pPr>
            <a:endParaRPr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Rectangle 3"/>
          <p:cNvSpPr/>
          <p:nvPr/>
        </p:nvSpPr>
        <p:spPr>
          <a:xfrm>
            <a:off x="5688965" y="836295"/>
            <a:ext cx="107505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sp>
        <p:nvSpPr>
          <p:cNvPr id="3" name="Rectangle 3"/>
          <p:cNvSpPr/>
          <p:nvPr/>
        </p:nvSpPr>
        <p:spPr>
          <a:xfrm>
            <a:off x="6048375" y="2636520"/>
            <a:ext cx="331597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凸透镜的一倍焦距内</a:t>
            </a:r>
            <a:endParaRPr lang="en-US" alt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03145" y="3212465"/>
            <a:ext cx="389318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正立、放大的虚像</a:t>
            </a:r>
          </a:p>
        </p:txBody>
      </p:sp>
      <p:sp>
        <p:nvSpPr>
          <p:cNvPr id="5" name="Rectangle 3"/>
          <p:cNvSpPr/>
          <p:nvPr/>
        </p:nvSpPr>
        <p:spPr>
          <a:xfrm>
            <a:off x="1656715" y="3789045"/>
            <a:ext cx="665861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稍将物体远离放大镜，但不能超过焦点。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1"/>
      <p:bldP spid="4" grpId="1"/>
      <p:bldP spid="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2"/>
          <p:cNvSpPr/>
          <p:nvPr/>
        </p:nvSpPr>
        <p:spPr>
          <a:xfrm>
            <a:off x="258445" y="636270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像的性质：</a:t>
            </a:r>
          </a:p>
        </p:txBody>
      </p:sp>
      <p:sp>
        <p:nvSpPr>
          <p:cNvPr id="8" name="Rectangle 2"/>
          <p:cNvSpPr/>
          <p:nvPr/>
        </p:nvSpPr>
        <p:spPr>
          <a:xfrm>
            <a:off x="288290" y="2714625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应用条件：</a:t>
            </a:r>
          </a:p>
        </p:txBody>
      </p:sp>
      <p:sp>
        <p:nvSpPr>
          <p:cNvPr id="9" name="Rectangle 2"/>
          <p:cNvSpPr/>
          <p:nvPr/>
        </p:nvSpPr>
        <p:spPr>
          <a:xfrm>
            <a:off x="263525" y="4652645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调节方法：</a:t>
            </a:r>
          </a:p>
        </p:txBody>
      </p:sp>
      <p:sp>
        <p:nvSpPr>
          <p:cNvPr id="10" name="Rectangle 2"/>
          <p:cNvSpPr/>
          <p:nvPr/>
        </p:nvSpPr>
        <p:spPr>
          <a:xfrm>
            <a:off x="1966595" y="636270"/>
            <a:ext cx="355028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倒立放大的实像</a:t>
            </a:r>
          </a:p>
        </p:txBody>
      </p:sp>
      <p:sp>
        <p:nvSpPr>
          <p:cNvPr id="11" name="Rectangle 2"/>
          <p:cNvSpPr/>
          <p:nvPr/>
        </p:nvSpPr>
        <p:spPr>
          <a:xfrm>
            <a:off x="1423035" y="3234690"/>
            <a:ext cx="52730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投影片到凸透镜的距离</a:t>
            </a:r>
          </a:p>
        </p:txBody>
      </p:sp>
      <p:sp>
        <p:nvSpPr>
          <p:cNvPr id="12" name="Rectangle 2"/>
          <p:cNvSpPr/>
          <p:nvPr/>
        </p:nvSpPr>
        <p:spPr>
          <a:xfrm>
            <a:off x="288290" y="3211830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物距：</a:t>
            </a:r>
          </a:p>
        </p:txBody>
      </p:sp>
      <p:sp>
        <p:nvSpPr>
          <p:cNvPr id="14" name="Rectangle 2"/>
          <p:cNvSpPr/>
          <p:nvPr/>
        </p:nvSpPr>
        <p:spPr>
          <a:xfrm>
            <a:off x="288290" y="3716655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像距：</a:t>
            </a:r>
          </a:p>
        </p:txBody>
      </p:sp>
      <p:sp>
        <p:nvSpPr>
          <p:cNvPr id="15" name="Rectangle 2"/>
          <p:cNvSpPr/>
          <p:nvPr/>
        </p:nvSpPr>
        <p:spPr>
          <a:xfrm>
            <a:off x="1440180" y="3716020"/>
            <a:ext cx="52730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像到投影仪的距离</a:t>
            </a:r>
          </a:p>
        </p:txBody>
      </p:sp>
      <p:sp>
        <p:nvSpPr>
          <p:cNvPr id="16" name="Rectangle 2"/>
          <p:cNvSpPr/>
          <p:nvPr/>
        </p:nvSpPr>
        <p:spPr>
          <a:xfrm>
            <a:off x="288290" y="4220845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思考：</a:t>
            </a:r>
          </a:p>
        </p:txBody>
      </p:sp>
      <p:sp>
        <p:nvSpPr>
          <p:cNvPr id="17" name="Rectangle 2"/>
          <p:cNvSpPr/>
          <p:nvPr/>
        </p:nvSpPr>
        <p:spPr>
          <a:xfrm>
            <a:off x="1440180" y="4220210"/>
            <a:ext cx="786701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屏幕（相当于光屏）在什么位置才能得到清晰的像？</a:t>
            </a:r>
          </a:p>
        </p:txBody>
      </p:sp>
      <p:sp>
        <p:nvSpPr>
          <p:cNvPr id="18" name="Rectangle 2"/>
          <p:cNvSpPr/>
          <p:nvPr/>
        </p:nvSpPr>
        <p:spPr>
          <a:xfrm>
            <a:off x="2016125" y="2681605"/>
            <a:ext cx="624903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物距大于一倍焦距，小于两倍焦距</a:t>
            </a:r>
          </a:p>
        </p:txBody>
      </p:sp>
      <p:graphicFrame>
        <p:nvGraphicFramePr>
          <p:cNvPr id="28" name="表格 27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37210" y="5191760"/>
          <a:ext cx="7890510" cy="1636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4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84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72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54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4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4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Rectangle 2"/>
          <p:cNvSpPr/>
          <p:nvPr/>
        </p:nvSpPr>
        <p:spPr>
          <a:xfrm>
            <a:off x="814705" y="5793105"/>
            <a:ext cx="325564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幻灯片到镜头距离</a:t>
            </a:r>
          </a:p>
        </p:txBody>
      </p:sp>
      <p:sp>
        <p:nvSpPr>
          <p:cNvPr id="19" name="Rectangle 2"/>
          <p:cNvSpPr/>
          <p:nvPr/>
        </p:nvSpPr>
        <p:spPr>
          <a:xfrm>
            <a:off x="4281170" y="5224145"/>
            <a:ext cx="162306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像变大</a:t>
            </a:r>
          </a:p>
        </p:txBody>
      </p:sp>
      <p:sp>
        <p:nvSpPr>
          <p:cNvPr id="21" name="Rectangle 2"/>
          <p:cNvSpPr/>
          <p:nvPr/>
        </p:nvSpPr>
        <p:spPr>
          <a:xfrm>
            <a:off x="817245" y="6299200"/>
            <a:ext cx="348488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投影仪到屏幕距离</a:t>
            </a:r>
          </a:p>
        </p:txBody>
      </p:sp>
      <p:sp>
        <p:nvSpPr>
          <p:cNvPr id="20" name="Rectangle 2"/>
          <p:cNvSpPr/>
          <p:nvPr/>
        </p:nvSpPr>
        <p:spPr>
          <a:xfrm>
            <a:off x="6835140" y="5229860"/>
            <a:ext cx="155765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像变小</a:t>
            </a:r>
          </a:p>
        </p:txBody>
      </p:sp>
      <p:sp>
        <p:nvSpPr>
          <p:cNvPr id="2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投影仪</a:t>
            </a:r>
          </a:p>
        </p:txBody>
      </p:sp>
      <p:grpSp>
        <p:nvGrpSpPr>
          <p:cNvPr id="2080" name="Group 88"/>
          <p:cNvGrpSpPr/>
          <p:nvPr/>
        </p:nvGrpSpPr>
        <p:grpSpPr>
          <a:xfrm>
            <a:off x="58952" y="1144159"/>
            <a:ext cx="5486503" cy="1587929"/>
            <a:chOff x="927" y="1815"/>
            <a:chExt cx="4108" cy="1189"/>
          </a:xfrm>
        </p:grpSpPr>
        <p:grpSp>
          <p:nvGrpSpPr>
            <p:cNvPr id="2081" name="Group 34"/>
            <p:cNvGrpSpPr/>
            <p:nvPr/>
          </p:nvGrpSpPr>
          <p:grpSpPr>
            <a:xfrm>
              <a:off x="927" y="1888"/>
              <a:ext cx="4108" cy="965"/>
              <a:chOff x="972" y="1389"/>
              <a:chExt cx="4108" cy="965"/>
            </a:xfrm>
          </p:grpSpPr>
          <p:sp>
            <p:nvSpPr>
              <p:cNvPr id="2082" name="Line 35"/>
              <p:cNvSpPr/>
              <p:nvPr/>
            </p:nvSpPr>
            <p:spPr>
              <a:xfrm flipH="1">
                <a:off x="2680" y="1752"/>
                <a:ext cx="0" cy="5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83" name="Oval 36"/>
              <p:cNvSpPr/>
              <p:nvPr/>
            </p:nvSpPr>
            <p:spPr>
              <a:xfrm>
                <a:off x="2623" y="1389"/>
                <a:ext cx="104" cy="679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84" name="Line 37"/>
              <p:cNvSpPr/>
              <p:nvPr/>
            </p:nvSpPr>
            <p:spPr>
              <a:xfrm>
                <a:off x="972" y="1733"/>
                <a:ext cx="4108" cy="39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85" name="Oval 38"/>
              <p:cNvSpPr/>
              <p:nvPr/>
            </p:nvSpPr>
            <p:spPr>
              <a:xfrm>
                <a:off x="1961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86" name="Oval 39"/>
              <p:cNvSpPr/>
              <p:nvPr/>
            </p:nvSpPr>
            <p:spPr>
              <a:xfrm>
                <a:off x="3305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87" name="Oval 40"/>
              <p:cNvSpPr/>
              <p:nvPr/>
            </p:nvSpPr>
            <p:spPr>
              <a:xfrm>
                <a:off x="3305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88" name="Oval 41"/>
              <p:cNvSpPr/>
              <p:nvPr/>
            </p:nvSpPr>
            <p:spPr>
              <a:xfrm>
                <a:off x="3976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89" name="Oval 42"/>
              <p:cNvSpPr/>
              <p:nvPr/>
            </p:nvSpPr>
            <p:spPr>
              <a:xfrm>
                <a:off x="1289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90" name="Line 43"/>
              <p:cNvSpPr/>
              <p:nvPr/>
            </p:nvSpPr>
            <p:spPr>
              <a:xfrm flipH="1">
                <a:off x="1323" y="1752"/>
                <a:ext cx="0" cy="5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91" name="Line 44"/>
              <p:cNvSpPr/>
              <p:nvPr/>
            </p:nvSpPr>
            <p:spPr>
              <a:xfrm flipH="1">
                <a:off x="4017" y="1752"/>
                <a:ext cx="0" cy="5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92" name="Line 45"/>
              <p:cNvSpPr/>
              <p:nvPr/>
            </p:nvSpPr>
            <p:spPr>
              <a:xfrm>
                <a:off x="1349" y="2160"/>
                <a:ext cx="132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stealth" w="lg" len="lg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93" name="Line 46"/>
              <p:cNvSpPr/>
              <p:nvPr/>
            </p:nvSpPr>
            <p:spPr>
              <a:xfrm>
                <a:off x="2706" y="2160"/>
                <a:ext cx="132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stealth" w="lg" len="lg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94" name="Text Box 47"/>
              <p:cNvSpPr txBox="1"/>
              <p:nvPr/>
            </p:nvSpPr>
            <p:spPr>
              <a:xfrm>
                <a:off x="1834" y="1932"/>
                <a:ext cx="398" cy="36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2f</a:t>
                </a:r>
              </a:p>
            </p:txBody>
          </p:sp>
          <p:sp>
            <p:nvSpPr>
              <p:cNvPr id="2095" name="Text Box 48"/>
              <p:cNvSpPr txBox="1"/>
              <p:nvPr/>
            </p:nvSpPr>
            <p:spPr>
              <a:xfrm>
                <a:off x="3204" y="1986"/>
                <a:ext cx="399" cy="36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2f</a:t>
                </a:r>
              </a:p>
            </p:txBody>
          </p:sp>
          <p:sp>
            <p:nvSpPr>
              <p:cNvPr id="2096" name="Text Box 49"/>
              <p:cNvSpPr txBox="1"/>
              <p:nvPr/>
            </p:nvSpPr>
            <p:spPr>
              <a:xfrm>
                <a:off x="1959" y="1441"/>
                <a:ext cx="302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  <p:sp>
            <p:nvSpPr>
              <p:cNvPr id="2097" name="Text Box 50"/>
              <p:cNvSpPr txBox="1"/>
              <p:nvPr/>
            </p:nvSpPr>
            <p:spPr>
              <a:xfrm>
                <a:off x="3217" y="1433"/>
                <a:ext cx="302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</p:grpSp>
        <p:sp>
          <p:nvSpPr>
            <p:cNvPr id="2098" name="Line 75"/>
            <p:cNvSpPr/>
            <p:nvPr/>
          </p:nvSpPr>
          <p:spPr>
            <a:xfrm flipH="1" flipV="1">
              <a:off x="1372" y="1825"/>
              <a:ext cx="0" cy="408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9" name="Line 76"/>
            <p:cNvSpPr/>
            <p:nvPr/>
          </p:nvSpPr>
          <p:spPr>
            <a:xfrm flipH="1" flipV="1">
              <a:off x="1633" y="1816"/>
              <a:ext cx="0" cy="408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0" name="Line 77"/>
            <p:cNvSpPr/>
            <p:nvPr/>
          </p:nvSpPr>
          <p:spPr>
            <a:xfrm flipH="1" flipV="1">
              <a:off x="1840" y="1815"/>
              <a:ext cx="0" cy="408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1" name="Line 78"/>
            <p:cNvSpPr/>
            <p:nvPr/>
          </p:nvSpPr>
          <p:spPr>
            <a:xfrm flipH="1">
              <a:off x="4218" y="2239"/>
              <a:ext cx="0" cy="511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2" name="Line 79"/>
            <p:cNvSpPr/>
            <p:nvPr/>
          </p:nvSpPr>
          <p:spPr>
            <a:xfrm flipH="1">
              <a:off x="4536" y="2239"/>
              <a:ext cx="0" cy="629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3" name="Line 80"/>
            <p:cNvSpPr/>
            <p:nvPr/>
          </p:nvSpPr>
          <p:spPr>
            <a:xfrm flipH="1">
              <a:off x="4853" y="2239"/>
              <a:ext cx="0" cy="765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4" name="Line 81"/>
            <p:cNvSpPr/>
            <p:nvPr/>
          </p:nvSpPr>
          <p:spPr>
            <a:xfrm flipH="1" flipV="1">
              <a:off x="1273" y="1825"/>
              <a:ext cx="0" cy="40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5" name="Line 82"/>
            <p:cNvSpPr/>
            <p:nvPr/>
          </p:nvSpPr>
          <p:spPr>
            <a:xfrm flipH="1">
              <a:off x="3973" y="2251"/>
              <a:ext cx="0" cy="40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11328" t="31013" r="10410" b="12490"/>
          <a:stretch>
            <a:fillRect/>
          </a:stretch>
        </p:blipFill>
        <p:spPr>
          <a:xfrm>
            <a:off x="5688330" y="-8255"/>
            <a:ext cx="2750820" cy="2648585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68690" y="188595"/>
            <a:ext cx="3734435" cy="2964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/>
          <p:nvPr/>
        </p:nvSpPr>
        <p:spPr>
          <a:xfrm>
            <a:off x="9145270" y="4220845"/>
            <a:ext cx="316166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屏幕处于像的位置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2331700" y="10769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3" grpId="0"/>
      <p:bldP spid="19" grpId="0"/>
      <p:bldP spid="21" grpId="0"/>
      <p:bldP spid="20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2"/>
          <p:cNvSpPr/>
          <p:nvPr/>
        </p:nvSpPr>
        <p:spPr>
          <a:xfrm>
            <a:off x="330200" y="636270"/>
            <a:ext cx="21361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像的性质：</a:t>
            </a:r>
          </a:p>
        </p:txBody>
      </p:sp>
      <p:sp>
        <p:nvSpPr>
          <p:cNvPr id="2140" name="Rectangle 108"/>
          <p:cNvSpPr/>
          <p:nvPr/>
        </p:nvSpPr>
        <p:spPr>
          <a:xfrm>
            <a:off x="73343" y="45403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投影仪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4235" y="3284855"/>
            <a:ext cx="3734435" cy="2964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/>
          <p:nvPr/>
        </p:nvSpPr>
        <p:spPr>
          <a:xfrm>
            <a:off x="1966595" y="636270"/>
            <a:ext cx="355028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倒立放大的实像</a:t>
            </a:r>
          </a:p>
        </p:txBody>
      </p:sp>
      <p:grpSp>
        <p:nvGrpSpPr>
          <p:cNvPr id="2" name="Group 88"/>
          <p:cNvGrpSpPr/>
          <p:nvPr/>
        </p:nvGrpSpPr>
        <p:grpSpPr>
          <a:xfrm>
            <a:off x="202462" y="1287669"/>
            <a:ext cx="5486503" cy="1609297"/>
            <a:chOff x="927" y="1815"/>
            <a:chExt cx="4108" cy="1205"/>
          </a:xfrm>
        </p:grpSpPr>
        <p:grpSp>
          <p:nvGrpSpPr>
            <p:cNvPr id="5" name="Group 34"/>
            <p:cNvGrpSpPr/>
            <p:nvPr/>
          </p:nvGrpSpPr>
          <p:grpSpPr>
            <a:xfrm>
              <a:off x="927" y="1888"/>
              <a:ext cx="4108" cy="965"/>
              <a:chOff x="972" y="1389"/>
              <a:chExt cx="4108" cy="965"/>
            </a:xfrm>
          </p:grpSpPr>
          <p:sp>
            <p:nvSpPr>
              <p:cNvPr id="8" name="Line 35"/>
              <p:cNvSpPr/>
              <p:nvPr/>
            </p:nvSpPr>
            <p:spPr>
              <a:xfrm flipH="1">
                <a:off x="2680" y="1752"/>
                <a:ext cx="0" cy="5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" name="Oval 36"/>
              <p:cNvSpPr/>
              <p:nvPr/>
            </p:nvSpPr>
            <p:spPr>
              <a:xfrm>
                <a:off x="2623" y="1389"/>
                <a:ext cx="104" cy="679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1" name="Line 37"/>
              <p:cNvSpPr/>
              <p:nvPr/>
            </p:nvSpPr>
            <p:spPr>
              <a:xfrm>
                <a:off x="972" y="1733"/>
                <a:ext cx="4108" cy="39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" name="Oval 38"/>
              <p:cNvSpPr/>
              <p:nvPr/>
            </p:nvSpPr>
            <p:spPr>
              <a:xfrm>
                <a:off x="1961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" name="Oval 39"/>
              <p:cNvSpPr/>
              <p:nvPr/>
            </p:nvSpPr>
            <p:spPr>
              <a:xfrm>
                <a:off x="3305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4" name="Oval 40"/>
              <p:cNvSpPr/>
              <p:nvPr/>
            </p:nvSpPr>
            <p:spPr>
              <a:xfrm>
                <a:off x="3305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Oval 41"/>
              <p:cNvSpPr/>
              <p:nvPr/>
            </p:nvSpPr>
            <p:spPr>
              <a:xfrm>
                <a:off x="3976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Oval 42"/>
              <p:cNvSpPr/>
              <p:nvPr/>
            </p:nvSpPr>
            <p:spPr>
              <a:xfrm>
                <a:off x="1289" y="1708"/>
                <a:ext cx="66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Line 43"/>
              <p:cNvSpPr/>
              <p:nvPr/>
            </p:nvSpPr>
            <p:spPr>
              <a:xfrm flipH="1">
                <a:off x="1323" y="1752"/>
                <a:ext cx="0" cy="5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" name="Line 44"/>
              <p:cNvSpPr/>
              <p:nvPr/>
            </p:nvSpPr>
            <p:spPr>
              <a:xfrm flipH="1">
                <a:off x="4017" y="1752"/>
                <a:ext cx="0" cy="5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" name="Line 45"/>
              <p:cNvSpPr/>
              <p:nvPr/>
            </p:nvSpPr>
            <p:spPr>
              <a:xfrm>
                <a:off x="1349" y="2160"/>
                <a:ext cx="132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stealth" w="lg" len="lg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" name="Line 46"/>
              <p:cNvSpPr/>
              <p:nvPr/>
            </p:nvSpPr>
            <p:spPr>
              <a:xfrm>
                <a:off x="2706" y="2160"/>
                <a:ext cx="132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stealth" w="lg" len="lg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2" name="Text Box 47"/>
              <p:cNvSpPr txBox="1"/>
              <p:nvPr/>
            </p:nvSpPr>
            <p:spPr>
              <a:xfrm>
                <a:off x="1834" y="1932"/>
                <a:ext cx="398" cy="36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2f</a:t>
                </a:r>
              </a:p>
            </p:txBody>
          </p:sp>
          <p:sp>
            <p:nvSpPr>
              <p:cNvPr id="23" name="Text Box 48"/>
              <p:cNvSpPr txBox="1"/>
              <p:nvPr/>
            </p:nvSpPr>
            <p:spPr>
              <a:xfrm>
                <a:off x="3204" y="1986"/>
                <a:ext cx="399" cy="36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2f</a:t>
                </a:r>
              </a:p>
            </p:txBody>
          </p:sp>
          <p:sp>
            <p:nvSpPr>
              <p:cNvPr id="24" name="Text Box 49"/>
              <p:cNvSpPr txBox="1"/>
              <p:nvPr/>
            </p:nvSpPr>
            <p:spPr>
              <a:xfrm>
                <a:off x="1959" y="1441"/>
                <a:ext cx="302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  <p:sp>
            <p:nvSpPr>
              <p:cNvPr id="25" name="Text Box 50"/>
              <p:cNvSpPr txBox="1"/>
              <p:nvPr/>
            </p:nvSpPr>
            <p:spPr>
              <a:xfrm>
                <a:off x="3217" y="1433"/>
                <a:ext cx="302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</p:grpSp>
        <p:sp>
          <p:nvSpPr>
            <p:cNvPr id="26" name="Line 75"/>
            <p:cNvSpPr/>
            <p:nvPr/>
          </p:nvSpPr>
          <p:spPr>
            <a:xfrm flipH="1" flipV="1">
              <a:off x="1372" y="1825"/>
              <a:ext cx="0" cy="408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Line 76"/>
            <p:cNvSpPr/>
            <p:nvPr/>
          </p:nvSpPr>
          <p:spPr>
            <a:xfrm flipH="1" flipV="1">
              <a:off x="1633" y="1816"/>
              <a:ext cx="0" cy="408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Line 77"/>
            <p:cNvSpPr/>
            <p:nvPr/>
          </p:nvSpPr>
          <p:spPr>
            <a:xfrm flipH="1" flipV="1">
              <a:off x="1840" y="1815"/>
              <a:ext cx="0" cy="408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Line 78"/>
            <p:cNvSpPr/>
            <p:nvPr/>
          </p:nvSpPr>
          <p:spPr>
            <a:xfrm flipH="1">
              <a:off x="4218" y="2239"/>
              <a:ext cx="0" cy="511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Line 79"/>
            <p:cNvSpPr/>
            <p:nvPr/>
          </p:nvSpPr>
          <p:spPr>
            <a:xfrm flipH="1">
              <a:off x="4536" y="2263"/>
              <a:ext cx="0" cy="629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Line 80"/>
            <p:cNvSpPr/>
            <p:nvPr/>
          </p:nvSpPr>
          <p:spPr>
            <a:xfrm flipH="1">
              <a:off x="4853" y="2255"/>
              <a:ext cx="0" cy="765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Line 81"/>
            <p:cNvSpPr/>
            <p:nvPr/>
          </p:nvSpPr>
          <p:spPr>
            <a:xfrm flipH="1" flipV="1">
              <a:off x="1273" y="1825"/>
              <a:ext cx="0" cy="40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Line 82"/>
            <p:cNvSpPr/>
            <p:nvPr/>
          </p:nvSpPr>
          <p:spPr>
            <a:xfrm flipH="1">
              <a:off x="3973" y="2251"/>
              <a:ext cx="0" cy="40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</p:grpSp>
      <p:pic>
        <p:nvPicPr>
          <p:cNvPr id="103" name="图片 102"/>
          <p:cNvPicPr/>
          <p:nvPr/>
        </p:nvPicPr>
        <p:blipFill>
          <a:blip r:embed="rId3"/>
          <a:srcRect t="278" r="12479"/>
          <a:stretch>
            <a:fillRect/>
          </a:stretch>
        </p:blipFill>
        <p:spPr>
          <a:xfrm rot="5400000">
            <a:off x="6176645" y="1313815"/>
            <a:ext cx="5468620" cy="52349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" name="文本框 33"/>
          <p:cNvSpPr txBox="1"/>
          <p:nvPr/>
        </p:nvSpPr>
        <p:spPr>
          <a:xfrm>
            <a:off x="6193155" y="598805"/>
            <a:ext cx="553275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思考：如何调节？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  <p:tag name="KSO_WPP_MARK_KEY" val="22c3b3c8-7be5-44a9-99c0-0ae2c3c73db7"/>
  <p:tag name="RESOURCE_RECORD_KEY" val="{&quot;13&quot;:[1995123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28*294"/>
  <p:tag name="TABLE_ENDDRAG_RECT" val="20*88*928*29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f252ba8-5940-46d9-ab3d-912a9dea9fe7}"/>
  <p:tag name="TABLE_ENDDRAG_ORIGIN_RECT" val="606*128"/>
  <p:tag name="TABLE_ENDDRAG_RECT" val="56*397*606*12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f252ba8-5940-46d9-ab3d-912a9dea9fe7}"/>
  <p:tag name="TABLE_ENDDRAG_ORIGIN_RECT" val="606*128"/>
  <p:tag name="TABLE_ENDDRAG_RECT" val="56*397*606*12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7.5,&quot;left&quot;:11.35,&quot;top&quot;:54.55,&quot;width&quot;:926.0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01*254"/>
  <p:tag name="TABLE_ENDDRAG_RECT" val="31*250*901*254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2338</Words>
  <Application>Microsoft Office PowerPoint</Application>
  <PresentationFormat>自定义</PresentationFormat>
  <Paragraphs>239</Paragraphs>
  <Slides>21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5" baseType="lpstr">
      <vt:lpstr>黑体</vt:lpstr>
      <vt:lpstr>Arial</vt:lpstr>
      <vt:lpstr>Times New Roman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2024-10-23T15:03:00Z</cp:lastPrinted>
  <dcterms:created xsi:type="dcterms:W3CDTF">2024-10-23T15:03:00Z</dcterms:created>
  <dcterms:modified xsi:type="dcterms:W3CDTF">2026-08-25T01:25:28Z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