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5" r:id="rId2"/>
    <p:sldId id="632" r:id="rId3"/>
    <p:sldId id="633" r:id="rId4"/>
    <p:sldId id="600" r:id="rId5"/>
    <p:sldId id="601" r:id="rId6"/>
    <p:sldId id="625" r:id="rId7"/>
    <p:sldId id="608" r:id="rId8"/>
    <p:sldId id="612" r:id="rId9"/>
    <p:sldId id="626" r:id="rId10"/>
    <p:sldId id="627" r:id="rId11"/>
    <p:sldId id="629" r:id="rId12"/>
    <p:sldId id="614" r:id="rId13"/>
    <p:sldId id="615" r:id="rId14"/>
    <p:sldId id="628" r:id="rId15"/>
    <p:sldId id="618" r:id="rId16"/>
    <p:sldId id="619" r:id="rId17"/>
    <p:sldId id="620" r:id="rId18"/>
    <p:sldId id="621" r:id="rId19"/>
    <p:sldId id="630" r:id="rId20"/>
    <p:sldId id="631" r:id="rId21"/>
    <p:sldId id="636" r:id="rId22"/>
    <p:sldId id="622" r:id="rId23"/>
    <p:sldId id="623" r:id="rId24"/>
    <p:sldId id="584" r:id="rId25"/>
    <p:sldId id="585" r:id="rId26"/>
    <p:sldId id="634" r:id="rId27"/>
    <p:sldId id="635" r:id="rId28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 autoAdjust="0"/>
    <p:restoredTop sz="99465" autoAdjust="0"/>
  </p:normalViewPr>
  <p:slideViewPr>
    <p:cSldViewPr>
      <p:cViewPr>
        <p:scale>
          <a:sx n="85" d="100"/>
          <a:sy n="85" d="100"/>
        </p:scale>
        <p:origin x="-1088" y="-1024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23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第八章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压强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4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流体压强与流速的关系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0036" y="-11030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504396" y="-9106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00143" y="-123136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流水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5" y="636535"/>
            <a:ext cx="7110790" cy="39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58344" b="61460"/>
          <a:stretch/>
        </p:blipFill>
        <p:spPr>
          <a:xfrm>
            <a:off x="611560" y="1536635"/>
            <a:ext cx="5055323" cy="3015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93610" y="411510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tx1"/>
                </a:solidFill>
              </a:rPr>
              <a:t>动手小实验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42030" y="2031690"/>
            <a:ext cx="39154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00"/>
                </a:solidFill>
              </a:rPr>
              <a:t>吸管中间一侧剪出一个小口，弯折后放入装水的杯子中，在一端吹气，观察吸管中液面的变化。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1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063869" y="1113235"/>
            <a:ext cx="264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形状是上凸下平的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701570" y="546525"/>
            <a:ext cx="7515835" cy="3870431"/>
            <a:chOff x="1016605" y="1536635"/>
            <a:chExt cx="7106633" cy="3087753"/>
          </a:xfrm>
        </p:grpSpPr>
        <p:pic>
          <p:nvPicPr>
            <p:cNvPr id="3077" name="Picture 2" descr="飞机图片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546623"/>
              <a:ext cx="7080250" cy="3077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05" y="1536635"/>
              <a:ext cx="2385265" cy="101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26492" y="1356379"/>
            <a:ext cx="2270125" cy="842963"/>
            <a:chOff x="266" y="855"/>
            <a:chExt cx="1680" cy="528"/>
          </a:xfrm>
        </p:grpSpPr>
        <p:sp>
          <p:nvSpPr>
            <p:cNvPr id="3081" name="AutoShape 4"/>
            <p:cNvSpPr>
              <a:spLocks noChangeArrowheads="1"/>
            </p:cNvSpPr>
            <p:nvPr/>
          </p:nvSpPr>
          <p:spPr bwMode="auto">
            <a:xfrm>
              <a:off x="266" y="855"/>
              <a:ext cx="1680" cy="528"/>
            </a:xfrm>
            <a:prstGeom prst="wedgeRectCallout">
              <a:avLst>
                <a:gd name="adj1" fmla="val -63394"/>
                <a:gd name="adj2" fmla="val 131819"/>
              </a:avLst>
            </a:prstGeom>
            <a:noFill/>
            <a:ln w="38100" cap="sq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zh-CN" sz="2400">
                <a:latin typeface="Times New Roman" charset="0"/>
              </a:endParaRPr>
            </a:p>
          </p:txBody>
        </p:sp>
        <p:graphicFrame>
          <p:nvGraphicFramePr>
            <p:cNvPr id="307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6463249"/>
                </p:ext>
              </p:extLst>
            </p:nvPr>
          </p:nvGraphicFramePr>
          <p:xfrm>
            <a:off x="300" y="883"/>
            <a:ext cx="1632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2" r:id="rId5" imgW="1523810" imgH="504762" progId="PBrush">
                    <p:embed/>
                  </p:oleObj>
                </mc:Choice>
                <mc:Fallback>
                  <p:oleObj r:id="rId5" imgW="1523810" imgH="504762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" y="883"/>
                          <a:ext cx="1632" cy="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833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51520" y="150578"/>
            <a:ext cx="414046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二、飞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机上升的原因</a:t>
            </a:r>
            <a:endParaRPr lang="en-US" altLang="zh-CN" sz="3200" dirty="0">
              <a:solidFill>
                <a:srgbClr val="000000"/>
              </a:solidFill>
              <a:latin typeface="+mn-ea"/>
              <a:ea typeface="+mn-ea"/>
              <a:cs typeface="黑体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3378" b="9499"/>
          <a:stretch/>
        </p:blipFill>
        <p:spPr>
          <a:xfrm>
            <a:off x="1151620" y="1356616"/>
            <a:ext cx="6300700" cy="3676728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1580" y="861560"/>
            <a:ext cx="774086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机翼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向上凸起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，流过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机翼下方的空气流速小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，产生的压强大，流过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机翼上方的空气流速大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，产生的压强小，上下表面的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压力差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形成向上的升力。</a:t>
            </a:r>
            <a:endParaRPr lang="zh-CN" altLang="en-US" sz="2800" dirty="0">
              <a:solidFill>
                <a:srgbClr val="000000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6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276495"/>
            <a:ext cx="6337300" cy="4229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50" y="411510"/>
            <a:ext cx="635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7" descr="草原犬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401620"/>
            <a:ext cx="22796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76595"/>
            <a:ext cx="5388185" cy="2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文本框 1"/>
          <p:cNvSpPr txBox="1">
            <a:spLocks noChangeArrowheads="1"/>
          </p:cNvSpPr>
          <p:nvPr/>
        </p:nvSpPr>
        <p:spPr bwMode="auto">
          <a:xfrm>
            <a:off x="2636785" y="4236935"/>
            <a:ext cx="38523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600" dirty="0">
                <a:latin typeface="+mn-ea"/>
                <a:ea typeface="+mn-ea"/>
                <a:cs typeface="黑体" charset="0"/>
              </a:rPr>
              <a:t>草原犬鼠的“空调”洞穴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1530" y="186485"/>
            <a:ext cx="463551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三、生活常见相关现象</a:t>
            </a:r>
            <a:endParaRPr lang="en-US" altLang="zh-CN" sz="3200" dirty="0">
              <a:solidFill>
                <a:srgbClr val="000000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8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40970"/>
          <p:cNvGrpSpPr>
            <a:grpSpLocks/>
          </p:cNvGrpSpPr>
          <p:nvPr/>
        </p:nvGrpSpPr>
        <p:grpSpPr bwMode="auto">
          <a:xfrm>
            <a:off x="972074" y="322087"/>
            <a:ext cx="7200800" cy="4584752"/>
            <a:chOff x="-22" y="865"/>
            <a:chExt cx="3986" cy="3547"/>
          </a:xfrm>
        </p:grpSpPr>
        <p:pic>
          <p:nvPicPr>
            <p:cNvPr id="23559" name="图片 40963" descr="地铁站台的安全线和安全门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865"/>
              <a:ext cx="3986" cy="298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5" name="文本框 40964"/>
            <p:cNvSpPr txBox="1"/>
            <p:nvPr/>
          </p:nvSpPr>
          <p:spPr>
            <a:xfrm>
              <a:off x="949" y="3998"/>
              <a:ext cx="1999" cy="414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sz="2600" noProof="1">
                  <a:latin typeface="黑体" charset="0"/>
                  <a:ea typeface="黑体" charset="0"/>
                  <a:cs typeface="黑体" charset="0"/>
                </a:rPr>
                <a:t>地铁站台安装屏蔽门</a:t>
              </a:r>
              <a:endParaRPr altLang="zh-CN" sz="2600" noProof="1">
                <a:latin typeface="黑体" charset="0"/>
                <a:ea typeface="黑体" charset="0"/>
                <a:cs typeface="黑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5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铁路站台上的安全线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366505"/>
            <a:ext cx="6345705" cy="400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97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079609164223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75" y="321500"/>
            <a:ext cx="5310590" cy="354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491880" y="4146925"/>
            <a:ext cx="1304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+mn-ea"/>
                <a:ea typeface="+mn-ea"/>
                <a:cs typeface="黑体" charset="0"/>
              </a:rPr>
              <a:t>喷雾器</a:t>
            </a:r>
          </a:p>
        </p:txBody>
      </p:sp>
    </p:spTree>
    <p:extLst>
      <p:ext uri="{BB962C8B-B14F-4D97-AF65-F5344CB8AC3E}">
        <p14:creationId xmlns:p14="http://schemas.microsoft.com/office/powerpoint/2010/main" val="88830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943" t="12246" b="6619"/>
          <a:stretch/>
        </p:blipFill>
        <p:spPr>
          <a:xfrm>
            <a:off x="701570" y="411510"/>
            <a:ext cx="7537138" cy="3600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51820" y="446196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00"/>
                </a:solidFill>
              </a:rPr>
              <a:t>汽车流线型设计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飞行服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0" y="0"/>
            <a:ext cx="8370930" cy="52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5" y="321500"/>
            <a:ext cx="6480720" cy="36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7476" r="15420"/>
          <a:stretch/>
        </p:blipFill>
        <p:spPr>
          <a:xfrm>
            <a:off x="1331640" y="771550"/>
            <a:ext cx="616568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文本框 1"/>
          <p:cNvSpPr txBox="1">
            <a:spLocks noChangeArrowheads="1"/>
          </p:cNvSpPr>
          <p:nvPr/>
        </p:nvSpPr>
        <p:spPr bwMode="auto">
          <a:xfrm>
            <a:off x="386535" y="771550"/>
            <a:ext cx="6635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sz="2400">
                <a:latin typeface="黑体" charset="0"/>
                <a:ea typeface="黑体" charset="0"/>
                <a:cs typeface="黑体" charset="0"/>
              </a:rPr>
              <a:t>流体压强与流速的关系</a:t>
            </a:r>
          </a:p>
        </p:txBody>
      </p:sp>
      <p:sp>
        <p:nvSpPr>
          <p:cNvPr id="26628" name="文本框 2"/>
          <p:cNvSpPr txBox="1">
            <a:spLocks noChangeArrowheads="1"/>
          </p:cNvSpPr>
          <p:nvPr/>
        </p:nvSpPr>
        <p:spPr bwMode="auto">
          <a:xfrm>
            <a:off x="1435100" y="1332310"/>
            <a:ext cx="21796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流体压强与流速的关系</a:t>
            </a:r>
          </a:p>
        </p:txBody>
      </p:sp>
      <p:sp>
        <p:nvSpPr>
          <p:cNvPr id="26629" name="文本框 3"/>
          <p:cNvSpPr txBox="1">
            <a:spLocks noChangeArrowheads="1"/>
          </p:cNvSpPr>
          <p:nvPr/>
        </p:nvSpPr>
        <p:spPr bwMode="auto">
          <a:xfrm>
            <a:off x="1390651" y="3139679"/>
            <a:ext cx="2085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飞机的升力</a:t>
            </a:r>
          </a:p>
        </p:txBody>
      </p:sp>
      <p:sp>
        <p:nvSpPr>
          <p:cNvPr id="26630" name="文本框 5"/>
          <p:cNvSpPr txBox="1">
            <a:spLocks noChangeArrowheads="1"/>
          </p:cNvSpPr>
          <p:nvPr/>
        </p:nvSpPr>
        <p:spPr bwMode="auto">
          <a:xfrm>
            <a:off x="4187826" y="1220391"/>
            <a:ext cx="4384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在气体和液体中，流速越大的位置压强越小</a:t>
            </a:r>
          </a:p>
        </p:txBody>
      </p:sp>
      <p:sp>
        <p:nvSpPr>
          <p:cNvPr id="26631" name="文本框 8"/>
          <p:cNvSpPr txBox="1">
            <a:spLocks noChangeArrowheads="1"/>
          </p:cNvSpPr>
          <p:nvPr/>
        </p:nvSpPr>
        <p:spPr bwMode="auto">
          <a:xfrm>
            <a:off x="3913188" y="2936082"/>
            <a:ext cx="14287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机翼上下表面存在压强差</a:t>
            </a:r>
          </a:p>
        </p:txBody>
      </p:sp>
      <p:sp>
        <p:nvSpPr>
          <p:cNvPr id="15" name="左箭头 14"/>
          <p:cNvSpPr/>
          <p:nvPr/>
        </p:nvSpPr>
        <p:spPr>
          <a:xfrm flipH="1">
            <a:off x="3556001" y="1410891"/>
            <a:ext cx="360363" cy="215503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9" name="左箭头 18"/>
          <p:cNvSpPr/>
          <p:nvPr/>
        </p:nvSpPr>
        <p:spPr>
          <a:xfrm flipH="1">
            <a:off x="3546476" y="3190875"/>
            <a:ext cx="360363" cy="215504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6634" name="AutoShape 14"/>
          <p:cNvSpPr>
            <a:spLocks/>
          </p:cNvSpPr>
          <p:nvPr/>
        </p:nvSpPr>
        <p:spPr bwMode="auto">
          <a:xfrm>
            <a:off x="982663" y="1540669"/>
            <a:ext cx="436562" cy="1821656"/>
          </a:xfrm>
          <a:prstGeom prst="leftBrace">
            <a:avLst>
              <a:gd name="adj1" fmla="val 69803"/>
              <a:gd name="adj2" fmla="val 50000"/>
            </a:avLst>
          </a:prstGeom>
          <a:noFill/>
          <a:ln w="19050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6635" name="文本框 5"/>
          <p:cNvSpPr txBox="1">
            <a:spLocks noChangeArrowheads="1"/>
          </p:cNvSpPr>
          <p:nvPr/>
        </p:nvSpPr>
        <p:spPr bwMode="auto">
          <a:xfrm>
            <a:off x="6016626" y="2621757"/>
            <a:ext cx="2747963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2400" dirty="0">
                <a:latin typeface="Times New Roman" charset="0"/>
                <a:ea typeface="黑体" charset="0"/>
                <a:cs typeface="黑体" charset="0"/>
              </a:rPr>
              <a:t>机翼上表面空气流速大，压强小</a:t>
            </a:r>
          </a:p>
        </p:txBody>
      </p:sp>
      <p:sp>
        <p:nvSpPr>
          <p:cNvPr id="26636" name="文本框 6"/>
          <p:cNvSpPr txBox="1">
            <a:spLocks noChangeArrowheads="1"/>
          </p:cNvSpPr>
          <p:nvPr/>
        </p:nvSpPr>
        <p:spPr bwMode="auto">
          <a:xfrm>
            <a:off x="6147175" y="3561860"/>
            <a:ext cx="241617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2400">
                <a:latin typeface="Times New Roman" charset="0"/>
                <a:ea typeface="黑体" charset="0"/>
                <a:cs typeface="黑体" charset="0"/>
              </a:rPr>
              <a:t>机翼下表面空气流速小，压强大</a:t>
            </a:r>
            <a:endParaRPr lang="en-US" altLang="zh-CN" sz="2400" b="1">
              <a:latin typeface="Times New Roman" charset="0"/>
              <a:ea typeface="黑体" charset="0"/>
              <a:cs typeface="黑体" charset="0"/>
            </a:endParaRPr>
          </a:p>
        </p:txBody>
      </p:sp>
      <p:sp>
        <p:nvSpPr>
          <p:cNvPr id="4" name="左箭头 3"/>
          <p:cNvSpPr/>
          <p:nvPr/>
        </p:nvSpPr>
        <p:spPr>
          <a:xfrm flipH="1">
            <a:off x="5367338" y="3198019"/>
            <a:ext cx="360362" cy="215504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6638" name="AutoShape 14"/>
          <p:cNvSpPr>
            <a:spLocks/>
          </p:cNvSpPr>
          <p:nvPr/>
        </p:nvSpPr>
        <p:spPr bwMode="auto">
          <a:xfrm>
            <a:off x="5883275" y="2886075"/>
            <a:ext cx="127000" cy="847725"/>
          </a:xfrm>
          <a:prstGeom prst="leftBrace">
            <a:avLst>
              <a:gd name="adj1" fmla="val 69923"/>
              <a:gd name="adj2" fmla="val 50000"/>
            </a:avLst>
          </a:prstGeom>
          <a:noFill/>
          <a:ln w="19050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4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占位符 24578"/>
          <p:cNvSpPr>
            <a:spLocks noGrp="1" noChangeArrowheads="1"/>
          </p:cNvSpPr>
          <p:nvPr>
            <p:ph idx="1"/>
          </p:nvPr>
        </p:nvSpPr>
        <p:spPr bwMode="auto">
          <a:xfrm>
            <a:off x="566555" y="411510"/>
            <a:ext cx="8235915" cy="26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charset="0"/>
                <a:ea typeface="宋体" charset="0"/>
              </a:rPr>
              <a:t>例：</a:t>
            </a:r>
            <a:r>
              <a:rPr lang="zh-CN" altLang="en-US" sz="2800" b="1" dirty="0" smtClean="0">
                <a:latin typeface="Times New Roman" charset="0"/>
                <a:ea typeface="宋体" charset="0"/>
              </a:rPr>
              <a:t>赛车尾部气流偏导器的</a:t>
            </a:r>
            <a:r>
              <a:rPr lang="zh-CN" altLang="en-US" sz="2800" b="1" dirty="0">
                <a:latin typeface="Times New Roman" charset="0"/>
                <a:ea typeface="宋体" charset="0"/>
              </a:rPr>
              <a:t>作用，主要是为了让汽车在高速行驶时，对地面的压力更大，提高汽车的抓地性能，能表示偏导器横截面形状的是（     ）</a:t>
            </a:r>
            <a:endParaRPr lang="en-US" sz="2800" b="1" dirty="0">
              <a:latin typeface="Times New Roman" charset="0"/>
              <a:ea typeface="宋体" charset="0"/>
            </a:endParaRPr>
          </a:p>
        </p:txBody>
      </p:sp>
      <p:sp>
        <p:nvSpPr>
          <p:cNvPr id="27651" name="未知"/>
          <p:cNvSpPr>
            <a:spLocks noChangeArrowheads="1"/>
          </p:cNvSpPr>
          <p:nvPr/>
        </p:nvSpPr>
        <p:spPr bwMode="auto">
          <a:xfrm>
            <a:off x="4258488" y="3431362"/>
            <a:ext cx="1625600" cy="404813"/>
          </a:xfrm>
          <a:custGeom>
            <a:avLst/>
            <a:gdLst>
              <a:gd name="T0" fmla="*/ 1881 w 21600"/>
              <a:gd name="T1" fmla="*/ 363407 h 21600"/>
              <a:gd name="T2" fmla="*/ 994777 w 21600"/>
              <a:gd name="T3" fmla="*/ 0 h 21600"/>
              <a:gd name="T4" fmla="*/ 1623643 w 21600"/>
              <a:gd name="T5" fmla="*/ 363407 h 21600"/>
              <a:gd name="T6" fmla="*/ 1005539 w 21600"/>
              <a:gd name="T7" fmla="*/ 539750 h 21600"/>
              <a:gd name="T8" fmla="*/ 1881 w 21600"/>
              <a:gd name="T9" fmla="*/ 363407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25" y="14543"/>
                </a:moveTo>
                <a:cubicBezTo>
                  <a:pt x="0" y="10939"/>
                  <a:pt x="9630" y="0"/>
                  <a:pt x="13218" y="0"/>
                </a:cubicBezTo>
                <a:cubicBezTo>
                  <a:pt x="16805" y="0"/>
                  <a:pt x="21549" y="10939"/>
                  <a:pt x="21574" y="14543"/>
                </a:cubicBezTo>
                <a:cubicBezTo>
                  <a:pt x="21600" y="18148"/>
                  <a:pt x="16949" y="21600"/>
                  <a:pt x="13361" y="21600"/>
                </a:cubicBezTo>
                <a:cubicBezTo>
                  <a:pt x="9774" y="21600"/>
                  <a:pt x="50" y="18148"/>
                  <a:pt x="25" y="14543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52" name="未知"/>
          <p:cNvSpPr>
            <a:spLocks noChangeArrowheads="1"/>
          </p:cNvSpPr>
          <p:nvPr/>
        </p:nvSpPr>
        <p:spPr bwMode="auto">
          <a:xfrm>
            <a:off x="6234926" y="3556377"/>
            <a:ext cx="1554163" cy="253604"/>
          </a:xfrm>
          <a:custGeom>
            <a:avLst/>
            <a:gdLst>
              <a:gd name="T0" fmla="*/ 10793 w 21600"/>
              <a:gd name="T1" fmla="*/ 163653 h 21600"/>
              <a:gd name="T2" fmla="*/ 1091152 w 21600"/>
              <a:gd name="T3" fmla="*/ 8907 h 21600"/>
              <a:gd name="T4" fmla="*/ 1543298 w 21600"/>
              <a:gd name="T5" fmla="*/ 218412 h 21600"/>
              <a:gd name="T6" fmla="*/ 1025028 w 21600"/>
              <a:gd name="T7" fmla="*/ 329215 h 21600"/>
              <a:gd name="T8" fmla="*/ 10793 w 21600"/>
              <a:gd name="T9" fmla="*/ 163653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0" y="10454"/>
                </a:moveTo>
                <a:cubicBezTo>
                  <a:pt x="300" y="7037"/>
                  <a:pt x="11616" y="0"/>
                  <a:pt x="15165" y="569"/>
                </a:cubicBezTo>
                <a:cubicBezTo>
                  <a:pt x="18713" y="1138"/>
                  <a:pt x="21600" y="10535"/>
                  <a:pt x="21449" y="13952"/>
                </a:cubicBezTo>
                <a:cubicBezTo>
                  <a:pt x="21299" y="17369"/>
                  <a:pt x="17795" y="21600"/>
                  <a:pt x="14246" y="21030"/>
                </a:cubicBezTo>
                <a:cubicBezTo>
                  <a:pt x="10698" y="20461"/>
                  <a:pt x="0" y="13871"/>
                  <a:pt x="150" y="10454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53" name="未知"/>
          <p:cNvSpPr>
            <a:spLocks noChangeArrowheads="1"/>
          </p:cNvSpPr>
          <p:nvPr/>
        </p:nvSpPr>
        <p:spPr bwMode="auto">
          <a:xfrm>
            <a:off x="1204139" y="3543281"/>
            <a:ext cx="1138237" cy="196453"/>
          </a:xfrm>
          <a:custGeom>
            <a:avLst/>
            <a:gdLst>
              <a:gd name="T0" fmla="*/ 0 w 21600"/>
              <a:gd name="T1" fmla="*/ 203292 h 21600"/>
              <a:gd name="T2" fmla="*/ 958543 w 21600"/>
              <a:gd name="T3" fmla="*/ 3820 h 21600"/>
              <a:gd name="T4" fmla="*/ 1079797 w 21600"/>
              <a:gd name="T5" fmla="*/ 224963 h 21600"/>
              <a:gd name="T6" fmla="*/ 1079797 w 21600"/>
              <a:gd name="T7" fmla="*/ 224963 h 21600"/>
              <a:gd name="T8" fmla="*/ 1068994 w 21600"/>
              <a:gd name="T9" fmla="*/ 214134 h 21600"/>
              <a:gd name="T10" fmla="*/ 1068994 w 21600"/>
              <a:gd name="T11" fmla="*/ 20329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16764"/>
                </a:moveTo>
                <a:cubicBezTo>
                  <a:pt x="3035" y="14032"/>
                  <a:pt x="14781" y="0"/>
                  <a:pt x="18190" y="315"/>
                </a:cubicBezTo>
                <a:cubicBezTo>
                  <a:pt x="21600" y="630"/>
                  <a:pt x="20106" y="15503"/>
                  <a:pt x="20491" y="18551"/>
                </a:cubicBezTo>
                <a:cubicBezTo>
                  <a:pt x="20877" y="21600"/>
                  <a:pt x="20527" y="18709"/>
                  <a:pt x="20491" y="18551"/>
                </a:cubicBezTo>
                <a:cubicBezTo>
                  <a:pt x="20455" y="18394"/>
                  <a:pt x="20323" y="17973"/>
                  <a:pt x="20286" y="17658"/>
                </a:cubicBezTo>
                <a:cubicBezTo>
                  <a:pt x="20250" y="17343"/>
                  <a:pt x="20286" y="16922"/>
                  <a:pt x="20286" y="16764"/>
                </a:cubicBezTo>
              </a:path>
            </a:pathLst>
          </a:custGeom>
          <a:solidFill>
            <a:schemeClr val="tx2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54" name="未知"/>
          <p:cNvSpPr>
            <a:spLocks noChangeArrowheads="1"/>
          </p:cNvSpPr>
          <p:nvPr/>
        </p:nvSpPr>
        <p:spPr bwMode="auto">
          <a:xfrm>
            <a:off x="2717026" y="3687347"/>
            <a:ext cx="1103313" cy="241697"/>
          </a:xfrm>
          <a:custGeom>
            <a:avLst/>
            <a:gdLst>
              <a:gd name="T0" fmla="*/ 0 w 21600"/>
              <a:gd name="T1" fmla="*/ 10802 h 21600"/>
              <a:gd name="T2" fmla="*/ 838416 w 21600"/>
              <a:gd name="T3" fmla="*/ 320353 h 21600"/>
              <a:gd name="T4" fmla="*/ 1103313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724"/>
                </a:moveTo>
                <a:cubicBezTo>
                  <a:pt x="2735" y="4175"/>
                  <a:pt x="12820" y="21600"/>
                  <a:pt x="16414" y="21472"/>
                </a:cubicBezTo>
                <a:cubicBezTo>
                  <a:pt x="20008" y="21344"/>
                  <a:pt x="20741" y="3578"/>
                  <a:pt x="21600" y="0"/>
                </a:cubicBezTo>
              </a:path>
            </a:pathLst>
          </a:custGeom>
          <a:solidFill>
            <a:schemeClr val="tx2"/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55" name="文本框 24584"/>
          <p:cNvSpPr txBox="1">
            <a:spLocks noChangeArrowheads="1"/>
          </p:cNvSpPr>
          <p:nvPr/>
        </p:nvSpPr>
        <p:spPr bwMode="auto">
          <a:xfrm>
            <a:off x="1637526" y="3921900"/>
            <a:ext cx="309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 b="1">
                <a:latin typeface="Times New Roman" charset="0"/>
              </a:rPr>
              <a:t>A</a:t>
            </a:r>
          </a:p>
        </p:txBody>
      </p:sp>
      <p:sp>
        <p:nvSpPr>
          <p:cNvPr id="27656" name="文本框 24586"/>
          <p:cNvSpPr txBox="1">
            <a:spLocks noChangeArrowheads="1"/>
          </p:cNvSpPr>
          <p:nvPr/>
        </p:nvSpPr>
        <p:spPr bwMode="auto">
          <a:xfrm>
            <a:off x="3221850" y="3921900"/>
            <a:ext cx="64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 b="1">
                <a:latin typeface="Times New Roman" charset="0"/>
              </a:rPr>
              <a:t>B</a:t>
            </a:r>
          </a:p>
        </p:txBody>
      </p:sp>
      <p:sp>
        <p:nvSpPr>
          <p:cNvPr id="27657" name="文本框 24587"/>
          <p:cNvSpPr txBox="1">
            <a:spLocks noChangeArrowheads="1"/>
          </p:cNvSpPr>
          <p:nvPr/>
        </p:nvSpPr>
        <p:spPr bwMode="auto">
          <a:xfrm>
            <a:off x="5022075" y="3921900"/>
            <a:ext cx="719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 b="1">
                <a:latin typeface="Times New Roman" charset="0"/>
              </a:rPr>
              <a:t>C</a:t>
            </a:r>
          </a:p>
        </p:txBody>
      </p:sp>
      <p:sp>
        <p:nvSpPr>
          <p:cNvPr id="27658" name="文本框 24588"/>
          <p:cNvSpPr txBox="1">
            <a:spLocks noChangeArrowheads="1"/>
          </p:cNvSpPr>
          <p:nvPr/>
        </p:nvSpPr>
        <p:spPr bwMode="auto">
          <a:xfrm>
            <a:off x="6965176" y="3867131"/>
            <a:ext cx="504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400" b="1">
                <a:latin typeface="Times New Roman" charset="0"/>
              </a:rPr>
              <a:t>D</a:t>
            </a:r>
          </a:p>
        </p:txBody>
      </p:sp>
      <p:sp>
        <p:nvSpPr>
          <p:cNvPr id="3" name="矩形 2"/>
          <p:cNvSpPr/>
          <p:nvPr/>
        </p:nvSpPr>
        <p:spPr>
          <a:xfrm>
            <a:off x="1646675" y="252674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5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180" y="2886785"/>
            <a:ext cx="2070230" cy="18867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6534" y="276495"/>
            <a:ext cx="8145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dirty="0" smtClean="0">
                <a:solidFill>
                  <a:schemeClr val="tx1"/>
                </a:solidFill>
                <a:latin typeface="+mn-ea"/>
                <a:ea typeface="+mn-ea"/>
              </a:rPr>
              <a:t>如图所示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某同学在倒置的漏斗里放一个乒乓球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然后从漏斗口 向下用力吹气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并将开始顶住乒乓球的手指移开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则下列分析正确的是</a:t>
            </a:r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(   )</a:t>
            </a:r>
            <a:endParaRPr lang="zh-CN" altLang="zh-CN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A.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乒乓球不会下落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因为其上方气体流速增大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压强变大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zh-CN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B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乒乓球不会下落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因为其上方气体流速增大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压强变</a:t>
            </a:r>
            <a:r>
              <a:rPr lang="zh-CN" altLang="zh-CN" dirty="0" smtClean="0">
                <a:solidFill>
                  <a:schemeClr val="tx1"/>
                </a:solidFill>
                <a:latin typeface="+mn-ea"/>
                <a:ea typeface="+mn-ea"/>
              </a:rPr>
              <a:t>小</a:t>
            </a:r>
            <a:endParaRPr lang="en-US" altLang="zh-CN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C.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乒乓球会下落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因为其上方气体流速增大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压强变大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zh-CN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乒乓球会下落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因为其上方气体流速增大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压强变小</a:t>
            </a:r>
          </a:p>
        </p:txBody>
      </p:sp>
      <p:sp>
        <p:nvSpPr>
          <p:cNvPr id="3" name="矩形 2"/>
          <p:cNvSpPr/>
          <p:nvPr/>
        </p:nvSpPr>
        <p:spPr>
          <a:xfrm>
            <a:off x="3086835" y="95157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2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210" y="2076695"/>
            <a:ext cx="2046185" cy="2932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6545" y="321500"/>
            <a:ext cx="828092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你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是否有过这样的经历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: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撑一把雨伞行走在雨中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如图所示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一阵大风吹来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竖直方向伞面 可能被“吸”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发生形变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下列有关这一现象及其解释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正确的是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(	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  )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A.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伞面被向下“吸”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B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伞上方的空气流速大于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下方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 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C.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伞上方的空气流速等于下方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伞上方的空气流速小于下方</a:t>
            </a:r>
          </a:p>
        </p:txBody>
      </p:sp>
      <p:sp>
        <p:nvSpPr>
          <p:cNvPr id="4" name="矩形 3"/>
          <p:cNvSpPr/>
          <p:nvPr/>
        </p:nvSpPr>
        <p:spPr>
          <a:xfrm>
            <a:off x="1556665" y="158164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20" y="2616755"/>
            <a:ext cx="4140460" cy="16936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6535" y="276495"/>
            <a:ext cx="855095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如图装置可以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用来研究流体压强与流速的关系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打开阀门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水流经该装置时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可观察到 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b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两管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口均有水喷出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下列说法正确的是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(	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>
                <a:solidFill>
                  <a:schemeClr val="tx1"/>
                </a:solidFill>
                <a:latin typeface="+mn-ea"/>
                <a:ea typeface="+mn-ea"/>
              </a:rPr>
              <a:t>A.a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处流速快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水喷得较高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 smtClean="0">
                <a:solidFill>
                  <a:schemeClr val="tx1"/>
                </a:solidFill>
                <a:latin typeface="+mn-ea"/>
                <a:ea typeface="+mn-ea"/>
              </a:rPr>
              <a:t>B.b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处流速慢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水喷得较低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>
                <a:solidFill>
                  <a:schemeClr val="tx1"/>
                </a:solidFill>
                <a:latin typeface="+mn-ea"/>
                <a:ea typeface="+mn-ea"/>
              </a:rPr>
              <a:t>C.a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b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处水喷得一样高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水的流速越快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压强越小</a:t>
            </a:r>
          </a:p>
        </p:txBody>
      </p:sp>
      <p:sp>
        <p:nvSpPr>
          <p:cNvPr id="2" name="矩形 1"/>
          <p:cNvSpPr/>
          <p:nvPr/>
        </p:nvSpPr>
        <p:spPr>
          <a:xfrm>
            <a:off x="4526995" y="11315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5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70" y="1896675"/>
            <a:ext cx="2655295" cy="16680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1550" y="276495"/>
            <a:ext cx="819091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在动车站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离站台边缘一定距离的地方标有一条安全线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如图所示。当列车驶过时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关于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b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两区域的气体压强和流速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正确说法是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(	)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 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>
                <a:solidFill>
                  <a:schemeClr val="tx1"/>
                </a:solidFill>
                <a:latin typeface="+mn-ea"/>
                <a:ea typeface="+mn-ea"/>
              </a:rPr>
              <a:t>A.a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区域气体压强较小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 smtClean="0">
                <a:solidFill>
                  <a:schemeClr val="tx1"/>
                </a:solidFill>
                <a:latin typeface="+mn-ea"/>
                <a:ea typeface="+mn-ea"/>
              </a:rPr>
              <a:t>B.b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区域气体压强较小</a:t>
            </a:r>
          </a:p>
          <a:p>
            <a:pPr algn="l"/>
            <a:r>
              <a:rPr lang="en-US" altLang="zh-CN" sz="2800" dirty="0" err="1" smtClean="0">
                <a:solidFill>
                  <a:schemeClr val="tx1"/>
                </a:solidFill>
                <a:latin typeface="+mn-ea"/>
                <a:ea typeface="+mn-ea"/>
              </a:rPr>
              <a:t>C.a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区域空气流速较慢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 err="1" smtClean="0">
                <a:solidFill>
                  <a:schemeClr val="tx1"/>
                </a:solidFill>
                <a:latin typeface="+mn-ea"/>
                <a:ea typeface="+mn-ea"/>
              </a:rPr>
              <a:t>D.a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b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两区域的空气流速一样快</a:t>
            </a:r>
          </a:p>
        </p:txBody>
      </p:sp>
      <p:sp>
        <p:nvSpPr>
          <p:cNvPr id="2" name="矩形 1"/>
          <p:cNvSpPr/>
          <p:nvPr/>
        </p:nvSpPr>
        <p:spPr>
          <a:xfrm>
            <a:off x="5652120" y="11315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9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812" t="10567" r="8725" b="12749"/>
          <a:stretch/>
        </p:blipFill>
        <p:spPr>
          <a:xfrm>
            <a:off x="746575" y="411510"/>
            <a:ext cx="7662773" cy="44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1-1 鸟翼的特殊外形使得鸟获得飞翔需要的升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276495"/>
            <a:ext cx="7300022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2006110905194319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2436735"/>
            <a:ext cx="4725525" cy="249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32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9031" r="71597" b="13796"/>
          <a:stretch/>
        </p:blipFill>
        <p:spPr>
          <a:xfrm>
            <a:off x="1106615" y="1131590"/>
            <a:ext cx="2565285" cy="3183659"/>
          </a:xfrm>
          <a:prstGeom prst="rect">
            <a:avLst/>
          </a:prstGeom>
        </p:spPr>
      </p:pic>
      <p:pic>
        <p:nvPicPr>
          <p:cNvPr id="3" name="图片 2" descr="流体压强纸张实验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45" y="1086585"/>
            <a:ext cx="6243421" cy="3150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5" y="276495"/>
            <a:ext cx="7650850" cy="4014802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51620" y="4236935"/>
            <a:ext cx="7380820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结论：</a:t>
            </a:r>
            <a:r>
              <a:rPr lang="zh-CN" altLang="en-US" sz="2800" dirty="0">
                <a:solidFill>
                  <a:srgbClr val="0D0D0D"/>
                </a:solidFill>
                <a:latin typeface="+mn-ea"/>
                <a:ea typeface="+mn-ea"/>
                <a:cs typeface="黑体" charset="0"/>
              </a:rPr>
              <a:t>在气体中，流速越大的位置压强越小。</a:t>
            </a:r>
          </a:p>
        </p:txBody>
      </p:sp>
    </p:spTree>
    <p:extLst>
      <p:ext uri="{BB962C8B-B14F-4D97-AF65-F5344CB8AC3E}">
        <p14:creationId xmlns:p14="http://schemas.microsoft.com/office/powerpoint/2010/main" val="32528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161510" y="591530"/>
            <a:ext cx="8730970" cy="2573831"/>
            <a:chOff x="116505" y="1041580"/>
            <a:chExt cx="8730970" cy="25738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5" y="1041580"/>
              <a:ext cx="8730970" cy="257383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771800" y="1356615"/>
              <a:ext cx="135016" cy="945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346975" y="1536635"/>
              <a:ext cx="135016" cy="945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67155" y="1311610"/>
              <a:ext cx="135016" cy="945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591530"/>
            <a:ext cx="8730970" cy="2573831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2276745" y="2481740"/>
            <a:ext cx="130514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i="1" noProof="1" smtClean="0">
                <a:solidFill>
                  <a:srgbClr val="F808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黑体" charset="0"/>
                <a:cs typeface="黑体" charset="0"/>
              </a:rPr>
              <a:t>流速</a:t>
            </a:r>
            <a:r>
              <a:rPr noProof="1" smtClean="0">
                <a:solidFill>
                  <a:srgbClr val="F808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黑体" charset="0"/>
                <a:cs typeface="黑体" charset="0"/>
              </a:rPr>
              <a:t>小</a:t>
            </a:r>
            <a:endParaRPr noProof="1">
              <a:solidFill>
                <a:srgbClr val="F8081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黑体" charset="0"/>
              <a:cs typeface="黑体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3806915" y="2346725"/>
            <a:ext cx="130514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i="1" noProof="1" smtClean="0">
                <a:solidFill>
                  <a:srgbClr val="F808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黑体" charset="0"/>
                <a:cs typeface="黑体" charset="0"/>
              </a:rPr>
              <a:t>流速大</a:t>
            </a:r>
            <a:endParaRPr noProof="1">
              <a:solidFill>
                <a:srgbClr val="F8081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黑体" charset="0"/>
              <a:cs typeface="黑体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517105" y="2481740"/>
            <a:ext cx="130514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i="1" noProof="1" smtClean="0">
                <a:solidFill>
                  <a:srgbClr val="F808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黑体" charset="0"/>
                <a:cs typeface="黑体" charset="0"/>
              </a:rPr>
              <a:t>流速</a:t>
            </a:r>
            <a:r>
              <a:rPr noProof="1" smtClean="0">
                <a:solidFill>
                  <a:srgbClr val="F808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黑体" charset="0"/>
                <a:cs typeface="黑体" charset="0"/>
              </a:rPr>
              <a:t>小</a:t>
            </a:r>
            <a:endParaRPr noProof="1">
              <a:solidFill>
                <a:srgbClr val="F8081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黑体" charset="0"/>
              <a:cs typeface="黑体" charset="0"/>
            </a:endParaRPr>
          </a:p>
        </p:txBody>
      </p:sp>
      <p:sp>
        <p:nvSpPr>
          <p:cNvPr id="12" name="Text Box 101"/>
          <p:cNvSpPr>
            <a:spLocks noChangeArrowheads="1"/>
          </p:cNvSpPr>
          <p:nvPr/>
        </p:nvSpPr>
        <p:spPr bwMode="auto">
          <a:xfrm>
            <a:off x="701570" y="3561860"/>
            <a:ext cx="7985125" cy="1414323"/>
          </a:xfrm>
          <a:prstGeom prst="roundRect">
            <a:avLst>
              <a:gd name="adj" fmla="val 9435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algn="ctr" rotWithShape="0">
              <a:srgbClr val="000000">
                <a:alpha val="37000"/>
              </a:srgb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结论：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在液体中，流速较大的地方压强较小；流速较小地方压强较大。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5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251520" y="276495"/>
            <a:ext cx="510909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一、流体压强与流速的关系</a:t>
            </a:r>
            <a:endParaRPr lang="zh-CN" altLang="en-US" sz="3200" dirty="0">
              <a:solidFill>
                <a:schemeClr val="tx1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836585" y="1176595"/>
            <a:ext cx="5750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1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、流体：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液体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和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气体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统称为流体。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836585" y="2076695"/>
            <a:ext cx="790472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、在液体和气体中，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流速越大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的地方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压强越小；</a:t>
            </a:r>
            <a:endParaRPr lang="en-US" altLang="zh-CN" sz="2800" dirty="0" smtClean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  <a:p>
            <a:pPr algn="l">
              <a:spcBef>
                <a:spcPct val="50000"/>
              </a:spcBef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流速越小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的地方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压强越大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黑体" charset="0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779839" y="792313"/>
            <a:ext cx="129698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solidFill>
                  <a:srgbClr val="FF0000"/>
                </a:solidFill>
                <a:latin typeface="黑体" charset="0"/>
                <a:ea typeface="黑体" charset="0"/>
                <a:cs typeface="黑体" charset="0"/>
              </a:rPr>
              <a:t>小结</a:t>
            </a:r>
            <a:endParaRPr lang="en-US" altLang="zh-CN" sz="3200">
              <a:solidFill>
                <a:srgbClr val="FF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88976" y="1294930"/>
            <a:ext cx="7870825" cy="26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黑体" charset="0"/>
                <a:ea typeface="黑体" charset="0"/>
                <a:cs typeface="黑体" charset="0"/>
              </a:rPr>
              <a:t>    </a:t>
            </a:r>
            <a:r>
              <a:rPr lang="zh-CN" altLang="en-US" sz="2800">
                <a:latin typeface="黑体" charset="0"/>
                <a:ea typeface="黑体" charset="0"/>
                <a:cs typeface="黑体" charset="0"/>
              </a:rPr>
              <a:t>气体在流速大的地方压强较小，在流速小的地方压强较大。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黑体" charset="0"/>
                <a:ea typeface="黑体" charset="0"/>
                <a:cs typeface="黑体" charset="0"/>
              </a:rPr>
              <a:t>    液体在流速大的地方压强较小，在流速小的地方压强较大。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65" y="231490"/>
            <a:ext cx="6255695" cy="46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1134" t="5156" r="13507" b="32360"/>
          <a:stretch/>
        </p:blipFill>
        <p:spPr>
          <a:xfrm>
            <a:off x="1511660" y="321500"/>
            <a:ext cx="6210690" cy="3645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21650" y="410192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两艘船并排行驶，会有什么现象产生？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2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10765</TotalTime>
  <Words>377</Words>
  <Application>Microsoft Macintosh PowerPoint</Application>
  <PresentationFormat>全屏显示(16:9)</PresentationFormat>
  <Paragraphs>64</Paragraphs>
  <Slides>27</Slides>
  <Notes>0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Office 主题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2020-03-09T13:15:51Z</dcterms:modified>
</cp:coreProperties>
</file>