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docx" ContentType="application/vnd.openxmlformats-officedocument.wordprocessingml.document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62" r:id="rId2"/>
    <p:sldId id="307" r:id="rId3"/>
    <p:sldId id="264" r:id="rId4"/>
    <p:sldId id="308" r:id="rId5"/>
    <p:sldId id="309" r:id="rId6"/>
    <p:sldId id="310" r:id="rId7"/>
    <p:sldId id="311" r:id="rId8"/>
    <p:sldId id="312" r:id="rId9"/>
    <p:sldId id="306" r:id="rId10"/>
    <p:sldId id="315" r:id="rId11"/>
    <p:sldId id="313" r:id="rId12"/>
    <p:sldId id="314" r:id="rId13"/>
    <p:sldId id="260" r:id="rId14"/>
    <p:sldId id="316" r:id="rId15"/>
    <p:sldId id="317" r:id="rId1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47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CC"/>
    <a:srgbClr val="00A1E9"/>
    <a:srgbClr val="FFF100"/>
    <a:srgbClr val="17B7FF"/>
    <a:srgbClr val="02B0F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333" autoAdjust="0"/>
  </p:normalViewPr>
  <p:slideViewPr>
    <p:cSldViewPr snapToGrid="0">
      <p:cViewPr varScale="1">
        <p:scale>
          <a:sx n="90" d="100"/>
          <a:sy n="90" d="100"/>
        </p:scale>
        <p:origin x="576" y="78"/>
      </p:cViewPr>
      <p:guideLst>
        <p:guide orient="horz" pos="2147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5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6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7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8.e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章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2387600"/>
            <a:ext cx="12192000" cy="184150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标题 1"/>
          <p:cNvSpPr>
            <a:spLocks noGrp="1"/>
          </p:cNvSpPr>
          <p:nvPr>
            <p:ph type="ctrTitle"/>
          </p:nvPr>
        </p:nvSpPr>
        <p:spPr>
          <a:xfrm>
            <a:off x="0" y="2387600"/>
            <a:ext cx="12192000" cy="1841500"/>
          </a:xfrm>
          <a:prstGeom prst="rect">
            <a:avLst/>
          </a:prstGeom>
        </p:spPr>
        <p:txBody>
          <a:bodyPr anchor="ctr"/>
          <a:lstStyle>
            <a:lvl1pPr algn="ctr">
              <a:defRPr sz="4400">
                <a:solidFill>
                  <a:schemeClr val="bg1"/>
                </a:solidFill>
                <a:latin typeface="Adobe 黑体 Std R" panose="020B0400000000000000" pitchFamily="34" charset="-122"/>
                <a:ea typeface="Adobe 黑体 Std R" panose="020B0400000000000000" pitchFamily="34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2018-07-03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同侧圆角矩形 6">
            <a:hlinkClick r:id="rId2" action="ppaction://hlinksldjump" tooltip="点击进入"/>
          </p:cNvPr>
          <p:cNvSpPr/>
          <p:nvPr userDrawn="1"/>
        </p:nvSpPr>
        <p:spPr>
          <a:xfrm>
            <a:off x="2841961" y="469878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同侧圆角矩形 7">
            <a:hlinkClick r:id="" action="ppaction://noaction"/>
          </p:cNvPr>
          <p:cNvSpPr/>
          <p:nvPr userDrawn="1"/>
        </p:nvSpPr>
        <p:spPr>
          <a:xfrm>
            <a:off x="5645022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同侧圆角矩形 9">
            <a:hlinkClick r:id="rId2" action="ppaction://hlinksldjump" tooltip="点击进入"/>
          </p:cNvPr>
          <p:cNvSpPr/>
          <p:nvPr userDrawn="1"/>
        </p:nvSpPr>
        <p:spPr>
          <a:xfrm>
            <a:off x="8346221" y="469877"/>
            <a:ext cx="1822709" cy="431244"/>
          </a:xfrm>
          <a:prstGeom prst="round2SameRect">
            <a:avLst/>
          </a:prstGeom>
          <a:gradFill flip="none" rotWithShape="1">
            <a:gsLst>
              <a:gs pos="0">
                <a:srgbClr val="FFFF00"/>
              </a:gs>
              <a:gs pos="100000">
                <a:srgbClr val="FFC000"/>
              </a:gs>
            </a:gsLst>
            <a:lin ang="5400000" scaled="1"/>
            <a:tileRect/>
          </a:gradFill>
          <a:ln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栏目四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2018-07-03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2018-07-03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465410" y="0"/>
            <a:ext cx="9105900" cy="46738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03400"/>
            <a:ext cx="10515600" cy="43735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FD3B61F3-DABD-4D26-8DF9-C03C8A069B9B}" type="datetimeFigureOut">
              <a:rPr lang="zh-CN" altLang="en-US" smtClean="0"/>
              <a:t>2018-07-03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C29070B1-5320-4AD1-9F6B-8453A41EDFD3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" Target="../slides/slide9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" Target="../slides/slide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" Target="../slides/slide1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/>
        </p:nvSpPr>
        <p:spPr>
          <a:xfrm>
            <a:off x="2465410" y="467380"/>
            <a:ext cx="8363391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/>
          </a:p>
        </p:txBody>
      </p:sp>
      <p:sp>
        <p:nvSpPr>
          <p:cNvPr id="8" name="矩形 7"/>
          <p:cNvSpPr/>
          <p:nvPr/>
        </p:nvSpPr>
        <p:spPr>
          <a:xfrm>
            <a:off x="-1" y="6738379"/>
            <a:ext cx="12209381" cy="128253"/>
          </a:xfrm>
          <a:prstGeom prst="rect">
            <a:avLst/>
          </a:prstGeom>
          <a:solidFill>
            <a:srgbClr val="02B0FE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 dirty="0"/>
          </a:p>
        </p:txBody>
      </p:sp>
      <p:sp>
        <p:nvSpPr>
          <p:cNvPr id="9" name="矩形 8"/>
          <p:cNvSpPr/>
          <p:nvPr/>
        </p:nvSpPr>
        <p:spPr>
          <a:xfrm>
            <a:off x="10896533" y="467380"/>
            <a:ext cx="1295467" cy="44134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800">
              <a:solidFill>
                <a:srgbClr val="FFC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1" y="0"/>
            <a:ext cx="2423592" cy="908720"/>
          </a:xfrm>
          <a:prstGeom prst="rect">
            <a:avLst/>
          </a:prstGeom>
          <a:solidFill>
            <a:srgbClr val="00A1E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 b="1">
                <a:latin typeface="黑体" panose="02010600030101010101" pitchFamily="2" charset="-122"/>
                <a:ea typeface="黑体" panose="02010600030101010101" pitchFamily="2" charset="-122"/>
              </a:rPr>
              <a:t>第二章</a:t>
            </a:r>
            <a:endParaRPr lang="zh-CN" altLang="en-US" sz="3200" b="1" dirty="0">
              <a:latin typeface="黑体" panose="02010600030101010101" pitchFamily="2" charset="-122"/>
              <a:ea typeface="黑体" panose="02010600030101010101" pitchFamily="2" charset="-122"/>
            </a:endParaRPr>
          </a:p>
        </p:txBody>
      </p:sp>
      <p:sp>
        <p:nvSpPr>
          <p:cNvPr id="12" name="同侧圆角矩形 11">
            <a:hlinkClick r:id="rId12" action="ppaction://hlinksldjump" tooltip="点击进入"/>
          </p:cNvPr>
          <p:cNvSpPr/>
          <p:nvPr/>
        </p:nvSpPr>
        <p:spPr>
          <a:xfrm>
            <a:off x="2833306" y="485731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知识要点基础练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灯片编号占位符 3"/>
          <p:cNvSpPr txBox="1"/>
          <p:nvPr/>
        </p:nvSpPr>
        <p:spPr>
          <a:xfrm>
            <a:off x="10968141" y="491385"/>
            <a:ext cx="1223860" cy="401006"/>
          </a:xfrm>
          <a:prstGeom prst="rect">
            <a:avLst/>
          </a:prstGeom>
        </p:spPr>
        <p:txBody>
          <a:bodyPr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rgbClr val="FFC000"/>
                </a:solidFill>
                <a:latin typeface="+mj-ea"/>
                <a:ea typeface="+mj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fld id="{4BF17FCF-D4DA-449D-A468-DDB7E43619E6}" type="slidenum">
              <a:rPr lang="zh-CN" altLang="en-US" dirty="0" smtClean="0">
                <a:solidFill>
                  <a:schemeClr val="bg1">
                    <a:lumMod val="95000"/>
                  </a:schemeClr>
                </a:solidFill>
              </a:rPr>
              <a:t>‹#›</a:t>
            </a:fld>
            <a:r>
              <a:rPr lang="en-US" altLang="zh-CN" dirty="0">
                <a:solidFill>
                  <a:schemeClr val="bg1">
                    <a:lumMod val="95000"/>
                  </a:schemeClr>
                </a:solidFill>
              </a:rPr>
              <a:t>-</a:t>
            </a:r>
            <a:endParaRPr lang="zh-CN" altLang="en-US" dirty="0">
              <a:solidFill>
                <a:schemeClr val="bg1">
                  <a:lumMod val="95000"/>
                </a:schemeClr>
              </a:solidFill>
            </a:endParaRPr>
          </a:p>
        </p:txBody>
      </p:sp>
      <p:sp>
        <p:nvSpPr>
          <p:cNvPr id="18" name="同侧圆角矩形 17">
            <a:hlinkClick r:id="rId13" action="ppaction://hlinksldjump" tooltip="点击进入"/>
          </p:cNvPr>
          <p:cNvSpPr/>
          <p:nvPr/>
        </p:nvSpPr>
        <p:spPr>
          <a:xfrm>
            <a:off x="5642525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综合能力提升练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同侧圆角矩形 18">
            <a:hlinkClick r:id="rId14" action="ppaction://hlinksldjump" tooltip="点击进入"/>
          </p:cNvPr>
          <p:cNvSpPr/>
          <p:nvPr/>
        </p:nvSpPr>
        <p:spPr>
          <a:xfrm>
            <a:off x="8342561" y="485730"/>
            <a:ext cx="1822709" cy="392040"/>
          </a:xfrm>
          <a:prstGeom prst="round2SameRect">
            <a:avLst/>
          </a:prstGeom>
          <a:gradFill flip="none" rotWithShape="1">
            <a:gsLst>
              <a:gs pos="0">
                <a:srgbClr val="17B7FF"/>
              </a:gs>
              <a:gs pos="100000">
                <a:srgbClr val="00A1E9"/>
              </a:gs>
            </a:gsLst>
            <a:lin ang="5400000" scaled="1"/>
            <a:tileRect/>
          </a:gradFill>
          <a:ln>
            <a:solidFill>
              <a:srgbClr val="00A1E9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160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拓展探究突破练</a:t>
            </a:r>
            <a:endParaRPr lang="zh-CN" altLang="en-US" sz="1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标题 1"/>
          <p:cNvSpPr txBox="1"/>
          <p:nvPr/>
        </p:nvSpPr>
        <p:spPr>
          <a:xfrm>
            <a:off x="2719410" y="0"/>
            <a:ext cx="9105900" cy="467380"/>
          </a:xfrm>
          <a:prstGeom prst="rect">
            <a:avLst/>
          </a:prstGeom>
        </p:spPr>
        <p:txBody>
          <a:bodyPr anchor="b"/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lang="zh-CN" altLang="zh-CN" sz="2000" b="1" i="0" kern="1200" smtClean="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第</a:t>
            </a:r>
            <a:r>
              <a:rPr lang="en-US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1</a:t>
            </a:r>
            <a:r>
              <a:rPr lang="zh-CN" altLang="zh-CN" sz="2000" b="1" i="0" kern="1200">
                <a:solidFill>
                  <a:schemeClr val="tx1"/>
                </a:solidFill>
                <a:effectLst/>
                <a:latin typeface="+mj-lt"/>
                <a:ea typeface="+mj-ea"/>
                <a:cs typeface="+mj-cs"/>
              </a:rPr>
              <a:t>节　声音的产生与传播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lang="zh-CN" altLang="zh-CN" sz="2000" b="1" i="0" kern="1200" smtClean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4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4" Type="http://schemas.openxmlformats.org/officeDocument/2006/relationships/image" Target="../media/image5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5.docx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6.vml"/><Relationship Id="rId4" Type="http://schemas.openxmlformats.org/officeDocument/2006/relationships/image" Target="../media/image6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6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7.vml"/><Relationship Id="rId4" Type="http://schemas.openxmlformats.org/officeDocument/2006/relationships/image" Target="../media/image7.em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7.docx"/><Relationship Id="rId2" Type="http://schemas.openxmlformats.org/officeDocument/2006/relationships/slideLayout" Target="../slideLayouts/slideLayout5.xml"/><Relationship Id="rId1" Type="http://schemas.openxmlformats.org/officeDocument/2006/relationships/vmlDrawing" Target="../drawings/vmlDrawing8.vml"/><Relationship Id="rId4" Type="http://schemas.openxmlformats.org/officeDocument/2006/relationships/image" Target="../media/image8.emf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Relationship Id="rId4" Type="http://schemas.openxmlformats.org/officeDocument/2006/relationships/image" Target="../media/image1.emf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1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2.vml"/><Relationship Id="rId4" Type="http://schemas.openxmlformats.org/officeDocument/2006/relationships/image" Target="../media/image2.emf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2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3.emf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Word_Document3.doc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4.vml"/><Relationship Id="rId4" Type="http://schemas.openxmlformats.org/officeDocument/2006/relationships/image" Target="../media/image4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第二章　声现象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6F280763-9D9F-4A04-8C04-4FC062910CD5}"/>
              </a:ext>
            </a:extLst>
          </p:cNvPr>
          <p:cNvSpPr>
            <a:spLocks noChangeAspect="1"/>
          </p:cNvSpPr>
          <p:nvPr/>
        </p:nvSpPr>
        <p:spPr>
          <a:xfrm>
            <a:off x="381000" y="2510425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所有失去听觉的人都可以利用骨传导来听声音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在形成听觉的整个过程中任何部分发生故障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人都会失去听觉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耳郭没有作用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以上说法都不对</a:t>
            </a:r>
            <a:endParaRPr lang="zh-CN" altLang="en-US" sz="2200"/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4881E532-0791-40D0-A7C4-DC906DBB77E7}"/>
              </a:ext>
            </a:extLst>
          </p:cNvPr>
          <p:cNvSpPr/>
          <p:nvPr/>
        </p:nvSpPr>
        <p:spPr>
          <a:xfrm>
            <a:off x="3305870" y="2647429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4177500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03B0B57-A545-4E96-8D3C-AD8F9602152C}"/>
              </a:ext>
            </a:extLst>
          </p:cNvPr>
          <p:cNvSpPr>
            <a:spLocks noChangeAspect="1"/>
          </p:cNvSpPr>
          <p:nvPr/>
        </p:nvSpPr>
        <p:spPr>
          <a:xfrm>
            <a:off x="381000" y="1073915"/>
            <a:ext cx="11430000" cy="46609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小明与小红用细棉线连接两个纸杯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制成了一个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土电话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816EC3F9-9175-460A-8FF4-6F54FA12ED1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09152077"/>
              </p:ext>
            </p:extLst>
          </p:nvPr>
        </p:nvGraphicFramePr>
        <p:xfrm>
          <a:off x="476693" y="1540005"/>
          <a:ext cx="11430000" cy="2390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23" name="Document" r:id="rId3" imgW="3847376" imgH="804993" progId="Word.Document.12">
                  <p:embed/>
                </p:oleObj>
              </mc:Choice>
              <mc:Fallback>
                <p:oleObj name="Document" r:id="rId3" imgW="3847376" imgH="804993" progId="Word.Document.12">
                  <p:embed/>
                  <p:pic>
                    <p:nvPicPr>
                      <p:cNvPr id="3" name="对象 2">
                        <a:extLst>
                          <a:ext uri="{FF2B5EF4-FFF2-40B4-BE49-F238E27FC236}">
                            <a16:creationId xmlns:a16="http://schemas.microsoft.com/office/drawing/2014/main" id="{DFE196AD-3A4E-4CD4-B9EB-F7410AF77CCD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76693" y="1540005"/>
                        <a:ext cx="11430000" cy="2390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4AD9AD00-AC5C-48C2-BBBE-34AFD312B3A5}"/>
              </a:ext>
            </a:extLst>
          </p:cNvPr>
          <p:cNvSpPr>
            <a:spLocks noChangeAspect="1"/>
          </p:cNvSpPr>
          <p:nvPr/>
        </p:nvSpPr>
        <p:spPr>
          <a:xfrm>
            <a:off x="381000" y="4297809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zh-CN" sz="2200">
                <a:solidFill>
                  <a:srgbClr val="000000"/>
                </a:solidFill>
                <a:latin typeface="NEU-BZ-S92"/>
                <a:ea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相距同样远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小红以同样的响度讲话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如果改用细金属丝连接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土电话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则小明听到的声音就会大一些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这一实验现象表明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细金属丝比细棉线传声效果好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如果在用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土电话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小红用手捏住线上的某一部分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小明就听不到声音了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这是由</a:t>
            </a:r>
            <a:endParaRPr lang="en-US" altLang="zh-CN" sz="220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棉线停止了振动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0B941248-C98F-4906-B063-EF2B69D79FC3}"/>
              </a:ext>
            </a:extLst>
          </p:cNvPr>
          <p:cNvSpPr/>
          <p:nvPr/>
        </p:nvSpPr>
        <p:spPr>
          <a:xfrm>
            <a:off x="4390390" y="4784574"/>
            <a:ext cx="3807311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C4B927E4-3E36-45D9-B109-C0138B2DE617}"/>
              </a:ext>
            </a:extLst>
          </p:cNvPr>
          <p:cNvSpPr/>
          <p:nvPr/>
        </p:nvSpPr>
        <p:spPr>
          <a:xfrm>
            <a:off x="849749" y="5591782"/>
            <a:ext cx="2169898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2637331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D3CE909-AC13-441C-A168-F88FCB8C55D5}"/>
              </a:ext>
            </a:extLst>
          </p:cNvPr>
          <p:cNvSpPr>
            <a:spLocks noChangeAspect="1"/>
          </p:cNvSpPr>
          <p:nvPr/>
        </p:nvSpPr>
        <p:spPr>
          <a:xfrm>
            <a:off x="519223" y="944098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小雅同学在体育考试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50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跑项目中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取得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的成绩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已知声速为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340 m/s,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结果保留两位小数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求小雅的平均速度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如果终点计时员听到发令枪声才计时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则小雅的真实成绩是多少秒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5" name="对象 4">
            <a:extLst>
              <a:ext uri="{FF2B5EF4-FFF2-40B4-BE49-F238E27FC236}">
                <a16:creationId xmlns:a16="http://schemas.microsoft.com/office/drawing/2014/main" id="{12699AB0-396E-4E34-B130-2BD954ADE99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774476500"/>
              </p:ext>
            </p:extLst>
          </p:nvPr>
        </p:nvGraphicFramePr>
        <p:xfrm>
          <a:off x="593725" y="2879725"/>
          <a:ext cx="11418888" cy="358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47" name="Document" r:id="rId3" imgW="3847376" imgH="1207669" progId="Word.Document.12">
                  <p:embed/>
                </p:oleObj>
              </mc:Choice>
              <mc:Fallback>
                <p:oleObj name="Document" r:id="rId3" imgW="3847376" imgH="12076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593725" y="2879725"/>
                        <a:ext cx="11418888" cy="3589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213094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B698CC17-6505-405C-920F-522AFE408CAA}"/>
              </a:ext>
            </a:extLst>
          </p:cNvPr>
          <p:cNvSpPr>
            <a:spLocks noChangeAspect="1"/>
          </p:cNvSpPr>
          <p:nvPr/>
        </p:nvSpPr>
        <p:spPr>
          <a:xfrm>
            <a:off x="381000" y="1901028"/>
            <a:ext cx="11430000" cy="330994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气温影响空气的疏密程度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气温越高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空气越稀薄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则声速越大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因而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你听到的声音不一定是由声源沿直线传播而来的。晴天的中午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地表迅速升温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地表附近的气温较上层的气温高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声音在地表附近的传播较上层快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于是在地表面上的声源发出的声音向四周传播时是向上拐弯的。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烈日炎炎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在沙漠或戈壁滩上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即使相距不太远的人也难听清对方的大声喊叫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其中一个主要原因是声音在传播时向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上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拐弯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姑苏城外寒山寺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夜半钟声到客船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若枫桥到寒山寺的距离为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680 m,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客船里的乘客听到钟声至少是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前僧人撞击钟面而传来的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假如当时的气温是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);</a:t>
            </a:r>
            <a:r>
              <a:rPr lang="en-US" altLang="zh-CN" sz="2200">
                <a:solidFill>
                  <a:srgbClr val="000000"/>
                </a:solidFill>
                <a:latin typeface="宋体" panose="02010600030101010101" pitchFamily="2" charset="-122"/>
                <a:ea typeface="方正书宋_GBK" panose="03000509000000000000" pitchFamily="65" charset="-122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3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夜晚钟声传播距离比较远的原因是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晚上气温低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钟声向下拐弯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传播的距离比较远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9BC798EE-C68E-4E76-A865-A20F26B2B81E}"/>
              </a:ext>
            </a:extLst>
          </p:cNvPr>
          <p:cNvSpPr/>
          <p:nvPr/>
        </p:nvSpPr>
        <p:spPr>
          <a:xfrm>
            <a:off x="3805601" y="3596329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F48F739-44BC-4C30-A6BC-738EFDE3D0B1}"/>
              </a:ext>
            </a:extLst>
          </p:cNvPr>
          <p:cNvSpPr/>
          <p:nvPr/>
        </p:nvSpPr>
        <p:spPr>
          <a:xfrm>
            <a:off x="2115024" y="4391169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ACED3320-4D0B-4A53-9004-A033F25C59DD}"/>
              </a:ext>
            </a:extLst>
          </p:cNvPr>
          <p:cNvSpPr/>
          <p:nvPr/>
        </p:nvSpPr>
        <p:spPr>
          <a:xfrm>
            <a:off x="5474912" y="4796132"/>
            <a:ext cx="5657376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9A46C5D9-8429-4713-9BD4-20316AF96CA0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725924293"/>
              </p:ext>
            </p:extLst>
          </p:nvPr>
        </p:nvGraphicFramePr>
        <p:xfrm>
          <a:off x="487325" y="2910989"/>
          <a:ext cx="11430000" cy="44372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7171" name="Document" r:id="rId3" imgW="3905117" imgH="1516424" progId="Word.Document.12">
                  <p:embed/>
                </p:oleObj>
              </mc:Choice>
              <mc:Fallback>
                <p:oleObj name="Document" r:id="rId3" imgW="3905117" imgH="1516424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487325" y="2910989"/>
                        <a:ext cx="11430000" cy="44372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4D2EB2BE-C5E2-41F4-9918-30DA7C15E559}"/>
              </a:ext>
            </a:extLst>
          </p:cNvPr>
          <p:cNvSpPr>
            <a:spLocks noChangeAspect="1"/>
          </p:cNvSpPr>
          <p:nvPr/>
        </p:nvSpPr>
        <p:spPr>
          <a:xfrm>
            <a:off x="561753" y="969818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声音在不同介质中的传播速度不同。根据下表中的信息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回答问题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1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声音在不同介质中的传播速度有什么规律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写出两条即可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2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在长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884 m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的金属管的一端敲击一下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在另一端先后听到两个声音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两声相隔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2.43 s,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则声音在金属管中的传播速度是多大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该金属管可能是由什么材料制成的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此时气温约为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)?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6772759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4D046037-0BBE-4CE5-99F2-A4683B2C53D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662547669"/>
              </p:ext>
            </p:extLst>
          </p:nvPr>
        </p:nvGraphicFramePr>
        <p:xfrm>
          <a:off x="377825" y="1165225"/>
          <a:ext cx="11417300" cy="47894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8195" name="Document" r:id="rId3" imgW="3847376" imgH="1609626" progId="Word.Document.12">
                  <p:embed/>
                </p:oleObj>
              </mc:Choice>
              <mc:Fallback>
                <p:oleObj name="Document" r:id="rId3" imgW="3847376" imgH="1609626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77825" y="1165225"/>
                        <a:ext cx="11417300" cy="47894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0095587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zh-CN" altLang="zh-CN"/>
              <a:t>第</a:t>
            </a:r>
            <a:r>
              <a:rPr lang="en-US" altLang="zh-CN"/>
              <a:t>1</a:t>
            </a:r>
            <a:r>
              <a:rPr lang="zh-CN" altLang="zh-CN"/>
              <a:t>节　声音的产生与传播</a:t>
            </a:r>
          </a:p>
        </p:txBody>
      </p:sp>
    </p:spTree>
    <p:extLst>
      <p:ext uri="{BB962C8B-B14F-4D97-AF65-F5344CB8AC3E}">
        <p14:creationId xmlns:p14="http://schemas.microsoft.com/office/powerpoint/2010/main" val="7646610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4EAD6BE9-BE0D-4123-8E47-08C6E57C90A6}"/>
              </a:ext>
            </a:extLst>
          </p:cNvPr>
          <p:cNvSpPr>
            <a:spLocks noChangeAspect="1"/>
          </p:cNvSpPr>
          <p:nvPr/>
        </p:nvSpPr>
        <p:spPr>
          <a:xfrm>
            <a:off x="455428" y="1365451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声音的产生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这些现象说明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正在发声的物体都在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振动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8B97C6BB-445F-4A10-97B4-FAA1F878D44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99379512"/>
              </p:ext>
            </p:extLst>
          </p:nvPr>
        </p:nvGraphicFramePr>
        <p:xfrm>
          <a:off x="381000" y="2360659"/>
          <a:ext cx="11430000" cy="2390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8" name="Document" r:id="rId3" imgW="3847376" imgH="804993" progId="Word.Document.12">
                  <p:embed/>
                </p:oleObj>
              </mc:Choice>
              <mc:Fallback>
                <p:oleObj name="Document" r:id="rId3" imgW="3847376" imgH="8049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2360659"/>
                        <a:ext cx="11430000" cy="2390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F2CDE192-AC63-4A96-9331-9E5904FAFBF3}"/>
              </a:ext>
            </a:extLst>
          </p:cNvPr>
          <p:cNvSpPr/>
          <p:nvPr/>
        </p:nvSpPr>
        <p:spPr>
          <a:xfrm>
            <a:off x="6506269" y="1849022"/>
            <a:ext cx="564381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对象 1">
            <a:extLst>
              <a:ext uri="{FF2B5EF4-FFF2-40B4-BE49-F238E27FC236}">
                <a16:creationId xmlns:a16="http://schemas.microsoft.com/office/drawing/2014/main" id="{C716106A-B6B7-4AE5-A996-124303D77FC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49793016"/>
              </p:ext>
            </p:extLst>
          </p:nvPr>
        </p:nvGraphicFramePr>
        <p:xfrm>
          <a:off x="306572" y="3296324"/>
          <a:ext cx="11430000" cy="239068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052" name="Document" r:id="rId3" imgW="3847376" imgH="804993" progId="Word.Document.12">
                  <p:embed/>
                </p:oleObj>
              </mc:Choice>
              <mc:Fallback>
                <p:oleObj name="Document" r:id="rId3" imgW="3847376" imgH="804993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06572" y="3296324"/>
                        <a:ext cx="11430000" cy="239068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3" name="矩形 2">
            <a:extLst>
              <a:ext uri="{FF2B5EF4-FFF2-40B4-BE49-F238E27FC236}">
                <a16:creationId xmlns:a16="http://schemas.microsoft.com/office/drawing/2014/main" id="{B931FDC1-FD91-4A78-9E3F-C464346CB8E0}"/>
              </a:ext>
            </a:extLst>
          </p:cNvPr>
          <p:cNvSpPr>
            <a:spLocks noChangeAspect="1"/>
          </p:cNvSpPr>
          <p:nvPr/>
        </p:nvSpPr>
        <p:spPr>
          <a:xfrm>
            <a:off x="455428" y="1737590"/>
            <a:ext cx="11430000" cy="87235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笛子发出的声是由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空气柱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振动产生的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锣发声的时候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用手按住锣面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锣声就消失了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这是因为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振动停止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发声停止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51528A22-AAF4-48B9-BEE9-E176C7A2E47B}"/>
              </a:ext>
            </a:extLst>
          </p:cNvPr>
          <p:cNvSpPr/>
          <p:nvPr/>
        </p:nvSpPr>
        <p:spPr>
          <a:xfrm>
            <a:off x="4305330" y="1816505"/>
            <a:ext cx="1181069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FBBEBE5-0DC8-4F49-92F5-BA224318C743}"/>
              </a:ext>
            </a:extLst>
          </p:cNvPr>
          <p:cNvSpPr/>
          <p:nvPr/>
        </p:nvSpPr>
        <p:spPr>
          <a:xfrm>
            <a:off x="2455266" y="2221468"/>
            <a:ext cx="2456976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585213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D636DC19-8DCC-4293-96BC-AE263E69CAB8}"/>
              </a:ext>
            </a:extLst>
          </p:cNvPr>
          <p:cNvSpPr>
            <a:spLocks noChangeAspect="1"/>
          </p:cNvSpPr>
          <p:nvPr/>
        </p:nvSpPr>
        <p:spPr>
          <a:xfrm>
            <a:off x="381000" y="2307292"/>
            <a:ext cx="11430000" cy="249741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在探究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声音是怎样产生的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将正在发声的音叉紧靠系在悬线下的乒乓球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发现乒乓球被多次弹开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这样做是为了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使音叉的振动尽快停下来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把音叉的微小振动放大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便于观察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延长音叉的振动时间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使声波被多次反射形成回声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7BAD56D5-8EF6-4D46-B68A-CB956DFD6090}"/>
              </a:ext>
            </a:extLst>
          </p:cNvPr>
          <p:cNvSpPr/>
          <p:nvPr/>
        </p:nvSpPr>
        <p:spPr>
          <a:xfrm>
            <a:off x="3869396" y="2764387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5055193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EC13CBD4-8AF5-43AF-BE78-A6106E1D2EA4}"/>
              </a:ext>
            </a:extLst>
          </p:cNvPr>
          <p:cNvSpPr>
            <a:spLocks noChangeAspect="1"/>
          </p:cNvSpPr>
          <p:nvPr/>
        </p:nvSpPr>
        <p:spPr>
          <a:xfrm>
            <a:off x="381000" y="1255783"/>
            <a:ext cx="11430000" cy="209115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声音的传播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4.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将正在发声的闹钟放入玻璃罩内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再用抽气机将玻璃罩内的空气逐渐抽出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我们会发现闹钟的声音变小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由此我们得到的结论是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真空不能传声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。但实际实验中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虽然听到的铃声逐渐变小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但始终都能听到铃声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造成这种现象的原因可能是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固体可以传声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实验中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在闹钟的下面垫一个泡沫块的作用是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减弱玻璃罩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固体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传声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DA716840-DAAB-4787-8F83-6206C15C165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38363273"/>
              </p:ext>
            </p:extLst>
          </p:nvPr>
        </p:nvGraphicFramePr>
        <p:xfrm>
          <a:off x="206375" y="3143250"/>
          <a:ext cx="11417300" cy="358933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Document" r:id="rId3" imgW="3847376" imgH="1207669" progId="Word.Document.12">
                  <p:embed/>
                </p:oleObj>
              </mc:Choice>
              <mc:Fallback>
                <p:oleObj name="Document" r:id="rId3" imgW="3847376" imgH="1207669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206375" y="3143250"/>
                        <a:ext cx="11417300" cy="358933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9F786CEB-B8D5-4F22-9248-F683BC7A6DC0}"/>
              </a:ext>
            </a:extLst>
          </p:cNvPr>
          <p:cNvSpPr/>
          <p:nvPr/>
        </p:nvSpPr>
        <p:spPr>
          <a:xfrm>
            <a:off x="5951999" y="2151214"/>
            <a:ext cx="1958623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6E47D4B-94F3-4839-9506-2865E2C5CDA0}"/>
              </a:ext>
            </a:extLst>
          </p:cNvPr>
          <p:cNvSpPr/>
          <p:nvPr/>
        </p:nvSpPr>
        <p:spPr>
          <a:xfrm>
            <a:off x="8452027" y="2545764"/>
            <a:ext cx="1702064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5B211674-7BE0-4B16-8B23-8BDC232F299B}"/>
              </a:ext>
            </a:extLst>
          </p:cNvPr>
          <p:cNvSpPr/>
          <p:nvPr/>
        </p:nvSpPr>
        <p:spPr>
          <a:xfrm>
            <a:off x="4858222" y="2950947"/>
            <a:ext cx="30524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35233832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3A77CF31-9986-469B-8D21-3E757719775B}"/>
              </a:ext>
            </a:extLst>
          </p:cNvPr>
          <p:cNvSpPr>
            <a:spLocks noChangeAspect="1"/>
          </p:cNvSpPr>
          <p:nvPr/>
        </p:nvSpPr>
        <p:spPr>
          <a:xfrm>
            <a:off x="508591" y="1320692"/>
            <a:ext cx="11430000" cy="168488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找一面把两间屋子分开的坚硬的墙壁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把一台收音机放在一间屋子里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降低音量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使声音变得轻柔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关上门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进入另一个与之相连的房间。如图所示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把玻璃杯抵着墙放好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使玻璃杯的杯口贴着墙壁。用一只手握着玻璃杯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把耳朵贴在杯子底部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你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能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不能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听到声音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这说明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固体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和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气体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都可以传声。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3" name="对象 2">
            <a:extLst>
              <a:ext uri="{FF2B5EF4-FFF2-40B4-BE49-F238E27FC236}">
                <a16:creationId xmlns:a16="http://schemas.microsoft.com/office/drawing/2014/main" id="{DE974302-ABAA-46C6-82F6-715C3327663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989764032"/>
              </p:ext>
            </p:extLst>
          </p:nvPr>
        </p:nvGraphicFramePr>
        <p:xfrm>
          <a:off x="381000" y="3019648"/>
          <a:ext cx="11430000" cy="358837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0" name="Document" r:id="rId3" imgW="3847376" imgH="1207310" progId="Word.Document.12">
                  <p:embed/>
                </p:oleObj>
              </mc:Choice>
              <mc:Fallback>
                <p:oleObj name="Document" r:id="rId3" imgW="3847376" imgH="1207310" progId="Word.Document.12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81000" y="3019648"/>
                        <a:ext cx="11430000" cy="358837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FF056DB0-34A4-41D7-9D0D-CB7F1806B614}"/>
              </a:ext>
            </a:extLst>
          </p:cNvPr>
          <p:cNvSpPr/>
          <p:nvPr/>
        </p:nvSpPr>
        <p:spPr>
          <a:xfrm>
            <a:off x="7441936" y="2205666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CA435BA9-9203-487A-8FCC-07F4CD3424D6}"/>
              </a:ext>
            </a:extLst>
          </p:cNvPr>
          <p:cNvSpPr/>
          <p:nvPr/>
        </p:nvSpPr>
        <p:spPr>
          <a:xfrm>
            <a:off x="1679089" y="2611247"/>
            <a:ext cx="585646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20216A50-EFC4-4A2B-851A-D39C788FDFED}"/>
              </a:ext>
            </a:extLst>
          </p:cNvPr>
          <p:cNvSpPr/>
          <p:nvPr/>
        </p:nvSpPr>
        <p:spPr>
          <a:xfrm>
            <a:off x="3121144" y="2601879"/>
            <a:ext cx="585646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26691388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046E048C-1414-433A-A822-1CB44719FA00}"/>
              </a:ext>
            </a:extLst>
          </p:cNvPr>
          <p:cNvSpPr>
            <a:spLocks noChangeAspect="1"/>
          </p:cNvSpPr>
          <p:nvPr/>
        </p:nvSpPr>
        <p:spPr>
          <a:xfrm>
            <a:off x="381000" y="885365"/>
            <a:ext cx="11430000" cy="5341270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zh-CN" altLang="zh-CN" sz="2200" b="1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知识点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zh-CN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zh-CN" altLang="zh-CN" sz="2200">
                <a:solidFill>
                  <a:srgbClr val="FF00FF"/>
                </a:solidFill>
                <a:latin typeface="Arial" panose="020B0604020202020204" pitchFamily="34" charset="0"/>
                <a:ea typeface="黑体" panose="02010609060101010101" pitchFamily="49" charset="-122"/>
                <a:cs typeface="Times New Roman" panose="02020603050405020304" pitchFamily="18" charset="0"/>
              </a:rPr>
              <a:t>声速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6.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声速的大小跟介质的种类和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温度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有关。我国的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歼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-10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战斗机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是亚洲最具作战力的一种机型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它在高空中的最大速度可达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马赫为音速单位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,1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马赫大约等于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zh-CN" altLang="zh-CN" sz="2200">
                <a:solidFill>
                  <a:srgbClr val="000000"/>
                </a:solidFill>
                <a:latin typeface="NEU-BZ-S92"/>
                <a:cs typeface="宋体" panose="02010600030101010101" pitchFamily="2" charset="-122"/>
              </a:rPr>
              <a:t>℃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时声音在空气中的传播速度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合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2448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km/h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在抗日战争中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为了伏击日军火车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侦察员常用耳朵贴着铁轨来判断是否来了火车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这是利用声音在铁轨中的传播速度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大于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  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选填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大于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小于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或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等于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  )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在空气中的传播速度。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北岳恒山是我国著名的五岳之一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位于山西浑源县境内。小明暑期旅行到了这里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对着远处的高山大喊一声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“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我来了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”,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不久山谷中传来了回声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关于小明的原声和回声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下列说法正确的是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原声和回声不是由振动产生的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原声和回声不需要介质也能传播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原声和回声的振动频率不同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原声和回声的传播速度相同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3165DE37-5DCC-456C-99DC-BF799285E069}"/>
              </a:ext>
            </a:extLst>
          </p:cNvPr>
          <p:cNvSpPr/>
          <p:nvPr/>
        </p:nvSpPr>
        <p:spPr>
          <a:xfrm>
            <a:off x="4315960" y="1371522"/>
            <a:ext cx="564381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E9CE155-8942-4499-966B-481C0BB58837}"/>
              </a:ext>
            </a:extLst>
          </p:cNvPr>
          <p:cNvSpPr/>
          <p:nvPr/>
        </p:nvSpPr>
        <p:spPr>
          <a:xfrm>
            <a:off x="2933731" y="2158332"/>
            <a:ext cx="713236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B0195ED-0A74-4FFF-924F-FE73E9642F82}"/>
              </a:ext>
            </a:extLst>
          </p:cNvPr>
          <p:cNvSpPr/>
          <p:nvPr/>
        </p:nvSpPr>
        <p:spPr>
          <a:xfrm>
            <a:off x="3657600" y="2975021"/>
            <a:ext cx="713236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333B107F-AD13-4B8C-A811-4F6664782538}"/>
              </a:ext>
            </a:extLst>
          </p:cNvPr>
          <p:cNvSpPr/>
          <p:nvPr/>
        </p:nvSpPr>
        <p:spPr>
          <a:xfrm>
            <a:off x="627321" y="4219031"/>
            <a:ext cx="340242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  <p:extLst>
      <p:ext uri="{BB962C8B-B14F-4D97-AF65-F5344CB8AC3E}">
        <p14:creationId xmlns:p14="http://schemas.microsoft.com/office/powerpoint/2010/main" val="134978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:a16="http://schemas.microsoft.com/office/drawing/2014/main" id="{CC51A732-6692-4B62-BADC-9A686B576EC1}"/>
              </a:ext>
            </a:extLst>
          </p:cNvPr>
          <p:cNvSpPr>
            <a:spLocks noChangeAspect="1"/>
          </p:cNvSpPr>
          <p:nvPr/>
        </p:nvSpPr>
        <p:spPr>
          <a:xfrm>
            <a:off x="381000" y="1494762"/>
            <a:ext cx="11430000" cy="4122475"/>
          </a:xfrm>
          <a:prstGeom prst="rect">
            <a:avLst/>
          </a:prstGeom>
        </p:spPr>
        <p:txBody>
          <a:bodyPr>
            <a:spAutoFit/>
          </a:bodyPr>
          <a:lstStyle/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哈尔滨的端午节赛龙舟时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龙舟上发出的阵阵鼓声是由于鼓面的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振动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产生的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鼓声通过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空气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传到观众处。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据说在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18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世纪末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著名作曲家贝多芬在失聪后是用牙齿咬住一根木棍的一端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将另一端顶在钢琴上来听自己演奏的琴声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从而能继续谱写出伟大的音乐作品。贝多芬是利用</a:t>
            </a:r>
            <a:r>
              <a:rPr lang="zh-CN" altLang="zh-CN" sz="2200" u="sng">
                <a:solidFill>
                  <a:srgbClr val="FF00FF"/>
                </a:solidFill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cs typeface="Times New Roman" panose="02020603050405020304" pitchFamily="18" charset="0"/>
              </a:rPr>
              <a:t>　固体传声　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的方式听到琴声的。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在操场上体育课时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总感觉老师的声音没有在教室里听起来响亮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下列说法错误的是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  </a:t>
            </a:r>
            <a:r>
              <a:rPr lang="en-US" altLang="zh-CN" sz="2200">
                <a:solidFill>
                  <a:srgbClr val="FF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)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人耳很难听到与原声相隔小于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0.1 s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的回声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可能是体育老师的声音较小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在操场上老师的声音向周围传开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几乎没有什么反射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  <a:p>
            <a:pPr>
              <a:lnSpc>
                <a:spcPct val="120000"/>
              </a:lnSpc>
              <a:spcAft>
                <a:spcPts val="0"/>
              </a:spcAft>
              <a:tabLst>
                <a:tab pos="1029335" algn="l"/>
                <a:tab pos="1850390" algn="l"/>
                <a:tab pos="2538095" algn="l"/>
                <a:tab pos="3221990" algn="l"/>
              </a:tabLst>
            </a:pP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在教室里老师的声音与回声混在一起</a:t>
            </a:r>
            <a:r>
              <a:rPr lang="en-US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zh-CN" sz="2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变得更加响亮</a:t>
            </a:r>
            <a:endParaRPr lang="zh-CN" altLang="zh-CN" sz="2200">
              <a:solidFill>
                <a:srgbClr val="000000"/>
              </a:solidFill>
              <a:latin typeface="NEU-BZ-S92"/>
              <a:ea typeface="方正书宋_GBK" panose="03000509000000000000" pitchFamily="65" charset="-122"/>
              <a:cs typeface="Times New Roman" panose="02020603050405020304" pitchFamily="18" charset="0"/>
            </a:endParaRPr>
          </a:p>
        </p:txBody>
      </p:sp>
      <p:sp>
        <p:nvSpPr>
          <p:cNvPr id="3" name="矩形 2">
            <a:extLst>
              <a:ext uri="{FF2B5EF4-FFF2-40B4-BE49-F238E27FC236}">
                <a16:creationId xmlns:a16="http://schemas.microsoft.com/office/drawing/2014/main" id="{214E53B2-D793-442D-BF5C-F27B4A111047}"/>
              </a:ext>
            </a:extLst>
          </p:cNvPr>
          <p:cNvSpPr/>
          <p:nvPr/>
        </p:nvSpPr>
        <p:spPr>
          <a:xfrm>
            <a:off x="8568986" y="1579826"/>
            <a:ext cx="606912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4" name="矩形 3">
            <a:extLst>
              <a:ext uri="{FF2B5EF4-FFF2-40B4-BE49-F238E27FC236}">
                <a16:creationId xmlns:a16="http://schemas.microsoft.com/office/drawing/2014/main" id="{64780A66-02A9-4298-BD39-65F1709E9699}"/>
              </a:ext>
            </a:extLst>
          </p:cNvPr>
          <p:cNvSpPr/>
          <p:nvPr/>
        </p:nvSpPr>
        <p:spPr>
          <a:xfrm>
            <a:off x="380999" y="1977578"/>
            <a:ext cx="671623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A1061FE1-2E0F-4BD4-9C89-EF246E3AFA96}"/>
              </a:ext>
            </a:extLst>
          </p:cNvPr>
          <p:cNvSpPr/>
          <p:nvPr/>
        </p:nvSpPr>
        <p:spPr>
          <a:xfrm>
            <a:off x="10163869" y="2785653"/>
            <a:ext cx="1361823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4E990969-7BDA-4CD3-B181-FF5BD41F5971}"/>
              </a:ext>
            </a:extLst>
          </p:cNvPr>
          <p:cNvSpPr/>
          <p:nvPr/>
        </p:nvSpPr>
        <p:spPr>
          <a:xfrm>
            <a:off x="11014475" y="3640348"/>
            <a:ext cx="288000" cy="2880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35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heme/theme1.xml><?xml version="1.0" encoding="utf-8"?>
<a:theme xmlns:a="http://schemas.openxmlformats.org/drawingml/2006/main" name="数学模板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数学模板.potx" id="{A8916DFB-DAB6-4B50-B4E0-6168BC45C61A}" vid="{DD76FE68-A9DF-41BA-A7AD-B0CF016ACBC7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数学模板</Template>
  <TotalTime>96</TotalTime>
  <Words>619</Words>
  <Application>Microsoft Office PowerPoint</Application>
  <PresentationFormat>宽屏</PresentationFormat>
  <Paragraphs>47</Paragraphs>
  <Slides>15</Slides>
  <Notes>0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Adobe 黑体 Std R</vt:lpstr>
      <vt:lpstr>NEU-BZ-S92</vt:lpstr>
      <vt:lpstr>方正书宋_GBK</vt:lpstr>
      <vt:lpstr>黑体</vt:lpstr>
      <vt:lpstr>宋体</vt:lpstr>
      <vt:lpstr>微软雅黑</vt:lpstr>
      <vt:lpstr>Arial</vt:lpstr>
      <vt:lpstr>Calibri</vt:lpstr>
      <vt:lpstr>Calibri Light</vt:lpstr>
      <vt:lpstr>Times New Roman</vt:lpstr>
      <vt:lpstr>数学模板</vt:lpstr>
      <vt:lpstr>Document</vt:lpstr>
      <vt:lpstr>Microsoft Word 文档</vt:lpstr>
      <vt:lpstr>第二章　声现象</vt:lpstr>
      <vt:lpstr>第1节　声音的产生与传播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第二章　声现象</dc:title>
  <dc:creator>SunXueFeng</dc:creator>
  <cp:lastModifiedBy>SunXueFeng</cp:lastModifiedBy>
  <cp:revision>3</cp:revision>
  <dcterms:created xsi:type="dcterms:W3CDTF">2018-07-02T05:27:17Z</dcterms:created>
  <dcterms:modified xsi:type="dcterms:W3CDTF">2018-07-03T02:18:38Z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2052-10.1.0.6173</vt:lpwstr>
  </property>
</Properties>
</file>