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04D38-0193-4304-9455-2240516C8A1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2304;&#25237;&#31295;&#12305;&#12298;&#20840;&#26032;&#20108;&#32423;&#33756;&#21333;&#22411;&#31456;&#33410;&#24335;&#35838;&#20214;&#12299;&#20154;&#25945;&#29256;&#29289;&#29702;&#20843;&#24180;&#32423;&#19979;&#20876;%20&#38472;&#26216;&#26342;\&#31456;&#33410;&#24335;&#35838;&#20214;&#8226;8.9&#8226;%20%20&#20154;&#25945;&#29256;&#29289;&#29702;&#20843;&#24180;&#32423;&#19979;&#20876;%20&#31532;&#20061;&#31456;&#12298;&#21387;&#24378;&#12299;%20&#38472;&#26216;&#26342;\9.6&#22823;&#27668;&#21387;&#21387;&#25153;&#26131;&#25289;&#32592;_&#39640;&#28165;.mp4" TargetMode="Externa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9.gif"/><Relationship Id="rId4" Type="http://schemas.openxmlformats.org/officeDocument/2006/relationships/slide" Target="slide2.xml"/><Relationship Id="rId9" Type="http://schemas.openxmlformats.org/officeDocument/2006/relationships/hyperlink" Target="9.6&#22823;&#27668;&#21387;&#21387;&#25153;&#26131;&#25289;&#32592;_&#39640;&#28165;.mp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jpeg"/><Relationship Id="rId7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2304;&#25237;&#31295;&#12305;&#12298;&#20840;&#26032;&#20108;&#32423;&#33756;&#21333;&#22411;&#31456;&#33410;&#24335;&#35838;&#20214;&#12299;&#20154;&#25945;&#29256;&#29289;&#29702;&#20843;&#24180;&#32423;&#19979;&#20876;%20&#38472;&#26216;&#26342;\&#31456;&#33410;&#24335;&#35838;&#20214;&#8226;8.9&#8226;%20%20&#20154;&#25945;&#29256;&#29289;&#29702;&#20843;&#24180;&#32423;&#19979;&#20876;%20&#31532;&#20061;&#31456;&#12298;&#21387;&#24378;&#12299;%20&#38472;&#26216;&#26342;\9.7&#25176;&#37324;&#25286;&#21033;&#23454;&#39564;_&#39640;&#28165;.avi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4.gif"/><Relationship Id="rId5" Type="http://schemas.openxmlformats.org/officeDocument/2006/relationships/slide" Target="slide2.xml"/><Relationship Id="rId10" Type="http://schemas.openxmlformats.org/officeDocument/2006/relationships/hyperlink" Target="9.7&#25176;&#37324;&#25286;&#21033;&#23454;&#39564;_&#39640;&#28165;.avi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jpeg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6.png"/><Relationship Id="rId4" Type="http://schemas.openxmlformats.org/officeDocument/2006/relationships/image" Target="../media/image21.jpeg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2304;&#25237;&#31295;&#12305;&#12298;&#20840;&#26032;&#20108;&#32423;&#33756;&#21333;&#22411;&#31456;&#33410;&#24335;&#35838;&#20214;&#12299;&#20154;&#25945;&#29256;&#29289;&#29702;&#20843;&#24180;&#32423;&#19979;&#20876;%20&#38472;&#26216;&#26342;\&#31456;&#33410;&#24335;&#35838;&#20214;&#8226;8.9&#8226;%20%20&#20154;&#25945;&#29256;&#29289;&#29702;&#20843;&#24180;&#32423;&#19979;&#20876;%20&#31532;&#20061;&#31456;&#12298;&#21387;&#24378;&#12299;%20&#38472;&#26216;&#26342;\9.8&#22823;&#27668;&#21387;&#25903;&#25345;&#27700;&#26609;_&#26631;&#28165;_.avi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28.gif"/><Relationship Id="rId5" Type="http://schemas.openxmlformats.org/officeDocument/2006/relationships/slide" Target="slide2.xml"/><Relationship Id="rId10" Type="http://schemas.openxmlformats.org/officeDocument/2006/relationships/hyperlink" Target="9.8&#22823;&#27668;&#21387;&#25903;&#25345;&#27700;&#26609;_&#26631;&#28165;_.avi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0.jpe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openxmlformats.org/officeDocument/2006/relationships/image" Target="../media/image6.png"/><Relationship Id="rId5" Type="http://schemas.openxmlformats.org/officeDocument/2006/relationships/image" Target="../media/image32.jpeg"/><Relationship Id="rId10" Type="http://schemas.openxmlformats.org/officeDocument/2006/relationships/slide" Target="slide1.xml"/><Relationship Id="rId4" Type="http://schemas.openxmlformats.org/officeDocument/2006/relationships/image" Target="../media/image31.jpe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4.jpe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5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slide" Target="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2304;&#25237;&#31295;&#12305;&#12298;&#20840;&#26032;&#20108;&#32423;&#33756;&#21333;&#22411;&#31456;&#33410;&#24335;&#35838;&#20214;&#12299;&#20154;&#25945;&#29256;&#29289;&#29702;&#20843;&#24180;&#32423;&#19979;&#20876;%20&#38472;&#26216;&#26342;\&#31456;&#33410;&#24335;&#35838;&#20214;&#8226;8.9&#8226;%20%20&#20154;&#25945;&#29256;&#29289;&#29702;&#20843;&#24180;&#32423;&#19979;&#20876;%20&#31532;&#20061;&#31456;&#12298;&#21387;&#24378;&#12299;%20&#38472;&#26216;&#26342;\9.9&#22823;&#27668;&#21387;&#24378;&#30340;&#24212;&#29992;.avi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slide" Target="slide2.xml"/><Relationship Id="rId10" Type="http://schemas.openxmlformats.org/officeDocument/2006/relationships/hyperlink" Target="9.9&#22823;&#27668;&#21387;&#24378;&#30340;&#24212;&#29992;.avi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9.jpeg"/><Relationship Id="rId7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40.jpe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2.jpeg"/><Relationship Id="rId7" Type="http://schemas.openxmlformats.org/officeDocument/2006/relationships/slide" Target="slide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4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45.jpe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46.jpe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7.jpeg"/><Relationship Id="rId7" Type="http://schemas.openxmlformats.org/officeDocument/2006/relationships/slide" Target="slide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10" Type="http://schemas.openxmlformats.org/officeDocument/2006/relationships/image" Target="../media/image6.png"/><Relationship Id="rId4" Type="http://schemas.openxmlformats.org/officeDocument/2006/relationships/hyperlink" Target="&#27963;&#22622;&#24335;&#25277;&#27700;&#26426;.swf" TargetMode="External"/><Relationship Id="rId9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0.png"/><Relationship Id="rId7" Type="http://schemas.openxmlformats.org/officeDocument/2006/relationships/slide" Target="slide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45.jpeg"/><Relationship Id="rId10" Type="http://schemas.openxmlformats.org/officeDocument/2006/relationships/image" Target="../media/image6.png"/><Relationship Id="rId4" Type="http://schemas.openxmlformats.org/officeDocument/2006/relationships/image" Target="../media/image51.png"/><Relationship Id="rId9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2304;&#25237;&#31295;&#12305;&#12298;&#20840;&#26032;&#20108;&#32423;&#33756;&#21333;&#22411;&#31456;&#33410;&#24335;&#35838;&#20214;&#12299;&#20154;&#25945;&#29256;&#29289;&#29702;&#20843;&#24180;&#32423;&#19979;&#20876;%20&#38472;&#26216;&#26342;\&#31456;&#33410;&#24335;&#35838;&#20214;&#8226;8.9&#8226;%20%20&#20154;&#25945;&#29256;&#29289;&#29702;&#20843;&#24180;&#32423;&#19979;&#20876;%20&#31532;&#20061;&#31456;&#12298;&#21387;&#24378;&#12299;%20&#38472;&#26216;&#26342;\9.4&#35206;&#26479;&#23454;&#39564;_&#26631;&#28165;.avi" TargetMode="Externa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9.gif"/><Relationship Id="rId4" Type="http://schemas.openxmlformats.org/officeDocument/2006/relationships/slide" Target="slide2.xml"/><Relationship Id="rId9" Type="http://schemas.openxmlformats.org/officeDocument/2006/relationships/hyperlink" Target="9.4&#35206;&#26479;&#23454;&#39564;_&#26631;&#28165;.av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emf"/><Relationship Id="rId7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2304;&#25237;&#31295;&#12305;&#12298;&#20840;&#26032;&#20108;&#32423;&#33756;&#21333;&#22411;&#31456;&#33410;&#24335;&#35838;&#20214;&#12299;&#20154;&#25945;&#29256;&#29289;&#29702;&#20843;&#24180;&#32423;&#19979;&#20876;%20&#38472;&#26216;&#26342;\&#31456;&#33410;&#24335;&#35838;&#20214;&#8226;8.9&#8226;%20%20&#20154;&#25945;&#29256;&#29289;&#29702;&#20843;&#24180;&#32423;&#19979;&#20876;%20&#31532;&#20061;&#31456;&#12298;&#21387;&#24378;&#12299;%20&#38472;&#26216;&#26342;\9.5&#39532;&#24503;&#22561;&#21322;&#29699;&#23454;&#39564;.avi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4.gif"/><Relationship Id="rId5" Type="http://schemas.openxmlformats.org/officeDocument/2006/relationships/slide" Target="slide2.xml"/><Relationship Id="rId10" Type="http://schemas.openxmlformats.org/officeDocument/2006/relationships/hyperlink" Target="9.5&#39532;&#24503;&#22561;&#21322;&#29699;&#23454;&#39564;.avi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jpeg"/><Relationship Id="rId7" Type="http://schemas.openxmlformats.org/officeDocument/2006/relationships/slide" Target="slide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.emf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图片 153601" descr="6524FD~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矩形 153602"/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6324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9.3  </a:t>
            </a:r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大 气 压 强</a:t>
            </a:r>
          </a:p>
        </p:txBody>
      </p:sp>
      <p:sp>
        <p:nvSpPr>
          <p:cNvPr id="153604" name="矩形 153603"/>
          <p:cNvSpPr>
            <a:spLocks noChangeArrowheads="1" noChangeShapeType="1" noTextEdit="1"/>
          </p:cNvSpPr>
          <p:nvPr/>
        </p:nvSpPr>
        <p:spPr bwMode="auto">
          <a:xfrm>
            <a:off x="990600" y="5029200"/>
            <a:ext cx="693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四川广安浓溪初中陈晨曦制作</a:t>
            </a:r>
          </a:p>
        </p:txBody>
      </p:sp>
      <p:pic>
        <p:nvPicPr>
          <p:cNvPr id="75780" name="图片 12296" descr="ldpi_1098026_2a1c5d7b6-dca9-4393-b961-9d4537c991f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25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1536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矩形 316417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二、大气压强的测量</a:t>
            </a:r>
          </a:p>
        </p:txBody>
      </p:sp>
      <p:sp>
        <p:nvSpPr>
          <p:cNvPr id="316419" name="矩形 316418"/>
          <p:cNvSpPr>
            <a:spLocks noChangeArrowheads="1"/>
          </p:cNvSpPr>
          <p:nvPr/>
        </p:nvSpPr>
        <p:spPr bwMode="auto">
          <a:xfrm>
            <a:off x="838200" y="1066800"/>
            <a:ext cx="39592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演示  </a:t>
            </a:r>
            <a:r>
              <a:rPr lang="zh-CN" altLang="en-US">
                <a:solidFill>
                  <a:srgbClr val="CC0000"/>
                </a:solidFill>
                <a:ea typeface="黑体" pitchFamily="49" charset="-122"/>
              </a:rPr>
              <a:t>压瘪易拉罐</a:t>
            </a:r>
          </a:p>
        </p:txBody>
      </p:sp>
      <p:sp>
        <p:nvSpPr>
          <p:cNvPr id="316429" name="矩形 316428"/>
          <p:cNvSpPr>
            <a:spLocks noChangeArrowheads="1"/>
          </p:cNvSpPr>
          <p:nvPr/>
        </p:nvSpPr>
        <p:spPr bwMode="auto">
          <a:xfrm>
            <a:off x="685800" y="1447800"/>
            <a:ext cx="7924800" cy="16986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下面，我们再通过一个演示视频来感知通过</a:t>
            </a:r>
            <a:r>
              <a:rPr lang="zh-CN" altLang="en-US" sz="2100">
                <a:solidFill>
                  <a:srgbClr val="003300"/>
                </a:solidFill>
                <a:latin typeface="宋体" pitchFamily="2" charset="-122"/>
              </a:rPr>
              <a:t>大气压强的存在和强大。</a:t>
            </a:r>
          </a:p>
          <a:p>
            <a:pPr>
              <a:lnSpc>
                <a:spcPct val="125000"/>
              </a:lnSpc>
            </a:pPr>
            <a:r>
              <a:rPr lang="zh-CN" altLang="en-US" sz="2100">
                <a:solidFill>
                  <a:srgbClr val="003300"/>
                </a:solidFill>
                <a:latin typeface="宋体" pitchFamily="2" charset="-122"/>
              </a:rPr>
              <a:t>   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在易拉罐内放少量的水，用火加热，沸腾之后把罐口堵住，然后浇上冷水，观察出现的现象。 </a:t>
            </a:r>
          </a:p>
        </p:txBody>
      </p:sp>
      <p:pic>
        <p:nvPicPr>
          <p:cNvPr id="84996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40" name="9.6大气压压扁易拉罐_高清.mp4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1600200" y="3200400"/>
            <a:ext cx="5715000" cy="3214688"/>
          </a:xfrm>
        </p:spPr>
      </p:pic>
      <p:sp>
        <p:nvSpPr>
          <p:cNvPr id="316442" name="Oval 8" descr="0002">
            <a:hlinkClick r:id="rId9" action="ppaction://hlinkfile"/>
          </p:cNvPr>
          <p:cNvSpPr>
            <a:spLocks noChangeArrowheads="1"/>
          </p:cNvSpPr>
          <p:nvPr/>
        </p:nvSpPr>
        <p:spPr bwMode="auto">
          <a:xfrm flipH="1">
            <a:off x="7467600" y="4724400"/>
            <a:ext cx="457200" cy="381000"/>
          </a:xfrm>
          <a:prstGeom prst="ellipse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222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endParaRPr lang="zh-CN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6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6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6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316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440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6440"/>
                </p:tgtEl>
              </p:cMediaNode>
            </p:video>
          </p:childTnLst>
        </p:cTn>
      </p:par>
    </p:tnLst>
    <p:bldLst>
      <p:bldP spid="316419" grpId="0"/>
      <p:bldP spid="3164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矩形 317441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二、大气压强的测量</a:t>
            </a:r>
          </a:p>
        </p:txBody>
      </p:sp>
      <p:sp>
        <p:nvSpPr>
          <p:cNvPr id="86018" name="矩形 317442"/>
          <p:cNvSpPr>
            <a:spLocks noChangeArrowheads="1"/>
          </p:cNvSpPr>
          <p:nvPr/>
        </p:nvSpPr>
        <p:spPr bwMode="auto">
          <a:xfrm>
            <a:off x="838200" y="1066800"/>
            <a:ext cx="39592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演示  </a:t>
            </a:r>
            <a:r>
              <a:rPr lang="zh-CN" altLang="en-US">
                <a:solidFill>
                  <a:srgbClr val="CC0000"/>
                </a:solidFill>
                <a:ea typeface="黑体" pitchFamily="49" charset="-122"/>
              </a:rPr>
              <a:t>压瘪易拉罐</a:t>
            </a:r>
          </a:p>
        </p:txBody>
      </p:sp>
      <p:sp>
        <p:nvSpPr>
          <p:cNvPr id="86019" name="矩形 317443"/>
          <p:cNvSpPr>
            <a:spLocks noChangeArrowheads="1"/>
          </p:cNvSpPr>
          <p:nvPr/>
        </p:nvSpPr>
        <p:spPr bwMode="auto">
          <a:xfrm>
            <a:off x="685800" y="1447800"/>
            <a:ext cx="7924800" cy="16986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下面，我们再通过一个演示视频来感知通过</a:t>
            </a:r>
            <a:r>
              <a:rPr lang="zh-CN" altLang="en-US" sz="2100">
                <a:solidFill>
                  <a:srgbClr val="003300"/>
                </a:solidFill>
                <a:latin typeface="宋体" pitchFamily="2" charset="-122"/>
              </a:rPr>
              <a:t>大气压强的存在和强大。</a:t>
            </a:r>
          </a:p>
          <a:p>
            <a:pPr>
              <a:lnSpc>
                <a:spcPct val="125000"/>
              </a:lnSpc>
            </a:pPr>
            <a:r>
              <a:rPr lang="zh-CN" altLang="en-US" sz="2100">
                <a:solidFill>
                  <a:srgbClr val="003300"/>
                </a:solidFill>
                <a:latin typeface="宋体" pitchFamily="2" charset="-122"/>
              </a:rPr>
              <a:t>   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在易拉罐内放少量的水，用火加热，沸腾之后把罐口堵住，然后浇上冷水，观察出现的现象。 </a:t>
            </a:r>
          </a:p>
        </p:txBody>
      </p:sp>
      <p:sp>
        <p:nvSpPr>
          <p:cNvPr id="317450" name="矩形 317449"/>
          <p:cNvSpPr>
            <a:spLocks noChangeArrowheads="1"/>
          </p:cNvSpPr>
          <p:nvPr/>
        </p:nvSpPr>
        <p:spPr bwMode="auto">
          <a:xfrm>
            <a:off x="533400" y="3124200"/>
            <a:ext cx="8153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思考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</a:rPr>
              <a:t>：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大气压能使塑料片托住水杯中的水，能把易拉罐压瘪，但大气压究竟有多大呢？我们如何才能测出大气压的值呢？</a:t>
            </a:r>
            <a:endParaRPr lang="zh-CN" altLang="en-US" sz="2100" b="0">
              <a:solidFill>
                <a:srgbClr val="0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317456" name="图片 317455" descr="图片1"/>
          <p:cNvPicPr>
            <a:picLocks noChangeAspect="1" noChangeArrowheads="1"/>
          </p:cNvPicPr>
          <p:nvPr/>
        </p:nvPicPr>
        <p:blipFill>
          <a:blip r:embed="rId2" cstate="print"/>
          <a:srcRect t="14322" r="81691" b="22433"/>
          <a:stretch>
            <a:fillRect/>
          </a:stretch>
        </p:blipFill>
        <p:spPr bwMode="auto">
          <a:xfrm>
            <a:off x="533400" y="4191000"/>
            <a:ext cx="2024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7" name="矩形 317456"/>
          <p:cNvSpPr>
            <a:spLocks noChangeArrowheads="1"/>
          </p:cNvSpPr>
          <p:nvPr/>
        </p:nvSpPr>
        <p:spPr bwMode="auto">
          <a:xfrm>
            <a:off x="4800600" y="4343400"/>
            <a:ext cx="3886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       </a:t>
            </a:r>
            <a:r>
              <a:rPr lang="zh-CN" altLang="en-US" sz="2000">
                <a:solidFill>
                  <a:srgbClr val="FF0000"/>
                </a:solidFill>
              </a:rPr>
              <a:t>思路：</a:t>
            </a:r>
            <a:r>
              <a:rPr lang="zh-CN" altLang="en-US" sz="2000">
                <a:solidFill>
                  <a:srgbClr val="000000"/>
                </a:solidFill>
                <a:ea typeface="楷体" pitchFamily="49" charset="-122"/>
              </a:rPr>
              <a:t>在覆杯实验中，大气压可以把纸片上的液体托住，如果能测出大气压托起液柱的最大高度，则液柱产生的压强就等于大气压强。</a:t>
            </a:r>
          </a:p>
        </p:txBody>
      </p:sp>
      <p:pic>
        <p:nvPicPr>
          <p:cNvPr id="317458" name="图片 317457"/>
          <p:cNvPicPr>
            <a:picLocks noChangeAspect="1" noChangeArrowheads="1"/>
          </p:cNvPicPr>
          <p:nvPr/>
        </p:nvPicPr>
        <p:blipFill>
          <a:blip r:embed="rId3" cstate="print"/>
          <a:srcRect l="15874" r="20634"/>
          <a:stretch>
            <a:fillRect/>
          </a:stretch>
        </p:blipFill>
        <p:spPr bwMode="auto">
          <a:xfrm>
            <a:off x="2590800" y="4419600"/>
            <a:ext cx="21336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矩形 318465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二、大气压强的测量</a:t>
            </a:r>
          </a:p>
        </p:txBody>
      </p:sp>
      <p:sp>
        <p:nvSpPr>
          <p:cNvPr id="87042" name="文本框 318472"/>
          <p:cNvSpPr txBox="1">
            <a:spLocks noChangeArrowheads="1"/>
          </p:cNvSpPr>
          <p:nvPr/>
        </p:nvSpPr>
        <p:spPr bwMode="auto">
          <a:xfrm>
            <a:off x="990600" y="990600"/>
            <a:ext cx="34559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托里拆利实验</a:t>
            </a:r>
          </a:p>
        </p:txBody>
      </p:sp>
      <p:sp>
        <p:nvSpPr>
          <p:cNvPr id="318474" name="矩形 318473"/>
          <p:cNvSpPr>
            <a:spLocks noChangeArrowheads="1"/>
          </p:cNvSpPr>
          <p:nvPr/>
        </p:nvSpPr>
        <p:spPr bwMode="auto">
          <a:xfrm>
            <a:off x="609600" y="1447800"/>
            <a:ext cx="61722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300">
                <a:solidFill>
                  <a:srgbClr val="0000CC"/>
                </a:solidFill>
              </a:rPr>
              <a:t>       </a:t>
            </a:r>
            <a:r>
              <a:rPr lang="zh-CN" altLang="en-US">
                <a:solidFill>
                  <a:schemeClr val="tx1"/>
                </a:solidFill>
              </a:rPr>
              <a:t>世界上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最早测定大气压的值的是意大利科学家托里拆利。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1642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年，科学家托里拆利提出大</a:t>
            </a:r>
          </a:p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气会产生压强，并测定了大气压强的值。</a:t>
            </a:r>
            <a:r>
              <a:rPr lang="zh-CN" altLang="en-US" sz="2300" b="0">
                <a:solidFill>
                  <a:schemeClr val="tx1"/>
                </a:solidFill>
                <a:latin typeface="宋体" pitchFamily="2" charset="-122"/>
              </a:rPr>
              <a:t> </a:t>
            </a:r>
          </a:p>
        </p:txBody>
      </p:sp>
      <p:pic>
        <p:nvPicPr>
          <p:cNvPr id="318480" name="图片 318479" descr="s_bk_50fbe85b1e3d0f5c9242c4c215687a6e_E6oA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219200"/>
            <a:ext cx="1685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81" name="图片 318480" descr="c2bce203e165939bd43f7c10"/>
          <p:cNvPicPr>
            <a:picLocks noChangeAspect="1" noChangeArrowheads="1"/>
          </p:cNvPicPr>
          <p:nvPr/>
        </p:nvPicPr>
        <p:blipFill>
          <a:blip r:embed="rId3" cstate="print"/>
          <a:srcRect l="20653" r="39130"/>
          <a:stretch>
            <a:fillRect/>
          </a:stretch>
        </p:blipFill>
        <p:spPr bwMode="auto">
          <a:xfrm>
            <a:off x="609600" y="3200400"/>
            <a:ext cx="28194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82" name="矩形 318481"/>
          <p:cNvSpPr>
            <a:spLocks noChangeArrowheads="1"/>
          </p:cNvSpPr>
          <p:nvPr/>
        </p:nvSpPr>
        <p:spPr bwMode="auto">
          <a:xfrm>
            <a:off x="3657600" y="3352800"/>
            <a:ext cx="5029200" cy="2814638"/>
          </a:xfrm>
          <a:prstGeom prst="rect">
            <a:avLst/>
          </a:prstGeom>
          <a:noFill/>
          <a:ln w="15875">
            <a:solidFill>
              <a:srgbClr val="80008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如左图所示，在长约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米、一端封闭的玻璃管内灌满水银，排出空气，用手指将管口堵住，然后倒插在水银槽中，放开手指，管内的水银液面下降到一定高度就不再下降，此时管内外水银面高度差约为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76cm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。逐渐倾斜玻璃管，发现管内水银柱的竖直高度不变。</a:t>
            </a:r>
            <a:r>
              <a:rPr lang="zh-CN" altLang="en-US" sz="2100" b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</a:t>
            </a:r>
          </a:p>
        </p:txBody>
      </p:sp>
      <p:pic>
        <p:nvPicPr>
          <p:cNvPr id="87047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4" grpId="0"/>
      <p:bldP spid="3184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矩形 320513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二、大气压强的测量</a:t>
            </a:r>
          </a:p>
        </p:txBody>
      </p:sp>
      <p:sp>
        <p:nvSpPr>
          <p:cNvPr id="88066" name="文本框 320514"/>
          <p:cNvSpPr txBox="1">
            <a:spLocks noChangeArrowheads="1"/>
          </p:cNvSpPr>
          <p:nvPr/>
        </p:nvSpPr>
        <p:spPr bwMode="auto">
          <a:xfrm>
            <a:off x="990600" y="990600"/>
            <a:ext cx="34559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托里拆利实验</a:t>
            </a:r>
          </a:p>
        </p:txBody>
      </p:sp>
      <p:sp>
        <p:nvSpPr>
          <p:cNvPr id="88067" name="矩形 320515"/>
          <p:cNvSpPr>
            <a:spLocks noChangeArrowheads="1"/>
          </p:cNvSpPr>
          <p:nvPr/>
        </p:nvSpPr>
        <p:spPr bwMode="auto">
          <a:xfrm>
            <a:off x="609600" y="1447800"/>
            <a:ext cx="61722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300">
                <a:solidFill>
                  <a:srgbClr val="0000CC"/>
                </a:solidFill>
              </a:rPr>
              <a:t>       </a:t>
            </a:r>
            <a:r>
              <a:rPr lang="zh-CN" altLang="en-US">
                <a:solidFill>
                  <a:schemeClr val="tx1"/>
                </a:solidFill>
              </a:rPr>
              <a:t>世界上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最早测定大气压的值的是意大利科学家托里拆利。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1642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年，科学家托里拆利提出大</a:t>
            </a:r>
          </a:p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气会产生压强，并测定了大气压强的值。</a:t>
            </a:r>
            <a:r>
              <a:rPr lang="zh-CN" altLang="en-US" sz="2300" b="0">
                <a:solidFill>
                  <a:schemeClr val="tx1"/>
                </a:solidFill>
                <a:latin typeface="宋体" pitchFamily="2" charset="-122"/>
              </a:rPr>
              <a:t> </a:t>
            </a:r>
          </a:p>
        </p:txBody>
      </p:sp>
      <p:pic>
        <p:nvPicPr>
          <p:cNvPr id="88068" name="图片 320516" descr="s_bk_50fbe85b1e3d0f5c9242c4c215687a6e_E6oA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219200"/>
            <a:ext cx="1685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30" name="矩形 320529"/>
          <p:cNvSpPr>
            <a:spLocks noChangeArrowheads="1" noChangeShapeType="1" noTextEdit="1"/>
          </p:cNvSpPr>
          <p:nvPr/>
        </p:nvSpPr>
        <p:spPr bwMode="auto">
          <a:xfrm rot="5400000">
            <a:off x="381000" y="4267200"/>
            <a:ext cx="1828800" cy="4572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进行实验</a:t>
            </a:r>
          </a:p>
        </p:txBody>
      </p:sp>
      <p:pic>
        <p:nvPicPr>
          <p:cNvPr id="88070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36" name="9.7托里拆利实验_高清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1981200" y="3048000"/>
            <a:ext cx="4495800" cy="3371850"/>
          </a:xfrm>
        </p:spPr>
      </p:pic>
      <p:sp>
        <p:nvSpPr>
          <p:cNvPr id="320538" name="Oval 8" descr="0002">
            <a:hlinkClick r:id="rId10"/>
          </p:cNvPr>
          <p:cNvSpPr>
            <a:spLocks noChangeArrowheads="1"/>
          </p:cNvSpPr>
          <p:nvPr/>
        </p:nvSpPr>
        <p:spPr bwMode="auto">
          <a:xfrm rot="10165" flipH="1">
            <a:off x="6781800" y="4572000"/>
            <a:ext cx="381000" cy="381000"/>
          </a:xfrm>
          <a:prstGeom prst="ellipse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222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endParaRPr lang="zh-CN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0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20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536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0536"/>
                </p:tgtEl>
              </p:cMediaNode>
            </p:video>
          </p:childTnLst>
        </p:cTn>
      </p:par>
    </p:tnLst>
    <p:bldLst>
      <p:bldP spid="320530" grpId="0" animBg="1"/>
      <p:bldP spid="3205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矩形 321537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二、大气压强的测量</a:t>
            </a:r>
          </a:p>
        </p:txBody>
      </p:sp>
      <p:sp>
        <p:nvSpPr>
          <p:cNvPr id="89090" name="文本框 321538"/>
          <p:cNvSpPr txBox="1">
            <a:spLocks noChangeArrowheads="1"/>
          </p:cNvSpPr>
          <p:nvPr/>
        </p:nvSpPr>
        <p:spPr bwMode="auto">
          <a:xfrm>
            <a:off x="990600" y="990600"/>
            <a:ext cx="34559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托里拆利实验</a:t>
            </a:r>
          </a:p>
        </p:txBody>
      </p:sp>
      <p:pic>
        <p:nvPicPr>
          <p:cNvPr id="321548" name="图片 321547" descr="c2bce203e165939bd43f7c10"/>
          <p:cNvPicPr>
            <a:picLocks noChangeAspect="1" noChangeArrowheads="1"/>
          </p:cNvPicPr>
          <p:nvPr/>
        </p:nvPicPr>
        <p:blipFill>
          <a:blip r:embed="rId2" cstate="print"/>
          <a:srcRect l="20653" r="39130"/>
          <a:stretch>
            <a:fillRect/>
          </a:stretch>
        </p:blipFill>
        <p:spPr bwMode="auto">
          <a:xfrm>
            <a:off x="838200" y="2819400"/>
            <a:ext cx="24796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49" name="矩形 321548"/>
          <p:cNvSpPr>
            <a:spLocks noChangeArrowheads="1"/>
          </p:cNvSpPr>
          <p:nvPr/>
        </p:nvSpPr>
        <p:spPr bwMode="auto">
          <a:xfrm>
            <a:off x="838200" y="1371600"/>
            <a:ext cx="77724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3350">
              <a:lnSpc>
                <a:spcPct val="125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 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在托里拆利实验中，玻璃管内水银面的上方是真空，管外水银面的上方是空气，因此，是大气压支持着管内 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760mm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高的汞柱，也就是说，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大气压等于管内</a:t>
            </a:r>
            <a:r>
              <a:rPr lang="en-US" altLang="zh-CN" sz="2000">
                <a:solidFill>
                  <a:srgbClr val="FF0000"/>
                </a:solidFill>
                <a:latin typeface="宋体" pitchFamily="2" charset="-122"/>
              </a:rPr>
              <a:t>760mm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高的汞柱产生的压强。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321552" name="矩形 321551"/>
          <p:cNvSpPr>
            <a:spLocks noChangeArrowheads="1"/>
          </p:cNvSpPr>
          <p:nvPr/>
        </p:nvSpPr>
        <p:spPr bwMode="auto">
          <a:xfrm>
            <a:off x="3429000" y="2743200"/>
            <a:ext cx="510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FF0000"/>
                </a:solidFill>
                <a:latin typeface="宋体" pitchFamily="2" charset="-122"/>
              </a:rPr>
              <a:t>   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思考：</a:t>
            </a:r>
            <a:r>
              <a:rPr lang="zh-CN" altLang="zh-CN" sz="2000">
                <a:solidFill>
                  <a:srgbClr val="FF0000"/>
                </a:solidFill>
              </a:rPr>
              <a:t>①</a:t>
            </a:r>
            <a:r>
              <a:rPr lang="zh-CN" altLang="en-US" sz="2000">
                <a:solidFill>
                  <a:srgbClr val="FF0000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如果改用粗一些或细一些的玻璃管，会影响结果吗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? 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如果在槽内再加一些水银，会影响结果吗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? </a:t>
            </a:r>
          </a:p>
        </p:txBody>
      </p:sp>
      <p:sp>
        <p:nvSpPr>
          <p:cNvPr id="321553" name="矩形 321552"/>
          <p:cNvSpPr>
            <a:spLocks noChangeArrowheads="1"/>
          </p:cNvSpPr>
          <p:nvPr/>
        </p:nvSpPr>
        <p:spPr bwMode="auto">
          <a:xfrm>
            <a:off x="3581400" y="3962400"/>
            <a:ext cx="4953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000">
                <a:solidFill>
                  <a:srgbClr val="3366CC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不会，因为液柱的高度与管子的粗细无关；不会。 </a:t>
            </a:r>
          </a:p>
        </p:txBody>
      </p:sp>
      <p:sp>
        <p:nvSpPr>
          <p:cNvPr id="321554" name="矩形 321553"/>
          <p:cNvSpPr>
            <a:spLocks noChangeArrowheads="1"/>
          </p:cNvSpPr>
          <p:nvPr/>
        </p:nvSpPr>
        <p:spPr bwMode="auto">
          <a:xfrm>
            <a:off x="3657600" y="4800600"/>
            <a:ext cx="541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zh-CN">
                <a:solidFill>
                  <a:srgbClr val="FF0000"/>
                </a:solidFill>
              </a:rPr>
              <a:t>②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如果漏进去一些空气，会影响结果吗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? </a:t>
            </a:r>
          </a:p>
        </p:txBody>
      </p:sp>
      <p:sp>
        <p:nvSpPr>
          <p:cNvPr id="321555" name="矩形 321554"/>
          <p:cNvSpPr>
            <a:spLocks noChangeArrowheads="1"/>
          </p:cNvSpPr>
          <p:nvPr/>
        </p:nvSpPr>
        <p:spPr bwMode="auto">
          <a:xfrm>
            <a:off x="3733800" y="52578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zh-CN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0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会，因为气压差发生了变化。 </a:t>
            </a:r>
            <a:endParaRPr lang="zh-CN" altLang="en-US" sz="2000" b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1556" name="Text Box 4"/>
          <p:cNvSpPr txBox="1">
            <a:spLocks noChangeArrowheads="1"/>
          </p:cNvSpPr>
          <p:nvPr/>
        </p:nvSpPr>
        <p:spPr bwMode="auto">
          <a:xfrm>
            <a:off x="838200" y="5638800"/>
            <a:ext cx="78486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solidFill>
                  <a:srgbClr val="FF0000"/>
                </a:solidFill>
              </a:rPr>
              <a:t>③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如果外界大气压变了，水银柱的高度是否变化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?</a:t>
            </a:r>
          </a:p>
        </p:txBody>
      </p:sp>
      <p:sp>
        <p:nvSpPr>
          <p:cNvPr id="321557" name="Text Box 61"/>
          <p:cNvSpPr txBox="1">
            <a:spLocks noChangeArrowheads="1"/>
          </p:cNvSpPr>
          <p:nvPr/>
        </p:nvSpPr>
        <p:spPr bwMode="auto">
          <a:xfrm>
            <a:off x="2133600" y="6096000"/>
            <a:ext cx="5257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>
                <a:solidFill>
                  <a:srgbClr val="0000CC"/>
                </a:solidFill>
                <a:latin typeface="宋体" pitchFamily="2" charset="-122"/>
              </a:rPr>
              <a:t>由</a:t>
            </a:r>
            <a:r>
              <a:rPr lang="en-US" altLang="zh-CN" sz="2000">
                <a:solidFill>
                  <a:srgbClr val="0000CC"/>
                </a:solidFill>
                <a:latin typeface="宋体" pitchFamily="2" charset="-122"/>
              </a:rPr>
              <a:t>P</a:t>
            </a:r>
            <a:r>
              <a:rPr lang="zh-CN" altLang="en-US" sz="2000" baseline="-25000">
                <a:solidFill>
                  <a:srgbClr val="0000CC"/>
                </a:solidFill>
                <a:latin typeface="宋体" pitchFamily="2" charset="-122"/>
              </a:rPr>
              <a:t>大气</a:t>
            </a:r>
            <a:r>
              <a:rPr lang="en-US" altLang="el-GR" sz="2000">
                <a:solidFill>
                  <a:srgbClr val="0000CC"/>
                </a:solidFill>
                <a:latin typeface="宋体" pitchFamily="2" charset="-122"/>
              </a:rPr>
              <a:t>＝</a:t>
            </a:r>
            <a:r>
              <a:rPr lang="en-US" altLang="zh-CN" sz="2000">
                <a:solidFill>
                  <a:srgbClr val="0000CC"/>
                </a:solidFill>
                <a:latin typeface="宋体" pitchFamily="2" charset="-122"/>
              </a:rPr>
              <a:t>P</a:t>
            </a:r>
            <a:r>
              <a:rPr lang="zh-CN" altLang="en-US" sz="2000" baseline="-25000">
                <a:solidFill>
                  <a:srgbClr val="0000CC"/>
                </a:solidFill>
                <a:latin typeface="宋体" pitchFamily="2" charset="-122"/>
              </a:rPr>
              <a:t>水银</a:t>
            </a:r>
            <a:r>
              <a:rPr lang="en-US" altLang="el-GR" sz="2000">
                <a:solidFill>
                  <a:srgbClr val="0000CC"/>
                </a:solidFill>
                <a:latin typeface="宋体" pitchFamily="2" charset="-122"/>
              </a:rPr>
              <a:t>＝</a:t>
            </a:r>
            <a:r>
              <a:rPr lang="el-GR" altLang="zh-CN" sz="200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ρ</a:t>
            </a:r>
            <a:r>
              <a:rPr lang="en-US" altLang="zh-CN" sz="2000">
                <a:solidFill>
                  <a:srgbClr val="0000CC"/>
                </a:solidFill>
                <a:latin typeface="宋体" pitchFamily="2" charset="-122"/>
              </a:rPr>
              <a:t>gh</a:t>
            </a:r>
            <a:r>
              <a:rPr lang="zh-CN" altLang="en-US" sz="2000">
                <a:solidFill>
                  <a:srgbClr val="0000CC"/>
                </a:solidFill>
                <a:latin typeface="宋体" pitchFamily="2" charset="-122"/>
              </a:rPr>
              <a:t>可知，会变化。</a:t>
            </a:r>
            <a:endParaRPr lang="zh-CN" altLang="el-GR" sz="2000">
              <a:solidFill>
                <a:srgbClr val="0000CC"/>
              </a:solidFill>
              <a:latin typeface="宋体" pitchFamily="2" charset="-122"/>
              <a:cs typeface="Times New Roman" pitchFamily="18" charset="0"/>
            </a:endParaRPr>
          </a:p>
        </p:txBody>
      </p:sp>
      <p:pic>
        <p:nvPicPr>
          <p:cNvPr id="89099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0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9" grpId="0"/>
      <p:bldP spid="321552" grpId="0"/>
      <p:bldP spid="321553" grpId="0"/>
      <p:bldP spid="321554" grpId="0"/>
      <p:bldP spid="321555" grpId="0"/>
      <p:bldP spid="3215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矩形 323585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二、大气压强的测量</a:t>
            </a:r>
          </a:p>
        </p:txBody>
      </p:sp>
      <p:sp>
        <p:nvSpPr>
          <p:cNvPr id="90114" name="文本框 323586"/>
          <p:cNvSpPr txBox="1">
            <a:spLocks noChangeArrowheads="1"/>
          </p:cNvSpPr>
          <p:nvPr/>
        </p:nvSpPr>
        <p:spPr bwMode="auto">
          <a:xfrm>
            <a:off x="990600" y="990600"/>
            <a:ext cx="34559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托里拆利实验</a:t>
            </a:r>
          </a:p>
        </p:txBody>
      </p:sp>
      <p:sp>
        <p:nvSpPr>
          <p:cNvPr id="90115" name="矩形 323588"/>
          <p:cNvSpPr>
            <a:spLocks noChangeArrowheads="1"/>
          </p:cNvSpPr>
          <p:nvPr/>
        </p:nvSpPr>
        <p:spPr bwMode="auto">
          <a:xfrm>
            <a:off x="838200" y="1371600"/>
            <a:ext cx="77724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3350">
              <a:lnSpc>
                <a:spcPct val="125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 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在托里拆利实验中，玻璃管内水银面的上方是真空，管外水银面的上方是空气，因此，是大气压支持着管内 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760mm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高的汞柱，也就是说，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大气压等于管内</a:t>
            </a:r>
            <a:r>
              <a:rPr lang="en-US" altLang="zh-CN" sz="2000">
                <a:solidFill>
                  <a:srgbClr val="FF0000"/>
                </a:solidFill>
                <a:latin typeface="宋体" pitchFamily="2" charset="-122"/>
              </a:rPr>
              <a:t>760mm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高的汞柱产生的压强。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323597" name="TextBox 18"/>
          <p:cNvSpPr txBox="1">
            <a:spLocks noChangeArrowheads="1"/>
          </p:cNvSpPr>
          <p:nvPr/>
        </p:nvSpPr>
        <p:spPr bwMode="auto">
          <a:xfrm>
            <a:off x="990600" y="2667000"/>
            <a:ext cx="34559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．大气压的数值 </a:t>
            </a:r>
          </a:p>
        </p:txBody>
      </p:sp>
      <p:sp>
        <p:nvSpPr>
          <p:cNvPr id="323598" name="Text Box 8"/>
          <p:cNvSpPr txBox="1">
            <a:spLocks noChangeArrowheads="1"/>
          </p:cNvSpPr>
          <p:nvPr/>
        </p:nvSpPr>
        <p:spPr bwMode="auto">
          <a:xfrm>
            <a:off x="1371600" y="3124200"/>
            <a:ext cx="2160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zh-CN" altLang="en-US" baseline="-25000">
                <a:solidFill>
                  <a:schemeClr val="tx1"/>
                </a:solidFill>
                <a:latin typeface="Times New Roman" pitchFamily="18" charset="0"/>
              </a:rPr>
              <a:t>大气 </a:t>
            </a:r>
            <a:r>
              <a:rPr lang="en-US" altLang="en-US">
                <a:solidFill>
                  <a:schemeClr val="tx1"/>
                </a:solidFill>
              </a:rPr>
              <a:t>＝</a:t>
            </a:r>
            <a:r>
              <a:rPr lang="zh-CN" altLang="en-US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i="1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zh-CN" altLang="en-US" baseline="-25000">
                <a:solidFill>
                  <a:schemeClr val="tx1"/>
                </a:solidFill>
                <a:latin typeface="Times New Roman" pitchFamily="18" charset="0"/>
              </a:rPr>
              <a:t>水银</a:t>
            </a:r>
          </a:p>
        </p:txBody>
      </p:sp>
      <p:sp>
        <p:nvSpPr>
          <p:cNvPr id="323599" name="Text Box 5"/>
          <p:cNvSpPr txBox="1">
            <a:spLocks noChangeArrowheads="1"/>
          </p:cNvSpPr>
          <p:nvPr/>
        </p:nvSpPr>
        <p:spPr bwMode="auto">
          <a:xfrm>
            <a:off x="2895600" y="3124200"/>
            <a:ext cx="2362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i="1">
                <a:solidFill>
                  <a:schemeClr val="tx1"/>
                </a:solidFill>
              </a:rPr>
              <a:t>＝</a:t>
            </a:r>
            <a:r>
              <a:rPr lang="en-US" altLang="zh-CN" i="1">
                <a:solidFill>
                  <a:schemeClr val="tx1"/>
                </a:solidFill>
                <a:ea typeface="DFKai-SB" pitchFamily="65" charset="-120"/>
              </a:rPr>
              <a:t>ρ</a:t>
            </a:r>
            <a:r>
              <a:rPr lang="zh-CN" altLang="en-US" baseline="-25000">
                <a:solidFill>
                  <a:schemeClr val="tx1"/>
                </a:solidFill>
                <a:latin typeface="Times New Roman" pitchFamily="18" charset="0"/>
              </a:rPr>
              <a:t>水银</a:t>
            </a:r>
            <a:r>
              <a:rPr lang="zh-CN" altLang="en-US" i="1" baseline="-25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i="1">
                <a:solidFill>
                  <a:schemeClr val="tx1"/>
                </a:solidFill>
                <a:latin typeface="Times New Roman" pitchFamily="18" charset="0"/>
              </a:rPr>
              <a:t>gh</a:t>
            </a:r>
          </a:p>
        </p:txBody>
      </p:sp>
      <p:sp>
        <p:nvSpPr>
          <p:cNvPr id="323600" name="Text Box 6"/>
          <p:cNvSpPr txBox="1">
            <a:spLocks noChangeArrowheads="1"/>
          </p:cNvSpPr>
          <p:nvPr/>
        </p:nvSpPr>
        <p:spPr bwMode="auto">
          <a:xfrm>
            <a:off x="1371600" y="3657600"/>
            <a:ext cx="6119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＝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13.6×10</a:t>
            </a:r>
            <a:r>
              <a:rPr lang="en-US" altLang="zh-CN" baseline="30000">
                <a:solidFill>
                  <a:schemeClr val="tx1"/>
                </a:solidFill>
                <a:latin typeface="宋体" pitchFamily="2" charset="-122"/>
              </a:rPr>
              <a:t>3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kg/m</a:t>
            </a:r>
            <a:r>
              <a:rPr lang="en-US" altLang="zh-CN" baseline="30000">
                <a:solidFill>
                  <a:schemeClr val="tx1"/>
                </a:solidFill>
                <a:latin typeface="宋体" pitchFamily="2" charset="-122"/>
              </a:rPr>
              <a:t>3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×9.8N/kg×0.76m</a:t>
            </a:r>
          </a:p>
        </p:txBody>
      </p:sp>
      <p:sp>
        <p:nvSpPr>
          <p:cNvPr id="323601" name="Text Box 7"/>
          <p:cNvSpPr txBox="1">
            <a:spLocks noChangeArrowheads="1"/>
          </p:cNvSpPr>
          <p:nvPr/>
        </p:nvSpPr>
        <p:spPr bwMode="auto">
          <a:xfrm>
            <a:off x="1371600" y="4038600"/>
            <a:ext cx="3124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＝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1.013×10</a:t>
            </a:r>
            <a:r>
              <a:rPr lang="en-US" altLang="zh-CN" baseline="30000">
                <a:solidFill>
                  <a:schemeClr val="tx1"/>
                </a:solidFill>
                <a:latin typeface="宋体" pitchFamily="2" charset="-122"/>
              </a:rPr>
              <a:t>5 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Pa</a:t>
            </a:r>
          </a:p>
        </p:txBody>
      </p:sp>
      <p:sp>
        <p:nvSpPr>
          <p:cNvPr id="323602" name="矩形 323601"/>
          <p:cNvSpPr>
            <a:spLocks noChangeArrowheads="1"/>
          </p:cNvSpPr>
          <p:nvPr/>
        </p:nvSpPr>
        <p:spPr bwMode="auto">
          <a:xfrm>
            <a:off x="685800" y="4419600"/>
            <a:ext cx="7848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由于大气压的值是不固定的，我们通常把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托里拆利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通过水银柱实验测得</a:t>
            </a: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760mm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汞柱大气压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叫做</a:t>
            </a:r>
            <a:r>
              <a:rPr lang="zh-CN" altLang="en-US" sz="2100">
                <a:solidFill>
                  <a:srgbClr val="0000FF"/>
                </a:solidFill>
                <a:latin typeface="宋体" pitchFamily="2" charset="-122"/>
              </a:rPr>
              <a:t>标准大气压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。</a:t>
            </a:r>
          </a:p>
        </p:txBody>
      </p:sp>
      <p:sp>
        <p:nvSpPr>
          <p:cNvPr id="323604" name="TextBox 20" descr="新闻纸"/>
          <p:cNvSpPr txBox="1">
            <a:spLocks noChangeArrowheads="1"/>
          </p:cNvSpPr>
          <p:nvPr/>
        </p:nvSpPr>
        <p:spPr bwMode="auto">
          <a:xfrm>
            <a:off x="990600" y="6019800"/>
            <a:ext cx="6324600" cy="4127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100">
                <a:solidFill>
                  <a:schemeClr val="hlink"/>
                </a:solidFill>
                <a:latin typeface="宋体" pitchFamily="2" charset="-122"/>
              </a:rPr>
              <a:t>粗略计算时，标准大气压可取为</a:t>
            </a:r>
            <a:r>
              <a:rPr lang="en-US" altLang="en-US" sz="2100">
                <a:solidFill>
                  <a:schemeClr val="hlink"/>
                </a:solidFill>
                <a:latin typeface="宋体" pitchFamily="2" charset="-122"/>
              </a:rPr>
              <a:t>1×</a:t>
            </a:r>
            <a:r>
              <a:rPr lang="en-US" altLang="zh-CN" sz="2100">
                <a:solidFill>
                  <a:schemeClr val="hlink"/>
                </a:solidFill>
                <a:latin typeface="宋体" pitchFamily="2" charset="-122"/>
              </a:rPr>
              <a:t>10</a:t>
            </a:r>
            <a:r>
              <a:rPr lang="en-US" altLang="zh-CN" sz="2100" baseline="30000">
                <a:solidFill>
                  <a:schemeClr val="hlink"/>
                </a:solidFill>
                <a:latin typeface="宋体" pitchFamily="2" charset="-122"/>
              </a:rPr>
              <a:t>5</a:t>
            </a:r>
            <a:r>
              <a:rPr lang="en-US" altLang="zh-CN" sz="2100">
                <a:solidFill>
                  <a:schemeClr val="hlink"/>
                </a:solidFill>
                <a:latin typeface="宋体" pitchFamily="2" charset="-122"/>
              </a:rPr>
              <a:t> Pa</a:t>
            </a:r>
          </a:p>
        </p:txBody>
      </p:sp>
      <p:pic>
        <p:nvPicPr>
          <p:cNvPr id="90123" name="图片 323604" descr="s_bk_50fbe85b1e3d0f5c9242c4c215687a6e_E6oA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590800"/>
            <a:ext cx="1685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606" name="矩形 323605" descr="羊皮纸"/>
          <p:cNvSpPr>
            <a:spLocks noChangeArrowheads="1"/>
          </p:cNvSpPr>
          <p:nvPr/>
        </p:nvSpPr>
        <p:spPr bwMode="auto">
          <a:xfrm>
            <a:off x="3505200" y="2743200"/>
            <a:ext cx="2362200" cy="4064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>
                <a:solidFill>
                  <a:srgbClr val="336600"/>
                </a:solidFill>
              </a:rPr>
              <a:t>约为</a:t>
            </a:r>
            <a:r>
              <a:rPr lang="en-US" altLang="en-US" sz="2000">
                <a:solidFill>
                  <a:srgbClr val="336600"/>
                </a:solidFill>
              </a:rPr>
              <a:t>1×</a:t>
            </a:r>
            <a:r>
              <a:rPr lang="en-US" altLang="zh-CN" sz="2000">
                <a:solidFill>
                  <a:srgbClr val="336600"/>
                </a:solidFill>
              </a:rPr>
              <a:t>10</a:t>
            </a:r>
            <a:r>
              <a:rPr lang="en-US" altLang="zh-CN" sz="2000" baseline="30000">
                <a:solidFill>
                  <a:srgbClr val="336600"/>
                </a:solidFill>
              </a:rPr>
              <a:t>5</a:t>
            </a:r>
            <a:r>
              <a:rPr lang="en-US" altLang="zh-CN" sz="2000">
                <a:solidFill>
                  <a:srgbClr val="336600"/>
                </a:solidFill>
              </a:rPr>
              <a:t> Pa</a:t>
            </a:r>
          </a:p>
        </p:txBody>
      </p:sp>
      <p:pic>
        <p:nvPicPr>
          <p:cNvPr id="90125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6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7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610" name="TextBox 8" descr="绿色大理石"/>
          <p:cNvSpPr>
            <a:spLocks noChangeArrowheads="1"/>
          </p:cNvSpPr>
          <p:nvPr/>
        </p:nvSpPr>
        <p:spPr bwMode="auto">
          <a:xfrm>
            <a:off x="2133600" y="5410200"/>
            <a:ext cx="4716463" cy="509588"/>
          </a:xfrm>
          <a:prstGeom prst="roundRect">
            <a:avLst>
              <a:gd name="adj" fmla="val 16667"/>
            </a:avLst>
          </a:prstGeom>
          <a:blipFill dpi="0" rotWithShape="1">
            <a:blip r:embed="rId11" cstate="print"/>
            <a:srcRect/>
            <a:tile tx="0" ty="0" sx="100000" sy="100000" flip="none" algn="tl"/>
          </a:blipFill>
          <a:ln w="9525">
            <a:solidFill>
              <a:srgbClr val="F7964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标准大气压 </a:t>
            </a:r>
            <a:r>
              <a:rPr lang="en-US" altLang="zh-CN"/>
              <a:t>p0</a:t>
            </a:r>
            <a:r>
              <a:rPr lang="zh-CN" altLang="en-US" b="0"/>
              <a:t>＝</a:t>
            </a:r>
            <a:r>
              <a:rPr lang="en-US" altLang="zh-CN"/>
              <a:t>1.013×105 Pa</a:t>
            </a:r>
            <a:endParaRPr lang="en-US" altLang="zh-CN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3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3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7" grpId="0"/>
      <p:bldP spid="323598" grpId="0"/>
      <p:bldP spid="323600" grpId="0"/>
      <p:bldP spid="323602" grpId="0"/>
      <p:bldP spid="323604" grpId="0" animBg="1"/>
      <p:bldP spid="323606" grpId="0" animBg="1"/>
      <p:bldP spid="3236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矩形 326657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二、大气压强的测量</a:t>
            </a:r>
          </a:p>
        </p:txBody>
      </p:sp>
      <p:sp>
        <p:nvSpPr>
          <p:cNvPr id="91138" name="文本框 326658"/>
          <p:cNvSpPr txBox="1">
            <a:spLocks noChangeArrowheads="1"/>
          </p:cNvSpPr>
          <p:nvPr/>
        </p:nvSpPr>
        <p:spPr bwMode="auto">
          <a:xfrm>
            <a:off x="990600" y="990600"/>
            <a:ext cx="34559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托里拆利实验</a:t>
            </a:r>
          </a:p>
        </p:txBody>
      </p:sp>
      <p:sp>
        <p:nvSpPr>
          <p:cNvPr id="91139" name="矩形 326659"/>
          <p:cNvSpPr>
            <a:spLocks noChangeArrowheads="1"/>
          </p:cNvSpPr>
          <p:nvPr/>
        </p:nvSpPr>
        <p:spPr bwMode="auto">
          <a:xfrm>
            <a:off x="838200" y="1371600"/>
            <a:ext cx="77724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33350">
              <a:lnSpc>
                <a:spcPct val="125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 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在托里拆利实验中，玻璃管内水银面的上方是真空，管外水银面的上方是空气，因此，是大气压支持着管内 </a:t>
            </a:r>
            <a:r>
              <a:rPr lang="en-US" altLang="zh-CN" sz="2000">
                <a:solidFill>
                  <a:schemeClr val="tx1"/>
                </a:solidFill>
                <a:latin typeface="宋体" pitchFamily="2" charset="-122"/>
              </a:rPr>
              <a:t>760mm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高的汞柱，也就是说，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大气压等于管内</a:t>
            </a:r>
            <a:r>
              <a:rPr lang="en-US" altLang="zh-CN" sz="2000">
                <a:solidFill>
                  <a:srgbClr val="FF0000"/>
                </a:solidFill>
                <a:latin typeface="宋体" pitchFamily="2" charset="-122"/>
              </a:rPr>
              <a:t>760mm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高的汞柱产生的压强。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91140" name="TextBox 18"/>
          <p:cNvSpPr txBox="1">
            <a:spLocks noChangeArrowheads="1"/>
          </p:cNvSpPr>
          <p:nvPr/>
        </p:nvSpPr>
        <p:spPr bwMode="auto">
          <a:xfrm>
            <a:off x="990600" y="2667000"/>
            <a:ext cx="34559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．大气压的数值 </a:t>
            </a:r>
          </a:p>
        </p:txBody>
      </p:sp>
      <p:sp>
        <p:nvSpPr>
          <p:cNvPr id="91141" name="矩形 326669" descr="羊皮纸"/>
          <p:cNvSpPr>
            <a:spLocks noChangeArrowheads="1"/>
          </p:cNvSpPr>
          <p:nvPr/>
        </p:nvSpPr>
        <p:spPr bwMode="auto">
          <a:xfrm>
            <a:off x="3505200" y="2743200"/>
            <a:ext cx="2362200" cy="406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>
                <a:solidFill>
                  <a:srgbClr val="336600"/>
                </a:solidFill>
              </a:rPr>
              <a:t>约为</a:t>
            </a:r>
            <a:r>
              <a:rPr lang="en-US" altLang="en-US" sz="2000">
                <a:solidFill>
                  <a:srgbClr val="336600"/>
                </a:solidFill>
              </a:rPr>
              <a:t>1×</a:t>
            </a:r>
            <a:r>
              <a:rPr lang="en-US" altLang="zh-CN" sz="2000">
                <a:solidFill>
                  <a:srgbClr val="336600"/>
                </a:solidFill>
              </a:rPr>
              <a:t>10</a:t>
            </a:r>
            <a:r>
              <a:rPr lang="en-US" altLang="zh-CN" sz="2000" baseline="30000">
                <a:solidFill>
                  <a:srgbClr val="336600"/>
                </a:solidFill>
              </a:rPr>
              <a:t>5</a:t>
            </a:r>
            <a:r>
              <a:rPr lang="en-US" altLang="zh-CN" sz="2000">
                <a:solidFill>
                  <a:srgbClr val="336600"/>
                </a:solidFill>
              </a:rPr>
              <a:t> Pa</a:t>
            </a:r>
          </a:p>
        </p:txBody>
      </p:sp>
      <p:sp>
        <p:nvSpPr>
          <p:cNvPr id="326671" name="TextBox 5"/>
          <p:cNvSpPr txBox="1">
            <a:spLocks noChangeArrowheads="1"/>
          </p:cNvSpPr>
          <p:nvPr/>
        </p:nvSpPr>
        <p:spPr bwMode="auto">
          <a:xfrm>
            <a:off x="762000" y="3124200"/>
            <a:ext cx="7391400" cy="493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100">
                <a:solidFill>
                  <a:srgbClr val="0000CC"/>
                </a:solidFill>
                <a:latin typeface="宋体" pitchFamily="2" charset="-122"/>
              </a:rPr>
              <a:t>下面，我们再来观看一个用水来测量大气压的实验。 </a:t>
            </a:r>
          </a:p>
        </p:txBody>
      </p:sp>
      <p:pic>
        <p:nvPicPr>
          <p:cNvPr id="91143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80" name="9.8大气压支持水柱_标清_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2438400" y="3657600"/>
            <a:ext cx="3733800" cy="2800350"/>
          </a:xfrm>
        </p:spPr>
      </p:pic>
      <p:sp>
        <p:nvSpPr>
          <p:cNvPr id="326682" name="Oval 8" descr="0002">
            <a:hlinkClick r:id="rId10"/>
          </p:cNvPr>
          <p:cNvSpPr>
            <a:spLocks noChangeArrowheads="1"/>
          </p:cNvSpPr>
          <p:nvPr/>
        </p:nvSpPr>
        <p:spPr bwMode="auto">
          <a:xfrm flipH="1">
            <a:off x="6400800" y="4876800"/>
            <a:ext cx="381000" cy="304800"/>
          </a:xfrm>
          <a:prstGeom prst="ellipse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222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endParaRPr lang="zh-CN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6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26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680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6680"/>
                </p:tgtEl>
              </p:cMediaNode>
            </p:video>
          </p:childTnLst>
        </p:cTn>
      </p:par>
    </p:tnLst>
    <p:bldLst>
      <p:bldP spid="326671" grpId="0"/>
      <p:bldP spid="3266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矩形 324609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二、大气压强的测量</a:t>
            </a:r>
          </a:p>
        </p:txBody>
      </p:sp>
      <p:sp>
        <p:nvSpPr>
          <p:cNvPr id="92162" name="文本框 324610"/>
          <p:cNvSpPr txBox="1">
            <a:spLocks noChangeArrowheads="1"/>
          </p:cNvSpPr>
          <p:nvPr/>
        </p:nvSpPr>
        <p:spPr bwMode="auto">
          <a:xfrm>
            <a:off x="990600" y="990600"/>
            <a:ext cx="34559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托里拆利实验</a:t>
            </a:r>
          </a:p>
        </p:txBody>
      </p:sp>
      <p:sp>
        <p:nvSpPr>
          <p:cNvPr id="92163" name="TextBox 18"/>
          <p:cNvSpPr txBox="1">
            <a:spLocks noChangeArrowheads="1"/>
          </p:cNvSpPr>
          <p:nvPr/>
        </p:nvSpPr>
        <p:spPr bwMode="auto">
          <a:xfrm>
            <a:off x="990600" y="1447800"/>
            <a:ext cx="3455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．大气压的数值 </a:t>
            </a:r>
          </a:p>
        </p:txBody>
      </p:sp>
      <p:sp>
        <p:nvSpPr>
          <p:cNvPr id="324622" name="TextBox 1"/>
          <p:cNvSpPr txBox="1">
            <a:spLocks noChangeArrowheads="1"/>
          </p:cNvSpPr>
          <p:nvPr/>
        </p:nvSpPr>
        <p:spPr bwMode="auto">
          <a:xfrm>
            <a:off x="990600" y="2057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．气压计</a:t>
            </a:r>
            <a:endParaRPr lang="zh-CN" altLang="en-US" sz="2300">
              <a:solidFill>
                <a:schemeClr val="tx1"/>
              </a:solidFill>
              <a:latin typeface="宋体" pitchFamily="2" charset="-122"/>
            </a:endParaRPr>
          </a:p>
        </p:txBody>
      </p:sp>
      <p:sp>
        <p:nvSpPr>
          <p:cNvPr id="324623" name="矩形 324622"/>
          <p:cNvSpPr>
            <a:spLocks noChangeArrowheads="1"/>
          </p:cNvSpPr>
          <p:nvPr/>
        </p:nvSpPr>
        <p:spPr bwMode="auto">
          <a:xfrm>
            <a:off x="2590800" y="2057400"/>
            <a:ext cx="3048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</a:rPr>
              <a:t>测定大气压的仪器</a:t>
            </a:r>
          </a:p>
        </p:txBody>
      </p:sp>
      <p:pic>
        <p:nvPicPr>
          <p:cNvPr id="324627" name="图片 324626" descr="longtuo91615280211"/>
          <p:cNvPicPr>
            <a:picLocks noChangeAspect="1" noChangeArrowheads="1"/>
          </p:cNvPicPr>
          <p:nvPr/>
        </p:nvPicPr>
        <p:blipFill>
          <a:blip r:embed="rId2" cstate="print"/>
          <a:srcRect l="27988" t="7477" r="32362"/>
          <a:stretch>
            <a:fillRect/>
          </a:stretch>
        </p:blipFill>
        <p:spPr bwMode="auto">
          <a:xfrm>
            <a:off x="533400" y="2743200"/>
            <a:ext cx="1282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28" name="TextBox 7"/>
          <p:cNvSpPr txBox="1">
            <a:spLocks noChangeArrowheads="1"/>
          </p:cNvSpPr>
          <p:nvPr/>
        </p:nvSpPr>
        <p:spPr bwMode="auto">
          <a:xfrm>
            <a:off x="2209800" y="2743200"/>
            <a:ext cx="2590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0000CC"/>
                </a:solidFill>
                <a:latin typeface="宋体" pitchFamily="2" charset="-122"/>
              </a:rPr>
              <a:t>① </a:t>
            </a:r>
            <a:r>
              <a:rPr lang="zh-CN" altLang="en-US">
                <a:solidFill>
                  <a:srgbClr val="0000CC"/>
                </a:solidFill>
                <a:latin typeface="宋体" pitchFamily="2" charset="-122"/>
              </a:rPr>
              <a:t>水银气压计 </a:t>
            </a:r>
          </a:p>
        </p:txBody>
      </p:sp>
      <p:sp>
        <p:nvSpPr>
          <p:cNvPr id="324630" name="矩形 324629"/>
          <p:cNvSpPr>
            <a:spLocks noChangeArrowheads="1"/>
          </p:cNvSpPr>
          <p:nvPr/>
        </p:nvSpPr>
        <p:spPr bwMode="auto">
          <a:xfrm>
            <a:off x="4191000" y="2743200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en-US" sz="2100">
                <a:solidFill>
                  <a:schemeClr val="tx1"/>
                </a:solidFill>
                <a:ea typeface="楷体" pitchFamily="49" charset="-122"/>
              </a:rPr>
              <a:t>测量准确，携带不便</a:t>
            </a:r>
          </a:p>
        </p:txBody>
      </p:sp>
      <p:pic>
        <p:nvPicPr>
          <p:cNvPr id="324634" name="图片 324633" descr="201601081120165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343400"/>
            <a:ext cx="1873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35" name="TextBox 7"/>
          <p:cNvSpPr txBox="1">
            <a:spLocks noChangeArrowheads="1"/>
          </p:cNvSpPr>
          <p:nvPr/>
        </p:nvSpPr>
        <p:spPr bwMode="auto">
          <a:xfrm>
            <a:off x="2209800" y="3505200"/>
            <a:ext cx="2743200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0000CC"/>
                </a:solidFill>
                <a:latin typeface="宋体" pitchFamily="2" charset="-122"/>
              </a:rPr>
              <a:t>② </a:t>
            </a:r>
            <a:r>
              <a:rPr lang="zh-CN" altLang="en-US">
                <a:solidFill>
                  <a:srgbClr val="0000CC"/>
                </a:solidFill>
                <a:latin typeface="宋体" pitchFamily="2" charset="-122"/>
              </a:rPr>
              <a:t>无液气压计 </a:t>
            </a:r>
          </a:p>
        </p:txBody>
      </p:sp>
      <p:pic>
        <p:nvPicPr>
          <p:cNvPr id="324636" name="图片 324635" descr="W020140507524287776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191000"/>
            <a:ext cx="22860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37" name="图片 324636" descr="T1P705~1"/>
          <p:cNvPicPr>
            <a:picLocks noChangeAspect="1" noChangeArrowheads="1"/>
          </p:cNvPicPr>
          <p:nvPr/>
        </p:nvPicPr>
        <p:blipFill>
          <a:blip r:embed="rId5" cstate="print"/>
          <a:srcRect l="23985" t="13977" r="22002" b="14021"/>
          <a:stretch>
            <a:fillRect/>
          </a:stretch>
        </p:blipFill>
        <p:spPr bwMode="auto">
          <a:xfrm>
            <a:off x="6781800" y="4343400"/>
            <a:ext cx="14271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38" name="矩形 324637"/>
          <p:cNvSpPr>
            <a:spLocks noChangeArrowheads="1"/>
          </p:cNvSpPr>
          <p:nvPr/>
        </p:nvSpPr>
        <p:spPr bwMode="auto">
          <a:xfrm>
            <a:off x="4114800" y="3505200"/>
            <a:ext cx="3733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1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携带方便，</a:t>
            </a:r>
            <a:r>
              <a:rPr lang="zh-CN" altLang="en-US" sz="2100">
                <a:solidFill>
                  <a:schemeClr val="tx1"/>
                </a:solidFill>
                <a:ea typeface="楷体" pitchFamily="49" charset="-122"/>
              </a:rPr>
              <a:t>测量不够准确。</a:t>
            </a:r>
          </a:p>
        </p:txBody>
      </p:sp>
      <p:sp>
        <p:nvSpPr>
          <p:cNvPr id="92174" name="矩形 324638" descr="羊皮纸"/>
          <p:cNvSpPr>
            <a:spLocks noChangeArrowheads="1"/>
          </p:cNvSpPr>
          <p:nvPr/>
        </p:nvSpPr>
        <p:spPr bwMode="auto">
          <a:xfrm>
            <a:off x="3505200" y="1524000"/>
            <a:ext cx="2362200" cy="422275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100">
                <a:solidFill>
                  <a:srgbClr val="336600"/>
                </a:solidFill>
              </a:rPr>
              <a:t>约为</a:t>
            </a:r>
            <a:r>
              <a:rPr lang="en-US" altLang="en-US" sz="2100">
                <a:solidFill>
                  <a:srgbClr val="336600"/>
                </a:solidFill>
              </a:rPr>
              <a:t>1×</a:t>
            </a:r>
            <a:r>
              <a:rPr lang="en-US" altLang="zh-CN" sz="2100">
                <a:solidFill>
                  <a:srgbClr val="336600"/>
                </a:solidFill>
              </a:rPr>
              <a:t>10</a:t>
            </a:r>
            <a:r>
              <a:rPr lang="en-US" altLang="zh-CN" sz="2100" baseline="30000">
                <a:solidFill>
                  <a:srgbClr val="336600"/>
                </a:solidFill>
              </a:rPr>
              <a:t>5</a:t>
            </a:r>
            <a:r>
              <a:rPr lang="en-US" altLang="zh-CN" sz="2100">
                <a:solidFill>
                  <a:srgbClr val="336600"/>
                </a:solidFill>
              </a:rPr>
              <a:t> Pa</a:t>
            </a:r>
          </a:p>
        </p:txBody>
      </p:sp>
      <p:pic>
        <p:nvPicPr>
          <p:cNvPr id="92175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6" name="Picture 64" descr="t01c7cec5e45640e58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7" name="图片 13329" descr="ldpi_1098026_2a1c5d7b6-dca9-4393-b961-9d4537c991f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22" grpId="0"/>
      <p:bldP spid="324623" grpId="0"/>
      <p:bldP spid="324628" grpId="0"/>
      <p:bldP spid="324630" grpId="0"/>
      <p:bldP spid="324635" grpId="0" animBg="1"/>
      <p:bldP spid="3246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矩形 327681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三、大气压强的变化</a:t>
            </a:r>
          </a:p>
        </p:txBody>
      </p:sp>
      <p:sp>
        <p:nvSpPr>
          <p:cNvPr id="327696" name="矩形 327695"/>
          <p:cNvSpPr>
            <a:spLocks noChangeArrowheads="1"/>
          </p:cNvSpPr>
          <p:nvPr/>
        </p:nvSpPr>
        <p:spPr bwMode="auto">
          <a:xfrm>
            <a:off x="914400" y="10668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大气压强的变化</a:t>
            </a:r>
          </a:p>
        </p:txBody>
      </p:sp>
      <p:sp>
        <p:nvSpPr>
          <p:cNvPr id="327697" name="矩形 327696"/>
          <p:cNvSpPr>
            <a:spLocks noChangeArrowheads="1" noChangeShapeType="1" noTextEdit="1"/>
          </p:cNvSpPr>
          <p:nvPr/>
        </p:nvSpPr>
        <p:spPr bwMode="auto">
          <a:xfrm>
            <a:off x="1219200" y="1752600"/>
            <a:ext cx="18002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想想做做</a:t>
            </a:r>
          </a:p>
        </p:txBody>
      </p:sp>
      <p:sp>
        <p:nvSpPr>
          <p:cNvPr id="327698" name="矩形 327697"/>
          <p:cNvSpPr>
            <a:spLocks noChangeArrowheads="1"/>
          </p:cNvSpPr>
          <p:nvPr/>
        </p:nvSpPr>
        <p:spPr bwMode="auto">
          <a:xfrm>
            <a:off x="3124200" y="1676400"/>
            <a:ext cx="41767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30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观察大气压随高度的变化 </a:t>
            </a:r>
          </a:p>
        </p:txBody>
      </p:sp>
      <p:sp>
        <p:nvSpPr>
          <p:cNvPr id="327699" name="TextBox 7"/>
          <p:cNvSpPr txBox="1">
            <a:spLocks noChangeArrowheads="1"/>
          </p:cNvSpPr>
          <p:nvPr/>
        </p:nvSpPr>
        <p:spPr bwMode="auto">
          <a:xfrm>
            <a:off x="762000" y="2438400"/>
            <a:ext cx="5638800" cy="2771775"/>
          </a:xfrm>
          <a:prstGeom prst="rect">
            <a:avLst/>
          </a:prstGeom>
          <a:solidFill>
            <a:schemeClr val="bg1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rgbClr val="000000"/>
                </a:solidFill>
                <a:latin typeface="宋体" pitchFamily="2" charset="-122"/>
              </a:rPr>
              <a:t>    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取一个瓶子，装入适量带色的水，再取一根两端开口的细玻璃管，在它上面画上刻度，使玻璃管穿过橡皮塞插入水中。从管子上端吹入少量气体，使瓶内气体压强大于大气压强，使水沿着玻璃管上升到瓶口以上。  </a:t>
            </a:r>
          </a:p>
          <a:p>
            <a:pPr>
              <a:lnSpc>
                <a:spcPct val="125000"/>
              </a:lnSpc>
            </a:pP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    试拿着自制气压计从楼下到楼上，观察玻璃管内水柱高度的变化，并做出解释。</a:t>
            </a:r>
          </a:p>
        </p:txBody>
      </p:sp>
      <p:sp>
        <p:nvSpPr>
          <p:cNvPr id="327700" name="矩形 327699"/>
          <p:cNvSpPr>
            <a:spLocks noChangeArrowheads="1"/>
          </p:cNvSpPr>
          <p:nvPr/>
        </p:nvSpPr>
        <p:spPr bwMode="auto">
          <a:xfrm>
            <a:off x="6705600" y="60198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>
                <a:solidFill>
                  <a:schemeClr val="tx1"/>
                </a:solidFill>
              </a:rPr>
              <a:t>自制气压计</a:t>
            </a:r>
          </a:p>
        </p:txBody>
      </p:sp>
      <p:pic>
        <p:nvPicPr>
          <p:cNvPr id="327701" name="图片 327700" descr="W020140507524531051592"/>
          <p:cNvPicPr>
            <a:picLocks noChangeAspect="1" noChangeArrowheads="1"/>
          </p:cNvPicPr>
          <p:nvPr/>
        </p:nvPicPr>
        <p:blipFill>
          <a:blip r:embed="rId2" cstate="print"/>
          <a:srcRect l="10400" r="16794"/>
          <a:stretch>
            <a:fillRect/>
          </a:stretch>
        </p:blipFill>
        <p:spPr bwMode="auto">
          <a:xfrm>
            <a:off x="6858000" y="1828800"/>
            <a:ext cx="14398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6" name="TextBox 14"/>
          <p:cNvSpPr txBox="1">
            <a:spLocks noChangeArrowheads="1"/>
          </p:cNvSpPr>
          <p:nvPr/>
        </p:nvSpPr>
        <p:spPr bwMode="auto">
          <a:xfrm>
            <a:off x="762000" y="5486400"/>
            <a:ext cx="5715000" cy="866775"/>
          </a:xfrm>
          <a:prstGeom prst="rect">
            <a:avLst/>
          </a:prstGeom>
          <a:solidFill>
            <a:srgbClr val="0066CC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/>
              <a:t>        </a:t>
            </a:r>
            <a:r>
              <a:rPr lang="zh-CN" altLang="en-US"/>
              <a:t>实验结果表明，大气压会随着高度的增加而减小。</a:t>
            </a:r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6" grpId="0"/>
      <p:bldP spid="327697" grpId="0" animBg="1"/>
      <p:bldP spid="327698" grpId="0"/>
      <p:bldP spid="327699" grpId="0" animBg="1"/>
      <p:bldP spid="327700" grpId="0"/>
      <p:bldP spid="3277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矩形 328705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三、大气压强的变化</a:t>
            </a:r>
          </a:p>
        </p:txBody>
      </p:sp>
      <p:sp>
        <p:nvSpPr>
          <p:cNvPr id="94210" name="矩形 328706"/>
          <p:cNvSpPr>
            <a:spLocks noChangeArrowheads="1"/>
          </p:cNvSpPr>
          <p:nvPr/>
        </p:nvSpPr>
        <p:spPr bwMode="auto">
          <a:xfrm>
            <a:off x="914400" y="10668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大气压强的变化</a:t>
            </a:r>
          </a:p>
        </p:txBody>
      </p:sp>
      <p:sp>
        <p:nvSpPr>
          <p:cNvPr id="328714" name="矩形 328713"/>
          <p:cNvSpPr>
            <a:spLocks noChangeArrowheads="1"/>
          </p:cNvSpPr>
          <p:nvPr/>
        </p:nvSpPr>
        <p:spPr bwMode="auto">
          <a:xfrm>
            <a:off x="838200" y="1676400"/>
            <a:ext cx="4464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⑴ </a:t>
            </a:r>
            <a:r>
              <a:rPr lang="zh-CN" altLang="en-US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大气压随高度变化的规律  </a:t>
            </a:r>
          </a:p>
        </p:txBody>
      </p:sp>
      <p:sp>
        <p:nvSpPr>
          <p:cNvPr id="328715" name="矩形 328714" descr="纸莎草纸"/>
          <p:cNvSpPr>
            <a:spLocks noChangeArrowheads="1"/>
          </p:cNvSpPr>
          <p:nvPr/>
        </p:nvSpPr>
        <p:spPr bwMode="auto">
          <a:xfrm>
            <a:off x="1143000" y="2209800"/>
            <a:ext cx="4495800" cy="41275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大气压会随着高度的增加而减小。 </a:t>
            </a:r>
          </a:p>
        </p:txBody>
      </p:sp>
      <p:sp>
        <p:nvSpPr>
          <p:cNvPr id="328716" name="Rectangle 9"/>
          <p:cNvSpPr>
            <a:spLocks noChangeArrowheads="1"/>
          </p:cNvSpPr>
          <p:nvPr/>
        </p:nvSpPr>
        <p:spPr bwMode="auto">
          <a:xfrm>
            <a:off x="914400" y="2590800"/>
            <a:ext cx="4800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在海拔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3000m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以内，每上升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10m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，大气压大约降低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100Pa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328717" name="文本框 328716"/>
          <p:cNvSpPr txBox="1">
            <a:spLocks noChangeArrowheads="1"/>
          </p:cNvSpPr>
          <p:nvPr/>
        </p:nvSpPr>
        <p:spPr bwMode="auto">
          <a:xfrm>
            <a:off x="1219200" y="3810000"/>
            <a:ext cx="4968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⑵</a:t>
            </a:r>
            <a:r>
              <a:rPr lang="en-US" altLang="zh-CN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大气压与沸点的关系</a:t>
            </a:r>
          </a:p>
        </p:txBody>
      </p:sp>
      <p:sp>
        <p:nvSpPr>
          <p:cNvPr id="328718" name="矩形 328717" descr="纸莎草纸"/>
          <p:cNvSpPr>
            <a:spLocks noChangeArrowheads="1"/>
          </p:cNvSpPr>
          <p:nvPr/>
        </p:nvSpPr>
        <p:spPr bwMode="auto">
          <a:xfrm>
            <a:off x="1143000" y="4343400"/>
            <a:ext cx="4495800" cy="41275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沸点会随着大气压的增加而增加。 </a:t>
            </a:r>
          </a:p>
        </p:txBody>
      </p:sp>
      <p:sp>
        <p:nvSpPr>
          <p:cNvPr id="328719" name="矩形 328718"/>
          <p:cNvSpPr>
            <a:spLocks noChangeArrowheads="1"/>
          </p:cNvSpPr>
          <p:nvPr/>
        </p:nvSpPr>
        <p:spPr bwMode="auto">
          <a:xfrm>
            <a:off x="1219200" y="5181600"/>
            <a:ext cx="48958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⑶ </a:t>
            </a:r>
            <a:r>
              <a:rPr lang="zh-CN" altLang="en-US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气体压强与体积的关系</a:t>
            </a:r>
          </a:p>
        </p:txBody>
      </p:sp>
      <p:sp>
        <p:nvSpPr>
          <p:cNvPr id="328720" name="矩形 328719" descr="纸莎草纸"/>
          <p:cNvSpPr>
            <a:spLocks noChangeArrowheads="1"/>
          </p:cNvSpPr>
          <p:nvPr/>
        </p:nvSpPr>
        <p:spPr bwMode="auto">
          <a:xfrm>
            <a:off x="1143000" y="5715000"/>
            <a:ext cx="4495800" cy="41275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大气压随体积的增加而减小。 </a:t>
            </a:r>
          </a:p>
        </p:txBody>
      </p:sp>
      <p:pic>
        <p:nvPicPr>
          <p:cNvPr id="328721" name="图片 328720" descr="W020140507524743084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895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22" name="图片 328721" descr="W020140507524964641673"/>
          <p:cNvPicPr>
            <a:picLocks noChangeAspect="1" noChangeArrowheads="1"/>
          </p:cNvPicPr>
          <p:nvPr/>
        </p:nvPicPr>
        <p:blipFill>
          <a:blip r:embed="rId4" cstate="print"/>
          <a:srcRect t="8348"/>
          <a:stretch>
            <a:fillRect/>
          </a:stretch>
        </p:blipFill>
        <p:spPr bwMode="auto">
          <a:xfrm>
            <a:off x="5867400" y="3962400"/>
            <a:ext cx="29718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0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1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2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4" grpId="0"/>
      <p:bldP spid="328715" grpId="0" animBg="1"/>
      <p:bldP spid="328717" grpId="0"/>
      <p:bldP spid="328718" grpId="0" animBg="1"/>
      <p:bldP spid="328719" grpId="0"/>
      <p:bldP spid="3287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矩形 154625"/>
          <p:cNvSpPr>
            <a:spLocks noChangeArrowheads="1"/>
          </p:cNvSpPr>
          <p:nvPr/>
        </p:nvSpPr>
        <p:spPr bwMode="auto">
          <a:xfrm>
            <a:off x="2667000" y="762000"/>
            <a:ext cx="3690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>
                <a:solidFill>
                  <a:srgbClr val="FF3300"/>
                </a:solidFill>
              </a:rPr>
              <a:t>【教学目标】</a:t>
            </a:r>
          </a:p>
        </p:txBody>
      </p:sp>
      <p:sp>
        <p:nvSpPr>
          <p:cNvPr id="154627" name="矩形 154626"/>
          <p:cNvSpPr>
            <a:spLocks noChangeArrowheads="1"/>
          </p:cNvSpPr>
          <p:nvPr/>
        </p:nvSpPr>
        <p:spPr bwMode="auto">
          <a:xfrm>
            <a:off x="685800" y="1905000"/>
            <a:ext cx="80010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700">
                <a:solidFill>
                  <a:srgbClr val="FF0000"/>
                </a:solidFill>
                <a:latin typeface="宋体" pitchFamily="2" charset="-122"/>
              </a:rPr>
              <a:t>   1</a:t>
            </a:r>
            <a:r>
              <a:rPr lang="zh-CN" altLang="en-US" sz="27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zh-CN" altLang="en-US" sz="2700">
                <a:solidFill>
                  <a:schemeClr val="tx1"/>
                </a:solidFill>
                <a:latin typeface="宋体" pitchFamily="2" charset="-122"/>
              </a:rPr>
              <a:t>能通过实例说出大气压的存在，知道大气压在生产生活中的应用；</a:t>
            </a:r>
          </a:p>
          <a:p>
            <a:pPr>
              <a:lnSpc>
                <a:spcPct val="160000"/>
              </a:lnSpc>
            </a:pPr>
            <a:r>
              <a:rPr lang="zh-CN" altLang="en-US" sz="2700">
                <a:solidFill>
                  <a:srgbClr val="FF0000"/>
                </a:solidFill>
                <a:latin typeface="宋体" pitchFamily="2" charset="-122"/>
              </a:rPr>
              <a:t>   </a:t>
            </a:r>
            <a:r>
              <a:rPr lang="en-US" altLang="zh-CN" sz="2700">
                <a:solidFill>
                  <a:srgbClr val="FF0000"/>
                </a:solidFill>
                <a:latin typeface="宋体" pitchFamily="2" charset="-122"/>
              </a:rPr>
              <a:t>2</a:t>
            </a:r>
            <a:r>
              <a:rPr lang="zh-CN" altLang="en-US" sz="27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zh-CN" altLang="en-US" sz="2700">
                <a:solidFill>
                  <a:schemeClr val="tx1"/>
                </a:solidFill>
                <a:latin typeface="宋体" pitchFamily="2" charset="-122"/>
              </a:rPr>
              <a:t>能简单描述托里拆利实验，知道标准大气压的值；</a:t>
            </a:r>
          </a:p>
          <a:p>
            <a:pPr>
              <a:lnSpc>
                <a:spcPct val="160000"/>
              </a:lnSpc>
            </a:pPr>
            <a:r>
              <a:rPr lang="zh-CN" altLang="en-US" sz="2700">
                <a:solidFill>
                  <a:srgbClr val="FF0000"/>
                </a:solidFill>
                <a:latin typeface="宋体" pitchFamily="2" charset="-122"/>
              </a:rPr>
              <a:t>   </a:t>
            </a:r>
            <a:r>
              <a:rPr lang="en-US" altLang="zh-CN" sz="2700">
                <a:solidFill>
                  <a:srgbClr val="FF0000"/>
                </a:solidFill>
                <a:latin typeface="宋体" pitchFamily="2" charset="-122"/>
              </a:rPr>
              <a:t>3</a:t>
            </a:r>
            <a:r>
              <a:rPr lang="zh-CN" altLang="en-US" sz="27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zh-CN" altLang="en-US" sz="2700">
                <a:solidFill>
                  <a:schemeClr val="tx1"/>
                </a:solidFill>
                <a:latin typeface="宋体" pitchFamily="2" charset="-122"/>
              </a:rPr>
              <a:t>知道大气压随高度变化的规律和液体沸点与大气压的关系；</a:t>
            </a:r>
          </a:p>
        </p:txBody>
      </p:sp>
      <p:pic>
        <p:nvPicPr>
          <p:cNvPr id="76803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64" descr="t01c7cec5e45640e58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图片 13329" descr="ldpi_1098026_2a1c5d7b6-dca9-4393-b961-9d4537c991f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矩形 329729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三、大气压强的变化</a:t>
            </a:r>
          </a:p>
        </p:txBody>
      </p:sp>
      <p:sp>
        <p:nvSpPr>
          <p:cNvPr id="95234" name="矩形 329730"/>
          <p:cNvSpPr>
            <a:spLocks noChangeArrowheads="1"/>
          </p:cNvSpPr>
          <p:nvPr/>
        </p:nvSpPr>
        <p:spPr bwMode="auto">
          <a:xfrm>
            <a:off x="914400" y="10668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大气压强的变化</a:t>
            </a:r>
          </a:p>
        </p:txBody>
      </p:sp>
      <p:sp>
        <p:nvSpPr>
          <p:cNvPr id="329753" name="TextBox 14"/>
          <p:cNvSpPr txBox="1">
            <a:spLocks noChangeArrowheads="1"/>
          </p:cNvSpPr>
          <p:nvPr/>
        </p:nvSpPr>
        <p:spPr bwMode="auto">
          <a:xfrm>
            <a:off x="1066800" y="1524000"/>
            <a:ext cx="5257800" cy="498475"/>
          </a:xfrm>
          <a:prstGeom prst="rect">
            <a:avLst/>
          </a:prstGeom>
          <a:solidFill>
            <a:srgbClr val="0066CC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/>
              <a:t>   </a:t>
            </a:r>
            <a:r>
              <a:rPr lang="zh-CN" altLang="en-US"/>
              <a:t>大气压会随着高度的增加而减小；</a:t>
            </a:r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9773" name="TextBox 14"/>
          <p:cNvSpPr txBox="1">
            <a:spLocks noChangeArrowheads="1"/>
          </p:cNvSpPr>
          <p:nvPr/>
        </p:nvSpPr>
        <p:spPr bwMode="auto">
          <a:xfrm>
            <a:off x="1066800" y="1524000"/>
            <a:ext cx="5257800" cy="866775"/>
          </a:xfrm>
          <a:prstGeom prst="rect">
            <a:avLst/>
          </a:prstGeom>
          <a:solidFill>
            <a:srgbClr val="0066CC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/>
              <a:t>   </a:t>
            </a:r>
            <a:r>
              <a:rPr lang="zh-CN" altLang="en-US"/>
              <a:t>大气压会随着高度的增加而减小；</a:t>
            </a:r>
          </a:p>
          <a:p>
            <a:r>
              <a:rPr lang="zh-CN" altLang="en-US"/>
              <a:t>   沸点会随着大气压的增加而增加；</a:t>
            </a:r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9774" name="TextBox 14"/>
          <p:cNvSpPr txBox="1">
            <a:spLocks noChangeArrowheads="1"/>
          </p:cNvSpPr>
          <p:nvPr/>
        </p:nvSpPr>
        <p:spPr bwMode="auto">
          <a:xfrm>
            <a:off x="1066800" y="1524000"/>
            <a:ext cx="5257800" cy="1235075"/>
          </a:xfrm>
          <a:prstGeom prst="rect">
            <a:avLst/>
          </a:prstGeom>
          <a:solidFill>
            <a:srgbClr val="0066CC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zh-CN"/>
              <a:t>   </a:t>
            </a:r>
            <a:r>
              <a:rPr lang="zh-CN" altLang="en-US"/>
              <a:t>大气压会随着高度的增加而减小；</a:t>
            </a:r>
          </a:p>
          <a:p>
            <a:r>
              <a:rPr lang="zh-CN" altLang="en-US"/>
              <a:t>   沸点会随着大气压的增加而增加；</a:t>
            </a:r>
          </a:p>
          <a:p>
            <a:r>
              <a:rPr lang="zh-CN" altLang="en-US"/>
              <a:t>   大气压随体积的增加而减小。</a:t>
            </a:r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90600" y="2819400"/>
            <a:ext cx="399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大气压的应用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219200" y="3505200"/>
            <a:ext cx="1143000" cy="533400"/>
            <a:chOff x="0" y="0"/>
            <a:chExt cx="2231" cy="553"/>
          </a:xfrm>
        </p:grpSpPr>
        <p:pic>
          <p:nvPicPr>
            <p:cNvPr id="95240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41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pic>
        <p:nvPicPr>
          <p:cNvPr id="95242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3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4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84" name="9.9大气压强的应用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2590800" y="3352800"/>
            <a:ext cx="4114800" cy="3086100"/>
          </a:xfrm>
        </p:spPr>
      </p:pic>
      <p:sp>
        <p:nvSpPr>
          <p:cNvPr id="329786" name="Oval 8" descr="0002">
            <a:hlinkClick r:id="rId10" action="ppaction://hlinkfile"/>
          </p:cNvPr>
          <p:cNvSpPr>
            <a:spLocks noChangeArrowheads="1"/>
          </p:cNvSpPr>
          <p:nvPr/>
        </p:nvSpPr>
        <p:spPr bwMode="auto">
          <a:xfrm flipH="1">
            <a:off x="7086600" y="4724400"/>
            <a:ext cx="457200" cy="381000"/>
          </a:xfrm>
          <a:prstGeom prst="ellipse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222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endParaRPr lang="zh-CN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9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3297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784"/>
                  </p:tgtEl>
                </p:cond>
              </p:nextCondLst>
            </p:seq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9784"/>
                </p:tgtEl>
              </p:cMediaNode>
            </p:video>
          </p:childTnLst>
        </p:cTn>
      </p:par>
    </p:tnLst>
    <p:bldLst>
      <p:bldP spid="329753" grpId="0" animBg="1"/>
      <p:bldP spid="329773" grpId="0" animBg="1"/>
      <p:bldP spid="329774" grpId="0" animBg="1"/>
      <p:bldP spid="2" grpId="0"/>
      <p:bldP spid="3297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矩形 330753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三、大气压强的变化</a:t>
            </a:r>
          </a:p>
        </p:txBody>
      </p:sp>
      <p:sp>
        <p:nvSpPr>
          <p:cNvPr id="96258" name="矩形 330754"/>
          <p:cNvSpPr>
            <a:spLocks noChangeArrowheads="1"/>
          </p:cNvSpPr>
          <p:nvPr/>
        </p:nvSpPr>
        <p:spPr bwMode="auto">
          <a:xfrm>
            <a:off x="914400" y="10668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大气压强的变化</a:t>
            </a: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399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大气压的应用</a:t>
            </a:r>
          </a:p>
        </p:txBody>
      </p:sp>
      <p:pic>
        <p:nvPicPr>
          <p:cNvPr id="330766" name="图片 330765" descr="IMAGE-~1"/>
          <p:cNvPicPr>
            <a:picLocks noChangeAspect="1" noChangeArrowheads="1"/>
          </p:cNvPicPr>
          <p:nvPr/>
        </p:nvPicPr>
        <p:blipFill>
          <a:blip r:embed="rId2" cstate="print"/>
          <a:srcRect t="18187" r="2255" b="14142"/>
          <a:stretch>
            <a:fillRect/>
          </a:stretch>
        </p:blipFill>
        <p:spPr bwMode="auto">
          <a:xfrm>
            <a:off x="1066800" y="2057400"/>
            <a:ext cx="3048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67" name="图片 330766" descr="REDOCN~1"/>
          <p:cNvPicPr>
            <a:picLocks noChangeAspect="1" noChangeArrowheads="1"/>
          </p:cNvPicPr>
          <p:nvPr/>
        </p:nvPicPr>
        <p:blipFill>
          <a:blip r:embed="rId3" cstate="print"/>
          <a:srcRect b="5742"/>
          <a:stretch>
            <a:fillRect/>
          </a:stretch>
        </p:blipFill>
        <p:spPr bwMode="auto">
          <a:xfrm>
            <a:off x="1066800" y="4267200"/>
            <a:ext cx="30480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68" name="图片 330767" descr="6438-1~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33956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矩形 332801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三、大气压强的变化</a:t>
            </a:r>
          </a:p>
        </p:txBody>
      </p:sp>
      <p:sp>
        <p:nvSpPr>
          <p:cNvPr id="97282" name="矩形 332802"/>
          <p:cNvSpPr>
            <a:spLocks noChangeArrowheads="1"/>
          </p:cNvSpPr>
          <p:nvPr/>
        </p:nvSpPr>
        <p:spPr bwMode="auto">
          <a:xfrm>
            <a:off x="914400" y="10668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大气压强的变化</a:t>
            </a: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399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大气压的应用</a:t>
            </a:r>
          </a:p>
        </p:txBody>
      </p:sp>
      <p:sp>
        <p:nvSpPr>
          <p:cNvPr id="332808" name="文本框 332807"/>
          <p:cNvSpPr txBox="1">
            <a:spLocks noChangeArrowheads="1"/>
          </p:cNvSpPr>
          <p:nvPr/>
        </p:nvSpPr>
        <p:spPr bwMode="auto">
          <a:xfrm>
            <a:off x="1219200" y="2057400"/>
            <a:ext cx="6697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3000" b="0">
                <a:solidFill>
                  <a:srgbClr val="0000FF"/>
                </a:solidFill>
                <a:ea typeface="隶书" pitchFamily="49" charset="-122"/>
              </a:rPr>
              <a:t>拓展：中华传统医疗技术</a:t>
            </a:r>
            <a:r>
              <a:rPr lang="en-US" altLang="zh-CN" sz="3000" b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3000" b="0">
                <a:solidFill>
                  <a:srgbClr val="0000FF"/>
                </a:solidFill>
                <a:ea typeface="隶书" pitchFamily="49" charset="-122"/>
              </a:rPr>
              <a:t>拔罐 </a:t>
            </a:r>
          </a:p>
        </p:txBody>
      </p:sp>
      <p:pic>
        <p:nvPicPr>
          <p:cNvPr id="332816" name="图片 332815" descr="58-150PG445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43200"/>
            <a:ext cx="56388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17" name="图片 332816" descr="20160415174440253"/>
          <p:cNvPicPr>
            <a:picLocks noChangeAspect="1" noChangeArrowheads="1"/>
          </p:cNvPicPr>
          <p:nvPr/>
        </p:nvPicPr>
        <p:blipFill>
          <a:blip r:embed="rId3" cstate="print"/>
          <a:srcRect t="10417"/>
          <a:stretch>
            <a:fillRect/>
          </a:stretch>
        </p:blipFill>
        <p:spPr bwMode="auto">
          <a:xfrm>
            <a:off x="1676400" y="2743200"/>
            <a:ext cx="5638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矩形 333825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三、大气压强的变化</a:t>
            </a:r>
          </a:p>
        </p:txBody>
      </p:sp>
      <p:sp>
        <p:nvSpPr>
          <p:cNvPr id="98306" name="矩形 333826"/>
          <p:cNvSpPr>
            <a:spLocks noChangeArrowheads="1"/>
          </p:cNvSpPr>
          <p:nvPr/>
        </p:nvSpPr>
        <p:spPr bwMode="auto">
          <a:xfrm>
            <a:off x="914400" y="10668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大气压强的变化</a:t>
            </a: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399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大气压的应用</a:t>
            </a:r>
          </a:p>
        </p:txBody>
      </p:sp>
      <p:sp>
        <p:nvSpPr>
          <p:cNvPr id="333832" name="文本框 333831"/>
          <p:cNvSpPr txBox="1">
            <a:spLocks noChangeArrowheads="1"/>
          </p:cNvSpPr>
          <p:nvPr/>
        </p:nvSpPr>
        <p:spPr bwMode="auto">
          <a:xfrm>
            <a:off x="914400" y="1905000"/>
            <a:ext cx="74676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altLang="zh-CN" sz="3000" b="0">
                <a:solidFill>
                  <a:srgbClr val="CC00FF"/>
                </a:solidFill>
                <a:ea typeface="隶书" pitchFamily="49" charset="-122"/>
              </a:rPr>
              <a:t> </a:t>
            </a:r>
            <a:r>
              <a:rPr lang="zh-CN" altLang="en-US" sz="3000" b="0">
                <a:solidFill>
                  <a:srgbClr val="CC00FF"/>
                </a:solidFill>
                <a:ea typeface="隶书" pitchFamily="49" charset="-122"/>
              </a:rPr>
              <a:t>想一想，为什么烹饪时要剪去螺蛳尾部？</a:t>
            </a:r>
          </a:p>
        </p:txBody>
      </p:sp>
      <p:pic>
        <p:nvPicPr>
          <p:cNvPr id="333836" name="图片 333835" descr="t0143cc0dd1601d6ac2"/>
          <p:cNvPicPr>
            <a:picLocks noChangeAspect="1" noChangeArrowheads="1"/>
          </p:cNvPicPr>
          <p:nvPr/>
        </p:nvPicPr>
        <p:blipFill>
          <a:blip r:embed="rId2" cstate="print"/>
          <a:srcRect t="2684"/>
          <a:stretch>
            <a:fillRect/>
          </a:stretch>
        </p:blipFill>
        <p:spPr bwMode="auto">
          <a:xfrm>
            <a:off x="2286000" y="2514600"/>
            <a:ext cx="4267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39" name="矩形 333838"/>
          <p:cNvSpPr>
            <a:spLocks noChangeArrowheads="1"/>
          </p:cNvSpPr>
          <p:nvPr/>
        </p:nvSpPr>
        <p:spPr bwMode="auto">
          <a:xfrm>
            <a:off x="533400" y="53340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</a:t>
            </a:r>
            <a:r>
              <a:rPr lang="zh-CN" altLang="en-US" sz="2000">
                <a:solidFill>
                  <a:schemeClr val="tx1"/>
                </a:solidFill>
              </a:rPr>
              <a:t>剪去螺蛳的尾部，人们吃螺蛳肉时对着螺蛳口吸气，口部的压强减小，尾部由于与大气相连，尾部的气压就会大于口部气压，这样，大气压就会把螺蛳肉压入人的口中，从而方便人们食用。</a:t>
            </a:r>
          </a:p>
        </p:txBody>
      </p:sp>
      <p:pic>
        <p:nvPicPr>
          <p:cNvPr id="98311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3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2" grpId="0"/>
      <p:bldP spid="3338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矩形 334849"/>
          <p:cNvSpPr>
            <a:spLocks noChangeArrowheads="1"/>
          </p:cNvSpPr>
          <p:nvPr/>
        </p:nvSpPr>
        <p:spPr bwMode="auto">
          <a:xfrm>
            <a:off x="762000" y="1143000"/>
            <a:ext cx="27352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一、大气压的存在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81400" y="457200"/>
            <a:ext cx="1676400" cy="609600"/>
            <a:chOff x="0" y="0"/>
            <a:chExt cx="2231" cy="553"/>
          </a:xfrm>
        </p:grpSpPr>
        <p:pic>
          <p:nvPicPr>
            <p:cNvPr id="99331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2" name="Text Box 11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zh-CN" altLang="en-US" sz="2600">
                  <a:solidFill>
                    <a:srgbClr val="FFFFFF"/>
                  </a:solidFill>
                  <a:latin typeface="宋体" pitchFamily="2" charset="-122"/>
                </a:rPr>
                <a:t>课堂总结</a:t>
              </a:r>
            </a:p>
          </p:txBody>
        </p:sp>
      </p:grpSp>
      <p:sp>
        <p:nvSpPr>
          <p:cNvPr id="334883" name="矩形 334882"/>
          <p:cNvSpPr>
            <a:spLocks noChangeArrowheads="1"/>
          </p:cNvSpPr>
          <p:nvPr/>
        </p:nvSpPr>
        <p:spPr bwMode="auto">
          <a:xfrm>
            <a:off x="762000" y="2667000"/>
            <a:ext cx="3276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二、大气压的测量</a:t>
            </a:r>
          </a:p>
        </p:txBody>
      </p:sp>
      <p:sp>
        <p:nvSpPr>
          <p:cNvPr id="334884" name="矩形 334883"/>
          <p:cNvSpPr>
            <a:spLocks noChangeArrowheads="1"/>
          </p:cNvSpPr>
          <p:nvPr/>
        </p:nvSpPr>
        <p:spPr bwMode="auto">
          <a:xfrm>
            <a:off x="685800" y="4114800"/>
            <a:ext cx="33845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三、大气压的变化：</a:t>
            </a:r>
          </a:p>
        </p:txBody>
      </p:sp>
      <p:sp>
        <p:nvSpPr>
          <p:cNvPr id="334896" name="矩形 334895"/>
          <p:cNvSpPr>
            <a:spLocks noChangeArrowheads="1"/>
          </p:cNvSpPr>
          <p:nvPr/>
        </p:nvSpPr>
        <p:spPr bwMode="auto">
          <a:xfrm>
            <a:off x="1143000" y="1676400"/>
            <a:ext cx="2819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大气压的定义：</a:t>
            </a:r>
          </a:p>
        </p:txBody>
      </p:sp>
      <p:sp>
        <p:nvSpPr>
          <p:cNvPr id="334897" name="矩形 334896"/>
          <p:cNvSpPr>
            <a:spLocks noChangeArrowheads="1"/>
          </p:cNvSpPr>
          <p:nvPr/>
        </p:nvSpPr>
        <p:spPr bwMode="auto">
          <a:xfrm>
            <a:off x="3124200" y="1676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空气内部向各个方向的压强</a:t>
            </a:r>
          </a:p>
        </p:txBody>
      </p:sp>
      <p:sp>
        <p:nvSpPr>
          <p:cNvPr id="334898" name="矩形 334897"/>
          <p:cNvSpPr>
            <a:spLocks noChangeArrowheads="1"/>
          </p:cNvSpPr>
          <p:nvPr/>
        </p:nvSpPr>
        <p:spPr bwMode="auto">
          <a:xfrm>
            <a:off x="1143000" y="2124075"/>
            <a:ext cx="3352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  <a:ea typeface="黑体" pitchFamily="49" charset="-122"/>
              </a:rPr>
              <a:t>大气压存在的原因：</a:t>
            </a:r>
          </a:p>
        </p:txBody>
      </p:sp>
      <p:sp>
        <p:nvSpPr>
          <p:cNvPr id="334899" name="Text Box 12"/>
          <p:cNvSpPr txBox="1">
            <a:spLocks noChangeArrowheads="1"/>
          </p:cNvSpPr>
          <p:nvPr/>
        </p:nvSpPr>
        <p:spPr bwMode="auto">
          <a:xfrm>
            <a:off x="3657600" y="2133600"/>
            <a:ext cx="3048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100">
                <a:solidFill>
                  <a:schemeClr val="tx1"/>
                </a:solidFill>
                <a:latin typeface="汉鼎简魏碑" pitchFamily="49" charset="-122"/>
                <a:ea typeface="汉鼎简魏碑" pitchFamily="49" charset="-122"/>
              </a:rPr>
              <a:t>受到重力的作用 </a:t>
            </a:r>
          </a:p>
        </p:txBody>
      </p:sp>
      <p:sp>
        <p:nvSpPr>
          <p:cNvPr id="334900" name="矩形 334899"/>
          <p:cNvSpPr>
            <a:spLocks noChangeArrowheads="1"/>
          </p:cNvSpPr>
          <p:nvPr/>
        </p:nvSpPr>
        <p:spPr bwMode="auto">
          <a:xfrm>
            <a:off x="1219200" y="3200400"/>
            <a:ext cx="5257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00">
                <a:solidFill>
                  <a:schemeClr val="tx1"/>
                </a:solidFill>
              </a:rPr>
              <a:t>托里拆利实验第一次精确测出了大气压值</a:t>
            </a:r>
          </a:p>
        </p:txBody>
      </p:sp>
      <p:sp>
        <p:nvSpPr>
          <p:cNvPr id="334901" name="Text Box 6" descr="信纸"/>
          <p:cNvSpPr txBox="1">
            <a:spLocks noChangeArrowheads="1"/>
          </p:cNvSpPr>
          <p:nvPr/>
        </p:nvSpPr>
        <p:spPr bwMode="auto">
          <a:xfrm>
            <a:off x="3352800" y="2667000"/>
            <a:ext cx="3962400" cy="4127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zh-CN" sz="2100" i="1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</a:rPr>
              <a:t>P</a:t>
            </a:r>
            <a:r>
              <a:rPr lang="en-US" altLang="zh-CN" sz="2100" i="1" baseline="-1600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</a:rPr>
              <a:t>0</a:t>
            </a:r>
            <a:r>
              <a:rPr lang="zh-CN" altLang="en-US" sz="2100" i="1">
                <a:solidFill>
                  <a:srgbClr val="3366FF"/>
                </a:solidFill>
                <a:latin typeface="Times New Roman" pitchFamily="18" charset="0"/>
                <a:ea typeface="DFKai-SB" pitchFamily="65" charset="-120"/>
              </a:rPr>
              <a:t>＝</a:t>
            </a:r>
            <a:r>
              <a:rPr lang="en-US" altLang="zh-CN" sz="2100" i="1">
                <a:solidFill>
                  <a:srgbClr val="3366FF"/>
                </a:solidFill>
                <a:latin typeface="Times New Roman" pitchFamily="18" charset="0"/>
                <a:ea typeface="DFKai-SB" pitchFamily="65" charset="-120"/>
              </a:rPr>
              <a:t>760mmHg</a:t>
            </a:r>
            <a:r>
              <a:rPr lang="zh-CN" altLang="zh-CN" sz="2100" i="1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</a:rPr>
              <a:t>≈</a:t>
            </a:r>
            <a:r>
              <a:rPr lang="en-US" altLang="zh-CN" sz="2100" i="1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</a:rPr>
              <a:t>1.0×10</a:t>
            </a:r>
            <a:r>
              <a:rPr lang="en-US" altLang="zh-CN" sz="2100" i="1" baseline="3000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</a:rPr>
              <a:t>5 </a:t>
            </a:r>
            <a:r>
              <a:rPr lang="en-US" altLang="zh-CN" sz="2100" i="1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</a:rPr>
              <a:t>Pa</a:t>
            </a:r>
          </a:p>
        </p:txBody>
      </p:sp>
      <p:sp>
        <p:nvSpPr>
          <p:cNvPr id="334902" name="TextBox 1"/>
          <p:cNvSpPr txBox="1">
            <a:spLocks noChangeArrowheads="1"/>
          </p:cNvSpPr>
          <p:nvPr/>
        </p:nvSpPr>
        <p:spPr bwMode="auto">
          <a:xfrm>
            <a:off x="1219200" y="3657600"/>
            <a:ext cx="5105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气压计：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测定大气压的仪器</a:t>
            </a:r>
          </a:p>
        </p:txBody>
      </p:sp>
      <p:sp>
        <p:nvSpPr>
          <p:cNvPr id="334903" name="矩形 334902"/>
          <p:cNvSpPr>
            <a:spLocks noChangeArrowheads="1"/>
          </p:cNvSpPr>
          <p:nvPr/>
        </p:nvSpPr>
        <p:spPr bwMode="auto">
          <a:xfrm>
            <a:off x="2895600" y="4648200"/>
            <a:ext cx="2736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海拔越高气压越低 </a:t>
            </a:r>
          </a:p>
        </p:txBody>
      </p:sp>
      <p:sp>
        <p:nvSpPr>
          <p:cNvPr id="334904" name="矩形 334903"/>
          <p:cNvSpPr>
            <a:spLocks noChangeArrowheads="1"/>
          </p:cNvSpPr>
          <p:nvPr/>
        </p:nvSpPr>
        <p:spPr bwMode="auto">
          <a:xfrm>
            <a:off x="1295400" y="4648200"/>
            <a:ext cx="24495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100">
                <a:solidFill>
                  <a:schemeClr val="hlink"/>
                </a:solidFill>
              </a:rPr>
              <a:t>气压变化规律：</a:t>
            </a:r>
          </a:p>
        </p:txBody>
      </p:sp>
      <p:sp>
        <p:nvSpPr>
          <p:cNvPr id="334905" name="文本框 334904"/>
          <p:cNvSpPr txBox="1">
            <a:spLocks noChangeArrowheads="1"/>
          </p:cNvSpPr>
          <p:nvPr/>
        </p:nvSpPr>
        <p:spPr bwMode="auto">
          <a:xfrm>
            <a:off x="1295400" y="5105400"/>
            <a:ext cx="2590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100">
                <a:solidFill>
                  <a:schemeClr val="hlink"/>
                </a:solidFill>
              </a:rPr>
              <a:t>与沸点的关系：</a:t>
            </a:r>
          </a:p>
        </p:txBody>
      </p:sp>
      <p:sp>
        <p:nvSpPr>
          <p:cNvPr id="334906" name="矩形 334905"/>
          <p:cNvSpPr>
            <a:spLocks noChangeArrowheads="1"/>
          </p:cNvSpPr>
          <p:nvPr/>
        </p:nvSpPr>
        <p:spPr bwMode="auto">
          <a:xfrm>
            <a:off x="1295400" y="5562600"/>
            <a:ext cx="26638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100">
                <a:solidFill>
                  <a:schemeClr val="hlink"/>
                </a:solidFill>
              </a:rPr>
              <a:t>与体积的关系：</a:t>
            </a:r>
          </a:p>
        </p:txBody>
      </p:sp>
      <p:sp>
        <p:nvSpPr>
          <p:cNvPr id="334907" name="矩形 334906"/>
          <p:cNvSpPr>
            <a:spLocks noChangeArrowheads="1"/>
          </p:cNvSpPr>
          <p:nvPr/>
        </p:nvSpPr>
        <p:spPr bwMode="auto">
          <a:xfrm>
            <a:off x="2895600" y="5562600"/>
            <a:ext cx="29527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体积减小，压强增大</a:t>
            </a:r>
          </a:p>
        </p:txBody>
      </p:sp>
      <p:sp>
        <p:nvSpPr>
          <p:cNvPr id="334908" name="矩形 334907"/>
          <p:cNvSpPr>
            <a:spLocks noChangeArrowheads="1"/>
          </p:cNvSpPr>
          <p:nvPr/>
        </p:nvSpPr>
        <p:spPr bwMode="auto">
          <a:xfrm>
            <a:off x="2743200" y="5105400"/>
            <a:ext cx="28178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气压越高沸点越高</a:t>
            </a:r>
          </a:p>
        </p:txBody>
      </p:sp>
      <p:sp>
        <p:nvSpPr>
          <p:cNvPr id="334909" name="矩形 334908"/>
          <p:cNvSpPr>
            <a:spLocks noChangeArrowheads="1"/>
          </p:cNvSpPr>
          <p:nvPr/>
        </p:nvSpPr>
        <p:spPr bwMode="auto">
          <a:xfrm>
            <a:off x="1295400" y="6019800"/>
            <a:ext cx="2743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大气压的应用</a:t>
            </a: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</a:t>
            </a:r>
          </a:p>
        </p:txBody>
      </p:sp>
      <p:sp>
        <p:nvSpPr>
          <p:cNvPr id="334910" name="矩形 334909"/>
          <p:cNvSpPr>
            <a:spLocks noChangeArrowheads="1"/>
          </p:cNvSpPr>
          <p:nvPr/>
        </p:nvSpPr>
        <p:spPr bwMode="auto">
          <a:xfrm>
            <a:off x="3276600" y="6019800"/>
            <a:ext cx="4826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00">
                <a:solidFill>
                  <a:schemeClr val="tx1"/>
                </a:solidFill>
              </a:rPr>
              <a:t>吸墨水、吸盘挂物钩、打针、压井等。</a:t>
            </a:r>
          </a:p>
        </p:txBody>
      </p:sp>
      <p:pic>
        <p:nvPicPr>
          <p:cNvPr id="99350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51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52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4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/>
      <p:bldP spid="334883" grpId="0"/>
      <p:bldP spid="334884" grpId="0"/>
      <p:bldP spid="334899" grpId="0"/>
      <p:bldP spid="334900" grpId="0"/>
      <p:bldP spid="334901" grpId="0" animBg="1"/>
      <p:bldP spid="334902" grpId="0"/>
      <p:bldP spid="334903" grpId="0"/>
      <p:bldP spid="334904" grpId="0"/>
      <p:bldP spid="334905" grpId="0"/>
      <p:bldP spid="334906" grpId="0"/>
      <p:bldP spid="334907" grpId="0"/>
      <p:bldP spid="334908" grpId="0"/>
      <p:bldP spid="334909" grpId="0"/>
      <p:bldP spid="3349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81400" y="381000"/>
            <a:ext cx="1676400" cy="609600"/>
            <a:chOff x="0" y="0"/>
            <a:chExt cx="2231" cy="553"/>
          </a:xfrm>
        </p:grpSpPr>
        <p:pic>
          <p:nvPicPr>
            <p:cNvPr id="100354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55" name="Text Box 11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zh-CN" altLang="en-US" sz="2600">
                  <a:solidFill>
                    <a:srgbClr val="FFFFFF"/>
                  </a:solidFill>
                  <a:latin typeface="宋体" pitchFamily="2" charset="-122"/>
                </a:rPr>
                <a:t>课堂练习</a:t>
              </a:r>
            </a:p>
          </p:txBody>
        </p:sp>
      </p:grpSp>
      <p:sp>
        <p:nvSpPr>
          <p:cNvPr id="100356" name="矩形 335894"/>
          <p:cNvSpPr>
            <a:spLocks noChangeArrowheads="1"/>
          </p:cNvSpPr>
          <p:nvPr/>
        </p:nvSpPr>
        <p:spPr bwMode="auto">
          <a:xfrm>
            <a:off x="609600" y="1066800"/>
            <a:ext cx="80772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</a:pP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   1.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马德堡半球实验证明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_________</a:t>
            </a:r>
            <a:r>
              <a:rPr lang="zh-CN" altLang="en-US">
                <a:solidFill>
                  <a:schemeClr val="tx1"/>
                </a:solidFill>
              </a:rPr>
              <a:t>的存在</a:t>
            </a:r>
          </a:p>
          <a:p>
            <a:pPr marL="342900" indent="-342900"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</a:rPr>
              <a:t>和强大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；托里拆利</a:t>
            </a:r>
            <a:r>
              <a:rPr lang="zh-CN" altLang="en-US">
                <a:solidFill>
                  <a:schemeClr val="tx1"/>
                </a:solidFill>
              </a:rPr>
              <a:t>最早测定了大气压的值，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他</a:t>
            </a:r>
          </a:p>
          <a:p>
            <a:pPr marL="342900" indent="-342900"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测定出大气压值约为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____________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帕。如果在</a:t>
            </a:r>
          </a:p>
          <a:p>
            <a:pPr marL="342900" indent="-342900"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一个标准大气压的环境下做托里拆利实验，</a:t>
            </a: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结</a:t>
            </a:r>
          </a:p>
          <a:p>
            <a:pPr marL="342900" indent="-342900">
              <a:lnSpc>
                <a:spcPct val="125000"/>
              </a:lnSpc>
            </a:pP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果发现管内水银柱高度为</a:t>
            </a:r>
            <a:r>
              <a:rPr lang="en-US" altLang="zh-CN">
                <a:solidFill>
                  <a:srgbClr val="000000"/>
                </a:solidFill>
                <a:latin typeface="宋体" pitchFamily="2" charset="-122"/>
              </a:rPr>
              <a:t>750mmHg</a:t>
            </a: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，如果读数无误的话，其原因</a:t>
            </a:r>
          </a:p>
          <a:p>
            <a:pPr marL="342900" indent="-342900">
              <a:lnSpc>
                <a:spcPct val="125000"/>
              </a:lnSpc>
            </a:pP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可能是因为</a:t>
            </a:r>
            <a:r>
              <a:rPr lang="en-US" altLang="zh-CN">
                <a:solidFill>
                  <a:srgbClr val="000000"/>
                </a:solidFill>
                <a:latin typeface="宋体" pitchFamily="2" charset="-122"/>
              </a:rPr>
              <a:t>_______________________</a:t>
            </a:r>
            <a:r>
              <a:rPr lang="zh-CN" altLang="en-US">
                <a:solidFill>
                  <a:srgbClr val="000000"/>
                </a:solidFill>
                <a:latin typeface="宋体" pitchFamily="2" charset="-122"/>
              </a:rPr>
              <a:t>，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假如用水来做托里拆利</a:t>
            </a:r>
          </a:p>
          <a:p>
            <a:pPr marL="342900" indent="-342900"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实验，大气压可支持约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________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米高的水柱。</a:t>
            </a:r>
          </a:p>
        </p:txBody>
      </p:sp>
      <p:pic>
        <p:nvPicPr>
          <p:cNvPr id="335896" name="图片 335895" descr="EB3YIX~1"/>
          <p:cNvPicPr>
            <a:picLocks noChangeAspect="1" noChangeArrowheads="1"/>
          </p:cNvPicPr>
          <p:nvPr/>
        </p:nvPicPr>
        <p:blipFill>
          <a:blip r:embed="rId3" cstate="print"/>
          <a:srcRect l="8000" r="14000"/>
          <a:stretch>
            <a:fillRect/>
          </a:stretch>
        </p:blipFill>
        <p:spPr bwMode="auto">
          <a:xfrm>
            <a:off x="6705600" y="1219200"/>
            <a:ext cx="19050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99" name="矩形 335898"/>
          <p:cNvSpPr>
            <a:spLocks noChangeArrowheads="1"/>
          </p:cNvSpPr>
          <p:nvPr/>
        </p:nvSpPr>
        <p:spPr bwMode="auto">
          <a:xfrm>
            <a:off x="3886200" y="1066800"/>
            <a:ext cx="14271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429000" y="1981200"/>
            <a:ext cx="1676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1.0×10</a:t>
            </a:r>
            <a:r>
              <a:rPr lang="en-US" altLang="zh-CN" baseline="30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</a:p>
        </p:txBody>
      </p:sp>
      <p:sp>
        <p:nvSpPr>
          <p:cNvPr id="335901" name="矩形 335900"/>
          <p:cNvSpPr>
            <a:spLocks noChangeArrowheads="1"/>
          </p:cNvSpPr>
          <p:nvPr/>
        </p:nvSpPr>
        <p:spPr bwMode="auto">
          <a:xfrm>
            <a:off x="2286000" y="3200400"/>
            <a:ext cx="3168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管子上端有少量空气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810000" y="3581400"/>
            <a:ext cx="990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10 </a:t>
            </a:r>
          </a:p>
        </p:txBody>
      </p:sp>
      <p:sp>
        <p:nvSpPr>
          <p:cNvPr id="335903" name="矩形 335902"/>
          <p:cNvSpPr>
            <a:spLocks noChangeArrowheads="1"/>
          </p:cNvSpPr>
          <p:nvPr/>
        </p:nvSpPr>
        <p:spPr bwMode="auto">
          <a:xfrm>
            <a:off x="685800" y="4267200"/>
            <a:ext cx="77724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FF0000"/>
                </a:solidFill>
                <a:latin typeface="宋体" pitchFamily="2" charset="-122"/>
              </a:rPr>
              <a:t>   2.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大气压在我们的日常生活中具有广泛的应用，比如，自来水笔需要吸墨水时，把笔上的软管或弹</a:t>
            </a:r>
          </a:p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簧片按几下，笔囊里的气体压强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_______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，</a:t>
            </a:r>
          </a:p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在</a:t>
            </a: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__________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的作用下，墨水被“吸”到</a:t>
            </a:r>
          </a:p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橡皮管里去了。</a:t>
            </a:r>
          </a:p>
        </p:txBody>
      </p:sp>
      <p:pic>
        <p:nvPicPr>
          <p:cNvPr id="335906" name="图片 335905"/>
          <p:cNvPicPr>
            <a:picLocks noChangeAspect="1" noChangeArrowheads="1"/>
          </p:cNvPicPr>
          <p:nvPr/>
        </p:nvPicPr>
        <p:blipFill>
          <a:blip r:embed="rId4" cstate="print"/>
          <a:srcRect l="32547" t="31013" r="20964" b="17607"/>
          <a:stretch>
            <a:fillRect/>
          </a:stretch>
        </p:blipFill>
        <p:spPr bwMode="auto">
          <a:xfrm>
            <a:off x="6172200" y="4876800"/>
            <a:ext cx="2133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907" name="文本框 335906"/>
          <p:cNvSpPr txBox="1">
            <a:spLocks noChangeArrowheads="1"/>
          </p:cNvSpPr>
          <p:nvPr/>
        </p:nvSpPr>
        <p:spPr bwMode="auto">
          <a:xfrm>
            <a:off x="4876800" y="5105400"/>
            <a:ext cx="1300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减小</a:t>
            </a:r>
          </a:p>
        </p:txBody>
      </p:sp>
      <p:sp>
        <p:nvSpPr>
          <p:cNvPr id="335908" name="文本框 335907"/>
          <p:cNvSpPr txBox="1">
            <a:spLocks noChangeArrowheads="1"/>
          </p:cNvSpPr>
          <p:nvPr/>
        </p:nvSpPr>
        <p:spPr bwMode="auto">
          <a:xfrm>
            <a:off x="1295400" y="5562600"/>
            <a:ext cx="1752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</a:t>
            </a:r>
          </a:p>
        </p:txBody>
      </p:sp>
      <p:pic>
        <p:nvPicPr>
          <p:cNvPr id="100366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7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8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99" grpId="0"/>
      <p:bldP spid="45064" grpId="0"/>
      <p:bldP spid="335901" grpId="0"/>
      <p:bldP spid="45066" grpId="0"/>
      <p:bldP spid="335903" grpId="0"/>
      <p:bldP spid="335907" grpId="0"/>
      <p:bldP spid="3359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81400" y="381000"/>
            <a:ext cx="1676400" cy="609600"/>
            <a:chOff x="0" y="0"/>
            <a:chExt cx="2231" cy="553"/>
          </a:xfrm>
        </p:grpSpPr>
        <p:pic>
          <p:nvPicPr>
            <p:cNvPr id="101378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379" name="Text Box 11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r>
                <a:rPr lang="zh-CN" altLang="en-US" sz="2600">
                  <a:solidFill>
                    <a:srgbClr val="FFFFFF"/>
                  </a:solidFill>
                  <a:latin typeface="宋体" pitchFamily="2" charset="-122"/>
                </a:rPr>
                <a:t>课堂练习</a:t>
              </a:r>
            </a:p>
          </p:txBody>
        </p:sp>
      </p:grpSp>
      <p:sp>
        <p:nvSpPr>
          <p:cNvPr id="101380" name="文本框 336910"/>
          <p:cNvSpPr txBox="1">
            <a:spLocks noChangeArrowheads="1"/>
          </p:cNvSpPr>
          <p:nvPr/>
        </p:nvSpPr>
        <p:spPr bwMode="auto">
          <a:xfrm>
            <a:off x="609600" y="1066800"/>
            <a:ext cx="7991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   3.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做托里拆利实验时，当玻璃管中的水银柱稳定后，在管的顶部穿一小孔，那么管中水银将（　  　）</a:t>
            </a:r>
          </a:p>
        </p:txBody>
      </p:sp>
      <p:sp>
        <p:nvSpPr>
          <p:cNvPr id="101381" name="矩形 336911"/>
          <p:cNvSpPr>
            <a:spLocks noChangeArrowheads="1"/>
          </p:cNvSpPr>
          <p:nvPr/>
        </p:nvSpPr>
        <p:spPr bwMode="auto">
          <a:xfrm>
            <a:off x="838200" y="1905000"/>
            <a:ext cx="73453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Ａ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.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往上喷出　      Ｂ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.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稍微下降</a:t>
            </a:r>
          </a:p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    Ｃ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.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保持不变        Ｄ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.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降到与外面水银面相平</a:t>
            </a:r>
          </a:p>
        </p:txBody>
      </p:sp>
      <p:sp>
        <p:nvSpPr>
          <p:cNvPr id="336913" name="文本框 336912"/>
          <p:cNvSpPr txBox="1">
            <a:spLocks noChangeArrowheads="1"/>
          </p:cNvSpPr>
          <p:nvPr/>
        </p:nvSpPr>
        <p:spPr bwMode="auto">
          <a:xfrm>
            <a:off x="4648200" y="137160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336914" name="矩形 336913"/>
          <p:cNvSpPr>
            <a:spLocks noChangeArrowheads="1"/>
          </p:cNvSpPr>
          <p:nvPr/>
        </p:nvSpPr>
        <p:spPr bwMode="auto">
          <a:xfrm>
            <a:off x="685800" y="2790825"/>
            <a:ext cx="80597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   4.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在冬天，保温瓶未装满水，当瓶内温度下降时软木塞不易拔出，这主要是（        ）</a:t>
            </a:r>
          </a:p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   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A.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塞子与瓶口间摩擦力太大     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B.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瓶口遇冷收缩</a:t>
            </a:r>
          </a:p>
          <a:p>
            <a:pPr>
              <a:lnSpc>
                <a:spcPct val="120000"/>
              </a:lnSpc>
            </a:pP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   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C.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瓶内气压小于大气压         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D.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原先塞子塞的太紧</a:t>
            </a:r>
          </a:p>
        </p:txBody>
      </p:sp>
      <p:sp>
        <p:nvSpPr>
          <p:cNvPr id="336915" name="Text Box 17"/>
          <p:cNvSpPr txBox="1">
            <a:spLocks noChangeArrowheads="1"/>
          </p:cNvSpPr>
          <p:nvPr/>
        </p:nvSpPr>
        <p:spPr bwMode="auto">
          <a:xfrm>
            <a:off x="2819400" y="2971800"/>
            <a:ext cx="83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4800">
                <a:solidFill>
                  <a:srgbClr val="FF0000"/>
                </a:solidFill>
                <a:ea typeface="楷体" pitchFamily="49" charset="-122"/>
              </a:rPr>
              <a:t>c</a:t>
            </a:r>
          </a:p>
        </p:txBody>
      </p:sp>
      <p:sp>
        <p:nvSpPr>
          <p:cNvPr id="336916" name="矩形 336915"/>
          <p:cNvSpPr>
            <a:spLocks noChangeArrowheads="1"/>
          </p:cNvSpPr>
          <p:nvPr/>
        </p:nvSpPr>
        <p:spPr bwMode="auto">
          <a:xfrm>
            <a:off x="609600" y="4419600"/>
            <a:ext cx="65532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   5.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把装满水的量筒浸入水中，口朝下。照右图那样抓住筒底向上提，在筒口离开水面前，量筒露出水面的部分，下列说法正确的是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</a:rPr>
              <a:t>(       )</a:t>
            </a:r>
            <a:r>
              <a:rPr lang="en-US" altLang="zh-CN" sz="2100">
                <a:solidFill>
                  <a:schemeClr val="tx1"/>
                </a:solidFill>
                <a:latin typeface="宋体" pitchFamily="2" charset="-122"/>
                <a:sym typeface="Wingdings" pitchFamily="2" charset="2"/>
              </a:rPr>
              <a:t> </a:t>
            </a:r>
          </a:p>
        </p:txBody>
      </p:sp>
      <p:pic>
        <p:nvPicPr>
          <p:cNvPr id="336917" name="图片 336916" descr="x"/>
          <p:cNvPicPr>
            <a:picLocks noChangeAspect="1" noChangeArrowheads="1"/>
          </p:cNvPicPr>
          <p:nvPr/>
        </p:nvPicPr>
        <p:blipFill>
          <a:blip r:embed="rId3" cstate="print"/>
          <a:srcRect l="22267" t="4546" r="23320" b="9091"/>
          <a:stretch>
            <a:fillRect/>
          </a:stretch>
        </p:blipFill>
        <p:spPr bwMode="auto">
          <a:xfrm>
            <a:off x="7086600" y="4648200"/>
            <a:ext cx="14716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18" name="矩形 336917"/>
          <p:cNvSpPr>
            <a:spLocks noChangeArrowheads="1"/>
          </p:cNvSpPr>
          <p:nvPr/>
        </p:nvSpPr>
        <p:spPr bwMode="auto">
          <a:xfrm>
            <a:off x="685800" y="5791200"/>
            <a:ext cx="61722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65067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>
                <a:solidFill>
                  <a:srgbClr val="CC0000"/>
                </a:solidFill>
                <a:latin typeface="楷体" pitchFamily="49" charset="-122"/>
                <a:ea typeface="楷体" pitchFamily="49" charset="-122"/>
              </a:rPr>
              <a:t>提示：</a:t>
            </a:r>
            <a:r>
              <a:rPr lang="zh-CN" altLang="en-US" sz="200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大气压强把外面的水都推进去的，如果有足够长的量筒（</a:t>
            </a:r>
            <a:r>
              <a:rPr lang="en-US" altLang="zh-CN" sz="200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10.4</a:t>
            </a:r>
            <a:r>
              <a:rPr lang="zh-CN" altLang="en-US" sz="200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米以上）它的上方才会出现真空。</a:t>
            </a:r>
          </a:p>
        </p:txBody>
      </p:sp>
      <p:sp>
        <p:nvSpPr>
          <p:cNvPr id="336919" name="文本框 336918"/>
          <p:cNvSpPr txBox="1">
            <a:spLocks noChangeArrowheads="1"/>
          </p:cNvSpPr>
          <p:nvPr/>
        </p:nvSpPr>
        <p:spPr bwMode="auto">
          <a:xfrm>
            <a:off x="4572000" y="525780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101389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0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1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13" grpId="0"/>
      <p:bldP spid="336914" grpId="0"/>
      <p:bldP spid="336915" grpId="0"/>
      <p:bldP spid="336916" grpId="0"/>
      <p:bldP spid="336918" grpId="0"/>
      <p:bldP spid="3369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Oval 8" descr="0002">
            <a:hlinkClick r:id="rId4" action="ppaction://hlinkfile"/>
          </p:cNvPr>
          <p:cNvSpPr>
            <a:spLocks noChangeArrowheads="1"/>
          </p:cNvSpPr>
          <p:nvPr/>
        </p:nvSpPr>
        <p:spPr bwMode="auto">
          <a:xfrm flipH="1">
            <a:off x="7391400" y="3962400"/>
            <a:ext cx="457200" cy="381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22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endParaRPr lang="zh-CN" sz="1800" b="0">
              <a:solidFill>
                <a:schemeClr val="tx1"/>
              </a:solidFill>
            </a:endParaRPr>
          </a:p>
        </p:txBody>
      </p:sp>
      <p:sp>
        <p:nvSpPr>
          <p:cNvPr id="102402" name="矩形 179205"/>
          <p:cNvSpPr>
            <a:spLocks noChangeArrowheads="1" noChangeShapeType="1" noTextEdit="1"/>
          </p:cNvSpPr>
          <p:nvPr/>
        </p:nvSpPr>
        <p:spPr bwMode="auto">
          <a:xfrm>
            <a:off x="1066800" y="762000"/>
            <a:ext cx="7086600" cy="213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华文新魏"/>
                <a:ea typeface="华文新魏"/>
              </a:rPr>
              <a:t>科学世界：活塞式抽水机的原理</a:t>
            </a:r>
          </a:p>
        </p:txBody>
      </p:sp>
      <p:pic>
        <p:nvPicPr>
          <p:cNvPr id="102403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6" name="ShockwaveFlash2" r:id="rId2" imgW="5563377" imgH="4420217"/>
    </p:controls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矩形 337923"/>
          <p:cNvSpPr>
            <a:spLocks noChangeArrowheads="1" noChangeShapeType="1" noTextEdit="1"/>
          </p:cNvSpPr>
          <p:nvPr/>
        </p:nvSpPr>
        <p:spPr bwMode="auto">
          <a:xfrm>
            <a:off x="1066800" y="762000"/>
            <a:ext cx="7086600" cy="213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华文新魏"/>
                <a:ea typeface="华文新魏"/>
              </a:rPr>
              <a:t>科学世界：活塞式抽水机的原理</a:t>
            </a:r>
          </a:p>
        </p:txBody>
      </p:sp>
      <p:grpSp>
        <p:nvGrpSpPr>
          <p:cNvPr id="2" name="组合 337945"/>
          <p:cNvGrpSpPr>
            <a:grpSpLocks/>
          </p:cNvGrpSpPr>
          <p:nvPr/>
        </p:nvGrpSpPr>
        <p:grpSpPr bwMode="auto">
          <a:xfrm>
            <a:off x="914400" y="2286000"/>
            <a:ext cx="7543800" cy="3276600"/>
            <a:chOff x="576" y="1440"/>
            <a:chExt cx="4752" cy="2064"/>
          </a:xfrm>
        </p:grpSpPr>
        <p:pic>
          <p:nvPicPr>
            <p:cNvPr id="103427" name="Picture 5" descr="200410141429152937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1488"/>
              <a:ext cx="1379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28" name="Picture 31" descr="20041014142915266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1488"/>
              <a:ext cx="1408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29" name="Picture 18" descr="200410141429152916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1440"/>
              <a:ext cx="1499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30" name="矩形 337937"/>
            <p:cNvSpPr>
              <a:spLocks noChangeArrowheads="1"/>
            </p:cNvSpPr>
            <p:nvPr/>
          </p:nvSpPr>
          <p:spPr bwMode="auto">
            <a:xfrm>
              <a:off x="1536" y="1776"/>
              <a:ext cx="4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>
                  <a:solidFill>
                    <a:srgbClr val="0066FF"/>
                  </a:solidFill>
                </a:rPr>
                <a:t>缸筒</a:t>
              </a:r>
            </a:p>
          </p:txBody>
        </p:sp>
        <p:sp>
          <p:nvSpPr>
            <p:cNvPr id="103431" name="矩形 337938"/>
            <p:cNvSpPr>
              <a:spLocks noChangeArrowheads="1"/>
            </p:cNvSpPr>
            <p:nvPr/>
          </p:nvSpPr>
          <p:spPr bwMode="auto">
            <a:xfrm>
              <a:off x="1488" y="1968"/>
              <a:ext cx="374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zh-CN" altLang="en-US" sz="1600">
                  <a:solidFill>
                    <a:srgbClr val="0066FF"/>
                  </a:solidFill>
                </a:rPr>
                <a:t>活塞</a:t>
              </a:r>
            </a:p>
          </p:txBody>
        </p:sp>
        <p:sp>
          <p:nvSpPr>
            <p:cNvPr id="103432" name="矩形 337939"/>
            <p:cNvSpPr>
              <a:spLocks noChangeArrowheads="1"/>
            </p:cNvSpPr>
            <p:nvPr/>
          </p:nvSpPr>
          <p:spPr bwMode="auto">
            <a:xfrm>
              <a:off x="576" y="2880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>
                  <a:solidFill>
                    <a:srgbClr val="FF00FF"/>
                  </a:solidFill>
                </a:rPr>
                <a:t>大气压</a:t>
              </a:r>
            </a:p>
          </p:txBody>
        </p:sp>
        <p:sp>
          <p:nvSpPr>
            <p:cNvPr id="103433" name="矩形 337940"/>
            <p:cNvSpPr>
              <a:spLocks noChangeArrowheads="1"/>
            </p:cNvSpPr>
            <p:nvPr/>
          </p:nvSpPr>
          <p:spPr bwMode="auto">
            <a:xfrm>
              <a:off x="1296" y="2880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>
                  <a:solidFill>
                    <a:srgbClr val="FF00FF"/>
                  </a:solidFill>
                </a:rPr>
                <a:t>大气压</a:t>
              </a:r>
            </a:p>
          </p:txBody>
        </p:sp>
        <p:sp>
          <p:nvSpPr>
            <p:cNvPr id="103434" name="矩形 337941"/>
            <p:cNvSpPr>
              <a:spLocks noChangeArrowheads="1"/>
            </p:cNvSpPr>
            <p:nvPr/>
          </p:nvSpPr>
          <p:spPr bwMode="auto">
            <a:xfrm>
              <a:off x="2208" y="2880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>
                  <a:solidFill>
                    <a:srgbClr val="FF00FF"/>
                  </a:solidFill>
                </a:rPr>
                <a:t>大气压</a:t>
              </a:r>
            </a:p>
          </p:txBody>
        </p:sp>
        <p:sp>
          <p:nvSpPr>
            <p:cNvPr id="103435" name="矩形 337942"/>
            <p:cNvSpPr>
              <a:spLocks noChangeArrowheads="1"/>
            </p:cNvSpPr>
            <p:nvPr/>
          </p:nvSpPr>
          <p:spPr bwMode="auto">
            <a:xfrm>
              <a:off x="3024" y="2880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>
                  <a:solidFill>
                    <a:srgbClr val="FF00FF"/>
                  </a:solidFill>
                </a:rPr>
                <a:t>大气压</a:t>
              </a:r>
            </a:p>
          </p:txBody>
        </p:sp>
        <p:sp>
          <p:nvSpPr>
            <p:cNvPr id="103436" name="矩形 337943"/>
            <p:cNvSpPr>
              <a:spLocks noChangeArrowheads="1"/>
            </p:cNvSpPr>
            <p:nvPr/>
          </p:nvSpPr>
          <p:spPr bwMode="auto">
            <a:xfrm>
              <a:off x="3936" y="2880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>
                  <a:solidFill>
                    <a:srgbClr val="FF00FF"/>
                  </a:solidFill>
                </a:rPr>
                <a:t>大气压</a:t>
              </a:r>
            </a:p>
          </p:txBody>
        </p:sp>
        <p:sp>
          <p:nvSpPr>
            <p:cNvPr id="103437" name="矩形 337944"/>
            <p:cNvSpPr>
              <a:spLocks noChangeArrowheads="1"/>
            </p:cNvSpPr>
            <p:nvPr/>
          </p:nvSpPr>
          <p:spPr bwMode="auto">
            <a:xfrm>
              <a:off x="4608" y="2880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>
                  <a:solidFill>
                    <a:srgbClr val="FF00FF"/>
                  </a:solidFill>
                </a:rPr>
                <a:t>大气压</a:t>
              </a:r>
            </a:p>
          </p:txBody>
        </p:sp>
      </p:grpSp>
      <p:sp>
        <p:nvSpPr>
          <p:cNvPr id="337947" name="Rectangle 8" descr="信纸"/>
          <p:cNvSpPr>
            <a:spLocks noChangeArrowheads="1"/>
          </p:cNvSpPr>
          <p:nvPr/>
        </p:nvSpPr>
        <p:spPr bwMode="auto">
          <a:xfrm>
            <a:off x="685800" y="5867400"/>
            <a:ext cx="8001000" cy="51117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一切抽吸液体的过程都是大气压强将液体“压”上来的过程 </a:t>
            </a:r>
          </a:p>
        </p:txBody>
      </p:sp>
      <p:pic>
        <p:nvPicPr>
          <p:cNvPr id="103439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0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1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图片 181249" descr="716891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1" name="WordArt 5" descr="绿色大理石"/>
          <p:cNvSpPr>
            <a:spLocks noChangeArrowheads="1" noChangeShapeType="1" noTextEdit="1"/>
          </p:cNvSpPr>
          <p:nvPr/>
        </p:nvSpPr>
        <p:spPr bwMode="auto">
          <a:xfrm>
            <a:off x="2590800" y="1447800"/>
            <a:ext cx="3889375" cy="1800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i="1" kern="10">
                <a:ln w="952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新魏"/>
                <a:ea typeface="华文新魏"/>
              </a:rPr>
              <a:t>再见！</a:t>
            </a:r>
          </a:p>
        </p:txBody>
      </p:sp>
      <p:sp>
        <p:nvSpPr>
          <p:cNvPr id="181252" name="矩形 181251"/>
          <p:cNvSpPr>
            <a:spLocks noChangeArrowheads="1" noChangeShapeType="1" noTextEdit="1"/>
          </p:cNvSpPr>
          <p:nvPr/>
        </p:nvSpPr>
        <p:spPr bwMode="auto">
          <a:xfrm>
            <a:off x="1371600" y="5486400"/>
            <a:ext cx="655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四川广安浓溪初中陈晨曦制作</a:t>
            </a:r>
          </a:p>
        </p:txBody>
      </p:sp>
      <p:pic>
        <p:nvPicPr>
          <p:cNvPr id="104452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9" name="矩形 180228"/>
          <p:cNvSpPr>
            <a:spLocks noChangeArrowheads="1" noChangeShapeType="1" noTextEdit="1"/>
          </p:cNvSpPr>
          <p:nvPr/>
        </p:nvSpPr>
        <p:spPr bwMode="auto">
          <a:xfrm>
            <a:off x="228600" y="4648200"/>
            <a:ext cx="891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所用</a:t>
            </a:r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swf</a:t>
            </a:r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源自学科网，图片、视频源自百度、优酷，特此感谢</a:t>
            </a:r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.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华文新魏"/>
              <a:ea typeface="华文新魏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1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1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nimBg="1"/>
      <p:bldP spid="181252" grpId="0" animBg="1"/>
      <p:bldP spid="1802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矩形 307201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一、大气压强的存在</a:t>
            </a:r>
          </a:p>
        </p:txBody>
      </p:sp>
      <p:sp>
        <p:nvSpPr>
          <p:cNvPr id="307203" name="矩形 307202"/>
          <p:cNvSpPr>
            <a:spLocks noChangeArrowheads="1"/>
          </p:cNvSpPr>
          <p:nvPr/>
        </p:nvSpPr>
        <p:spPr bwMode="auto">
          <a:xfrm>
            <a:off x="609600" y="990600"/>
            <a:ext cx="8077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我们已经知道，液体之所以朝各个方向都有压强是因为液体具有流动性，那么空气也具有流动性，在空气中是否也存在朝各个方向的压强？</a:t>
            </a:r>
          </a:p>
        </p:txBody>
      </p:sp>
      <p:sp>
        <p:nvSpPr>
          <p:cNvPr id="307204" name="矩形 307203"/>
          <p:cNvSpPr>
            <a:spLocks noChangeArrowheads="1"/>
          </p:cNvSpPr>
          <p:nvPr/>
        </p:nvSpPr>
        <p:spPr bwMode="auto">
          <a:xfrm>
            <a:off x="2667000" y="2362200"/>
            <a:ext cx="3959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华文新魏" pitchFamily="2" charset="-122"/>
              </a:rPr>
              <a:t>感知大气压强的存在</a:t>
            </a:r>
          </a:p>
        </p:txBody>
      </p:sp>
      <p:sp>
        <p:nvSpPr>
          <p:cNvPr id="307205" name="矩形 307204"/>
          <p:cNvSpPr>
            <a:spLocks noChangeArrowheads="1"/>
          </p:cNvSpPr>
          <p:nvPr/>
        </p:nvSpPr>
        <p:spPr bwMode="auto">
          <a:xfrm>
            <a:off x="762000" y="2895600"/>
            <a:ext cx="39592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演示  </a:t>
            </a: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覆杯实验</a:t>
            </a:r>
          </a:p>
        </p:txBody>
      </p:sp>
      <p:sp>
        <p:nvSpPr>
          <p:cNvPr id="307206" name="矩形 3"/>
          <p:cNvSpPr>
            <a:spLocks noChangeArrowheads="1"/>
          </p:cNvSpPr>
          <p:nvPr/>
        </p:nvSpPr>
        <p:spPr bwMode="auto">
          <a:xfrm>
            <a:off x="609600" y="3352800"/>
            <a:ext cx="8153400" cy="86042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rgbClr val="000000"/>
                </a:solidFill>
                <a:latin typeface="宋体" pitchFamily="2" charset="-122"/>
              </a:rPr>
              <a:t>  </a:t>
            </a: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 </a:t>
            </a:r>
            <a:r>
              <a:rPr lang="zh-CN" altLang="en-US" sz="2100">
                <a:solidFill>
                  <a:srgbClr val="000000"/>
                </a:solidFill>
                <a:latin typeface="宋体" pitchFamily="2" charset="-122"/>
              </a:rPr>
              <a:t>将杯装满水，用硬塑料片盖住杯口，用手按住，并倒置过来，松开手，慢慢把杯口向各个方向转一圈，你看到了什么现象？</a:t>
            </a:r>
          </a:p>
        </p:txBody>
      </p:sp>
      <p:pic>
        <p:nvPicPr>
          <p:cNvPr id="307207" name="图片 307206" descr="图片1"/>
          <p:cNvPicPr>
            <a:picLocks noChangeAspect="1" noChangeArrowheads="1"/>
          </p:cNvPicPr>
          <p:nvPr/>
        </p:nvPicPr>
        <p:blipFill>
          <a:blip r:embed="rId2" cstate="print"/>
          <a:srcRect t="14322" r="81691" b="22433"/>
          <a:stretch>
            <a:fillRect/>
          </a:stretch>
        </p:blipFill>
        <p:spPr bwMode="auto">
          <a:xfrm>
            <a:off x="685800" y="4419600"/>
            <a:ext cx="17002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8" name="图片 307207" descr="图片1"/>
          <p:cNvPicPr>
            <a:picLocks noChangeAspect="1" noChangeArrowheads="1"/>
          </p:cNvPicPr>
          <p:nvPr/>
        </p:nvPicPr>
        <p:blipFill>
          <a:blip r:embed="rId2" cstate="print"/>
          <a:srcRect l="18626" t="17236" r="59369" b="19519"/>
          <a:stretch>
            <a:fillRect/>
          </a:stretch>
        </p:blipFill>
        <p:spPr bwMode="auto">
          <a:xfrm>
            <a:off x="2447925" y="4492625"/>
            <a:ext cx="2159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9" name="图片 307208" descr="图片1"/>
          <p:cNvPicPr>
            <a:picLocks noChangeAspect="1" noChangeArrowheads="1"/>
          </p:cNvPicPr>
          <p:nvPr/>
        </p:nvPicPr>
        <p:blipFill>
          <a:blip r:embed="rId2" cstate="print"/>
          <a:srcRect l="44009" t="11470" r="39903" b="16667"/>
          <a:stretch>
            <a:fillRect/>
          </a:stretch>
        </p:blipFill>
        <p:spPr bwMode="auto">
          <a:xfrm>
            <a:off x="4608513" y="4348163"/>
            <a:ext cx="17541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0" name="图片 307209" descr="图片1"/>
          <p:cNvPicPr>
            <a:picLocks noChangeAspect="1" noChangeArrowheads="1"/>
          </p:cNvPicPr>
          <p:nvPr/>
        </p:nvPicPr>
        <p:blipFill>
          <a:blip r:embed="rId2" cstate="print"/>
          <a:srcRect l="61478" t="20152" r="21576" b="22369"/>
          <a:stretch>
            <a:fillRect/>
          </a:stretch>
        </p:blipFill>
        <p:spPr bwMode="auto">
          <a:xfrm>
            <a:off x="6553200" y="4419600"/>
            <a:ext cx="19431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6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/>
      <p:bldP spid="307204" grpId="0"/>
      <p:bldP spid="307205" grpId="0"/>
      <p:bldP spid="3072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矩形 309249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一、大气压强的存在</a:t>
            </a:r>
          </a:p>
        </p:txBody>
      </p:sp>
      <p:sp>
        <p:nvSpPr>
          <p:cNvPr id="78850" name="矩形 309250"/>
          <p:cNvSpPr>
            <a:spLocks noChangeArrowheads="1"/>
          </p:cNvSpPr>
          <p:nvPr/>
        </p:nvSpPr>
        <p:spPr bwMode="auto">
          <a:xfrm>
            <a:off x="609600" y="990600"/>
            <a:ext cx="8077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/>
                </a:solidFill>
                <a:latin typeface="宋体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我们已经知道，液体之所以朝各个方向都有压强是因为液体具有流动性，那么空气也具有流动性，在空气中是否也存在朝各个方向的压强？</a:t>
            </a:r>
          </a:p>
        </p:txBody>
      </p:sp>
      <p:sp>
        <p:nvSpPr>
          <p:cNvPr id="78851" name="矩形 309251"/>
          <p:cNvSpPr>
            <a:spLocks noChangeArrowheads="1"/>
          </p:cNvSpPr>
          <p:nvPr/>
        </p:nvSpPr>
        <p:spPr bwMode="auto">
          <a:xfrm>
            <a:off x="2667000" y="2362200"/>
            <a:ext cx="3959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ea typeface="华文新魏" pitchFamily="2" charset="-122"/>
              </a:rPr>
              <a:t>感知大气压强的存在</a:t>
            </a:r>
          </a:p>
        </p:txBody>
      </p:sp>
      <p:sp>
        <p:nvSpPr>
          <p:cNvPr id="78852" name="矩形 309252"/>
          <p:cNvSpPr>
            <a:spLocks noChangeArrowheads="1"/>
          </p:cNvSpPr>
          <p:nvPr/>
        </p:nvSpPr>
        <p:spPr bwMode="auto">
          <a:xfrm>
            <a:off x="762000" y="2895600"/>
            <a:ext cx="39592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演示  </a:t>
            </a: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覆杯实验</a:t>
            </a:r>
          </a:p>
        </p:txBody>
      </p:sp>
      <p:pic>
        <p:nvPicPr>
          <p:cNvPr id="78853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66" name="9.4覆杯实验_标清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819400" y="3505200"/>
            <a:ext cx="3810000" cy="2857500"/>
          </a:xfrm>
        </p:spPr>
      </p:pic>
      <p:sp>
        <p:nvSpPr>
          <p:cNvPr id="309269" name="Oval 8" descr="0002">
            <a:hlinkClick r:id="rId9"/>
          </p:cNvPr>
          <p:cNvSpPr>
            <a:spLocks noChangeArrowheads="1"/>
          </p:cNvSpPr>
          <p:nvPr/>
        </p:nvSpPr>
        <p:spPr bwMode="auto">
          <a:xfrm flipH="1">
            <a:off x="6858000" y="4724400"/>
            <a:ext cx="457200" cy="381000"/>
          </a:xfrm>
          <a:prstGeom prst="ellipse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222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endParaRPr lang="zh-CN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9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09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66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9266"/>
                </p:tgtEl>
              </p:cMediaNode>
            </p:video>
          </p:childTnLst>
        </p:cTn>
      </p:par>
    </p:tnLst>
    <p:bldLst>
      <p:bldP spid="3092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矩形 311297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一、大气压强的存在</a:t>
            </a:r>
          </a:p>
        </p:txBody>
      </p:sp>
      <p:sp>
        <p:nvSpPr>
          <p:cNvPr id="79874" name="矩形 311300"/>
          <p:cNvSpPr>
            <a:spLocks noChangeArrowheads="1"/>
          </p:cNvSpPr>
          <p:nvPr/>
        </p:nvSpPr>
        <p:spPr bwMode="auto">
          <a:xfrm>
            <a:off x="838200" y="1066800"/>
            <a:ext cx="39592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演示  </a:t>
            </a: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覆杯实验</a:t>
            </a:r>
          </a:p>
        </p:txBody>
      </p:sp>
      <p:sp>
        <p:nvSpPr>
          <p:cNvPr id="311305" name="矩形 5"/>
          <p:cNvSpPr>
            <a:spLocks noChangeArrowheads="1"/>
          </p:cNvSpPr>
          <p:nvPr/>
        </p:nvSpPr>
        <p:spPr bwMode="auto">
          <a:xfrm>
            <a:off x="685800" y="1447800"/>
            <a:ext cx="7920038" cy="493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rgbClr val="000000"/>
                </a:solidFill>
                <a:latin typeface="宋体" pitchFamily="2" charset="-122"/>
              </a:rPr>
              <a:t>  </a:t>
            </a:r>
            <a:r>
              <a:rPr lang="zh-CN" altLang="en-US" sz="2100">
                <a:solidFill>
                  <a:schemeClr val="tx1"/>
                </a:solidFill>
                <a:latin typeface="宋体" pitchFamily="2" charset="-122"/>
              </a:rPr>
              <a:t>想一想，覆杯实验中，硬塑料片为什么不会下落？ </a:t>
            </a:r>
          </a:p>
        </p:txBody>
      </p:sp>
      <p:pic>
        <p:nvPicPr>
          <p:cNvPr id="311306" name="图片 311305" descr="图片1"/>
          <p:cNvPicPr>
            <a:picLocks noChangeAspect="1" noChangeArrowheads="1"/>
          </p:cNvPicPr>
          <p:nvPr/>
        </p:nvPicPr>
        <p:blipFill>
          <a:blip r:embed="rId2" cstate="print"/>
          <a:srcRect t="18042" r="81691" b="22433"/>
          <a:stretch>
            <a:fillRect/>
          </a:stretch>
        </p:blipFill>
        <p:spPr bwMode="auto">
          <a:xfrm>
            <a:off x="838200" y="1905000"/>
            <a:ext cx="12747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7" name="图片 311306"/>
          <p:cNvPicPr>
            <a:picLocks noChangeAspect="1" noChangeArrowheads="1"/>
          </p:cNvPicPr>
          <p:nvPr/>
        </p:nvPicPr>
        <p:blipFill>
          <a:blip r:embed="rId3" cstate="print"/>
          <a:srcRect t="69836" r="89050" b="1450"/>
          <a:stretch>
            <a:fillRect/>
          </a:stretch>
        </p:blipFill>
        <p:spPr bwMode="auto">
          <a:xfrm>
            <a:off x="990600" y="3124200"/>
            <a:ext cx="4333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08" name="矩形 311307"/>
          <p:cNvSpPr>
            <a:spLocks noChangeArrowheads="1"/>
          </p:cNvSpPr>
          <p:nvPr/>
        </p:nvSpPr>
        <p:spPr bwMode="auto">
          <a:xfrm>
            <a:off x="1371600" y="3124200"/>
            <a:ext cx="1128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>
                <a:solidFill>
                  <a:srgbClr val="CC00FF"/>
                </a:solidFill>
                <a:latin typeface="宋体" pitchFamily="2" charset="-122"/>
              </a:rPr>
              <a:t>大气压 </a:t>
            </a:r>
          </a:p>
        </p:txBody>
      </p:sp>
      <p:sp>
        <p:nvSpPr>
          <p:cNvPr id="311309" name="矩形 311308"/>
          <p:cNvSpPr>
            <a:spLocks noChangeArrowheads="1"/>
          </p:cNvSpPr>
          <p:nvPr/>
        </p:nvSpPr>
        <p:spPr bwMode="auto">
          <a:xfrm>
            <a:off x="2362200" y="2133600"/>
            <a:ext cx="3733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100">
                <a:solidFill>
                  <a:srgbClr val="660033"/>
                </a:solidFill>
                <a:ea typeface="楷体" pitchFamily="49" charset="-122"/>
              </a:rPr>
              <a:t>杯子内没有气体 </a:t>
            </a:r>
            <a:r>
              <a:rPr lang="en-US" altLang="zh-CN" sz="2100">
                <a:solidFill>
                  <a:srgbClr val="660033"/>
                </a:solidFill>
                <a:ea typeface="楷体" pitchFamily="49" charset="-122"/>
              </a:rPr>
              <a:t>→</a:t>
            </a:r>
            <a:r>
              <a:rPr lang="zh-CN" altLang="en-US" sz="2100">
                <a:solidFill>
                  <a:srgbClr val="660033"/>
                </a:solidFill>
                <a:ea typeface="楷体" pitchFamily="49" charset="-122"/>
              </a:rPr>
              <a:t>气压低 </a:t>
            </a:r>
          </a:p>
        </p:txBody>
      </p:sp>
      <p:sp>
        <p:nvSpPr>
          <p:cNvPr id="311310" name="矩形 311309"/>
          <p:cNvSpPr>
            <a:spLocks noChangeArrowheads="1"/>
          </p:cNvSpPr>
          <p:nvPr/>
        </p:nvSpPr>
        <p:spPr bwMode="auto">
          <a:xfrm>
            <a:off x="5943600" y="2286000"/>
            <a:ext cx="25193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产生内外气压差 </a:t>
            </a:r>
          </a:p>
        </p:txBody>
      </p:sp>
      <p:sp>
        <p:nvSpPr>
          <p:cNvPr id="311311" name="矩形 311310"/>
          <p:cNvSpPr>
            <a:spLocks noChangeArrowheads="1"/>
          </p:cNvSpPr>
          <p:nvPr/>
        </p:nvSpPr>
        <p:spPr bwMode="auto">
          <a:xfrm>
            <a:off x="2438400" y="2514600"/>
            <a:ext cx="3733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100">
                <a:solidFill>
                  <a:srgbClr val="660033"/>
                </a:solidFill>
                <a:ea typeface="楷体" pitchFamily="49" charset="-122"/>
              </a:rPr>
              <a:t>杯子外有气体   </a:t>
            </a:r>
            <a:r>
              <a:rPr lang="en-US" altLang="zh-CN" sz="2100">
                <a:solidFill>
                  <a:srgbClr val="660033"/>
                </a:solidFill>
                <a:ea typeface="楷体" pitchFamily="49" charset="-122"/>
              </a:rPr>
              <a:t>→ </a:t>
            </a:r>
            <a:r>
              <a:rPr lang="zh-CN" altLang="en-US" sz="2100">
                <a:solidFill>
                  <a:srgbClr val="660033"/>
                </a:solidFill>
                <a:ea typeface="楷体" pitchFamily="49" charset="-122"/>
              </a:rPr>
              <a:t>气压高  </a:t>
            </a:r>
          </a:p>
        </p:txBody>
      </p:sp>
      <p:sp>
        <p:nvSpPr>
          <p:cNvPr id="311312" name="右大括号 311311"/>
          <p:cNvSpPr>
            <a:spLocks/>
          </p:cNvSpPr>
          <p:nvPr/>
        </p:nvSpPr>
        <p:spPr bwMode="auto">
          <a:xfrm>
            <a:off x="5715000" y="2362200"/>
            <a:ext cx="231775" cy="381000"/>
          </a:xfrm>
          <a:prstGeom prst="rightBrace">
            <a:avLst>
              <a:gd name="adj1" fmla="val 13691"/>
              <a:gd name="adj2" fmla="val 50000"/>
            </a:avLst>
          </a:prstGeom>
          <a:noFill/>
          <a:ln w="28575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1313" name="TextBox 4"/>
          <p:cNvSpPr txBox="1">
            <a:spLocks noChangeArrowheads="1"/>
          </p:cNvSpPr>
          <p:nvPr/>
        </p:nvSpPr>
        <p:spPr bwMode="auto">
          <a:xfrm>
            <a:off x="2362200" y="2971800"/>
            <a:ext cx="5867400" cy="465138"/>
          </a:xfrm>
          <a:prstGeom prst="rect">
            <a:avLst/>
          </a:prstGeom>
          <a:solidFill>
            <a:srgbClr val="0066CC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>
                <a:solidFill>
                  <a:srgbClr val="FFFFFF"/>
                </a:solidFill>
                <a:latin typeface="宋体" pitchFamily="2" charset="-122"/>
              </a:rPr>
              <a:t>结论：大气中也存在向各个方向的压强</a:t>
            </a:r>
          </a:p>
        </p:txBody>
      </p:sp>
      <p:sp>
        <p:nvSpPr>
          <p:cNvPr id="311314" name="矩形 5"/>
          <p:cNvSpPr>
            <a:spLocks noChangeArrowheads="1"/>
          </p:cNvSpPr>
          <p:nvPr/>
        </p:nvSpPr>
        <p:spPr bwMode="auto">
          <a:xfrm>
            <a:off x="533400" y="3581400"/>
            <a:ext cx="8153400" cy="1235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rgbClr val="000000"/>
                </a:solidFill>
                <a:latin typeface="宋体" pitchFamily="2" charset="-122"/>
              </a:rPr>
              <a:t>    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想一想：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如果</a:t>
            </a:r>
            <a:r>
              <a:rPr lang="zh-CN" altLang="en-US" sz="2000">
                <a:solidFill>
                  <a:srgbClr val="000000"/>
                </a:solidFill>
                <a:latin typeface="宋体" pitchFamily="2" charset="-122"/>
              </a:rPr>
              <a:t>将硬塑料片平放在</a:t>
            </a:r>
            <a:r>
              <a:rPr lang="zh-CN" altLang="en-US" sz="2000">
                <a:solidFill>
                  <a:schemeClr val="hlink"/>
                </a:solidFill>
                <a:latin typeface="宋体" pitchFamily="2" charset="-122"/>
              </a:rPr>
              <a:t>没有装水</a:t>
            </a:r>
            <a:r>
              <a:rPr lang="zh-CN" altLang="en-US" sz="2000">
                <a:solidFill>
                  <a:srgbClr val="000000"/>
                </a:solidFill>
                <a:latin typeface="宋体" pitchFamily="2" charset="-122"/>
              </a:rPr>
              <a:t>的平口塑料杯口，用手按住后再倒置过来，放手后，会出现什么现象？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如果用一个</a:t>
            </a:r>
            <a:r>
              <a:rPr lang="zh-CN" altLang="en-US" sz="2000">
                <a:solidFill>
                  <a:schemeClr val="hlink"/>
                </a:solidFill>
                <a:latin typeface="宋体" pitchFamily="2" charset="-122"/>
              </a:rPr>
              <a:t>底部有孔的塑料杯，</a:t>
            </a:r>
            <a:r>
              <a:rPr lang="zh-CN" altLang="en-US" sz="2000">
                <a:solidFill>
                  <a:schemeClr val="tx1"/>
                </a:solidFill>
                <a:latin typeface="宋体" pitchFamily="2" charset="-122"/>
              </a:rPr>
              <a:t>装水后做覆杯实验，又会出现什么现象？</a:t>
            </a:r>
            <a:endParaRPr lang="zh-CN" altLang="en-US" sz="200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311315" name="TextBox 6"/>
          <p:cNvSpPr txBox="1">
            <a:spLocks noChangeArrowheads="1"/>
          </p:cNvSpPr>
          <p:nvPr/>
        </p:nvSpPr>
        <p:spPr bwMode="auto">
          <a:xfrm>
            <a:off x="2590800" y="5029200"/>
            <a:ext cx="2133600" cy="4064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>
                <a:solidFill>
                  <a:schemeClr val="tx1"/>
                </a:solidFill>
                <a:latin typeface="Calibri" pitchFamily="34" charset="0"/>
                <a:ea typeface="楷体_GB2312" pitchFamily="49" charset="-122"/>
              </a:rPr>
              <a:t>硬塑料片落下</a:t>
            </a:r>
          </a:p>
        </p:txBody>
      </p:sp>
      <p:sp>
        <p:nvSpPr>
          <p:cNvPr id="311316" name="矩形 311315" descr="纸莎草纸"/>
          <p:cNvSpPr>
            <a:spLocks noChangeArrowheads="1"/>
          </p:cNvSpPr>
          <p:nvPr/>
        </p:nvSpPr>
        <p:spPr bwMode="auto">
          <a:xfrm>
            <a:off x="1143000" y="5029200"/>
            <a:ext cx="1296988" cy="3968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现 象： </a:t>
            </a:r>
          </a:p>
        </p:txBody>
      </p:sp>
      <p:sp>
        <p:nvSpPr>
          <p:cNvPr id="311317" name="TextBox 6"/>
          <p:cNvSpPr txBox="1">
            <a:spLocks noChangeArrowheads="1"/>
          </p:cNvSpPr>
          <p:nvPr/>
        </p:nvSpPr>
        <p:spPr bwMode="auto">
          <a:xfrm>
            <a:off x="4876800" y="5029200"/>
            <a:ext cx="2971800" cy="4064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>
                <a:solidFill>
                  <a:schemeClr val="tx1"/>
                </a:solidFill>
                <a:latin typeface="Calibri" pitchFamily="34" charset="0"/>
                <a:ea typeface="楷体_GB2312" pitchFamily="49" charset="-122"/>
              </a:rPr>
              <a:t>硬塑料片和水一起落下</a:t>
            </a:r>
          </a:p>
        </p:txBody>
      </p:sp>
      <p:sp>
        <p:nvSpPr>
          <p:cNvPr id="311318" name="TextBox 7"/>
          <p:cNvSpPr txBox="1">
            <a:spLocks noChangeArrowheads="1"/>
          </p:cNvSpPr>
          <p:nvPr/>
        </p:nvSpPr>
        <p:spPr bwMode="auto">
          <a:xfrm>
            <a:off x="762000" y="5562600"/>
            <a:ext cx="7704138" cy="860425"/>
          </a:xfrm>
          <a:prstGeom prst="rect">
            <a:avLst/>
          </a:prstGeom>
          <a:solidFill>
            <a:srgbClr val="0066CC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       </a:t>
            </a:r>
            <a:r>
              <a:rPr lang="zh-CN" altLang="en-US" sz="2000">
                <a:solidFill>
                  <a:srgbClr val="FFFFFF"/>
                </a:solidFill>
                <a:latin typeface="Calibri" pitchFamily="34" charset="0"/>
              </a:rPr>
              <a:t>原因：杯子内外大气压强相等，没有压力差，在重力作用下，</a:t>
            </a:r>
            <a:r>
              <a:rPr lang="zh-CN" altLang="en-US" sz="2000">
                <a:solidFill>
                  <a:srgbClr val="FFFFFF"/>
                </a:solidFill>
              </a:rPr>
              <a:t>塑料片就会</a:t>
            </a:r>
            <a:r>
              <a:rPr lang="zh-CN" altLang="en-US" sz="2000">
                <a:solidFill>
                  <a:srgbClr val="FFFFFF"/>
                </a:solidFill>
                <a:latin typeface="Calibri" pitchFamily="34" charset="0"/>
              </a:rPr>
              <a:t>落下。</a:t>
            </a:r>
          </a:p>
        </p:txBody>
      </p:sp>
      <p:pic>
        <p:nvPicPr>
          <p:cNvPr id="79889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0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1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5" grpId="0"/>
      <p:bldP spid="311308" grpId="0"/>
      <p:bldP spid="311309" grpId="0"/>
      <p:bldP spid="311310" grpId="0"/>
      <p:bldP spid="311311" grpId="0"/>
      <p:bldP spid="311313" grpId="0" animBg="1"/>
      <p:bldP spid="311314" grpId="0"/>
      <p:bldP spid="311315" grpId="0" animBg="1"/>
      <p:bldP spid="311316" grpId="0" animBg="1"/>
      <p:bldP spid="311317" grpId="0" animBg="1"/>
      <p:bldP spid="3113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矩形 312321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一、大气压强的存在</a:t>
            </a:r>
          </a:p>
        </p:txBody>
      </p:sp>
      <p:sp>
        <p:nvSpPr>
          <p:cNvPr id="80898" name="矩形 312322"/>
          <p:cNvSpPr>
            <a:spLocks noChangeArrowheads="1"/>
          </p:cNvSpPr>
          <p:nvPr/>
        </p:nvSpPr>
        <p:spPr bwMode="auto">
          <a:xfrm>
            <a:off x="838200" y="1066800"/>
            <a:ext cx="39592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演示  </a:t>
            </a: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覆杯实验</a:t>
            </a:r>
          </a:p>
        </p:txBody>
      </p:sp>
      <p:sp>
        <p:nvSpPr>
          <p:cNvPr id="312338" name="矩形 312337"/>
          <p:cNvSpPr>
            <a:spLocks noChangeArrowheads="1"/>
          </p:cNvSpPr>
          <p:nvPr/>
        </p:nvSpPr>
        <p:spPr bwMode="auto">
          <a:xfrm>
            <a:off x="838200" y="1524000"/>
            <a:ext cx="32019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 b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大气压的概念 </a:t>
            </a:r>
          </a:p>
        </p:txBody>
      </p:sp>
      <p:sp>
        <p:nvSpPr>
          <p:cNvPr id="312339" name="矩形 312338"/>
          <p:cNvSpPr>
            <a:spLocks noChangeArrowheads="1"/>
          </p:cNvSpPr>
          <p:nvPr/>
        </p:nvSpPr>
        <p:spPr bwMode="auto">
          <a:xfrm>
            <a:off x="3581400" y="1143000"/>
            <a:ext cx="4462463" cy="863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rgbClr val="000066"/>
                </a:solidFill>
              </a:rPr>
              <a:t>      </a:t>
            </a:r>
            <a:r>
              <a:rPr lang="zh-CN" altLang="en-US" sz="2000">
                <a:solidFill>
                  <a:schemeClr val="tx1"/>
                </a:solidFill>
              </a:rPr>
              <a:t>在空气内部向各个方向的压强叫做大气压强，简称大气压或气压。</a:t>
            </a:r>
            <a:r>
              <a:rPr lang="zh-CN" altLang="en-US" sz="20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2340" name="矩形 312339"/>
          <p:cNvSpPr>
            <a:spLocks noChangeArrowheads="1"/>
          </p:cNvSpPr>
          <p:nvPr/>
        </p:nvSpPr>
        <p:spPr bwMode="auto">
          <a:xfrm>
            <a:off x="685800" y="2057400"/>
            <a:ext cx="4319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3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大气压存在的原因  </a:t>
            </a:r>
            <a:endParaRPr lang="zh-CN" altLang="en-US" sz="2300" b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2341" name="矩形 312340"/>
          <p:cNvSpPr>
            <a:spLocks noChangeArrowheads="1"/>
          </p:cNvSpPr>
          <p:nvPr/>
        </p:nvSpPr>
        <p:spPr bwMode="auto">
          <a:xfrm>
            <a:off x="1752600" y="2057400"/>
            <a:ext cx="7056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100">
                <a:solidFill>
                  <a:srgbClr val="000066"/>
                </a:solidFill>
                <a:latin typeface="楷体" pitchFamily="49" charset="-122"/>
                <a:ea typeface="楷体" pitchFamily="49" charset="-122"/>
              </a:rPr>
              <a:t>             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空气受</a:t>
            </a:r>
            <a:r>
              <a:rPr lang="zh-CN" altLang="en-US" sz="210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重力作用，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空气具有</a:t>
            </a:r>
            <a:r>
              <a:rPr lang="zh-CN" altLang="en-US" sz="210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流动性。</a:t>
            </a:r>
            <a:endParaRPr lang="zh-CN" altLang="en-US" sz="2100" b="0">
              <a:solidFill>
                <a:schemeClr val="hlin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2342" name="矩形 312341"/>
          <p:cNvSpPr>
            <a:spLocks noChangeArrowheads="1"/>
          </p:cNvSpPr>
          <p:nvPr/>
        </p:nvSpPr>
        <p:spPr bwMode="auto">
          <a:xfrm>
            <a:off x="914400" y="2667000"/>
            <a:ext cx="43926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 b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 </a:t>
            </a: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马德堡半球实验 </a:t>
            </a:r>
          </a:p>
        </p:txBody>
      </p:sp>
      <p:pic>
        <p:nvPicPr>
          <p:cNvPr id="312343" name="图片 312342" descr="EB3YIX~1"/>
          <p:cNvPicPr>
            <a:picLocks noChangeAspect="1" noChangeArrowheads="1"/>
          </p:cNvPicPr>
          <p:nvPr/>
        </p:nvPicPr>
        <p:blipFill>
          <a:blip r:embed="rId2" cstate="print"/>
          <a:srcRect l="8000" r="14000"/>
          <a:stretch>
            <a:fillRect/>
          </a:stretch>
        </p:blipFill>
        <p:spPr bwMode="auto">
          <a:xfrm>
            <a:off x="5562600" y="3657600"/>
            <a:ext cx="2971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762000" y="3200400"/>
            <a:ext cx="77724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1654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年，德国马德堡市的市长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就在马德堡市公开向市民表演一个著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名的实验</a:t>
            </a:r>
            <a:r>
              <a:rPr lang="en-US" altLang="zh-CN" sz="2100" b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马德堡半球实验。他将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两个空心铜半球紧贴在一起，抽空球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内的空气，然后用几匹马分成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对向相反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的方向拉两个半球，半球并没有分开。直到</a:t>
            </a:r>
          </a:p>
          <a:p>
            <a:pPr eaLnBrk="0" hangingPunct="0">
              <a:lnSpc>
                <a:spcPct val="135000"/>
              </a:lnSpc>
            </a:pP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两边的大马增加到</a:t>
            </a:r>
            <a:r>
              <a:rPr lang="en-US" altLang="zh-CN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16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匹马后，才把两个半球拉开。</a:t>
            </a:r>
          </a:p>
        </p:txBody>
      </p:sp>
      <p:pic>
        <p:nvPicPr>
          <p:cNvPr id="80906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8" grpId="0"/>
      <p:bldP spid="312339" grpId="0" animBg="1"/>
      <p:bldP spid="312340" grpId="0"/>
      <p:bldP spid="312341" grpId="0"/>
      <p:bldP spid="312342" grpId="0"/>
      <p:bldP spid="1228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矩形 313345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一、大气压强的存在</a:t>
            </a:r>
          </a:p>
        </p:txBody>
      </p:sp>
      <p:sp>
        <p:nvSpPr>
          <p:cNvPr id="81922" name="矩形 313346"/>
          <p:cNvSpPr>
            <a:spLocks noChangeArrowheads="1"/>
          </p:cNvSpPr>
          <p:nvPr/>
        </p:nvSpPr>
        <p:spPr bwMode="auto">
          <a:xfrm>
            <a:off x="838200" y="1066800"/>
            <a:ext cx="39592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演示  </a:t>
            </a: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覆杯实验</a:t>
            </a:r>
          </a:p>
        </p:txBody>
      </p:sp>
      <p:sp>
        <p:nvSpPr>
          <p:cNvPr id="81923" name="矩形 313347"/>
          <p:cNvSpPr>
            <a:spLocks noChangeArrowheads="1"/>
          </p:cNvSpPr>
          <p:nvPr/>
        </p:nvSpPr>
        <p:spPr bwMode="auto">
          <a:xfrm>
            <a:off x="838200" y="1524000"/>
            <a:ext cx="32019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 b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大气压的概念 </a:t>
            </a:r>
          </a:p>
        </p:txBody>
      </p:sp>
      <p:sp>
        <p:nvSpPr>
          <p:cNvPr id="81924" name="矩形 313348"/>
          <p:cNvSpPr>
            <a:spLocks noChangeArrowheads="1"/>
          </p:cNvSpPr>
          <p:nvPr/>
        </p:nvSpPr>
        <p:spPr bwMode="auto">
          <a:xfrm>
            <a:off x="3581400" y="1143000"/>
            <a:ext cx="4462463" cy="863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rgbClr val="000066"/>
                </a:solidFill>
              </a:rPr>
              <a:t>      </a:t>
            </a:r>
            <a:r>
              <a:rPr lang="zh-CN" altLang="en-US" sz="2000">
                <a:solidFill>
                  <a:schemeClr val="tx1"/>
                </a:solidFill>
              </a:rPr>
              <a:t>在空气内部向各个方向的压强叫做大气压强，简称大气压或气压。</a:t>
            </a:r>
            <a:r>
              <a:rPr lang="zh-CN" altLang="en-US" sz="20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25" name="矩形 313349"/>
          <p:cNvSpPr>
            <a:spLocks noChangeArrowheads="1"/>
          </p:cNvSpPr>
          <p:nvPr/>
        </p:nvSpPr>
        <p:spPr bwMode="auto">
          <a:xfrm>
            <a:off x="685800" y="2057400"/>
            <a:ext cx="4319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3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大气压存在的原因  </a:t>
            </a:r>
            <a:endParaRPr lang="zh-CN" altLang="en-US" sz="2300" b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926" name="矩形 313350"/>
          <p:cNvSpPr>
            <a:spLocks noChangeArrowheads="1"/>
          </p:cNvSpPr>
          <p:nvPr/>
        </p:nvSpPr>
        <p:spPr bwMode="auto">
          <a:xfrm>
            <a:off x="1752600" y="2057400"/>
            <a:ext cx="7056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100">
                <a:solidFill>
                  <a:srgbClr val="000066"/>
                </a:solidFill>
                <a:latin typeface="楷体" pitchFamily="49" charset="-122"/>
                <a:ea typeface="楷体" pitchFamily="49" charset="-122"/>
              </a:rPr>
              <a:t>             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空气受</a:t>
            </a:r>
            <a:r>
              <a:rPr lang="zh-CN" altLang="en-US" sz="210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重力作用，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空气具有</a:t>
            </a:r>
            <a:r>
              <a:rPr lang="zh-CN" altLang="en-US" sz="210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流动性。</a:t>
            </a:r>
            <a:endParaRPr lang="zh-CN" altLang="en-US" sz="2100" b="0">
              <a:solidFill>
                <a:schemeClr val="hlin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1927" name="矩形 313351"/>
          <p:cNvSpPr>
            <a:spLocks noChangeArrowheads="1"/>
          </p:cNvSpPr>
          <p:nvPr/>
        </p:nvSpPr>
        <p:spPr bwMode="auto">
          <a:xfrm>
            <a:off x="914400" y="2667000"/>
            <a:ext cx="43926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 b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 </a:t>
            </a: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马德堡半球实验 </a:t>
            </a:r>
          </a:p>
        </p:txBody>
      </p:sp>
      <p:pic>
        <p:nvPicPr>
          <p:cNvPr id="313353" name="图片 313352" descr="EB3YIX~1"/>
          <p:cNvPicPr>
            <a:picLocks noChangeAspect="1" noChangeArrowheads="1"/>
          </p:cNvPicPr>
          <p:nvPr/>
        </p:nvPicPr>
        <p:blipFill>
          <a:blip r:embed="rId3" cstate="print"/>
          <a:srcRect l="8000" r="14000"/>
          <a:stretch>
            <a:fillRect/>
          </a:stretch>
        </p:blipFill>
        <p:spPr bwMode="auto">
          <a:xfrm>
            <a:off x="5562600" y="3657600"/>
            <a:ext cx="2971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66" name="9.5马德堡半球实验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1066800" y="3352800"/>
            <a:ext cx="4038600" cy="3028950"/>
          </a:xfrm>
        </p:spPr>
      </p:pic>
      <p:sp>
        <p:nvSpPr>
          <p:cNvPr id="313368" name="Oval 8" descr="0002">
            <a:hlinkClick r:id="rId10"/>
          </p:cNvPr>
          <p:cNvSpPr>
            <a:spLocks noChangeArrowheads="1"/>
          </p:cNvSpPr>
          <p:nvPr/>
        </p:nvSpPr>
        <p:spPr bwMode="auto">
          <a:xfrm rot="20619837" flipH="1">
            <a:off x="4267200" y="2819400"/>
            <a:ext cx="381000" cy="381000"/>
          </a:xfrm>
          <a:prstGeom prst="ellipse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222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endParaRPr lang="zh-CN" sz="1800" b="0">
              <a:solidFill>
                <a:schemeClr val="tx1"/>
              </a:solidFill>
            </a:endParaRPr>
          </a:p>
        </p:txBody>
      </p:sp>
      <p:sp>
        <p:nvSpPr>
          <p:cNvPr id="313369" name="TextBox 14"/>
          <p:cNvSpPr txBox="1">
            <a:spLocks noChangeArrowheads="1"/>
          </p:cNvSpPr>
          <p:nvPr/>
        </p:nvSpPr>
        <p:spPr bwMode="auto">
          <a:xfrm>
            <a:off x="5410200" y="4114800"/>
            <a:ext cx="3048000" cy="1335088"/>
          </a:xfrm>
          <a:prstGeom prst="rect">
            <a:avLst/>
          </a:prstGeom>
          <a:solidFill>
            <a:srgbClr val="0066CC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FFFF"/>
                </a:solidFill>
              </a:rPr>
              <a:t>       </a:t>
            </a:r>
            <a:r>
              <a:rPr lang="zh-CN" altLang="en-US">
                <a:solidFill>
                  <a:srgbClr val="FFFFFF"/>
                </a:solidFill>
              </a:rPr>
              <a:t>实验</a:t>
            </a:r>
            <a:r>
              <a:rPr lang="zh-CN" altLang="en-US"/>
              <a:t>证明了大气压强的存在，也证明了大气压很强大。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3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13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66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3366"/>
                </p:tgtEl>
              </p:cMediaNode>
            </p:video>
          </p:childTnLst>
        </p:cTn>
      </p:par>
    </p:tnLst>
    <p:bldLst>
      <p:bldP spid="313368" grpId="0" animBg="1"/>
      <p:bldP spid="3133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矩形 314369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一、大气压强的存在</a:t>
            </a:r>
          </a:p>
        </p:txBody>
      </p:sp>
      <p:sp>
        <p:nvSpPr>
          <p:cNvPr id="82946" name="矩形 314370"/>
          <p:cNvSpPr>
            <a:spLocks noChangeArrowheads="1"/>
          </p:cNvSpPr>
          <p:nvPr/>
        </p:nvSpPr>
        <p:spPr bwMode="auto">
          <a:xfrm>
            <a:off x="838200" y="1066800"/>
            <a:ext cx="39592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演示  </a:t>
            </a: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覆杯实验</a:t>
            </a:r>
          </a:p>
        </p:txBody>
      </p:sp>
      <p:sp>
        <p:nvSpPr>
          <p:cNvPr id="82947" name="矩形 314371"/>
          <p:cNvSpPr>
            <a:spLocks noChangeArrowheads="1"/>
          </p:cNvSpPr>
          <p:nvPr/>
        </p:nvSpPr>
        <p:spPr bwMode="auto">
          <a:xfrm>
            <a:off x="838200" y="1524000"/>
            <a:ext cx="32019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 b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大气压的概念 </a:t>
            </a:r>
          </a:p>
        </p:txBody>
      </p:sp>
      <p:sp>
        <p:nvSpPr>
          <p:cNvPr id="82948" name="矩形 314372"/>
          <p:cNvSpPr>
            <a:spLocks noChangeArrowheads="1"/>
          </p:cNvSpPr>
          <p:nvPr/>
        </p:nvSpPr>
        <p:spPr bwMode="auto">
          <a:xfrm>
            <a:off x="3581400" y="1143000"/>
            <a:ext cx="4462463" cy="863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rgbClr val="000066"/>
                </a:solidFill>
              </a:rPr>
              <a:t>      </a:t>
            </a:r>
            <a:r>
              <a:rPr lang="zh-CN" altLang="en-US" sz="2000">
                <a:solidFill>
                  <a:schemeClr val="tx1"/>
                </a:solidFill>
              </a:rPr>
              <a:t>在空气内部向各个方向的压强叫做大气压强，简称大气压或气压。</a:t>
            </a:r>
            <a:r>
              <a:rPr lang="zh-CN" altLang="en-US" sz="20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2949" name="矩形 314373"/>
          <p:cNvSpPr>
            <a:spLocks noChangeArrowheads="1"/>
          </p:cNvSpPr>
          <p:nvPr/>
        </p:nvSpPr>
        <p:spPr bwMode="auto">
          <a:xfrm>
            <a:off x="685800" y="2057400"/>
            <a:ext cx="4319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3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大气压存在的原因  </a:t>
            </a:r>
            <a:endParaRPr lang="zh-CN" altLang="en-US" sz="2300" b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2950" name="矩形 314374"/>
          <p:cNvSpPr>
            <a:spLocks noChangeArrowheads="1"/>
          </p:cNvSpPr>
          <p:nvPr/>
        </p:nvSpPr>
        <p:spPr bwMode="auto">
          <a:xfrm>
            <a:off x="1752600" y="2057400"/>
            <a:ext cx="7056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100">
                <a:solidFill>
                  <a:srgbClr val="000066"/>
                </a:solidFill>
                <a:latin typeface="楷体" pitchFamily="49" charset="-122"/>
                <a:ea typeface="楷体" pitchFamily="49" charset="-122"/>
              </a:rPr>
              <a:t>             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空气受</a:t>
            </a:r>
            <a:r>
              <a:rPr lang="zh-CN" altLang="en-US" sz="210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重力作用，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空气具有</a:t>
            </a:r>
            <a:r>
              <a:rPr lang="zh-CN" altLang="en-US" sz="210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流动性。</a:t>
            </a:r>
            <a:endParaRPr lang="zh-CN" altLang="en-US" sz="2100" b="0">
              <a:solidFill>
                <a:schemeClr val="hlin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2951" name="矩形 314375"/>
          <p:cNvSpPr>
            <a:spLocks noChangeArrowheads="1"/>
          </p:cNvSpPr>
          <p:nvPr/>
        </p:nvSpPr>
        <p:spPr bwMode="auto">
          <a:xfrm>
            <a:off x="914400" y="2667000"/>
            <a:ext cx="43926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 b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 </a:t>
            </a: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马德堡半球实验 </a:t>
            </a:r>
          </a:p>
        </p:txBody>
      </p:sp>
      <p:sp>
        <p:nvSpPr>
          <p:cNvPr id="314382" name="Text Box 4"/>
          <p:cNvSpPr txBox="1">
            <a:spLocks noChangeArrowheads="1"/>
          </p:cNvSpPr>
          <p:nvPr/>
        </p:nvSpPr>
        <p:spPr bwMode="auto">
          <a:xfrm>
            <a:off x="685800" y="3124200"/>
            <a:ext cx="8001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想想议议：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</a:rPr>
              <a:t>大气既然能产生如此强大的压强，可为什么没有把我们的房子压垮？为什么人生活在大气中没事？</a:t>
            </a:r>
          </a:p>
        </p:txBody>
      </p:sp>
      <p:pic>
        <p:nvPicPr>
          <p:cNvPr id="314388" name="图片 314387" descr="8830015_090540331115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768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89" name="矩形 314388"/>
          <p:cNvSpPr>
            <a:spLocks noChangeArrowheads="1"/>
          </p:cNvSpPr>
          <p:nvPr/>
        </p:nvSpPr>
        <p:spPr bwMode="auto">
          <a:xfrm>
            <a:off x="4152900" y="4876800"/>
            <a:ext cx="2476500" cy="1360488"/>
          </a:xfrm>
          <a:prstGeom prst="rect">
            <a:avLst/>
          </a:prstGeom>
          <a:noFill/>
          <a:ln w="127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>
                <a:solidFill>
                  <a:srgbClr val="003300"/>
                </a:solidFill>
                <a:latin typeface="宋体" pitchFamily="2" charset="-122"/>
              </a:rPr>
              <a:t>  </a:t>
            </a:r>
            <a:r>
              <a:rPr lang="zh-CN" altLang="en-US">
                <a:solidFill>
                  <a:srgbClr val="003300"/>
                </a:solidFill>
                <a:latin typeface="宋体" pitchFamily="2" charset="-122"/>
              </a:rPr>
              <a:t>因为房子、人体内部也有气压，内外气压平衡。</a:t>
            </a:r>
          </a:p>
        </p:txBody>
      </p:sp>
      <p:pic>
        <p:nvPicPr>
          <p:cNvPr id="314391" name="图片 314390" descr="259799-131121062A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28956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92" name="矩形 314391"/>
          <p:cNvSpPr>
            <a:spLocks noChangeArrowheads="1" noChangeShapeType="1" noTextEdit="1"/>
          </p:cNvSpPr>
          <p:nvPr/>
        </p:nvSpPr>
        <p:spPr bwMode="auto">
          <a:xfrm>
            <a:off x="3657600" y="4191000"/>
            <a:ext cx="434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新魏"/>
                <a:ea typeface="华文新魏"/>
              </a:rPr>
              <a:t>谢天谢地，幸亏气压平衡</a:t>
            </a:r>
          </a:p>
        </p:txBody>
      </p:sp>
      <p:pic>
        <p:nvPicPr>
          <p:cNvPr id="82957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8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9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82" grpId="0"/>
      <p:bldP spid="314389" grpId="0" bldLvl="0" animBg="1"/>
      <p:bldP spid="3143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矩形 315393"/>
          <p:cNvSpPr>
            <a:spLocks noChangeArrowheads="1"/>
          </p:cNvSpPr>
          <p:nvPr/>
        </p:nvSpPr>
        <p:spPr bwMode="auto">
          <a:xfrm>
            <a:off x="2514600" y="381000"/>
            <a:ext cx="4897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00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一、大气压强的存在</a:t>
            </a:r>
          </a:p>
        </p:txBody>
      </p:sp>
      <p:sp>
        <p:nvSpPr>
          <p:cNvPr id="83970" name="矩形 315394"/>
          <p:cNvSpPr>
            <a:spLocks noChangeArrowheads="1"/>
          </p:cNvSpPr>
          <p:nvPr/>
        </p:nvSpPr>
        <p:spPr bwMode="auto">
          <a:xfrm>
            <a:off x="838200" y="1066800"/>
            <a:ext cx="39592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演示  </a:t>
            </a:r>
            <a:r>
              <a:rPr lang="zh-CN" altLang="en-US" sz="23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覆杯实验</a:t>
            </a:r>
          </a:p>
        </p:txBody>
      </p:sp>
      <p:sp>
        <p:nvSpPr>
          <p:cNvPr id="83971" name="矩形 315395"/>
          <p:cNvSpPr>
            <a:spLocks noChangeArrowheads="1"/>
          </p:cNvSpPr>
          <p:nvPr/>
        </p:nvSpPr>
        <p:spPr bwMode="auto">
          <a:xfrm>
            <a:off x="838200" y="1524000"/>
            <a:ext cx="32019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 b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大气压的概念 </a:t>
            </a:r>
          </a:p>
        </p:txBody>
      </p:sp>
      <p:sp>
        <p:nvSpPr>
          <p:cNvPr id="83972" name="矩形 315396"/>
          <p:cNvSpPr>
            <a:spLocks noChangeArrowheads="1"/>
          </p:cNvSpPr>
          <p:nvPr/>
        </p:nvSpPr>
        <p:spPr bwMode="auto">
          <a:xfrm>
            <a:off x="3581400" y="1143000"/>
            <a:ext cx="4462463" cy="863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rgbClr val="000066"/>
                </a:solidFill>
              </a:rPr>
              <a:t>      </a:t>
            </a:r>
            <a:r>
              <a:rPr lang="zh-CN" altLang="en-US" sz="2000">
                <a:solidFill>
                  <a:schemeClr val="tx1"/>
                </a:solidFill>
              </a:rPr>
              <a:t>在空气内部向各个方向的压强叫做大气压强，简称大气压或气压。</a:t>
            </a:r>
            <a:r>
              <a:rPr lang="zh-CN" altLang="en-US" sz="20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3973" name="矩形 315397"/>
          <p:cNvSpPr>
            <a:spLocks noChangeArrowheads="1"/>
          </p:cNvSpPr>
          <p:nvPr/>
        </p:nvSpPr>
        <p:spPr bwMode="auto">
          <a:xfrm>
            <a:off x="685800" y="2057400"/>
            <a:ext cx="4319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3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大气压存在的原因  </a:t>
            </a:r>
            <a:endParaRPr lang="zh-CN" altLang="en-US" sz="2300" b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3974" name="矩形 315398"/>
          <p:cNvSpPr>
            <a:spLocks noChangeArrowheads="1"/>
          </p:cNvSpPr>
          <p:nvPr/>
        </p:nvSpPr>
        <p:spPr bwMode="auto">
          <a:xfrm>
            <a:off x="1752600" y="2057400"/>
            <a:ext cx="7056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100">
                <a:solidFill>
                  <a:srgbClr val="000066"/>
                </a:solidFill>
                <a:latin typeface="楷体" pitchFamily="49" charset="-122"/>
                <a:ea typeface="楷体" pitchFamily="49" charset="-122"/>
              </a:rPr>
              <a:t>             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空气受</a:t>
            </a:r>
            <a:r>
              <a:rPr lang="zh-CN" altLang="en-US" sz="210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重力作用，</a:t>
            </a:r>
            <a:r>
              <a:rPr lang="zh-CN" altLang="en-US" sz="21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空气具有</a:t>
            </a:r>
            <a:r>
              <a:rPr lang="zh-CN" altLang="en-US" sz="210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流动性。</a:t>
            </a:r>
            <a:endParaRPr lang="zh-CN" altLang="en-US" sz="2100" b="0">
              <a:solidFill>
                <a:schemeClr val="hlin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3975" name="矩形 315399"/>
          <p:cNvSpPr>
            <a:spLocks noChangeArrowheads="1"/>
          </p:cNvSpPr>
          <p:nvPr/>
        </p:nvSpPr>
        <p:spPr bwMode="auto">
          <a:xfrm>
            <a:off x="914400" y="2667000"/>
            <a:ext cx="43926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300" b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 </a:t>
            </a: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马德堡半球实验 </a:t>
            </a:r>
          </a:p>
        </p:txBody>
      </p:sp>
      <p:sp>
        <p:nvSpPr>
          <p:cNvPr id="315405" name="矩形 315404"/>
          <p:cNvSpPr>
            <a:spLocks noChangeArrowheads="1"/>
          </p:cNvSpPr>
          <p:nvPr/>
        </p:nvSpPr>
        <p:spPr bwMode="auto">
          <a:xfrm>
            <a:off x="685800" y="3352800"/>
            <a:ext cx="4724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                </a:t>
            </a:r>
            <a:r>
              <a:rPr lang="zh-CN" altLang="en-US" sz="2300">
                <a:solidFill>
                  <a:schemeClr val="tx1"/>
                </a:solidFill>
                <a:ea typeface="楷体" pitchFamily="49" charset="-122"/>
              </a:rPr>
              <a:t>除了通过向气球吹气的  </a:t>
            </a:r>
          </a:p>
          <a:p>
            <a:r>
              <a:rPr lang="zh-CN" altLang="en-US" sz="2300">
                <a:solidFill>
                  <a:schemeClr val="tx1"/>
                </a:solidFill>
                <a:ea typeface="楷体" pitchFamily="49" charset="-122"/>
              </a:rPr>
              <a:t>          方法以外，还有什么方法可以让瓶内的气球变大？</a:t>
            </a:r>
          </a:p>
        </p:txBody>
      </p:sp>
      <p:pic>
        <p:nvPicPr>
          <p:cNvPr id="315406" name="图片 315405" descr="图片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0"/>
            <a:ext cx="10668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407" name="图片 315406" descr="SNV10056"/>
          <p:cNvPicPr>
            <a:picLocks noChangeAspect="1" noChangeArrowheads="1"/>
          </p:cNvPicPr>
          <p:nvPr/>
        </p:nvPicPr>
        <p:blipFill>
          <a:blip r:embed="rId4" cstate="print"/>
          <a:srcRect l="13783" t="3877" r="21858" b="4587"/>
          <a:stretch>
            <a:fillRect/>
          </a:stretch>
        </p:blipFill>
        <p:spPr bwMode="auto">
          <a:xfrm>
            <a:off x="5791200" y="2971800"/>
            <a:ext cx="2493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408" name="矩形 315407"/>
          <p:cNvSpPr>
            <a:spLocks noChangeArrowheads="1"/>
          </p:cNvSpPr>
          <p:nvPr/>
        </p:nvSpPr>
        <p:spPr bwMode="auto">
          <a:xfrm>
            <a:off x="838200" y="4800600"/>
            <a:ext cx="4267200" cy="1303338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100">
                <a:solidFill>
                  <a:schemeClr val="tx1"/>
                </a:solidFill>
              </a:rPr>
              <a:t>       </a:t>
            </a:r>
            <a:r>
              <a:rPr lang="zh-CN" altLang="en-US" sz="2100">
                <a:solidFill>
                  <a:schemeClr val="tx1"/>
                </a:solidFill>
              </a:rPr>
              <a:t>通过与瓶子相连的管子将瓶子内的气体吸出，就可以使瓶内的气压降低，瓶内的气球也会变大。</a:t>
            </a:r>
          </a:p>
        </p:txBody>
      </p:sp>
      <p:pic>
        <p:nvPicPr>
          <p:cNvPr id="83980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2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5" grpId="0"/>
      <p:bldP spid="31540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2529</Words>
  <Application>Microsoft Office PowerPoint</Application>
  <PresentationFormat>全屏显示(4:3)</PresentationFormat>
  <Paragraphs>229</Paragraphs>
  <Slides>29</Slides>
  <Notes>0</Notes>
  <HiddenSlides>0</HiddenSlides>
  <MMClips>6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China</cp:lastModifiedBy>
  <cp:revision>3</cp:revision>
  <dcterms:created xsi:type="dcterms:W3CDTF">2019-02-21T12:44:04Z</dcterms:created>
  <dcterms:modified xsi:type="dcterms:W3CDTF">2019-02-22T02:26:50Z</dcterms:modified>
</cp:coreProperties>
</file>