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wav" ContentType="audio/x-wav"/>
  <Default Extension="png" ContentType="image/png"/>
  <Default Extension="gif" ContentType="image/gif"/>
  <Default Extension="mp3" ContentType="audio/mp3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tags" Target="tags/tag2.xml" /><Relationship Id="rId14" Type="http://schemas.openxmlformats.org/officeDocument/2006/relationships/presProps" Target="presProps.xml" /><Relationship Id="rId15" Type="http://schemas.openxmlformats.org/officeDocument/2006/relationships/viewProps" Target="viewProps.xml" /><Relationship Id="rId16" Type="http://schemas.openxmlformats.org/officeDocument/2006/relationships/theme" Target="theme/theme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0.pn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png" /><Relationship Id="rId5" Type="http://schemas.openxmlformats.org/officeDocument/2006/relationships/image" Target="../media/image5.png" /><Relationship Id="rId6" Type="http://schemas.openxmlformats.org/officeDocument/2006/relationships/image" Target="../media/image6.png" /><Relationship Id="rId7" Type="http://schemas.openxmlformats.org/officeDocument/2006/relationships/image" Target="../media/image7.png" /><Relationship Id="rId8" Type="http://schemas.openxmlformats.org/officeDocument/2006/relationships/image" Target="../media/image8.png" /><Relationship Id="rId9" Type="http://schemas.openxmlformats.org/officeDocument/2006/relationships/image" Target="../media/image9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32.jpeg" /><Relationship Id="rId3" Type="http://schemas.openxmlformats.org/officeDocument/2006/relationships/image" Target="../media/image33.png" /><Relationship Id="rId4" Type="http://schemas.openxmlformats.org/officeDocument/2006/relationships/image" Target="../media/image3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32.jpeg" /><Relationship Id="rId3" Type="http://schemas.openxmlformats.org/officeDocument/2006/relationships/image" Target="../media/image3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5.gif" /><Relationship Id="rId11" Type="http://schemas.openxmlformats.org/officeDocument/2006/relationships/image" Target="../media/image16.png" /><Relationship Id="rId12" Type="http://schemas.microsoft.com/office/2007/relationships/media" Target="../media/media2.mp3" /><Relationship Id="rId13" Type="http://schemas.microsoft.com/office/2007/relationships/media" Target="../media/media2.mp3" TargetMode="Internal" /><Relationship Id="rId14" Type="http://schemas.openxmlformats.org/officeDocument/2006/relationships/image" Target="../media/image10.png" /><Relationship Id="rId2" Type="http://schemas.openxmlformats.org/officeDocument/2006/relationships/image" Target="../media/image11.gif" /><Relationship Id="rId3" Type="http://schemas.openxmlformats.org/officeDocument/2006/relationships/slide" Target="slide6.xml" TargetMode="Internal" /><Relationship Id="rId4" Type="http://schemas.openxmlformats.org/officeDocument/2006/relationships/image" Target="../media/image12.jpeg" /><Relationship Id="rId5" Type="http://schemas.openxmlformats.org/officeDocument/2006/relationships/slide" Target="slide7.xml" TargetMode="Internal" /><Relationship Id="rId6" Type="http://schemas.openxmlformats.org/officeDocument/2006/relationships/image" Target="../media/image13.jpeg" /><Relationship Id="rId7" Type="http://schemas.openxmlformats.org/officeDocument/2006/relationships/image" Target="../media/image14.png" /><Relationship Id="rId8" Type="http://schemas.microsoft.com/office/2007/relationships/media" Target="../media/media1.mp3" /><Relationship Id="rId9" Type="http://schemas.microsoft.com/office/2007/relationships/media" Target="../media/media1.mp3" TargetMode="Interna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7.jpeg" /><Relationship Id="rId3" Type="http://schemas.openxmlformats.org/officeDocument/2006/relationships/image" Target="../media/image18.jpeg" /><Relationship Id="rId4" Type="http://schemas.openxmlformats.org/officeDocument/2006/relationships/image" Target="../media/image19.png" /><Relationship Id="rId5" Type="http://schemas.openxmlformats.org/officeDocument/2006/relationships/image" Target="../media/image20.jpeg" /><Relationship Id="rId6" Type="http://schemas.openxmlformats.org/officeDocument/2006/relationships/image" Target="../media/image10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10.png" /><Relationship Id="rId11" Type="http://schemas.openxmlformats.org/officeDocument/2006/relationships/audio" Target="../media/audio1444.wav" /><Relationship Id="rId2" Type="http://schemas.openxmlformats.org/officeDocument/2006/relationships/image" Target="../media/image21.jpeg" /><Relationship Id="rId3" Type="http://schemas.openxmlformats.org/officeDocument/2006/relationships/image" Target="../media/image22.jpeg" /><Relationship Id="rId4" Type="http://schemas.openxmlformats.org/officeDocument/2006/relationships/image" Target="../media/image23.png" /><Relationship Id="rId5" Type="http://schemas.openxmlformats.org/officeDocument/2006/relationships/image" Target="../media/image24.png" /><Relationship Id="rId6" Type="http://schemas.openxmlformats.org/officeDocument/2006/relationships/video" Target="../media/media3.mp4" /><Relationship Id="rId7" Type="http://schemas.microsoft.com/office/2007/relationships/media" Target="../media/media3.mp4" /><Relationship Id="rId8" Type="http://schemas.openxmlformats.org/officeDocument/2006/relationships/image" Target="../media/image25.png" /><Relationship Id="rId9" Type="http://schemas.openxmlformats.org/officeDocument/2006/relationships/slide" Target="slide8.xml" TargetMode="Interna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3.png" /><Relationship Id="rId3" Type="http://schemas.openxmlformats.org/officeDocument/2006/relationships/image" Target="../media/image26.png" /><Relationship Id="rId4" Type="http://schemas.openxmlformats.org/officeDocument/2006/relationships/video" Target="../media/media5.mp4" /><Relationship Id="rId5" Type="http://schemas.microsoft.com/office/2007/relationships/media" Target="../media/media5.mp4" /><Relationship Id="rId6" Type="http://schemas.openxmlformats.org/officeDocument/2006/relationships/image" Target="../media/image27.png" /><Relationship Id="rId7" Type="http://schemas.openxmlformats.org/officeDocument/2006/relationships/slide" Target="slide10.xml" TargetMode="Internal" /><Relationship Id="rId8" Type="http://schemas.openxmlformats.org/officeDocument/2006/relationships/image" Target="../media/image10.png" /><Relationship Id="rId9" Type="http://schemas.openxmlformats.org/officeDocument/2006/relationships/audio" Target="../media/audio1444.wav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3.png" /><Relationship Id="rId3" Type="http://schemas.openxmlformats.org/officeDocument/2006/relationships/slide" Target="slide2.xml" TargetMode="Internal" /><Relationship Id="rId4" Type="http://schemas.openxmlformats.org/officeDocument/2006/relationships/image" Target="../media/image28.png" /><Relationship Id="rId5" Type="http://schemas.openxmlformats.org/officeDocument/2006/relationships/video" Target="../media/media6.mp4" /><Relationship Id="rId6" Type="http://schemas.microsoft.com/office/2007/relationships/media" Target="../media/media6.mp4" /><Relationship Id="rId7" Type="http://schemas.openxmlformats.org/officeDocument/2006/relationships/image" Target="../media/image10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3.png" /><Relationship Id="rId3" Type="http://schemas.openxmlformats.org/officeDocument/2006/relationships/slide" Target="slide2.xml" TargetMode="Internal" /><Relationship Id="rId4" Type="http://schemas.openxmlformats.org/officeDocument/2006/relationships/image" Target="../media/image29.png" /><Relationship Id="rId5" Type="http://schemas.openxmlformats.org/officeDocument/2006/relationships/tags" Target="../tags/tag1.xml" /><Relationship Id="rId6" Type="http://schemas.openxmlformats.org/officeDocument/2006/relationships/video" Target="../media/media7.mp4" /><Relationship Id="rId7" Type="http://schemas.microsoft.com/office/2007/relationships/media" Target="../media/media7.mp4" /><Relationship Id="rId8" Type="http://schemas.openxmlformats.org/officeDocument/2006/relationships/image" Target="../media/image10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30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31.png" /><Relationship Id="rId3" Type="http://schemas.openxmlformats.org/officeDocument/2006/relationships/slide" Target="slide5.xml" TargetMode="Internal" /><Relationship Id="rId4" Type="http://schemas.openxmlformats.org/officeDocument/2006/relationships/image" Target="../media/image30.png" /><Relationship Id="rId5" Type="http://schemas.openxmlformats.org/officeDocument/2006/relationships/audio" Target="../media/audio1444.wav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856" y="3059982"/>
            <a:ext cx="11734800" cy="2766470"/>
          </a:xfrm>
          <a:prstGeom prst="rect">
            <a:avLst/>
          </a:prstGeom>
        </p:spPr>
      </p:pic>
      <p:pic>
        <p:nvPicPr>
          <p:cNvPr id="3" name="图片2" title=""/>
          <p:cNvPicPr>
            <a:picLocks noChangeAspect="1"/>
          </p:cNvPicPr>
          <p:nvPr/>
        </p:nvPicPr>
        <p:blipFill>
          <a:blip r:embed="rId3"/>
          <a:srcRect r="97" b="88827"/>
          <a:stretch>
            <a:fillRect/>
          </a:stretch>
        </p:blipFill>
        <p:spPr>
          <a:xfrm>
            <a:off x="221590" y="214017"/>
            <a:ext cx="11734876" cy="662788"/>
          </a:xfrm>
          <a:prstGeom prst="rect">
            <a:avLst/>
          </a:prstGeom>
        </p:spPr>
      </p:pic>
      <p:pic>
        <p:nvPicPr>
          <p:cNvPr id="4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8470" y="3631261"/>
            <a:ext cx="1592101" cy="1062203"/>
          </a:xfrm>
          <a:prstGeom prst="rect">
            <a:avLst/>
          </a:prstGeom>
        </p:spPr>
      </p:pic>
      <p:pic>
        <p:nvPicPr>
          <p:cNvPr id="5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8052" y="5054970"/>
            <a:ext cx="1992973" cy="1328146"/>
          </a:xfrm>
          <a:prstGeom prst="rect">
            <a:avLst/>
          </a:prstGeom>
        </p:spPr>
      </p:pic>
      <p:pic>
        <p:nvPicPr>
          <p:cNvPr id="6" name="图片5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5354" y="2423864"/>
            <a:ext cx="2589476" cy="1724360"/>
          </a:xfrm>
          <a:prstGeom prst="rect">
            <a:avLst/>
          </a:prstGeom>
        </p:spPr>
      </p:pic>
      <p:pic>
        <p:nvPicPr>
          <p:cNvPr id="7" name="图片6" title=""/>
          <p:cNvPicPr>
            <a:picLocks noChangeAspect="1"/>
          </p:cNvPicPr>
          <p:nvPr/>
        </p:nvPicPr>
        <p:blipFill>
          <a:blip r:embed="rId7"/>
          <a:srcRect r="16502"/>
          <a:stretch>
            <a:fillRect/>
          </a:stretch>
        </p:blipFill>
        <p:spPr>
          <a:xfrm>
            <a:off x="9996164" y="3568960"/>
            <a:ext cx="1959864" cy="1567501"/>
          </a:xfrm>
          <a:prstGeom prst="rect">
            <a:avLst/>
          </a:prstGeom>
        </p:spPr>
      </p:pic>
      <p:pic>
        <p:nvPicPr>
          <p:cNvPr id="8" name="图片7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3325" y="4337648"/>
            <a:ext cx="2673306" cy="1780183"/>
          </a:xfrm>
          <a:prstGeom prst="rect">
            <a:avLst/>
          </a:prstGeom>
        </p:spPr>
      </p:pic>
      <p:sp>
        <p:nvSpPr>
          <p:cNvPr id="9" name="形状1" title=""/>
          <p:cNvSpPr txBox="1"/>
          <p:nvPr/>
        </p:nvSpPr>
        <p:spPr>
          <a:xfrm>
            <a:off x="222285" y="876691"/>
            <a:ext cx="11733895" cy="1293181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/>
            <a:r>
              <a:rPr lang="zh-CN" altLang="en-US" sz="40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第二章  声现象</a:t>
            </a:r>
            <a:endParaRPr lang="zh-CN" altLang="en-US" sz="4000" b="1" i="0">
              <a:solidFill>
                <a:srgbClr val="FFFFFF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algn="ctr"/>
            <a:r>
              <a:rPr lang="zh-CN" altLang="en-US" sz="48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第3节  声的利用</a:t>
            </a:r>
            <a:endParaRPr lang="zh-CN" altLang="en-US" sz="4800" b="1" i="0">
              <a:solidFill>
                <a:srgbClr val="FFFFFF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0" name="图片8" title=""/>
          <p:cNvPicPr>
            <a:picLocks noChangeAspect="1"/>
          </p:cNvPicPr>
          <p:nvPr/>
        </p:nvPicPr>
        <p:blipFill>
          <a:blip r:embed="rId9"/>
          <a:srcRect l="3311" t="38246" r="5703" b="9141"/>
          <a:stretch>
            <a:fillRect/>
          </a:stretch>
        </p:blipFill>
        <p:spPr>
          <a:xfrm rot="888000">
            <a:off x="190986" y="3138488"/>
            <a:ext cx="1021032" cy="58227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形状4" title=""/>
          <p:cNvSpPr txBox="1"/>
          <p:nvPr/>
        </p:nvSpPr>
        <p:spPr>
          <a:xfrm>
            <a:off x="3951970" y="-352"/>
            <a:ext cx="4289298" cy="359026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500" b="0" i="0">
                <a:ln w="4762">
                  <a:solidFill>
                    <a:srgbClr val="236BAD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glow rad="38100">
                    <a:srgbClr val="81C4FF">
                      <a:alpha val="100000"/>
                    </a:srgbClr>
                  </a:glow>
                  <a:outerShdw blurRad="9525" dir="13500000" sy="23000" kx="1200000" algn="br" rotWithShape="0">
                    <a:srgbClr val="236BAD">
                      <a:alpha val="100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随堂练习</a:t>
            </a:r>
            <a:endParaRPr lang="zh-CN" altLang="en-US" sz="2500" b="0" i="0">
              <a:ln w="4762">
                <a:solidFill>
                  <a:srgbClr val="236BAD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>
                <a:glow rad="38100">
                  <a:srgbClr val="81C4FF">
                    <a:alpha val="100000"/>
                  </a:srgbClr>
                </a:glow>
                <a:outerShdw blurRad="9525" dir="13500000" sy="23000" kx="1200000" algn="br" rotWithShape="0">
                  <a:srgbClr val="236BAD">
                    <a:alpha val="100000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形状5" title=""/>
          <p:cNvSpPr txBox="1"/>
          <p:nvPr/>
        </p:nvSpPr>
        <p:spPr>
          <a:xfrm>
            <a:off x="6189059" y="362902"/>
            <a:ext cx="1721920" cy="376066"/>
          </a:xfrm>
          <a:custGeom>
            <a:gdLst>
              <a:gd name="connsiteX0" fmla="*/ 62678 w 1721920"/>
              <a:gd name="connsiteY0" fmla="*/ 0 h 376066"/>
              <a:gd name="connsiteX1" fmla="*/ 1659242 w 1721920"/>
              <a:gd name="connsiteY1" fmla="*/ 0 h 376066"/>
              <a:gd name="connsiteX2" fmla="*/ 1675865 w 1721920"/>
              <a:gd name="connsiteY2" fmla="*/ 0 h 376066"/>
              <a:gd name="connsiteX3" fmla="*/ 1715317 w 1721920"/>
              <a:gd name="connsiteY3" fmla="*/ 30112 h 376066"/>
              <a:gd name="connsiteX4" fmla="*/ 1721920 w 1721920"/>
              <a:gd name="connsiteY4" fmla="*/ 313388 h 376066"/>
              <a:gd name="connsiteX5" fmla="*/ 1721920 w 1721920"/>
              <a:gd name="connsiteY5" fmla="*/ 330012 h 376066"/>
              <a:gd name="connsiteX6" fmla="*/ 1691808 w 1721920"/>
              <a:gd name="connsiteY6" fmla="*/ 369463 h 376066"/>
              <a:gd name="connsiteX7" fmla="*/ 62678 w 1721920"/>
              <a:gd name="connsiteY7" fmla="*/ 376066 h 376066"/>
              <a:gd name="connsiteX8" fmla="*/ 28062 w 1721920"/>
              <a:gd name="connsiteY8" fmla="*/ 376066 h 376066"/>
              <a:gd name="connsiteX9" fmla="*/ 0 w 1721920"/>
              <a:gd name="connsiteY9" fmla="*/ 62678 h 376066"/>
              <a:gd name="connsiteX10" fmla="*/ 0 w 1721920"/>
              <a:gd name="connsiteY10" fmla="*/ 28062 h 3760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21920" h="376066">
                <a:moveTo>
                  <a:pt x="62678" y="0"/>
                </a:moveTo>
                <a:lnTo>
                  <a:pt x="1659242" y="0"/>
                </a:lnTo>
                <a:cubicBezTo>
                  <a:pt x="1675865" y="0"/>
                  <a:pt x="1691808" y="6603"/>
                  <a:pt x="1703562" y="18358"/>
                </a:cubicBezTo>
                <a:cubicBezTo>
                  <a:pt x="1715317" y="30112"/>
                  <a:pt x="1721920" y="46055"/>
                  <a:pt x="1721920" y="62678"/>
                </a:cubicBezTo>
                <a:lnTo>
                  <a:pt x="1721920" y="313388"/>
                </a:lnTo>
                <a:cubicBezTo>
                  <a:pt x="1721920" y="330012"/>
                  <a:pt x="1715317" y="345954"/>
                  <a:pt x="1703562" y="357708"/>
                </a:cubicBezTo>
                <a:cubicBezTo>
                  <a:pt x="1691808" y="369463"/>
                  <a:pt x="1675865" y="376066"/>
                  <a:pt x="1659242" y="376066"/>
                </a:cubicBezTo>
                <a:lnTo>
                  <a:pt x="62678" y="376066"/>
                </a:lnTo>
                <a:cubicBezTo>
                  <a:pt x="28062" y="376066"/>
                  <a:pt x="0" y="348004"/>
                  <a:pt x="0" y="313388"/>
                </a:cubicBezTo>
                <a:lnTo>
                  <a:pt x="0" y="62678"/>
                </a:lnTo>
                <a:cubicBezTo>
                  <a:pt x="0" y="28062"/>
                  <a:pt x="28062" y="0"/>
                  <a:pt x="62678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400" b="0" i="0">
                <a:ln w="5953">
                  <a:solidFill>
                    <a:srgbClr val="2E75B6">
                      <a:alpha val="100000"/>
                    </a:srgbClr>
                  </a:solidFill>
                </a:ln>
                <a:solidFill>
                  <a:srgbClr val="000000">
                    <a:alpha val="100000"/>
                  </a:srgbClr>
                </a:solidFill>
                <a:effectLst>
                  <a:glow rad="47625">
                    <a:srgbClr val="81C4FF">
                      <a:alpha val="100000"/>
                    </a:srgb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变式训练 2</a:t>
            </a:r>
            <a:endParaRPr lang="zh-CN" altLang="en-US" sz="2400" b="0" i="0">
              <a:ln w="5953">
                <a:solidFill>
                  <a:srgbClr val="2E75B6">
                    <a:alpha val="100000"/>
                  </a:srgbClr>
                </a:solidFill>
              </a:ln>
              <a:solidFill>
                <a:srgbClr val="000000">
                  <a:alpha val="100000"/>
                </a:srgbClr>
              </a:solidFill>
              <a:effectLst>
                <a:glow rad="47625">
                  <a:srgbClr val="81C4FF">
                    <a:alpha val="100000"/>
                  </a:srgbClr>
                </a:glo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形状6" title=""/>
          <p:cNvSpPr txBox="1"/>
          <p:nvPr/>
        </p:nvSpPr>
        <p:spPr>
          <a:xfrm>
            <a:off x="265900" y="363103"/>
            <a:ext cx="1721920" cy="376066"/>
          </a:xfrm>
          <a:custGeom>
            <a:gdLst>
              <a:gd name="connsiteX0" fmla="*/ 62678 w 1721920"/>
              <a:gd name="connsiteY0" fmla="*/ 0 h 376066"/>
              <a:gd name="connsiteX1" fmla="*/ 1659242 w 1721920"/>
              <a:gd name="connsiteY1" fmla="*/ 0 h 376066"/>
              <a:gd name="connsiteX2" fmla="*/ 1675865 w 1721920"/>
              <a:gd name="connsiteY2" fmla="*/ 0 h 376066"/>
              <a:gd name="connsiteX3" fmla="*/ 1715317 w 1721920"/>
              <a:gd name="connsiteY3" fmla="*/ 30112 h 376066"/>
              <a:gd name="connsiteX4" fmla="*/ 1721920 w 1721920"/>
              <a:gd name="connsiteY4" fmla="*/ 313388 h 376066"/>
              <a:gd name="connsiteX5" fmla="*/ 1721920 w 1721920"/>
              <a:gd name="connsiteY5" fmla="*/ 330012 h 376066"/>
              <a:gd name="connsiteX6" fmla="*/ 1691808 w 1721920"/>
              <a:gd name="connsiteY6" fmla="*/ 369463 h 376066"/>
              <a:gd name="connsiteX7" fmla="*/ 62678 w 1721920"/>
              <a:gd name="connsiteY7" fmla="*/ 376066 h 376066"/>
              <a:gd name="connsiteX8" fmla="*/ 28062 w 1721920"/>
              <a:gd name="connsiteY8" fmla="*/ 376066 h 376066"/>
              <a:gd name="connsiteX9" fmla="*/ 0 w 1721920"/>
              <a:gd name="connsiteY9" fmla="*/ 62678 h 376066"/>
              <a:gd name="connsiteX10" fmla="*/ 0 w 1721920"/>
              <a:gd name="connsiteY10" fmla="*/ 28062 h 3760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21920" h="376066">
                <a:moveTo>
                  <a:pt x="62678" y="0"/>
                </a:moveTo>
                <a:lnTo>
                  <a:pt x="1659242" y="0"/>
                </a:lnTo>
                <a:cubicBezTo>
                  <a:pt x="1675865" y="0"/>
                  <a:pt x="1691808" y="6603"/>
                  <a:pt x="1703562" y="18358"/>
                </a:cubicBezTo>
                <a:cubicBezTo>
                  <a:pt x="1715317" y="30112"/>
                  <a:pt x="1721920" y="46055"/>
                  <a:pt x="1721920" y="62678"/>
                </a:cubicBezTo>
                <a:lnTo>
                  <a:pt x="1721920" y="313388"/>
                </a:lnTo>
                <a:cubicBezTo>
                  <a:pt x="1721920" y="330012"/>
                  <a:pt x="1715317" y="345954"/>
                  <a:pt x="1703562" y="357708"/>
                </a:cubicBezTo>
                <a:cubicBezTo>
                  <a:pt x="1691808" y="369463"/>
                  <a:pt x="1675865" y="376066"/>
                  <a:pt x="1659242" y="376066"/>
                </a:cubicBezTo>
                <a:lnTo>
                  <a:pt x="62678" y="376066"/>
                </a:lnTo>
                <a:cubicBezTo>
                  <a:pt x="28062" y="376066"/>
                  <a:pt x="0" y="348004"/>
                  <a:pt x="0" y="313388"/>
                </a:cubicBezTo>
                <a:lnTo>
                  <a:pt x="0" y="62678"/>
                </a:lnTo>
                <a:cubicBezTo>
                  <a:pt x="0" y="28062"/>
                  <a:pt x="28062" y="0"/>
                  <a:pt x="62678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400" b="0" i="0">
                <a:ln w="5953">
                  <a:solidFill>
                    <a:srgbClr val="2E75B6">
                      <a:alpha val="100000"/>
                    </a:srgbClr>
                  </a:solidFill>
                </a:ln>
                <a:solidFill>
                  <a:srgbClr val="000000">
                    <a:alpha val="100000"/>
                  </a:srgbClr>
                </a:solidFill>
                <a:effectLst>
                  <a:glow rad="47625">
                    <a:srgbClr val="81C4FF">
                      <a:alpha val="100000"/>
                    </a:srgb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变式训练 1</a:t>
            </a:r>
            <a:endParaRPr lang="zh-CN" altLang="en-US" sz="2400" b="0" i="0">
              <a:ln w="5953">
                <a:solidFill>
                  <a:srgbClr val="2E75B6">
                    <a:alpha val="100000"/>
                  </a:srgbClr>
                </a:solidFill>
              </a:ln>
              <a:solidFill>
                <a:srgbClr val="000000">
                  <a:alpha val="100000"/>
                </a:srgbClr>
              </a:solidFill>
              <a:effectLst>
                <a:glow rad="47625">
                  <a:srgbClr val="81C4FF">
                    <a:alpha val="100000"/>
                  </a:srgbClr>
                </a:glo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1" title=""/>
          <p:cNvSpPr txBox="1"/>
          <p:nvPr/>
        </p:nvSpPr>
        <p:spPr>
          <a:xfrm>
            <a:off x="265700" y="156648"/>
            <a:ext cx="5780484" cy="297326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400" b="0" i="0">
                <a:solidFill>
                  <a:srgbClr val="FFE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机器人送餐成为时尚。如图所示，机器人可以灵活地避开障碍物是通过体内的雷达发射</a:t>
            </a:r>
            <a:r>
              <a:rPr lang="zh-CN" altLang="en-US" sz="2400" b="0" i="0" u="sng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，然后接收障碍物的反射波，确定障碍物的位置；客人可以通过语言来操控机器人，说明声可以传递</a:t>
            </a:r>
            <a:r>
              <a:rPr lang="zh-CN" altLang="en-US" sz="2400" b="0" i="0" u="sng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9" name="图片1" title=""/>
          <p:cNvPicPr>
            <a:picLocks noChangeAspect="1"/>
          </p:cNvPicPr>
          <p:nvPr/>
        </p:nvPicPr>
        <p:blipFill>
          <a:blip r:embed="rId2"/>
          <a:srcRect l="40368" t="25000" r="49775" b="65890"/>
          <a:stretch>
            <a:fillRect/>
          </a:stretch>
        </p:blipFill>
        <p:spPr>
          <a:xfrm>
            <a:off x="3603184" y="2727217"/>
            <a:ext cx="2112416" cy="2699395"/>
          </a:xfrm>
          <a:prstGeom prst="rect">
            <a:avLst/>
          </a:prstGeom>
        </p:spPr>
      </p:pic>
      <p:sp>
        <p:nvSpPr>
          <p:cNvPr id="10" name="文本2" title=""/>
          <p:cNvSpPr txBox="1"/>
          <p:nvPr/>
        </p:nvSpPr>
        <p:spPr>
          <a:xfrm>
            <a:off x="6157627" y="156648"/>
            <a:ext cx="5780484" cy="116541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400" b="0" i="0">
                <a:solidFill>
                  <a:srgbClr val="FFE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声既能传递信息又能传递能量，下列利用声传递能量的是(    )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文本3" title=""/>
          <p:cNvSpPr txBox="1"/>
          <p:nvPr/>
        </p:nvSpPr>
        <p:spPr>
          <a:xfrm>
            <a:off x="6233017" y="1321613"/>
            <a:ext cx="5629875" cy="245030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A.蝙蝠利用超声波回声定位来发现昆虫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35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B.外科医生用超声波振动除去人体内的结石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35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C.医生用B超检查就诊者的病情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35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D.大象用次声波进行交流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566400" y="11049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形状4" title=""/>
          <p:cNvSpPr txBox="1"/>
          <p:nvPr/>
        </p:nvSpPr>
        <p:spPr>
          <a:xfrm>
            <a:off x="3951970" y="-352"/>
            <a:ext cx="4289298" cy="359026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500" b="0" i="0">
                <a:ln w="4762">
                  <a:solidFill>
                    <a:srgbClr val="236BAD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glow rad="38100">
                    <a:srgbClr val="81C4FF">
                      <a:alpha val="100000"/>
                    </a:srgbClr>
                  </a:glow>
                  <a:outerShdw blurRad="9525" dir="13500000" sy="23000" kx="1200000" algn="br" rotWithShape="0">
                    <a:srgbClr val="236BAD">
                      <a:alpha val="100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随堂练习</a:t>
            </a:r>
            <a:endParaRPr lang="zh-CN" altLang="en-US" sz="2500" b="0" i="0">
              <a:ln w="4762">
                <a:solidFill>
                  <a:srgbClr val="236BAD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>
                <a:glow rad="38100">
                  <a:srgbClr val="81C4FF">
                    <a:alpha val="100000"/>
                  </a:srgbClr>
                </a:glow>
                <a:outerShdw blurRad="9525" dir="13500000" sy="23000" kx="1200000" algn="br" rotWithShape="0">
                  <a:srgbClr val="236BAD">
                    <a:alpha val="100000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形状5" title=""/>
          <p:cNvSpPr txBox="1"/>
          <p:nvPr/>
        </p:nvSpPr>
        <p:spPr>
          <a:xfrm>
            <a:off x="265900" y="363103"/>
            <a:ext cx="1721920" cy="376066"/>
          </a:xfrm>
          <a:custGeom>
            <a:gdLst>
              <a:gd name="connsiteX0" fmla="*/ 62678 w 1721920"/>
              <a:gd name="connsiteY0" fmla="*/ 0 h 376066"/>
              <a:gd name="connsiteX1" fmla="*/ 1659242 w 1721920"/>
              <a:gd name="connsiteY1" fmla="*/ 0 h 376066"/>
              <a:gd name="connsiteX2" fmla="*/ 1675865 w 1721920"/>
              <a:gd name="connsiteY2" fmla="*/ 0 h 376066"/>
              <a:gd name="connsiteX3" fmla="*/ 1715317 w 1721920"/>
              <a:gd name="connsiteY3" fmla="*/ 30112 h 376066"/>
              <a:gd name="connsiteX4" fmla="*/ 1721920 w 1721920"/>
              <a:gd name="connsiteY4" fmla="*/ 313388 h 376066"/>
              <a:gd name="connsiteX5" fmla="*/ 1721920 w 1721920"/>
              <a:gd name="connsiteY5" fmla="*/ 330012 h 376066"/>
              <a:gd name="connsiteX6" fmla="*/ 1691808 w 1721920"/>
              <a:gd name="connsiteY6" fmla="*/ 369463 h 376066"/>
              <a:gd name="connsiteX7" fmla="*/ 62678 w 1721920"/>
              <a:gd name="connsiteY7" fmla="*/ 376066 h 376066"/>
              <a:gd name="connsiteX8" fmla="*/ 28062 w 1721920"/>
              <a:gd name="connsiteY8" fmla="*/ 376066 h 376066"/>
              <a:gd name="connsiteX9" fmla="*/ 0 w 1721920"/>
              <a:gd name="connsiteY9" fmla="*/ 62678 h 376066"/>
              <a:gd name="connsiteX10" fmla="*/ 0 w 1721920"/>
              <a:gd name="connsiteY10" fmla="*/ 28062 h 3760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21920" h="376066">
                <a:moveTo>
                  <a:pt x="62678" y="0"/>
                </a:moveTo>
                <a:lnTo>
                  <a:pt x="1659242" y="0"/>
                </a:lnTo>
                <a:cubicBezTo>
                  <a:pt x="1675865" y="0"/>
                  <a:pt x="1691808" y="6603"/>
                  <a:pt x="1703562" y="18358"/>
                </a:cubicBezTo>
                <a:cubicBezTo>
                  <a:pt x="1715317" y="30112"/>
                  <a:pt x="1721920" y="46055"/>
                  <a:pt x="1721920" y="62678"/>
                </a:cubicBezTo>
                <a:lnTo>
                  <a:pt x="1721920" y="313388"/>
                </a:lnTo>
                <a:cubicBezTo>
                  <a:pt x="1721920" y="330012"/>
                  <a:pt x="1715317" y="345954"/>
                  <a:pt x="1703562" y="357708"/>
                </a:cubicBezTo>
                <a:cubicBezTo>
                  <a:pt x="1691808" y="369463"/>
                  <a:pt x="1675865" y="376066"/>
                  <a:pt x="1659242" y="376066"/>
                </a:cubicBezTo>
                <a:lnTo>
                  <a:pt x="62678" y="376066"/>
                </a:lnTo>
                <a:cubicBezTo>
                  <a:pt x="28062" y="376066"/>
                  <a:pt x="0" y="348004"/>
                  <a:pt x="0" y="313388"/>
                </a:cubicBezTo>
                <a:lnTo>
                  <a:pt x="0" y="62678"/>
                </a:lnTo>
                <a:cubicBezTo>
                  <a:pt x="0" y="28062"/>
                  <a:pt x="28062" y="0"/>
                  <a:pt x="62678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400" b="0" i="0">
                <a:ln w="5953">
                  <a:solidFill>
                    <a:srgbClr val="2E75B6">
                      <a:alpha val="100000"/>
                    </a:srgbClr>
                  </a:solidFill>
                </a:ln>
                <a:solidFill>
                  <a:srgbClr val="000000">
                    <a:alpha val="100000"/>
                  </a:srgbClr>
                </a:solidFill>
                <a:effectLst>
                  <a:glow rad="47625">
                    <a:srgbClr val="81C4FF">
                      <a:alpha val="100000"/>
                    </a:srgb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变式训练 3</a:t>
            </a:r>
            <a:endParaRPr lang="zh-CN" altLang="en-US" sz="2400" b="0" i="0">
              <a:ln w="5953">
                <a:solidFill>
                  <a:srgbClr val="2E75B6">
                    <a:alpha val="100000"/>
                  </a:srgbClr>
                </a:solidFill>
              </a:ln>
              <a:solidFill>
                <a:srgbClr val="000000">
                  <a:alpha val="100000"/>
                </a:srgbClr>
              </a:solidFill>
              <a:effectLst>
                <a:glow rad="47625">
                  <a:srgbClr val="81C4FF">
                    <a:alpha val="100000"/>
                  </a:srgbClr>
                </a:glo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2" title=""/>
          <p:cNvSpPr txBox="1"/>
          <p:nvPr/>
        </p:nvSpPr>
        <p:spPr>
          <a:xfrm>
            <a:off x="224057" y="234058"/>
            <a:ext cx="5780484" cy="435428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400" b="0" i="0">
                <a:solidFill>
                  <a:srgbClr val="FFE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如图所示，一艘科考船行驶在某海域，并利用声呐系统对该海域的海底形状进行了测绘。方法：在经过该海域水平面等间距的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A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B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C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D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E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五个位置时，向海底定向发射超声波，测得回收信号的时间分别为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0.305s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0.12s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0.185s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35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0.13s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0.30s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,根据时间,求出海底与海平面的距离，就可以绘出海底的大致形状，该海域海底的大致形状为(    )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9" name="图片1" title=""/>
          <p:cNvPicPr>
            <a:picLocks noChangeAspect="1"/>
          </p:cNvPicPr>
          <p:nvPr/>
        </p:nvPicPr>
        <p:blipFill>
          <a:blip r:embed="rId2"/>
          <a:srcRect l="53905" t="73820" r="15051" b="7222"/>
          <a:stretch>
            <a:fillRect/>
          </a:stretch>
        </p:blipFill>
        <p:spPr>
          <a:xfrm>
            <a:off x="6493897" y="486813"/>
            <a:ext cx="4929826" cy="4158196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" y="248"/>
            <a:ext cx="12192333" cy="6858190"/>
          </a:xfrm>
          <a:prstGeom prst="rect">
            <a:avLst/>
          </a:prstGeom>
        </p:spPr>
      </p:pic>
      <p:grpSp>
        <p:nvGrpSpPr>
          <p:cNvPr id="4" name="组合1" title=""/>
          <p:cNvGrpSpPr/>
          <p:nvPr/>
        </p:nvGrpSpPr>
        <p:grpSpPr>
          <a:xfrm>
            <a:off x="993210" y="1223734"/>
            <a:ext cx="3513841" cy="2597939"/>
            <a:chExt cx="3513841" cy="2597939"/>
          </a:xfrm>
        </p:grpSpPr>
        <p:pic>
          <p:nvPicPr>
            <p:cNvPr id="5" name="图片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06" y="0"/>
              <a:ext cx="3505535" cy="1971863"/>
            </a:xfrm>
            <a:prstGeom prst="rect">
              <a:avLst/>
            </a:prstGeom>
          </p:spPr>
        </p:pic>
        <p:sp>
          <p:nvSpPr>
            <p:cNvPr id="6" name="文本3"/>
            <p:cNvSpPr txBox="1"/>
            <p:nvPr/>
          </p:nvSpPr>
          <p:spPr>
            <a:xfrm>
              <a:off x="0" y="1971638"/>
              <a:ext cx="3295364" cy="626301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/>
              <a:r>
                <a:rPr lang="zh-CN" altLang="en-US" sz="2600" b="0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隆隆的雷声预示下雨</a:t>
              </a:r>
              <a:endParaRPr lang="zh-CN" altLang="en-US" sz="26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形状1" title=""/>
          <p:cNvSpPr txBox="1"/>
          <p:nvPr/>
        </p:nvSpPr>
        <p:spPr>
          <a:xfrm>
            <a:off x="147942" y="170300"/>
            <a:ext cx="1485900" cy="40005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0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讲授新课</a:t>
            </a:r>
            <a:endParaRPr lang="zh-CN" altLang="en-US" sz="2000" b="1" i="0">
              <a:solidFill>
                <a:srgbClr val="FFFFFF">
                  <a:alpha val="100000"/>
                </a:srgbClr>
              </a:solidFill>
              <a:latin typeface="Arial"/>
              <a:ea typeface="Arial"/>
            </a:endParaRPr>
          </a:p>
        </p:txBody>
      </p:sp>
      <p:grpSp>
        <p:nvGrpSpPr>
          <p:cNvPr id="8" name="组合2" title=""/>
          <p:cNvGrpSpPr/>
          <p:nvPr/>
        </p:nvGrpSpPr>
        <p:grpSpPr>
          <a:xfrm>
            <a:off x="304521" y="283730"/>
            <a:ext cx="3542519" cy="835025"/>
            <a:chExt cx="3542519" cy="835025"/>
          </a:xfrm>
        </p:grpSpPr>
        <p:sp>
          <p:nvSpPr>
            <p:cNvPr id="9" name="形状2"/>
            <p:cNvSpPr txBox="1"/>
            <p:nvPr/>
          </p:nvSpPr>
          <p:spPr>
            <a:xfrm>
              <a:off x="670032" y="0"/>
              <a:ext cx="1672114" cy="760843"/>
            </a:xfrm>
            <a:custGeom>
              <a:gdLst>
                <a:gd name="connsiteX0" fmla="*/ 0 w 1672114"/>
                <a:gd name="connsiteY0" fmla="*/ 760843 h 760843"/>
                <a:gd name="connsiteX1" fmla="*/ 1672114 w 1672114"/>
                <a:gd name="connsiteY1" fmla="*/ 760843 h 760843"/>
                <a:gd name="connsiteX2" fmla="*/ 0 w 1672114"/>
                <a:gd name="connsiteY2" fmla="*/ 760843 h 760843"/>
                <a:gd name="connsiteX0-1" fmla="*/ 0 w 1672114"/>
                <a:gd name="connsiteY0-2" fmla="*/ 0 h 760843"/>
                <a:gd name="connsiteX1-3" fmla="*/ 607 w 1672114"/>
                <a:gd name="connsiteY1-4" fmla="*/ 0 h 760843"/>
                <a:gd name="connsiteX2-5" fmla="*/ 0 w 1672114"/>
                <a:gd name="connsiteY2-6" fmla="*/ 0 h 760843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1672114" h="760843">
                  <a:moveTo>
                    <a:pt x="0" y="760843"/>
                  </a:moveTo>
                  <a:lnTo>
                    <a:pt x="1672114" y="760843"/>
                  </a:lnTo>
                  <a:lnTo>
                    <a:pt x="0" y="760843"/>
                  </a:lnTo>
                  <a:close/>
                </a:path>
                <a:path w="1672114" h="760843">
                  <a:moveTo>
                    <a:pt x="0" y="0"/>
                  </a:moveTo>
                  <a:lnTo>
                    <a:pt x="607" y="0"/>
                  </a:lnTo>
                  <a:lnTo>
                    <a:pt x="0" y="0"/>
                  </a:lnTo>
                  <a:close/>
                </a:path>
              </a:pathLst>
            </a:custGeom>
            <a:ln w="17462">
              <a:solidFill>
                <a:srgbClr val="DDDDDD">
                  <a:alpha val="100000"/>
                </a:srgbClr>
              </a:solidFill>
              <a:prstDash val="solid"/>
            </a:ln>
          </p:spPr>
          <p:txBody>
            <a:bodyPr anchor="t"/>
            <a:lstStyle/>
            <a:p>
              <a:pPr marL="0" algn="l"/>
              <a:r>
                <a:rPr lang="zh-CN" altLang="en-US" sz="1800" b="0" i="0">
                  <a:solidFill>
                    <a:srgbClr val="FFFFFF">
                      <a:alpha val="100000"/>
                    </a:srgbClr>
                  </a:solidFill>
                  <a:latin typeface="Arial"/>
                  <a:ea typeface="Arial"/>
                </a:rPr>
                <a:t> </a:t>
              </a:r>
              <a:endParaRPr lang="zh-CN" altLang="en-US" sz="1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  <p:sp>
          <p:nvSpPr>
            <p:cNvPr id="10" name="形状3"/>
            <p:cNvSpPr txBox="1"/>
            <p:nvPr/>
          </p:nvSpPr>
          <p:spPr>
            <a:xfrm>
              <a:off x="110121" y="287852"/>
              <a:ext cx="524361" cy="481867"/>
            </a:xfrm>
            <a:custGeom>
              <a:gdLst>
                <a:gd name="connsiteX0" fmla="*/ 0 w 524361"/>
                <a:gd name="connsiteY0" fmla="*/ 0 h 481867"/>
                <a:gd name="connsiteX1" fmla="*/ 346279 w 524361"/>
                <a:gd name="connsiteY1" fmla="*/ 0 h 481867"/>
                <a:gd name="connsiteX2" fmla="*/ 346279 w 524361"/>
                <a:gd name="connsiteY2" fmla="*/ 163657 h 481867"/>
                <a:gd name="connsiteX3" fmla="*/ 524361 w 524361"/>
                <a:gd name="connsiteY3" fmla="*/ 163657 h 481867"/>
                <a:gd name="connsiteX4" fmla="*/ 524361 w 524361"/>
                <a:gd name="connsiteY4" fmla="*/ 481867 h 481867"/>
                <a:gd name="connsiteX5" fmla="*/ 0 w 524361"/>
                <a:gd name="connsiteY5" fmla="*/ 481867 h 4818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361" h="481867">
                  <a:moveTo>
                    <a:pt x="0" y="0"/>
                  </a:moveTo>
                  <a:lnTo>
                    <a:pt x="346279" y="0"/>
                  </a:lnTo>
                  <a:lnTo>
                    <a:pt x="346279" y="163657"/>
                  </a:lnTo>
                  <a:lnTo>
                    <a:pt x="524361" y="163657"/>
                  </a:lnTo>
                  <a:lnTo>
                    <a:pt x="524361" y="481867"/>
                  </a:lnTo>
                  <a:lnTo>
                    <a:pt x="0" y="481867"/>
                  </a:lnTo>
                  <a:close/>
                </a:path>
              </a:pathLst>
            </a:custGeom>
            <a:solidFill>
              <a:srgbClr val="008080">
                <a:alpha val="100000"/>
              </a:srgbClr>
            </a:solidFill>
            <a:ln w="14288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/>
              <a:r>
                <a:rPr lang="zh-CN" altLang="en-US" sz="1800" b="0" i="0">
                  <a:solidFill>
                    <a:srgbClr val="FFFFFF">
                      <a:alpha val="100000"/>
                    </a:srgbClr>
                  </a:solidFill>
                  <a:latin typeface="Arial"/>
                  <a:ea typeface="Arial"/>
                </a:rPr>
                <a:t> </a:t>
              </a:r>
              <a:endParaRPr lang="zh-CN" altLang="en-US" sz="1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  <p:sp>
          <p:nvSpPr>
            <p:cNvPr id="11" name="形状4"/>
            <p:cNvSpPr txBox="1"/>
            <p:nvPr/>
          </p:nvSpPr>
          <p:spPr>
            <a:xfrm>
              <a:off x="471968" y="237129"/>
              <a:ext cx="163783" cy="168019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400" b="0" i="0">
                  <a:solidFill>
                    <a:srgbClr val="FFFFFF">
                      <a:alpha val="100000"/>
                    </a:srgbClr>
                  </a:solidFill>
                  <a:latin typeface="Arial"/>
                  <a:ea typeface="Arial"/>
                </a:rPr>
                <a:t> </a:t>
              </a:r>
              <a:endParaRPr lang="zh-CN" altLang="en-US" sz="4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  <p:sp>
          <p:nvSpPr>
            <p:cNvPr id="12" name="形状5"/>
            <p:cNvSpPr txBox="1"/>
            <p:nvPr/>
          </p:nvSpPr>
          <p:spPr>
            <a:xfrm>
              <a:off x="667493" y="273904"/>
              <a:ext cx="2875026" cy="54844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/>
              <a:r>
                <a:rPr lang="zh-CN" altLang="en-US" sz="28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声与信息</a:t>
              </a:r>
              <a:endParaRPr lang="zh-CN" altLang="en-US" sz="28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形状6"/>
            <p:cNvSpPr txBox="1"/>
            <p:nvPr/>
          </p:nvSpPr>
          <p:spPr>
            <a:xfrm>
              <a:off x="0" y="286584"/>
              <a:ext cx="744697" cy="54844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/>
              <a:r>
                <a:rPr lang="zh-CN" altLang="en-US" sz="2800" b="0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一</a:t>
              </a:r>
              <a:endParaRPr lang="zh-CN" altLang="en-US" sz="28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4" name="文本1" title=""/>
          <p:cNvSpPr txBox="1"/>
          <p:nvPr/>
        </p:nvSpPr>
        <p:spPr>
          <a:xfrm>
            <a:off x="7278310" y="3200371"/>
            <a:ext cx="2324386" cy="700297"/>
          </a:xfrm>
          <a:prstGeom prst="rect">
            <a:avLst/>
          </a:prstGeom>
          <a:noFill/>
        </p:spPr>
        <p:txBody>
          <a:bodyPr anchor="ctr"/>
          <a:lstStyle/>
          <a:p>
            <a:pPr marL="0" algn="ctr"/>
            <a:r>
              <a:rPr lang="zh-CN" altLang="en-US" sz="26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hlinkClick r:id="rId3" action="ppaction://hlinksldjump"/>
              </a:rPr>
              <a:t>医生听诊病情</a:t>
            </a:r>
            <a:endParaRPr lang="zh-CN" altLang="en-US" sz="2600" b="0" i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hlinkClick r:id="rId3" action="ppaction://hlinksldjump"/>
            </a:endParaRPr>
          </a:p>
        </p:txBody>
      </p:sp>
      <p:pic>
        <p:nvPicPr>
          <p:cNvPr id="15" name="图片2" title=""/>
          <p:cNvPicPr>
            <a:picLocks noChangeAspect="1"/>
          </p:cNvPicPr>
          <p:nvPr/>
        </p:nvPicPr>
        <p:blipFill>
          <a:blip r:embed="rId4"/>
          <a:srcRect b="15527"/>
          <a:stretch>
            <a:fillRect/>
          </a:stretch>
        </p:blipFill>
        <p:spPr>
          <a:xfrm>
            <a:off x="6503279" y="1223448"/>
            <a:ext cx="3504895" cy="1971780"/>
          </a:xfrm>
          <a:prstGeom prst="rect">
            <a:avLst/>
          </a:prstGeom>
        </p:spPr>
      </p:pic>
      <p:sp>
        <p:nvSpPr>
          <p:cNvPr id="16" name="文本2" title=""/>
          <p:cNvSpPr txBox="1"/>
          <p:nvPr/>
        </p:nvSpPr>
        <p:spPr>
          <a:xfrm>
            <a:off x="1368685" y="6091942"/>
            <a:ext cx="2535060" cy="626300"/>
          </a:xfrm>
          <a:prstGeom prst="rect">
            <a:avLst/>
          </a:prstGeom>
          <a:noFill/>
        </p:spPr>
        <p:txBody>
          <a:bodyPr anchor="ctr"/>
          <a:lstStyle/>
          <a:p>
            <a:pPr marL="0" algn="ctr"/>
            <a:r>
              <a:rPr lang="zh-CN" altLang="en-US" sz="26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hlinkClick r:id="rId5" action="ppaction://hlinksldjump"/>
              </a:rPr>
              <a:t>敲击铁轨探伤</a:t>
            </a:r>
            <a:endParaRPr lang="zh-CN" altLang="en-US" sz="2600" b="0" i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hlinkClick r:id="rId5" action="ppaction://hlinksldjump"/>
            </a:endParaRPr>
          </a:p>
        </p:txBody>
      </p:sp>
      <p:pic>
        <p:nvPicPr>
          <p:cNvPr id="17" name="图片3" title=""/>
          <p:cNvPicPr>
            <a:picLocks noChangeAspect="1"/>
          </p:cNvPicPr>
          <p:nvPr/>
        </p:nvPicPr>
        <p:blipFill>
          <a:blip r:embed="rId6"/>
          <a:srcRect t="15820"/>
          <a:stretch>
            <a:fillRect/>
          </a:stretch>
        </p:blipFill>
        <p:spPr>
          <a:xfrm>
            <a:off x="997944" y="4116000"/>
            <a:ext cx="3504248" cy="1976228"/>
          </a:xfrm>
          <a:prstGeom prst="rect">
            <a:avLst/>
          </a:prstGeom>
        </p:spPr>
      </p:pic>
      <p:pic>
        <p:nvPicPr>
          <p:cNvPr id="18" name="音频2" title="">
            <a:hlinkClick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99920" y="4799209"/>
            <a:ext cx="609600" cy="609600"/>
          </a:xfrm>
          <a:prstGeom prst="rect">
            <a:avLst/>
          </a:prstGeom>
        </p:spPr>
      </p:pic>
      <p:grpSp>
        <p:nvGrpSpPr>
          <p:cNvPr id="19" name="组合5" title=""/>
          <p:cNvGrpSpPr/>
          <p:nvPr/>
        </p:nvGrpSpPr>
        <p:grpSpPr>
          <a:xfrm>
            <a:off x="6262345" y="4102941"/>
            <a:ext cx="3986794" cy="2755364"/>
            <a:chExt cx="3986794" cy="2755364"/>
          </a:xfrm>
        </p:grpSpPr>
        <p:sp>
          <p:nvSpPr>
            <p:cNvPr id="20" name="文本4"/>
            <p:cNvSpPr txBox="1"/>
            <p:nvPr/>
          </p:nvSpPr>
          <p:spPr>
            <a:xfrm>
              <a:off x="0" y="1989097"/>
              <a:ext cx="3986794" cy="766267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/>
              <a:r>
                <a:rPr lang="zh-CN" altLang="en-US" sz="2600" b="0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根据发动机声音判断故障</a:t>
              </a:r>
              <a:endParaRPr lang="zh-CN" altLang="en-US" sz="26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1" name="图片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41134" y="0"/>
              <a:ext cx="3504657" cy="2002326"/>
            </a:xfrm>
            <a:prstGeom prst="rect">
              <a:avLst/>
            </a:prstGeom>
          </p:spPr>
        </p:pic>
      </p:grpSp>
      <p:pic>
        <p:nvPicPr>
          <p:cNvPr id="22" name="2.3.1 雷声" title="">
            <a:hlinkClick action="ppaction://media"/>
          </p:cNvPr>
          <p:cNvPicPr>
            <a:picLocks noRot="1"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035175" y="-495300"/>
            <a:ext cx="495300" cy="4953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9" dur="922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5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602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  <p:cond evt="onBegin" delay="0">
                          <p:tn val="29"/>
                        </p:cond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  <p:cond evt="onBegin" delay="0">
                          <p:tn val="34"/>
                        </p:cond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  <p:cond evt="onBegin" delay="0">
                          <p:tn val="44"/>
                        </p:cond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  <p:cond evt="onBegin" delay="0">
                          <p:tn val="49"/>
                        </p:cond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  <p:cond evt="onBegin" delay="0">
                          <p:tn val="54"/>
                        </p:cond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>
                <p:cTn id="6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15" grpId="0" animBg="1"/>
      <p:bldP spid="14" grpId="0" animBg="1"/>
      <p:bldP spid="17" grpId="0" animBg="1"/>
      <p:bldP spid="16" grpId="0" animBg="1"/>
      <p:bldP spid="19" grpId="0" animBg="1"/>
      <p:bldP spid="18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407737" y="1123483"/>
            <a:ext cx="3105055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1. 声音可以</a:t>
            </a:r>
            <a:r>
              <a:rPr lang="zh-CN" altLang="en-US" sz="2400" b="0" i="0" u="sng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     </a:t>
            </a:r>
            <a:endParaRPr lang="zh-CN" altLang="en-US" sz="2400" b="0" i="0" u="sng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/>
        </p:nvSpPr>
        <p:spPr>
          <a:xfrm>
            <a:off x="720233" y="1716195"/>
            <a:ext cx="4015835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(1)回声定位：倒车雷达 声呐</a:t>
            </a:r>
            <a:endParaRPr lang="zh-CN" altLang="en-US" sz="2400" b="0" i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44" y="4355335"/>
            <a:ext cx="2640005" cy="1749770"/>
          </a:xfrm>
          <a:prstGeom prst="rect">
            <a:avLst/>
          </a:prstGeom>
        </p:spPr>
      </p:pic>
      <p:pic>
        <p:nvPicPr>
          <p:cNvPr id="5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2263" y="4334494"/>
            <a:ext cx="2640005" cy="1821398"/>
          </a:xfrm>
          <a:prstGeom prst="rect">
            <a:avLst/>
          </a:prstGeom>
        </p:spPr>
      </p:pic>
      <p:pic>
        <p:nvPicPr>
          <p:cNvPr id="6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881" y="4334494"/>
            <a:ext cx="2640005" cy="1790700"/>
          </a:xfrm>
          <a:prstGeom prst="rect">
            <a:avLst/>
          </a:prstGeom>
        </p:spPr>
      </p:pic>
      <p:pic>
        <p:nvPicPr>
          <p:cNvPr id="7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1499" y="4334494"/>
            <a:ext cx="2609307" cy="1790700"/>
          </a:xfrm>
          <a:prstGeom prst="rect">
            <a:avLst/>
          </a:prstGeom>
        </p:spPr>
      </p:pic>
      <p:sp>
        <p:nvSpPr>
          <p:cNvPr id="8" name="文本3" title=""/>
          <p:cNvSpPr txBox="1"/>
          <p:nvPr/>
        </p:nvSpPr>
        <p:spPr>
          <a:xfrm>
            <a:off x="2024063" y="1123817"/>
            <a:ext cx="1409700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传递信息</a:t>
            </a:r>
            <a:endParaRPr lang="zh-CN" altLang="en-US" sz="24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形状1" title=""/>
          <p:cNvSpPr txBox="1"/>
          <p:nvPr/>
        </p:nvSpPr>
        <p:spPr>
          <a:xfrm>
            <a:off x="147942" y="170300"/>
            <a:ext cx="1485900" cy="40005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0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讲授新课</a:t>
            </a:r>
            <a:endParaRPr lang="zh-CN" altLang="en-US" sz="2000" b="1" i="0">
              <a:solidFill>
                <a:srgbClr val="FFFFFF">
                  <a:alpha val="100000"/>
                </a:srgbClr>
              </a:solidFill>
              <a:latin typeface="Arial"/>
              <a:ea typeface="Arial"/>
            </a:endParaRPr>
          </a:p>
        </p:txBody>
      </p:sp>
      <p:sp>
        <p:nvSpPr>
          <p:cNvPr id="10" name="形状2" title=""/>
          <p:cNvSpPr txBox="1"/>
          <p:nvPr/>
        </p:nvSpPr>
        <p:spPr>
          <a:xfrm>
            <a:off x="974553" y="283730"/>
            <a:ext cx="1672114" cy="760843"/>
          </a:xfrm>
          <a:custGeom>
            <a:gdLst>
              <a:gd name="connsiteX0" fmla="*/ 0 w 1672114"/>
              <a:gd name="connsiteY0" fmla="*/ 760843 h 760843"/>
              <a:gd name="connsiteX1" fmla="*/ 1672114 w 1672114"/>
              <a:gd name="connsiteY1" fmla="*/ 760843 h 760843"/>
              <a:gd name="connsiteX2" fmla="*/ 0 w 1672114"/>
              <a:gd name="connsiteY2" fmla="*/ 760843 h 760843"/>
              <a:gd name="connsiteX0-1" fmla="*/ 0 w 1672114"/>
              <a:gd name="connsiteY0-2" fmla="*/ 0 h 760843"/>
              <a:gd name="connsiteX1-3" fmla="*/ 607 w 1672114"/>
              <a:gd name="connsiteY1-4" fmla="*/ 0 h 760843"/>
              <a:gd name="connsiteX2-5" fmla="*/ 0 w 1672114"/>
              <a:gd name="connsiteY2-6" fmla="*/ 0 h 760843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672114" h="760843">
                <a:moveTo>
                  <a:pt x="0" y="760843"/>
                </a:moveTo>
                <a:lnTo>
                  <a:pt x="1672114" y="760843"/>
                </a:lnTo>
                <a:lnTo>
                  <a:pt x="0" y="760843"/>
                </a:lnTo>
                <a:close/>
              </a:path>
              <a:path w="1672114" h="760843">
                <a:moveTo>
                  <a:pt x="0" y="0"/>
                </a:moveTo>
                <a:lnTo>
                  <a:pt x="607" y="0"/>
                </a:lnTo>
                <a:lnTo>
                  <a:pt x="0" y="0"/>
                </a:lnTo>
                <a:close/>
              </a:path>
            </a:pathLst>
          </a:custGeom>
          <a:ln w="17462">
            <a:solidFill>
              <a:srgbClr val="DDDDDD">
                <a:alpha val="100000"/>
              </a:srgbClr>
            </a:solidFill>
            <a:prstDash val="solid"/>
          </a:ln>
        </p:spPr>
        <p:txBody>
          <a:bodyPr anchor="t"/>
          <a:lstStyle/>
          <a:p>
            <a:pPr marL="0" algn="l"/>
            <a:r>
              <a:rPr lang="zh-CN" altLang="en-US" sz="1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</a:t>
            </a:r>
            <a:endParaRPr lang="zh-CN" altLang="en-US" sz="1800" b="0" i="0">
              <a:solidFill>
                <a:srgbClr val="FFFFFF">
                  <a:alpha val="100000"/>
                </a:srgbClr>
              </a:solidFill>
              <a:latin typeface="Arial"/>
              <a:ea typeface="Arial"/>
            </a:endParaRPr>
          </a:p>
        </p:txBody>
      </p:sp>
      <p:sp>
        <p:nvSpPr>
          <p:cNvPr id="11" name="形状3" title=""/>
          <p:cNvSpPr txBox="1"/>
          <p:nvPr/>
        </p:nvSpPr>
        <p:spPr>
          <a:xfrm>
            <a:off x="414642" y="571582"/>
            <a:ext cx="524361" cy="481867"/>
          </a:xfrm>
          <a:custGeom>
            <a:gdLst>
              <a:gd name="connsiteX0" fmla="*/ 0 w 524361"/>
              <a:gd name="connsiteY0" fmla="*/ 0 h 481867"/>
              <a:gd name="connsiteX1" fmla="*/ 346279 w 524361"/>
              <a:gd name="connsiteY1" fmla="*/ 0 h 481867"/>
              <a:gd name="connsiteX2" fmla="*/ 346279 w 524361"/>
              <a:gd name="connsiteY2" fmla="*/ 163657 h 481867"/>
              <a:gd name="connsiteX3" fmla="*/ 524361 w 524361"/>
              <a:gd name="connsiteY3" fmla="*/ 163657 h 481867"/>
              <a:gd name="connsiteX4" fmla="*/ 524361 w 524361"/>
              <a:gd name="connsiteY4" fmla="*/ 481867 h 481867"/>
              <a:gd name="connsiteX5" fmla="*/ 0 w 524361"/>
              <a:gd name="connsiteY5" fmla="*/ 481867 h 48186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4361" h="481867">
                <a:moveTo>
                  <a:pt x="0" y="0"/>
                </a:moveTo>
                <a:lnTo>
                  <a:pt x="346279" y="0"/>
                </a:lnTo>
                <a:lnTo>
                  <a:pt x="346279" y="163657"/>
                </a:lnTo>
                <a:lnTo>
                  <a:pt x="524361" y="163657"/>
                </a:lnTo>
                <a:lnTo>
                  <a:pt x="524361" y="481867"/>
                </a:lnTo>
                <a:lnTo>
                  <a:pt x="0" y="481867"/>
                </a:lnTo>
                <a:close/>
              </a:path>
            </a:pathLst>
          </a:custGeom>
          <a:solidFill>
            <a:srgbClr val="008080">
              <a:alpha val="10000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1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</a:t>
            </a:r>
            <a:endParaRPr lang="zh-CN" altLang="en-US" sz="1800" b="0" i="0">
              <a:solidFill>
                <a:srgbClr val="FFFFFF">
                  <a:alpha val="100000"/>
                </a:srgbClr>
              </a:solidFill>
              <a:latin typeface="Arial"/>
              <a:ea typeface="Arial"/>
            </a:endParaRPr>
          </a:p>
        </p:txBody>
      </p:sp>
      <p:sp>
        <p:nvSpPr>
          <p:cNvPr id="12" name="形状4" title=""/>
          <p:cNvSpPr txBox="1"/>
          <p:nvPr/>
        </p:nvSpPr>
        <p:spPr>
          <a:xfrm>
            <a:off x="776489" y="520859"/>
            <a:ext cx="163783" cy="168019"/>
          </a:xfrm>
          <a:prstGeom prst="rect">
            <a:avLst/>
          </a:prstGeom>
          <a:solidFill>
            <a:srgbClr val="008080">
              <a:alpha val="5098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4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</a:t>
            </a:r>
            <a:endParaRPr lang="zh-CN" altLang="en-US" sz="400" b="0" i="0">
              <a:solidFill>
                <a:srgbClr val="FFFFFF">
                  <a:alpha val="100000"/>
                </a:srgbClr>
              </a:solidFill>
              <a:latin typeface="Arial"/>
              <a:ea typeface="Arial"/>
            </a:endParaRPr>
          </a:p>
        </p:txBody>
      </p:sp>
      <p:sp>
        <p:nvSpPr>
          <p:cNvPr id="13" name="形状5" title=""/>
          <p:cNvSpPr txBox="1"/>
          <p:nvPr/>
        </p:nvSpPr>
        <p:spPr>
          <a:xfrm>
            <a:off x="972017" y="557632"/>
            <a:ext cx="2018728" cy="54844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声与信息</a:t>
            </a:r>
            <a:endParaRPr lang="zh-CN" altLang="en-US" sz="2800" b="1" i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形状6" title=""/>
          <p:cNvSpPr txBox="1"/>
          <p:nvPr/>
        </p:nvSpPr>
        <p:spPr>
          <a:xfrm>
            <a:off x="304521" y="570314"/>
            <a:ext cx="744697" cy="548441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</a:t>
            </a:r>
            <a:endParaRPr lang="zh-CN" altLang="en-US" sz="2800" b="0" i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4" title=""/>
          <p:cNvSpPr txBox="1"/>
          <p:nvPr/>
        </p:nvSpPr>
        <p:spPr>
          <a:xfrm>
            <a:off x="720300" y="2299847"/>
            <a:ext cx="1068864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(2)B超</a:t>
            </a:r>
            <a:endParaRPr lang="zh-CN" altLang="en-US" sz="2400" b="0" i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5" title=""/>
          <p:cNvSpPr txBox="1"/>
          <p:nvPr/>
        </p:nvSpPr>
        <p:spPr>
          <a:xfrm>
            <a:off x="719976" y="2892171"/>
            <a:ext cx="3316034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(3)检测地震、火山爆发</a:t>
            </a:r>
            <a:endParaRPr lang="zh-CN" altLang="en-US" sz="2400" b="0" i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9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9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9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9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9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4" grpId="0" animBg="1"/>
      <p:bldP spid="5" grpId="0" animBg="1"/>
      <p:bldP spid="6" grpId="0" animBg="1"/>
      <p:bldP spid="15" grpId="0" animBg="1"/>
      <p:bldP spid="7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407251" y="1123512"/>
            <a:ext cx="3011392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2. </a:t>
            </a:r>
            <a:r>
              <a:rPr lang="zh-CN" altLang="en-US" sz="24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声音可以</a:t>
            </a:r>
            <a:r>
              <a:rPr lang="zh-CN" altLang="en-US" sz="2400" b="0" i="0" u="sng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    </a:t>
            </a:r>
            <a:endParaRPr lang="zh-CN" altLang="en-US" sz="2400" b="0" i="0" u="sng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/>
        </p:nvSpPr>
        <p:spPr>
          <a:xfrm>
            <a:off x="2009042" y="1110415"/>
            <a:ext cx="1409700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传递能量</a:t>
            </a:r>
            <a:endParaRPr lang="zh-CN" altLang="en-US" sz="24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1" title=""/>
          <p:cNvGrpSpPr/>
          <p:nvPr/>
        </p:nvGrpSpPr>
        <p:grpSpPr>
          <a:xfrm>
            <a:off x="8162144" y="496091"/>
            <a:ext cx="3516487" cy="3183178"/>
            <a:chExt cx="3516487" cy="3183178"/>
          </a:xfrm>
        </p:grpSpPr>
        <p:pic>
          <p:nvPicPr>
            <p:cNvPr id="5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317553" cy="2503644"/>
            </a:xfrm>
            <a:prstGeom prst="rect">
              <a:avLst/>
            </a:prstGeom>
          </p:spPr>
        </p:pic>
        <p:sp>
          <p:nvSpPr>
            <p:cNvPr id="6" name="文本3"/>
            <p:cNvSpPr txBox="1"/>
            <p:nvPr/>
          </p:nvSpPr>
          <p:spPr>
            <a:xfrm>
              <a:off x="80296" y="2420597"/>
              <a:ext cx="3436191" cy="76258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600" b="0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超声波清洗精密仪器</a:t>
              </a:r>
              <a:endParaRPr lang="zh-CN" altLang="en-US" sz="26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7" name="组合2" title=""/>
          <p:cNvGrpSpPr/>
          <p:nvPr/>
        </p:nvGrpSpPr>
        <p:grpSpPr>
          <a:xfrm>
            <a:off x="8106928" y="3679536"/>
            <a:ext cx="3626491" cy="2951592"/>
            <a:chExt cx="3626491" cy="2951592"/>
          </a:xfrm>
        </p:grpSpPr>
        <p:pic>
          <p:nvPicPr>
            <p:cNvPr id="8" name="图片2"/>
            <p:cNvPicPr>
              <a:picLocks noChangeAspect="1"/>
            </p:cNvPicPr>
            <p:nvPr/>
          </p:nvPicPr>
          <p:blipFill>
            <a:blip r:embed="rId3"/>
            <a:srcRect l="5475" t="4074" r="4322" b="14444"/>
            <a:stretch>
              <a:fillRect/>
            </a:stretch>
          </p:blipFill>
          <p:spPr>
            <a:xfrm>
              <a:off x="0" y="0"/>
              <a:ext cx="3626491" cy="2423653"/>
            </a:xfrm>
            <a:prstGeom prst="rect">
              <a:avLst/>
            </a:prstGeom>
          </p:spPr>
        </p:pic>
        <p:sp>
          <p:nvSpPr>
            <p:cNvPr id="9" name="文本4"/>
            <p:cNvSpPr txBox="1"/>
            <p:nvPr/>
          </p:nvSpPr>
          <p:spPr>
            <a:xfrm>
              <a:off x="907465" y="2325291"/>
              <a:ext cx="2169366" cy="62630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600" b="0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超声波碎石</a:t>
              </a:r>
              <a:endParaRPr lang="zh-CN" altLang="en-US" sz="26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0" name="形状1" title=""/>
          <p:cNvSpPr txBox="1"/>
          <p:nvPr/>
        </p:nvSpPr>
        <p:spPr>
          <a:xfrm>
            <a:off x="147942" y="170300"/>
            <a:ext cx="1485900" cy="40005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0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讲授新课</a:t>
            </a:r>
            <a:endParaRPr lang="zh-CN" altLang="en-US" sz="2000" b="1" i="0">
              <a:solidFill>
                <a:srgbClr val="FFFFFF">
                  <a:alpha val="100000"/>
                </a:srgbClr>
              </a:solidFill>
              <a:latin typeface="Arial"/>
              <a:ea typeface="Arial"/>
            </a:endParaRPr>
          </a:p>
        </p:txBody>
      </p:sp>
      <p:sp>
        <p:nvSpPr>
          <p:cNvPr id="11" name="形状2" title=""/>
          <p:cNvSpPr txBox="1"/>
          <p:nvPr/>
        </p:nvSpPr>
        <p:spPr>
          <a:xfrm>
            <a:off x="974553" y="283730"/>
            <a:ext cx="1672114" cy="760843"/>
          </a:xfrm>
          <a:custGeom>
            <a:gdLst>
              <a:gd name="connsiteX0" fmla="*/ 0 w 1672114"/>
              <a:gd name="connsiteY0" fmla="*/ 760843 h 760843"/>
              <a:gd name="connsiteX1" fmla="*/ 1672114 w 1672114"/>
              <a:gd name="connsiteY1" fmla="*/ 760843 h 760843"/>
              <a:gd name="connsiteX2" fmla="*/ 0 w 1672114"/>
              <a:gd name="connsiteY2" fmla="*/ 760843 h 760843"/>
              <a:gd name="connsiteX0-1" fmla="*/ 0 w 1672114"/>
              <a:gd name="connsiteY0-2" fmla="*/ 0 h 760843"/>
              <a:gd name="connsiteX1-3" fmla="*/ 607 w 1672114"/>
              <a:gd name="connsiteY1-4" fmla="*/ 0 h 760843"/>
              <a:gd name="connsiteX2-5" fmla="*/ 0 w 1672114"/>
              <a:gd name="connsiteY2-6" fmla="*/ 0 h 760843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672114" h="760843">
                <a:moveTo>
                  <a:pt x="0" y="760843"/>
                </a:moveTo>
                <a:lnTo>
                  <a:pt x="1672114" y="760843"/>
                </a:lnTo>
                <a:lnTo>
                  <a:pt x="0" y="760843"/>
                </a:lnTo>
                <a:close/>
              </a:path>
              <a:path w="1672114" h="760843">
                <a:moveTo>
                  <a:pt x="0" y="0"/>
                </a:moveTo>
                <a:lnTo>
                  <a:pt x="607" y="0"/>
                </a:lnTo>
                <a:lnTo>
                  <a:pt x="0" y="0"/>
                </a:lnTo>
                <a:close/>
              </a:path>
            </a:pathLst>
          </a:custGeom>
          <a:ln w="17462">
            <a:solidFill>
              <a:srgbClr val="DDDDDD">
                <a:alpha val="100000"/>
              </a:srgbClr>
            </a:solidFill>
            <a:prstDash val="solid"/>
          </a:ln>
        </p:spPr>
        <p:txBody>
          <a:bodyPr anchor="t"/>
          <a:lstStyle/>
          <a:p>
            <a:pPr marL="0" algn="l"/>
            <a:r>
              <a:rPr lang="zh-CN" altLang="en-US" sz="1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</a:t>
            </a:r>
            <a:endParaRPr lang="zh-CN" altLang="en-US" sz="1800" b="0" i="0">
              <a:solidFill>
                <a:srgbClr val="FFFFFF">
                  <a:alpha val="100000"/>
                </a:srgbClr>
              </a:solidFill>
              <a:latin typeface="Arial"/>
              <a:ea typeface="Arial"/>
            </a:endParaRPr>
          </a:p>
        </p:txBody>
      </p:sp>
      <p:sp>
        <p:nvSpPr>
          <p:cNvPr id="12" name="形状3" title=""/>
          <p:cNvSpPr txBox="1"/>
          <p:nvPr/>
        </p:nvSpPr>
        <p:spPr>
          <a:xfrm>
            <a:off x="414642" y="571582"/>
            <a:ext cx="524361" cy="481867"/>
          </a:xfrm>
          <a:custGeom>
            <a:gdLst>
              <a:gd name="connsiteX0" fmla="*/ 0 w 524361"/>
              <a:gd name="connsiteY0" fmla="*/ 0 h 481867"/>
              <a:gd name="connsiteX1" fmla="*/ 346279 w 524361"/>
              <a:gd name="connsiteY1" fmla="*/ 0 h 481867"/>
              <a:gd name="connsiteX2" fmla="*/ 346279 w 524361"/>
              <a:gd name="connsiteY2" fmla="*/ 163657 h 481867"/>
              <a:gd name="connsiteX3" fmla="*/ 524361 w 524361"/>
              <a:gd name="connsiteY3" fmla="*/ 163657 h 481867"/>
              <a:gd name="connsiteX4" fmla="*/ 524361 w 524361"/>
              <a:gd name="connsiteY4" fmla="*/ 481867 h 481867"/>
              <a:gd name="connsiteX5" fmla="*/ 0 w 524361"/>
              <a:gd name="connsiteY5" fmla="*/ 481867 h 48186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4361" h="481867">
                <a:moveTo>
                  <a:pt x="0" y="0"/>
                </a:moveTo>
                <a:lnTo>
                  <a:pt x="346279" y="0"/>
                </a:lnTo>
                <a:lnTo>
                  <a:pt x="346279" y="163657"/>
                </a:lnTo>
                <a:lnTo>
                  <a:pt x="524361" y="163657"/>
                </a:lnTo>
                <a:lnTo>
                  <a:pt x="524361" y="481867"/>
                </a:lnTo>
                <a:lnTo>
                  <a:pt x="0" y="481867"/>
                </a:lnTo>
                <a:close/>
              </a:path>
            </a:pathLst>
          </a:custGeom>
          <a:solidFill>
            <a:srgbClr val="008080">
              <a:alpha val="10000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1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</a:t>
            </a:r>
            <a:endParaRPr lang="zh-CN" altLang="en-US" sz="1800" b="0" i="0">
              <a:solidFill>
                <a:srgbClr val="FFFFFF">
                  <a:alpha val="100000"/>
                </a:srgbClr>
              </a:solidFill>
              <a:latin typeface="Arial"/>
              <a:ea typeface="Arial"/>
            </a:endParaRPr>
          </a:p>
        </p:txBody>
      </p:sp>
      <p:sp>
        <p:nvSpPr>
          <p:cNvPr id="13" name="形状4" title=""/>
          <p:cNvSpPr txBox="1"/>
          <p:nvPr/>
        </p:nvSpPr>
        <p:spPr>
          <a:xfrm>
            <a:off x="776489" y="520859"/>
            <a:ext cx="163783" cy="168019"/>
          </a:xfrm>
          <a:prstGeom prst="rect">
            <a:avLst/>
          </a:prstGeom>
          <a:solidFill>
            <a:srgbClr val="008080">
              <a:alpha val="5098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4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</a:t>
            </a:r>
            <a:endParaRPr lang="zh-CN" altLang="en-US" sz="400" b="0" i="0">
              <a:solidFill>
                <a:srgbClr val="FFFFFF">
                  <a:alpha val="100000"/>
                </a:srgbClr>
              </a:solidFill>
              <a:latin typeface="Arial"/>
              <a:ea typeface="Arial"/>
            </a:endParaRPr>
          </a:p>
        </p:txBody>
      </p:sp>
      <p:sp>
        <p:nvSpPr>
          <p:cNvPr id="14" name="形状5" title=""/>
          <p:cNvSpPr txBox="1"/>
          <p:nvPr/>
        </p:nvSpPr>
        <p:spPr>
          <a:xfrm>
            <a:off x="972014" y="557634"/>
            <a:ext cx="2875026" cy="54844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声能量</a:t>
            </a:r>
            <a:endParaRPr lang="zh-CN" altLang="en-US" sz="2800" b="1" i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形状6" title=""/>
          <p:cNvSpPr txBox="1"/>
          <p:nvPr/>
        </p:nvSpPr>
        <p:spPr>
          <a:xfrm>
            <a:off x="304521" y="570314"/>
            <a:ext cx="744697" cy="548441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二</a:t>
            </a:r>
            <a:endParaRPr lang="zh-CN" altLang="en-US" sz="2800" b="0" i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3" title=""/>
          <p:cNvGrpSpPr/>
          <p:nvPr/>
        </p:nvGrpSpPr>
        <p:grpSpPr>
          <a:xfrm>
            <a:off x="251822" y="2046141"/>
            <a:ext cx="7696743" cy="4585049"/>
            <a:chExt cx="7696743" cy="4585049"/>
          </a:xfrm>
        </p:grpSpPr>
        <p:pic>
          <p:nvPicPr>
            <p:cNvPr id="17" name="图片3"/>
            <p:cNvPicPr>
              <a:picLocks noChangeAspect="1"/>
            </p:cNvPicPr>
            <p:nvPr/>
          </p:nvPicPr>
          <p:blipFill>
            <a:blip r:embed="rId4"/>
            <a:srcRect l="11500" t="6533" r="11299" b="29600"/>
            <a:stretch>
              <a:fillRect/>
            </a:stretch>
          </p:blipFill>
          <p:spPr>
            <a:xfrm>
              <a:off x="0" y="0"/>
              <a:ext cx="7696743" cy="4585049"/>
            </a:xfrm>
            <a:prstGeom prst="rect">
              <a:avLst/>
            </a:prstGeom>
          </p:spPr>
        </p:pic>
        <p:sp>
          <p:nvSpPr>
            <p:cNvPr id="18" name="形状8"/>
            <p:cNvSpPr txBox="1"/>
            <p:nvPr/>
          </p:nvSpPr>
          <p:spPr>
            <a:xfrm>
              <a:off x="399498" y="313630"/>
              <a:ext cx="6910639" cy="3885495"/>
            </a:xfrm>
            <a:prstGeom prst="rect">
              <a:avLst/>
            </a:prstGeom>
            <a:solidFill>
              <a:srgbClr val="100F0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pic>
        <p:nvPicPr>
          <p:cNvPr id="19" name="视频1" title="">
            <a:hlinkClick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8687" y="2359990"/>
            <a:ext cx="6962775" cy="3916566"/>
          </a:xfrm>
          <a:prstGeom prst="rect">
            <a:avLst/>
          </a:prstGeom>
        </p:spPr>
      </p:pic>
      <p:pic>
        <p:nvPicPr>
          <p:cNvPr id="60" name="图片 59" title="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20145" y="6058535"/>
            <a:ext cx="618490" cy="5835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37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  <p:bldLst>
      <p:bldP spid="16" grpId="0" animBg="1"/>
      <p:bldP spid="19" grpId="0" animBg="1"/>
      <p:bldP spid="3" grpId="0" animBg="1"/>
      <p:bldP spid="4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150334" y="317449"/>
            <a:ext cx="10598210" cy="6223978"/>
            <a:chExt cx="10598210" cy="6223978"/>
          </a:xfrm>
        </p:grpSpPr>
        <p:pic>
          <p:nvPicPr>
            <p:cNvPr id="3" name="图片1"/>
            <p:cNvPicPr>
              <a:picLocks noChangeAspect="1"/>
            </p:cNvPicPr>
            <p:nvPr/>
          </p:nvPicPr>
          <p:blipFill>
            <a:blip r:embed="rId2"/>
            <a:srcRect l="11500" t="6533" r="11299" b="29600"/>
            <a:stretch>
              <a:fillRect/>
            </a:stretch>
          </p:blipFill>
          <p:spPr>
            <a:xfrm>
              <a:off x="0" y="0"/>
              <a:ext cx="10598210" cy="6223978"/>
            </a:xfrm>
            <a:prstGeom prst="rect">
              <a:avLst/>
            </a:prstGeom>
          </p:spPr>
        </p:pic>
        <p:sp>
          <p:nvSpPr>
            <p:cNvPr id="4" name="形状2"/>
            <p:cNvSpPr txBox="1"/>
            <p:nvPr/>
          </p:nvSpPr>
          <p:spPr>
            <a:xfrm>
              <a:off x="604323" y="476012"/>
              <a:ext cx="9359292" cy="5269105"/>
            </a:xfrm>
            <a:prstGeom prst="rect">
              <a:avLst/>
            </a:prstGeom>
            <a:solidFill>
              <a:srgbClr val="100F0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5" name="文本1" title=""/>
          <p:cNvSpPr txBox="1"/>
          <p:nvPr/>
        </p:nvSpPr>
        <p:spPr>
          <a:xfrm>
            <a:off x="454028" y="2279847"/>
            <a:ext cx="553053" cy="229965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800" b="1" i="0">
                <a:solidFill>
                  <a:srgbClr val="FFFF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课堂小结</a:t>
            </a:r>
            <a:endParaRPr lang="zh-CN" altLang="en-US" sz="2800" b="1" i="0">
              <a:solidFill>
                <a:srgbClr val="FFFFFF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6" name="视频1" title="">
            <a:hlinkClick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675590" y="761848"/>
            <a:ext cx="9472746" cy="5336315"/>
          </a:xfrm>
          <a:prstGeom prst="rect">
            <a:avLst/>
          </a:prstGeom>
        </p:spPr>
      </p:pic>
      <p:pic>
        <p:nvPicPr>
          <p:cNvPr id="33" name="图片 32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20145" y="6058535"/>
            <a:ext cx="618490" cy="5835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150334" y="317449"/>
            <a:ext cx="10598210" cy="6223978"/>
            <a:chExt cx="10598210" cy="6223978"/>
          </a:xfrm>
        </p:grpSpPr>
        <p:pic>
          <p:nvPicPr>
            <p:cNvPr id="3" name="图片1"/>
            <p:cNvPicPr>
              <a:picLocks noChangeAspect="1"/>
            </p:cNvPicPr>
            <p:nvPr/>
          </p:nvPicPr>
          <p:blipFill>
            <a:blip r:embed="rId2"/>
            <a:srcRect l="11500" t="6533" r="11299" b="29600"/>
            <a:stretch>
              <a:fillRect/>
            </a:stretch>
          </p:blipFill>
          <p:spPr>
            <a:xfrm>
              <a:off x="0" y="0"/>
              <a:ext cx="10598210" cy="6223978"/>
            </a:xfrm>
            <a:prstGeom prst="rect">
              <a:avLst/>
            </a:prstGeom>
          </p:spPr>
        </p:pic>
        <p:sp>
          <p:nvSpPr>
            <p:cNvPr id="4" name="形状2"/>
            <p:cNvSpPr txBox="1"/>
            <p:nvPr/>
          </p:nvSpPr>
          <p:spPr>
            <a:xfrm>
              <a:off x="604323" y="476012"/>
              <a:ext cx="9359292" cy="5269105"/>
            </a:xfrm>
            <a:prstGeom prst="rect">
              <a:avLst/>
            </a:prstGeom>
            <a:solidFill>
              <a:srgbClr val="100F0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5" name="形状1" title="">
            <a:hlinkClick r:id="rId3" action="ppaction://hlinksldjump"/>
          </p:cNvPr>
          <p:cNvSpPr txBox="1"/>
          <p:nvPr/>
        </p:nvSpPr>
        <p:spPr>
          <a:xfrm>
            <a:off x="235172" y="1597952"/>
            <a:ext cx="878081" cy="3686737"/>
          </a:xfrm>
          <a:custGeom>
            <a:gdLst>
              <a:gd name="connsiteX0" fmla="*/ 210739 w 878081"/>
              <a:gd name="connsiteY0" fmla="*/ 0 h 3686737"/>
              <a:gd name="connsiteX1" fmla="*/ 807835 w 878081"/>
              <a:gd name="connsiteY1" fmla="*/ 0 h 3686737"/>
              <a:gd name="connsiteX2" fmla="*/ 832931 w 878081"/>
              <a:gd name="connsiteY2" fmla="*/ 0 h 3686737"/>
              <a:gd name="connsiteX3" fmla="*/ 881218 w 878081"/>
              <a:gd name="connsiteY3" fmla="*/ 56858 h 3686737"/>
              <a:gd name="connsiteX4" fmla="*/ 856122 w 878081"/>
              <a:gd name="connsiteY4" fmla="*/ 127104 h 3686737"/>
              <a:gd name="connsiteX5" fmla="*/ 737588 w 878081"/>
              <a:gd name="connsiteY5" fmla="*/ 140493 h 3686737"/>
              <a:gd name="connsiteX6" fmla="*/ 737588 w 878081"/>
              <a:gd name="connsiteY6" fmla="*/ 3616491 h 3686737"/>
              <a:gd name="connsiteX7" fmla="*/ 737588 w 878081"/>
              <a:gd name="connsiteY7" fmla="*/ 3655286 h 3686737"/>
              <a:gd name="connsiteX8" fmla="*/ 70247 w 878081"/>
              <a:gd name="connsiteY8" fmla="*/ 3686737 h 3686737"/>
              <a:gd name="connsiteX9" fmla="*/ 31485 w 878081"/>
              <a:gd name="connsiteY9" fmla="*/ 3686688 h 3686737"/>
              <a:gd name="connsiteX10" fmla="*/ 87 w 878081"/>
              <a:gd name="connsiteY10" fmla="*/ 3577728 h 3686737"/>
              <a:gd name="connsiteX11" fmla="*/ 140493 w 878081"/>
              <a:gd name="connsiteY11" fmla="*/ 3546244 h 3686737"/>
              <a:gd name="connsiteX12" fmla="*/ 140493 w 878081"/>
              <a:gd name="connsiteY12" fmla="*/ 70247 h 3686737"/>
              <a:gd name="connsiteX13" fmla="*/ 140493 w 878081"/>
              <a:gd name="connsiteY13" fmla="*/ 31450 h 3686737"/>
              <a:gd name="connsiteX0-1" fmla="*/ 210739 w 878081"/>
              <a:gd name="connsiteY0-2" fmla="*/ 0 h 3686737"/>
              <a:gd name="connsiteX1-3" fmla="*/ 807835 w 878081"/>
              <a:gd name="connsiteY1-4" fmla="*/ 0 h 3686737"/>
              <a:gd name="connsiteX2-5" fmla="*/ 832931 w 878081"/>
              <a:gd name="connsiteY2-6" fmla="*/ 0 h 3686737"/>
              <a:gd name="connsiteX3-7" fmla="*/ 881218 w 878081"/>
              <a:gd name="connsiteY3-8" fmla="*/ 56858 h 3686737"/>
              <a:gd name="connsiteX4-9" fmla="*/ 856122 w 878081"/>
              <a:gd name="connsiteY4-10" fmla="*/ 127104 h 3686737"/>
              <a:gd name="connsiteX5-11" fmla="*/ 210739 w 878081"/>
              <a:gd name="connsiteY5-12" fmla="*/ 140493 h 3686737"/>
              <a:gd name="connsiteX6-13" fmla="*/ 235836 w 878081"/>
              <a:gd name="connsiteY6-14" fmla="*/ 140493 h 3686737"/>
              <a:gd name="connsiteX7-15" fmla="*/ 284123 w 878081"/>
              <a:gd name="connsiteY7-16" fmla="*/ 83635 h 3686737"/>
              <a:gd name="connsiteX8-17" fmla="*/ 259026 w 878081"/>
              <a:gd name="connsiteY8-18" fmla="*/ 13389 h 3686737"/>
              <a:gd name="connsiteX0-19" fmla="*/ 210739 w 878081"/>
              <a:gd name="connsiteY0-20" fmla="*/ 70246 h 3686737"/>
              <a:gd name="connsiteX1-21" fmla="*/ 280986 w 878081"/>
              <a:gd name="connsiteY1-22" fmla="*/ 70246 h 3686737"/>
              <a:gd name="connsiteX2-23" fmla="*/ 280986 w 878081"/>
              <a:gd name="connsiteY2-24" fmla="*/ 109043 h 3686737"/>
              <a:gd name="connsiteX3-25" fmla="*/ 191341 w 878081"/>
              <a:gd name="connsiteY3-26" fmla="*/ 140493 h 3686737"/>
              <a:gd name="connsiteX4-27" fmla="*/ 175616 w 878081"/>
              <a:gd name="connsiteY4-28" fmla="*/ 85972 h 3686737"/>
              <a:gd name="connsiteX0-29" fmla="*/ 70246 w 878081"/>
              <a:gd name="connsiteY0-30" fmla="*/ 3546244 h 3686737"/>
              <a:gd name="connsiteX1-31" fmla="*/ 140493 w 878081"/>
              <a:gd name="connsiteY1-32" fmla="*/ 3546244 h 3686737"/>
              <a:gd name="connsiteX2-33" fmla="*/ 140493 w 878081"/>
              <a:gd name="connsiteY2-34" fmla="*/ 3616491 h 3686737"/>
              <a:gd name="connsiteX3-35" fmla="*/ 140493 w 878081"/>
              <a:gd name="connsiteY3-36" fmla="*/ 3655287 h 3686737"/>
              <a:gd name="connsiteX4-37" fmla="*/ 31450 w 878081"/>
              <a:gd name="connsiteY4-38" fmla="*/ 3686737 h 3686737"/>
              <a:gd name="connsiteX5-39" fmla="*/ 0 w 878081"/>
              <a:gd name="connsiteY5-40" fmla="*/ 3577694 h 3686737"/>
              <a:gd name="connsiteX0-41" fmla="*/ 70246 w 878081"/>
              <a:gd name="connsiteY0-42" fmla="*/ 3546244 h 3686737"/>
              <a:gd name="connsiteX1-43" fmla="*/ 89645 w 878081"/>
              <a:gd name="connsiteY1-44" fmla="*/ 3546244 h 3686737"/>
              <a:gd name="connsiteX2-45" fmla="*/ 105370 w 878081"/>
              <a:gd name="connsiteY2-46" fmla="*/ 3600765 h 3686737"/>
              <a:gd name="connsiteX3-47" fmla="*/ 140493 w 878081"/>
              <a:gd name="connsiteY3-48" fmla="*/ 3616491 h 3686737"/>
              <a:gd name="connsiteX4-49" fmla="*/ 140493 w 878081"/>
              <a:gd name="connsiteY4-50" fmla="*/ 3655287 h 3686737"/>
              <a:gd name="connsiteX5-51" fmla="*/ 31450 w 878081"/>
              <a:gd name="connsiteY5-52" fmla="*/ 3686737 h 3686737"/>
              <a:gd name="connsiteX6-53" fmla="*/ 0 w 878081"/>
              <a:gd name="connsiteY6-54" fmla="*/ 3577694 h 3686737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878081" h="3686737">
                <a:moveTo>
                  <a:pt x="210739" y="0"/>
                </a:moveTo>
                <a:lnTo>
                  <a:pt x="807835" y="0"/>
                </a:lnTo>
                <a:cubicBezTo>
                  <a:pt x="832931" y="0"/>
                  <a:pt x="856122" y="13389"/>
                  <a:pt x="868670" y="35123"/>
                </a:cubicBezTo>
                <a:cubicBezTo>
                  <a:pt x="881218" y="56858"/>
                  <a:pt x="881218" y="83635"/>
                  <a:pt x="868670" y="105370"/>
                </a:cubicBezTo>
                <a:cubicBezTo>
                  <a:pt x="856122" y="127104"/>
                  <a:pt x="832931" y="140493"/>
                  <a:pt x="807835" y="140493"/>
                </a:cubicBezTo>
                <a:lnTo>
                  <a:pt x="737588" y="140493"/>
                </a:lnTo>
                <a:lnTo>
                  <a:pt x="737588" y="3616491"/>
                </a:lnTo>
                <a:cubicBezTo>
                  <a:pt x="737588" y="3655286"/>
                  <a:pt x="706138" y="3686737"/>
                  <a:pt x="667342" y="3686737"/>
                </a:cubicBezTo>
                <a:lnTo>
                  <a:pt x="70247" y="3686737"/>
                </a:lnTo>
                <a:cubicBezTo>
                  <a:pt x="31485" y="3686688"/>
                  <a:pt x="87" y="3655252"/>
                  <a:pt x="87" y="3616490"/>
                </a:cubicBezTo>
                <a:cubicBezTo>
                  <a:pt x="87" y="3577728"/>
                  <a:pt x="31485" y="3546292"/>
                  <a:pt x="70247" y="3546244"/>
                </a:cubicBezTo>
                <a:lnTo>
                  <a:pt x="140493" y="3546244"/>
                </a:lnTo>
                <a:lnTo>
                  <a:pt x="140493" y="70247"/>
                </a:lnTo>
                <a:cubicBezTo>
                  <a:pt x="140493" y="31450"/>
                  <a:pt x="171943" y="0"/>
                  <a:pt x="210739" y="0"/>
                </a:cubicBezTo>
                <a:close/>
              </a:path>
              <a:path w="878081" h="3686737">
                <a:moveTo>
                  <a:pt x="210739" y="0"/>
                </a:moveTo>
                <a:lnTo>
                  <a:pt x="807835" y="0"/>
                </a:lnTo>
                <a:cubicBezTo>
                  <a:pt x="832931" y="0"/>
                  <a:pt x="856122" y="13389"/>
                  <a:pt x="868670" y="35123"/>
                </a:cubicBezTo>
                <a:cubicBezTo>
                  <a:pt x="881218" y="56858"/>
                  <a:pt x="881218" y="83635"/>
                  <a:pt x="868670" y="105370"/>
                </a:cubicBezTo>
                <a:cubicBezTo>
                  <a:pt x="856122" y="127104"/>
                  <a:pt x="832931" y="140493"/>
                  <a:pt x="807835" y="140493"/>
                </a:cubicBezTo>
                <a:lnTo>
                  <a:pt x="210739" y="140493"/>
                </a:lnTo>
                <a:cubicBezTo>
                  <a:pt x="235836" y="140493"/>
                  <a:pt x="259026" y="127104"/>
                  <a:pt x="271575" y="105370"/>
                </a:cubicBezTo>
                <a:cubicBezTo>
                  <a:pt x="284123" y="83635"/>
                  <a:pt x="284123" y="56858"/>
                  <a:pt x="271575" y="35123"/>
                </a:cubicBezTo>
                <a:cubicBezTo>
                  <a:pt x="259026" y="13389"/>
                  <a:pt x="235836" y="0"/>
                  <a:pt x="210739" y="0"/>
                </a:cubicBezTo>
                <a:close/>
              </a:path>
              <a:path w="878081" h="3686737">
                <a:moveTo>
                  <a:pt x="210739" y="70246"/>
                </a:moveTo>
                <a:lnTo>
                  <a:pt x="280986" y="70246"/>
                </a:lnTo>
                <a:cubicBezTo>
                  <a:pt x="280986" y="109043"/>
                  <a:pt x="249536" y="140493"/>
                  <a:pt x="210739" y="140493"/>
                </a:cubicBezTo>
                <a:cubicBezTo>
                  <a:pt x="191341" y="140493"/>
                  <a:pt x="175616" y="124768"/>
                  <a:pt x="175616" y="105370"/>
                </a:cubicBezTo>
                <a:cubicBezTo>
                  <a:pt x="175616" y="85972"/>
                  <a:pt x="191341" y="70246"/>
                  <a:pt x="210739" y="70246"/>
                </a:cubicBezTo>
                <a:close/>
              </a:path>
              <a:path w="878081" h="3686737">
                <a:moveTo>
                  <a:pt x="70246" y="3546244"/>
                </a:moveTo>
                <a:lnTo>
                  <a:pt x="140493" y="3546244"/>
                </a:lnTo>
                <a:lnTo>
                  <a:pt x="140493" y="3616491"/>
                </a:lnTo>
                <a:cubicBezTo>
                  <a:pt x="140493" y="3655287"/>
                  <a:pt x="109042" y="3686737"/>
                  <a:pt x="70246" y="3686737"/>
                </a:cubicBezTo>
                <a:cubicBezTo>
                  <a:pt x="31450" y="3686737"/>
                  <a:pt x="0" y="3655286"/>
                  <a:pt x="0" y="3616491"/>
                </a:cubicBezTo>
                <a:cubicBezTo>
                  <a:pt x="0" y="3577694"/>
                  <a:pt x="31450" y="3546244"/>
                  <a:pt x="70246" y="3546244"/>
                </a:cubicBezTo>
                <a:close/>
              </a:path>
              <a:path w="878081" h="3686737">
                <a:moveTo>
                  <a:pt x="70246" y="3546244"/>
                </a:moveTo>
                <a:cubicBezTo>
                  <a:pt x="89645" y="3546244"/>
                  <a:pt x="105370" y="3561969"/>
                  <a:pt x="105370" y="3581367"/>
                </a:cubicBezTo>
                <a:cubicBezTo>
                  <a:pt x="105370" y="3600765"/>
                  <a:pt x="89645" y="3616491"/>
                  <a:pt x="70246" y="3616491"/>
                </a:cubicBezTo>
                <a:lnTo>
                  <a:pt x="140493" y="3616491"/>
                </a:lnTo>
                <a:cubicBezTo>
                  <a:pt x="140493" y="3655287"/>
                  <a:pt x="109042" y="3686737"/>
                  <a:pt x="70246" y="3686737"/>
                </a:cubicBezTo>
                <a:cubicBezTo>
                  <a:pt x="31450" y="3686737"/>
                  <a:pt x="0" y="3655286"/>
                  <a:pt x="0" y="3616491"/>
                </a:cubicBezTo>
                <a:cubicBezTo>
                  <a:pt x="0" y="3577694"/>
                  <a:pt x="31450" y="3546244"/>
                  <a:pt x="70246" y="3546244"/>
                </a:cubicBezTo>
                <a:close/>
              </a:path>
            </a:pathLst>
          </a:custGeom>
          <a:solidFill>
            <a:srgbClr val="C3C3C7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  <a:effectLst>
            <a:outerShdw blurRad="76200" sx="104000" sy="104000" algn="ctr" rotWithShape="0">
              <a:srgbClr val="000000">
                <a:alpha val="45000"/>
              </a:srgbClr>
            </a:outerShdw>
          </a:effectLst>
        </p:spPr>
        <p:txBody>
          <a:bodyPr anchor="ctr"/>
          <a:lstStyle/>
          <a:p>
            <a:pPr marL="0" algn="ctr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医生听诊病情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Arial"/>
              <a:ea typeface="Arial"/>
            </a:endParaRPr>
          </a:p>
        </p:txBody>
      </p:sp>
      <p:pic>
        <p:nvPicPr>
          <p:cNvPr id="6" name="视频1" title="">
            <a:hlinkClick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6704" y="793937"/>
            <a:ext cx="9372600" cy="527208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 vol="0" mute="1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150334" y="317449"/>
            <a:ext cx="10598210" cy="6223978"/>
            <a:chExt cx="10598210" cy="6223978"/>
          </a:xfrm>
        </p:grpSpPr>
        <p:pic>
          <p:nvPicPr>
            <p:cNvPr id="3" name="图片1"/>
            <p:cNvPicPr>
              <a:picLocks noChangeAspect="1"/>
            </p:cNvPicPr>
            <p:nvPr/>
          </p:nvPicPr>
          <p:blipFill>
            <a:blip r:embed="rId2"/>
            <a:srcRect l="11500" t="6533" r="11299" b="29600"/>
            <a:stretch>
              <a:fillRect/>
            </a:stretch>
          </p:blipFill>
          <p:spPr>
            <a:xfrm>
              <a:off x="0" y="0"/>
              <a:ext cx="10598210" cy="6223978"/>
            </a:xfrm>
            <a:prstGeom prst="rect">
              <a:avLst/>
            </a:prstGeom>
          </p:spPr>
        </p:pic>
        <p:sp>
          <p:nvSpPr>
            <p:cNvPr id="4" name="形状2"/>
            <p:cNvSpPr txBox="1"/>
            <p:nvPr/>
          </p:nvSpPr>
          <p:spPr>
            <a:xfrm>
              <a:off x="604323" y="476012"/>
              <a:ext cx="9359292" cy="5269105"/>
            </a:xfrm>
            <a:prstGeom prst="rect">
              <a:avLst/>
            </a:prstGeom>
            <a:solidFill>
              <a:srgbClr val="100F0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5" name="形状1" title="">
            <a:hlinkClick r:id="rId3" action="ppaction://hlinksldjump"/>
          </p:cNvPr>
          <p:cNvSpPr txBox="1"/>
          <p:nvPr/>
        </p:nvSpPr>
        <p:spPr>
          <a:xfrm>
            <a:off x="235172" y="1597952"/>
            <a:ext cx="878081" cy="3686737"/>
          </a:xfrm>
          <a:custGeom>
            <a:gdLst>
              <a:gd name="connsiteX0" fmla="*/ 210739 w 878081"/>
              <a:gd name="connsiteY0" fmla="*/ 0 h 3686737"/>
              <a:gd name="connsiteX1" fmla="*/ 807835 w 878081"/>
              <a:gd name="connsiteY1" fmla="*/ 0 h 3686737"/>
              <a:gd name="connsiteX2" fmla="*/ 832931 w 878081"/>
              <a:gd name="connsiteY2" fmla="*/ 0 h 3686737"/>
              <a:gd name="connsiteX3" fmla="*/ 881218 w 878081"/>
              <a:gd name="connsiteY3" fmla="*/ 56858 h 3686737"/>
              <a:gd name="connsiteX4" fmla="*/ 856122 w 878081"/>
              <a:gd name="connsiteY4" fmla="*/ 127104 h 3686737"/>
              <a:gd name="connsiteX5" fmla="*/ 737588 w 878081"/>
              <a:gd name="connsiteY5" fmla="*/ 140493 h 3686737"/>
              <a:gd name="connsiteX6" fmla="*/ 737588 w 878081"/>
              <a:gd name="connsiteY6" fmla="*/ 3616491 h 3686737"/>
              <a:gd name="connsiteX7" fmla="*/ 737588 w 878081"/>
              <a:gd name="connsiteY7" fmla="*/ 3655286 h 3686737"/>
              <a:gd name="connsiteX8" fmla="*/ 70247 w 878081"/>
              <a:gd name="connsiteY8" fmla="*/ 3686737 h 3686737"/>
              <a:gd name="connsiteX9" fmla="*/ 31485 w 878081"/>
              <a:gd name="connsiteY9" fmla="*/ 3686688 h 3686737"/>
              <a:gd name="connsiteX10" fmla="*/ 87 w 878081"/>
              <a:gd name="connsiteY10" fmla="*/ 3577728 h 3686737"/>
              <a:gd name="connsiteX11" fmla="*/ 140493 w 878081"/>
              <a:gd name="connsiteY11" fmla="*/ 3546244 h 3686737"/>
              <a:gd name="connsiteX12" fmla="*/ 140493 w 878081"/>
              <a:gd name="connsiteY12" fmla="*/ 70247 h 3686737"/>
              <a:gd name="connsiteX13" fmla="*/ 140493 w 878081"/>
              <a:gd name="connsiteY13" fmla="*/ 31450 h 3686737"/>
              <a:gd name="connsiteX0-1" fmla="*/ 210739 w 878081"/>
              <a:gd name="connsiteY0-2" fmla="*/ 0 h 3686737"/>
              <a:gd name="connsiteX1-3" fmla="*/ 807835 w 878081"/>
              <a:gd name="connsiteY1-4" fmla="*/ 0 h 3686737"/>
              <a:gd name="connsiteX2-5" fmla="*/ 832931 w 878081"/>
              <a:gd name="connsiteY2-6" fmla="*/ 0 h 3686737"/>
              <a:gd name="connsiteX3-7" fmla="*/ 881218 w 878081"/>
              <a:gd name="connsiteY3-8" fmla="*/ 56858 h 3686737"/>
              <a:gd name="connsiteX4-9" fmla="*/ 856122 w 878081"/>
              <a:gd name="connsiteY4-10" fmla="*/ 127104 h 3686737"/>
              <a:gd name="connsiteX5-11" fmla="*/ 210739 w 878081"/>
              <a:gd name="connsiteY5-12" fmla="*/ 140493 h 3686737"/>
              <a:gd name="connsiteX6-13" fmla="*/ 235836 w 878081"/>
              <a:gd name="connsiteY6-14" fmla="*/ 140493 h 3686737"/>
              <a:gd name="connsiteX7-15" fmla="*/ 284123 w 878081"/>
              <a:gd name="connsiteY7-16" fmla="*/ 83635 h 3686737"/>
              <a:gd name="connsiteX8-17" fmla="*/ 259026 w 878081"/>
              <a:gd name="connsiteY8-18" fmla="*/ 13389 h 3686737"/>
              <a:gd name="connsiteX0-19" fmla="*/ 210739 w 878081"/>
              <a:gd name="connsiteY0-20" fmla="*/ 70246 h 3686737"/>
              <a:gd name="connsiteX1-21" fmla="*/ 280986 w 878081"/>
              <a:gd name="connsiteY1-22" fmla="*/ 70246 h 3686737"/>
              <a:gd name="connsiteX2-23" fmla="*/ 280986 w 878081"/>
              <a:gd name="connsiteY2-24" fmla="*/ 109043 h 3686737"/>
              <a:gd name="connsiteX3-25" fmla="*/ 191341 w 878081"/>
              <a:gd name="connsiteY3-26" fmla="*/ 140493 h 3686737"/>
              <a:gd name="connsiteX4-27" fmla="*/ 175616 w 878081"/>
              <a:gd name="connsiteY4-28" fmla="*/ 85972 h 3686737"/>
              <a:gd name="connsiteX0-29" fmla="*/ 70246 w 878081"/>
              <a:gd name="connsiteY0-30" fmla="*/ 3546244 h 3686737"/>
              <a:gd name="connsiteX1-31" fmla="*/ 140493 w 878081"/>
              <a:gd name="connsiteY1-32" fmla="*/ 3546244 h 3686737"/>
              <a:gd name="connsiteX2-33" fmla="*/ 140493 w 878081"/>
              <a:gd name="connsiteY2-34" fmla="*/ 3616491 h 3686737"/>
              <a:gd name="connsiteX3-35" fmla="*/ 140493 w 878081"/>
              <a:gd name="connsiteY3-36" fmla="*/ 3655287 h 3686737"/>
              <a:gd name="connsiteX4-37" fmla="*/ 31450 w 878081"/>
              <a:gd name="connsiteY4-38" fmla="*/ 3686737 h 3686737"/>
              <a:gd name="connsiteX5-39" fmla="*/ 0 w 878081"/>
              <a:gd name="connsiteY5-40" fmla="*/ 3577694 h 3686737"/>
              <a:gd name="connsiteX0-41" fmla="*/ 70246 w 878081"/>
              <a:gd name="connsiteY0-42" fmla="*/ 3546244 h 3686737"/>
              <a:gd name="connsiteX1-43" fmla="*/ 89645 w 878081"/>
              <a:gd name="connsiteY1-44" fmla="*/ 3546244 h 3686737"/>
              <a:gd name="connsiteX2-45" fmla="*/ 105370 w 878081"/>
              <a:gd name="connsiteY2-46" fmla="*/ 3600765 h 3686737"/>
              <a:gd name="connsiteX3-47" fmla="*/ 140493 w 878081"/>
              <a:gd name="connsiteY3-48" fmla="*/ 3616491 h 3686737"/>
              <a:gd name="connsiteX4-49" fmla="*/ 140493 w 878081"/>
              <a:gd name="connsiteY4-50" fmla="*/ 3655287 h 3686737"/>
              <a:gd name="connsiteX5-51" fmla="*/ 31450 w 878081"/>
              <a:gd name="connsiteY5-52" fmla="*/ 3686737 h 3686737"/>
              <a:gd name="connsiteX6-53" fmla="*/ 0 w 878081"/>
              <a:gd name="connsiteY6-54" fmla="*/ 3577694 h 3686737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878081" h="3686737">
                <a:moveTo>
                  <a:pt x="210739" y="0"/>
                </a:moveTo>
                <a:lnTo>
                  <a:pt x="807835" y="0"/>
                </a:lnTo>
                <a:cubicBezTo>
                  <a:pt x="832931" y="0"/>
                  <a:pt x="856122" y="13389"/>
                  <a:pt x="868670" y="35123"/>
                </a:cubicBezTo>
                <a:cubicBezTo>
                  <a:pt x="881218" y="56858"/>
                  <a:pt x="881218" y="83635"/>
                  <a:pt x="868670" y="105370"/>
                </a:cubicBezTo>
                <a:cubicBezTo>
                  <a:pt x="856122" y="127104"/>
                  <a:pt x="832931" y="140493"/>
                  <a:pt x="807835" y="140493"/>
                </a:cubicBezTo>
                <a:lnTo>
                  <a:pt x="737588" y="140493"/>
                </a:lnTo>
                <a:lnTo>
                  <a:pt x="737588" y="3616491"/>
                </a:lnTo>
                <a:cubicBezTo>
                  <a:pt x="737588" y="3655286"/>
                  <a:pt x="706138" y="3686737"/>
                  <a:pt x="667342" y="3686737"/>
                </a:cubicBezTo>
                <a:lnTo>
                  <a:pt x="70247" y="3686737"/>
                </a:lnTo>
                <a:cubicBezTo>
                  <a:pt x="31485" y="3686688"/>
                  <a:pt x="87" y="3655252"/>
                  <a:pt x="87" y="3616490"/>
                </a:cubicBezTo>
                <a:cubicBezTo>
                  <a:pt x="87" y="3577728"/>
                  <a:pt x="31485" y="3546292"/>
                  <a:pt x="70247" y="3546244"/>
                </a:cubicBezTo>
                <a:lnTo>
                  <a:pt x="140493" y="3546244"/>
                </a:lnTo>
                <a:lnTo>
                  <a:pt x="140493" y="70247"/>
                </a:lnTo>
                <a:cubicBezTo>
                  <a:pt x="140493" y="31450"/>
                  <a:pt x="171943" y="0"/>
                  <a:pt x="210739" y="0"/>
                </a:cubicBezTo>
                <a:close/>
              </a:path>
              <a:path w="878081" h="3686737">
                <a:moveTo>
                  <a:pt x="210739" y="0"/>
                </a:moveTo>
                <a:lnTo>
                  <a:pt x="807835" y="0"/>
                </a:lnTo>
                <a:cubicBezTo>
                  <a:pt x="832931" y="0"/>
                  <a:pt x="856122" y="13389"/>
                  <a:pt x="868670" y="35123"/>
                </a:cubicBezTo>
                <a:cubicBezTo>
                  <a:pt x="881218" y="56858"/>
                  <a:pt x="881218" y="83635"/>
                  <a:pt x="868670" y="105370"/>
                </a:cubicBezTo>
                <a:cubicBezTo>
                  <a:pt x="856122" y="127104"/>
                  <a:pt x="832931" y="140493"/>
                  <a:pt x="807835" y="140493"/>
                </a:cubicBezTo>
                <a:lnTo>
                  <a:pt x="210739" y="140493"/>
                </a:lnTo>
                <a:cubicBezTo>
                  <a:pt x="235836" y="140493"/>
                  <a:pt x="259026" y="127104"/>
                  <a:pt x="271575" y="105370"/>
                </a:cubicBezTo>
                <a:cubicBezTo>
                  <a:pt x="284123" y="83635"/>
                  <a:pt x="284123" y="56858"/>
                  <a:pt x="271575" y="35123"/>
                </a:cubicBezTo>
                <a:cubicBezTo>
                  <a:pt x="259026" y="13389"/>
                  <a:pt x="235836" y="0"/>
                  <a:pt x="210739" y="0"/>
                </a:cubicBezTo>
                <a:close/>
              </a:path>
              <a:path w="878081" h="3686737">
                <a:moveTo>
                  <a:pt x="210739" y="70246"/>
                </a:moveTo>
                <a:lnTo>
                  <a:pt x="280986" y="70246"/>
                </a:lnTo>
                <a:cubicBezTo>
                  <a:pt x="280986" y="109043"/>
                  <a:pt x="249536" y="140493"/>
                  <a:pt x="210739" y="140493"/>
                </a:cubicBezTo>
                <a:cubicBezTo>
                  <a:pt x="191341" y="140493"/>
                  <a:pt x="175616" y="124768"/>
                  <a:pt x="175616" y="105370"/>
                </a:cubicBezTo>
                <a:cubicBezTo>
                  <a:pt x="175616" y="85972"/>
                  <a:pt x="191341" y="70246"/>
                  <a:pt x="210739" y="70246"/>
                </a:cubicBezTo>
                <a:close/>
              </a:path>
              <a:path w="878081" h="3686737">
                <a:moveTo>
                  <a:pt x="70246" y="3546244"/>
                </a:moveTo>
                <a:lnTo>
                  <a:pt x="140493" y="3546244"/>
                </a:lnTo>
                <a:lnTo>
                  <a:pt x="140493" y="3616491"/>
                </a:lnTo>
                <a:cubicBezTo>
                  <a:pt x="140493" y="3655287"/>
                  <a:pt x="109042" y="3686737"/>
                  <a:pt x="70246" y="3686737"/>
                </a:cubicBezTo>
                <a:cubicBezTo>
                  <a:pt x="31450" y="3686737"/>
                  <a:pt x="0" y="3655286"/>
                  <a:pt x="0" y="3616491"/>
                </a:cubicBezTo>
                <a:cubicBezTo>
                  <a:pt x="0" y="3577694"/>
                  <a:pt x="31450" y="3546244"/>
                  <a:pt x="70246" y="3546244"/>
                </a:cubicBezTo>
                <a:close/>
              </a:path>
              <a:path w="878081" h="3686737">
                <a:moveTo>
                  <a:pt x="70246" y="3546244"/>
                </a:moveTo>
                <a:cubicBezTo>
                  <a:pt x="89645" y="3546244"/>
                  <a:pt x="105370" y="3561969"/>
                  <a:pt x="105370" y="3581367"/>
                </a:cubicBezTo>
                <a:cubicBezTo>
                  <a:pt x="105370" y="3600765"/>
                  <a:pt x="89645" y="3616491"/>
                  <a:pt x="70246" y="3616491"/>
                </a:cubicBezTo>
                <a:lnTo>
                  <a:pt x="140493" y="3616491"/>
                </a:lnTo>
                <a:cubicBezTo>
                  <a:pt x="140493" y="3655287"/>
                  <a:pt x="109042" y="3686737"/>
                  <a:pt x="70246" y="3686737"/>
                </a:cubicBezTo>
                <a:cubicBezTo>
                  <a:pt x="31450" y="3686737"/>
                  <a:pt x="0" y="3655286"/>
                  <a:pt x="0" y="3616491"/>
                </a:cubicBezTo>
                <a:cubicBezTo>
                  <a:pt x="0" y="3577694"/>
                  <a:pt x="31450" y="3546244"/>
                  <a:pt x="70246" y="3546244"/>
                </a:cubicBezTo>
                <a:close/>
              </a:path>
            </a:pathLst>
          </a:custGeom>
          <a:solidFill>
            <a:srgbClr val="C3C3C7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  <a:effectLst>
            <a:outerShdw blurRad="76200" sx="104000" sy="104000" algn="ctr" rotWithShape="0">
              <a:srgbClr val="000000">
                <a:alpha val="45000"/>
              </a:srgbClr>
            </a:outerShdw>
          </a:effectLst>
        </p:spPr>
        <p:txBody>
          <a:bodyPr anchor="ctr"/>
          <a:lstStyle/>
          <a:p>
            <a:pPr marL="0" algn="ctr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铁轨敲击探伤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Arial"/>
              <a:ea typeface="Arial"/>
            </a:endParaRPr>
          </a:p>
        </p:txBody>
      </p:sp>
      <p:pic>
        <p:nvPicPr>
          <p:cNvPr id="7" name="2.3.4 铁轨敲击探伤" title="">
            <a:hlinkClick action="ppaction://media"/>
          </p:cNvPr>
          <p:cNvPicPr/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06880" y="793750"/>
            <a:ext cx="9406890" cy="52692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831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形状4" title=""/>
          <p:cNvSpPr txBox="1"/>
          <p:nvPr/>
        </p:nvSpPr>
        <p:spPr>
          <a:xfrm>
            <a:off x="3951970" y="-352"/>
            <a:ext cx="4289298" cy="359026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500" b="0" i="0">
                <a:ln w="4762">
                  <a:solidFill>
                    <a:srgbClr val="236BAD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glow rad="38100">
                    <a:srgbClr val="81C4FF">
                      <a:alpha val="100000"/>
                    </a:srgbClr>
                  </a:glow>
                  <a:outerShdw blurRad="9525" dir="13500000" sy="23000" kx="1200000" algn="br" rotWithShape="0">
                    <a:srgbClr val="236BAD">
                      <a:alpha val="100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典例解析</a:t>
            </a:r>
            <a:endParaRPr lang="zh-CN" altLang="en-US" sz="2500" b="0" i="0">
              <a:ln w="4762">
                <a:solidFill>
                  <a:srgbClr val="236BAD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>
                <a:glow rad="38100">
                  <a:srgbClr val="81C4FF">
                    <a:alpha val="100000"/>
                  </a:srgbClr>
                </a:glow>
                <a:outerShdw blurRad="9525" dir="13500000" sy="23000" kx="1200000" algn="br" rotWithShape="0">
                  <a:srgbClr val="236BAD">
                    <a:alpha val="100000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形状5" title=""/>
          <p:cNvSpPr txBox="1"/>
          <p:nvPr/>
        </p:nvSpPr>
        <p:spPr>
          <a:xfrm>
            <a:off x="284150" y="362788"/>
            <a:ext cx="855145" cy="376066"/>
          </a:xfrm>
          <a:custGeom>
            <a:gdLst>
              <a:gd name="connsiteX0" fmla="*/ 62678 w 855145"/>
              <a:gd name="connsiteY0" fmla="*/ 0 h 376066"/>
              <a:gd name="connsiteX1" fmla="*/ 792467 w 855145"/>
              <a:gd name="connsiteY1" fmla="*/ 0 h 376066"/>
              <a:gd name="connsiteX2" fmla="*/ 827083 w 855145"/>
              <a:gd name="connsiteY2" fmla="*/ 0 h 376066"/>
              <a:gd name="connsiteX3" fmla="*/ 855145 w 855145"/>
              <a:gd name="connsiteY3" fmla="*/ 313388 h 376066"/>
              <a:gd name="connsiteX4" fmla="*/ 855145 w 855145"/>
              <a:gd name="connsiteY4" fmla="*/ 348004 h 376066"/>
              <a:gd name="connsiteX5" fmla="*/ 62678 w 855145"/>
              <a:gd name="connsiteY5" fmla="*/ 376066 h 376066"/>
              <a:gd name="connsiteX6" fmla="*/ 28062 w 855145"/>
              <a:gd name="connsiteY6" fmla="*/ 376066 h 376066"/>
              <a:gd name="connsiteX7" fmla="*/ 0 w 855145"/>
              <a:gd name="connsiteY7" fmla="*/ 62678 h 376066"/>
              <a:gd name="connsiteX8" fmla="*/ 0 w 855145"/>
              <a:gd name="connsiteY8" fmla="*/ 28062 h 3760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5145" h="376066">
                <a:moveTo>
                  <a:pt x="62678" y="0"/>
                </a:moveTo>
                <a:lnTo>
                  <a:pt x="792467" y="0"/>
                </a:lnTo>
                <a:cubicBezTo>
                  <a:pt x="827083" y="0"/>
                  <a:pt x="855145" y="28062"/>
                  <a:pt x="855145" y="62678"/>
                </a:cubicBezTo>
                <a:lnTo>
                  <a:pt x="855145" y="313388"/>
                </a:lnTo>
                <a:cubicBezTo>
                  <a:pt x="855145" y="348004"/>
                  <a:pt x="827083" y="376066"/>
                  <a:pt x="792467" y="376066"/>
                </a:cubicBezTo>
                <a:lnTo>
                  <a:pt x="62678" y="376066"/>
                </a:lnTo>
                <a:cubicBezTo>
                  <a:pt x="28062" y="376066"/>
                  <a:pt x="0" y="348004"/>
                  <a:pt x="0" y="313388"/>
                </a:cubicBezTo>
                <a:lnTo>
                  <a:pt x="0" y="62678"/>
                </a:lnTo>
                <a:cubicBezTo>
                  <a:pt x="0" y="28062"/>
                  <a:pt x="28062" y="0"/>
                  <a:pt x="62678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400" b="0" i="0">
                <a:ln w="5953">
                  <a:solidFill>
                    <a:srgbClr val="2E75B6">
                      <a:alpha val="100000"/>
                    </a:srgbClr>
                  </a:solidFill>
                </a:ln>
                <a:solidFill>
                  <a:srgbClr val="000000">
                    <a:alpha val="100000"/>
                  </a:srgbClr>
                </a:solidFill>
                <a:effectLst>
                  <a:glow rad="47625">
                    <a:srgbClr val="81C4FF">
                      <a:alpha val="100000"/>
                    </a:srgb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例 1</a:t>
            </a:r>
            <a:endParaRPr lang="zh-CN" altLang="en-US" sz="2400" b="0" i="0">
              <a:ln w="5953">
                <a:solidFill>
                  <a:srgbClr val="2E75B6">
                    <a:alpha val="100000"/>
                  </a:srgbClr>
                </a:solidFill>
              </a:ln>
              <a:solidFill>
                <a:srgbClr val="000000">
                  <a:alpha val="100000"/>
                </a:srgbClr>
              </a:solidFill>
              <a:effectLst>
                <a:glow rad="47625">
                  <a:srgbClr val="81C4FF">
                    <a:alpha val="100000"/>
                  </a:srgbClr>
                </a:glo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形状6" title=""/>
          <p:cNvSpPr txBox="1"/>
          <p:nvPr/>
        </p:nvSpPr>
        <p:spPr>
          <a:xfrm>
            <a:off x="6189650" y="363579"/>
            <a:ext cx="855145" cy="376066"/>
          </a:xfrm>
          <a:custGeom>
            <a:gdLst>
              <a:gd name="connsiteX0" fmla="*/ 62678 w 855145"/>
              <a:gd name="connsiteY0" fmla="*/ 0 h 376066"/>
              <a:gd name="connsiteX1" fmla="*/ 792467 w 855145"/>
              <a:gd name="connsiteY1" fmla="*/ 0 h 376066"/>
              <a:gd name="connsiteX2" fmla="*/ 827083 w 855145"/>
              <a:gd name="connsiteY2" fmla="*/ 0 h 376066"/>
              <a:gd name="connsiteX3" fmla="*/ 855145 w 855145"/>
              <a:gd name="connsiteY3" fmla="*/ 313388 h 376066"/>
              <a:gd name="connsiteX4" fmla="*/ 855145 w 855145"/>
              <a:gd name="connsiteY4" fmla="*/ 348004 h 376066"/>
              <a:gd name="connsiteX5" fmla="*/ 62678 w 855145"/>
              <a:gd name="connsiteY5" fmla="*/ 376066 h 376066"/>
              <a:gd name="connsiteX6" fmla="*/ 28062 w 855145"/>
              <a:gd name="connsiteY6" fmla="*/ 376066 h 376066"/>
              <a:gd name="connsiteX7" fmla="*/ 0 w 855145"/>
              <a:gd name="connsiteY7" fmla="*/ 62678 h 376066"/>
              <a:gd name="connsiteX8" fmla="*/ 0 w 855145"/>
              <a:gd name="connsiteY8" fmla="*/ 28062 h 3760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5145" h="376066">
                <a:moveTo>
                  <a:pt x="62678" y="0"/>
                </a:moveTo>
                <a:lnTo>
                  <a:pt x="792467" y="0"/>
                </a:lnTo>
                <a:cubicBezTo>
                  <a:pt x="827083" y="0"/>
                  <a:pt x="855145" y="28062"/>
                  <a:pt x="855145" y="62678"/>
                </a:cubicBezTo>
                <a:lnTo>
                  <a:pt x="855145" y="313388"/>
                </a:lnTo>
                <a:cubicBezTo>
                  <a:pt x="855145" y="348004"/>
                  <a:pt x="827083" y="376066"/>
                  <a:pt x="792467" y="376066"/>
                </a:cubicBezTo>
                <a:lnTo>
                  <a:pt x="62678" y="376066"/>
                </a:lnTo>
                <a:cubicBezTo>
                  <a:pt x="28062" y="376066"/>
                  <a:pt x="0" y="348004"/>
                  <a:pt x="0" y="313388"/>
                </a:cubicBezTo>
                <a:lnTo>
                  <a:pt x="0" y="62678"/>
                </a:lnTo>
                <a:cubicBezTo>
                  <a:pt x="0" y="28062"/>
                  <a:pt x="28062" y="0"/>
                  <a:pt x="62678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400" b="0" i="0">
                <a:ln w="5953">
                  <a:solidFill>
                    <a:srgbClr val="2E75B6">
                      <a:alpha val="100000"/>
                    </a:srgbClr>
                  </a:solidFill>
                </a:ln>
                <a:solidFill>
                  <a:srgbClr val="000000">
                    <a:alpha val="100000"/>
                  </a:srgbClr>
                </a:solidFill>
                <a:effectLst>
                  <a:glow rad="47625">
                    <a:srgbClr val="81C4FF">
                      <a:alpha val="100000"/>
                    </a:srgb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例 2</a:t>
            </a:r>
            <a:endParaRPr lang="zh-CN" altLang="en-US" sz="2400" b="0" i="0">
              <a:ln w="5953">
                <a:solidFill>
                  <a:srgbClr val="2E75B6">
                    <a:alpha val="100000"/>
                  </a:srgbClr>
                </a:solidFill>
              </a:ln>
              <a:solidFill>
                <a:srgbClr val="000000">
                  <a:alpha val="100000"/>
                </a:srgbClr>
              </a:solidFill>
              <a:effectLst>
                <a:glow rad="47625">
                  <a:srgbClr val="81C4FF">
                    <a:alpha val="100000"/>
                  </a:srgbClr>
                </a:glo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1" title=""/>
          <p:cNvSpPr txBox="1"/>
          <p:nvPr/>
        </p:nvSpPr>
        <p:spPr>
          <a:xfrm>
            <a:off x="224333" y="144742"/>
            <a:ext cx="5780484" cy="116541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400" b="0" i="0">
                <a:solidFill>
                  <a:srgbClr val="FFE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下列事例中，不是利用声传递信息的是(    )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文本2" title=""/>
          <p:cNvSpPr txBox="1"/>
          <p:nvPr/>
        </p:nvSpPr>
        <p:spPr>
          <a:xfrm>
            <a:off x="261299" y="1309707"/>
            <a:ext cx="5743575" cy="199834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A.医生用听诊器给病人诊断病情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35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B.用超声波清洗精密机械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35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C.利用次声波预报台风和地震活动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35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D.将超声波用于倒车雷达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文本3" title=""/>
          <p:cNvSpPr txBox="1"/>
          <p:nvPr/>
        </p:nvSpPr>
        <p:spPr>
          <a:xfrm>
            <a:off x="6157893" y="144751"/>
            <a:ext cx="5780484" cy="116541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400" b="0" i="0">
                <a:solidFill>
                  <a:srgbClr val="FFE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声可以传递能量与信息。下列实例中，利用声传递能量的是(    )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文本4" title=""/>
          <p:cNvSpPr txBox="1"/>
          <p:nvPr/>
        </p:nvSpPr>
        <p:spPr>
          <a:xfrm>
            <a:off x="6194803" y="1309297"/>
            <a:ext cx="5743575" cy="335422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A.利用超声波检测锅炉有无裂纹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35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B.利用超声波对钢铁、宝石等坚硬物体进行钻孔和切削加工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35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C.盲人利用超声导盲仪探测前进道路上的障碍物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35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D.人们利用声呐系统探测海洋的深度和海底的地形特征等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形状4" title=""/>
          <p:cNvSpPr txBox="1"/>
          <p:nvPr/>
        </p:nvSpPr>
        <p:spPr>
          <a:xfrm>
            <a:off x="3951970" y="-352"/>
            <a:ext cx="4289298" cy="359026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500" b="0" i="0">
                <a:ln w="4762">
                  <a:solidFill>
                    <a:srgbClr val="236BAD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glow rad="38100">
                    <a:srgbClr val="81C4FF">
                      <a:alpha val="100000"/>
                    </a:srgbClr>
                  </a:glow>
                  <a:outerShdw blurRad="9525" dir="13500000" sy="23000" kx="1200000" algn="br" rotWithShape="0">
                    <a:srgbClr val="236BAD">
                      <a:alpha val="100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典例解析</a:t>
            </a:r>
            <a:endParaRPr lang="zh-CN" altLang="en-US" sz="2500" b="0" i="0">
              <a:ln w="4762">
                <a:solidFill>
                  <a:srgbClr val="236BAD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>
                <a:glow rad="38100">
                  <a:srgbClr val="81C4FF">
                    <a:alpha val="100000"/>
                  </a:srgbClr>
                </a:glow>
                <a:outerShdw blurRad="9525" dir="13500000" sy="23000" kx="1200000" algn="br" rotWithShape="0">
                  <a:srgbClr val="236BAD">
                    <a:alpha val="100000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形状5" title=""/>
          <p:cNvSpPr txBox="1"/>
          <p:nvPr/>
        </p:nvSpPr>
        <p:spPr>
          <a:xfrm>
            <a:off x="284150" y="362788"/>
            <a:ext cx="855145" cy="376066"/>
          </a:xfrm>
          <a:custGeom>
            <a:gdLst>
              <a:gd name="connsiteX0" fmla="*/ 62678 w 855145"/>
              <a:gd name="connsiteY0" fmla="*/ 0 h 376066"/>
              <a:gd name="connsiteX1" fmla="*/ 792467 w 855145"/>
              <a:gd name="connsiteY1" fmla="*/ 0 h 376066"/>
              <a:gd name="connsiteX2" fmla="*/ 827083 w 855145"/>
              <a:gd name="connsiteY2" fmla="*/ 0 h 376066"/>
              <a:gd name="connsiteX3" fmla="*/ 855145 w 855145"/>
              <a:gd name="connsiteY3" fmla="*/ 313388 h 376066"/>
              <a:gd name="connsiteX4" fmla="*/ 855145 w 855145"/>
              <a:gd name="connsiteY4" fmla="*/ 348004 h 376066"/>
              <a:gd name="connsiteX5" fmla="*/ 62678 w 855145"/>
              <a:gd name="connsiteY5" fmla="*/ 376066 h 376066"/>
              <a:gd name="connsiteX6" fmla="*/ 28062 w 855145"/>
              <a:gd name="connsiteY6" fmla="*/ 376066 h 376066"/>
              <a:gd name="connsiteX7" fmla="*/ 0 w 855145"/>
              <a:gd name="connsiteY7" fmla="*/ 62678 h 376066"/>
              <a:gd name="connsiteX8" fmla="*/ 0 w 855145"/>
              <a:gd name="connsiteY8" fmla="*/ 28062 h 3760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5145" h="376066">
                <a:moveTo>
                  <a:pt x="62678" y="0"/>
                </a:moveTo>
                <a:lnTo>
                  <a:pt x="792467" y="0"/>
                </a:lnTo>
                <a:cubicBezTo>
                  <a:pt x="827083" y="0"/>
                  <a:pt x="855145" y="28062"/>
                  <a:pt x="855145" y="62678"/>
                </a:cubicBezTo>
                <a:lnTo>
                  <a:pt x="855145" y="313388"/>
                </a:lnTo>
                <a:cubicBezTo>
                  <a:pt x="855145" y="348004"/>
                  <a:pt x="827083" y="376066"/>
                  <a:pt x="792467" y="376066"/>
                </a:cubicBezTo>
                <a:lnTo>
                  <a:pt x="62678" y="376066"/>
                </a:lnTo>
                <a:cubicBezTo>
                  <a:pt x="28062" y="376066"/>
                  <a:pt x="0" y="348004"/>
                  <a:pt x="0" y="313388"/>
                </a:cubicBezTo>
                <a:lnTo>
                  <a:pt x="0" y="62678"/>
                </a:lnTo>
                <a:cubicBezTo>
                  <a:pt x="0" y="28062"/>
                  <a:pt x="28062" y="0"/>
                  <a:pt x="62678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400" b="0" i="0">
                <a:ln w="5953">
                  <a:solidFill>
                    <a:srgbClr val="2E75B6">
                      <a:alpha val="100000"/>
                    </a:srgbClr>
                  </a:solidFill>
                </a:ln>
                <a:solidFill>
                  <a:srgbClr val="000000">
                    <a:alpha val="100000"/>
                  </a:srgbClr>
                </a:solidFill>
                <a:effectLst>
                  <a:glow rad="47625">
                    <a:srgbClr val="81C4FF">
                      <a:alpha val="100000"/>
                    </a:srgb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例 3</a:t>
            </a:r>
            <a:endParaRPr lang="zh-CN" altLang="en-US" sz="2400" b="0" i="0">
              <a:ln w="5953">
                <a:solidFill>
                  <a:srgbClr val="2E75B6">
                    <a:alpha val="100000"/>
                  </a:srgbClr>
                </a:solidFill>
              </a:ln>
              <a:solidFill>
                <a:srgbClr val="000000">
                  <a:alpha val="100000"/>
                </a:srgbClr>
              </a:solidFill>
              <a:effectLst>
                <a:glow rad="47625">
                  <a:srgbClr val="81C4FF">
                    <a:alpha val="100000"/>
                  </a:srgbClr>
                </a:glo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文本1" title=""/>
          <p:cNvSpPr txBox="1"/>
          <p:nvPr/>
        </p:nvSpPr>
        <p:spPr>
          <a:xfrm>
            <a:off x="224333" y="156648"/>
            <a:ext cx="5780484" cy="206934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400" b="0" i="0">
                <a:solidFill>
                  <a:srgbClr val="FFE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人耳能分清回声的条件是回声到达人耳比原声晚至少0.1s，若面向一堵高墙喊话，如果想分清回声，那么你和高墙之间的距离应(   )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文本2" title=""/>
          <p:cNvSpPr txBox="1"/>
          <p:nvPr/>
        </p:nvSpPr>
        <p:spPr>
          <a:xfrm>
            <a:off x="260823" y="2225640"/>
            <a:ext cx="5743575" cy="109442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A.大于34m        B.大于17m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35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C.小于17m        D.等于34m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6" name="图片 25" title="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2685" y="6058535"/>
            <a:ext cx="615950" cy="5835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67</Paragraphs>
  <Slides>11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等线 Light</vt:lpstr>
      <vt:lpstr>等线</vt:lpstr>
      <vt:lpstr>楷体</vt:lpstr>
      <vt:lpstr>微软雅黑</vt:lpstr>
      <vt:lpstr>宋体</vt:lpstr>
      <vt:lpstr>黑体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2025-06-30T16:03:12Z</cp:lastPrinted>
  <dcterms:created xsi:type="dcterms:W3CDTF">2025-06-30T16:03:12Z</dcterms:created>
  <dcterms:modified xsi:type="dcterms:W3CDTF">2025-06-30T08:03:12Z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